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1" r:id="rId3"/>
    <p:sldMasterId id="2147483695" r:id="rId4"/>
  </p:sldMasterIdLst>
  <p:notesMasterIdLst>
    <p:notesMasterId r:id="rId53"/>
  </p:notesMasterIdLst>
  <p:handoutMasterIdLst>
    <p:handoutMasterId r:id="rId54"/>
  </p:handoutMasterIdLst>
  <p:sldIdLst>
    <p:sldId id="335" r:id="rId5"/>
    <p:sldId id="258" r:id="rId6"/>
    <p:sldId id="262" r:id="rId7"/>
    <p:sldId id="263" r:id="rId8"/>
    <p:sldId id="334" r:id="rId9"/>
    <p:sldId id="264" r:id="rId10"/>
    <p:sldId id="268" r:id="rId11"/>
    <p:sldId id="269" r:id="rId12"/>
    <p:sldId id="270" r:id="rId13"/>
    <p:sldId id="296" r:id="rId14"/>
    <p:sldId id="297" r:id="rId15"/>
    <p:sldId id="298" r:id="rId16"/>
    <p:sldId id="272" r:id="rId17"/>
    <p:sldId id="293" r:id="rId18"/>
    <p:sldId id="274" r:id="rId19"/>
    <p:sldId id="300" r:id="rId20"/>
    <p:sldId id="275" r:id="rId21"/>
    <p:sldId id="304" r:id="rId22"/>
    <p:sldId id="313" r:id="rId23"/>
    <p:sldId id="315" r:id="rId24"/>
    <p:sldId id="314" r:id="rId25"/>
    <p:sldId id="316" r:id="rId26"/>
    <p:sldId id="317" r:id="rId27"/>
    <p:sldId id="319" r:id="rId28"/>
    <p:sldId id="322" r:id="rId29"/>
    <p:sldId id="320" r:id="rId30"/>
    <p:sldId id="321" r:id="rId31"/>
    <p:sldId id="328" r:id="rId32"/>
    <p:sldId id="329" r:id="rId33"/>
    <p:sldId id="330" r:id="rId34"/>
    <p:sldId id="303" r:id="rId35"/>
    <p:sldId id="310" r:id="rId36"/>
    <p:sldId id="311" r:id="rId37"/>
    <p:sldId id="331" r:id="rId38"/>
    <p:sldId id="287" r:id="rId39"/>
    <p:sldId id="332" r:id="rId40"/>
    <p:sldId id="327" r:id="rId41"/>
    <p:sldId id="326" r:id="rId42"/>
    <p:sldId id="266" r:id="rId43"/>
    <p:sldId id="267" r:id="rId44"/>
    <p:sldId id="271" r:id="rId45"/>
    <p:sldId id="273" r:id="rId46"/>
    <p:sldId id="294" r:id="rId47"/>
    <p:sldId id="301" r:id="rId48"/>
    <p:sldId id="302" r:id="rId49"/>
    <p:sldId id="309" r:id="rId50"/>
    <p:sldId id="336" r:id="rId51"/>
    <p:sldId id="33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 Gentile" initials="DG" lastIdx="3" clrIdx="0"/>
  <p:cmAuthor id="1" name="Brad Kirby" initials="B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32" autoAdjust="0"/>
    <p:restoredTop sz="68946" autoAdjust="0"/>
  </p:normalViewPr>
  <p:slideViewPr>
    <p:cSldViewPr>
      <p:cViewPr varScale="1">
        <p:scale>
          <a:sx n="87" d="100"/>
          <a:sy n="87" d="100"/>
        </p:scale>
        <p:origin x="-14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82"/>
    </p:cViewPr>
  </p:sorterViewPr>
  <p:notesViewPr>
    <p:cSldViewPr>
      <p:cViewPr varScale="1">
        <p:scale>
          <a:sx n="97" d="100"/>
          <a:sy n="97" d="100"/>
        </p:scale>
        <p:origin x="-262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3333333333333341"/>
          <c:y val="5.2734375000000062E-2"/>
          <c:w val="0.84798244406922341"/>
          <c:h val="0.77929687500000089"/>
        </c:manualLayout>
      </c:layout>
      <c:barChart>
        <c:barDir val="col"/>
        <c:grouping val="stacked"/>
        <c:ser>
          <c:idx val="1"/>
          <c:order val="0"/>
          <c:tx>
            <c:strRef>
              <c:f>Sheet1!$A$2</c:f>
              <c:strCache>
                <c:ptCount val="1"/>
                <c:pt idx="0">
                  <c:v>New Server Spending</c:v>
                </c:pt>
              </c:strCache>
            </c:strRef>
          </c:tx>
          <c:spPr>
            <a:solidFill>
              <a:schemeClr val="accent1"/>
            </a:solidFill>
            <a:ln w="11668">
              <a:solidFill>
                <a:schemeClr val="tx1"/>
              </a:solidFill>
              <a:prstDash val="solid"/>
            </a:ln>
          </c:spPr>
          <c:cat>
            <c:strRef>
              <c:f>Sheet1!$B$1:$R$1</c:f>
              <c:strCache>
                <c:ptCount val="17"/>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strCache>
            </c:strRef>
          </c:cat>
          <c:val>
            <c:numRef>
              <c:f>Sheet1!$B$2:$R$2</c:f>
              <c:numCache>
                <c:formatCode>"$"#,##0_);[Red]\("$"#,##0\)</c:formatCode>
                <c:ptCount val="17"/>
                <c:pt idx="0">
                  <c:v>63378</c:v>
                </c:pt>
                <c:pt idx="1">
                  <c:v>68182</c:v>
                </c:pt>
                <c:pt idx="2">
                  <c:v>65698</c:v>
                </c:pt>
                <c:pt idx="3">
                  <c:v>63172</c:v>
                </c:pt>
                <c:pt idx="4">
                  <c:v>69511</c:v>
                </c:pt>
                <c:pt idx="5">
                  <c:v>55936</c:v>
                </c:pt>
                <c:pt idx="6">
                  <c:v>49256</c:v>
                </c:pt>
                <c:pt idx="7">
                  <c:v>50484</c:v>
                </c:pt>
                <c:pt idx="8">
                  <c:v>53177</c:v>
                </c:pt>
                <c:pt idx="9">
                  <c:v>54831</c:v>
                </c:pt>
                <c:pt idx="10">
                  <c:v>56803</c:v>
                </c:pt>
                <c:pt idx="11">
                  <c:v>59163</c:v>
                </c:pt>
                <c:pt idx="12">
                  <c:v>57764</c:v>
                </c:pt>
                <c:pt idx="13">
                  <c:v>52692</c:v>
                </c:pt>
                <c:pt idx="14">
                  <c:v>53860</c:v>
                </c:pt>
                <c:pt idx="15">
                  <c:v>55812</c:v>
                </c:pt>
                <c:pt idx="16">
                  <c:v>57947</c:v>
                </c:pt>
              </c:numCache>
            </c:numRef>
          </c:val>
        </c:ser>
        <c:ser>
          <c:idx val="0"/>
          <c:order val="1"/>
          <c:tx>
            <c:strRef>
              <c:f>Sheet1!$A$3</c:f>
              <c:strCache>
                <c:ptCount val="1"/>
                <c:pt idx="0">
                  <c:v>Mgmt &amp; Administration - Standalone Servers</c:v>
                </c:pt>
              </c:strCache>
            </c:strRef>
          </c:tx>
          <c:spPr>
            <a:solidFill>
              <a:schemeClr val="accent2"/>
            </a:solidFill>
            <a:ln w="11668">
              <a:solidFill>
                <a:schemeClr val="tx1"/>
              </a:solidFill>
              <a:prstDash val="solid"/>
            </a:ln>
          </c:spPr>
          <c:cat>
            <c:strRef>
              <c:f>Sheet1!$B$1:$R$1</c:f>
              <c:strCache>
                <c:ptCount val="17"/>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strCache>
            </c:strRef>
          </c:cat>
          <c:val>
            <c:numRef>
              <c:f>Sheet1!$B$3:$R$3</c:f>
              <c:numCache>
                <c:formatCode>"$"#,##0_);[Red]\("$"#,##0\)</c:formatCode>
                <c:ptCount val="17"/>
                <c:pt idx="0">
                  <c:v>16187</c:v>
                </c:pt>
                <c:pt idx="1">
                  <c:v>24579</c:v>
                </c:pt>
                <c:pt idx="2">
                  <c:v>35243</c:v>
                </c:pt>
                <c:pt idx="3">
                  <c:v>46101</c:v>
                </c:pt>
                <c:pt idx="4">
                  <c:v>56173</c:v>
                </c:pt>
                <c:pt idx="5">
                  <c:v>70199</c:v>
                </c:pt>
                <c:pt idx="6">
                  <c:v>71589</c:v>
                </c:pt>
                <c:pt idx="7">
                  <c:v>79951</c:v>
                </c:pt>
                <c:pt idx="8">
                  <c:v>88277</c:v>
                </c:pt>
                <c:pt idx="9">
                  <c:v>96472</c:v>
                </c:pt>
                <c:pt idx="10">
                  <c:v>102379</c:v>
                </c:pt>
                <c:pt idx="11">
                  <c:v>110041</c:v>
                </c:pt>
                <c:pt idx="12">
                  <c:v>113087</c:v>
                </c:pt>
                <c:pt idx="13">
                  <c:v>111438</c:v>
                </c:pt>
                <c:pt idx="14">
                  <c:v>109979</c:v>
                </c:pt>
                <c:pt idx="15">
                  <c:v>111227</c:v>
                </c:pt>
                <c:pt idx="16">
                  <c:v>113299</c:v>
                </c:pt>
              </c:numCache>
            </c:numRef>
          </c:val>
        </c:ser>
        <c:ser>
          <c:idx val="5"/>
          <c:order val="2"/>
          <c:tx>
            <c:strRef>
              <c:f>Sheet1!$A$4</c:f>
              <c:strCache>
                <c:ptCount val="1"/>
                <c:pt idx="0">
                  <c:v>Mgmt &amp; Administration - Virtualized Servers</c:v>
                </c:pt>
              </c:strCache>
            </c:strRef>
          </c:tx>
          <c:spPr>
            <a:solidFill>
              <a:schemeClr val="accent6">
                <a:lumMod val="50000"/>
              </a:schemeClr>
            </a:solidFill>
            <a:ln w="11668">
              <a:solidFill>
                <a:schemeClr val="tx1"/>
              </a:solidFill>
              <a:prstDash val="solid"/>
            </a:ln>
          </c:spPr>
          <c:cat>
            <c:strRef>
              <c:f>Sheet1!$B$1:$R$1</c:f>
              <c:strCache>
                <c:ptCount val="17"/>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strCache>
            </c:strRef>
          </c:cat>
          <c:val>
            <c:numRef>
              <c:f>Sheet1!$B$4:$R$4</c:f>
              <c:numCache>
                <c:formatCode>"$"#,##0_);[Red]\("$"#,##0\)</c:formatCode>
                <c:ptCount val="17"/>
                <c:pt idx="0">
                  <c:v>4935</c:v>
                </c:pt>
                <c:pt idx="1">
                  <c:v>3720</c:v>
                </c:pt>
                <c:pt idx="2">
                  <c:v>3298</c:v>
                </c:pt>
                <c:pt idx="3">
                  <c:v>2884</c:v>
                </c:pt>
                <c:pt idx="4">
                  <c:v>2372</c:v>
                </c:pt>
                <c:pt idx="5">
                  <c:v>1909</c:v>
                </c:pt>
                <c:pt idx="6">
                  <c:v>1441</c:v>
                </c:pt>
                <c:pt idx="7">
                  <c:v>1533</c:v>
                </c:pt>
                <c:pt idx="8">
                  <c:v>2012</c:v>
                </c:pt>
                <c:pt idx="9">
                  <c:v>5432</c:v>
                </c:pt>
                <c:pt idx="10">
                  <c:v>9203</c:v>
                </c:pt>
                <c:pt idx="11">
                  <c:v>22597</c:v>
                </c:pt>
                <c:pt idx="12">
                  <c:v>45099</c:v>
                </c:pt>
                <c:pt idx="13">
                  <c:v>60961</c:v>
                </c:pt>
                <c:pt idx="14">
                  <c:v>73913</c:v>
                </c:pt>
                <c:pt idx="15">
                  <c:v>85698</c:v>
                </c:pt>
                <c:pt idx="16">
                  <c:v>94528</c:v>
                </c:pt>
              </c:numCache>
            </c:numRef>
          </c:val>
        </c:ser>
        <c:ser>
          <c:idx val="2"/>
          <c:order val="3"/>
          <c:tx>
            <c:strRef>
              <c:f>Sheet1!$A$5</c:f>
              <c:strCache>
                <c:ptCount val="1"/>
                <c:pt idx="0">
                  <c:v>Power &amp; Cooling</c:v>
                </c:pt>
              </c:strCache>
            </c:strRef>
          </c:tx>
          <c:spPr>
            <a:solidFill>
              <a:srgbClr val="FF6600"/>
            </a:solidFill>
            <a:ln w="11668">
              <a:solidFill>
                <a:schemeClr val="tx1"/>
              </a:solidFill>
              <a:prstDash val="solid"/>
            </a:ln>
          </c:spPr>
          <c:cat>
            <c:strRef>
              <c:f>Sheet1!$B$1:$R$1</c:f>
              <c:strCache>
                <c:ptCount val="17"/>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strCache>
            </c:strRef>
          </c:cat>
          <c:val>
            <c:numRef>
              <c:f>Sheet1!$B$5:$R$5</c:f>
              <c:numCache>
                <c:formatCode>"$"#,##0_);[Red]\("$"#,##0\)</c:formatCode>
                <c:ptCount val="17"/>
                <c:pt idx="0">
                  <c:v>7520</c:v>
                </c:pt>
                <c:pt idx="1">
                  <c:v>8203</c:v>
                </c:pt>
                <c:pt idx="2">
                  <c:v>10641</c:v>
                </c:pt>
                <c:pt idx="3">
                  <c:v>10938</c:v>
                </c:pt>
                <c:pt idx="4">
                  <c:v>12305</c:v>
                </c:pt>
                <c:pt idx="5">
                  <c:v>13672</c:v>
                </c:pt>
                <c:pt idx="6">
                  <c:v>15039</c:v>
                </c:pt>
                <c:pt idx="7">
                  <c:v>16406</c:v>
                </c:pt>
                <c:pt idx="8">
                  <c:v>19141</c:v>
                </c:pt>
                <c:pt idx="9">
                  <c:v>22500</c:v>
                </c:pt>
                <c:pt idx="10">
                  <c:v>25200</c:v>
                </c:pt>
                <c:pt idx="11">
                  <c:v>28800</c:v>
                </c:pt>
                <c:pt idx="12">
                  <c:v>29600</c:v>
                </c:pt>
                <c:pt idx="13">
                  <c:v>34200</c:v>
                </c:pt>
                <c:pt idx="14">
                  <c:v>35800</c:v>
                </c:pt>
                <c:pt idx="15">
                  <c:v>37700</c:v>
                </c:pt>
                <c:pt idx="16">
                  <c:v>39900</c:v>
                </c:pt>
              </c:numCache>
            </c:numRef>
          </c:val>
        </c:ser>
        <c:gapWidth val="50"/>
        <c:overlap val="100"/>
        <c:axId val="38517376"/>
        <c:axId val="38531456"/>
      </c:barChart>
      <c:catAx>
        <c:axId val="38517376"/>
        <c:scaling>
          <c:orientation val="minMax"/>
        </c:scaling>
        <c:axPos val="b"/>
        <c:numFmt formatCode="General" sourceLinked="1"/>
        <c:tickLblPos val="nextTo"/>
        <c:spPr>
          <a:ln w="2917">
            <a:solidFill>
              <a:schemeClr val="tx1"/>
            </a:solidFill>
            <a:prstDash val="solid"/>
          </a:ln>
        </c:spPr>
        <c:txPr>
          <a:bodyPr rot="0" vert="horz"/>
          <a:lstStyle/>
          <a:p>
            <a:pPr>
              <a:defRPr sz="1103" b="0" i="0" u="none" strike="noStrike" baseline="0">
                <a:solidFill>
                  <a:schemeClr val="tx1"/>
                </a:solidFill>
                <a:latin typeface="Futura Hv"/>
                <a:ea typeface="Futura Hv"/>
                <a:cs typeface="Futura Hv"/>
              </a:defRPr>
            </a:pPr>
            <a:endParaRPr lang="en-US"/>
          </a:p>
        </c:txPr>
        <c:crossAx val="38531456"/>
        <c:crosses val="autoZero"/>
        <c:lblAlgn val="ctr"/>
        <c:lblOffset val="100"/>
        <c:tickLblSkip val="1"/>
        <c:tickMarkSkip val="1"/>
      </c:catAx>
      <c:valAx>
        <c:axId val="38531456"/>
        <c:scaling>
          <c:orientation val="minMax"/>
        </c:scaling>
        <c:axPos val="l"/>
        <c:numFmt formatCode="&quot;$&quot;#,##0_);[Red]\(&quot;$&quot;#,##0\)" sourceLinked="1"/>
        <c:tickLblPos val="nextTo"/>
        <c:spPr>
          <a:ln w="2917">
            <a:solidFill>
              <a:schemeClr val="tx1"/>
            </a:solidFill>
            <a:prstDash val="solid"/>
          </a:ln>
        </c:spPr>
        <c:txPr>
          <a:bodyPr rot="0" vert="horz"/>
          <a:lstStyle/>
          <a:p>
            <a:pPr>
              <a:defRPr sz="1286" b="0" i="0" u="none" strike="noStrike" baseline="0">
                <a:solidFill>
                  <a:schemeClr val="tx1"/>
                </a:solidFill>
                <a:latin typeface="Futura Hv"/>
                <a:ea typeface="Futura Hv"/>
                <a:cs typeface="Futura Hv"/>
              </a:defRPr>
            </a:pPr>
            <a:endParaRPr lang="en-US"/>
          </a:p>
        </c:txPr>
        <c:crossAx val="38517376"/>
        <c:crosses val="autoZero"/>
        <c:crossBetween val="between"/>
        <c:majorUnit val="25000"/>
        <c:minorUnit val="5000"/>
      </c:valAx>
      <c:spPr>
        <a:noFill/>
        <a:ln w="11668">
          <a:solidFill>
            <a:schemeClr val="tx1"/>
          </a:solidFill>
          <a:prstDash val="solid"/>
        </a:ln>
      </c:spPr>
    </c:plotArea>
    <c:legend>
      <c:legendPos val="r"/>
      <c:layout>
        <c:manualLayout>
          <c:xMode val="edge"/>
          <c:yMode val="edge"/>
          <c:x val="0.13893729385521753"/>
          <c:y val="7.2569609649857592E-2"/>
          <c:w val="0.41936461332164038"/>
          <c:h val="0.23059876026135034"/>
        </c:manualLayout>
      </c:layout>
      <c:spPr>
        <a:solidFill>
          <a:schemeClr val="bg1"/>
        </a:solidFill>
        <a:ln w="23337">
          <a:noFill/>
        </a:ln>
      </c:spPr>
      <c:txPr>
        <a:bodyPr/>
        <a:lstStyle/>
        <a:p>
          <a:pPr>
            <a:defRPr sz="1181" b="0" i="0" u="none" strike="noStrike" baseline="0">
              <a:solidFill>
                <a:schemeClr val="tx1"/>
              </a:solidFill>
              <a:latin typeface="Futura Hv"/>
              <a:ea typeface="Futura Hv"/>
              <a:cs typeface="Futura Hv"/>
            </a:defRPr>
          </a:pPr>
          <a:endParaRPr lang="en-US"/>
        </a:p>
      </c:txPr>
    </c:legend>
    <c:plotVisOnly val="1"/>
    <c:dispBlanksAs val="gap"/>
  </c:chart>
  <c:spPr>
    <a:noFill/>
    <a:ln>
      <a:noFill/>
    </a:ln>
  </c:spPr>
  <c:txPr>
    <a:bodyPr/>
    <a:lstStyle/>
    <a:p>
      <a:pPr>
        <a:defRPr sz="1999" b="1" i="0" u="none" strike="noStrike" baseline="0">
          <a:solidFill>
            <a:schemeClr val="tx1"/>
          </a:solidFill>
          <a:latin typeface="Calibri"/>
          <a:ea typeface="Calibri"/>
          <a:cs typeface="Calibri"/>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z="1400" smtClean="0"/>
              <a:t>Tech·Ed Europe 2009</a:t>
            </a:r>
            <a:endParaRPr lang="en-GB" sz="14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t>11/11/2009</a:t>
            </a:r>
            <a:endParaRPr lang="en-GB" sz="14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sz="1400" smtClean="0"/>
              <a:t>svr212_gavin.pptx</a:t>
            </a:r>
            <a:endParaRPr lang="en-GB" sz="14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634667-3939-4851-B277-6052001C8264}" type="slidenum">
              <a:rPr lang="en-GB" sz="1400" smtClean="0"/>
              <a:t>‹#›</a:t>
            </a:fld>
            <a:endParaRPr lang="en-GB"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EA5E7-6FAE-4CD1-A53B-4A54A0551658}" type="datetimeFigureOut">
              <a:rPr lang="en-US" smtClean="0"/>
              <a:pPr/>
              <a:t>11/11/2009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61F73-1548-461C-98E0-2F6DFBA78E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nSpc>
                <a:spcPct val="80000"/>
              </a:lnSpc>
            </a:pPr>
            <a:endParaRPr lang="en-US" sz="1100" dirty="0" smtClean="0">
              <a:latin typeface="Futura Bk" pitchFamily="-107" charset="0"/>
              <a:ea typeface="ＭＳ Ｐゴシック"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xfrm>
            <a:off x="249214" y="3201690"/>
            <a:ext cx="6294961" cy="5321641"/>
          </a:xfrm>
          <a:noFill/>
          <a:ln/>
        </p:spPr>
        <p:txBody>
          <a:bodyPr/>
          <a:lstStyle/>
          <a:p>
            <a:endParaRPr lang="en-US" altLang="ja-JP" sz="140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0825" y="3198802"/>
            <a:ext cx="6292850" cy="5324941"/>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pPr>
            <a:endParaRPr lang="en-US" sz="1200" kern="1200" dirty="0">
              <a:solidFill>
                <a:prstClr val="black"/>
              </a:solidFill>
              <a:latin typeface="Calibri" pitchFamily="34" charset="0"/>
              <a:ea typeface="+mn-ea"/>
              <a:cs typeface="+mn-cs"/>
            </a:endParaRPr>
          </a:p>
        </p:txBody>
      </p:sp>
      <p:sp>
        <p:nvSpPr>
          <p:cNvPr id="2150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endParaRPr lang="en-US" sz="1200" kern="1200">
              <a:solidFill>
                <a:prstClr val="black"/>
              </a:solidFill>
              <a:latin typeface="Calibri" pitchFamily="34" charset="0"/>
              <a:ea typeface="+mn-ea"/>
              <a:cs typeface="+mn-cs"/>
            </a:endParaRPr>
          </a:p>
        </p:txBody>
      </p:sp>
      <p:sp>
        <p:nvSpPr>
          <p:cNvPr id="2150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endParaRPr lang="en-US" sz="400" kern="1200">
              <a:solidFill>
                <a:prstClr val="black"/>
              </a:solidFill>
              <a:latin typeface="Segoe" pitchFamily="34" charset="0"/>
              <a:ea typeface="+mn-ea"/>
              <a:cs typeface="+mn-cs"/>
            </a:endParaRPr>
          </a:p>
        </p:txBody>
      </p:sp>
      <p:sp>
        <p:nvSpPr>
          <p:cNvPr id="2150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endParaRPr lang="en-US" sz="1200" kern="1200">
              <a:solidFill>
                <a:prstClr val="black"/>
              </a:solidFill>
              <a:latin typeface="Calibri" pitchFamily="34" charset="0"/>
              <a:ea typeface="+mn-ea"/>
              <a:cs typeface="+mn-cs"/>
            </a:endParaRPr>
          </a:p>
        </p:txBody>
      </p:sp>
      <p:sp>
        <p:nvSpPr>
          <p:cNvPr id="21509" name="Slide Image Placeholder 11"/>
          <p:cNvSpPr>
            <a:spLocks noGrp="1" noRot="1" noChangeAspect="1"/>
          </p:cNvSpPr>
          <p:nvPr>
            <p:ph type="sldImg"/>
          </p:nvPr>
        </p:nvSpPr>
        <p:spPr bwMode="auto">
          <a:xfrm>
            <a:off x="1535113" y="457200"/>
            <a:ext cx="3736975" cy="2801938"/>
          </a:xfrm>
          <a:noFill/>
          <a:ln>
            <a:solidFill>
              <a:srgbClr val="000000"/>
            </a:solidFill>
            <a:miter lim="800000"/>
            <a:headEnd/>
            <a:tailEnd/>
          </a:ln>
        </p:spPr>
      </p:sp>
      <p:sp>
        <p:nvSpPr>
          <p:cNvPr id="21510"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b="0" u="none" dirty="0" smtClean="0">
              <a:ea typeface="ＭＳ Ｐゴシック"/>
              <a:cs typeface="ＭＳ Ｐゴシック"/>
            </a:endParaRPr>
          </a:p>
        </p:txBody>
      </p:sp>
      <p:sp>
        <p:nvSpPr>
          <p:cNvPr id="22531" name="Rectangle 4"/>
          <p:cNvSpPr>
            <a:spLocks noChangeArrowheads="1"/>
          </p:cNvSpPr>
          <p:nvPr/>
        </p:nvSpPr>
        <p:spPr bwMode="auto">
          <a:xfrm>
            <a:off x="414339" y="309173"/>
            <a:ext cx="4098925" cy="1402205"/>
          </a:xfrm>
          <a:prstGeom prst="rect">
            <a:avLst/>
          </a:prstGeom>
          <a:solidFill>
            <a:srgbClr val="FFFFFF"/>
          </a:solidFill>
          <a:ln w="9525">
            <a:solidFill>
              <a:srgbClr val="FF0000"/>
            </a:solidFill>
            <a:miter lim="800000"/>
            <a:headEnd/>
            <a:tailEnd/>
          </a:ln>
        </p:spPr>
        <p:txBody>
          <a:bodyPr lIns="87316" tIns="43658" rIns="87316" bIns="4365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xfrm>
            <a:off x="249214" y="3201690"/>
            <a:ext cx="6294961" cy="5321641"/>
          </a:xfrm>
          <a:noFill/>
          <a:ln/>
        </p:spPr>
        <p:txBody>
          <a:bodyPr/>
          <a:lstStyle/>
          <a:p>
            <a:endParaRPr lang="en-US" altLang="ja-JP" sz="140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1178719" y="684893"/>
            <a:ext cx="4500563" cy="3429000"/>
          </a:xfrm>
          <a:ln/>
        </p:spPr>
      </p:sp>
      <p:sp>
        <p:nvSpPr>
          <p:cNvPr id="8194" name="Rectangle 3"/>
          <p:cNvSpPr>
            <a:spLocks noGrp="1" noChangeArrowheads="1"/>
          </p:cNvSpPr>
          <p:nvPr>
            <p:ph type="body" idx="1"/>
          </p:nvPr>
        </p:nvSpPr>
        <p:spPr>
          <a:xfrm>
            <a:off x="686098" y="4343703"/>
            <a:ext cx="5485805" cy="4115405"/>
          </a:xfrm>
          <a:noFill/>
          <a:ln/>
        </p:spPr>
        <p:txBody>
          <a:bodyPr/>
          <a:lstStyle/>
          <a:p>
            <a:endParaRPr lang="en-US" dirty="0" smtClean="0">
              <a:latin typeface="Futura Bk"/>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1178719" y="684893"/>
            <a:ext cx="4500563" cy="3429000"/>
          </a:xfrm>
          <a:ln/>
        </p:spPr>
      </p:sp>
      <p:sp>
        <p:nvSpPr>
          <p:cNvPr id="10242" name="Rectangle 3"/>
          <p:cNvSpPr>
            <a:spLocks noGrp="1" noChangeArrowheads="1"/>
          </p:cNvSpPr>
          <p:nvPr>
            <p:ph type="body" idx="1"/>
          </p:nvPr>
        </p:nvSpPr>
        <p:spPr>
          <a:xfrm>
            <a:off x="686098" y="4343703"/>
            <a:ext cx="5485805" cy="4115405"/>
          </a:xfrm>
          <a:noFill/>
          <a:ln/>
        </p:spPr>
        <p:txBody>
          <a:bodyPr/>
          <a:lstStyle/>
          <a:p>
            <a:endParaRPr lang="en-US" dirty="0" smtClean="0">
              <a:latin typeface="Futura Bk"/>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250825" y="3200400"/>
            <a:ext cx="6292850" cy="5324942"/>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250825" y="3200400"/>
            <a:ext cx="6292850" cy="5324942"/>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b="0" u="none" dirty="0" smtClean="0">
              <a:ea typeface="ＭＳ Ｐゴシック"/>
              <a:cs typeface="ＭＳ Ｐゴシック"/>
            </a:endParaRPr>
          </a:p>
        </p:txBody>
      </p:sp>
      <p:sp>
        <p:nvSpPr>
          <p:cNvPr id="22531" name="Rectangle 4"/>
          <p:cNvSpPr>
            <a:spLocks noChangeArrowheads="1"/>
          </p:cNvSpPr>
          <p:nvPr/>
        </p:nvSpPr>
        <p:spPr bwMode="auto">
          <a:xfrm>
            <a:off x="414339" y="309173"/>
            <a:ext cx="4098925" cy="1402205"/>
          </a:xfrm>
          <a:prstGeom prst="rect">
            <a:avLst/>
          </a:prstGeom>
          <a:solidFill>
            <a:srgbClr val="FFFFFF"/>
          </a:solidFill>
          <a:ln w="9525">
            <a:solidFill>
              <a:srgbClr val="FF0000"/>
            </a:solidFill>
            <a:miter lim="800000"/>
            <a:headEnd/>
            <a:tailEnd/>
          </a:ln>
        </p:spPr>
        <p:txBody>
          <a:bodyPr lIns="87316" tIns="43658" rIns="87316" bIns="43658"/>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buFontTx/>
              <a:buNone/>
            </a:pPr>
            <a:endParaRPr lang="en-US" dirty="0" smtClean="0">
              <a:latin typeface="Futura Bk" pitchFamily="-107" charset="0"/>
              <a:ea typeface="ＭＳ Ｐゴシック" pitchFamily="-107"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latin typeface="Futura Bk" pitchFamily="-107" charset="0"/>
              <a:ea typeface="ＭＳ Ｐゴシック" pitchFamily="-107"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xfrm>
            <a:off x="250825" y="3201025"/>
            <a:ext cx="6292850" cy="5323070"/>
          </a:xfrm>
          <a:noFill/>
          <a:ln/>
        </p:spPr>
        <p:txBody>
          <a:bodyPr/>
          <a:lstStyle/>
          <a:p>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sz="1100" dirty="0" smtClean="0">
              <a:latin typeface="Futura Bk" pitchFamily="-107" charset="0"/>
              <a:ea typeface="ＭＳ Ｐゴシック" pitchFamily="-107"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marL="0" indent="0" defTabSz="457200">
              <a:lnSpc>
                <a:spcPct val="70000"/>
              </a:lnSpc>
            </a:pPr>
            <a:endParaRPr lang="en-US" sz="900" dirty="0" smtClean="0">
              <a:latin typeface="Futura Bk" pitchFamily="-107" charset="0"/>
              <a:ea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marL="228600" indent="-228600"/>
            <a:endParaRPr lang="en-US" dirty="0" smtClean="0">
              <a:latin typeface="Futura Bk" pitchFamily="-107" charset="0"/>
              <a:ea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white-green code shape.png"/>
          <p:cNvPicPr>
            <a:picLocks noChangeAspect="1"/>
          </p:cNvPicPr>
          <p:nvPr userDrawn="1"/>
        </p:nvPicPr>
        <p:blipFill>
          <a:blip r:embed="rId3" cstate="print"/>
          <a:srcRect/>
          <a:stretch>
            <a:fillRect/>
          </a:stretch>
        </p:blipFill>
        <p:spPr bwMode="white">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lvl="0"/>
            <a:r>
              <a:rPr lang="en-US" noProof="0" dirty="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dirty="0"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bwMode="white">
          <a:xfrm>
            <a:off x="510793" y="3813437"/>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1"/>
          </p:nvPr>
        </p:nvSpPr>
        <p:spPr>
          <a:ln/>
        </p:spPr>
        <p:txBody>
          <a:bodyPr/>
          <a:lstStyle>
            <a:lvl1pPr>
              <a:defRPr/>
            </a:lvl1pPr>
          </a:lstStyle>
          <a:p>
            <a:pPr algn="r" defTabSz="912813" rtl="0" fontAlgn="base">
              <a:spcBef>
                <a:spcPct val="0"/>
              </a:spcBef>
              <a:spcAft>
                <a:spcPct val="0"/>
              </a:spcAft>
              <a:defRPr/>
            </a:pPr>
            <a:fld id="{41D00553-E32A-4A6C-94CE-41E7A9B37823}"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8A0590DE-E147-4028-A390-B860FBA007F0}"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D177EF46-E898-4D8A-AE91-9B1F3DDB9BAC}"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bwMode="white">
          <a:xfrm>
            <a:off x="510793" y="3813437"/>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F0346C32-984A-4082-B927-8996A1C55447}"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089F1C49-0F66-4E3C-820F-6C50B19ED4B8}"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3FE2B0D1-92FF-4802-B036-A959E6D678CE}"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white-green code shape.png"/>
          <p:cNvPicPr>
            <a:picLocks noChangeAspect="1"/>
          </p:cNvPicPr>
          <p:nvPr userDrawn="1"/>
        </p:nvPicPr>
        <p:blipFill>
          <a:blip r:embed="rId3" cstate="print"/>
          <a:srcRect/>
          <a:stretch>
            <a:fillRect/>
          </a:stretch>
        </p:blipFill>
        <p:spPr bwMode="white">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lvl="0"/>
            <a:r>
              <a:rPr lang="en-US" noProof="0" dirty="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dirty="0"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553998"/>
          </a:xfrm>
        </p:spPr>
        <p:txBody>
          <a:bodyPr/>
          <a:lstStyle>
            <a:lvl1pPr>
              <a:defRPr sz="4000" baseline="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00050" y="1447800"/>
            <a:ext cx="4059238" cy="4632325"/>
          </a:xfrm>
        </p:spPr>
        <p:txBody>
          <a:bodyPr/>
          <a:lstStyle>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1688" y="1447800"/>
            <a:ext cx="4060825" cy="4632325"/>
          </a:xfrm>
        </p:spPr>
        <p:txBody>
          <a:bodyPr/>
          <a:lstStyle>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sldNum" sz="quarter" idx="10"/>
          </p:nvPr>
        </p:nvSpPr>
        <p:spPr>
          <a:ln/>
        </p:spPr>
        <p:txBody>
          <a:bodyPr/>
          <a:lstStyle>
            <a:lvl1pPr>
              <a:defRPr/>
            </a:lvl1pPr>
          </a:lstStyle>
          <a:p>
            <a:pPr>
              <a:defRPr/>
            </a:pPr>
            <a:fld id="{D0E30460-BE08-4D61-B2E3-E363F613C674}" type="slidenum">
              <a:rPr lang="en-US"/>
              <a:pPr>
                <a:defRPr/>
              </a:pPr>
              <a:t>‹#›</a:t>
            </a:fld>
            <a:endParaRPr lang="en-US"/>
          </a:p>
        </p:txBody>
      </p:sp>
      <p:sp>
        <p:nvSpPr>
          <p:cNvPr id="6" name="Rectangle 8"/>
          <p:cNvSpPr>
            <a:spLocks noGrp="1" noChangeArrowheads="1"/>
          </p:cNvSpPr>
          <p:nvPr>
            <p:ph type="dt" sz="half" idx="11"/>
          </p:nvPr>
        </p:nvSpPr>
        <p:spPr>
          <a:xfrm>
            <a:off x="836613" y="6550025"/>
            <a:ext cx="1441450" cy="219075"/>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2"/>
          </p:nvPr>
        </p:nvSpPr>
        <p:spPr>
          <a:xfrm>
            <a:off x="2295525" y="6550025"/>
            <a:ext cx="5060950" cy="219075"/>
          </a:xfrm>
          <a:prstGeom prst="rect">
            <a:avLst/>
          </a:prstGeom>
          <a:ln/>
        </p:spPr>
        <p:txBody>
          <a:bodyPr/>
          <a:lstStyle>
            <a:lvl1pPr>
              <a:defRPr/>
            </a:lvl1pPr>
          </a:lstStyle>
          <a:p>
            <a:pPr>
              <a:defRPr/>
            </a:pPr>
            <a:r>
              <a:rPr lang="en-US"/>
              <a:t>IT Analyst Presentation</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1"/>
          </p:nvPr>
        </p:nvSpPr>
        <p:spPr>
          <a:ln/>
        </p:spPr>
        <p:txBody>
          <a:bodyPr/>
          <a:lstStyle>
            <a:lvl1pPr>
              <a:defRPr/>
            </a:lvl1pPr>
          </a:lstStyle>
          <a:p>
            <a:pPr algn="r" defTabSz="912813" rtl="0" fontAlgn="base">
              <a:spcBef>
                <a:spcPct val="0"/>
              </a:spcBef>
              <a:spcAft>
                <a:spcPct val="0"/>
              </a:spcAft>
              <a:defRPr/>
            </a:pPr>
            <a:fld id="{41D00553-E32A-4A6C-94CE-41E7A9B37823}"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E30581AE-AE02-4BF0-9964-9A5F16C04FCA}" type="slidenum">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a:t>
            </a:fld>
            <a:endParaRPr lang="en-US" sz="900" kern="1200">
              <a:solidFill>
                <a:srgbClr val="FFFFFF"/>
              </a:solidFill>
              <a:latin typeface="Futura Bk" pitchFamily="-107" charset="0"/>
              <a:ea typeface="ＭＳ Ｐゴシック" pitchFamily="-107" charset="-128"/>
            </a:endParaRPr>
          </a:p>
        </p:txBody>
      </p:sp>
      <p:sp>
        <p:nvSpPr>
          <p:cNvPr id="5"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6737EA52-E528-45A4-BB08-CA3B20C6B7DE}" type="datetime1">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11/11/2009</a:t>
            </a:fld>
            <a:endParaRPr lang="en-US" sz="900" kern="1200">
              <a:solidFill>
                <a:srgbClr val="FFFFFF"/>
              </a:solidFill>
              <a:latin typeface="Futura Bk" pitchFamily="-107" charset="0"/>
              <a:ea typeface="ＭＳ Ｐゴシック" pitchFamily="-107" charset="-128"/>
            </a:endParaRPr>
          </a:p>
        </p:txBody>
      </p:sp>
      <p:sp>
        <p:nvSpPr>
          <p:cNvPr id="6"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FFFFFF"/>
              </a:solidFill>
              <a:latin typeface="Futura Bk" pitchFamily="-107" charset="0"/>
              <a:ea typeface="ＭＳ Ｐゴシック" pitchFamily="-107" charset="-128"/>
            </a:endParaRP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C9D9E3F0-DEC5-4F44-A3F5-4B25D28048FD}" type="slidenum">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a:t>
            </a:fld>
            <a:endParaRPr lang="en-US" sz="900" kern="1200">
              <a:solidFill>
                <a:srgbClr val="FFFFFF"/>
              </a:solidFill>
              <a:latin typeface="Futura Bk" pitchFamily="-107" charset="0"/>
              <a:ea typeface="ＭＳ Ｐゴシック" pitchFamily="-107" charset="-128"/>
            </a:endParaRPr>
          </a:p>
        </p:txBody>
      </p:sp>
      <p:sp>
        <p:nvSpPr>
          <p:cNvPr id="4"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148DCD8C-DB2B-4429-92BA-C78B9CFC2C9D}" type="datetime1">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11/11/2009</a:t>
            </a:fld>
            <a:endParaRPr lang="en-US" sz="900" kern="1200">
              <a:solidFill>
                <a:srgbClr val="FFFFFF"/>
              </a:solidFill>
              <a:latin typeface="Futura Bk" pitchFamily="-107" charset="0"/>
              <a:ea typeface="ＭＳ Ｐゴシック" pitchFamily="-107" charset="-128"/>
            </a:endParaRPr>
          </a:p>
        </p:txBody>
      </p:sp>
      <p:sp>
        <p:nvSpPr>
          <p:cNvPr id="5"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FFFFFF"/>
              </a:solidFill>
              <a:latin typeface="Futura Bk" pitchFamily="-107" charset="0"/>
              <a:ea typeface="ＭＳ Ｐゴシック" pitchFamily="-107" charset="-128"/>
            </a:endParaRP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lgn="l" rtl="0" eaLnBrk="0" fontAlgn="base" hangingPunct="0">
              <a:spcBef>
                <a:spcPct val="0"/>
              </a:spcBef>
              <a:spcAft>
                <a:spcPct val="0"/>
              </a:spcAft>
              <a:defRPr/>
            </a:pPr>
            <a:fld id="{BE4975C8-FA45-46AB-BF78-1071541A20CC}" type="slidenum">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a:t>
            </a:fld>
            <a:endParaRPr lang="en-US" sz="900" kern="1200">
              <a:solidFill>
                <a:srgbClr val="FFFFFF"/>
              </a:solidFill>
              <a:latin typeface="Futura Bk" pitchFamily="-107" charset="0"/>
              <a:ea typeface="ＭＳ Ｐゴシック" pitchFamily="-107" charset="-128"/>
            </a:endParaRPr>
          </a:p>
        </p:txBody>
      </p:sp>
      <p:sp>
        <p:nvSpPr>
          <p:cNvPr id="3" name="Rectangle 8"/>
          <p:cNvSpPr>
            <a:spLocks noGrp="1" noChangeArrowheads="1"/>
          </p:cNvSpPr>
          <p:nvPr>
            <p:ph type="dt" sz="half" idx="11"/>
          </p:nvPr>
        </p:nvSpPr>
        <p:spPr>
          <a:ln/>
        </p:spPr>
        <p:txBody>
          <a:bodyPr/>
          <a:lstStyle>
            <a:lvl1pPr>
              <a:defRPr/>
            </a:lvl1pPr>
          </a:lstStyle>
          <a:p>
            <a:pPr algn="l" rtl="0" eaLnBrk="0" fontAlgn="base" hangingPunct="0">
              <a:spcBef>
                <a:spcPct val="0"/>
              </a:spcBef>
              <a:spcAft>
                <a:spcPct val="0"/>
              </a:spcAft>
              <a:defRPr/>
            </a:pPr>
            <a:fld id="{9BB60C59-C009-4A1F-A8DF-BD0ACD795FBF}" type="datetime1">
              <a:rPr lang="en-US" sz="900" kern="1200">
                <a:solidFill>
                  <a:srgbClr val="FFFFFF"/>
                </a:solidFill>
                <a:latin typeface="Futura Bk" pitchFamily="-107" charset="0"/>
                <a:ea typeface="ＭＳ Ｐゴシック" pitchFamily="-107" charset="-128"/>
              </a:rPr>
              <a:pPr algn="l" rtl="0" eaLnBrk="0" fontAlgn="base" hangingPunct="0">
                <a:spcBef>
                  <a:spcPct val="0"/>
                </a:spcBef>
                <a:spcAft>
                  <a:spcPct val="0"/>
                </a:spcAft>
                <a:defRPr/>
              </a:pPr>
              <a:t>11/11/2009</a:t>
            </a:fld>
            <a:endParaRPr lang="en-US" sz="900" kern="1200">
              <a:solidFill>
                <a:srgbClr val="FFFFFF"/>
              </a:solidFill>
              <a:latin typeface="Futura Bk" pitchFamily="-107" charset="0"/>
              <a:ea typeface="ＭＳ Ｐゴシック" pitchFamily="-107" charset="-128"/>
            </a:endParaRPr>
          </a:p>
        </p:txBody>
      </p:sp>
      <p:sp>
        <p:nvSpPr>
          <p:cNvPr id="4" name="Rectangle 9"/>
          <p:cNvSpPr>
            <a:spLocks noGrp="1" noChangeArrowheads="1"/>
          </p:cNvSpPr>
          <p:nvPr>
            <p:ph type="ftr" sz="quarter" idx="12"/>
          </p:nvPr>
        </p:nvSpPr>
        <p:spPr>
          <a:ln/>
        </p:spPr>
        <p:txBody>
          <a:bodyPr/>
          <a:lstStyle>
            <a:lvl1pPr>
              <a:defRPr/>
            </a:lvl1pPr>
          </a:lstStyle>
          <a:p>
            <a:pPr algn="l" rtl="0" eaLnBrk="0" fontAlgn="base" hangingPunct="0">
              <a:spcBef>
                <a:spcPct val="0"/>
              </a:spcBef>
              <a:spcAft>
                <a:spcPct val="0"/>
              </a:spcAft>
              <a:defRPr/>
            </a:pPr>
            <a:endParaRPr lang="en-US" sz="900" kern="1200">
              <a:solidFill>
                <a:srgbClr val="FFFFFF"/>
              </a:solidFill>
              <a:latin typeface="Futura Bk" pitchFamily="-107" charset="0"/>
              <a:ea typeface="ＭＳ Ｐゴシック" pitchFamily="-107" charset="-128"/>
            </a:endParaRP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8A0590DE-E147-4028-A390-B860FBA007F0}"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D177EF46-E898-4D8A-AE91-9B1F3DDB9BAC}"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F0346C32-984A-4082-B927-8996A1C55447}"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089F1C49-0F66-4E3C-820F-6C50B19ED4B8}"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lgn="r" defTabSz="912813" rtl="0" fontAlgn="base">
              <a:spcBef>
                <a:spcPct val="0"/>
              </a:spcBef>
              <a:spcAft>
                <a:spcPct val="0"/>
              </a:spcAft>
              <a:defRPr/>
            </a:pPr>
            <a:fld id="{3FE2B0D1-92FF-4802-B036-A959E6D678CE}" type="slidenum">
              <a:rPr lang="en-US" sz="1200" kern="1200">
                <a:solidFill>
                  <a:srgbClr val="CCFFCC"/>
                </a:solidFill>
                <a:latin typeface="Calibri" pitchFamily="34" charset="0"/>
                <a:ea typeface="+mn-ea"/>
                <a:cs typeface="+mn-cs"/>
              </a:rPr>
              <a:pPr algn="r" defTabSz="912813" rtl="0" fontAlgn="base">
                <a:spcBef>
                  <a:spcPct val="0"/>
                </a:spcBef>
                <a:spcAft>
                  <a:spcPct val="0"/>
                </a:spcAft>
                <a:defRPr/>
              </a:pPr>
              <a:t>‹#›</a:t>
            </a:fld>
            <a:endParaRPr lang="en-US" sz="1200" kern="1200">
              <a:solidFill>
                <a:srgbClr val="CCFFCC"/>
              </a:solidFill>
              <a:latin typeface="Calibri" pitchFamily="34" charset="0"/>
              <a:ea typeface="+mn-ea"/>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sldNum" sz="quarter" idx="4"/>
          </p:nvPr>
        </p:nvSpPr>
        <p:spPr bwMode="auto">
          <a:xfrm>
            <a:off x="0" y="6542088"/>
            <a:ext cx="427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pPr defTabSz="912813" rtl="0" fontAlgn="base">
              <a:spcBef>
                <a:spcPct val="0"/>
              </a:spcBef>
              <a:spcAft>
                <a:spcPct val="0"/>
              </a:spcAft>
              <a:defRPr/>
            </a:pPr>
            <a:fld id="{4A56A0DD-34D1-41F1-A437-1F182BAAB7CF}" type="slidenum">
              <a:rPr lang="en-US" kern="1200">
                <a:solidFill>
                  <a:srgbClr val="CCFFCC"/>
                </a:solidFill>
                <a:latin typeface="Calibri" pitchFamily="34" charset="0"/>
                <a:ea typeface="+mn-ea"/>
                <a:cs typeface="+mn-cs"/>
              </a:rPr>
              <a:pPr defTabSz="912813" rtl="0" fontAlgn="base">
                <a:spcBef>
                  <a:spcPct val="0"/>
                </a:spcBef>
                <a:spcAft>
                  <a:spcPct val="0"/>
                </a:spcAft>
                <a:defRPr/>
              </a:pPr>
              <a:t>‹#›</a:t>
            </a:fld>
            <a:endParaRPr lang="en-US" kern="1200">
              <a:solidFill>
                <a:srgbClr val="CCFFCC"/>
              </a:solidFill>
              <a:latin typeface="Calibri"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rgbClr val="99CC99"/>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90000"/>
        <a:buBlip>
          <a:blip r:embed="rId18"/>
        </a:buBlip>
        <a:defRPr sz="2800" kern="1200">
          <a:solidFill>
            <a:srgbClr val="99CC99"/>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90000"/>
        <a:buBlip>
          <a:blip r:embed="rId18"/>
        </a:buBlip>
        <a:defRPr sz="2400" kern="1200">
          <a:solidFill>
            <a:srgbClr val="99CC99"/>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90000"/>
        <a:buBlip>
          <a:blip r:embed="rId18"/>
        </a:buBlip>
        <a:defRPr sz="2400" kern="1200">
          <a:solidFill>
            <a:srgbClr val="99CC99"/>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90000"/>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sldNum" sz="quarter" idx="4"/>
          </p:nvPr>
        </p:nvSpPr>
        <p:spPr bwMode="auto">
          <a:xfrm>
            <a:off x="0" y="6542088"/>
            <a:ext cx="427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pPr defTabSz="912813" rtl="0" fontAlgn="base">
              <a:spcBef>
                <a:spcPct val="0"/>
              </a:spcBef>
              <a:spcAft>
                <a:spcPct val="0"/>
              </a:spcAft>
              <a:defRPr/>
            </a:pPr>
            <a:fld id="{4A56A0DD-34D1-41F1-A437-1F182BAAB7CF}" type="slidenum">
              <a:rPr lang="en-US" kern="1200">
                <a:solidFill>
                  <a:srgbClr val="CCFFCC"/>
                </a:solidFill>
                <a:latin typeface="Calibri" pitchFamily="34" charset="0"/>
                <a:ea typeface="+mn-ea"/>
                <a:cs typeface="+mn-cs"/>
              </a:rPr>
              <a:pPr defTabSz="912813" rtl="0" fontAlgn="base">
                <a:spcBef>
                  <a:spcPct val="0"/>
                </a:spcBef>
                <a:spcAft>
                  <a:spcPct val="0"/>
                </a:spcAft>
                <a:defRPr/>
              </a:pPr>
              <a:t>‹#›</a:t>
            </a:fld>
            <a:endParaRPr lang="en-US" kern="1200">
              <a:solidFill>
                <a:srgbClr val="CCFFCC"/>
              </a:solidFill>
              <a:latin typeface="Calibri"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rgbClr val="CCFFCC"/>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8"/>
        </a:buBlip>
        <a:defRPr sz="3200" kern="1200">
          <a:solidFill>
            <a:srgbClr val="99CC99"/>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90000"/>
        <a:buBlip>
          <a:blip r:embed="rId19"/>
        </a:buBlip>
        <a:defRPr sz="2800" kern="1200">
          <a:solidFill>
            <a:srgbClr val="99CC99"/>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90000"/>
        <a:buBlip>
          <a:blip r:embed="rId19"/>
        </a:buBlip>
        <a:defRPr sz="2400" kern="1200">
          <a:solidFill>
            <a:srgbClr val="99CC99"/>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90000"/>
        <a:buBlip>
          <a:blip r:embed="rId19"/>
        </a:buBlip>
        <a:defRPr sz="2400" kern="1200">
          <a:solidFill>
            <a:srgbClr val="99CC99"/>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90000"/>
        <a:buBlip>
          <a:blip r:embed="rId1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48000">
              <a:srgbClr val="005587"/>
            </a:gs>
            <a:gs pos="100000">
              <a:srgbClr val="002060"/>
            </a:gs>
          </a:gsLst>
          <a:lin ang="5400000" scaled="1"/>
        </a:gradFill>
        <a:effectLst/>
      </p:bgPr>
    </p:bg>
    <p:spTree>
      <p:nvGrpSpPr>
        <p:cNvPr id="1" name=""/>
        <p:cNvGrpSpPr/>
        <p:nvPr/>
      </p:nvGrpSpPr>
      <p:grpSpPr>
        <a:xfrm>
          <a:off x="0" y="0"/>
          <a:ext cx="0" cy="0"/>
          <a:chOff x="0" y="0"/>
          <a:chExt cx="0" cy="0"/>
        </a:xfrm>
      </p:grpSpPr>
      <p:sp>
        <p:nvSpPr>
          <p:cNvPr id="11" name="Rectangle 10"/>
          <p:cNvSpPr/>
          <p:nvPr userDrawn="1"/>
        </p:nvSpPr>
        <p:spPr bwMode="white">
          <a:xfrm>
            <a:off x="0" y="0"/>
            <a:ext cx="9144000" cy="6858000"/>
          </a:xfrm>
          <a:prstGeom prst="rect">
            <a:avLst/>
          </a:prstGeom>
          <a:gradFill flip="none" rotWithShape="1">
            <a:gsLst>
              <a:gs pos="13000">
                <a:srgbClr val="393B3D"/>
              </a:gs>
              <a:gs pos="50000">
                <a:srgbClr val="1A1819"/>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sz="2000" kern="1200">
              <a:solidFill>
                <a:srgbClr val="FFFFFF"/>
              </a:solidFill>
              <a:latin typeface="Futura Hv"/>
              <a:ea typeface="ＭＳ Ｐゴシック"/>
              <a:cs typeface="Arial"/>
            </a:endParaRPr>
          </a:p>
        </p:txBody>
      </p:sp>
      <p:sp>
        <p:nvSpPr>
          <p:cNvPr id="6" name="Isosceles Triangle 7"/>
          <p:cNvSpPr/>
          <p:nvPr userDrawn="1"/>
        </p:nvSpPr>
        <p:spPr>
          <a:xfrm>
            <a:off x="7947025" y="0"/>
            <a:ext cx="1196975" cy="6858000"/>
          </a:xfrm>
          <a:prstGeom prst="triangle">
            <a:avLst>
              <a:gd name="adj" fmla="val 1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srgbClr val="FFFFFF"/>
              </a:solidFill>
              <a:latin typeface="Futura Hv"/>
              <a:ea typeface="ＭＳ Ｐゴシック"/>
              <a:cs typeface="Arial"/>
            </a:endParaRPr>
          </a:p>
        </p:txBody>
      </p:sp>
      <p:sp>
        <p:nvSpPr>
          <p:cNvPr id="1028" name="Rectangle 2"/>
          <p:cNvSpPr>
            <a:spLocks noGrp="1" noChangeArrowheads="1"/>
          </p:cNvSpPr>
          <p:nvPr>
            <p:ph type="title"/>
          </p:nvPr>
        </p:nvSpPr>
        <p:spPr bwMode="auto">
          <a:xfrm>
            <a:off x="428625" y="114300"/>
            <a:ext cx="8245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00050" y="1019175"/>
            <a:ext cx="8272463" cy="59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4234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lgn="l" rtl="0" fontAlgn="base">
              <a:spcBef>
                <a:spcPct val="0"/>
              </a:spcBef>
              <a:spcAft>
                <a:spcPct val="0"/>
              </a:spcAft>
              <a:defRPr/>
            </a:pPr>
            <a:fld id="{47645616-F514-46BD-8BE9-24C334E1A3EE}" type="slidenum">
              <a:rPr lang="en-US" kern="1200">
                <a:solidFill>
                  <a:srgbClr val="FFFFFF"/>
                </a:solidFill>
              </a:rPr>
              <a:pPr algn="l" rtl="0" fontAlgn="base">
                <a:spcBef>
                  <a:spcPct val="0"/>
                </a:spcBef>
                <a:spcAft>
                  <a:spcPct val="0"/>
                </a:spcAft>
                <a:defRPr/>
              </a:pPr>
              <a:t>‹#›</a:t>
            </a:fld>
            <a:endParaRPr lang="en-US" kern="1200">
              <a:solidFill>
                <a:srgbClr val="FFFFFF"/>
              </a:solidFill>
            </a:endParaRPr>
          </a:p>
        </p:txBody>
      </p:sp>
      <p:sp>
        <p:nvSpPr>
          <p:cNvPr id="142344" name="Rectangle 8"/>
          <p:cNvSpPr>
            <a:spLocks noGrp="1" noChangeArrowheads="1"/>
          </p:cNvSpPr>
          <p:nvPr>
            <p:ph type="dt" sz="half" idx="2"/>
          </p:nvPr>
        </p:nvSpPr>
        <p:spPr bwMode="auto">
          <a:xfrm>
            <a:off x="836613" y="6550025"/>
            <a:ext cx="14414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lgn="l" rtl="0" fontAlgn="base">
              <a:spcBef>
                <a:spcPct val="0"/>
              </a:spcBef>
              <a:spcAft>
                <a:spcPct val="0"/>
              </a:spcAft>
              <a:defRPr/>
            </a:pPr>
            <a:fld id="{1D86E810-7759-41E9-BE2B-7295DC800A62}" type="datetime1">
              <a:rPr lang="en-US" kern="1200">
                <a:solidFill>
                  <a:srgbClr val="FFFFFF"/>
                </a:solidFill>
              </a:rPr>
              <a:pPr algn="l" rtl="0" fontAlgn="base">
                <a:spcBef>
                  <a:spcPct val="0"/>
                </a:spcBef>
                <a:spcAft>
                  <a:spcPct val="0"/>
                </a:spcAft>
                <a:defRPr/>
              </a:pPr>
              <a:t>11/11/2009</a:t>
            </a:fld>
            <a:endParaRPr lang="en-US" kern="1200">
              <a:solidFill>
                <a:srgbClr val="FFFFFF"/>
              </a:solidFill>
            </a:endParaRPr>
          </a:p>
        </p:txBody>
      </p:sp>
      <p:sp>
        <p:nvSpPr>
          <p:cNvPr id="142345" name="Rectangle 9"/>
          <p:cNvSpPr>
            <a:spLocks noGrp="1" noChangeArrowheads="1"/>
          </p:cNvSpPr>
          <p:nvPr>
            <p:ph type="ftr" sz="quarter" idx="3"/>
          </p:nvPr>
        </p:nvSpPr>
        <p:spPr bwMode="auto">
          <a:xfrm>
            <a:off x="2295525" y="6550025"/>
            <a:ext cx="50609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chemeClr val="bg1"/>
                </a:solidFill>
                <a:latin typeface="Futura Bk" pitchFamily="-107" charset="0"/>
                <a:ea typeface="ＭＳ Ｐゴシック" pitchFamily="-107" charset="-128"/>
                <a:cs typeface="ＭＳ Ｐゴシック" pitchFamily="-107" charset="-128"/>
              </a:defRPr>
            </a:lvl1pPr>
          </a:lstStyle>
          <a:p>
            <a:pPr algn="l" rtl="0" fontAlgn="base">
              <a:spcBef>
                <a:spcPct val="0"/>
              </a:spcBef>
              <a:spcAft>
                <a:spcPct val="0"/>
              </a:spcAft>
              <a:defRPr/>
            </a:pPr>
            <a:endParaRPr lang="en-US" kern="1200">
              <a:solidFill>
                <a:srgbClr val="FFFFFF"/>
              </a:solidFill>
            </a:endParaRPr>
          </a:p>
        </p:txBody>
      </p:sp>
      <p:pic>
        <p:nvPicPr>
          <p:cNvPr id="1033" name="Picture 8" descr="HP_S_Rev.png"/>
          <p:cNvPicPr>
            <a:picLocks noChangeAspect="1"/>
          </p:cNvPicPr>
          <p:nvPr userDrawn="1"/>
        </p:nvPicPr>
        <p:blipFill>
          <a:blip r:embed="rId5" cstate="print"/>
          <a:srcRect/>
          <a:stretch>
            <a:fillRect/>
          </a:stretch>
        </p:blipFill>
        <p:spPr bwMode="auto">
          <a:xfrm>
            <a:off x="8475663" y="6211888"/>
            <a:ext cx="485775" cy="484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ransition>
    <p:wipe dir="r"/>
  </p:transition>
  <p:timing>
    <p:tnLst>
      <p:par>
        <p:cTn id="1" dur="indefinite" restart="never" nodeType="tmRoot"/>
      </p:par>
    </p:tnLst>
  </p:timing>
  <p:hf hdr="0" ftr="0"/>
  <p:txStyles>
    <p:titleStyle>
      <a:lvl1pPr algn="l" rtl="0" eaLnBrk="0" fontAlgn="base" hangingPunct="0">
        <a:lnSpc>
          <a:spcPct val="90000"/>
        </a:lnSpc>
        <a:spcBef>
          <a:spcPct val="25000"/>
        </a:spcBef>
        <a:spcAft>
          <a:spcPct val="0"/>
        </a:spcAft>
        <a:defRPr sz="3600">
          <a:solidFill>
            <a:schemeClr val="bg1"/>
          </a:solidFill>
          <a:latin typeface="Futura Bk"/>
          <a:ea typeface="+mj-ea"/>
          <a:cs typeface="+mj-cs"/>
        </a:defRPr>
      </a:lvl1pPr>
      <a:lvl2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bg1"/>
          </a:solidFill>
          <a:latin typeface="Futura Bk"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6pPr>
      <a:lvl7pPr marL="9144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7pPr>
      <a:lvl8pPr marL="13716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8pPr>
      <a:lvl9pPr marL="1828800" algn="l" rtl="0" fontAlgn="base">
        <a:lnSpc>
          <a:spcPct val="90000"/>
        </a:lnSpc>
        <a:spcBef>
          <a:spcPct val="25000"/>
        </a:spcBef>
        <a:spcAft>
          <a:spcPct val="0"/>
        </a:spcAft>
        <a:defRPr sz="3600">
          <a:solidFill>
            <a:schemeClr val="bg1"/>
          </a:solidFill>
          <a:latin typeface="Futura Lt" charset="0"/>
          <a:ea typeface="ＭＳ Ｐゴシック" charset="-128"/>
          <a:cs typeface="ＭＳ Ｐゴシック" charset="-128"/>
        </a:defRPr>
      </a:lvl9pPr>
    </p:titleStyle>
    <p:bodyStyle>
      <a:lvl1pPr marL="342900" indent="-342900" algn="l" rtl="0" eaLnBrk="0" fontAlgn="base" hangingPunct="0">
        <a:lnSpc>
          <a:spcPct val="90000"/>
        </a:lnSpc>
        <a:spcBef>
          <a:spcPct val="50000"/>
        </a:spcBef>
        <a:spcAft>
          <a:spcPct val="0"/>
        </a:spcAft>
        <a:buChar char="•"/>
        <a:defRPr sz="2000">
          <a:solidFill>
            <a:srgbClr val="FFFFFF"/>
          </a:solidFill>
          <a:latin typeface="+mn-lt"/>
          <a:ea typeface="+mn-ea"/>
          <a:cs typeface="ＭＳ Ｐゴシック" pitchFamily="-107" charset="-128"/>
        </a:defRPr>
      </a:lvl1pPr>
      <a:lvl2pPr marL="571500" indent="-228600" algn="l" rtl="0" eaLnBrk="0" fontAlgn="base" hangingPunct="0">
        <a:lnSpc>
          <a:spcPct val="90000"/>
        </a:lnSpc>
        <a:spcBef>
          <a:spcPct val="25000"/>
        </a:spcBef>
        <a:spcAft>
          <a:spcPct val="10000"/>
        </a:spcAft>
        <a:buClr>
          <a:srgbClr val="ABA69F"/>
        </a:buClr>
        <a:buFont typeface="Futura Bk"/>
        <a:buChar char="−"/>
        <a:defRPr sz="2400">
          <a:solidFill>
            <a:schemeClr val="bg1"/>
          </a:solidFill>
          <a:latin typeface="Futura Bk" charset="0"/>
          <a:ea typeface="+mn-ea"/>
          <a:cs typeface="ＭＳ Ｐゴシック"/>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3pPr>
      <a:lvl4pPr marL="1257300" indent="-228600" algn="l" rtl="0" eaLnBrk="0" fontAlgn="base" hangingPunct="0">
        <a:lnSpc>
          <a:spcPct val="90000"/>
        </a:lnSpc>
        <a:spcBef>
          <a:spcPct val="25000"/>
        </a:spcBef>
        <a:spcAft>
          <a:spcPct val="10000"/>
        </a:spcAft>
        <a:buClr>
          <a:srgbClr val="ABA69F"/>
        </a:buClr>
        <a:buFont typeface="Futura Bk"/>
        <a:buChar char="−"/>
        <a:defRPr sz="2000">
          <a:solidFill>
            <a:schemeClr val="bg1"/>
          </a:solidFill>
          <a:latin typeface="Futura Bk" charset="0"/>
          <a:ea typeface="+mn-ea"/>
          <a:cs typeface="ＭＳ Ｐゴシック"/>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bg1"/>
          </a:solidFill>
          <a:latin typeface="Futura Bk" charset="0"/>
          <a:ea typeface="+mn-ea"/>
          <a:cs typeface="ＭＳ Ｐゴシック"/>
        </a:defRPr>
      </a:lvl5pPr>
      <a:lvl6pPr marL="20574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6pPr>
      <a:lvl7pPr marL="25146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7pPr>
      <a:lvl8pPr marL="29718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8pPr>
      <a:lvl9pPr marL="3429000" indent="-228600" algn="l" rtl="0" fontAlgn="base">
        <a:lnSpc>
          <a:spcPct val="90000"/>
        </a:lnSpc>
        <a:spcBef>
          <a:spcPct val="25000"/>
        </a:spcBef>
        <a:spcAft>
          <a:spcPct val="10000"/>
        </a:spcAft>
        <a:buClr>
          <a:srgbClr val="ABA69F"/>
        </a:buClr>
        <a:buChar char="•"/>
        <a:defRPr sz="2000">
          <a:solidFill>
            <a:schemeClr val="bg1"/>
          </a:solidFill>
          <a:latin typeface="Futura Bk"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wmf"/><Relationship Id="rId21" Type="http://schemas.openxmlformats.org/officeDocument/2006/relationships/image" Target="../media/image58.pn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wmf"/><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wmf"/><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hyperlink" Target="http://www.hp.com/go/ci"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http://www.hp.com/go/hyper-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5.png"/><Relationship Id="rId7"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image" Target="../media/image22.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7196"/>
          </a:xfrm>
        </p:spPr>
        <p:txBody>
          <a:bodyPr/>
          <a:lstStyle/>
          <a:p>
            <a:r>
              <a:rPr lang="en-US" sz="3600" dirty="0" smtClean="0"/>
              <a:t>Customer Scenario Financial Services Company</a:t>
            </a:r>
            <a:br>
              <a:rPr lang="en-US" sz="3600" dirty="0" smtClean="0"/>
            </a:br>
            <a:r>
              <a:rPr lang="en-US" sz="3600" dirty="0" smtClean="0"/>
              <a:t>Current Environment</a:t>
            </a:r>
            <a:endParaRPr lang="en-US" sz="3600" dirty="0"/>
          </a:p>
        </p:txBody>
      </p:sp>
      <p:sp>
        <p:nvSpPr>
          <p:cNvPr id="3" name="Text Placeholder 2"/>
          <p:cNvSpPr>
            <a:spLocks noGrp="1"/>
          </p:cNvSpPr>
          <p:nvPr>
            <p:ph type="body" sz="quarter" idx="10"/>
          </p:nvPr>
        </p:nvSpPr>
        <p:spPr>
          <a:xfrm>
            <a:off x="381000" y="1411552"/>
            <a:ext cx="8382000" cy="4532048"/>
          </a:xfrm>
        </p:spPr>
        <p:txBody>
          <a:bodyPr/>
          <a:lstStyle/>
          <a:p>
            <a:r>
              <a:rPr lang="en-US" dirty="0" smtClean="0"/>
              <a:t>1,000 employees</a:t>
            </a:r>
          </a:p>
          <a:p>
            <a:r>
              <a:rPr lang="en-US" dirty="0" smtClean="0"/>
              <a:t>Current  hardware infrastructure</a:t>
            </a:r>
          </a:p>
          <a:p>
            <a:pPr lvl="1"/>
            <a:r>
              <a:rPr lang="en-US" dirty="0" smtClean="0"/>
              <a:t> HP ProLiant DL/ML servers</a:t>
            </a:r>
          </a:p>
          <a:p>
            <a:pPr lvl="1"/>
            <a:r>
              <a:rPr lang="en-US" dirty="0" smtClean="0"/>
              <a:t>HP EVA storage</a:t>
            </a:r>
          </a:p>
          <a:p>
            <a:r>
              <a:rPr lang="en-US" dirty="0" smtClean="0"/>
              <a:t>Current Microsoft environment</a:t>
            </a:r>
          </a:p>
          <a:p>
            <a:pPr lvl="1"/>
            <a:r>
              <a:rPr lang="en-US" dirty="0" smtClean="0"/>
              <a:t>Windows Server 2008 R1</a:t>
            </a:r>
          </a:p>
          <a:p>
            <a:pPr lvl="1"/>
            <a:r>
              <a:rPr lang="en-US" dirty="0" smtClean="0"/>
              <a:t>SQL server  2008 for corporate databases</a:t>
            </a:r>
          </a:p>
          <a:p>
            <a:pPr lvl="1"/>
            <a:r>
              <a:rPr lang="en-US" dirty="0" smtClean="0"/>
              <a:t>Exchange Server 2007 for mail</a:t>
            </a:r>
          </a:p>
          <a:p>
            <a:r>
              <a:rPr lang="en-US" dirty="0" smtClean="0"/>
              <a:t>Virtualization for Web and smaller apps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07996"/>
          </a:xfrm>
        </p:spPr>
        <p:txBody>
          <a:bodyPr/>
          <a:lstStyle/>
          <a:p>
            <a:r>
              <a:rPr lang="en-US" sz="4000" dirty="0" smtClean="0"/>
              <a:t>Customer Scenario Financial Services Strategy and Status</a:t>
            </a:r>
            <a:endParaRPr lang="en-US" sz="4000" dirty="0"/>
          </a:p>
        </p:txBody>
      </p:sp>
      <p:sp>
        <p:nvSpPr>
          <p:cNvPr id="3" name="Text Placeholder 2"/>
          <p:cNvSpPr>
            <a:spLocks noGrp="1"/>
          </p:cNvSpPr>
          <p:nvPr>
            <p:ph type="body" sz="quarter" idx="10"/>
          </p:nvPr>
        </p:nvSpPr>
        <p:spPr>
          <a:xfrm>
            <a:off x="381000" y="1600200"/>
            <a:ext cx="8382000" cy="4419600"/>
          </a:xfrm>
        </p:spPr>
        <p:txBody>
          <a:bodyPr/>
          <a:lstStyle/>
          <a:p>
            <a:r>
              <a:rPr lang="en-US" dirty="0" smtClean="0"/>
              <a:t>Move from Exchange 2007 to  2010</a:t>
            </a:r>
          </a:p>
          <a:p>
            <a:pPr lvl="1"/>
            <a:r>
              <a:rPr lang="en-US" dirty="0" smtClean="0"/>
              <a:t>Have run pilot and established architecture  and implementation plan for 2010</a:t>
            </a:r>
          </a:p>
          <a:p>
            <a:r>
              <a:rPr lang="en-US" dirty="0" smtClean="0"/>
              <a:t>Move  from current virtualization environment to Microsoft  2008 R2 Hyper-V</a:t>
            </a:r>
          </a:p>
          <a:p>
            <a:pPr lvl="1"/>
            <a:r>
              <a:rPr lang="en-US" dirty="0" smtClean="0"/>
              <a:t>Have run pilot and established architecture  and implementation plan </a:t>
            </a:r>
          </a:p>
          <a:p>
            <a:r>
              <a:rPr lang="en-US" dirty="0" smtClean="0"/>
              <a:t>Build new IT architecture that solves current IT cost and governance issues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07996"/>
          </a:xfrm>
        </p:spPr>
        <p:txBody>
          <a:bodyPr/>
          <a:lstStyle/>
          <a:p>
            <a:r>
              <a:rPr lang="en-US" sz="4000" dirty="0" smtClean="0"/>
              <a:t>Customer Scenario Financial Services objectives</a:t>
            </a:r>
            <a:endParaRPr lang="en-US" sz="4000" dirty="0"/>
          </a:p>
        </p:txBody>
      </p:sp>
      <p:sp>
        <p:nvSpPr>
          <p:cNvPr id="3" name="Text Placeholder 2"/>
          <p:cNvSpPr>
            <a:spLocks noGrp="1"/>
          </p:cNvSpPr>
          <p:nvPr>
            <p:ph type="body" sz="quarter" idx="10"/>
          </p:nvPr>
        </p:nvSpPr>
        <p:spPr>
          <a:xfrm>
            <a:off x="381000" y="1600200"/>
            <a:ext cx="8382000" cy="4419600"/>
          </a:xfrm>
        </p:spPr>
        <p:txBody>
          <a:bodyPr/>
          <a:lstStyle/>
          <a:p>
            <a:r>
              <a:rPr lang="en-US" sz="2800" dirty="0" smtClean="0"/>
              <a:t>Solve  physical and virtual server sprawl </a:t>
            </a:r>
          </a:p>
          <a:p>
            <a:pPr lvl="1"/>
            <a:r>
              <a:rPr lang="en-US" sz="2400" dirty="0" smtClean="0"/>
              <a:t>Implement an infrastructure that will enable dynamic allocation of  physical and virtualized resource</a:t>
            </a:r>
          </a:p>
          <a:p>
            <a:r>
              <a:rPr lang="en-US" sz="2800" dirty="0" smtClean="0"/>
              <a:t>Simplify and automate deployment of shared services</a:t>
            </a:r>
          </a:p>
          <a:p>
            <a:pPr lvl="1"/>
            <a:r>
              <a:rPr lang="en-US" sz="2400" dirty="0" smtClean="0"/>
              <a:t>Implement an integrated  service catalogue that will comprehend servers, storage and networking</a:t>
            </a:r>
          </a:p>
          <a:p>
            <a:r>
              <a:rPr lang="en-US" sz="2800" dirty="0" smtClean="0"/>
              <a:t>Solve the current issues of governance and compliance</a:t>
            </a:r>
          </a:p>
          <a:p>
            <a:pPr lvl="1"/>
            <a:r>
              <a:rPr lang="en-US" sz="2400" dirty="0" smtClean="0"/>
              <a:t>Implement a process that will automate provisioning of services  from the service catalogue  with built in compliant with ITIL processes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bwMode="auto">
          <a:xfrm rot="5400000">
            <a:off x="7543006" y="2901157"/>
            <a:ext cx="200025" cy="207962"/>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84" name="Rectangle 183"/>
          <p:cNvSpPr/>
          <p:nvPr/>
        </p:nvSpPr>
        <p:spPr bwMode="auto">
          <a:xfrm rot="16200000" flipH="1">
            <a:off x="1059130" y="4553216"/>
            <a:ext cx="204255"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64" name="Rectangle 263"/>
          <p:cNvSpPr/>
          <p:nvPr/>
        </p:nvSpPr>
        <p:spPr bwMode="auto">
          <a:xfrm rot="5400000" flipH="1" flipV="1">
            <a:off x="1070506" y="3077633"/>
            <a:ext cx="181504"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66" name="Rectangle 265"/>
          <p:cNvSpPr/>
          <p:nvPr/>
        </p:nvSpPr>
        <p:spPr>
          <a:xfrm>
            <a:off x="539465" y="4919522"/>
            <a:ext cx="1261872" cy="1289304"/>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05" name="Rectangle 157"/>
          <p:cNvSpPr txBox="1">
            <a:spLocks noChangeArrowheads="1"/>
          </p:cNvSpPr>
          <p:nvPr/>
        </p:nvSpPr>
        <p:spPr bwMode="auto">
          <a:xfrm>
            <a:off x="428625" y="114300"/>
            <a:ext cx="8245475" cy="1143000"/>
          </a:xfrm>
          <a:prstGeom prst="rect">
            <a:avLst/>
          </a:prstGeom>
          <a:noFill/>
          <a:ln w="9525">
            <a:noFill/>
            <a:miter lim="800000"/>
            <a:headEnd/>
            <a:tailEnd/>
          </a:ln>
        </p:spPr>
        <p:txBody>
          <a:bodyPr anchor="ctr"/>
          <a:lstStyle/>
          <a:p>
            <a:pPr>
              <a:lnSpc>
                <a:spcPct val="90000"/>
              </a:lnSpc>
              <a:spcBef>
                <a:spcPct val="25000"/>
              </a:spcBef>
            </a:pPr>
            <a:r>
              <a:rPr lang="en-US" sz="3600" dirty="0">
                <a:solidFill>
                  <a:schemeClr val="bg1"/>
                </a:solidFill>
              </a:rPr>
              <a:t>A result of IT sprawl:</a:t>
            </a:r>
          </a:p>
        </p:txBody>
      </p:sp>
      <p:sp>
        <p:nvSpPr>
          <p:cNvPr id="8" name="Rectangle 28"/>
          <p:cNvSpPr>
            <a:spLocks noChangeArrowheads="1"/>
          </p:cNvSpPr>
          <p:nvPr/>
        </p:nvSpPr>
        <p:spPr bwMode="auto">
          <a:xfrm>
            <a:off x="449263" y="152400"/>
            <a:ext cx="8161337" cy="120032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nSpc>
                <a:spcPct val="90000"/>
              </a:lnSpc>
              <a:spcBef>
                <a:spcPct val="50000"/>
              </a:spcBef>
              <a:defRPr/>
            </a:pPr>
            <a:r>
              <a:rPr lang="en-US" sz="4000" spc="-150" dirty="0">
                <a:ln w="3175">
                  <a:noFill/>
                </a:ln>
                <a:solidFill>
                  <a:srgbClr val="CCFFCC"/>
                </a:solidFill>
                <a:latin typeface="Futura Bk" pitchFamily="-107" charset="0"/>
                <a:cs typeface="Arial" charset="0"/>
              </a:rPr>
              <a:t>Infrastructure uniquely, manually provisioned for each application</a:t>
            </a:r>
          </a:p>
        </p:txBody>
      </p:sp>
      <p:sp>
        <p:nvSpPr>
          <p:cNvPr id="11" name="Rectangle 10"/>
          <p:cNvSpPr/>
          <p:nvPr/>
        </p:nvSpPr>
        <p:spPr>
          <a:xfrm>
            <a:off x="535782" y="162015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3" name="Rectangle 12"/>
          <p:cNvSpPr/>
          <p:nvPr/>
        </p:nvSpPr>
        <p:spPr>
          <a:xfrm>
            <a:off x="1789113" y="2160588"/>
            <a:ext cx="200025" cy="20955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12" name="TextBox 14"/>
          <p:cNvSpPr txBox="1">
            <a:spLocks noChangeArrowheads="1"/>
          </p:cNvSpPr>
          <p:nvPr/>
        </p:nvSpPr>
        <p:spPr bwMode="auto">
          <a:xfrm>
            <a:off x="598488" y="1655763"/>
            <a:ext cx="1127125" cy="400050"/>
          </a:xfrm>
          <a:prstGeom prst="rect">
            <a:avLst/>
          </a:prstGeom>
          <a:noFill/>
          <a:ln w="9525">
            <a:noFill/>
            <a:miter lim="800000"/>
            <a:headEnd/>
            <a:tailEnd/>
          </a:ln>
        </p:spPr>
        <p:txBody>
          <a:bodyPr>
            <a:spAutoFit/>
          </a:bodyPr>
          <a:lstStyle/>
          <a:p>
            <a:pPr algn="ctr">
              <a:spcBef>
                <a:spcPct val="50000"/>
              </a:spcBef>
            </a:pPr>
            <a:r>
              <a:rPr lang="en-US" sz="1000" dirty="0"/>
              <a:t>Business selects</a:t>
            </a:r>
            <a:br>
              <a:rPr lang="en-US" sz="1000" dirty="0"/>
            </a:br>
            <a:r>
              <a:rPr lang="en-US" sz="1000" dirty="0"/>
              <a:t>application</a:t>
            </a:r>
          </a:p>
        </p:txBody>
      </p:sp>
      <p:sp>
        <p:nvSpPr>
          <p:cNvPr id="98" name="Rectangle 97"/>
          <p:cNvSpPr/>
          <p:nvPr/>
        </p:nvSpPr>
        <p:spPr>
          <a:xfrm>
            <a:off x="2152310" y="162015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00" name="Rectangle 99"/>
          <p:cNvSpPr/>
          <p:nvPr/>
        </p:nvSpPr>
        <p:spPr>
          <a:xfrm>
            <a:off x="3406775" y="2160588"/>
            <a:ext cx="198438" cy="20955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18" name="TextBox 101"/>
          <p:cNvSpPr txBox="1">
            <a:spLocks noChangeArrowheads="1"/>
          </p:cNvSpPr>
          <p:nvPr/>
        </p:nvSpPr>
        <p:spPr bwMode="auto">
          <a:xfrm>
            <a:off x="2216150" y="1655763"/>
            <a:ext cx="1127125" cy="400050"/>
          </a:xfrm>
          <a:prstGeom prst="rect">
            <a:avLst/>
          </a:prstGeom>
          <a:noFill/>
          <a:ln w="9525">
            <a:noFill/>
            <a:miter lim="800000"/>
            <a:headEnd/>
            <a:tailEnd/>
          </a:ln>
        </p:spPr>
        <p:txBody>
          <a:bodyPr>
            <a:spAutoFit/>
          </a:bodyPr>
          <a:lstStyle/>
          <a:p>
            <a:pPr algn="ctr">
              <a:spcBef>
                <a:spcPct val="50000"/>
              </a:spcBef>
            </a:pPr>
            <a:r>
              <a:rPr lang="en-US" sz="1000" dirty="0"/>
              <a:t>Architecture review</a:t>
            </a:r>
          </a:p>
        </p:txBody>
      </p:sp>
      <p:sp>
        <p:nvSpPr>
          <p:cNvPr id="104" name="Rectangle 103"/>
          <p:cNvSpPr/>
          <p:nvPr/>
        </p:nvSpPr>
        <p:spPr>
          <a:xfrm>
            <a:off x="3768838" y="162015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06" name="Rectangle 105"/>
          <p:cNvSpPr/>
          <p:nvPr/>
        </p:nvSpPr>
        <p:spPr>
          <a:xfrm>
            <a:off x="5022850" y="2160588"/>
            <a:ext cx="200025" cy="20955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24" name="TextBox 107"/>
          <p:cNvSpPr txBox="1">
            <a:spLocks noChangeArrowheads="1"/>
          </p:cNvSpPr>
          <p:nvPr/>
        </p:nvSpPr>
        <p:spPr bwMode="auto">
          <a:xfrm>
            <a:off x="3832225" y="1655763"/>
            <a:ext cx="1127125" cy="246062"/>
          </a:xfrm>
          <a:prstGeom prst="rect">
            <a:avLst/>
          </a:prstGeom>
          <a:noFill/>
          <a:ln w="9525">
            <a:noFill/>
            <a:miter lim="800000"/>
            <a:headEnd/>
            <a:tailEnd/>
          </a:ln>
        </p:spPr>
        <p:txBody>
          <a:bodyPr>
            <a:spAutoFit/>
          </a:bodyPr>
          <a:lstStyle/>
          <a:p>
            <a:pPr algn="ctr">
              <a:spcBef>
                <a:spcPct val="50000"/>
              </a:spcBef>
            </a:pPr>
            <a:r>
              <a:rPr lang="en-US" sz="1000" dirty="0"/>
              <a:t>Evaluation/POC</a:t>
            </a:r>
          </a:p>
        </p:txBody>
      </p:sp>
      <p:sp>
        <p:nvSpPr>
          <p:cNvPr id="110" name="Rectangle 109"/>
          <p:cNvSpPr/>
          <p:nvPr/>
        </p:nvSpPr>
        <p:spPr>
          <a:xfrm>
            <a:off x="5385366" y="162015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12" name="Rectangle 111"/>
          <p:cNvSpPr/>
          <p:nvPr/>
        </p:nvSpPr>
        <p:spPr>
          <a:xfrm>
            <a:off x="6638925" y="2160588"/>
            <a:ext cx="200025" cy="20955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30" name="TextBox 113"/>
          <p:cNvSpPr txBox="1">
            <a:spLocks noChangeArrowheads="1"/>
          </p:cNvSpPr>
          <p:nvPr/>
        </p:nvSpPr>
        <p:spPr bwMode="auto">
          <a:xfrm>
            <a:off x="5448300" y="1655763"/>
            <a:ext cx="1127125" cy="400050"/>
          </a:xfrm>
          <a:prstGeom prst="rect">
            <a:avLst/>
          </a:prstGeom>
          <a:noFill/>
          <a:ln w="9525">
            <a:noFill/>
            <a:miter lim="800000"/>
            <a:headEnd/>
            <a:tailEnd/>
          </a:ln>
        </p:spPr>
        <p:txBody>
          <a:bodyPr>
            <a:spAutoFit/>
          </a:bodyPr>
          <a:lstStyle/>
          <a:p>
            <a:pPr algn="ctr">
              <a:spcBef>
                <a:spcPct val="50000"/>
              </a:spcBef>
            </a:pPr>
            <a:r>
              <a:rPr lang="en-US" sz="1000" dirty="0"/>
              <a:t>Get purchase approvals</a:t>
            </a:r>
          </a:p>
        </p:txBody>
      </p:sp>
      <p:sp>
        <p:nvSpPr>
          <p:cNvPr id="116" name="Rectangle 115"/>
          <p:cNvSpPr/>
          <p:nvPr/>
        </p:nvSpPr>
        <p:spPr>
          <a:xfrm>
            <a:off x="7001895" y="162015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34" name="TextBox 119"/>
          <p:cNvSpPr txBox="1">
            <a:spLocks noChangeArrowheads="1"/>
          </p:cNvSpPr>
          <p:nvPr/>
        </p:nvSpPr>
        <p:spPr bwMode="auto">
          <a:xfrm>
            <a:off x="7064375" y="1655763"/>
            <a:ext cx="1127125" cy="246062"/>
          </a:xfrm>
          <a:prstGeom prst="rect">
            <a:avLst/>
          </a:prstGeom>
          <a:noFill/>
          <a:ln w="9525">
            <a:noFill/>
            <a:miter lim="800000"/>
            <a:headEnd/>
            <a:tailEnd/>
          </a:ln>
        </p:spPr>
        <p:txBody>
          <a:bodyPr>
            <a:spAutoFit/>
          </a:bodyPr>
          <a:lstStyle/>
          <a:p>
            <a:pPr algn="ctr">
              <a:spcBef>
                <a:spcPct val="50000"/>
              </a:spcBef>
            </a:pPr>
            <a:r>
              <a:rPr lang="en-US" sz="1000" dirty="0"/>
              <a:t>Place order</a:t>
            </a:r>
          </a:p>
        </p:txBody>
      </p:sp>
      <p:sp>
        <p:nvSpPr>
          <p:cNvPr id="182" name="Rectangle 181"/>
          <p:cNvSpPr/>
          <p:nvPr/>
        </p:nvSpPr>
        <p:spPr>
          <a:xfrm>
            <a:off x="533968" y="327024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38" name="TextBox 185"/>
          <p:cNvSpPr txBox="1">
            <a:spLocks noChangeArrowheads="1"/>
          </p:cNvSpPr>
          <p:nvPr/>
        </p:nvSpPr>
        <p:spPr bwMode="auto">
          <a:xfrm>
            <a:off x="596900" y="3305175"/>
            <a:ext cx="1127125" cy="246063"/>
          </a:xfrm>
          <a:prstGeom prst="rect">
            <a:avLst/>
          </a:prstGeom>
          <a:noFill/>
          <a:ln w="9525">
            <a:noFill/>
            <a:miter lim="800000"/>
            <a:headEnd/>
            <a:tailEnd/>
          </a:ln>
        </p:spPr>
        <p:txBody>
          <a:bodyPr>
            <a:spAutoFit/>
          </a:bodyPr>
          <a:lstStyle/>
          <a:p>
            <a:pPr algn="ctr">
              <a:spcBef>
                <a:spcPct val="50000"/>
              </a:spcBef>
            </a:pPr>
            <a:r>
              <a:rPr lang="en-US" sz="1000" dirty="0"/>
              <a:t>More meetings</a:t>
            </a:r>
          </a:p>
        </p:txBody>
      </p:sp>
      <p:sp>
        <p:nvSpPr>
          <p:cNvPr id="188" name="Rectangle 187"/>
          <p:cNvSpPr/>
          <p:nvPr/>
        </p:nvSpPr>
        <p:spPr>
          <a:xfrm>
            <a:off x="2150496" y="327024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89" name="AutoShape 6"/>
          <p:cNvSpPr>
            <a:spLocks noChangeArrowheads="1"/>
          </p:cNvSpPr>
          <p:nvPr/>
        </p:nvSpPr>
        <p:spPr bwMode="auto">
          <a:xfrm rot="16200000" flipH="1">
            <a:off x="1603375" y="3792538"/>
            <a:ext cx="509588"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90" name="Rectangle 189"/>
          <p:cNvSpPr/>
          <p:nvPr/>
        </p:nvSpPr>
        <p:spPr bwMode="auto">
          <a:xfrm flipH="1">
            <a:off x="1960563" y="3811588"/>
            <a:ext cx="200025" cy="207962"/>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43" name="TextBox 191"/>
          <p:cNvSpPr txBox="1">
            <a:spLocks noChangeArrowheads="1"/>
          </p:cNvSpPr>
          <p:nvPr/>
        </p:nvSpPr>
        <p:spPr bwMode="auto">
          <a:xfrm>
            <a:off x="2214563" y="3305175"/>
            <a:ext cx="1127125" cy="400050"/>
          </a:xfrm>
          <a:prstGeom prst="rect">
            <a:avLst/>
          </a:prstGeom>
          <a:noFill/>
          <a:ln w="9525">
            <a:noFill/>
            <a:miter lim="800000"/>
            <a:headEnd/>
            <a:tailEnd/>
          </a:ln>
        </p:spPr>
        <p:txBody>
          <a:bodyPr>
            <a:spAutoFit/>
          </a:bodyPr>
          <a:lstStyle/>
          <a:p>
            <a:pPr algn="ctr">
              <a:spcBef>
                <a:spcPct val="50000"/>
              </a:spcBef>
            </a:pPr>
            <a:r>
              <a:rPr lang="en-US" sz="1000" dirty="0"/>
              <a:t>Move to test center</a:t>
            </a:r>
          </a:p>
        </p:txBody>
      </p:sp>
      <p:sp>
        <p:nvSpPr>
          <p:cNvPr id="194" name="Rectangle 193"/>
          <p:cNvSpPr/>
          <p:nvPr/>
        </p:nvSpPr>
        <p:spPr>
          <a:xfrm>
            <a:off x="3767024" y="327024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95" name="AutoShape 6"/>
          <p:cNvSpPr>
            <a:spLocks noChangeArrowheads="1"/>
          </p:cNvSpPr>
          <p:nvPr/>
        </p:nvSpPr>
        <p:spPr bwMode="auto">
          <a:xfrm rot="16200000" flipH="1">
            <a:off x="3219450" y="3792538"/>
            <a:ext cx="509588"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96" name="Rectangle 195"/>
          <p:cNvSpPr/>
          <p:nvPr/>
        </p:nvSpPr>
        <p:spPr bwMode="auto">
          <a:xfrm flipH="1">
            <a:off x="3576638" y="3811588"/>
            <a:ext cx="200025" cy="207962"/>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48" name="TextBox 197"/>
          <p:cNvSpPr txBox="1">
            <a:spLocks noChangeArrowheads="1"/>
          </p:cNvSpPr>
          <p:nvPr/>
        </p:nvSpPr>
        <p:spPr bwMode="auto">
          <a:xfrm>
            <a:off x="3830638" y="3305175"/>
            <a:ext cx="1127125" cy="246063"/>
          </a:xfrm>
          <a:prstGeom prst="rect">
            <a:avLst/>
          </a:prstGeom>
          <a:noFill/>
          <a:ln w="9525">
            <a:noFill/>
            <a:miter lim="800000"/>
            <a:headEnd/>
            <a:tailEnd/>
          </a:ln>
        </p:spPr>
        <p:txBody>
          <a:bodyPr>
            <a:spAutoFit/>
          </a:bodyPr>
          <a:lstStyle/>
          <a:p>
            <a:pPr algn="ctr">
              <a:spcBef>
                <a:spcPct val="50000"/>
              </a:spcBef>
            </a:pPr>
            <a:r>
              <a:rPr lang="en-US" sz="1000" dirty="0"/>
              <a:t>Unpack</a:t>
            </a:r>
          </a:p>
        </p:txBody>
      </p:sp>
      <p:sp>
        <p:nvSpPr>
          <p:cNvPr id="200" name="Rectangle 199"/>
          <p:cNvSpPr/>
          <p:nvPr/>
        </p:nvSpPr>
        <p:spPr>
          <a:xfrm>
            <a:off x="5383552" y="327024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01" name="AutoShape 6"/>
          <p:cNvSpPr>
            <a:spLocks noChangeArrowheads="1"/>
          </p:cNvSpPr>
          <p:nvPr/>
        </p:nvSpPr>
        <p:spPr bwMode="auto">
          <a:xfrm rot="16200000" flipH="1">
            <a:off x="4837113" y="3792537"/>
            <a:ext cx="509588"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02" name="Rectangle 201"/>
          <p:cNvSpPr/>
          <p:nvPr/>
        </p:nvSpPr>
        <p:spPr bwMode="auto">
          <a:xfrm flipH="1">
            <a:off x="5192713" y="3811588"/>
            <a:ext cx="200025" cy="207962"/>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53" name="TextBox 203"/>
          <p:cNvSpPr txBox="1">
            <a:spLocks noChangeArrowheads="1"/>
          </p:cNvSpPr>
          <p:nvPr/>
        </p:nvSpPr>
        <p:spPr bwMode="auto">
          <a:xfrm>
            <a:off x="5446713" y="3305175"/>
            <a:ext cx="1127125" cy="246063"/>
          </a:xfrm>
          <a:prstGeom prst="rect">
            <a:avLst/>
          </a:prstGeom>
          <a:noFill/>
          <a:ln w="9525">
            <a:noFill/>
            <a:miter lim="800000"/>
            <a:headEnd/>
            <a:tailEnd/>
          </a:ln>
        </p:spPr>
        <p:txBody>
          <a:bodyPr>
            <a:spAutoFit/>
          </a:bodyPr>
          <a:lstStyle/>
          <a:p>
            <a:pPr algn="ctr">
              <a:spcBef>
                <a:spcPct val="50000"/>
              </a:spcBef>
            </a:pPr>
            <a:r>
              <a:rPr lang="en-US" sz="1000" dirty="0"/>
              <a:t>Server delivery</a:t>
            </a:r>
          </a:p>
        </p:txBody>
      </p:sp>
      <p:sp>
        <p:nvSpPr>
          <p:cNvPr id="206" name="Rectangle 205"/>
          <p:cNvSpPr/>
          <p:nvPr/>
        </p:nvSpPr>
        <p:spPr>
          <a:xfrm>
            <a:off x="7000081" y="327024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07" name="AutoShape 6"/>
          <p:cNvSpPr>
            <a:spLocks noChangeArrowheads="1"/>
          </p:cNvSpPr>
          <p:nvPr/>
        </p:nvSpPr>
        <p:spPr bwMode="auto">
          <a:xfrm rot="16200000" flipH="1">
            <a:off x="6453188" y="3792537"/>
            <a:ext cx="509588"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08" name="Rectangle 207"/>
          <p:cNvSpPr/>
          <p:nvPr/>
        </p:nvSpPr>
        <p:spPr bwMode="auto">
          <a:xfrm flipH="1">
            <a:off x="6808788" y="3811588"/>
            <a:ext cx="200025" cy="207962"/>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58" name="TextBox 209"/>
          <p:cNvSpPr txBox="1">
            <a:spLocks noChangeArrowheads="1"/>
          </p:cNvSpPr>
          <p:nvPr/>
        </p:nvSpPr>
        <p:spPr bwMode="auto">
          <a:xfrm>
            <a:off x="7002463" y="3305175"/>
            <a:ext cx="1252537" cy="246063"/>
          </a:xfrm>
          <a:prstGeom prst="rect">
            <a:avLst/>
          </a:prstGeom>
          <a:noFill/>
          <a:ln w="9525">
            <a:noFill/>
            <a:miter lim="800000"/>
            <a:headEnd/>
            <a:tailEnd/>
          </a:ln>
        </p:spPr>
        <p:txBody>
          <a:bodyPr>
            <a:spAutoFit/>
          </a:bodyPr>
          <a:lstStyle/>
          <a:p>
            <a:pPr algn="ctr">
              <a:spcBef>
                <a:spcPct val="50000"/>
              </a:spcBef>
            </a:pPr>
            <a:r>
              <a:rPr lang="en-US" sz="1000" dirty="0"/>
              <a:t>Planning meetings</a:t>
            </a:r>
          </a:p>
        </p:txBody>
      </p:sp>
      <p:sp>
        <p:nvSpPr>
          <p:cNvPr id="214" name="Rectangle 213"/>
          <p:cNvSpPr/>
          <p:nvPr/>
        </p:nvSpPr>
        <p:spPr>
          <a:xfrm>
            <a:off x="1803401" y="5461000"/>
            <a:ext cx="184150"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18" name="Rectangle 217"/>
          <p:cNvSpPr/>
          <p:nvPr/>
        </p:nvSpPr>
        <p:spPr>
          <a:xfrm>
            <a:off x="2150495" y="492033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20" name="Rectangle 219"/>
          <p:cNvSpPr/>
          <p:nvPr/>
        </p:nvSpPr>
        <p:spPr>
          <a:xfrm>
            <a:off x="3405188" y="5461000"/>
            <a:ext cx="198437"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70" name="TextBox 221"/>
          <p:cNvSpPr txBox="1">
            <a:spLocks noChangeArrowheads="1"/>
          </p:cNvSpPr>
          <p:nvPr/>
        </p:nvSpPr>
        <p:spPr bwMode="auto">
          <a:xfrm>
            <a:off x="2212975" y="4956175"/>
            <a:ext cx="1127125" cy="400050"/>
          </a:xfrm>
          <a:prstGeom prst="rect">
            <a:avLst/>
          </a:prstGeom>
          <a:noFill/>
          <a:ln w="9525">
            <a:noFill/>
            <a:miter lim="800000"/>
            <a:headEnd/>
            <a:tailEnd/>
          </a:ln>
        </p:spPr>
        <p:txBody>
          <a:bodyPr>
            <a:spAutoFit/>
          </a:bodyPr>
          <a:lstStyle/>
          <a:p>
            <a:pPr algn="ctr">
              <a:spcBef>
                <a:spcPct val="50000"/>
              </a:spcBef>
            </a:pPr>
            <a:r>
              <a:rPr lang="en-US" sz="1000" dirty="0"/>
              <a:t>Change control approvals</a:t>
            </a:r>
          </a:p>
        </p:txBody>
      </p:sp>
      <p:sp>
        <p:nvSpPr>
          <p:cNvPr id="224" name="Rectangle 223"/>
          <p:cNvSpPr/>
          <p:nvPr/>
        </p:nvSpPr>
        <p:spPr>
          <a:xfrm>
            <a:off x="3767023" y="492033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26" name="Rectangle 225"/>
          <p:cNvSpPr/>
          <p:nvPr/>
        </p:nvSpPr>
        <p:spPr>
          <a:xfrm>
            <a:off x="5021263" y="5461000"/>
            <a:ext cx="200025"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76" name="TextBox 227"/>
          <p:cNvSpPr txBox="1">
            <a:spLocks noChangeArrowheads="1"/>
          </p:cNvSpPr>
          <p:nvPr/>
        </p:nvSpPr>
        <p:spPr bwMode="auto">
          <a:xfrm>
            <a:off x="3830638" y="4956175"/>
            <a:ext cx="1127125" cy="400050"/>
          </a:xfrm>
          <a:prstGeom prst="rect">
            <a:avLst/>
          </a:prstGeom>
          <a:noFill/>
          <a:ln w="9525">
            <a:noFill/>
            <a:miter lim="800000"/>
            <a:headEnd/>
            <a:tailEnd/>
          </a:ln>
        </p:spPr>
        <p:txBody>
          <a:bodyPr>
            <a:spAutoFit/>
          </a:bodyPr>
          <a:lstStyle/>
          <a:p>
            <a:pPr algn="ctr">
              <a:spcBef>
                <a:spcPct val="50000"/>
              </a:spcBef>
            </a:pPr>
            <a:r>
              <a:rPr lang="en-US" sz="1000" dirty="0"/>
              <a:t>Move to environment</a:t>
            </a:r>
          </a:p>
        </p:txBody>
      </p:sp>
      <p:sp>
        <p:nvSpPr>
          <p:cNvPr id="230" name="Rectangle 229"/>
          <p:cNvSpPr/>
          <p:nvPr/>
        </p:nvSpPr>
        <p:spPr>
          <a:xfrm>
            <a:off x="5383551" y="492033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32" name="Rectangle 231"/>
          <p:cNvSpPr/>
          <p:nvPr/>
        </p:nvSpPr>
        <p:spPr>
          <a:xfrm>
            <a:off x="6637338" y="5461000"/>
            <a:ext cx="200025" cy="20796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82" name="TextBox 233"/>
          <p:cNvSpPr txBox="1">
            <a:spLocks noChangeArrowheads="1"/>
          </p:cNvSpPr>
          <p:nvPr/>
        </p:nvSpPr>
        <p:spPr bwMode="auto">
          <a:xfrm>
            <a:off x="5387975" y="4956175"/>
            <a:ext cx="1262063" cy="554038"/>
          </a:xfrm>
          <a:prstGeom prst="rect">
            <a:avLst/>
          </a:prstGeom>
          <a:noFill/>
          <a:ln w="9525">
            <a:noFill/>
            <a:miter lim="800000"/>
            <a:headEnd/>
            <a:tailEnd/>
          </a:ln>
        </p:spPr>
        <p:txBody>
          <a:bodyPr>
            <a:spAutoFit/>
          </a:bodyPr>
          <a:lstStyle/>
          <a:p>
            <a:pPr algn="ctr">
              <a:spcBef>
                <a:spcPct val="50000"/>
              </a:spcBef>
            </a:pPr>
            <a:r>
              <a:rPr lang="en-US" sz="1000" dirty="0"/>
              <a:t>Re-cable, move</a:t>
            </a:r>
            <a:r>
              <a:rPr lang="en-US" sz="1000" dirty="0" smtClean="0"/>
              <a:t> </a:t>
            </a:r>
            <a:br>
              <a:rPr lang="en-US" sz="1000" dirty="0" smtClean="0"/>
            </a:br>
            <a:r>
              <a:rPr lang="en-US" sz="1000" dirty="0" smtClean="0"/>
              <a:t>into </a:t>
            </a:r>
            <a:r>
              <a:rPr lang="en-US" sz="1000" dirty="0"/>
              <a:t>production environment</a:t>
            </a:r>
          </a:p>
        </p:txBody>
      </p:sp>
      <p:sp>
        <p:nvSpPr>
          <p:cNvPr id="236" name="Rectangle 235"/>
          <p:cNvSpPr/>
          <p:nvPr/>
        </p:nvSpPr>
        <p:spPr>
          <a:xfrm>
            <a:off x="7000080" y="4920336"/>
            <a:ext cx="1253671" cy="1289959"/>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86" name="TextBox 239"/>
          <p:cNvSpPr txBox="1">
            <a:spLocks noChangeArrowheads="1"/>
          </p:cNvSpPr>
          <p:nvPr/>
        </p:nvSpPr>
        <p:spPr bwMode="auto">
          <a:xfrm>
            <a:off x="7062788" y="4956175"/>
            <a:ext cx="1127125" cy="400050"/>
          </a:xfrm>
          <a:prstGeom prst="rect">
            <a:avLst/>
          </a:prstGeom>
          <a:noFill/>
          <a:ln w="9525">
            <a:noFill/>
            <a:miter lim="800000"/>
            <a:headEnd/>
            <a:tailEnd/>
          </a:ln>
        </p:spPr>
        <p:txBody>
          <a:bodyPr>
            <a:spAutoFit/>
          </a:bodyPr>
          <a:lstStyle/>
          <a:p>
            <a:pPr algn="ctr">
              <a:spcBef>
                <a:spcPct val="50000"/>
              </a:spcBef>
            </a:pPr>
            <a:r>
              <a:rPr lang="en-US" sz="1000" dirty="0"/>
              <a:t>User acceptance testing</a:t>
            </a:r>
          </a:p>
        </p:txBody>
      </p:sp>
      <p:pic>
        <p:nvPicPr>
          <p:cNvPr id="241" name="Picture 240" descr="arch_review.png"/>
          <p:cNvPicPr>
            <a:picLocks noChangeAspect="1"/>
          </p:cNvPicPr>
          <p:nvPr/>
        </p:nvPicPr>
        <p:blipFill>
          <a:blip r:embed="rId3" cstate="print"/>
          <a:srcRect/>
          <a:stretch>
            <a:fillRect/>
          </a:stretch>
        </p:blipFill>
        <p:spPr bwMode="auto">
          <a:xfrm>
            <a:off x="2284413" y="2120900"/>
            <a:ext cx="989012" cy="666750"/>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3" name="Picture 242" descr="purch_approval.png"/>
          <p:cNvPicPr>
            <a:picLocks noChangeAspect="1"/>
          </p:cNvPicPr>
          <p:nvPr/>
        </p:nvPicPr>
        <p:blipFill>
          <a:blip r:embed="rId4" cstate="print"/>
          <a:srcRect/>
          <a:stretch>
            <a:fillRect/>
          </a:stretch>
        </p:blipFill>
        <p:spPr bwMode="auto">
          <a:xfrm>
            <a:off x="5534025" y="2087563"/>
            <a:ext cx="950913" cy="712787"/>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4" name="Picture 243" descr="place_order.png"/>
          <p:cNvPicPr>
            <a:picLocks noChangeAspect="1"/>
          </p:cNvPicPr>
          <p:nvPr/>
        </p:nvPicPr>
        <p:blipFill>
          <a:blip r:embed="rId5" cstate="print"/>
          <a:srcRect/>
          <a:stretch>
            <a:fillRect/>
          </a:stretch>
        </p:blipFill>
        <p:spPr bwMode="auto">
          <a:xfrm>
            <a:off x="7102475" y="2081213"/>
            <a:ext cx="1055688" cy="71437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5" name="Picture 244" descr="meeting.png"/>
          <p:cNvPicPr>
            <a:picLocks noChangeAspect="1"/>
          </p:cNvPicPr>
          <p:nvPr/>
        </p:nvPicPr>
        <p:blipFill>
          <a:blip r:embed="rId6" cstate="print"/>
          <a:srcRect/>
          <a:stretch>
            <a:fillRect/>
          </a:stretch>
        </p:blipFill>
        <p:spPr bwMode="auto">
          <a:xfrm>
            <a:off x="7239000" y="3676650"/>
            <a:ext cx="798513" cy="75882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6" name="Picture 245" descr="meeting.png"/>
          <p:cNvPicPr>
            <a:picLocks noChangeAspect="1"/>
          </p:cNvPicPr>
          <p:nvPr/>
        </p:nvPicPr>
        <p:blipFill>
          <a:blip r:embed="rId6" cstate="print"/>
          <a:srcRect/>
          <a:stretch>
            <a:fillRect/>
          </a:stretch>
        </p:blipFill>
        <p:spPr bwMode="auto">
          <a:xfrm>
            <a:off x="777875" y="3684588"/>
            <a:ext cx="798513" cy="75882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7" name="Picture 246" descr="delivery.png"/>
          <p:cNvPicPr>
            <a:picLocks noChangeAspect="1"/>
          </p:cNvPicPr>
          <p:nvPr/>
        </p:nvPicPr>
        <p:blipFill>
          <a:blip r:embed="rId7" cstate="print"/>
          <a:srcRect/>
          <a:stretch>
            <a:fillRect/>
          </a:stretch>
        </p:blipFill>
        <p:spPr bwMode="auto">
          <a:xfrm>
            <a:off x="5595938" y="3636963"/>
            <a:ext cx="889000" cy="862012"/>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8" name="Picture 247" descr="unpack.png"/>
          <p:cNvPicPr>
            <a:picLocks noChangeAspect="1"/>
          </p:cNvPicPr>
          <p:nvPr/>
        </p:nvPicPr>
        <p:blipFill>
          <a:blip r:embed="rId8" cstate="print"/>
          <a:srcRect/>
          <a:stretch>
            <a:fillRect/>
          </a:stretch>
        </p:blipFill>
        <p:spPr bwMode="auto">
          <a:xfrm>
            <a:off x="3973513" y="3579813"/>
            <a:ext cx="815975" cy="90487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49" name="Picture 248" descr="move.png"/>
          <p:cNvPicPr>
            <a:picLocks noChangeAspect="1"/>
          </p:cNvPicPr>
          <p:nvPr/>
        </p:nvPicPr>
        <p:blipFill>
          <a:blip r:embed="rId9" cstate="print"/>
          <a:srcRect/>
          <a:stretch>
            <a:fillRect/>
          </a:stretch>
        </p:blipFill>
        <p:spPr bwMode="auto">
          <a:xfrm>
            <a:off x="2351088" y="3719513"/>
            <a:ext cx="869950" cy="78422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50" name="Picture 249" descr="change_controls.png"/>
          <p:cNvPicPr>
            <a:picLocks noChangeAspect="1"/>
          </p:cNvPicPr>
          <p:nvPr/>
        </p:nvPicPr>
        <p:blipFill>
          <a:blip r:embed="rId10" cstate="print"/>
          <a:srcRect/>
          <a:stretch>
            <a:fillRect/>
          </a:stretch>
        </p:blipFill>
        <p:spPr bwMode="auto">
          <a:xfrm>
            <a:off x="2359025" y="5414963"/>
            <a:ext cx="828675" cy="68262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51" name="Picture 250" descr="user_acceptance.png"/>
          <p:cNvPicPr>
            <a:picLocks noChangeAspect="1"/>
          </p:cNvPicPr>
          <p:nvPr/>
        </p:nvPicPr>
        <p:blipFill>
          <a:blip r:embed="rId11" cstate="print"/>
          <a:srcRect/>
          <a:stretch>
            <a:fillRect/>
          </a:stretch>
        </p:blipFill>
        <p:spPr bwMode="auto">
          <a:xfrm>
            <a:off x="7212013" y="5310188"/>
            <a:ext cx="846137" cy="806450"/>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52" name="Picture 251" descr="recable.png"/>
          <p:cNvPicPr>
            <a:picLocks noChangeAspect="1"/>
          </p:cNvPicPr>
          <p:nvPr/>
        </p:nvPicPr>
        <p:blipFill>
          <a:blip r:embed="rId12" cstate="print"/>
          <a:srcRect/>
          <a:stretch>
            <a:fillRect/>
          </a:stretch>
        </p:blipFill>
        <p:spPr bwMode="auto">
          <a:xfrm>
            <a:off x="5705475" y="5487988"/>
            <a:ext cx="603250" cy="609600"/>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253" name="Picture 252" descr="move.png"/>
          <p:cNvPicPr>
            <a:picLocks noChangeAspect="1"/>
          </p:cNvPicPr>
          <p:nvPr/>
        </p:nvPicPr>
        <p:blipFill>
          <a:blip r:embed="rId13" cstate="print"/>
          <a:srcRect/>
          <a:stretch>
            <a:fillRect/>
          </a:stretch>
        </p:blipFill>
        <p:spPr bwMode="auto">
          <a:xfrm>
            <a:off x="3954463" y="5341938"/>
            <a:ext cx="869950" cy="782637"/>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117" name="AutoShape 6"/>
          <p:cNvSpPr>
            <a:spLocks noChangeArrowheads="1"/>
          </p:cNvSpPr>
          <p:nvPr/>
        </p:nvSpPr>
        <p:spPr bwMode="auto">
          <a:xfrm rot="10800000">
            <a:off x="7388225" y="3084513"/>
            <a:ext cx="509588"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pic>
        <p:nvPicPr>
          <p:cNvPr id="261" name="Picture 260" descr="application_select.png"/>
          <p:cNvPicPr>
            <a:picLocks noChangeAspect="1"/>
          </p:cNvPicPr>
          <p:nvPr/>
        </p:nvPicPr>
        <p:blipFill>
          <a:blip r:embed="rId14" cstate="print"/>
          <a:srcRect/>
          <a:stretch>
            <a:fillRect/>
          </a:stretch>
        </p:blipFill>
        <p:spPr bwMode="auto">
          <a:xfrm>
            <a:off x="735013" y="2011363"/>
            <a:ext cx="847725" cy="828675"/>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263" name="AutoShape 6"/>
          <p:cNvSpPr>
            <a:spLocks noChangeArrowheads="1"/>
          </p:cNvSpPr>
          <p:nvPr/>
        </p:nvSpPr>
        <p:spPr bwMode="auto">
          <a:xfrm rot="10800000" flipH="1" flipV="1">
            <a:off x="906463" y="2867025"/>
            <a:ext cx="509587"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pic>
        <p:nvPicPr>
          <p:cNvPr id="265" name="Picture 264" descr="evaluation.png"/>
          <p:cNvPicPr>
            <a:picLocks noChangeAspect="1"/>
          </p:cNvPicPr>
          <p:nvPr/>
        </p:nvPicPr>
        <p:blipFill>
          <a:blip r:embed="rId15" cstate="print"/>
          <a:srcRect/>
          <a:stretch>
            <a:fillRect/>
          </a:stretch>
        </p:blipFill>
        <p:spPr bwMode="auto">
          <a:xfrm>
            <a:off x="3956050" y="2047875"/>
            <a:ext cx="865188" cy="736600"/>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213" name="AutoShape 6"/>
          <p:cNvSpPr>
            <a:spLocks noChangeArrowheads="1"/>
          </p:cNvSpPr>
          <p:nvPr/>
        </p:nvSpPr>
        <p:spPr bwMode="auto">
          <a:xfrm rot="5400000">
            <a:off x="1835150" y="5441951"/>
            <a:ext cx="509587"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19" name="AutoShape 6"/>
          <p:cNvSpPr>
            <a:spLocks noChangeArrowheads="1"/>
          </p:cNvSpPr>
          <p:nvPr/>
        </p:nvSpPr>
        <p:spPr bwMode="auto">
          <a:xfrm rot="5400000">
            <a:off x="3451225" y="5441951"/>
            <a:ext cx="509587"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25" name="AutoShape 6"/>
          <p:cNvSpPr>
            <a:spLocks noChangeArrowheads="1"/>
          </p:cNvSpPr>
          <p:nvPr/>
        </p:nvSpPr>
        <p:spPr bwMode="auto">
          <a:xfrm rot="5400000">
            <a:off x="5067300" y="5441951"/>
            <a:ext cx="509587"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31" name="AutoShape 6"/>
          <p:cNvSpPr>
            <a:spLocks noChangeArrowheads="1"/>
          </p:cNvSpPr>
          <p:nvPr/>
        </p:nvSpPr>
        <p:spPr bwMode="auto">
          <a:xfrm rot="5400000">
            <a:off x="6684169" y="5441157"/>
            <a:ext cx="509587" cy="247650"/>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2" name="AutoShape 6"/>
          <p:cNvSpPr>
            <a:spLocks noChangeArrowheads="1"/>
          </p:cNvSpPr>
          <p:nvPr/>
        </p:nvSpPr>
        <p:spPr bwMode="auto">
          <a:xfrm rot="5400000">
            <a:off x="1836738" y="2141537"/>
            <a:ext cx="509588"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99" name="AutoShape 6"/>
          <p:cNvSpPr>
            <a:spLocks noChangeArrowheads="1"/>
          </p:cNvSpPr>
          <p:nvPr/>
        </p:nvSpPr>
        <p:spPr bwMode="auto">
          <a:xfrm rot="5400000">
            <a:off x="3452813" y="2141537"/>
            <a:ext cx="509588"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05" name="AutoShape 6"/>
          <p:cNvSpPr>
            <a:spLocks noChangeArrowheads="1"/>
          </p:cNvSpPr>
          <p:nvPr/>
        </p:nvSpPr>
        <p:spPr bwMode="auto">
          <a:xfrm rot="5400000">
            <a:off x="5068888" y="2141537"/>
            <a:ext cx="509588"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111" name="AutoShape 6"/>
          <p:cNvSpPr>
            <a:spLocks noChangeArrowheads="1"/>
          </p:cNvSpPr>
          <p:nvPr/>
        </p:nvSpPr>
        <p:spPr bwMode="auto">
          <a:xfrm rot="5400000">
            <a:off x="6686550" y="2141538"/>
            <a:ext cx="509588" cy="2460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
        <p:nvSpPr>
          <p:cNvPr id="25664" name="TextBox 215"/>
          <p:cNvSpPr txBox="1">
            <a:spLocks noChangeArrowheads="1"/>
          </p:cNvSpPr>
          <p:nvPr/>
        </p:nvSpPr>
        <p:spPr bwMode="auto">
          <a:xfrm>
            <a:off x="596900" y="4956175"/>
            <a:ext cx="1127125" cy="400050"/>
          </a:xfrm>
          <a:prstGeom prst="rect">
            <a:avLst/>
          </a:prstGeom>
          <a:noFill/>
          <a:ln w="9525">
            <a:noFill/>
            <a:miter lim="800000"/>
            <a:headEnd/>
            <a:tailEnd/>
          </a:ln>
        </p:spPr>
        <p:txBody>
          <a:bodyPr>
            <a:spAutoFit/>
          </a:bodyPr>
          <a:lstStyle/>
          <a:p>
            <a:pPr algn="ctr">
              <a:spcBef>
                <a:spcPct val="50000"/>
              </a:spcBef>
            </a:pPr>
            <a:r>
              <a:rPr lang="en-US" sz="1000" dirty="0"/>
              <a:t>Coordinate building process</a:t>
            </a:r>
          </a:p>
        </p:txBody>
      </p:sp>
      <p:pic>
        <p:nvPicPr>
          <p:cNvPr id="254" name="Picture 253" descr="coordinate_building.png"/>
          <p:cNvPicPr>
            <a:picLocks noChangeAspect="1"/>
          </p:cNvPicPr>
          <p:nvPr/>
        </p:nvPicPr>
        <p:blipFill>
          <a:blip r:embed="rId16" cstate="print"/>
          <a:srcRect/>
          <a:stretch>
            <a:fillRect/>
          </a:stretch>
        </p:blipFill>
        <p:spPr bwMode="auto">
          <a:xfrm>
            <a:off x="776288" y="5343525"/>
            <a:ext cx="709612" cy="809625"/>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183" name="AutoShape 6"/>
          <p:cNvSpPr>
            <a:spLocks noChangeArrowheads="1"/>
          </p:cNvSpPr>
          <p:nvPr/>
        </p:nvSpPr>
        <p:spPr bwMode="auto">
          <a:xfrm rot="10800000" flipH="1">
            <a:off x="906463" y="4733925"/>
            <a:ext cx="509587" cy="2460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57"/>
          <p:cNvSpPr txBox="1">
            <a:spLocks noChangeArrowheads="1"/>
          </p:cNvSpPr>
          <p:nvPr/>
        </p:nvSpPr>
        <p:spPr bwMode="auto">
          <a:xfrm>
            <a:off x="257175" y="304800"/>
            <a:ext cx="8353425" cy="1143000"/>
          </a:xfrm>
          <a:prstGeom prst="rect">
            <a:avLst/>
          </a:prstGeom>
          <a:noFill/>
          <a:ln w="9525">
            <a:noFill/>
            <a:miter lim="800000"/>
            <a:headEnd/>
            <a:tailEnd/>
          </a:ln>
        </p:spPr>
        <p:txBody>
          <a:bodyPr anchor="ctr"/>
          <a:lstStyle/>
          <a:p>
            <a:pPr>
              <a:lnSpc>
                <a:spcPct val="90000"/>
              </a:lnSpc>
              <a:spcBef>
                <a:spcPct val="25000"/>
              </a:spcBef>
            </a:pPr>
            <a:r>
              <a:rPr lang="en-US" sz="3200" spc="-150" dirty="0">
                <a:ln w="3175">
                  <a:noFill/>
                </a:ln>
                <a:solidFill>
                  <a:srgbClr val="CCFFCC"/>
                </a:solidFill>
                <a:latin typeface="+mj-lt"/>
                <a:cs typeface="Arial" charset="0"/>
              </a:rPr>
              <a:t>HP Infrastructure Operating Environment</a:t>
            </a:r>
          </a:p>
        </p:txBody>
      </p:sp>
      <p:sp>
        <p:nvSpPr>
          <p:cNvPr id="13359" name="Rectangle 47"/>
          <p:cNvSpPr>
            <a:spLocks noChangeArrowheads="1"/>
          </p:cNvSpPr>
          <p:nvPr/>
        </p:nvSpPr>
        <p:spPr bwMode="auto">
          <a:xfrm>
            <a:off x="331788" y="1376363"/>
            <a:ext cx="77835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sz="2400">
                <a:solidFill>
                  <a:srgbClr val="FF9900"/>
                </a:solidFill>
              </a:rPr>
              <a:t>A blueprint to enable shared-service management </a:t>
            </a:r>
          </a:p>
        </p:txBody>
      </p:sp>
      <p:sp>
        <p:nvSpPr>
          <p:cNvPr id="2" name="Rectangle 44"/>
          <p:cNvSpPr/>
          <p:nvPr/>
        </p:nvSpPr>
        <p:spPr bwMode="auto">
          <a:xfrm>
            <a:off x="4165336" y="2080759"/>
            <a:ext cx="1141413" cy="1245054"/>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pic>
        <p:nvPicPr>
          <p:cNvPr id="68" name="Picture 67" descr="application_select.png"/>
          <p:cNvPicPr>
            <a:picLocks noChangeAspect="1"/>
          </p:cNvPicPr>
          <p:nvPr/>
        </p:nvPicPr>
        <p:blipFill>
          <a:blip r:embed="rId3" cstate="print"/>
          <a:srcRect/>
          <a:stretch>
            <a:fillRect/>
          </a:stretch>
        </p:blipFill>
        <p:spPr bwMode="auto">
          <a:xfrm>
            <a:off x="4351338" y="2392363"/>
            <a:ext cx="769937" cy="827087"/>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135175" name="Rectangle 52"/>
          <p:cNvPicPr>
            <a:picLocks noChangeArrowheads="1"/>
          </p:cNvPicPr>
          <p:nvPr/>
        </p:nvPicPr>
        <p:blipFill>
          <a:blip r:embed="rId4" cstate="print"/>
          <a:srcRect/>
          <a:stretch>
            <a:fillRect/>
          </a:stretch>
        </p:blipFill>
        <p:spPr bwMode="auto">
          <a:xfrm>
            <a:off x="5473700" y="2009775"/>
            <a:ext cx="1416050" cy="1377950"/>
          </a:xfrm>
          <a:prstGeom prst="rect">
            <a:avLst/>
          </a:prstGeom>
          <a:noFill/>
          <a:ln w="9525">
            <a:noFill/>
            <a:miter lim="800000"/>
            <a:headEnd/>
            <a:tailEnd/>
          </a:ln>
        </p:spPr>
      </p:pic>
      <p:pic>
        <p:nvPicPr>
          <p:cNvPr id="73" name="Picture 72" descr="go_button.png"/>
          <p:cNvPicPr>
            <a:picLocks noChangeAspect="1"/>
          </p:cNvPicPr>
          <p:nvPr/>
        </p:nvPicPr>
        <p:blipFill>
          <a:blip r:embed="rId5" cstate="print"/>
          <a:srcRect/>
          <a:stretch>
            <a:fillRect/>
          </a:stretch>
        </p:blipFill>
        <p:spPr bwMode="auto">
          <a:xfrm>
            <a:off x="5830888" y="2478088"/>
            <a:ext cx="700087" cy="668337"/>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51" name="Rectangle 50"/>
          <p:cNvSpPr/>
          <p:nvPr/>
        </p:nvSpPr>
        <p:spPr bwMode="auto">
          <a:xfrm>
            <a:off x="6997739" y="2078858"/>
            <a:ext cx="1138238" cy="1246954"/>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pic>
        <p:nvPicPr>
          <p:cNvPr id="74" name="Picture 73" descr="gears.png"/>
          <p:cNvPicPr>
            <a:picLocks noChangeAspect="1"/>
          </p:cNvPicPr>
          <p:nvPr/>
        </p:nvPicPr>
        <p:blipFill>
          <a:blip r:embed="rId6" cstate="print"/>
          <a:srcRect/>
          <a:stretch>
            <a:fillRect/>
          </a:stretch>
        </p:blipFill>
        <p:spPr bwMode="auto">
          <a:xfrm>
            <a:off x="7246938" y="2413000"/>
            <a:ext cx="639762" cy="787400"/>
          </a:xfrm>
          <a:prstGeom prst="rect">
            <a:avLst/>
          </a:prstGeom>
          <a:noFill/>
          <a:ln w="9525">
            <a:noFill/>
            <a:miter lim="800000"/>
            <a:headEnd/>
            <a:tailEnd/>
          </a:ln>
          <a:effectLst>
            <a:outerShdw blurRad="25400" dist="25400" dir="2700000" algn="tl" rotWithShape="0">
              <a:srgbClr val="000000">
                <a:alpha val="30000"/>
              </a:srgbClr>
            </a:outerShdw>
          </a:effectLst>
        </p:spPr>
      </p:pic>
      <p:grpSp>
        <p:nvGrpSpPr>
          <p:cNvPr id="3" name="Group 78"/>
          <p:cNvGrpSpPr>
            <a:grpSpLocks/>
          </p:cNvGrpSpPr>
          <p:nvPr/>
        </p:nvGrpSpPr>
        <p:grpSpPr bwMode="auto">
          <a:xfrm>
            <a:off x="5370513" y="2557463"/>
            <a:ext cx="385762" cy="508000"/>
            <a:chOff x="1316" y="1847"/>
            <a:chExt cx="243" cy="320"/>
          </a:xfrm>
        </p:grpSpPr>
        <p:sp>
          <p:nvSpPr>
            <p:cNvPr id="9" name="Rectangle 42"/>
            <p:cNvSpPr/>
            <p:nvPr/>
          </p:nvSpPr>
          <p:spPr>
            <a:xfrm>
              <a:off x="1316" y="1941"/>
              <a:ext cx="114" cy="131"/>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10" name="AutoShape 6"/>
            <p:cNvSpPr>
              <a:spLocks noChangeArrowheads="1"/>
            </p:cNvSpPr>
            <p:nvPr/>
          </p:nvSpPr>
          <p:spPr bwMode="auto">
            <a:xfrm rot="5400000">
              <a:off x="1329" y="1936"/>
              <a:ext cx="320" cy="141"/>
            </a:xfrm>
            <a:prstGeom prst="triangle">
              <a:avLst>
                <a:gd name="adj" fmla="val 50000"/>
              </a:avLst>
            </a:prstGeom>
            <a:solidFill>
              <a:srgbClr val="39B5FF"/>
            </a:solidFill>
            <a:ln w="6350" algn="ctr">
              <a:noFill/>
              <a:round/>
              <a:headEnd/>
              <a:tailEnd/>
            </a:ln>
          </p:spPr>
          <p:txBody>
            <a:bodyPr rot="10800000" vert="eaVert" anchor="ctr"/>
            <a:lstStyle/>
            <a:p>
              <a:pPr algn="ctr">
                <a:spcBef>
                  <a:spcPct val="50000"/>
                </a:spcBef>
                <a:defRPr/>
              </a:pPr>
              <a:endParaRPr lang="en-US">
                <a:solidFill>
                  <a:srgbClr val="FFFFFF"/>
                </a:solidFill>
                <a:latin typeface="+mn-lt"/>
                <a:ea typeface="+mn-ea"/>
              </a:endParaRPr>
            </a:p>
          </p:txBody>
        </p:sp>
      </p:grpSp>
      <p:grpSp>
        <p:nvGrpSpPr>
          <p:cNvPr id="4" name="Group 81"/>
          <p:cNvGrpSpPr>
            <a:grpSpLocks/>
          </p:cNvGrpSpPr>
          <p:nvPr/>
        </p:nvGrpSpPr>
        <p:grpSpPr bwMode="auto">
          <a:xfrm>
            <a:off x="6680200" y="2557463"/>
            <a:ext cx="385763" cy="508000"/>
            <a:chOff x="1316" y="1847"/>
            <a:chExt cx="243" cy="320"/>
          </a:xfrm>
        </p:grpSpPr>
        <p:sp>
          <p:nvSpPr>
            <p:cNvPr id="43" name="Rectangle 42"/>
            <p:cNvSpPr/>
            <p:nvPr/>
          </p:nvSpPr>
          <p:spPr>
            <a:xfrm>
              <a:off x="1316" y="1941"/>
              <a:ext cx="114" cy="131"/>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42" name="AutoShape 6"/>
            <p:cNvSpPr>
              <a:spLocks noChangeArrowheads="1"/>
            </p:cNvSpPr>
            <p:nvPr/>
          </p:nvSpPr>
          <p:spPr bwMode="auto">
            <a:xfrm rot="5400000">
              <a:off x="1328" y="1936"/>
              <a:ext cx="320" cy="141"/>
            </a:xfrm>
            <a:prstGeom prst="triangle">
              <a:avLst>
                <a:gd name="adj" fmla="val 50000"/>
              </a:avLst>
            </a:prstGeom>
            <a:solidFill>
              <a:srgbClr val="39B5FF"/>
            </a:solidFill>
            <a:ln w="6350" algn="ctr">
              <a:noFill/>
              <a:round/>
              <a:headEnd/>
              <a:tailEnd/>
            </a:ln>
          </p:spPr>
          <p:txBody>
            <a:bodyPr rot="10800000" vert="eaVert" anchor="ctr"/>
            <a:lstStyle/>
            <a:p>
              <a:pPr algn="ctr">
                <a:spcBef>
                  <a:spcPct val="50000"/>
                </a:spcBef>
                <a:defRPr/>
              </a:pPr>
              <a:endParaRPr lang="en-US">
                <a:solidFill>
                  <a:srgbClr val="FFFFFF"/>
                </a:solidFill>
                <a:latin typeface="+mn-lt"/>
                <a:ea typeface="+mn-ea"/>
              </a:endParaRPr>
            </a:p>
          </p:txBody>
        </p:sp>
      </p:grpSp>
      <p:sp>
        <p:nvSpPr>
          <p:cNvPr id="32" name="Rectangle 31"/>
          <p:cNvSpPr/>
          <p:nvPr/>
        </p:nvSpPr>
        <p:spPr>
          <a:xfrm>
            <a:off x="4194175" y="3605213"/>
            <a:ext cx="4130675" cy="500062"/>
          </a:xfrm>
          <a:prstGeom prst="rect">
            <a:avLst/>
          </a:prstGeom>
          <a:gradFill>
            <a:gsLst>
              <a:gs pos="0">
                <a:schemeClr val="accent1">
                  <a:shade val="51000"/>
                  <a:satMod val="130000"/>
                  <a:alpha val="0"/>
                </a:schemeClr>
              </a:gs>
              <a:gs pos="100000">
                <a:schemeClr val="accent1">
                  <a:shade val="94000"/>
                  <a:satMod val="135000"/>
                  <a:alpha val="4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chemeClr val="bg1"/>
              </a:solidFill>
              <a:cs typeface="MS PGothic"/>
            </a:endParaRPr>
          </a:p>
        </p:txBody>
      </p:sp>
      <p:sp>
        <p:nvSpPr>
          <p:cNvPr id="135184" name="TextBox 14"/>
          <p:cNvSpPr txBox="1">
            <a:spLocks noChangeArrowheads="1"/>
          </p:cNvSpPr>
          <p:nvPr/>
        </p:nvSpPr>
        <p:spPr bwMode="auto">
          <a:xfrm>
            <a:off x="4235450" y="2111375"/>
            <a:ext cx="966788" cy="246063"/>
          </a:xfrm>
          <a:prstGeom prst="rect">
            <a:avLst/>
          </a:prstGeom>
          <a:noFill/>
          <a:ln w="9525">
            <a:noFill/>
            <a:miter lim="800000"/>
            <a:headEnd/>
            <a:tailEnd/>
          </a:ln>
        </p:spPr>
        <p:txBody>
          <a:bodyPr>
            <a:spAutoFit/>
          </a:bodyPr>
          <a:lstStyle/>
          <a:p>
            <a:pPr algn="ctr">
              <a:spcBef>
                <a:spcPct val="50000"/>
              </a:spcBef>
            </a:pPr>
            <a:r>
              <a:rPr lang="en-US" sz="1000"/>
              <a:t>Select</a:t>
            </a:r>
          </a:p>
        </p:txBody>
      </p:sp>
      <p:sp>
        <p:nvSpPr>
          <p:cNvPr id="135185" name="TextBox 14"/>
          <p:cNvSpPr txBox="1">
            <a:spLocks noChangeArrowheads="1"/>
          </p:cNvSpPr>
          <p:nvPr/>
        </p:nvSpPr>
        <p:spPr bwMode="auto">
          <a:xfrm>
            <a:off x="5686425" y="2111375"/>
            <a:ext cx="966788" cy="246063"/>
          </a:xfrm>
          <a:prstGeom prst="rect">
            <a:avLst/>
          </a:prstGeom>
          <a:noFill/>
          <a:ln w="9525">
            <a:noFill/>
            <a:miter lim="800000"/>
            <a:headEnd/>
            <a:tailEnd/>
          </a:ln>
        </p:spPr>
        <p:txBody>
          <a:bodyPr>
            <a:spAutoFit/>
          </a:bodyPr>
          <a:lstStyle/>
          <a:p>
            <a:pPr algn="ctr">
              <a:spcBef>
                <a:spcPct val="50000"/>
              </a:spcBef>
            </a:pPr>
            <a:r>
              <a:rPr lang="en-US" sz="1000" dirty="0"/>
              <a:t>Initiate</a:t>
            </a:r>
          </a:p>
        </p:txBody>
      </p:sp>
      <p:sp>
        <p:nvSpPr>
          <p:cNvPr id="135186" name="TextBox 14"/>
          <p:cNvSpPr txBox="1">
            <a:spLocks noChangeArrowheads="1"/>
          </p:cNvSpPr>
          <p:nvPr/>
        </p:nvSpPr>
        <p:spPr bwMode="auto">
          <a:xfrm>
            <a:off x="7094538" y="2111375"/>
            <a:ext cx="966787" cy="246063"/>
          </a:xfrm>
          <a:prstGeom prst="rect">
            <a:avLst/>
          </a:prstGeom>
          <a:noFill/>
          <a:ln w="9525">
            <a:noFill/>
            <a:miter lim="800000"/>
            <a:headEnd/>
            <a:tailEnd/>
          </a:ln>
        </p:spPr>
        <p:txBody>
          <a:bodyPr>
            <a:spAutoFit/>
          </a:bodyPr>
          <a:lstStyle/>
          <a:p>
            <a:pPr algn="ctr">
              <a:spcBef>
                <a:spcPct val="50000"/>
              </a:spcBef>
            </a:pPr>
            <a:r>
              <a:rPr lang="en-US" sz="1000"/>
              <a:t>Provision</a:t>
            </a:r>
          </a:p>
        </p:txBody>
      </p:sp>
      <p:pic>
        <p:nvPicPr>
          <p:cNvPr id="135187" name="Picture 3"/>
          <p:cNvPicPr>
            <a:picLocks noChangeAspect="1" noChangeArrowheads="1"/>
          </p:cNvPicPr>
          <p:nvPr/>
        </p:nvPicPr>
        <p:blipFill>
          <a:blip r:embed="rId7" cstate="print"/>
          <a:srcRect l="9976" r="27242" b="8191"/>
          <a:stretch>
            <a:fillRect/>
          </a:stretch>
        </p:blipFill>
        <p:spPr bwMode="auto">
          <a:xfrm>
            <a:off x="555625" y="2476500"/>
            <a:ext cx="2990850" cy="3238500"/>
          </a:xfrm>
          <a:prstGeom prst="rect">
            <a:avLst/>
          </a:prstGeom>
          <a:noFill/>
          <a:ln w="9525">
            <a:noFill/>
            <a:miter lim="800000"/>
            <a:headEnd/>
            <a:tailEnd/>
          </a:ln>
        </p:spPr>
      </p:pic>
      <p:sp>
        <p:nvSpPr>
          <p:cNvPr id="102471" name="TextBox 29"/>
          <p:cNvSpPr txBox="1">
            <a:spLocks noChangeArrowheads="1"/>
          </p:cNvSpPr>
          <p:nvPr/>
        </p:nvSpPr>
        <p:spPr bwMode="auto">
          <a:xfrm>
            <a:off x="399805" y="4392980"/>
            <a:ext cx="1467728" cy="276999"/>
          </a:xfrm>
          <a:prstGeom prst="rect">
            <a:avLst/>
          </a:prstGeom>
          <a:solidFill>
            <a:schemeClr val="accent6">
              <a:lumMod val="75000"/>
              <a:alpha val="83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Catalog</a:t>
            </a:r>
          </a:p>
        </p:txBody>
      </p:sp>
      <p:sp>
        <p:nvSpPr>
          <p:cNvPr id="102464" name="TextBox 29"/>
          <p:cNvSpPr txBox="1">
            <a:spLocks noChangeArrowheads="1"/>
          </p:cNvSpPr>
          <p:nvPr/>
        </p:nvSpPr>
        <p:spPr bwMode="auto">
          <a:xfrm>
            <a:off x="417196" y="2560287"/>
            <a:ext cx="1490488" cy="277000"/>
          </a:xfrm>
          <a:prstGeom prst="rect">
            <a:avLst/>
          </a:prstGeom>
          <a:solidFill>
            <a:schemeClr val="accent6">
              <a:lumMod val="75000"/>
              <a:alpha val="80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Request</a:t>
            </a:r>
          </a:p>
        </p:txBody>
      </p:sp>
      <p:sp>
        <p:nvSpPr>
          <p:cNvPr id="102465" name="TextBox 30"/>
          <p:cNvSpPr txBox="1">
            <a:spLocks noChangeArrowheads="1"/>
          </p:cNvSpPr>
          <p:nvPr/>
        </p:nvSpPr>
        <p:spPr bwMode="auto">
          <a:xfrm>
            <a:off x="2234566" y="2576162"/>
            <a:ext cx="1493518" cy="276999"/>
          </a:xfrm>
          <a:prstGeom prst="rect">
            <a:avLst/>
          </a:prstGeom>
          <a:solidFill>
            <a:schemeClr val="accent6">
              <a:lumMod val="75000"/>
              <a:alpha val="80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Delivered</a:t>
            </a:r>
          </a:p>
        </p:txBody>
      </p:sp>
      <p:grpSp>
        <p:nvGrpSpPr>
          <p:cNvPr id="5" name="Group 19"/>
          <p:cNvGrpSpPr>
            <a:grpSpLocks/>
          </p:cNvGrpSpPr>
          <p:nvPr/>
        </p:nvGrpSpPr>
        <p:grpSpPr bwMode="auto">
          <a:xfrm>
            <a:off x="4389438" y="4557713"/>
            <a:ext cx="4754562" cy="685800"/>
            <a:chOff x="1012598" y="5353147"/>
            <a:chExt cx="4595777" cy="685801"/>
          </a:xfrm>
        </p:grpSpPr>
        <p:sp>
          <p:nvSpPr>
            <p:cNvPr id="123949" name="Oval 45"/>
            <p:cNvSpPr>
              <a:spLocks noChangeArrowheads="1"/>
            </p:cNvSpPr>
            <p:nvPr/>
          </p:nvSpPr>
          <p:spPr bwMode="auto">
            <a:xfrm>
              <a:off x="1012598" y="5353147"/>
              <a:ext cx="685914" cy="685801"/>
            </a:xfrm>
            <a:prstGeom prst="ellipse">
              <a:avLst/>
            </a:prstGeom>
            <a:solidFill>
              <a:schemeClr val="accent2"/>
            </a:solidFill>
            <a:ln w="9525">
              <a:noFill/>
              <a:round/>
              <a:headEnd/>
              <a:tailEnd/>
            </a:ln>
            <a:effectLst>
              <a:prstShdw prst="shdw17" dist="17961" dir="2700000">
                <a:schemeClr val="accent2">
                  <a:gamma/>
                  <a:shade val="60000"/>
                  <a:invGamma/>
                </a:schemeClr>
              </a:prstShdw>
            </a:effectLst>
          </p:spPr>
          <p:txBody>
            <a:bodyPr wrap="none" anchor="ctr"/>
            <a:lstStyle/>
            <a:p>
              <a:pPr algn="ctr">
                <a:defRPr/>
              </a:pPr>
              <a:r>
                <a:rPr lang="en-US" sz="1600" dirty="0">
                  <a:solidFill>
                    <a:schemeClr val="bg1"/>
                  </a:solidFill>
                  <a:ea typeface="ＭＳ Ｐゴシック"/>
                </a:rPr>
                <a:t>Months</a:t>
              </a:r>
              <a:br>
                <a:rPr lang="en-US" sz="1600" dirty="0">
                  <a:solidFill>
                    <a:schemeClr val="bg1"/>
                  </a:solidFill>
                  <a:ea typeface="ＭＳ Ｐゴシック"/>
                </a:rPr>
              </a:br>
              <a:r>
                <a:rPr lang="en-US" sz="1600" dirty="0">
                  <a:solidFill>
                    <a:schemeClr val="bg1"/>
                  </a:solidFill>
                  <a:ea typeface="ＭＳ Ｐゴシック"/>
                </a:rPr>
                <a:t>to Min</a:t>
              </a:r>
            </a:p>
          </p:txBody>
        </p:sp>
        <p:sp>
          <p:nvSpPr>
            <p:cNvPr id="123950" name="Text Box 46"/>
            <p:cNvSpPr txBox="1">
              <a:spLocks noChangeArrowheads="1"/>
            </p:cNvSpPr>
            <p:nvPr/>
          </p:nvSpPr>
          <p:spPr bwMode="auto">
            <a:xfrm>
              <a:off x="1818201" y="5372197"/>
              <a:ext cx="3790174" cy="64135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t>Accelerate </a:t>
              </a:r>
              <a:br>
                <a:rPr lang="en-US" sz="1800"/>
              </a:br>
              <a:r>
                <a:rPr lang="en-US" sz="1800"/>
                <a:t>service delivery</a:t>
              </a:r>
            </a:p>
          </p:txBody>
        </p:sp>
      </p:grpSp>
      <p:grpSp>
        <p:nvGrpSpPr>
          <p:cNvPr id="6" name="Group 24"/>
          <p:cNvGrpSpPr>
            <a:grpSpLocks/>
          </p:cNvGrpSpPr>
          <p:nvPr/>
        </p:nvGrpSpPr>
        <p:grpSpPr bwMode="auto">
          <a:xfrm>
            <a:off x="4389438" y="5511800"/>
            <a:ext cx="4478337" cy="685800"/>
            <a:chOff x="3374" y="3189"/>
            <a:chExt cx="2821" cy="432"/>
          </a:xfrm>
        </p:grpSpPr>
        <p:sp>
          <p:nvSpPr>
            <p:cNvPr id="123945" name="Oval 41"/>
            <p:cNvSpPr>
              <a:spLocks noChangeArrowheads="1"/>
            </p:cNvSpPr>
            <p:nvPr/>
          </p:nvSpPr>
          <p:spPr bwMode="auto">
            <a:xfrm>
              <a:off x="3374" y="3189"/>
              <a:ext cx="432" cy="432"/>
            </a:xfrm>
            <a:prstGeom prst="ellipse">
              <a:avLst/>
            </a:prstGeom>
            <a:solidFill>
              <a:schemeClr val="accent2"/>
            </a:solidFill>
            <a:ln w="9525">
              <a:noFill/>
              <a:round/>
              <a:headEnd/>
              <a:tailEnd/>
            </a:ln>
            <a:effectLst>
              <a:prstShdw prst="shdw17" dist="17961" dir="2700000">
                <a:schemeClr val="accent2">
                  <a:gamma/>
                  <a:shade val="60000"/>
                  <a:invGamma/>
                </a:schemeClr>
              </a:prstShdw>
            </a:effectLst>
          </p:spPr>
          <p:txBody>
            <a:bodyPr wrap="none" anchor="ctr"/>
            <a:lstStyle/>
            <a:p>
              <a:pPr algn="ctr">
                <a:defRPr/>
              </a:pPr>
              <a:endParaRPr lang="en-US" sz="2400"/>
            </a:p>
          </p:txBody>
        </p:sp>
        <p:sp>
          <p:nvSpPr>
            <p:cNvPr id="123946" name="Text Box 42"/>
            <p:cNvSpPr txBox="1">
              <a:spLocks noChangeArrowheads="1"/>
            </p:cNvSpPr>
            <p:nvPr/>
          </p:nvSpPr>
          <p:spPr bwMode="auto">
            <a:xfrm>
              <a:off x="3878" y="3201"/>
              <a:ext cx="2317" cy="40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t>Most efficient use of IT </a:t>
              </a:r>
              <a:br>
                <a:rPr lang="en-US" sz="1800"/>
              </a:br>
              <a:r>
                <a:rPr lang="en-US" sz="1800"/>
                <a:t>resources &amp; staff time</a:t>
              </a:r>
            </a:p>
          </p:txBody>
        </p:sp>
        <p:grpSp>
          <p:nvGrpSpPr>
            <p:cNvPr id="7" name="Group 16"/>
            <p:cNvGrpSpPr>
              <a:grpSpLocks/>
            </p:cNvGrpSpPr>
            <p:nvPr/>
          </p:nvGrpSpPr>
          <p:grpSpPr bwMode="auto">
            <a:xfrm>
              <a:off x="3444" y="3278"/>
              <a:ext cx="282" cy="251"/>
              <a:chOff x="1216" y="3940"/>
              <a:chExt cx="334" cy="281"/>
            </a:xfrm>
          </p:grpSpPr>
          <p:sp>
            <p:nvSpPr>
              <p:cNvPr id="150541" name="Line 13"/>
              <p:cNvSpPr>
                <a:spLocks noChangeShapeType="1"/>
              </p:cNvSpPr>
              <p:nvPr/>
            </p:nvSpPr>
            <p:spPr bwMode="auto">
              <a:xfrm flipV="1">
                <a:off x="1216" y="4040"/>
                <a:ext cx="135" cy="181"/>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sp>
            <p:nvSpPr>
              <p:cNvPr id="150542" name="Line 14"/>
              <p:cNvSpPr>
                <a:spLocks noChangeShapeType="1"/>
              </p:cNvSpPr>
              <p:nvPr/>
            </p:nvSpPr>
            <p:spPr bwMode="auto">
              <a:xfrm>
                <a:off x="1344" y="4054"/>
                <a:ext cx="50" cy="71"/>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sp>
            <p:nvSpPr>
              <p:cNvPr id="150543" name="Line 15"/>
              <p:cNvSpPr>
                <a:spLocks noChangeShapeType="1"/>
              </p:cNvSpPr>
              <p:nvPr/>
            </p:nvSpPr>
            <p:spPr bwMode="auto">
              <a:xfrm flipV="1">
                <a:off x="1401" y="3940"/>
                <a:ext cx="149" cy="185"/>
              </a:xfrm>
              <a:prstGeom prst="line">
                <a:avLst/>
              </a:prstGeom>
              <a:noFill/>
              <a:ln w="952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grpSp>
      </p:grpSp>
      <p:sp>
        <p:nvSpPr>
          <p:cNvPr id="341038" name="Text Box 46"/>
          <p:cNvSpPr txBox="1">
            <a:spLocks noChangeArrowheads="1"/>
          </p:cNvSpPr>
          <p:nvPr/>
        </p:nvSpPr>
        <p:spPr bwMode="auto">
          <a:xfrm>
            <a:off x="4259263" y="3567113"/>
            <a:ext cx="40481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000"/>
              <a:t>A few automated steps, in less time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53" name="Rectangle 109"/>
          <p:cNvSpPr>
            <a:spLocks noChangeArrowheads="1"/>
          </p:cNvSpPr>
          <p:nvPr/>
        </p:nvSpPr>
        <p:spPr bwMode="auto">
          <a:xfrm>
            <a:off x="4038600" y="828674"/>
            <a:ext cx="5006975" cy="3590925"/>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sp>
        <p:nvSpPr>
          <p:cNvPr id="82946" name="Rectangle 2"/>
          <p:cNvSpPr>
            <a:spLocks noGrp="1" noChangeArrowheads="1"/>
          </p:cNvSpPr>
          <p:nvPr>
            <p:ph type="title"/>
          </p:nvPr>
        </p:nvSpPr>
        <p:spPr>
          <a:xfrm>
            <a:off x="381000" y="230188"/>
            <a:ext cx="8382000" cy="775597"/>
          </a:xfrm>
        </p:spPr>
        <p:txBody>
          <a:bodyPr/>
          <a:lstStyle/>
          <a:p>
            <a:r>
              <a:rPr lang="en-US" sz="3200" dirty="0" smtClean="0"/>
              <a:t>Infrastructure Operating Environment</a:t>
            </a:r>
            <a:br>
              <a:rPr lang="en-US" sz="3200" dirty="0" smtClean="0"/>
            </a:br>
            <a:r>
              <a:rPr lang="en-US" sz="2400" dirty="0" smtClean="0">
                <a:solidFill>
                  <a:schemeClr val="accent1"/>
                </a:solidFill>
                <a:latin typeface="Futura Hv" pitchFamily="34" charset="0"/>
              </a:rPr>
              <a:t>How does it work?</a:t>
            </a:r>
          </a:p>
        </p:txBody>
      </p:sp>
      <p:pic>
        <p:nvPicPr>
          <p:cNvPr id="82947" name="Picture 3" descr="MCj04114760000[1]"/>
          <p:cNvPicPr>
            <a:picLocks noChangeAspect="1" noChangeArrowheads="1"/>
          </p:cNvPicPr>
          <p:nvPr/>
        </p:nvPicPr>
        <p:blipFill>
          <a:blip r:embed="rId3" cstate="print"/>
          <a:srcRect/>
          <a:stretch>
            <a:fillRect/>
          </a:stretch>
        </p:blipFill>
        <p:spPr bwMode="auto">
          <a:xfrm>
            <a:off x="244475" y="1408113"/>
            <a:ext cx="950912" cy="712787"/>
          </a:xfrm>
          <a:prstGeom prst="rect">
            <a:avLst/>
          </a:prstGeom>
          <a:noFill/>
        </p:spPr>
      </p:pic>
      <p:pic>
        <p:nvPicPr>
          <p:cNvPr id="82948" name="Picture 4" descr="MCj04121760000[1]"/>
          <p:cNvPicPr>
            <a:picLocks noChangeAspect="1" noChangeArrowheads="1"/>
          </p:cNvPicPr>
          <p:nvPr/>
        </p:nvPicPr>
        <p:blipFill>
          <a:blip r:embed="rId4" cstate="print"/>
          <a:srcRect/>
          <a:stretch>
            <a:fillRect/>
          </a:stretch>
        </p:blipFill>
        <p:spPr bwMode="auto">
          <a:xfrm flipH="1">
            <a:off x="247650" y="2743200"/>
            <a:ext cx="974725" cy="892175"/>
          </a:xfrm>
          <a:prstGeom prst="rect">
            <a:avLst/>
          </a:prstGeom>
          <a:noFill/>
        </p:spPr>
      </p:pic>
      <p:pic>
        <p:nvPicPr>
          <p:cNvPr id="82949" name="Picture 5" descr="MCj02309910000[1]"/>
          <p:cNvPicPr>
            <a:picLocks noChangeAspect="1" noChangeArrowheads="1"/>
          </p:cNvPicPr>
          <p:nvPr/>
        </p:nvPicPr>
        <p:blipFill>
          <a:blip r:embed="rId5" cstate="print"/>
          <a:srcRect/>
          <a:stretch>
            <a:fillRect/>
          </a:stretch>
        </p:blipFill>
        <p:spPr bwMode="auto">
          <a:xfrm flipH="1">
            <a:off x="152400" y="4563646"/>
            <a:ext cx="1069975" cy="938212"/>
          </a:xfrm>
          <a:prstGeom prst="rect">
            <a:avLst/>
          </a:prstGeom>
          <a:noFill/>
        </p:spPr>
      </p:pic>
      <p:sp>
        <p:nvSpPr>
          <p:cNvPr id="82950" name="Text Box 6"/>
          <p:cNvSpPr txBox="1">
            <a:spLocks noChangeArrowheads="1"/>
          </p:cNvSpPr>
          <p:nvPr/>
        </p:nvSpPr>
        <p:spPr bwMode="auto">
          <a:xfrm>
            <a:off x="223837" y="2160587"/>
            <a:ext cx="766762" cy="336550"/>
          </a:xfrm>
          <a:prstGeom prst="rect">
            <a:avLst/>
          </a:prstGeom>
          <a:noFill/>
          <a:ln w="19050" algn="ctr">
            <a:noFill/>
            <a:miter lim="800000"/>
            <a:headEnd/>
            <a:tailEnd/>
          </a:ln>
          <a:effectLst/>
        </p:spPr>
        <p:txBody>
          <a:bodyPr wrap="none">
            <a:spAutoFit/>
          </a:bodyPr>
          <a:lstStyle/>
          <a:p>
            <a:r>
              <a:rPr lang="en-US" sz="1600" dirty="0" smtClean="0"/>
              <a:t>Design</a:t>
            </a:r>
            <a:endParaRPr lang="en-US" sz="1600" dirty="0"/>
          </a:p>
        </p:txBody>
      </p:sp>
      <p:sp>
        <p:nvSpPr>
          <p:cNvPr id="82951" name="Text Box 7"/>
          <p:cNvSpPr txBox="1">
            <a:spLocks noChangeArrowheads="1"/>
          </p:cNvSpPr>
          <p:nvPr/>
        </p:nvSpPr>
        <p:spPr bwMode="auto">
          <a:xfrm>
            <a:off x="223837" y="3709987"/>
            <a:ext cx="1182311" cy="584775"/>
          </a:xfrm>
          <a:prstGeom prst="rect">
            <a:avLst/>
          </a:prstGeom>
          <a:noFill/>
          <a:ln w="19050" algn="ctr">
            <a:noFill/>
            <a:miter lim="800000"/>
            <a:headEnd/>
            <a:tailEnd/>
          </a:ln>
          <a:effectLst/>
        </p:spPr>
        <p:txBody>
          <a:bodyPr wrap="none">
            <a:spAutoFit/>
          </a:bodyPr>
          <a:lstStyle/>
          <a:p>
            <a:r>
              <a:rPr lang="en-US" sz="1600" dirty="0" smtClean="0"/>
              <a:t>Provision &amp; </a:t>
            </a:r>
            <a:br>
              <a:rPr lang="en-US" sz="1600" dirty="0" smtClean="0"/>
            </a:br>
            <a:r>
              <a:rPr lang="en-US" sz="1600" dirty="0" smtClean="0"/>
              <a:t>Operate</a:t>
            </a:r>
            <a:endParaRPr lang="en-US" sz="1600" dirty="0"/>
          </a:p>
        </p:txBody>
      </p:sp>
      <p:sp>
        <p:nvSpPr>
          <p:cNvPr id="82952" name="Text Box 8"/>
          <p:cNvSpPr txBox="1">
            <a:spLocks noChangeArrowheads="1"/>
          </p:cNvSpPr>
          <p:nvPr/>
        </p:nvSpPr>
        <p:spPr bwMode="auto">
          <a:xfrm>
            <a:off x="223837" y="5528846"/>
            <a:ext cx="1773434" cy="338554"/>
          </a:xfrm>
          <a:prstGeom prst="rect">
            <a:avLst/>
          </a:prstGeom>
          <a:noFill/>
          <a:ln w="19050" algn="ctr">
            <a:noFill/>
            <a:miter lim="800000"/>
            <a:headEnd/>
            <a:tailEnd/>
          </a:ln>
          <a:effectLst/>
        </p:spPr>
        <p:txBody>
          <a:bodyPr wrap="none">
            <a:spAutoFit/>
          </a:bodyPr>
          <a:lstStyle/>
          <a:p>
            <a:r>
              <a:rPr lang="en-US" sz="1600" dirty="0" smtClean="0"/>
              <a:t>Optimize &amp; Protect</a:t>
            </a:r>
            <a:endParaRPr lang="en-US" sz="1600" dirty="0"/>
          </a:p>
        </p:txBody>
      </p:sp>
      <p:pic>
        <p:nvPicPr>
          <p:cNvPr id="82954" name="Picture 10" descr="microsoft_logo"/>
          <p:cNvPicPr>
            <a:picLocks noChangeAspect="1" noChangeArrowheads="1"/>
          </p:cNvPicPr>
          <p:nvPr/>
        </p:nvPicPr>
        <p:blipFill>
          <a:blip r:embed="rId6" cstate="print"/>
          <a:srcRect/>
          <a:stretch>
            <a:fillRect/>
          </a:stretch>
        </p:blipFill>
        <p:spPr bwMode="auto">
          <a:xfrm>
            <a:off x="8066088" y="5026025"/>
            <a:ext cx="557212" cy="528638"/>
          </a:xfrm>
          <a:prstGeom prst="rect">
            <a:avLst/>
          </a:prstGeom>
          <a:noFill/>
        </p:spPr>
      </p:pic>
      <p:sp>
        <p:nvSpPr>
          <p:cNvPr id="82956" name="Text Box 12"/>
          <p:cNvSpPr txBox="1">
            <a:spLocks noChangeArrowheads="1"/>
          </p:cNvSpPr>
          <p:nvPr/>
        </p:nvSpPr>
        <p:spPr bwMode="auto">
          <a:xfrm>
            <a:off x="7929563" y="5684838"/>
            <a:ext cx="833437" cy="457200"/>
          </a:xfrm>
          <a:prstGeom prst="rect">
            <a:avLst/>
          </a:prstGeom>
          <a:noFill/>
          <a:ln w="19050" algn="ctr">
            <a:noFill/>
            <a:miter lim="800000"/>
            <a:headEnd/>
            <a:tailEnd/>
          </a:ln>
          <a:effectLst/>
        </p:spPr>
        <p:txBody>
          <a:bodyPr wrap="none">
            <a:spAutoFit/>
          </a:bodyPr>
          <a:lstStyle/>
          <a:p>
            <a:pPr algn="ctr"/>
            <a:r>
              <a:rPr lang="en-US" sz="1200" dirty="0">
                <a:latin typeface="Arial" charset="0"/>
              </a:rPr>
              <a:t>virtual</a:t>
            </a:r>
            <a:br>
              <a:rPr lang="en-US" sz="1200" dirty="0">
                <a:latin typeface="Arial" charset="0"/>
              </a:rPr>
            </a:br>
            <a:r>
              <a:rPr lang="en-US" sz="1200" dirty="0">
                <a:latin typeface="Arial" charset="0"/>
              </a:rPr>
              <a:t>machines</a:t>
            </a:r>
          </a:p>
        </p:txBody>
      </p:sp>
      <p:sp>
        <p:nvSpPr>
          <p:cNvPr id="82957" name="AutoShape 73"/>
          <p:cNvSpPr>
            <a:spLocks noChangeArrowheads="1"/>
          </p:cNvSpPr>
          <p:nvPr/>
        </p:nvSpPr>
        <p:spPr bwMode="auto">
          <a:xfrm>
            <a:off x="7770813" y="4551363"/>
            <a:ext cx="1081087" cy="1111250"/>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7" tIns="45709" rIns="91417" bIns="45709" anchor="ctr"/>
          <a:lstStyle/>
          <a:p>
            <a:pPr algn="ctr">
              <a:spcBef>
                <a:spcPct val="0"/>
              </a:spcBef>
            </a:pPr>
            <a:endParaRPr lang="en-US" sz="1200">
              <a:latin typeface="Arial" charset="0"/>
              <a:cs typeface="Arial" charset="0"/>
            </a:endParaRPr>
          </a:p>
        </p:txBody>
      </p:sp>
      <p:sp>
        <p:nvSpPr>
          <p:cNvPr id="82958" name="Text Box 14"/>
          <p:cNvSpPr txBox="1">
            <a:spLocks noChangeArrowheads="1"/>
          </p:cNvSpPr>
          <p:nvPr/>
        </p:nvSpPr>
        <p:spPr bwMode="auto">
          <a:xfrm>
            <a:off x="4038600" y="5065713"/>
            <a:ext cx="967242" cy="461665"/>
          </a:xfrm>
          <a:prstGeom prst="rect">
            <a:avLst/>
          </a:prstGeom>
          <a:noFill/>
          <a:ln w="9525">
            <a:noFill/>
            <a:miter lim="800000"/>
            <a:headEnd/>
            <a:tailEnd/>
          </a:ln>
          <a:effectLst/>
        </p:spPr>
        <p:txBody>
          <a:bodyPr wrap="square">
            <a:spAutoFit/>
          </a:bodyPr>
          <a:lstStyle/>
          <a:p>
            <a:pPr>
              <a:spcBef>
                <a:spcPct val="0"/>
              </a:spcBef>
            </a:pPr>
            <a:r>
              <a:rPr lang="en-US" sz="1200" b="1" dirty="0">
                <a:latin typeface="Futura Hv" pitchFamily="34" charset="0"/>
              </a:rPr>
              <a:t>Resource</a:t>
            </a:r>
            <a:br>
              <a:rPr lang="en-US" sz="1200" b="1" dirty="0">
                <a:latin typeface="Futura Hv" pitchFamily="34" charset="0"/>
              </a:rPr>
            </a:br>
            <a:r>
              <a:rPr lang="en-US" sz="1200" b="1" dirty="0">
                <a:latin typeface="Futura Hv" pitchFamily="34" charset="0"/>
              </a:rPr>
              <a:t>Pools</a:t>
            </a:r>
          </a:p>
        </p:txBody>
      </p:sp>
      <p:pic>
        <p:nvPicPr>
          <p:cNvPr id="82959" name="Picture 15" descr="G54870010720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688" y="4929188"/>
            <a:ext cx="1152525" cy="1028700"/>
          </a:xfrm>
          <a:prstGeom prst="rect">
            <a:avLst/>
          </a:prstGeom>
          <a:noFill/>
        </p:spPr>
      </p:pic>
      <p:sp>
        <p:nvSpPr>
          <p:cNvPr id="82960" name="Text Box 16"/>
          <p:cNvSpPr txBox="1">
            <a:spLocks noChangeArrowheads="1"/>
          </p:cNvSpPr>
          <p:nvPr/>
        </p:nvSpPr>
        <p:spPr bwMode="auto">
          <a:xfrm>
            <a:off x="6604000" y="5867401"/>
            <a:ext cx="1146175" cy="274637"/>
          </a:xfrm>
          <a:prstGeom prst="rect">
            <a:avLst/>
          </a:prstGeom>
          <a:noFill/>
          <a:ln w="19050" algn="ctr">
            <a:noFill/>
            <a:miter lim="800000"/>
            <a:headEnd/>
            <a:tailEnd/>
          </a:ln>
          <a:effectLst/>
        </p:spPr>
        <p:txBody>
          <a:bodyPr wrap="none">
            <a:spAutoFit/>
          </a:bodyPr>
          <a:lstStyle/>
          <a:p>
            <a:r>
              <a:rPr lang="en-US" sz="1200" dirty="0">
                <a:latin typeface="Arial" charset="0"/>
              </a:rPr>
              <a:t>c-class blades</a:t>
            </a:r>
          </a:p>
        </p:txBody>
      </p:sp>
      <p:sp>
        <p:nvSpPr>
          <p:cNvPr id="82961" name="Text Box 17"/>
          <p:cNvSpPr txBox="1">
            <a:spLocks noChangeArrowheads="1"/>
          </p:cNvSpPr>
          <p:nvPr/>
        </p:nvSpPr>
        <p:spPr bwMode="auto">
          <a:xfrm>
            <a:off x="5754688" y="5867401"/>
            <a:ext cx="715962" cy="274637"/>
          </a:xfrm>
          <a:prstGeom prst="rect">
            <a:avLst/>
          </a:prstGeom>
          <a:noFill/>
          <a:ln w="19050" algn="ctr">
            <a:noFill/>
            <a:miter lim="800000"/>
            <a:headEnd/>
            <a:tailEnd/>
          </a:ln>
          <a:effectLst/>
        </p:spPr>
        <p:txBody>
          <a:bodyPr wrap="none">
            <a:spAutoFit/>
          </a:bodyPr>
          <a:lstStyle/>
          <a:p>
            <a:r>
              <a:rPr lang="en-US" sz="1200">
                <a:latin typeface="Arial" charset="0"/>
              </a:rPr>
              <a:t>Storage</a:t>
            </a:r>
          </a:p>
        </p:txBody>
      </p:sp>
      <p:sp>
        <p:nvSpPr>
          <p:cNvPr id="82962" name="Text Box 18"/>
          <p:cNvSpPr txBox="1">
            <a:spLocks noChangeArrowheads="1"/>
          </p:cNvSpPr>
          <p:nvPr/>
        </p:nvSpPr>
        <p:spPr bwMode="auto">
          <a:xfrm>
            <a:off x="4800600" y="5867400"/>
            <a:ext cx="741363" cy="274638"/>
          </a:xfrm>
          <a:prstGeom prst="rect">
            <a:avLst/>
          </a:prstGeom>
          <a:noFill/>
          <a:ln w="19050" algn="ctr">
            <a:noFill/>
            <a:miter lim="800000"/>
            <a:headEnd/>
            <a:tailEnd/>
          </a:ln>
          <a:effectLst/>
        </p:spPr>
        <p:txBody>
          <a:bodyPr wrap="none">
            <a:spAutoFit/>
          </a:bodyPr>
          <a:lstStyle/>
          <a:p>
            <a:r>
              <a:rPr lang="en-US" sz="1200">
                <a:latin typeface="Arial" charset="0"/>
              </a:rPr>
              <a:t>Network</a:t>
            </a:r>
          </a:p>
        </p:txBody>
      </p:sp>
      <p:grpSp>
        <p:nvGrpSpPr>
          <p:cNvPr id="2" name="Group 19"/>
          <p:cNvGrpSpPr>
            <a:grpSpLocks/>
          </p:cNvGrpSpPr>
          <p:nvPr/>
        </p:nvGrpSpPr>
        <p:grpSpPr bwMode="auto">
          <a:xfrm>
            <a:off x="4924425" y="5178425"/>
            <a:ext cx="690563" cy="284163"/>
            <a:chOff x="2278" y="3501"/>
            <a:chExt cx="516" cy="179"/>
          </a:xfrm>
        </p:grpSpPr>
        <p:grpSp>
          <p:nvGrpSpPr>
            <p:cNvPr id="3" name="Group 20"/>
            <p:cNvGrpSpPr>
              <a:grpSpLocks/>
            </p:cNvGrpSpPr>
            <p:nvPr/>
          </p:nvGrpSpPr>
          <p:grpSpPr bwMode="auto">
            <a:xfrm>
              <a:off x="2278" y="3501"/>
              <a:ext cx="243" cy="90"/>
              <a:chOff x="1246" y="3795"/>
              <a:chExt cx="326" cy="81"/>
            </a:xfrm>
          </p:grpSpPr>
          <p:pic>
            <p:nvPicPr>
              <p:cNvPr id="82965" name="Picture 21" descr="psb_pc_switch2124_2"/>
              <p:cNvPicPr>
                <a:picLocks noChangeAspect="1" noChangeArrowheads="1"/>
              </p:cNvPicPr>
              <p:nvPr/>
            </p:nvPicPr>
            <p:blipFill>
              <a:blip r:embed="rId8" cstate="print"/>
              <a:srcRect b="24690"/>
              <a:stretch>
                <a:fillRect/>
              </a:stretch>
            </p:blipFill>
            <p:spPr bwMode="auto">
              <a:xfrm>
                <a:off x="1246" y="3815"/>
                <a:ext cx="326" cy="61"/>
              </a:xfrm>
              <a:prstGeom prst="rect">
                <a:avLst/>
              </a:prstGeom>
              <a:noFill/>
            </p:spPr>
          </p:pic>
          <p:pic>
            <p:nvPicPr>
              <p:cNvPr id="82966" name="Picture 22" descr="psb_pc_switch2124_2"/>
              <p:cNvPicPr>
                <a:picLocks noChangeAspect="1" noChangeArrowheads="1"/>
              </p:cNvPicPr>
              <p:nvPr/>
            </p:nvPicPr>
            <p:blipFill>
              <a:blip r:embed="rId8" cstate="print"/>
              <a:srcRect t="19753" b="24690"/>
              <a:stretch>
                <a:fillRect/>
              </a:stretch>
            </p:blipFill>
            <p:spPr bwMode="auto">
              <a:xfrm>
                <a:off x="1246" y="3795"/>
                <a:ext cx="326" cy="45"/>
              </a:xfrm>
              <a:prstGeom prst="rect">
                <a:avLst/>
              </a:prstGeom>
              <a:noFill/>
            </p:spPr>
          </p:pic>
        </p:grpSp>
        <p:grpSp>
          <p:nvGrpSpPr>
            <p:cNvPr id="4" name="Group 23"/>
            <p:cNvGrpSpPr>
              <a:grpSpLocks/>
            </p:cNvGrpSpPr>
            <p:nvPr/>
          </p:nvGrpSpPr>
          <p:grpSpPr bwMode="auto">
            <a:xfrm>
              <a:off x="2551" y="3501"/>
              <a:ext cx="243" cy="90"/>
              <a:chOff x="1612" y="3795"/>
              <a:chExt cx="326" cy="81"/>
            </a:xfrm>
          </p:grpSpPr>
          <p:pic>
            <p:nvPicPr>
              <p:cNvPr id="82968" name="Picture 24" descr="psb_pc_switch2124_2"/>
              <p:cNvPicPr>
                <a:picLocks noChangeAspect="1" noChangeArrowheads="1"/>
              </p:cNvPicPr>
              <p:nvPr/>
            </p:nvPicPr>
            <p:blipFill>
              <a:blip r:embed="rId8" cstate="print"/>
              <a:srcRect b="24690"/>
              <a:stretch>
                <a:fillRect/>
              </a:stretch>
            </p:blipFill>
            <p:spPr bwMode="auto">
              <a:xfrm>
                <a:off x="1612" y="3815"/>
                <a:ext cx="326" cy="61"/>
              </a:xfrm>
              <a:prstGeom prst="rect">
                <a:avLst/>
              </a:prstGeom>
              <a:noFill/>
            </p:spPr>
          </p:pic>
          <p:pic>
            <p:nvPicPr>
              <p:cNvPr id="82969" name="Picture 25" descr="psb_pc_switch2124_2"/>
              <p:cNvPicPr>
                <a:picLocks noChangeAspect="1" noChangeArrowheads="1"/>
              </p:cNvPicPr>
              <p:nvPr/>
            </p:nvPicPr>
            <p:blipFill>
              <a:blip r:embed="rId8" cstate="print"/>
              <a:srcRect t="19754" b="24690"/>
              <a:stretch>
                <a:fillRect/>
              </a:stretch>
            </p:blipFill>
            <p:spPr bwMode="auto">
              <a:xfrm>
                <a:off x="1612" y="3795"/>
                <a:ext cx="326" cy="45"/>
              </a:xfrm>
              <a:prstGeom prst="rect">
                <a:avLst/>
              </a:prstGeom>
              <a:noFill/>
            </p:spPr>
          </p:pic>
        </p:grpSp>
        <p:grpSp>
          <p:nvGrpSpPr>
            <p:cNvPr id="5" name="Group 26"/>
            <p:cNvGrpSpPr>
              <a:grpSpLocks/>
            </p:cNvGrpSpPr>
            <p:nvPr/>
          </p:nvGrpSpPr>
          <p:grpSpPr bwMode="auto">
            <a:xfrm>
              <a:off x="2278" y="3590"/>
              <a:ext cx="243" cy="90"/>
              <a:chOff x="1246" y="3795"/>
              <a:chExt cx="326" cy="81"/>
            </a:xfrm>
          </p:grpSpPr>
          <p:pic>
            <p:nvPicPr>
              <p:cNvPr id="82971" name="Picture 27" descr="psb_pc_switch2124_2"/>
              <p:cNvPicPr>
                <a:picLocks noChangeAspect="1" noChangeArrowheads="1"/>
              </p:cNvPicPr>
              <p:nvPr/>
            </p:nvPicPr>
            <p:blipFill>
              <a:blip r:embed="rId8" cstate="print"/>
              <a:srcRect b="24690"/>
              <a:stretch>
                <a:fillRect/>
              </a:stretch>
            </p:blipFill>
            <p:spPr bwMode="auto">
              <a:xfrm>
                <a:off x="1246" y="3815"/>
                <a:ext cx="326" cy="61"/>
              </a:xfrm>
              <a:prstGeom prst="rect">
                <a:avLst/>
              </a:prstGeom>
              <a:noFill/>
            </p:spPr>
          </p:pic>
          <p:pic>
            <p:nvPicPr>
              <p:cNvPr id="82972" name="Picture 28" descr="psb_pc_switch2124_2"/>
              <p:cNvPicPr>
                <a:picLocks noChangeAspect="1" noChangeArrowheads="1"/>
              </p:cNvPicPr>
              <p:nvPr/>
            </p:nvPicPr>
            <p:blipFill>
              <a:blip r:embed="rId8" cstate="print"/>
              <a:srcRect t="19753" b="24690"/>
              <a:stretch>
                <a:fillRect/>
              </a:stretch>
            </p:blipFill>
            <p:spPr bwMode="auto">
              <a:xfrm>
                <a:off x="1246" y="3795"/>
                <a:ext cx="326" cy="45"/>
              </a:xfrm>
              <a:prstGeom prst="rect">
                <a:avLst/>
              </a:prstGeom>
              <a:noFill/>
            </p:spPr>
          </p:pic>
        </p:grpSp>
        <p:grpSp>
          <p:nvGrpSpPr>
            <p:cNvPr id="6" name="Group 29"/>
            <p:cNvGrpSpPr>
              <a:grpSpLocks/>
            </p:cNvGrpSpPr>
            <p:nvPr/>
          </p:nvGrpSpPr>
          <p:grpSpPr bwMode="auto">
            <a:xfrm>
              <a:off x="2551" y="3590"/>
              <a:ext cx="243" cy="90"/>
              <a:chOff x="1612" y="3795"/>
              <a:chExt cx="326" cy="81"/>
            </a:xfrm>
          </p:grpSpPr>
          <p:pic>
            <p:nvPicPr>
              <p:cNvPr id="82974" name="Picture 30" descr="psb_pc_switch2124_2"/>
              <p:cNvPicPr>
                <a:picLocks noChangeAspect="1" noChangeArrowheads="1"/>
              </p:cNvPicPr>
              <p:nvPr/>
            </p:nvPicPr>
            <p:blipFill>
              <a:blip r:embed="rId8" cstate="print"/>
              <a:srcRect b="24690"/>
              <a:stretch>
                <a:fillRect/>
              </a:stretch>
            </p:blipFill>
            <p:spPr bwMode="auto">
              <a:xfrm>
                <a:off x="1612" y="3815"/>
                <a:ext cx="326" cy="61"/>
              </a:xfrm>
              <a:prstGeom prst="rect">
                <a:avLst/>
              </a:prstGeom>
              <a:noFill/>
            </p:spPr>
          </p:pic>
          <p:pic>
            <p:nvPicPr>
              <p:cNvPr id="82975" name="Picture 31" descr="psb_pc_switch2124_2"/>
              <p:cNvPicPr>
                <a:picLocks noChangeAspect="1" noChangeArrowheads="1"/>
              </p:cNvPicPr>
              <p:nvPr/>
            </p:nvPicPr>
            <p:blipFill>
              <a:blip r:embed="rId8" cstate="print"/>
              <a:srcRect t="19754" b="24690"/>
              <a:stretch>
                <a:fillRect/>
              </a:stretch>
            </p:blipFill>
            <p:spPr bwMode="auto">
              <a:xfrm>
                <a:off x="1612" y="3795"/>
                <a:ext cx="326" cy="45"/>
              </a:xfrm>
              <a:prstGeom prst="rect">
                <a:avLst/>
              </a:prstGeom>
              <a:noFill/>
            </p:spPr>
          </p:pic>
        </p:grpSp>
      </p:grpSp>
      <p:sp>
        <p:nvSpPr>
          <p:cNvPr id="82976" name="AutoShape 73"/>
          <p:cNvSpPr>
            <a:spLocks noChangeArrowheads="1"/>
          </p:cNvSpPr>
          <p:nvPr/>
        </p:nvSpPr>
        <p:spPr bwMode="auto">
          <a:xfrm>
            <a:off x="4881563" y="4973638"/>
            <a:ext cx="776287" cy="720725"/>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7" tIns="45709" rIns="91417" bIns="45709" anchor="ctr"/>
          <a:lstStyle/>
          <a:p>
            <a:pPr algn="ctr">
              <a:spcBef>
                <a:spcPct val="0"/>
              </a:spcBef>
            </a:pPr>
            <a:endParaRPr lang="en-US" sz="1200">
              <a:latin typeface="Arial" charset="0"/>
              <a:cs typeface="Arial" charset="0"/>
            </a:endParaRPr>
          </a:p>
        </p:txBody>
      </p:sp>
      <p:grpSp>
        <p:nvGrpSpPr>
          <p:cNvPr id="7" name="Group 33"/>
          <p:cNvGrpSpPr>
            <a:grpSpLocks/>
          </p:cNvGrpSpPr>
          <p:nvPr/>
        </p:nvGrpSpPr>
        <p:grpSpPr bwMode="auto">
          <a:xfrm>
            <a:off x="5783263" y="4976813"/>
            <a:ext cx="844550" cy="720725"/>
            <a:chOff x="2866" y="3374"/>
            <a:chExt cx="632" cy="454"/>
          </a:xfrm>
        </p:grpSpPr>
        <p:grpSp>
          <p:nvGrpSpPr>
            <p:cNvPr id="8" name="Group 34"/>
            <p:cNvGrpSpPr>
              <a:grpSpLocks/>
            </p:cNvGrpSpPr>
            <p:nvPr/>
          </p:nvGrpSpPr>
          <p:grpSpPr bwMode="auto">
            <a:xfrm>
              <a:off x="2904" y="3504"/>
              <a:ext cx="559" cy="101"/>
              <a:chOff x="1136" y="3586"/>
              <a:chExt cx="957" cy="166"/>
            </a:xfrm>
          </p:grpSpPr>
          <p:pic>
            <p:nvPicPr>
              <p:cNvPr id="82979" name="Picture 35" descr="storage"/>
              <p:cNvPicPr>
                <a:picLocks noChangeAspect="1" noChangeArrowheads="1"/>
              </p:cNvPicPr>
              <p:nvPr/>
            </p:nvPicPr>
            <p:blipFill>
              <a:blip r:embed="rId9" cstate="print"/>
              <a:srcRect/>
              <a:stretch>
                <a:fillRect/>
              </a:stretch>
            </p:blipFill>
            <p:spPr bwMode="auto">
              <a:xfrm>
                <a:off x="1136" y="3586"/>
                <a:ext cx="206" cy="166"/>
              </a:xfrm>
              <a:prstGeom prst="rect">
                <a:avLst/>
              </a:prstGeom>
              <a:noFill/>
              <a:ln w="9525">
                <a:solidFill>
                  <a:schemeClr val="tx1"/>
                </a:solidFill>
                <a:miter lim="800000"/>
                <a:headEnd/>
                <a:tailEnd/>
              </a:ln>
            </p:spPr>
          </p:pic>
          <p:pic>
            <p:nvPicPr>
              <p:cNvPr id="82980" name="Picture 36" descr="storage"/>
              <p:cNvPicPr>
                <a:picLocks noChangeAspect="1" noChangeArrowheads="1"/>
              </p:cNvPicPr>
              <p:nvPr/>
            </p:nvPicPr>
            <p:blipFill>
              <a:blip r:embed="rId9" cstate="print"/>
              <a:srcRect/>
              <a:stretch>
                <a:fillRect/>
              </a:stretch>
            </p:blipFill>
            <p:spPr bwMode="auto">
              <a:xfrm>
                <a:off x="1326" y="3586"/>
                <a:ext cx="206" cy="166"/>
              </a:xfrm>
              <a:prstGeom prst="rect">
                <a:avLst/>
              </a:prstGeom>
              <a:noFill/>
              <a:ln w="9525">
                <a:solidFill>
                  <a:schemeClr val="tx1"/>
                </a:solidFill>
                <a:miter lim="800000"/>
                <a:headEnd/>
                <a:tailEnd/>
              </a:ln>
            </p:spPr>
          </p:pic>
          <p:pic>
            <p:nvPicPr>
              <p:cNvPr id="82981" name="Picture 37" descr="storage"/>
              <p:cNvPicPr>
                <a:picLocks noChangeAspect="1" noChangeArrowheads="1"/>
              </p:cNvPicPr>
              <p:nvPr/>
            </p:nvPicPr>
            <p:blipFill>
              <a:blip r:embed="rId9" cstate="print"/>
              <a:srcRect/>
              <a:stretch>
                <a:fillRect/>
              </a:stretch>
            </p:blipFill>
            <p:spPr bwMode="auto">
              <a:xfrm>
                <a:off x="1516" y="3586"/>
                <a:ext cx="206" cy="166"/>
              </a:xfrm>
              <a:prstGeom prst="rect">
                <a:avLst/>
              </a:prstGeom>
              <a:noFill/>
              <a:ln w="9525">
                <a:solidFill>
                  <a:schemeClr val="tx1"/>
                </a:solidFill>
                <a:miter lim="800000"/>
                <a:headEnd/>
                <a:tailEnd/>
              </a:ln>
            </p:spPr>
          </p:pic>
          <p:pic>
            <p:nvPicPr>
              <p:cNvPr id="82982" name="Picture 38" descr="storage"/>
              <p:cNvPicPr>
                <a:picLocks noChangeAspect="1" noChangeArrowheads="1"/>
              </p:cNvPicPr>
              <p:nvPr/>
            </p:nvPicPr>
            <p:blipFill>
              <a:blip r:embed="rId9" cstate="print"/>
              <a:srcRect/>
              <a:stretch>
                <a:fillRect/>
              </a:stretch>
            </p:blipFill>
            <p:spPr bwMode="auto">
              <a:xfrm>
                <a:off x="1697" y="3586"/>
                <a:ext cx="206" cy="166"/>
              </a:xfrm>
              <a:prstGeom prst="rect">
                <a:avLst/>
              </a:prstGeom>
              <a:noFill/>
              <a:ln w="9525">
                <a:solidFill>
                  <a:schemeClr val="tx1"/>
                </a:solidFill>
                <a:miter lim="800000"/>
                <a:headEnd/>
                <a:tailEnd/>
              </a:ln>
            </p:spPr>
          </p:pic>
          <p:pic>
            <p:nvPicPr>
              <p:cNvPr id="82983" name="Picture 39" descr="storage"/>
              <p:cNvPicPr>
                <a:picLocks noChangeAspect="1" noChangeArrowheads="1"/>
              </p:cNvPicPr>
              <p:nvPr/>
            </p:nvPicPr>
            <p:blipFill>
              <a:blip r:embed="rId9" cstate="print"/>
              <a:srcRect/>
              <a:stretch>
                <a:fillRect/>
              </a:stretch>
            </p:blipFill>
            <p:spPr bwMode="auto">
              <a:xfrm>
                <a:off x="1887" y="3586"/>
                <a:ext cx="206" cy="166"/>
              </a:xfrm>
              <a:prstGeom prst="rect">
                <a:avLst/>
              </a:prstGeom>
              <a:noFill/>
              <a:ln w="9525">
                <a:solidFill>
                  <a:schemeClr val="tx1"/>
                </a:solidFill>
                <a:miter lim="800000"/>
                <a:headEnd/>
                <a:tailEnd/>
              </a:ln>
            </p:spPr>
          </p:pic>
        </p:grpSp>
        <p:sp>
          <p:nvSpPr>
            <p:cNvPr id="82984" name="Line 40"/>
            <p:cNvSpPr>
              <a:spLocks noChangeShapeType="1"/>
            </p:cNvSpPr>
            <p:nvPr/>
          </p:nvSpPr>
          <p:spPr bwMode="auto">
            <a:xfrm flipV="1">
              <a:off x="2946"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5" name="Line 41"/>
            <p:cNvSpPr>
              <a:spLocks noChangeShapeType="1"/>
            </p:cNvSpPr>
            <p:nvPr/>
          </p:nvSpPr>
          <p:spPr bwMode="auto">
            <a:xfrm flipV="1">
              <a:off x="3384"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6" name="Line 42"/>
            <p:cNvSpPr>
              <a:spLocks noChangeShapeType="1"/>
            </p:cNvSpPr>
            <p:nvPr/>
          </p:nvSpPr>
          <p:spPr bwMode="auto">
            <a:xfrm flipV="1">
              <a:off x="3055"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7" name="Line 43"/>
            <p:cNvSpPr>
              <a:spLocks noChangeShapeType="1"/>
            </p:cNvSpPr>
            <p:nvPr/>
          </p:nvSpPr>
          <p:spPr bwMode="auto">
            <a:xfrm flipV="1">
              <a:off x="3165"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8" name="Line 44"/>
            <p:cNvSpPr>
              <a:spLocks noChangeShapeType="1"/>
            </p:cNvSpPr>
            <p:nvPr/>
          </p:nvSpPr>
          <p:spPr bwMode="auto">
            <a:xfrm flipV="1">
              <a:off x="3274"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grpSp>
          <p:nvGrpSpPr>
            <p:cNvPr id="9" name="Group 45"/>
            <p:cNvGrpSpPr>
              <a:grpSpLocks/>
            </p:cNvGrpSpPr>
            <p:nvPr/>
          </p:nvGrpSpPr>
          <p:grpSpPr bwMode="auto">
            <a:xfrm>
              <a:off x="2904" y="3631"/>
              <a:ext cx="559" cy="102"/>
              <a:chOff x="1136" y="3586"/>
              <a:chExt cx="957" cy="166"/>
            </a:xfrm>
          </p:grpSpPr>
          <p:pic>
            <p:nvPicPr>
              <p:cNvPr id="82990" name="Picture 46" descr="storage"/>
              <p:cNvPicPr>
                <a:picLocks noChangeAspect="1" noChangeArrowheads="1"/>
              </p:cNvPicPr>
              <p:nvPr/>
            </p:nvPicPr>
            <p:blipFill>
              <a:blip r:embed="rId9" cstate="print"/>
              <a:srcRect/>
              <a:stretch>
                <a:fillRect/>
              </a:stretch>
            </p:blipFill>
            <p:spPr bwMode="auto">
              <a:xfrm>
                <a:off x="1136" y="3586"/>
                <a:ext cx="206" cy="166"/>
              </a:xfrm>
              <a:prstGeom prst="rect">
                <a:avLst/>
              </a:prstGeom>
              <a:noFill/>
              <a:ln w="9525">
                <a:solidFill>
                  <a:schemeClr val="tx1"/>
                </a:solidFill>
                <a:miter lim="800000"/>
                <a:headEnd/>
                <a:tailEnd/>
              </a:ln>
            </p:spPr>
          </p:pic>
          <p:pic>
            <p:nvPicPr>
              <p:cNvPr id="82991" name="Picture 47" descr="storage"/>
              <p:cNvPicPr>
                <a:picLocks noChangeAspect="1" noChangeArrowheads="1"/>
              </p:cNvPicPr>
              <p:nvPr/>
            </p:nvPicPr>
            <p:blipFill>
              <a:blip r:embed="rId9" cstate="print"/>
              <a:srcRect/>
              <a:stretch>
                <a:fillRect/>
              </a:stretch>
            </p:blipFill>
            <p:spPr bwMode="auto">
              <a:xfrm>
                <a:off x="1326" y="3586"/>
                <a:ext cx="206" cy="166"/>
              </a:xfrm>
              <a:prstGeom prst="rect">
                <a:avLst/>
              </a:prstGeom>
              <a:noFill/>
              <a:ln w="9525">
                <a:solidFill>
                  <a:schemeClr val="tx1"/>
                </a:solidFill>
                <a:miter lim="800000"/>
                <a:headEnd/>
                <a:tailEnd/>
              </a:ln>
            </p:spPr>
          </p:pic>
          <p:pic>
            <p:nvPicPr>
              <p:cNvPr id="82992" name="Picture 48" descr="storage"/>
              <p:cNvPicPr>
                <a:picLocks noChangeAspect="1" noChangeArrowheads="1"/>
              </p:cNvPicPr>
              <p:nvPr/>
            </p:nvPicPr>
            <p:blipFill>
              <a:blip r:embed="rId9" cstate="print"/>
              <a:srcRect/>
              <a:stretch>
                <a:fillRect/>
              </a:stretch>
            </p:blipFill>
            <p:spPr bwMode="auto">
              <a:xfrm>
                <a:off x="1516" y="3586"/>
                <a:ext cx="206" cy="166"/>
              </a:xfrm>
              <a:prstGeom prst="rect">
                <a:avLst/>
              </a:prstGeom>
              <a:noFill/>
              <a:ln w="9525">
                <a:solidFill>
                  <a:schemeClr val="tx1"/>
                </a:solidFill>
                <a:miter lim="800000"/>
                <a:headEnd/>
                <a:tailEnd/>
              </a:ln>
            </p:spPr>
          </p:pic>
          <p:pic>
            <p:nvPicPr>
              <p:cNvPr id="82993" name="Picture 49" descr="storage"/>
              <p:cNvPicPr>
                <a:picLocks noChangeAspect="1" noChangeArrowheads="1"/>
              </p:cNvPicPr>
              <p:nvPr/>
            </p:nvPicPr>
            <p:blipFill>
              <a:blip r:embed="rId9" cstate="print"/>
              <a:srcRect/>
              <a:stretch>
                <a:fillRect/>
              </a:stretch>
            </p:blipFill>
            <p:spPr bwMode="auto">
              <a:xfrm>
                <a:off x="1697" y="3586"/>
                <a:ext cx="206" cy="166"/>
              </a:xfrm>
              <a:prstGeom prst="rect">
                <a:avLst/>
              </a:prstGeom>
              <a:noFill/>
              <a:ln w="9525">
                <a:solidFill>
                  <a:schemeClr val="tx1"/>
                </a:solidFill>
                <a:miter lim="800000"/>
                <a:headEnd/>
                <a:tailEnd/>
              </a:ln>
            </p:spPr>
          </p:pic>
          <p:pic>
            <p:nvPicPr>
              <p:cNvPr id="82994" name="Picture 50" descr="storage"/>
              <p:cNvPicPr>
                <a:picLocks noChangeAspect="1" noChangeArrowheads="1"/>
              </p:cNvPicPr>
              <p:nvPr/>
            </p:nvPicPr>
            <p:blipFill>
              <a:blip r:embed="rId9" cstate="print"/>
              <a:srcRect/>
              <a:stretch>
                <a:fillRect/>
              </a:stretch>
            </p:blipFill>
            <p:spPr bwMode="auto">
              <a:xfrm>
                <a:off x="1887" y="3586"/>
                <a:ext cx="206" cy="166"/>
              </a:xfrm>
              <a:prstGeom prst="rect">
                <a:avLst/>
              </a:prstGeom>
              <a:noFill/>
              <a:ln w="9525">
                <a:solidFill>
                  <a:schemeClr val="tx1"/>
                </a:solidFill>
                <a:miter lim="800000"/>
                <a:headEnd/>
                <a:tailEnd/>
              </a:ln>
            </p:spPr>
          </p:pic>
        </p:grpSp>
        <p:sp>
          <p:nvSpPr>
            <p:cNvPr id="82995" name="Line 51"/>
            <p:cNvSpPr>
              <a:spLocks noChangeShapeType="1"/>
            </p:cNvSpPr>
            <p:nvPr/>
          </p:nvSpPr>
          <p:spPr bwMode="auto">
            <a:xfrm flipV="1">
              <a:off x="2946"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6" name="Line 52"/>
            <p:cNvSpPr>
              <a:spLocks noChangeShapeType="1"/>
            </p:cNvSpPr>
            <p:nvPr/>
          </p:nvSpPr>
          <p:spPr bwMode="auto">
            <a:xfrm flipV="1">
              <a:off x="3384"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7" name="Line 53"/>
            <p:cNvSpPr>
              <a:spLocks noChangeShapeType="1"/>
            </p:cNvSpPr>
            <p:nvPr/>
          </p:nvSpPr>
          <p:spPr bwMode="auto">
            <a:xfrm flipV="1">
              <a:off x="3055"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8" name="Line 54"/>
            <p:cNvSpPr>
              <a:spLocks noChangeShapeType="1"/>
            </p:cNvSpPr>
            <p:nvPr/>
          </p:nvSpPr>
          <p:spPr bwMode="auto">
            <a:xfrm flipV="1">
              <a:off x="3165"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9" name="Line 55"/>
            <p:cNvSpPr>
              <a:spLocks noChangeShapeType="1"/>
            </p:cNvSpPr>
            <p:nvPr/>
          </p:nvSpPr>
          <p:spPr bwMode="auto">
            <a:xfrm flipV="1">
              <a:off x="3274"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3000" name="AutoShape 73"/>
            <p:cNvSpPr>
              <a:spLocks noChangeArrowheads="1"/>
            </p:cNvSpPr>
            <p:nvPr/>
          </p:nvSpPr>
          <p:spPr bwMode="auto">
            <a:xfrm>
              <a:off x="2866" y="3374"/>
              <a:ext cx="632" cy="454"/>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7" tIns="45709" rIns="91417" bIns="45709" anchor="ctr"/>
            <a:lstStyle/>
            <a:p>
              <a:pPr algn="ctr">
                <a:spcBef>
                  <a:spcPct val="0"/>
                </a:spcBef>
              </a:pPr>
              <a:endParaRPr lang="en-US" sz="1200">
                <a:latin typeface="Arial" charset="0"/>
                <a:cs typeface="Arial" charset="0"/>
              </a:endParaRPr>
            </a:p>
          </p:txBody>
        </p:sp>
      </p:grpSp>
      <p:sp>
        <p:nvSpPr>
          <p:cNvPr id="83001" name="Rectangle 57"/>
          <p:cNvSpPr>
            <a:spLocks noChangeArrowheads="1"/>
          </p:cNvSpPr>
          <p:nvPr/>
        </p:nvSpPr>
        <p:spPr bwMode="auto">
          <a:xfrm>
            <a:off x="4876800" y="4549775"/>
            <a:ext cx="2813050" cy="355600"/>
          </a:xfrm>
          <a:prstGeom prst="rect">
            <a:avLst/>
          </a:prstGeom>
          <a:solidFill>
            <a:schemeClr val="accent1"/>
          </a:solidFill>
          <a:ln w="19050" algn="ctr">
            <a:solidFill>
              <a:schemeClr val="tx1"/>
            </a:solidFill>
            <a:miter lim="800000"/>
            <a:headEnd/>
            <a:tailEnd/>
          </a:ln>
          <a:effectLst/>
        </p:spPr>
        <p:txBody>
          <a:bodyPr anchor="ctr">
            <a:spAutoFit/>
          </a:bodyPr>
          <a:lstStyle/>
          <a:p>
            <a:pPr algn="ctr"/>
            <a:r>
              <a:rPr lang="en-US" sz="1600">
                <a:solidFill>
                  <a:schemeClr val="bg1"/>
                </a:solidFill>
              </a:rPr>
              <a:t>Virtual Connect</a:t>
            </a:r>
          </a:p>
        </p:txBody>
      </p:sp>
      <p:sp>
        <p:nvSpPr>
          <p:cNvPr id="83002" name="AutoShape 58"/>
          <p:cNvSpPr>
            <a:spLocks noChangeArrowheads="1"/>
          </p:cNvSpPr>
          <p:nvPr/>
        </p:nvSpPr>
        <p:spPr bwMode="auto">
          <a:xfrm>
            <a:off x="4149725" y="3822700"/>
            <a:ext cx="4743450" cy="500063"/>
          </a:xfrm>
          <a:prstGeom prst="roundRect">
            <a:avLst>
              <a:gd name="adj" fmla="val 16667"/>
            </a:avLst>
          </a:prstGeom>
          <a:gradFill rotWithShape="0">
            <a:gsLst>
              <a:gs pos="0">
                <a:schemeClr val="accent1"/>
              </a:gs>
              <a:gs pos="100000">
                <a:schemeClr val="accent1">
                  <a:gamma/>
                  <a:tint val="79608"/>
                  <a:invGamma/>
                </a:schemeClr>
              </a:gs>
            </a:gsLst>
            <a:path path="rect">
              <a:fillToRect t="100000" r="100000"/>
            </a:path>
          </a:gradFill>
          <a:ln w="19050" algn="ctr">
            <a:solidFill>
              <a:schemeClr val="tx2"/>
            </a:solidFill>
            <a:round/>
            <a:headEnd/>
            <a:tailEnd/>
          </a:ln>
          <a:effectLst/>
        </p:spPr>
        <p:txBody>
          <a:bodyPr anchor="ctr"/>
          <a:lstStyle/>
          <a:p>
            <a:pPr algn="ctr"/>
            <a:r>
              <a:rPr lang="en-US" sz="2000">
                <a:solidFill>
                  <a:schemeClr val="bg1"/>
                </a:solidFill>
                <a:latin typeface="Futura Hv" pitchFamily="34" charset="0"/>
              </a:rPr>
              <a:t>Resource management</a:t>
            </a:r>
          </a:p>
        </p:txBody>
      </p:sp>
      <p:pic>
        <p:nvPicPr>
          <p:cNvPr id="83003" name="Picture 59" descr="tetris"/>
          <p:cNvPicPr>
            <a:picLocks noChangeAspect="1" noChangeArrowheads="1"/>
          </p:cNvPicPr>
          <p:nvPr/>
        </p:nvPicPr>
        <p:blipFill>
          <a:blip r:embed="rId10" cstate="print"/>
          <a:srcRect/>
          <a:stretch>
            <a:fillRect/>
          </a:stretch>
        </p:blipFill>
        <p:spPr bwMode="auto">
          <a:xfrm rot="221617">
            <a:off x="8021638" y="3908425"/>
            <a:ext cx="412750" cy="338138"/>
          </a:xfrm>
          <a:prstGeom prst="rect">
            <a:avLst/>
          </a:prstGeom>
          <a:noFill/>
        </p:spPr>
      </p:pic>
      <p:grpSp>
        <p:nvGrpSpPr>
          <p:cNvPr id="10" name="Group 60"/>
          <p:cNvGrpSpPr>
            <a:grpSpLocks/>
          </p:cNvGrpSpPr>
          <p:nvPr/>
        </p:nvGrpSpPr>
        <p:grpSpPr bwMode="auto">
          <a:xfrm>
            <a:off x="4213225" y="1298575"/>
            <a:ext cx="1414463" cy="1045257"/>
            <a:chOff x="2374" y="3489"/>
            <a:chExt cx="358" cy="384"/>
          </a:xfrm>
        </p:grpSpPr>
        <p:grpSp>
          <p:nvGrpSpPr>
            <p:cNvPr id="11" name="Group 61"/>
            <p:cNvGrpSpPr>
              <a:grpSpLocks/>
            </p:cNvGrpSpPr>
            <p:nvPr/>
          </p:nvGrpSpPr>
          <p:grpSpPr bwMode="auto">
            <a:xfrm>
              <a:off x="2374" y="3537"/>
              <a:ext cx="358" cy="336"/>
              <a:chOff x="4583" y="3336"/>
              <a:chExt cx="562" cy="507"/>
            </a:xfrm>
          </p:grpSpPr>
          <p:sp>
            <p:nvSpPr>
              <p:cNvPr id="83006" name="Rectangle 62"/>
              <p:cNvSpPr>
                <a:spLocks noChangeArrowheads="1"/>
              </p:cNvSpPr>
              <p:nvPr/>
            </p:nvSpPr>
            <p:spPr bwMode="auto">
              <a:xfrm>
                <a:off x="4583" y="3336"/>
                <a:ext cx="562" cy="432"/>
              </a:xfrm>
              <a:prstGeom prst="rect">
                <a:avLst/>
              </a:prstGeom>
              <a:gradFill rotWithShape="0">
                <a:gsLst>
                  <a:gs pos="0">
                    <a:srgbClr val="C0C0C0"/>
                  </a:gs>
                  <a:gs pos="50000">
                    <a:srgbClr val="C0C0C0">
                      <a:gamma/>
                      <a:shade val="49804"/>
                      <a:invGamma/>
                    </a:srgbClr>
                  </a:gs>
                  <a:gs pos="100000">
                    <a:srgbClr val="C0C0C0"/>
                  </a:gs>
                </a:gsLst>
                <a:lin ang="0" scaled="1"/>
              </a:gradFill>
              <a:ln w="12700">
                <a:noFill/>
                <a:miter lim="800000"/>
                <a:headEnd/>
                <a:tailEnd/>
              </a:ln>
              <a:effectLst/>
            </p:spPr>
            <p:txBody>
              <a:bodyPr wrap="none" anchor="ctr"/>
              <a:lstStyle/>
              <a:p>
                <a:endParaRPr lang="en-US"/>
              </a:p>
            </p:txBody>
          </p:sp>
          <p:sp>
            <p:nvSpPr>
              <p:cNvPr id="83007" name="Oval 63"/>
              <p:cNvSpPr>
                <a:spLocks noChangeArrowheads="1"/>
              </p:cNvSpPr>
              <p:nvPr/>
            </p:nvSpPr>
            <p:spPr bwMode="auto">
              <a:xfrm>
                <a:off x="4583" y="3699"/>
                <a:ext cx="562" cy="144"/>
              </a:xfrm>
              <a:prstGeom prst="ellipse">
                <a:avLst/>
              </a:prstGeom>
              <a:gradFill rotWithShape="0">
                <a:gsLst>
                  <a:gs pos="0">
                    <a:srgbClr val="C0C0C0"/>
                  </a:gs>
                  <a:gs pos="50000">
                    <a:srgbClr val="C0C0C0">
                      <a:gamma/>
                      <a:shade val="49804"/>
                      <a:invGamma/>
                    </a:srgbClr>
                  </a:gs>
                  <a:gs pos="100000">
                    <a:srgbClr val="C0C0C0"/>
                  </a:gs>
                </a:gsLst>
                <a:lin ang="0" scaled="1"/>
              </a:gradFill>
              <a:ln w="12700">
                <a:noFill/>
                <a:round/>
                <a:headEnd/>
                <a:tailEnd/>
              </a:ln>
              <a:effectLst/>
            </p:spPr>
            <p:txBody>
              <a:bodyPr wrap="none" anchor="ctr"/>
              <a:lstStyle/>
              <a:p>
                <a:endParaRPr lang="en-US"/>
              </a:p>
            </p:txBody>
          </p:sp>
        </p:grpSp>
        <p:sp>
          <p:nvSpPr>
            <p:cNvPr id="83008" name="Oval 64"/>
            <p:cNvSpPr>
              <a:spLocks noChangeArrowheads="1"/>
            </p:cNvSpPr>
            <p:nvPr/>
          </p:nvSpPr>
          <p:spPr bwMode="auto">
            <a:xfrm>
              <a:off x="2374" y="3489"/>
              <a:ext cx="358" cy="96"/>
            </a:xfrm>
            <a:prstGeom prst="ellipse">
              <a:avLst/>
            </a:prstGeom>
            <a:gradFill rotWithShape="0">
              <a:gsLst>
                <a:gs pos="0">
                  <a:srgbClr val="C0C0C0"/>
                </a:gs>
                <a:gs pos="100000">
                  <a:srgbClr val="C0C0C0">
                    <a:gamma/>
                    <a:shade val="49804"/>
                    <a:invGamma/>
                  </a:srgbClr>
                </a:gs>
              </a:gsLst>
              <a:lin ang="18900000" scaled="1"/>
            </a:gradFill>
            <a:ln w="12700">
              <a:noFill/>
              <a:round/>
              <a:headEnd/>
              <a:tailEnd/>
            </a:ln>
            <a:effectLst/>
          </p:spPr>
          <p:txBody>
            <a:bodyPr wrap="none" anchor="ctr"/>
            <a:lstStyle/>
            <a:p>
              <a:endParaRPr lang="en-US"/>
            </a:p>
          </p:txBody>
        </p:sp>
      </p:grpSp>
      <p:grpSp>
        <p:nvGrpSpPr>
          <p:cNvPr id="12" name="Group 65"/>
          <p:cNvGrpSpPr>
            <a:grpSpLocks/>
          </p:cNvGrpSpPr>
          <p:nvPr/>
        </p:nvGrpSpPr>
        <p:grpSpPr bwMode="auto">
          <a:xfrm>
            <a:off x="2638425" y="1177925"/>
            <a:ext cx="846138" cy="3454400"/>
            <a:chOff x="1974" y="656"/>
            <a:chExt cx="533" cy="1898"/>
          </a:xfrm>
        </p:grpSpPr>
        <p:sp>
          <p:nvSpPr>
            <p:cNvPr id="83010" name="AutoShape 66"/>
            <p:cNvSpPr>
              <a:spLocks noChangeArrowheads="1"/>
            </p:cNvSpPr>
            <p:nvPr/>
          </p:nvSpPr>
          <p:spPr bwMode="auto">
            <a:xfrm>
              <a:off x="1974" y="854"/>
              <a:ext cx="533" cy="1700"/>
            </a:xfrm>
            <a:prstGeom prst="roundRect">
              <a:avLst>
                <a:gd name="adj" fmla="val 16667"/>
              </a:avLst>
            </a:prstGeom>
            <a:noFill/>
            <a:ln w="19050" algn="ctr">
              <a:solidFill>
                <a:schemeClr val="tx1"/>
              </a:solidFill>
              <a:round/>
              <a:headEnd/>
              <a:tailEnd/>
            </a:ln>
            <a:effectLst/>
          </p:spPr>
          <p:txBody>
            <a:bodyPr wrap="none" anchor="ctr">
              <a:spAutoFit/>
            </a:bodyPr>
            <a:lstStyle/>
            <a:p>
              <a:endParaRPr lang="en-US"/>
            </a:p>
          </p:txBody>
        </p:sp>
        <p:pic>
          <p:nvPicPr>
            <p:cNvPr id="83011" name="Picture 67"/>
            <p:cNvPicPr>
              <a:picLocks noChangeAspect="1" noChangeArrowheads="1"/>
            </p:cNvPicPr>
            <p:nvPr/>
          </p:nvPicPr>
          <p:blipFill>
            <a:blip r:embed="rId11" cstate="print"/>
            <a:srcRect/>
            <a:stretch>
              <a:fillRect/>
            </a:stretch>
          </p:blipFill>
          <p:spPr bwMode="auto">
            <a:xfrm>
              <a:off x="2060" y="985"/>
              <a:ext cx="337" cy="251"/>
            </a:xfrm>
            <a:prstGeom prst="rect">
              <a:avLst/>
            </a:prstGeom>
            <a:noFill/>
          </p:spPr>
        </p:pic>
        <p:pic>
          <p:nvPicPr>
            <p:cNvPr id="83012" name="Picture 68"/>
            <p:cNvPicPr>
              <a:picLocks noChangeAspect="1" noChangeArrowheads="1"/>
            </p:cNvPicPr>
            <p:nvPr/>
          </p:nvPicPr>
          <p:blipFill>
            <a:blip r:embed="rId12" cstate="print"/>
            <a:srcRect/>
            <a:stretch>
              <a:fillRect/>
            </a:stretch>
          </p:blipFill>
          <p:spPr bwMode="auto">
            <a:xfrm>
              <a:off x="2025" y="1517"/>
              <a:ext cx="411" cy="259"/>
            </a:xfrm>
            <a:prstGeom prst="rect">
              <a:avLst/>
            </a:prstGeom>
            <a:noFill/>
          </p:spPr>
        </p:pic>
        <p:pic>
          <p:nvPicPr>
            <p:cNvPr id="83013" name="Picture 69"/>
            <p:cNvPicPr>
              <a:picLocks noChangeAspect="1" noChangeArrowheads="1"/>
            </p:cNvPicPr>
            <p:nvPr/>
          </p:nvPicPr>
          <p:blipFill>
            <a:blip r:embed="rId13" cstate="print"/>
            <a:srcRect/>
            <a:stretch>
              <a:fillRect/>
            </a:stretch>
          </p:blipFill>
          <p:spPr bwMode="auto">
            <a:xfrm>
              <a:off x="2037" y="2082"/>
              <a:ext cx="406" cy="320"/>
            </a:xfrm>
            <a:prstGeom prst="rect">
              <a:avLst/>
            </a:prstGeom>
            <a:noFill/>
          </p:spPr>
        </p:pic>
        <p:sp>
          <p:nvSpPr>
            <p:cNvPr id="83014" name="Text Box 70"/>
            <p:cNvSpPr txBox="1">
              <a:spLocks noChangeArrowheads="1"/>
            </p:cNvSpPr>
            <p:nvPr/>
          </p:nvSpPr>
          <p:spPr bwMode="auto">
            <a:xfrm>
              <a:off x="1995" y="656"/>
              <a:ext cx="480" cy="185"/>
            </a:xfrm>
            <a:prstGeom prst="rect">
              <a:avLst/>
            </a:prstGeom>
            <a:noFill/>
            <a:ln w="19050" algn="ctr">
              <a:noFill/>
              <a:miter lim="800000"/>
              <a:headEnd/>
              <a:tailEnd/>
            </a:ln>
            <a:effectLst/>
          </p:spPr>
          <p:txBody>
            <a:bodyPr>
              <a:spAutoFit/>
            </a:bodyPr>
            <a:lstStyle/>
            <a:p>
              <a:r>
                <a:rPr lang="en-US" sz="1600"/>
                <a:t>Portals</a:t>
              </a:r>
            </a:p>
          </p:txBody>
        </p:sp>
        <p:sp>
          <p:nvSpPr>
            <p:cNvPr id="83015" name="Text Box 71"/>
            <p:cNvSpPr txBox="1">
              <a:spLocks noChangeArrowheads="1"/>
            </p:cNvSpPr>
            <p:nvPr/>
          </p:nvSpPr>
          <p:spPr bwMode="auto">
            <a:xfrm>
              <a:off x="2016" y="1222"/>
              <a:ext cx="422" cy="118"/>
            </a:xfrm>
            <a:prstGeom prst="rect">
              <a:avLst/>
            </a:prstGeom>
            <a:noFill/>
            <a:ln w="19050" algn="ctr">
              <a:noFill/>
              <a:miter lim="800000"/>
              <a:headEnd/>
              <a:tailEnd/>
            </a:ln>
            <a:effectLst/>
          </p:spPr>
          <p:txBody>
            <a:bodyPr>
              <a:spAutoFit/>
            </a:bodyPr>
            <a:lstStyle/>
            <a:p>
              <a:r>
                <a:rPr lang="en-US" sz="800"/>
                <a:t>Designer</a:t>
              </a:r>
            </a:p>
          </p:txBody>
        </p:sp>
        <p:sp>
          <p:nvSpPr>
            <p:cNvPr id="83016" name="Text Box 72"/>
            <p:cNvSpPr txBox="1">
              <a:spLocks noChangeArrowheads="1"/>
            </p:cNvSpPr>
            <p:nvPr/>
          </p:nvSpPr>
          <p:spPr bwMode="auto">
            <a:xfrm>
              <a:off x="2032" y="1788"/>
              <a:ext cx="465" cy="118"/>
            </a:xfrm>
            <a:prstGeom prst="rect">
              <a:avLst/>
            </a:prstGeom>
            <a:noFill/>
            <a:ln w="19050" algn="ctr">
              <a:noFill/>
              <a:miter lim="800000"/>
              <a:headEnd/>
              <a:tailEnd/>
            </a:ln>
            <a:effectLst/>
          </p:spPr>
          <p:txBody>
            <a:bodyPr>
              <a:spAutoFit/>
            </a:bodyPr>
            <a:lstStyle/>
            <a:p>
              <a:r>
                <a:rPr lang="en-US" sz="800"/>
                <a:t>Self Service</a:t>
              </a:r>
            </a:p>
          </p:txBody>
        </p:sp>
        <p:sp>
          <p:nvSpPr>
            <p:cNvPr id="83017" name="Text Box 73"/>
            <p:cNvSpPr txBox="1">
              <a:spLocks noChangeArrowheads="1"/>
            </p:cNvSpPr>
            <p:nvPr/>
          </p:nvSpPr>
          <p:spPr bwMode="auto">
            <a:xfrm>
              <a:off x="2022" y="2401"/>
              <a:ext cx="465" cy="118"/>
            </a:xfrm>
            <a:prstGeom prst="rect">
              <a:avLst/>
            </a:prstGeom>
            <a:noFill/>
            <a:ln w="19050" algn="ctr">
              <a:noFill/>
              <a:miter lim="800000"/>
              <a:headEnd/>
              <a:tailEnd/>
            </a:ln>
            <a:effectLst/>
          </p:spPr>
          <p:txBody>
            <a:bodyPr>
              <a:spAutoFit/>
            </a:bodyPr>
            <a:lstStyle/>
            <a:p>
              <a:r>
                <a:rPr lang="en-US" sz="800"/>
                <a:t>Administer</a:t>
              </a:r>
            </a:p>
          </p:txBody>
        </p:sp>
      </p:grpSp>
      <p:sp>
        <p:nvSpPr>
          <p:cNvPr id="83018" name="AutoShape 74"/>
          <p:cNvSpPr>
            <a:spLocks noChangeArrowheads="1"/>
          </p:cNvSpPr>
          <p:nvPr/>
        </p:nvSpPr>
        <p:spPr bwMode="auto">
          <a:xfrm>
            <a:off x="5680075" y="1092200"/>
            <a:ext cx="1293813" cy="2670175"/>
          </a:xfrm>
          <a:prstGeom prst="roundRect">
            <a:avLst>
              <a:gd name="adj" fmla="val 16667"/>
            </a:avLst>
          </a:prstGeom>
          <a:gradFill rotWithShape="0">
            <a:gsLst>
              <a:gs pos="0">
                <a:schemeClr val="accent1"/>
              </a:gs>
              <a:gs pos="100000">
                <a:schemeClr val="accent1">
                  <a:gamma/>
                  <a:tint val="79608"/>
                  <a:invGamma/>
                </a:schemeClr>
              </a:gs>
            </a:gsLst>
            <a:path path="rect">
              <a:fillToRect t="100000" r="100000"/>
            </a:path>
          </a:gradFill>
          <a:ln w="19050" algn="ctr">
            <a:solidFill>
              <a:schemeClr val="tx2"/>
            </a:solidFill>
            <a:round/>
            <a:headEnd/>
            <a:tailEnd/>
          </a:ln>
          <a:effectLst/>
        </p:spPr>
        <p:txBody>
          <a:bodyPr anchor="ctr"/>
          <a:lstStyle/>
          <a:p>
            <a:pPr algn="ctr"/>
            <a:endParaRPr lang="en-US" sz="2400">
              <a:latin typeface="Futura Hv" pitchFamily="34" charset="0"/>
            </a:endParaRPr>
          </a:p>
        </p:txBody>
      </p:sp>
      <p:pic>
        <p:nvPicPr>
          <p:cNvPr id="83019" name="Picture 75" descr="workflow"/>
          <p:cNvPicPr>
            <a:picLocks noChangeAspect="1" noChangeArrowheads="1"/>
          </p:cNvPicPr>
          <p:nvPr/>
        </p:nvPicPr>
        <p:blipFill>
          <a:blip r:embed="rId14" cstate="print"/>
          <a:srcRect/>
          <a:stretch>
            <a:fillRect/>
          </a:stretch>
        </p:blipFill>
        <p:spPr bwMode="auto">
          <a:xfrm rot="350156">
            <a:off x="5842000" y="2405063"/>
            <a:ext cx="992188" cy="1089025"/>
          </a:xfrm>
          <a:prstGeom prst="rect">
            <a:avLst/>
          </a:prstGeom>
          <a:noFill/>
        </p:spPr>
      </p:pic>
      <p:sp>
        <p:nvSpPr>
          <p:cNvPr id="83020" name="AutoShape 76"/>
          <p:cNvSpPr>
            <a:spLocks noChangeArrowheads="1"/>
          </p:cNvSpPr>
          <p:nvPr/>
        </p:nvSpPr>
        <p:spPr bwMode="auto">
          <a:xfrm>
            <a:off x="4975225" y="1747838"/>
            <a:ext cx="530225" cy="384393"/>
          </a:xfrm>
          <a:prstGeom prst="foldedCorner">
            <a:avLst>
              <a:gd name="adj" fmla="val 12500"/>
            </a:avLst>
          </a:prstGeom>
          <a:solidFill>
            <a:srgbClr val="CCFFCC"/>
          </a:solidFill>
          <a:ln w="19050">
            <a:solidFill>
              <a:schemeClr val="accent1"/>
            </a:solidFill>
            <a:round/>
            <a:headEnd/>
            <a:tailEnd/>
          </a:ln>
          <a:effectLst/>
        </p:spPr>
        <p:txBody>
          <a:bodyPr lIns="0" rIns="0" anchor="ctr">
            <a:spAutoFit/>
          </a:bodyPr>
          <a:lstStyle/>
          <a:p>
            <a:pPr algn="ctr"/>
            <a:r>
              <a:rPr lang="en-US" sz="800">
                <a:solidFill>
                  <a:schemeClr val="bg1"/>
                </a:solidFill>
                <a:latin typeface="Futura Hv" pitchFamily="34" charset="0"/>
              </a:rPr>
              <a:t>custom</a:t>
            </a:r>
            <a:br>
              <a:rPr lang="en-US" sz="800">
                <a:solidFill>
                  <a:schemeClr val="bg1"/>
                </a:solidFill>
                <a:latin typeface="Futura Hv" pitchFamily="34" charset="0"/>
              </a:rPr>
            </a:br>
            <a:r>
              <a:rPr lang="en-US" sz="800">
                <a:solidFill>
                  <a:schemeClr val="bg1"/>
                </a:solidFill>
                <a:latin typeface="Futura Hv" pitchFamily="34" charset="0"/>
              </a:rPr>
              <a:t>workflows</a:t>
            </a:r>
          </a:p>
        </p:txBody>
      </p:sp>
      <p:sp>
        <p:nvSpPr>
          <p:cNvPr id="83021" name="AutoShape 77"/>
          <p:cNvSpPr>
            <a:spLocks noChangeArrowheads="1"/>
          </p:cNvSpPr>
          <p:nvPr/>
        </p:nvSpPr>
        <p:spPr bwMode="auto">
          <a:xfrm>
            <a:off x="4319588" y="1677988"/>
            <a:ext cx="609600" cy="384393"/>
          </a:xfrm>
          <a:prstGeom prst="foldedCorner">
            <a:avLst>
              <a:gd name="adj" fmla="val 12500"/>
            </a:avLst>
          </a:prstGeom>
          <a:solidFill>
            <a:srgbClr val="CCFFCC"/>
          </a:solidFill>
          <a:ln w="19050">
            <a:solidFill>
              <a:schemeClr val="accent1"/>
            </a:solidFill>
            <a:round/>
            <a:headEnd/>
            <a:tailEnd/>
          </a:ln>
          <a:effectLst/>
        </p:spPr>
        <p:txBody>
          <a:bodyPr lIns="0" rIns="0" anchor="ctr">
            <a:spAutoFit/>
          </a:bodyPr>
          <a:lstStyle/>
          <a:p>
            <a:pPr algn="ctr"/>
            <a:r>
              <a:rPr lang="en-US" sz="800">
                <a:solidFill>
                  <a:schemeClr val="bg1"/>
                </a:solidFill>
                <a:latin typeface="Futura Hv" pitchFamily="34" charset="0"/>
              </a:rPr>
              <a:t>Infrastructure</a:t>
            </a:r>
            <a:br>
              <a:rPr lang="en-US" sz="800">
                <a:solidFill>
                  <a:schemeClr val="bg1"/>
                </a:solidFill>
                <a:latin typeface="Futura Hv" pitchFamily="34" charset="0"/>
              </a:rPr>
            </a:br>
            <a:r>
              <a:rPr lang="en-US" sz="800">
                <a:solidFill>
                  <a:schemeClr val="bg1"/>
                </a:solidFill>
                <a:latin typeface="Futura Hv" pitchFamily="34" charset="0"/>
              </a:rPr>
              <a:t>templates</a:t>
            </a:r>
          </a:p>
        </p:txBody>
      </p:sp>
      <p:sp>
        <p:nvSpPr>
          <p:cNvPr id="83022" name="AutoShape 78"/>
          <p:cNvSpPr>
            <a:spLocks noChangeArrowheads="1"/>
          </p:cNvSpPr>
          <p:nvPr/>
        </p:nvSpPr>
        <p:spPr bwMode="auto">
          <a:xfrm>
            <a:off x="4335463" y="2652713"/>
            <a:ext cx="1119187" cy="844550"/>
          </a:xfrm>
          <a:prstGeom prst="can">
            <a:avLst>
              <a:gd name="adj" fmla="val 25000"/>
            </a:avLst>
          </a:prstGeom>
          <a:solidFill>
            <a:srgbClr val="C0C0C0"/>
          </a:solidFill>
          <a:ln w="19050">
            <a:noFill/>
            <a:round/>
            <a:headEnd/>
            <a:tailEnd/>
          </a:ln>
          <a:effectLst/>
        </p:spPr>
        <p:txBody>
          <a:bodyPr anchor="ctr">
            <a:spAutoFit/>
          </a:bodyPr>
          <a:lstStyle/>
          <a:p>
            <a:endParaRPr lang="en-US"/>
          </a:p>
        </p:txBody>
      </p:sp>
      <p:sp>
        <p:nvSpPr>
          <p:cNvPr id="83023" name="AutoShape 79"/>
          <p:cNvSpPr>
            <a:spLocks noChangeArrowheads="1"/>
          </p:cNvSpPr>
          <p:nvPr/>
        </p:nvSpPr>
        <p:spPr bwMode="auto">
          <a:xfrm>
            <a:off x="4954588" y="3025775"/>
            <a:ext cx="446087" cy="384393"/>
          </a:xfrm>
          <a:prstGeom prst="foldedCorner">
            <a:avLst>
              <a:gd name="adj" fmla="val 12500"/>
            </a:avLst>
          </a:prstGeom>
          <a:solidFill>
            <a:srgbClr val="CCFFFF"/>
          </a:solidFill>
          <a:ln w="19050">
            <a:solidFill>
              <a:schemeClr val="accent1"/>
            </a:solidFill>
            <a:round/>
            <a:headEnd/>
            <a:tailEnd/>
          </a:ln>
          <a:effectLst/>
        </p:spPr>
        <p:txBody>
          <a:bodyPr lIns="0" rIns="0" anchor="ctr">
            <a:spAutoFit/>
          </a:bodyPr>
          <a:lstStyle/>
          <a:p>
            <a:pPr algn="ctr"/>
            <a:r>
              <a:rPr lang="en-US" sz="800">
                <a:solidFill>
                  <a:schemeClr val="bg1"/>
                </a:solidFill>
                <a:latin typeface="Futura Hv" pitchFamily="34" charset="0"/>
              </a:rPr>
              <a:t>rdp</a:t>
            </a:r>
            <a:br>
              <a:rPr lang="en-US" sz="800">
                <a:solidFill>
                  <a:schemeClr val="bg1"/>
                </a:solidFill>
                <a:latin typeface="Futura Hv" pitchFamily="34" charset="0"/>
              </a:rPr>
            </a:br>
            <a:r>
              <a:rPr lang="en-US" sz="800">
                <a:solidFill>
                  <a:schemeClr val="bg1"/>
                </a:solidFill>
                <a:latin typeface="Futura Hv" pitchFamily="34" charset="0"/>
              </a:rPr>
              <a:t>folders</a:t>
            </a:r>
          </a:p>
        </p:txBody>
      </p:sp>
      <p:sp>
        <p:nvSpPr>
          <p:cNvPr id="83024" name="Text Box 80"/>
          <p:cNvSpPr txBox="1">
            <a:spLocks noChangeArrowheads="1"/>
          </p:cNvSpPr>
          <p:nvPr/>
        </p:nvSpPr>
        <p:spPr bwMode="auto">
          <a:xfrm>
            <a:off x="4645025" y="2628900"/>
            <a:ext cx="518091" cy="246221"/>
          </a:xfrm>
          <a:prstGeom prst="rect">
            <a:avLst/>
          </a:prstGeom>
          <a:noFill/>
          <a:ln w="19050" algn="ctr">
            <a:noFill/>
            <a:miter lim="800000"/>
            <a:headEnd/>
            <a:tailEnd/>
          </a:ln>
          <a:effectLst/>
        </p:spPr>
        <p:txBody>
          <a:bodyPr wrap="none">
            <a:spAutoFit/>
          </a:bodyPr>
          <a:lstStyle/>
          <a:p>
            <a:r>
              <a:rPr lang="en-US" sz="1000">
                <a:solidFill>
                  <a:schemeClr val="bg1"/>
                </a:solidFill>
              </a:rPr>
              <a:t>library</a:t>
            </a:r>
          </a:p>
        </p:txBody>
      </p:sp>
      <p:sp>
        <p:nvSpPr>
          <p:cNvPr id="83025" name="AutoShape 81"/>
          <p:cNvSpPr>
            <a:spLocks noChangeArrowheads="1"/>
          </p:cNvSpPr>
          <p:nvPr/>
        </p:nvSpPr>
        <p:spPr bwMode="auto">
          <a:xfrm>
            <a:off x="4403725" y="2936875"/>
            <a:ext cx="498475" cy="384393"/>
          </a:xfrm>
          <a:prstGeom prst="foldedCorner">
            <a:avLst>
              <a:gd name="adj" fmla="val 12500"/>
            </a:avLst>
          </a:prstGeom>
          <a:solidFill>
            <a:srgbClr val="CCFFFF"/>
          </a:solidFill>
          <a:ln w="19050">
            <a:solidFill>
              <a:schemeClr val="accent1"/>
            </a:solidFill>
            <a:round/>
            <a:headEnd/>
            <a:tailEnd/>
          </a:ln>
          <a:effectLst/>
        </p:spPr>
        <p:txBody>
          <a:bodyPr lIns="0" rIns="0" anchor="ctr">
            <a:spAutoFit/>
          </a:bodyPr>
          <a:lstStyle/>
          <a:p>
            <a:pPr algn="ctr"/>
            <a:r>
              <a:rPr lang="en-US" sz="800">
                <a:solidFill>
                  <a:schemeClr val="bg1"/>
                </a:solidFill>
                <a:latin typeface="Futura Hv" pitchFamily="34" charset="0"/>
              </a:rPr>
              <a:t>vm</a:t>
            </a:r>
            <a:br>
              <a:rPr lang="en-US" sz="800">
                <a:solidFill>
                  <a:schemeClr val="bg1"/>
                </a:solidFill>
                <a:latin typeface="Futura Hv" pitchFamily="34" charset="0"/>
              </a:rPr>
            </a:br>
            <a:r>
              <a:rPr lang="en-US" sz="800">
                <a:solidFill>
                  <a:schemeClr val="bg1"/>
                </a:solidFill>
                <a:latin typeface="Futura Hv" pitchFamily="34" charset="0"/>
              </a:rPr>
              <a:t>templates</a:t>
            </a:r>
          </a:p>
        </p:txBody>
      </p:sp>
      <p:pic>
        <p:nvPicPr>
          <p:cNvPr id="83026" name="Picture 82" descr="tetris"/>
          <p:cNvPicPr>
            <a:picLocks noChangeAspect="1" noChangeArrowheads="1"/>
          </p:cNvPicPr>
          <p:nvPr/>
        </p:nvPicPr>
        <p:blipFill>
          <a:blip r:embed="rId10" cstate="print"/>
          <a:srcRect/>
          <a:stretch>
            <a:fillRect/>
          </a:stretch>
        </p:blipFill>
        <p:spPr bwMode="auto">
          <a:xfrm rot="221617">
            <a:off x="4691063" y="3916363"/>
            <a:ext cx="412750" cy="338137"/>
          </a:xfrm>
          <a:prstGeom prst="rect">
            <a:avLst/>
          </a:prstGeom>
          <a:noFill/>
        </p:spPr>
      </p:pic>
      <p:sp>
        <p:nvSpPr>
          <p:cNvPr id="83027" name="Text Box 83"/>
          <p:cNvSpPr txBox="1">
            <a:spLocks noChangeArrowheads="1"/>
          </p:cNvSpPr>
          <p:nvPr/>
        </p:nvSpPr>
        <p:spPr bwMode="auto">
          <a:xfrm>
            <a:off x="5741988" y="1797050"/>
            <a:ext cx="1157287" cy="738664"/>
          </a:xfrm>
          <a:prstGeom prst="rect">
            <a:avLst/>
          </a:prstGeom>
          <a:noFill/>
          <a:ln w="9525">
            <a:noFill/>
            <a:miter lim="800000"/>
            <a:headEnd/>
            <a:tailEnd/>
          </a:ln>
          <a:effectLst/>
        </p:spPr>
        <p:txBody>
          <a:bodyPr>
            <a:spAutoFit/>
          </a:bodyPr>
          <a:lstStyle/>
          <a:p>
            <a:pPr algn="ctr">
              <a:spcBef>
                <a:spcPct val="0"/>
              </a:spcBef>
            </a:pPr>
            <a:r>
              <a:rPr lang="en-US" sz="1400" dirty="0">
                <a:solidFill>
                  <a:schemeClr val="bg1"/>
                </a:solidFill>
              </a:rPr>
              <a:t>Process Workflow Automation</a:t>
            </a:r>
            <a:endParaRPr lang="en-US" sz="1600" dirty="0">
              <a:solidFill>
                <a:schemeClr val="bg1"/>
              </a:solidFill>
            </a:endParaRPr>
          </a:p>
        </p:txBody>
      </p:sp>
      <p:sp>
        <p:nvSpPr>
          <p:cNvPr id="83028" name="AutoShape 84"/>
          <p:cNvSpPr>
            <a:spLocks noChangeArrowheads="1"/>
          </p:cNvSpPr>
          <p:nvPr/>
        </p:nvSpPr>
        <p:spPr bwMode="auto">
          <a:xfrm>
            <a:off x="7334250" y="1390650"/>
            <a:ext cx="1593850" cy="565150"/>
          </a:xfrm>
          <a:prstGeom prst="roundRect">
            <a:avLst>
              <a:gd name="adj" fmla="val 16667"/>
            </a:avLst>
          </a:prstGeom>
          <a:solidFill>
            <a:schemeClr val="bg2"/>
          </a:solidFill>
          <a:ln w="19050" algn="ctr">
            <a:solidFill>
              <a:schemeClr val="tx2"/>
            </a:solidFill>
            <a:round/>
            <a:headEnd/>
            <a:tailEnd/>
          </a:ln>
          <a:effectLst/>
        </p:spPr>
        <p:txBody>
          <a:bodyPr anchor="ctr"/>
          <a:lstStyle/>
          <a:p>
            <a:pPr algn="ctr"/>
            <a:r>
              <a:rPr lang="en-US" sz="1200" dirty="0" smtClean="0">
                <a:solidFill>
                  <a:schemeClr val="bg1"/>
                </a:solidFill>
                <a:latin typeface="Futura Hv" pitchFamily="34" charset="0"/>
              </a:rPr>
              <a:t>c-Class </a:t>
            </a:r>
            <a:r>
              <a:rPr lang="en-US" sz="1200" dirty="0">
                <a:solidFill>
                  <a:schemeClr val="bg1"/>
                </a:solidFill>
                <a:latin typeface="Futura Hv" pitchFamily="34" charset="0"/>
              </a:rPr>
              <a:t>Blade Provisioning</a:t>
            </a:r>
          </a:p>
        </p:txBody>
      </p:sp>
      <p:sp>
        <p:nvSpPr>
          <p:cNvPr id="83029" name="AutoShape 85"/>
          <p:cNvSpPr>
            <a:spLocks noChangeArrowheads="1"/>
          </p:cNvSpPr>
          <p:nvPr/>
        </p:nvSpPr>
        <p:spPr bwMode="auto">
          <a:xfrm>
            <a:off x="7353300" y="2035175"/>
            <a:ext cx="1592263" cy="565150"/>
          </a:xfrm>
          <a:prstGeom prst="roundRect">
            <a:avLst>
              <a:gd name="adj" fmla="val 16667"/>
            </a:avLst>
          </a:prstGeom>
          <a:solidFill>
            <a:schemeClr val="bg2"/>
          </a:solidFill>
          <a:ln w="19050" algn="ctr">
            <a:solidFill>
              <a:schemeClr val="tx2"/>
            </a:solidFill>
            <a:round/>
            <a:headEnd/>
            <a:tailEnd/>
          </a:ln>
          <a:effectLst/>
        </p:spPr>
        <p:txBody>
          <a:bodyPr anchor="ctr"/>
          <a:lstStyle/>
          <a:p>
            <a:pPr algn="ctr"/>
            <a:r>
              <a:rPr lang="en-US" sz="1200" dirty="0" smtClean="0">
                <a:solidFill>
                  <a:schemeClr val="bg1"/>
                </a:solidFill>
                <a:latin typeface="Futura Hv" pitchFamily="34" charset="0"/>
              </a:rPr>
              <a:t>Virtual </a:t>
            </a:r>
            <a:r>
              <a:rPr lang="en-US" sz="1200" dirty="0">
                <a:solidFill>
                  <a:schemeClr val="bg1"/>
                </a:solidFill>
                <a:latin typeface="Futura Hv" pitchFamily="34" charset="0"/>
              </a:rPr>
              <a:t>Machine Provisioning</a:t>
            </a:r>
          </a:p>
        </p:txBody>
      </p:sp>
      <p:sp>
        <p:nvSpPr>
          <p:cNvPr id="83030" name="AutoShape 86"/>
          <p:cNvSpPr>
            <a:spLocks noChangeArrowheads="1"/>
          </p:cNvSpPr>
          <p:nvPr/>
        </p:nvSpPr>
        <p:spPr bwMode="auto">
          <a:xfrm>
            <a:off x="7348538" y="2679700"/>
            <a:ext cx="1592262" cy="563563"/>
          </a:xfrm>
          <a:prstGeom prst="roundRect">
            <a:avLst>
              <a:gd name="adj" fmla="val 16667"/>
            </a:avLst>
          </a:prstGeom>
          <a:solidFill>
            <a:schemeClr val="bg2"/>
          </a:solidFill>
          <a:ln w="19050" algn="ctr">
            <a:solidFill>
              <a:schemeClr val="tx2"/>
            </a:solidFill>
            <a:round/>
            <a:headEnd/>
            <a:tailEnd/>
          </a:ln>
          <a:effectLst/>
        </p:spPr>
        <p:txBody>
          <a:bodyPr anchor="ctr"/>
          <a:lstStyle/>
          <a:p>
            <a:pPr algn="ctr"/>
            <a:r>
              <a:rPr lang="en-US" sz="1200">
                <a:solidFill>
                  <a:schemeClr val="bg1"/>
                </a:solidFill>
                <a:latin typeface="Futura Hv" pitchFamily="34" charset="0"/>
              </a:rPr>
              <a:t>Custom pre and post provisioning scripts</a:t>
            </a:r>
          </a:p>
        </p:txBody>
      </p:sp>
      <p:sp>
        <p:nvSpPr>
          <p:cNvPr id="83031" name="AutoShape 87"/>
          <p:cNvSpPr>
            <a:spLocks noChangeArrowheads="1"/>
          </p:cNvSpPr>
          <p:nvPr/>
        </p:nvSpPr>
        <p:spPr bwMode="auto">
          <a:xfrm>
            <a:off x="6994525" y="1563688"/>
            <a:ext cx="477838" cy="239712"/>
          </a:xfrm>
          <a:prstGeom prst="chevron">
            <a:avLst>
              <a:gd name="adj" fmla="val 49835"/>
            </a:avLst>
          </a:prstGeom>
          <a:solidFill>
            <a:srgbClr val="339966"/>
          </a:solidFill>
          <a:ln w="9525" algn="ctr">
            <a:noFill/>
            <a:miter lim="800000"/>
            <a:headEnd/>
            <a:tailEnd/>
          </a:ln>
          <a:effectLst/>
        </p:spPr>
        <p:txBody>
          <a:bodyPr wrap="none" anchor="ctr"/>
          <a:lstStyle/>
          <a:p>
            <a:endParaRPr lang="en-US"/>
          </a:p>
        </p:txBody>
      </p:sp>
      <p:sp>
        <p:nvSpPr>
          <p:cNvPr id="83032" name="AutoShape 88"/>
          <p:cNvSpPr>
            <a:spLocks noChangeArrowheads="1"/>
          </p:cNvSpPr>
          <p:nvPr/>
        </p:nvSpPr>
        <p:spPr bwMode="auto">
          <a:xfrm>
            <a:off x="7000875" y="2185988"/>
            <a:ext cx="477838" cy="241300"/>
          </a:xfrm>
          <a:prstGeom prst="chevron">
            <a:avLst>
              <a:gd name="adj" fmla="val 49507"/>
            </a:avLst>
          </a:prstGeom>
          <a:solidFill>
            <a:srgbClr val="339966"/>
          </a:solidFill>
          <a:ln w="9525" algn="ctr">
            <a:noFill/>
            <a:miter lim="800000"/>
            <a:headEnd/>
            <a:tailEnd/>
          </a:ln>
          <a:effectLst/>
        </p:spPr>
        <p:txBody>
          <a:bodyPr wrap="none" anchor="ctr"/>
          <a:lstStyle/>
          <a:p>
            <a:endParaRPr lang="en-US"/>
          </a:p>
        </p:txBody>
      </p:sp>
      <p:sp>
        <p:nvSpPr>
          <p:cNvPr id="83033" name="AutoShape 89"/>
          <p:cNvSpPr>
            <a:spLocks noChangeArrowheads="1"/>
          </p:cNvSpPr>
          <p:nvPr/>
        </p:nvSpPr>
        <p:spPr bwMode="auto">
          <a:xfrm>
            <a:off x="7018338" y="2828925"/>
            <a:ext cx="479425" cy="239713"/>
          </a:xfrm>
          <a:prstGeom prst="chevron">
            <a:avLst>
              <a:gd name="adj" fmla="val 50000"/>
            </a:avLst>
          </a:prstGeom>
          <a:solidFill>
            <a:srgbClr val="339966"/>
          </a:solidFill>
          <a:ln w="9525" algn="ctr">
            <a:noFill/>
            <a:miter lim="800000"/>
            <a:headEnd/>
            <a:tailEnd/>
          </a:ln>
          <a:effectLst/>
        </p:spPr>
        <p:txBody>
          <a:bodyPr wrap="none" anchor="ctr"/>
          <a:lstStyle/>
          <a:p>
            <a:endParaRPr lang="en-US"/>
          </a:p>
        </p:txBody>
      </p:sp>
      <p:grpSp>
        <p:nvGrpSpPr>
          <p:cNvPr id="13" name="Group 90"/>
          <p:cNvGrpSpPr>
            <a:grpSpLocks/>
          </p:cNvGrpSpPr>
          <p:nvPr/>
        </p:nvGrpSpPr>
        <p:grpSpPr bwMode="auto">
          <a:xfrm>
            <a:off x="5784850" y="1169988"/>
            <a:ext cx="330200" cy="273050"/>
            <a:chOff x="2167" y="1446"/>
            <a:chExt cx="272" cy="194"/>
          </a:xfrm>
        </p:grpSpPr>
        <p:pic>
          <p:nvPicPr>
            <p:cNvPr id="83035" name="Picture 91" descr="GreyBox"/>
            <p:cNvPicPr>
              <a:picLocks noChangeAspect="1" noChangeArrowheads="1"/>
            </p:cNvPicPr>
            <p:nvPr/>
          </p:nvPicPr>
          <p:blipFill>
            <a:blip r:embed="rId15" cstate="print"/>
            <a:srcRect/>
            <a:stretch>
              <a:fillRect/>
            </a:stretch>
          </p:blipFill>
          <p:spPr bwMode="auto">
            <a:xfrm>
              <a:off x="2167" y="1447"/>
              <a:ext cx="272" cy="193"/>
            </a:xfrm>
            <a:prstGeom prst="rect">
              <a:avLst/>
            </a:prstGeom>
            <a:noFill/>
          </p:spPr>
        </p:pic>
        <p:pic>
          <p:nvPicPr>
            <p:cNvPr id="83036" name="Picture 92" descr="mail"/>
            <p:cNvPicPr>
              <a:picLocks noChangeAspect="1" noChangeArrowheads="1"/>
            </p:cNvPicPr>
            <p:nvPr/>
          </p:nvPicPr>
          <p:blipFill>
            <a:blip r:embed="rId16" cstate="print"/>
            <a:srcRect/>
            <a:stretch>
              <a:fillRect/>
            </a:stretch>
          </p:blipFill>
          <p:spPr bwMode="auto">
            <a:xfrm>
              <a:off x="2212" y="1446"/>
              <a:ext cx="192" cy="192"/>
            </a:xfrm>
            <a:prstGeom prst="rect">
              <a:avLst/>
            </a:prstGeom>
            <a:noFill/>
          </p:spPr>
        </p:pic>
      </p:grpSp>
      <p:grpSp>
        <p:nvGrpSpPr>
          <p:cNvPr id="14" name="Group 93"/>
          <p:cNvGrpSpPr>
            <a:grpSpLocks/>
          </p:cNvGrpSpPr>
          <p:nvPr/>
        </p:nvGrpSpPr>
        <p:grpSpPr bwMode="auto">
          <a:xfrm>
            <a:off x="6473825" y="1144588"/>
            <a:ext cx="330200" cy="311150"/>
            <a:chOff x="2734" y="1428"/>
            <a:chExt cx="272" cy="222"/>
          </a:xfrm>
        </p:grpSpPr>
        <p:pic>
          <p:nvPicPr>
            <p:cNvPr id="83038" name="Picture 94" descr="GreyBox"/>
            <p:cNvPicPr>
              <a:picLocks noChangeAspect="1" noChangeArrowheads="1"/>
            </p:cNvPicPr>
            <p:nvPr/>
          </p:nvPicPr>
          <p:blipFill>
            <a:blip r:embed="rId15" cstate="print"/>
            <a:srcRect/>
            <a:stretch>
              <a:fillRect/>
            </a:stretch>
          </p:blipFill>
          <p:spPr bwMode="auto">
            <a:xfrm>
              <a:off x="2734" y="1447"/>
              <a:ext cx="272" cy="193"/>
            </a:xfrm>
            <a:prstGeom prst="rect">
              <a:avLst/>
            </a:prstGeom>
            <a:noFill/>
          </p:spPr>
        </p:pic>
        <p:pic>
          <p:nvPicPr>
            <p:cNvPr id="83039" name="Picture 95" descr="Modem"/>
            <p:cNvPicPr>
              <a:picLocks noChangeAspect="1" noChangeArrowheads="1"/>
            </p:cNvPicPr>
            <p:nvPr/>
          </p:nvPicPr>
          <p:blipFill>
            <a:blip r:embed="rId17" cstate="print"/>
            <a:srcRect/>
            <a:stretch>
              <a:fillRect/>
            </a:stretch>
          </p:blipFill>
          <p:spPr bwMode="auto">
            <a:xfrm>
              <a:off x="2752" y="1428"/>
              <a:ext cx="222" cy="222"/>
            </a:xfrm>
            <a:prstGeom prst="rect">
              <a:avLst/>
            </a:prstGeom>
            <a:noFill/>
          </p:spPr>
        </p:pic>
      </p:grpSp>
      <p:grpSp>
        <p:nvGrpSpPr>
          <p:cNvPr id="15" name="Group 96"/>
          <p:cNvGrpSpPr>
            <a:grpSpLocks/>
          </p:cNvGrpSpPr>
          <p:nvPr/>
        </p:nvGrpSpPr>
        <p:grpSpPr bwMode="auto">
          <a:xfrm>
            <a:off x="6129338" y="1171575"/>
            <a:ext cx="331787" cy="271463"/>
            <a:chOff x="2451" y="1447"/>
            <a:chExt cx="272" cy="193"/>
          </a:xfrm>
        </p:grpSpPr>
        <p:pic>
          <p:nvPicPr>
            <p:cNvPr id="83041" name="Picture 97" descr="GreyBox"/>
            <p:cNvPicPr>
              <a:picLocks noChangeAspect="1" noChangeArrowheads="1"/>
            </p:cNvPicPr>
            <p:nvPr/>
          </p:nvPicPr>
          <p:blipFill>
            <a:blip r:embed="rId18" cstate="print"/>
            <a:srcRect/>
            <a:stretch>
              <a:fillRect/>
            </a:stretch>
          </p:blipFill>
          <p:spPr bwMode="auto">
            <a:xfrm>
              <a:off x="2451" y="1447"/>
              <a:ext cx="272" cy="193"/>
            </a:xfrm>
            <a:prstGeom prst="rect">
              <a:avLst/>
            </a:prstGeom>
            <a:noFill/>
          </p:spPr>
        </p:pic>
        <p:pic>
          <p:nvPicPr>
            <p:cNvPr id="83042" name="Picture 98" descr="gears"/>
            <p:cNvPicPr>
              <a:picLocks noChangeAspect="1" noChangeArrowheads="1"/>
            </p:cNvPicPr>
            <p:nvPr/>
          </p:nvPicPr>
          <p:blipFill>
            <a:blip r:embed="rId19" cstate="print"/>
            <a:srcRect/>
            <a:stretch>
              <a:fillRect/>
            </a:stretch>
          </p:blipFill>
          <p:spPr bwMode="auto">
            <a:xfrm>
              <a:off x="2494" y="1464"/>
              <a:ext cx="168" cy="168"/>
            </a:xfrm>
            <a:prstGeom prst="rect">
              <a:avLst/>
            </a:prstGeom>
            <a:noFill/>
          </p:spPr>
        </p:pic>
      </p:grpSp>
      <p:grpSp>
        <p:nvGrpSpPr>
          <p:cNvPr id="16" name="Group 99"/>
          <p:cNvGrpSpPr>
            <a:grpSpLocks/>
          </p:cNvGrpSpPr>
          <p:nvPr/>
        </p:nvGrpSpPr>
        <p:grpSpPr bwMode="auto">
          <a:xfrm>
            <a:off x="5786438" y="1458913"/>
            <a:ext cx="330200" cy="271462"/>
            <a:chOff x="2168" y="1652"/>
            <a:chExt cx="272" cy="193"/>
          </a:xfrm>
        </p:grpSpPr>
        <p:pic>
          <p:nvPicPr>
            <p:cNvPr id="83044" name="Picture 100" descr="GreyBox"/>
            <p:cNvPicPr>
              <a:picLocks noChangeAspect="1" noChangeArrowheads="1"/>
            </p:cNvPicPr>
            <p:nvPr/>
          </p:nvPicPr>
          <p:blipFill>
            <a:blip r:embed="rId15" cstate="print"/>
            <a:srcRect/>
            <a:stretch>
              <a:fillRect/>
            </a:stretch>
          </p:blipFill>
          <p:spPr bwMode="auto">
            <a:xfrm>
              <a:off x="2168" y="1652"/>
              <a:ext cx="272" cy="193"/>
            </a:xfrm>
            <a:prstGeom prst="rect">
              <a:avLst/>
            </a:prstGeom>
            <a:noFill/>
          </p:spPr>
        </p:pic>
        <p:pic>
          <p:nvPicPr>
            <p:cNvPr id="83045" name="Picture 101" descr="key1"/>
            <p:cNvPicPr>
              <a:picLocks noChangeAspect="1" noChangeArrowheads="1"/>
            </p:cNvPicPr>
            <p:nvPr/>
          </p:nvPicPr>
          <p:blipFill>
            <a:blip r:embed="rId20" cstate="print"/>
            <a:srcRect/>
            <a:stretch>
              <a:fillRect/>
            </a:stretch>
          </p:blipFill>
          <p:spPr bwMode="auto">
            <a:xfrm rot="-3665478">
              <a:off x="2239" y="1644"/>
              <a:ext cx="119" cy="222"/>
            </a:xfrm>
            <a:prstGeom prst="rect">
              <a:avLst/>
            </a:prstGeom>
            <a:noFill/>
          </p:spPr>
        </p:pic>
      </p:grpSp>
      <p:grpSp>
        <p:nvGrpSpPr>
          <p:cNvPr id="17" name="Group 102"/>
          <p:cNvGrpSpPr>
            <a:grpSpLocks/>
          </p:cNvGrpSpPr>
          <p:nvPr/>
        </p:nvGrpSpPr>
        <p:grpSpPr bwMode="auto">
          <a:xfrm>
            <a:off x="6475413" y="1458913"/>
            <a:ext cx="330200" cy="271462"/>
            <a:chOff x="2735" y="1652"/>
            <a:chExt cx="272" cy="193"/>
          </a:xfrm>
        </p:grpSpPr>
        <p:pic>
          <p:nvPicPr>
            <p:cNvPr id="83047" name="Picture 103" descr="GreyBox"/>
            <p:cNvPicPr>
              <a:picLocks noChangeAspect="1" noChangeArrowheads="1"/>
            </p:cNvPicPr>
            <p:nvPr/>
          </p:nvPicPr>
          <p:blipFill>
            <a:blip r:embed="rId15" cstate="print"/>
            <a:srcRect/>
            <a:stretch>
              <a:fillRect/>
            </a:stretch>
          </p:blipFill>
          <p:spPr bwMode="auto">
            <a:xfrm>
              <a:off x="2735" y="1652"/>
              <a:ext cx="272" cy="193"/>
            </a:xfrm>
            <a:prstGeom prst="rect">
              <a:avLst/>
            </a:prstGeom>
            <a:noFill/>
          </p:spPr>
        </p:pic>
        <p:pic>
          <p:nvPicPr>
            <p:cNvPr id="83048" name="Picture 104" descr="Clock"/>
            <p:cNvPicPr>
              <a:picLocks noChangeAspect="1" noChangeArrowheads="1"/>
            </p:cNvPicPr>
            <p:nvPr/>
          </p:nvPicPr>
          <p:blipFill>
            <a:blip r:embed="rId21" cstate="print"/>
            <a:srcRect/>
            <a:stretch>
              <a:fillRect/>
            </a:stretch>
          </p:blipFill>
          <p:spPr bwMode="auto">
            <a:xfrm>
              <a:off x="2782" y="1662"/>
              <a:ext cx="168" cy="168"/>
            </a:xfrm>
            <a:prstGeom prst="rect">
              <a:avLst/>
            </a:prstGeom>
            <a:noFill/>
          </p:spPr>
        </p:pic>
      </p:grpSp>
      <p:grpSp>
        <p:nvGrpSpPr>
          <p:cNvPr id="18" name="Group 105"/>
          <p:cNvGrpSpPr>
            <a:grpSpLocks/>
          </p:cNvGrpSpPr>
          <p:nvPr/>
        </p:nvGrpSpPr>
        <p:grpSpPr bwMode="auto">
          <a:xfrm>
            <a:off x="6130925" y="1458913"/>
            <a:ext cx="330200" cy="271462"/>
            <a:chOff x="2452" y="1652"/>
            <a:chExt cx="272" cy="193"/>
          </a:xfrm>
        </p:grpSpPr>
        <p:pic>
          <p:nvPicPr>
            <p:cNvPr id="83050" name="Picture 106" descr="GreyBox"/>
            <p:cNvPicPr>
              <a:picLocks noChangeAspect="1" noChangeArrowheads="1"/>
            </p:cNvPicPr>
            <p:nvPr/>
          </p:nvPicPr>
          <p:blipFill>
            <a:blip r:embed="rId15" cstate="print"/>
            <a:srcRect/>
            <a:stretch>
              <a:fillRect/>
            </a:stretch>
          </p:blipFill>
          <p:spPr bwMode="auto">
            <a:xfrm>
              <a:off x="2452" y="1652"/>
              <a:ext cx="272" cy="193"/>
            </a:xfrm>
            <a:prstGeom prst="rect">
              <a:avLst/>
            </a:prstGeom>
            <a:noFill/>
          </p:spPr>
        </p:pic>
        <p:pic>
          <p:nvPicPr>
            <p:cNvPr id="83051" name="Picture 107" descr="wrench"/>
            <p:cNvPicPr>
              <a:picLocks noChangeAspect="1" noChangeArrowheads="1"/>
            </p:cNvPicPr>
            <p:nvPr/>
          </p:nvPicPr>
          <p:blipFill>
            <a:blip r:embed="rId22" cstate="print"/>
            <a:srcRect/>
            <a:stretch>
              <a:fillRect/>
            </a:stretch>
          </p:blipFill>
          <p:spPr bwMode="auto">
            <a:xfrm>
              <a:off x="2527" y="1677"/>
              <a:ext cx="138" cy="138"/>
            </a:xfrm>
            <a:prstGeom prst="rect">
              <a:avLst/>
            </a:prstGeom>
            <a:noFill/>
          </p:spPr>
        </p:pic>
      </p:grpSp>
      <p:sp>
        <p:nvSpPr>
          <p:cNvPr id="83052" name="Text Box 108"/>
          <p:cNvSpPr txBox="1">
            <a:spLocks noChangeArrowheads="1"/>
          </p:cNvSpPr>
          <p:nvPr/>
        </p:nvSpPr>
        <p:spPr bwMode="auto">
          <a:xfrm>
            <a:off x="4467225" y="1262063"/>
            <a:ext cx="904875" cy="336550"/>
          </a:xfrm>
          <a:prstGeom prst="rect">
            <a:avLst/>
          </a:prstGeom>
          <a:noFill/>
          <a:ln w="19050" algn="ctr">
            <a:noFill/>
            <a:miter lim="800000"/>
            <a:headEnd/>
            <a:tailEnd/>
          </a:ln>
          <a:effectLst/>
        </p:spPr>
        <p:txBody>
          <a:bodyPr>
            <a:spAutoFit/>
          </a:bodyPr>
          <a:lstStyle/>
          <a:p>
            <a:r>
              <a:rPr lang="en-US" sz="1600" dirty="0">
                <a:solidFill>
                  <a:schemeClr val="bg1"/>
                </a:solidFill>
              </a:rPr>
              <a:t>Catalog</a:t>
            </a:r>
          </a:p>
        </p:txBody>
      </p:sp>
      <p:sp>
        <p:nvSpPr>
          <p:cNvPr id="83054" name="AutoShape 110"/>
          <p:cNvSpPr>
            <a:spLocks noChangeArrowheads="1"/>
          </p:cNvSpPr>
          <p:nvPr/>
        </p:nvSpPr>
        <p:spPr bwMode="auto">
          <a:xfrm>
            <a:off x="3552825" y="2649538"/>
            <a:ext cx="419100" cy="5794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noFill/>
            <a:miter lim="800000"/>
            <a:headEnd/>
            <a:tailEnd/>
          </a:ln>
          <a:effectLst/>
        </p:spPr>
        <p:txBody>
          <a:bodyPr wrap="none" anchor="ctr"/>
          <a:lstStyle/>
          <a:p>
            <a:endParaRPr lang="en-US"/>
          </a:p>
        </p:txBody>
      </p:sp>
      <p:sp>
        <p:nvSpPr>
          <p:cNvPr id="83055" name="AutoShape 111"/>
          <p:cNvSpPr>
            <a:spLocks noChangeArrowheads="1"/>
          </p:cNvSpPr>
          <p:nvPr/>
        </p:nvSpPr>
        <p:spPr bwMode="auto">
          <a:xfrm rot="2366290">
            <a:off x="1363663" y="1985963"/>
            <a:ext cx="1281112" cy="4651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anchor="ctr">
            <a:spAutoFit/>
          </a:bodyPr>
          <a:lstStyle/>
          <a:p>
            <a:endParaRPr lang="en-US"/>
          </a:p>
        </p:txBody>
      </p:sp>
      <p:sp>
        <p:nvSpPr>
          <p:cNvPr id="83056" name="AutoShape 112"/>
          <p:cNvSpPr>
            <a:spLocks noChangeArrowheads="1"/>
          </p:cNvSpPr>
          <p:nvPr/>
        </p:nvSpPr>
        <p:spPr bwMode="auto">
          <a:xfrm rot="-1349022">
            <a:off x="1414463" y="2808288"/>
            <a:ext cx="1165225" cy="4651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anchor="ctr">
            <a:spAutoFit/>
          </a:bodyPr>
          <a:lstStyle/>
          <a:p>
            <a:endParaRPr lang="en-US"/>
          </a:p>
        </p:txBody>
      </p:sp>
      <p:sp>
        <p:nvSpPr>
          <p:cNvPr id="83057" name="AutoShape 113"/>
          <p:cNvSpPr>
            <a:spLocks noChangeArrowheads="1"/>
          </p:cNvSpPr>
          <p:nvPr/>
        </p:nvSpPr>
        <p:spPr bwMode="auto">
          <a:xfrm rot="-3181964">
            <a:off x="1273969" y="3625057"/>
            <a:ext cx="1539875" cy="4651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Process</a:t>
            </a:r>
            <a:endParaRPr lang="en-US" dirty="0"/>
          </a:p>
        </p:txBody>
      </p:sp>
      <p:sp>
        <p:nvSpPr>
          <p:cNvPr id="3" name="Text Placeholder 2"/>
          <p:cNvSpPr>
            <a:spLocks noGrp="1"/>
          </p:cNvSpPr>
          <p:nvPr>
            <p:ph type="body" sz="quarter" idx="10"/>
          </p:nvPr>
        </p:nvSpPr>
        <p:spPr>
          <a:xfrm>
            <a:off x="381000" y="1411552"/>
            <a:ext cx="8534400" cy="4608248"/>
          </a:xfrm>
        </p:spPr>
        <p:txBody>
          <a:bodyPr/>
          <a:lstStyle/>
          <a:p>
            <a:r>
              <a:rPr lang="en-US" dirty="0" smtClean="0"/>
              <a:t>Customer collects/supplies </a:t>
            </a:r>
            <a:r>
              <a:rPr lang="en-US" dirty="0" smtClean="0"/>
              <a:t>infrastructure </a:t>
            </a:r>
            <a:r>
              <a:rPr lang="en-US" dirty="0" smtClean="0"/>
              <a:t>details</a:t>
            </a:r>
          </a:p>
          <a:p>
            <a:r>
              <a:rPr lang="en-US" dirty="0" smtClean="0"/>
              <a:t>HP builds optionally builds infrastructure </a:t>
            </a:r>
            <a:r>
              <a:rPr lang="en-US" dirty="0" smtClean="0"/>
              <a:t/>
            </a:r>
            <a:br>
              <a:rPr lang="en-US" dirty="0" smtClean="0"/>
            </a:br>
            <a:r>
              <a:rPr lang="en-US" dirty="0" smtClean="0"/>
              <a:t>in </a:t>
            </a:r>
            <a:r>
              <a:rPr lang="en-US" dirty="0" smtClean="0"/>
              <a:t>factory</a:t>
            </a:r>
          </a:p>
          <a:p>
            <a:r>
              <a:rPr lang="en-US" dirty="0" smtClean="0"/>
              <a:t>HP delivers core infrastructure</a:t>
            </a:r>
          </a:p>
          <a:p>
            <a:r>
              <a:rPr lang="en-US" dirty="0" smtClean="0"/>
              <a:t>HP  project manager on site</a:t>
            </a:r>
          </a:p>
          <a:p>
            <a:r>
              <a:rPr lang="en-US" dirty="0" smtClean="0"/>
              <a:t>Customer training and facilitation</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dirty="0" smtClean="0"/>
              <a:t>Matrix  lifecycle stages </a:t>
            </a:r>
          </a:p>
        </p:txBody>
      </p:sp>
      <p:sp>
        <p:nvSpPr>
          <p:cNvPr id="5" name="Content Placeholder 4"/>
          <p:cNvSpPr>
            <a:spLocks noGrp="1"/>
          </p:cNvSpPr>
          <p:nvPr>
            <p:ph idx="1"/>
          </p:nvPr>
        </p:nvSpPr>
        <p:spPr/>
        <p:txBody>
          <a:bodyPr>
            <a:noAutofit/>
          </a:bodyPr>
          <a:lstStyle/>
          <a:p>
            <a:pPr eaLnBrk="1" hangingPunct="1">
              <a:defRPr/>
            </a:pPr>
            <a:r>
              <a:rPr lang="en-US" sz="1800" dirty="0" smtClean="0"/>
              <a:t>Design the infrastructure requirements </a:t>
            </a:r>
            <a:r>
              <a:rPr lang="en-US" sz="1800" dirty="0" smtClean="0">
                <a:solidFill>
                  <a:schemeClr val="accent1"/>
                </a:solidFill>
              </a:rPr>
              <a:t>Design (</a:t>
            </a:r>
            <a:r>
              <a:rPr lang="en-US" sz="1800" dirty="0" smtClean="0">
                <a:solidFill>
                  <a:srgbClr val="FF0000"/>
                </a:solidFill>
              </a:rPr>
              <a:t>Architect</a:t>
            </a:r>
            <a:r>
              <a:rPr lang="en-US" sz="1800" dirty="0" smtClean="0">
                <a:solidFill>
                  <a:schemeClr val="accent1"/>
                </a:solidFill>
              </a:rPr>
              <a:t>) </a:t>
            </a:r>
            <a:endParaRPr lang="en-US" sz="1800" dirty="0" smtClean="0"/>
          </a:p>
          <a:p>
            <a:pPr lvl="1" eaLnBrk="1" hangingPunct="1">
              <a:buFont typeface="Futura Bk" pitchFamily="1" charset="0"/>
              <a:buChar char="−"/>
              <a:defRPr/>
            </a:pPr>
            <a:r>
              <a:rPr lang="en-US" sz="1600" dirty="0" smtClean="0">
                <a:solidFill>
                  <a:schemeClr val="tx1"/>
                </a:solidFill>
              </a:rPr>
              <a:t>Build a catalog of best-practice templates in the designer tool</a:t>
            </a:r>
          </a:p>
          <a:p>
            <a:pPr lvl="1" eaLnBrk="1" hangingPunct="1">
              <a:buFont typeface="Futura Bk" pitchFamily="1" charset="0"/>
              <a:buChar char="−"/>
              <a:defRPr/>
            </a:pPr>
            <a:r>
              <a:rPr lang="en-US" sz="1600" dirty="0" smtClean="0">
                <a:solidFill>
                  <a:schemeClr val="tx1"/>
                </a:solidFill>
              </a:rPr>
              <a:t>Capture requirements for multi-tier, multi-node services with physical and virtual infrastructure</a:t>
            </a:r>
          </a:p>
          <a:p>
            <a:pPr eaLnBrk="1" hangingPunct="1">
              <a:defRPr/>
            </a:pPr>
            <a:endParaRPr lang="en-US" sz="1200" dirty="0" smtClean="0">
              <a:solidFill>
                <a:schemeClr val="accent1"/>
              </a:solidFill>
            </a:endParaRPr>
          </a:p>
          <a:p>
            <a:pPr eaLnBrk="1" hangingPunct="1">
              <a:defRPr/>
            </a:pPr>
            <a:r>
              <a:rPr lang="en-US" sz="1800" dirty="0" smtClean="0"/>
              <a:t>Develop  and integrate installation and configuration process i</a:t>
            </a:r>
            <a:r>
              <a:rPr lang="en-US" sz="1800" dirty="0" smtClean="0">
                <a:solidFill>
                  <a:schemeClr val="accent1"/>
                </a:solidFill>
              </a:rPr>
              <a:t>ntegrate (</a:t>
            </a:r>
            <a:r>
              <a:rPr lang="en-US" sz="1800" dirty="0" smtClean="0">
                <a:solidFill>
                  <a:srgbClr val="FF0000"/>
                </a:solidFill>
              </a:rPr>
              <a:t>Architect/Administrator</a:t>
            </a:r>
            <a:r>
              <a:rPr lang="en-US" sz="1600" dirty="0" smtClean="0">
                <a:solidFill>
                  <a:srgbClr val="FF0000"/>
                </a:solidFill>
              </a:rPr>
              <a:t>)</a:t>
            </a:r>
            <a:endParaRPr lang="en-US" sz="1200" dirty="0" smtClean="0"/>
          </a:p>
          <a:p>
            <a:pPr lvl="1" eaLnBrk="1" hangingPunct="1">
              <a:buFont typeface="Futura Bk" pitchFamily="1" charset="0"/>
              <a:buChar char="−"/>
              <a:defRPr/>
            </a:pPr>
            <a:r>
              <a:rPr lang="en-US" sz="1600" dirty="0" smtClean="0">
                <a:solidFill>
                  <a:schemeClr val="tx1"/>
                </a:solidFill>
              </a:rPr>
              <a:t>Customize operations with modified or new workflows</a:t>
            </a:r>
          </a:p>
          <a:p>
            <a:pPr lvl="1" eaLnBrk="1" hangingPunct="1">
              <a:buFont typeface="Futura Bk" pitchFamily="1" charset="0"/>
              <a:buChar char="−"/>
              <a:defRPr/>
            </a:pPr>
            <a:r>
              <a:rPr lang="en-US" sz="1600" dirty="0" smtClean="0">
                <a:solidFill>
                  <a:schemeClr val="tx1"/>
                </a:solidFill>
              </a:rPr>
              <a:t>Integrate customer’s IT processes with infrastructure lifecycle operations</a:t>
            </a:r>
          </a:p>
          <a:p>
            <a:pPr eaLnBrk="1" hangingPunct="1">
              <a:defRPr/>
            </a:pPr>
            <a:endParaRPr lang="en-US" sz="1200" dirty="0" smtClean="0">
              <a:solidFill>
                <a:schemeClr val="accent1"/>
              </a:solidFill>
            </a:endParaRPr>
          </a:p>
          <a:p>
            <a:pPr eaLnBrk="1" hangingPunct="1">
              <a:defRPr/>
            </a:pPr>
            <a:r>
              <a:rPr lang="en-US" sz="1800" dirty="0" smtClean="0"/>
              <a:t>Provision the service</a:t>
            </a:r>
            <a:r>
              <a:rPr lang="en-US" sz="1800" dirty="0" smtClean="0">
                <a:solidFill>
                  <a:schemeClr val="accent1"/>
                </a:solidFill>
              </a:rPr>
              <a:t>  ( </a:t>
            </a:r>
            <a:r>
              <a:rPr lang="en-US" sz="1800" dirty="0" smtClean="0">
                <a:solidFill>
                  <a:srgbClr val="FF0000"/>
                </a:solidFill>
              </a:rPr>
              <a:t>IT User</a:t>
            </a:r>
            <a:r>
              <a:rPr lang="en-US" sz="1800" dirty="0" smtClean="0">
                <a:solidFill>
                  <a:schemeClr val="accent1"/>
                </a:solidFill>
              </a:rPr>
              <a:t>)</a:t>
            </a:r>
            <a:r>
              <a:rPr lang="en-US" sz="1200" dirty="0" smtClean="0"/>
              <a:t>	</a:t>
            </a:r>
          </a:p>
          <a:p>
            <a:pPr lvl="1" eaLnBrk="1" hangingPunct="1">
              <a:buFont typeface="Futura Bk" pitchFamily="1" charset="0"/>
              <a:buChar char="−"/>
              <a:defRPr/>
            </a:pPr>
            <a:r>
              <a:rPr lang="en-US" sz="1600" dirty="0" smtClean="0">
                <a:solidFill>
                  <a:schemeClr val="tx1"/>
                </a:solidFill>
              </a:rPr>
              <a:t>Request infrastructure be provisioned for a lease period</a:t>
            </a:r>
          </a:p>
          <a:p>
            <a:pPr lvl="1" eaLnBrk="1" hangingPunct="1">
              <a:buFont typeface="Futura Bk" pitchFamily="1" charset="0"/>
              <a:buChar char="−"/>
              <a:defRPr/>
            </a:pPr>
            <a:r>
              <a:rPr lang="en-US" sz="1600" dirty="0" smtClean="0">
                <a:solidFill>
                  <a:schemeClr val="tx1"/>
                </a:solidFill>
              </a:rPr>
              <a:t>Modify and/or delete provisioned infrastructure during lease period</a:t>
            </a:r>
          </a:p>
          <a:p>
            <a:pPr eaLnBrk="1" hangingPunct="1">
              <a:defRPr/>
            </a:pPr>
            <a:endParaRPr lang="en-US" sz="1200" dirty="0" smtClean="0">
              <a:solidFill>
                <a:schemeClr val="accent1"/>
              </a:solidFill>
            </a:endParaRPr>
          </a:p>
          <a:p>
            <a:pPr eaLnBrk="1" hangingPunct="1">
              <a:defRPr/>
            </a:pPr>
            <a:r>
              <a:rPr lang="en-US" sz="1800" dirty="0" smtClean="0"/>
              <a:t>Manage infrastructure resources (ongoing) </a:t>
            </a:r>
            <a:r>
              <a:rPr lang="en-US" sz="1800" dirty="0" smtClean="0">
                <a:solidFill>
                  <a:schemeClr val="accent1"/>
                </a:solidFill>
              </a:rPr>
              <a:t>Operate (</a:t>
            </a:r>
            <a:r>
              <a:rPr lang="en-US" sz="1800" dirty="0" smtClean="0">
                <a:solidFill>
                  <a:srgbClr val="FF0000"/>
                </a:solidFill>
              </a:rPr>
              <a:t>Administrator</a:t>
            </a:r>
            <a:r>
              <a:rPr lang="en-US" sz="1800" dirty="0" smtClean="0">
                <a:solidFill>
                  <a:schemeClr val="accent1"/>
                </a:solidFill>
              </a:rPr>
              <a:t>)</a:t>
            </a:r>
            <a:r>
              <a:rPr lang="en-US" sz="1600" dirty="0" smtClean="0"/>
              <a:t>	</a:t>
            </a:r>
          </a:p>
          <a:p>
            <a:pPr lvl="1" eaLnBrk="1" hangingPunct="1">
              <a:buFont typeface="Futura Bk" pitchFamily="1" charset="0"/>
              <a:buChar char="−"/>
              <a:defRPr/>
            </a:pPr>
            <a:r>
              <a:rPr lang="en-US" sz="1600" dirty="0" smtClean="0">
                <a:solidFill>
                  <a:schemeClr val="tx1"/>
                </a:solidFill>
              </a:rPr>
              <a:t>Manage server pools, storage pools, networks, IP address pools</a:t>
            </a:r>
          </a:p>
          <a:p>
            <a:pPr lvl="1" eaLnBrk="1" hangingPunct="1">
              <a:buFont typeface="Futura Bk" pitchFamily="1" charset="0"/>
              <a:buChar char="−"/>
              <a:defRPr/>
            </a:pPr>
            <a:r>
              <a:rPr lang="en-US" sz="1600" dirty="0" smtClean="0">
                <a:solidFill>
                  <a:schemeClr val="tx1"/>
                </a:solidFill>
              </a:rPr>
              <a:t>Approve self service requests</a:t>
            </a:r>
          </a:p>
          <a:p>
            <a:pPr lvl="1" eaLnBrk="1" hangingPunct="1">
              <a:buFont typeface="Futura Bk" pitchFamily="1" charset="0"/>
              <a:buChar char="−"/>
              <a:defRPr/>
            </a:pPr>
            <a:r>
              <a:rPr lang="en-US" sz="1600" dirty="0" smtClean="0">
                <a:solidFill>
                  <a:schemeClr val="tx1"/>
                </a:solidFill>
              </a:rPr>
              <a:t>Optimize, capacity plan, and monitor resources in VSE</a:t>
            </a:r>
          </a:p>
          <a:p>
            <a:pPr lvl="1" eaLnBrk="1" hangingPunct="1">
              <a:buFont typeface="Futura Bk" pitchFamily="1" charset="0"/>
              <a:buChar char="−"/>
              <a:defRPr/>
            </a:pPr>
            <a:endParaRPr lang="en-US" sz="1400" dirty="0" smtClean="0"/>
          </a:p>
          <a:p>
            <a:pPr lvl="1" eaLnBrk="1" hangingPunct="1">
              <a:buFont typeface="Futura Bk" pitchFamily="1" charset="0"/>
              <a:buChar char="−"/>
              <a:defRPr/>
            </a:pPr>
            <a:endParaRPr lang="en-US" sz="1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 calcmode="lin" valueType="num">
                                      <p:cBhvr additive="base">
                                        <p:cTn id="4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anim calcmode="lin" valueType="num">
                                      <p:cBhvr additive="base">
                                        <p:cTn id="5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 calcmode="lin" valueType="num">
                                      <p:cBhvr additive="base">
                                        <p:cTn id="5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5" end="15"/>
                                            </p:txEl>
                                          </p:spTgt>
                                        </p:tgtEl>
                                        <p:attrNameLst>
                                          <p:attrName>style.visibility</p:attrName>
                                        </p:attrNameLst>
                                      </p:cBhvr>
                                      <p:to>
                                        <p:strVal val="visible"/>
                                      </p:to>
                                    </p:set>
                                    <p:anim calcmode="lin" valueType="num">
                                      <p:cBhvr additive="base">
                                        <p:cTn id="6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30188"/>
            <a:ext cx="8382000" cy="498598"/>
          </a:xfrm>
        </p:spPr>
        <p:txBody>
          <a:bodyPr/>
          <a:lstStyle/>
          <a:p>
            <a:r>
              <a:rPr lang="en-US" sz="3600" dirty="0" smtClean="0"/>
              <a:t>Overview of Matrix implementation tasks</a:t>
            </a:r>
          </a:p>
        </p:txBody>
      </p:sp>
      <p:sp>
        <p:nvSpPr>
          <p:cNvPr id="25603" name="Content Placeholder 2"/>
          <p:cNvSpPr>
            <a:spLocks noGrp="1"/>
          </p:cNvSpPr>
          <p:nvPr>
            <p:ph idx="1"/>
          </p:nvPr>
        </p:nvSpPr>
        <p:spPr>
          <a:xfrm>
            <a:off x="381000" y="990600"/>
            <a:ext cx="8382000" cy="4561205"/>
          </a:xfrm>
        </p:spPr>
        <p:txBody>
          <a:bodyPr/>
          <a:lstStyle/>
          <a:p>
            <a:r>
              <a:rPr lang="en-US" sz="2400" dirty="0" smtClean="0"/>
              <a:t>Matrix Factory Integration</a:t>
            </a:r>
          </a:p>
          <a:p>
            <a:pPr lvl="1"/>
            <a:r>
              <a:rPr lang="en-US" sz="2000" dirty="0" smtClean="0"/>
              <a:t>Blade server configuration </a:t>
            </a:r>
          </a:p>
          <a:p>
            <a:pPr lvl="1"/>
            <a:r>
              <a:rPr lang="en-US" sz="2000" dirty="0" smtClean="0"/>
              <a:t>Network  configuration (VC/VCEM)</a:t>
            </a:r>
          </a:p>
          <a:p>
            <a:pPr lvl="1"/>
            <a:r>
              <a:rPr lang="en-US" sz="2000" dirty="0" smtClean="0"/>
              <a:t>Storage configuration (CV/ID-VSE)</a:t>
            </a:r>
          </a:p>
          <a:p>
            <a:r>
              <a:rPr lang="en-US" sz="2400" dirty="0" smtClean="0"/>
              <a:t>Customer responsibilities</a:t>
            </a:r>
          </a:p>
          <a:p>
            <a:pPr lvl="1"/>
            <a:r>
              <a:rPr lang="en-US" sz="2000" dirty="0" smtClean="0">
                <a:solidFill>
                  <a:schemeClr val="tx1"/>
                </a:solidFill>
              </a:rPr>
              <a:t>Provision the Hyper-V parent logical servers (ID-VSE)</a:t>
            </a:r>
          </a:p>
          <a:p>
            <a:pPr lvl="1"/>
            <a:r>
              <a:rPr lang="en-US" sz="2000" dirty="0" smtClean="0">
                <a:solidFill>
                  <a:schemeClr val="tx1"/>
                </a:solidFill>
              </a:rPr>
              <a:t>Create the VM </a:t>
            </a:r>
          </a:p>
          <a:p>
            <a:pPr marL="974725" lvl="1" indent="-457200">
              <a:spcBef>
                <a:spcPts val="300"/>
              </a:spcBef>
              <a:buFont typeface="+mj-lt"/>
              <a:buAutoNum type="arabicPeriod"/>
            </a:pPr>
            <a:r>
              <a:rPr lang="en-US" sz="2000" dirty="0" smtClean="0">
                <a:solidFill>
                  <a:schemeClr val="bg2">
                    <a:lumMod val="50000"/>
                  </a:schemeClr>
                </a:solidFill>
              </a:rPr>
              <a:t>View  the physical server resource pools (IO)  (AA)</a:t>
            </a:r>
          </a:p>
          <a:p>
            <a:pPr marL="974725" lvl="1" indent="-457200">
              <a:spcBef>
                <a:spcPts val="300"/>
              </a:spcBef>
              <a:buFont typeface="+mj-lt"/>
              <a:buAutoNum type="arabicPeriod"/>
            </a:pPr>
            <a:r>
              <a:rPr lang="en-US" sz="2000" dirty="0" smtClean="0">
                <a:solidFill>
                  <a:schemeClr val="bg2">
                    <a:lumMod val="50000"/>
                  </a:schemeClr>
                </a:solidFill>
              </a:rPr>
              <a:t>Configure the Network resource pools (IO)  (AA)</a:t>
            </a:r>
          </a:p>
          <a:p>
            <a:pPr marL="974725" lvl="1" indent="-457200">
              <a:spcBef>
                <a:spcPts val="300"/>
              </a:spcBef>
              <a:buFont typeface="+mj-lt"/>
              <a:buAutoNum type="arabicPeriod"/>
            </a:pPr>
            <a:r>
              <a:rPr lang="en-US" sz="2000" dirty="0" smtClean="0">
                <a:solidFill>
                  <a:schemeClr val="bg2">
                    <a:lumMod val="50000"/>
                  </a:schemeClr>
                </a:solidFill>
              </a:rPr>
              <a:t>Select/Create  logical storage pool entries (SPEs)  (ID-VSE) (AA)</a:t>
            </a:r>
          </a:p>
          <a:p>
            <a:pPr marL="974725" lvl="1" indent="-457200">
              <a:spcBef>
                <a:spcPts val="300"/>
              </a:spcBef>
              <a:buFont typeface="+mj-lt"/>
              <a:buAutoNum type="arabicPeriod"/>
            </a:pPr>
            <a:r>
              <a:rPr lang="en-US" sz="2000" dirty="0" smtClean="0">
                <a:solidFill>
                  <a:schemeClr val="bg2">
                    <a:lumMod val="50000"/>
                  </a:schemeClr>
                </a:solidFill>
              </a:rPr>
              <a:t>Create VM template (VMM)  (AA)</a:t>
            </a:r>
          </a:p>
          <a:p>
            <a:pPr marL="974725" lvl="1" indent="-457200">
              <a:spcBef>
                <a:spcPts val="300"/>
              </a:spcBef>
              <a:buFont typeface="+mj-lt"/>
              <a:buAutoNum type="arabicPeriod"/>
            </a:pPr>
            <a:r>
              <a:rPr lang="en-US" sz="2000" dirty="0" smtClean="0">
                <a:solidFill>
                  <a:schemeClr val="bg2">
                    <a:lumMod val="50000"/>
                  </a:schemeClr>
                </a:solidFill>
              </a:rPr>
              <a:t>Show  OS provisioning jobs (RDP) (AA)</a:t>
            </a:r>
            <a:endParaRPr lang="en-US" sz="2000" dirty="0" smtClean="0">
              <a:solidFill>
                <a:schemeClr val="tx1"/>
              </a:solidFill>
            </a:endParaRPr>
          </a:p>
          <a:p>
            <a:pPr marL="974725" lvl="1" indent="-457200">
              <a:spcBef>
                <a:spcPts val="300"/>
              </a:spcBef>
              <a:buFont typeface="+mj-lt"/>
              <a:buAutoNum type="arabicPeriod"/>
            </a:pPr>
            <a:r>
              <a:rPr lang="en-US" sz="2000" dirty="0" smtClean="0">
                <a:solidFill>
                  <a:schemeClr val="bg2">
                    <a:lumMod val="50000"/>
                  </a:schemeClr>
                </a:solidFill>
              </a:rPr>
              <a:t>Create service  catalogue (IO) (AA)</a:t>
            </a:r>
          </a:p>
          <a:p>
            <a:pPr marL="974725" lvl="1" indent="-457200">
              <a:spcBef>
                <a:spcPts val="300"/>
              </a:spcBef>
              <a:buFont typeface="+mj-lt"/>
              <a:buAutoNum type="arabicPeriod"/>
            </a:pPr>
            <a:r>
              <a:rPr lang="en-US" sz="2000" dirty="0" smtClean="0">
                <a:solidFill>
                  <a:schemeClr val="bg2">
                    <a:lumMod val="50000"/>
                  </a:schemeClr>
                </a:solidFill>
              </a:rPr>
              <a:t>Browse catalogue and order service (IO) (LOB user)</a:t>
            </a:r>
          </a:p>
          <a:p>
            <a:pPr marL="974725" lvl="1" indent="-457200">
              <a:spcBef>
                <a:spcPts val="300"/>
              </a:spcBef>
              <a:buFont typeface="+mj-lt"/>
              <a:buAutoNum type="arabicPeriod"/>
            </a:pPr>
            <a:r>
              <a:rPr lang="en-US" sz="2000" dirty="0" smtClean="0">
                <a:solidFill>
                  <a:schemeClr val="bg2">
                    <a:lumMod val="50000"/>
                  </a:schemeClr>
                </a:solidFill>
              </a:rPr>
              <a:t>Authorize and deploy service  (IO) (A)</a:t>
            </a:r>
          </a:p>
          <a:p>
            <a:pPr marL="974725" lvl="1" indent="-457200">
              <a:spcBef>
                <a:spcPts val="300"/>
              </a:spcBef>
              <a:buFont typeface="+mj-lt"/>
              <a:buAutoNum type="arabicPeriod"/>
            </a:pPr>
            <a:r>
              <a:rPr lang="en-US" sz="2000" dirty="0" smtClean="0">
                <a:solidFill>
                  <a:schemeClr val="bg2">
                    <a:lumMod val="50000"/>
                  </a:schemeClr>
                </a:solidFill>
              </a:rPr>
              <a:t> Create workflow ( I/O and embedded OO) (AA)</a:t>
            </a:r>
          </a:p>
          <a:p>
            <a:pPr marL="974725" lvl="1" indent="-457200">
              <a:buFont typeface="+mj-lt"/>
              <a:buAutoNum type="arabicPeriod"/>
            </a:pPr>
            <a:endParaRPr lang="en-US" dirty="0" smtClean="0">
              <a:solidFill>
                <a:schemeClr val="bg2">
                  <a:lumMod val="50000"/>
                </a:schemeClr>
              </a:solidFill>
            </a:endParaRPr>
          </a:p>
          <a:p>
            <a:pPr lvl="1">
              <a:buNone/>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Step 1  Physical Server Resources</a:t>
            </a:r>
            <a:endParaRPr lang="en-US" dirty="0"/>
          </a:p>
        </p:txBody>
      </p:sp>
      <p:sp>
        <p:nvSpPr>
          <p:cNvPr id="3" name="Content Placeholder 2"/>
          <p:cNvSpPr>
            <a:spLocks noGrp="1"/>
          </p:cNvSpPr>
          <p:nvPr>
            <p:ph type="body" sz="quarter" idx="10"/>
          </p:nvPr>
        </p:nvSpPr>
        <p:spPr>
          <a:xfrm>
            <a:off x="762000" y="3048000"/>
            <a:ext cx="7924800" cy="2210862"/>
          </a:xfrm>
        </p:spPr>
        <p:txBody>
          <a:bodyPr/>
          <a:lstStyle/>
          <a:p>
            <a:pPr marL="0" lvl="1" indent="0">
              <a:buNone/>
            </a:pPr>
            <a:r>
              <a:rPr lang="en-US" sz="6000" dirty="0" smtClean="0">
                <a:solidFill>
                  <a:schemeClr val="bg2">
                    <a:lumMod val="50000"/>
                  </a:schemeClr>
                </a:solidFill>
              </a:rPr>
              <a:t>Create/Show servers resource pool </a:t>
            </a:r>
          </a:p>
        </p:txBody>
      </p:sp>
      <p:sp>
        <p:nvSpPr>
          <p:cNvPr id="5" name="TextBox 4"/>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 </a:t>
            </a:r>
            <a:endParaRPr lang="en-US" sz="2800" dirty="0">
              <a:solidFill>
                <a:srgbClr val="FFC000"/>
              </a:solidFill>
            </a:endParaRPr>
          </a:p>
        </p:txBody>
      </p:sp>
      <p:sp>
        <p:nvSpPr>
          <p:cNvPr id="6" name="TextBox 5"/>
          <p:cNvSpPr txBox="1"/>
          <p:nvPr/>
        </p:nvSpPr>
        <p:spPr>
          <a:xfrm>
            <a:off x="4343400" y="1600200"/>
            <a:ext cx="38100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Insight Orchestration </a:t>
            </a:r>
            <a:endParaRPr lang="en-US" sz="28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p:cNvSpPr>
            <a:spLocks noGrp="1"/>
          </p:cNvSpPr>
          <p:nvPr>
            <p:ph type="subTitle" idx="1"/>
          </p:nvPr>
        </p:nvSpPr>
        <p:spPr>
          <a:xfrm>
            <a:off x="4475163" y="5341938"/>
            <a:ext cx="4513262" cy="461962"/>
          </a:xfrm>
        </p:spPr>
        <p:txBody>
          <a:bodyPr/>
          <a:lstStyle/>
          <a:p>
            <a:pPr eaLnBrk="1" hangingPunct="1">
              <a:spcBef>
                <a:spcPct val="0"/>
              </a:spcBef>
            </a:pPr>
            <a:r>
              <a:rPr lang="en-US" dirty="0" smtClean="0"/>
              <a:t>Paul Gavin </a:t>
            </a:r>
          </a:p>
          <a:p>
            <a:pPr eaLnBrk="1" hangingPunct="1">
              <a:spcBef>
                <a:spcPct val="0"/>
              </a:spcBef>
            </a:pPr>
            <a:r>
              <a:rPr lang="en-US" dirty="0" smtClean="0"/>
              <a:t>Denis Choukroun</a:t>
            </a:r>
          </a:p>
          <a:p>
            <a:pPr eaLnBrk="1" hangingPunct="1">
              <a:spcBef>
                <a:spcPct val="0"/>
              </a:spcBef>
            </a:pPr>
            <a:r>
              <a:rPr lang="en-US" dirty="0" smtClean="0"/>
              <a:t>Session Code: SVR212</a:t>
            </a:r>
            <a:endParaRPr lang="en-US" dirty="0" smtClean="0"/>
          </a:p>
        </p:txBody>
      </p:sp>
      <p:sp>
        <p:nvSpPr>
          <p:cNvPr id="4" name="TextBox 3"/>
          <p:cNvSpPr txBox="1"/>
          <p:nvPr/>
        </p:nvSpPr>
        <p:spPr>
          <a:xfrm>
            <a:off x="0" y="3810000"/>
            <a:ext cx="7162800" cy="1569660"/>
          </a:xfrm>
          <a:prstGeom prst="rect">
            <a:avLst/>
          </a:prstGeom>
          <a:noFill/>
        </p:spPr>
        <p:txBody>
          <a:bodyPr wrap="square" rtlCol="0">
            <a:spAutoFit/>
          </a:bodyPr>
          <a:lstStyle/>
          <a:p>
            <a:r>
              <a:rPr lang="en-US" sz="3200" dirty="0" smtClean="0"/>
              <a:t>Deploying Microsoft Applications with HP Converged Infrastructure – a Look Under the Covers</a:t>
            </a:r>
            <a:endParaRPr lang="en-US" sz="32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20595"/>
            <a:ext cx="8229600" cy="4561205"/>
          </a:xfrm>
        </p:spPr>
        <p:txBody>
          <a:bodyPr/>
          <a:lstStyle/>
          <a:p>
            <a:pPr marL="0" lvl="1" indent="0">
              <a:buNone/>
            </a:pPr>
            <a:r>
              <a:rPr lang="en-US" sz="5400" dirty="0" smtClean="0">
                <a:solidFill>
                  <a:schemeClr val="bg2">
                    <a:lumMod val="50000"/>
                  </a:schemeClr>
                </a:solidFill>
              </a:rPr>
              <a:t>View/Create network resources</a:t>
            </a:r>
          </a:p>
          <a:p>
            <a:pPr marL="0" lvl="1" indent="0">
              <a:buNone/>
            </a:pPr>
            <a:r>
              <a:rPr lang="en-US" sz="5400" dirty="0" smtClean="0">
                <a:solidFill>
                  <a:schemeClr val="bg2">
                    <a:lumMod val="50000"/>
                  </a:schemeClr>
                </a:solidFill>
              </a:rPr>
              <a:t>Comprehended by IO based on Virtual Connect and VMM</a:t>
            </a:r>
          </a:p>
        </p:txBody>
      </p:sp>
      <p:sp>
        <p:nvSpPr>
          <p:cNvPr id="5" name="Title 6"/>
          <p:cNvSpPr>
            <a:spLocks noGrp="1"/>
          </p:cNvSpPr>
          <p:nvPr>
            <p:ph type="title"/>
          </p:nvPr>
        </p:nvSpPr>
        <p:spPr>
          <a:xfrm>
            <a:off x="381000" y="230188"/>
            <a:ext cx="8382000" cy="665162"/>
          </a:xfrm>
        </p:spPr>
        <p:txBody>
          <a:bodyPr/>
          <a:lstStyle/>
          <a:p>
            <a:r>
              <a:rPr lang="en-US" dirty="0" smtClean="0"/>
              <a:t>Step  2 Network Resources</a:t>
            </a:r>
            <a:endParaRPr lang="en-US" dirty="0"/>
          </a:p>
        </p:txBody>
      </p:sp>
      <p:sp>
        <p:nvSpPr>
          <p:cNvPr id="6" name="TextBox 5"/>
          <p:cNvSpPr txBox="1"/>
          <p:nvPr/>
        </p:nvSpPr>
        <p:spPr>
          <a:xfrm>
            <a:off x="609600" y="990600"/>
            <a:ext cx="3581400" cy="523220"/>
          </a:xfrm>
          <a:prstGeom prst="rect">
            <a:avLst/>
          </a:prstGeom>
          <a:noFill/>
        </p:spPr>
        <p:txBody>
          <a:bodyPr wrap="square" rtlCol="0">
            <a:spAutoFit/>
          </a:bodyPr>
          <a:lstStyle/>
          <a:p>
            <a:r>
              <a:rPr lang="en-US" sz="2800" dirty="0" smtClean="0">
                <a:solidFill>
                  <a:srgbClr val="FFC000"/>
                </a:solidFill>
              </a:rPr>
              <a:t>Role: Architect </a:t>
            </a:r>
            <a:endParaRPr lang="en-US" sz="2800" dirty="0">
              <a:solidFill>
                <a:srgbClr val="FFC000"/>
              </a:solidFill>
            </a:endParaRPr>
          </a:p>
        </p:txBody>
      </p:sp>
      <p:sp>
        <p:nvSpPr>
          <p:cNvPr id="7" name="TextBox 6"/>
          <p:cNvSpPr txBox="1"/>
          <p:nvPr/>
        </p:nvSpPr>
        <p:spPr>
          <a:xfrm>
            <a:off x="4343400" y="838200"/>
            <a:ext cx="38100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Insight Orchestration </a:t>
            </a:r>
            <a:endParaRPr lang="en-US" sz="28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85800" y="2971800"/>
            <a:ext cx="7924800" cy="2210862"/>
          </a:xfrm>
        </p:spPr>
        <p:txBody>
          <a:bodyPr/>
          <a:lstStyle/>
          <a:p>
            <a:pPr marL="0" lvl="1" indent="0">
              <a:buNone/>
            </a:pPr>
            <a:r>
              <a:rPr lang="en-US" sz="6000" dirty="0" smtClean="0">
                <a:solidFill>
                  <a:schemeClr val="bg2">
                    <a:lumMod val="50000"/>
                  </a:schemeClr>
                </a:solidFill>
              </a:rPr>
              <a:t>Shows LUN’s  created and presented by storage administrator</a:t>
            </a:r>
          </a:p>
        </p:txBody>
      </p:sp>
      <p:sp>
        <p:nvSpPr>
          <p:cNvPr id="6" name="Title 6"/>
          <p:cNvSpPr>
            <a:spLocks noGrp="1"/>
          </p:cNvSpPr>
          <p:nvPr>
            <p:ph type="title"/>
          </p:nvPr>
        </p:nvSpPr>
        <p:spPr>
          <a:xfrm>
            <a:off x="381000" y="230188"/>
            <a:ext cx="8382000" cy="1329595"/>
          </a:xfrm>
        </p:spPr>
        <p:txBody>
          <a:bodyPr/>
          <a:lstStyle/>
          <a:p>
            <a:r>
              <a:rPr lang="en-US" dirty="0" smtClean="0"/>
              <a:t>Step 3  Physical Storage Resources ID-VSE (AA) </a:t>
            </a:r>
            <a:endParaRPr lang="en-US" dirty="0"/>
          </a:p>
        </p:txBody>
      </p:sp>
      <p:sp>
        <p:nvSpPr>
          <p:cNvPr id="5" name="TextBox 4"/>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Architect/Admin </a:t>
            </a:r>
            <a:endParaRPr lang="en-US" sz="2800" dirty="0">
              <a:solidFill>
                <a:srgbClr val="FFC000"/>
              </a:solidFill>
            </a:endParaRPr>
          </a:p>
        </p:txBody>
      </p:sp>
      <p:sp>
        <p:nvSpPr>
          <p:cNvPr id="7" name="TextBox 6"/>
          <p:cNvSpPr txBox="1"/>
          <p:nvPr/>
        </p:nvSpPr>
        <p:spPr>
          <a:xfrm>
            <a:off x="4648200" y="1524000"/>
            <a:ext cx="28194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ID-VSE </a:t>
            </a:r>
            <a:endParaRPr lang="en-US" sz="2800" dirty="0">
              <a:solidFill>
                <a:srgbClr val="FFC000"/>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p:txBody>
          <a:bodyPr/>
          <a:lstStyle/>
          <a:p>
            <a:r>
              <a:rPr lang="en-US" dirty="0" smtClean="0"/>
              <a:t>Step 4  VMM resources</a:t>
            </a:r>
            <a:endParaRPr lang="en-US" dirty="0"/>
          </a:p>
        </p:txBody>
      </p:sp>
      <p:sp>
        <p:nvSpPr>
          <p:cNvPr id="6" name="Content Placeholder 2"/>
          <p:cNvSpPr>
            <a:spLocks noGrp="1"/>
          </p:cNvSpPr>
          <p:nvPr>
            <p:ph type="body" sz="quarter" idx="10"/>
          </p:nvPr>
        </p:nvSpPr>
        <p:spPr>
          <a:xfrm>
            <a:off x="685800" y="2971800"/>
            <a:ext cx="8001000" cy="2210862"/>
          </a:xfrm>
        </p:spPr>
        <p:txBody>
          <a:bodyPr/>
          <a:lstStyle/>
          <a:p>
            <a:pPr marL="0" lvl="1" indent="0">
              <a:buNone/>
            </a:pPr>
            <a:r>
              <a:rPr lang="en-US" sz="6000" dirty="0" smtClean="0">
                <a:solidFill>
                  <a:schemeClr val="bg2">
                    <a:lumMod val="50000"/>
                  </a:schemeClr>
                </a:solidFill>
              </a:rPr>
              <a:t>Create/Show VMM templates which are associated to VHD’s</a:t>
            </a:r>
          </a:p>
        </p:txBody>
      </p:sp>
      <p:sp>
        <p:nvSpPr>
          <p:cNvPr id="7" name="TextBox 6"/>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Architect/Admin </a:t>
            </a:r>
            <a:endParaRPr lang="en-US" sz="2800" dirty="0">
              <a:solidFill>
                <a:srgbClr val="FFC000"/>
              </a:solidFill>
            </a:endParaRPr>
          </a:p>
        </p:txBody>
      </p:sp>
      <p:sp>
        <p:nvSpPr>
          <p:cNvPr id="8" name="TextBox 7"/>
          <p:cNvSpPr txBox="1"/>
          <p:nvPr/>
        </p:nvSpPr>
        <p:spPr>
          <a:xfrm>
            <a:off x="4648200" y="1447800"/>
            <a:ext cx="28194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HP VMM </a:t>
            </a:r>
            <a:endParaRPr lang="en-US" sz="2800" dirty="0">
              <a:solidFill>
                <a:srgbClr val="FFC000"/>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p:txBody>
          <a:bodyPr/>
          <a:lstStyle/>
          <a:p>
            <a:r>
              <a:rPr lang="en-US" dirty="0" smtClean="0"/>
              <a:t>Step 5 OS Resources HP SIM and IO</a:t>
            </a:r>
            <a:endParaRPr lang="en-US" dirty="0"/>
          </a:p>
        </p:txBody>
      </p:sp>
      <p:sp>
        <p:nvSpPr>
          <p:cNvPr id="6" name="Content Placeholder 2"/>
          <p:cNvSpPr>
            <a:spLocks noGrp="1"/>
          </p:cNvSpPr>
          <p:nvPr>
            <p:ph type="body" sz="quarter" idx="10"/>
          </p:nvPr>
        </p:nvSpPr>
        <p:spPr>
          <a:xfrm>
            <a:off x="685800" y="2971800"/>
            <a:ext cx="8001000" cy="2210862"/>
          </a:xfrm>
        </p:spPr>
        <p:txBody>
          <a:bodyPr/>
          <a:lstStyle/>
          <a:p>
            <a:pPr marL="0" lvl="1" indent="0">
              <a:buNone/>
            </a:pPr>
            <a:r>
              <a:rPr lang="en-US" sz="6000" dirty="0" smtClean="0">
                <a:solidFill>
                  <a:schemeClr val="bg2">
                    <a:lumMod val="50000"/>
                  </a:schemeClr>
                </a:solidFill>
              </a:rPr>
              <a:t>Create/Show the RDP inventory of available </a:t>
            </a:r>
            <a:r>
              <a:rPr lang="en-US" sz="6000" dirty="0" smtClean="0">
                <a:solidFill>
                  <a:schemeClr val="bg2">
                    <a:lumMod val="50000"/>
                  </a:schemeClr>
                </a:solidFill>
              </a:rPr>
              <a:t/>
            </a:r>
            <a:br>
              <a:rPr lang="en-US" sz="6000" dirty="0" smtClean="0">
                <a:solidFill>
                  <a:schemeClr val="bg2">
                    <a:lumMod val="50000"/>
                  </a:schemeClr>
                </a:solidFill>
              </a:rPr>
            </a:br>
            <a:r>
              <a:rPr lang="en-US" sz="6000" dirty="0" smtClean="0">
                <a:solidFill>
                  <a:schemeClr val="bg2">
                    <a:lumMod val="50000"/>
                  </a:schemeClr>
                </a:solidFill>
              </a:rPr>
              <a:t>OS </a:t>
            </a:r>
            <a:r>
              <a:rPr lang="en-US" sz="6000" dirty="0" smtClean="0">
                <a:solidFill>
                  <a:schemeClr val="bg2">
                    <a:lumMod val="50000"/>
                  </a:schemeClr>
                </a:solidFill>
              </a:rPr>
              <a:t>images</a:t>
            </a:r>
          </a:p>
        </p:txBody>
      </p:sp>
      <p:sp>
        <p:nvSpPr>
          <p:cNvPr id="7" name="TextBox 6"/>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Architect/Admin </a:t>
            </a:r>
            <a:endParaRPr lang="en-US" sz="2800" dirty="0">
              <a:solidFill>
                <a:srgbClr val="FFC000"/>
              </a:solidFill>
            </a:endParaRPr>
          </a:p>
        </p:txBody>
      </p:sp>
      <p:sp>
        <p:nvSpPr>
          <p:cNvPr id="8" name="TextBox 7"/>
          <p:cNvSpPr txBox="1"/>
          <p:nvPr/>
        </p:nvSpPr>
        <p:spPr>
          <a:xfrm>
            <a:off x="4648200" y="1447800"/>
            <a:ext cx="28194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HP RDP</a:t>
            </a:r>
            <a:endParaRPr lang="en-US" sz="2800" dirty="0">
              <a:solidFill>
                <a:srgbClr val="FFC00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381000" y="230188"/>
            <a:ext cx="8382000" cy="1329595"/>
          </a:xfrm>
        </p:spPr>
        <p:txBody>
          <a:bodyPr/>
          <a:lstStyle/>
          <a:p>
            <a:r>
              <a:rPr lang="en-US" dirty="0" smtClean="0"/>
              <a:t>Step 6 Create/Show Service Catalogue</a:t>
            </a:r>
            <a:endParaRPr lang="en-US" dirty="0"/>
          </a:p>
        </p:txBody>
      </p:sp>
      <p:sp>
        <p:nvSpPr>
          <p:cNvPr id="6" name="Content Placeholder 2"/>
          <p:cNvSpPr>
            <a:spLocks noGrp="1"/>
          </p:cNvSpPr>
          <p:nvPr>
            <p:ph type="body" sz="quarter" idx="10"/>
          </p:nvPr>
        </p:nvSpPr>
        <p:spPr>
          <a:xfrm>
            <a:off x="685800" y="2819400"/>
            <a:ext cx="8001000" cy="2210862"/>
          </a:xfrm>
        </p:spPr>
        <p:txBody>
          <a:bodyPr/>
          <a:lstStyle/>
          <a:p>
            <a:pPr marL="0" lvl="1" indent="0">
              <a:buNone/>
            </a:pPr>
            <a:r>
              <a:rPr lang="en-US" sz="4400" dirty="0" smtClean="0">
                <a:solidFill>
                  <a:schemeClr val="bg2">
                    <a:lumMod val="50000"/>
                  </a:schemeClr>
                </a:solidFill>
              </a:rPr>
              <a:t>Shows existing templates</a:t>
            </a:r>
          </a:p>
          <a:p>
            <a:pPr marL="0" lvl="1" indent="0">
              <a:buNone/>
            </a:pPr>
            <a:r>
              <a:rPr lang="en-US" sz="4400" dirty="0" smtClean="0">
                <a:solidFill>
                  <a:schemeClr val="bg2">
                    <a:lumMod val="50000"/>
                  </a:schemeClr>
                </a:solidFill>
              </a:rPr>
              <a:t>Create new template Based on converged resource data </a:t>
            </a:r>
            <a:r>
              <a:rPr lang="en-US" sz="4400" dirty="0" smtClean="0">
                <a:solidFill>
                  <a:schemeClr val="bg2">
                    <a:lumMod val="50000"/>
                  </a:schemeClr>
                </a:solidFill>
              </a:rPr>
              <a:t/>
            </a:r>
            <a:br>
              <a:rPr lang="en-US" sz="4400" dirty="0" smtClean="0">
                <a:solidFill>
                  <a:schemeClr val="bg2">
                    <a:lumMod val="50000"/>
                  </a:schemeClr>
                </a:solidFill>
              </a:rPr>
            </a:br>
            <a:r>
              <a:rPr lang="en-US" sz="4400" dirty="0" smtClean="0">
                <a:solidFill>
                  <a:schemeClr val="bg2">
                    <a:lumMod val="50000"/>
                  </a:schemeClr>
                </a:solidFill>
              </a:rPr>
              <a:t>(</a:t>
            </a:r>
            <a:r>
              <a:rPr lang="en-US" sz="4400" dirty="0" smtClean="0">
                <a:solidFill>
                  <a:schemeClr val="bg2">
                    <a:lumMod val="50000"/>
                  </a:schemeClr>
                </a:solidFill>
              </a:rPr>
              <a:t>Server , Storage , Networking and OS/VMM resources )</a:t>
            </a:r>
          </a:p>
        </p:txBody>
      </p:sp>
      <p:sp>
        <p:nvSpPr>
          <p:cNvPr id="7" name="TextBox 6"/>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 </a:t>
            </a:r>
            <a:endParaRPr lang="en-US" sz="2800" dirty="0">
              <a:solidFill>
                <a:srgbClr val="FFC000"/>
              </a:solidFill>
            </a:endParaRPr>
          </a:p>
        </p:txBody>
      </p:sp>
      <p:sp>
        <p:nvSpPr>
          <p:cNvPr id="8" name="TextBox 7"/>
          <p:cNvSpPr txBox="1"/>
          <p:nvPr/>
        </p:nvSpPr>
        <p:spPr>
          <a:xfrm>
            <a:off x="4343400" y="1600200"/>
            <a:ext cx="38100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Insight Orchestration </a:t>
            </a:r>
            <a:endParaRPr lang="en-US" sz="2800" dirty="0">
              <a:solidFill>
                <a:srgbClr val="FFC000"/>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381000" y="230188"/>
            <a:ext cx="8382000" cy="1329595"/>
          </a:xfrm>
        </p:spPr>
        <p:txBody>
          <a:bodyPr/>
          <a:lstStyle/>
          <a:p>
            <a:r>
              <a:rPr lang="en-US" dirty="0" smtClean="0"/>
              <a:t>Step 7 Browse Catalogue and Order Service</a:t>
            </a:r>
            <a:endParaRPr lang="en-US" dirty="0"/>
          </a:p>
        </p:txBody>
      </p:sp>
      <p:sp>
        <p:nvSpPr>
          <p:cNvPr id="6" name="Content Placeholder 2"/>
          <p:cNvSpPr>
            <a:spLocks noGrp="1"/>
          </p:cNvSpPr>
          <p:nvPr>
            <p:ph type="body" sz="quarter" idx="10"/>
          </p:nvPr>
        </p:nvSpPr>
        <p:spPr>
          <a:xfrm>
            <a:off x="762000" y="3581400"/>
            <a:ext cx="7924800" cy="2210862"/>
          </a:xfrm>
        </p:spPr>
        <p:txBody>
          <a:bodyPr/>
          <a:lstStyle/>
          <a:p>
            <a:pPr marL="0" lvl="1" indent="0">
              <a:buNone/>
            </a:pPr>
            <a:r>
              <a:rPr lang="en-US" sz="4400" dirty="0" smtClean="0">
                <a:solidFill>
                  <a:schemeClr val="bg2">
                    <a:lumMod val="50000"/>
                  </a:schemeClr>
                </a:solidFill>
              </a:rPr>
              <a:t>Shows created services </a:t>
            </a:r>
          </a:p>
        </p:txBody>
      </p:sp>
      <p:sp>
        <p:nvSpPr>
          <p:cNvPr id="7" name="TextBox 6"/>
          <p:cNvSpPr txBox="1"/>
          <p:nvPr/>
        </p:nvSpPr>
        <p:spPr>
          <a:xfrm>
            <a:off x="4343400" y="1600200"/>
            <a:ext cx="38100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Insight Orchestration </a:t>
            </a:r>
            <a:endParaRPr lang="en-US" sz="2800" dirty="0">
              <a:solidFill>
                <a:srgbClr val="FFC000"/>
              </a:solidFill>
            </a:endParaRPr>
          </a:p>
        </p:txBody>
      </p:sp>
      <p:sp>
        <p:nvSpPr>
          <p:cNvPr id="8" name="TextBox 7"/>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Business User </a:t>
            </a:r>
            <a:endParaRPr lang="en-US" sz="2800" dirty="0">
              <a:solidFill>
                <a:srgbClr val="FFC000"/>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381000" y="230188"/>
            <a:ext cx="8382000" cy="1329595"/>
          </a:xfrm>
        </p:spPr>
        <p:txBody>
          <a:bodyPr/>
          <a:lstStyle/>
          <a:p>
            <a:r>
              <a:rPr lang="en-US" dirty="0" smtClean="0"/>
              <a:t>Step 8  Authorize and Deploy Service</a:t>
            </a:r>
            <a:endParaRPr lang="en-US" dirty="0"/>
          </a:p>
        </p:txBody>
      </p:sp>
      <p:sp>
        <p:nvSpPr>
          <p:cNvPr id="6" name="Content Placeholder 2"/>
          <p:cNvSpPr>
            <a:spLocks noGrp="1"/>
          </p:cNvSpPr>
          <p:nvPr>
            <p:ph type="body" sz="quarter" idx="10"/>
          </p:nvPr>
        </p:nvSpPr>
        <p:spPr>
          <a:xfrm>
            <a:off x="685800" y="3505200"/>
            <a:ext cx="8001000" cy="2210862"/>
          </a:xfrm>
        </p:spPr>
        <p:txBody>
          <a:bodyPr/>
          <a:lstStyle/>
          <a:p>
            <a:pPr marL="0" lvl="1" indent="0">
              <a:buNone/>
            </a:pPr>
            <a:r>
              <a:rPr lang="en-US" sz="4400" dirty="0" smtClean="0">
                <a:solidFill>
                  <a:schemeClr val="bg2">
                    <a:lumMod val="50000"/>
                  </a:schemeClr>
                </a:solidFill>
              </a:rPr>
              <a:t>Review/Approve/Decline service deployment request</a:t>
            </a:r>
          </a:p>
        </p:txBody>
      </p:sp>
      <p:sp>
        <p:nvSpPr>
          <p:cNvPr id="7" name="TextBox 6"/>
          <p:cNvSpPr txBox="1"/>
          <p:nvPr/>
        </p:nvSpPr>
        <p:spPr>
          <a:xfrm>
            <a:off x="4343400" y="1600200"/>
            <a:ext cx="3810000" cy="954107"/>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Insight Orchestration </a:t>
            </a:r>
            <a:endParaRPr lang="en-US" sz="2800" dirty="0">
              <a:solidFill>
                <a:srgbClr val="FFC000"/>
              </a:solidFill>
            </a:endParaRPr>
          </a:p>
        </p:txBody>
      </p:sp>
      <p:sp>
        <p:nvSpPr>
          <p:cNvPr id="9" name="TextBox 8"/>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 </a:t>
            </a:r>
            <a:endParaRPr lang="en-US" sz="2800" dirty="0">
              <a:solidFill>
                <a:srgbClr val="FFC000"/>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381000" y="230188"/>
            <a:ext cx="8382000" cy="1329595"/>
          </a:xfrm>
        </p:spPr>
        <p:txBody>
          <a:bodyPr/>
          <a:lstStyle/>
          <a:p>
            <a:r>
              <a:rPr lang="en-US" dirty="0" smtClean="0"/>
              <a:t>Step 9  Customization Workflow</a:t>
            </a:r>
            <a:br>
              <a:rPr lang="en-US" dirty="0" smtClean="0"/>
            </a:br>
            <a:r>
              <a:rPr lang="en-US" dirty="0" smtClean="0"/>
              <a:t>Embedded HP OO (AA)</a:t>
            </a:r>
            <a:endParaRPr lang="en-US" dirty="0"/>
          </a:p>
        </p:txBody>
      </p:sp>
      <p:sp>
        <p:nvSpPr>
          <p:cNvPr id="6" name="Content Placeholder 2"/>
          <p:cNvSpPr>
            <a:spLocks noGrp="1"/>
          </p:cNvSpPr>
          <p:nvPr>
            <p:ph type="body" sz="quarter" idx="10"/>
          </p:nvPr>
        </p:nvSpPr>
        <p:spPr>
          <a:xfrm>
            <a:off x="762000" y="3581400"/>
            <a:ext cx="7848600" cy="2210862"/>
          </a:xfrm>
        </p:spPr>
        <p:txBody>
          <a:bodyPr/>
          <a:lstStyle/>
          <a:p>
            <a:pPr marL="0" lvl="1" indent="0">
              <a:buNone/>
            </a:pPr>
            <a:r>
              <a:rPr lang="en-US" sz="4400" i="1" dirty="0" smtClean="0">
                <a:solidFill>
                  <a:schemeClr val="bg2">
                    <a:lumMod val="50000"/>
                  </a:schemeClr>
                </a:solidFill>
              </a:rPr>
              <a:t>Create/Show  workflow in HP OO</a:t>
            </a:r>
          </a:p>
        </p:txBody>
      </p:sp>
      <p:sp>
        <p:nvSpPr>
          <p:cNvPr id="7" name="TextBox 6"/>
          <p:cNvSpPr txBox="1"/>
          <p:nvPr/>
        </p:nvSpPr>
        <p:spPr>
          <a:xfrm>
            <a:off x="4343400" y="1600200"/>
            <a:ext cx="3810000" cy="1384995"/>
          </a:xfrm>
          <a:prstGeom prst="rect">
            <a:avLst/>
          </a:prstGeom>
          <a:noFill/>
        </p:spPr>
        <p:txBody>
          <a:bodyPr wrap="square" rtlCol="0">
            <a:spAutoFit/>
          </a:bodyPr>
          <a:lstStyle/>
          <a:p>
            <a:r>
              <a:rPr lang="en-US" sz="2800" dirty="0" smtClean="0">
                <a:solidFill>
                  <a:srgbClr val="FFC000"/>
                </a:solidFill>
              </a:rPr>
              <a:t>Tool: </a:t>
            </a:r>
          </a:p>
          <a:p>
            <a:r>
              <a:rPr lang="en-US" sz="2800" dirty="0" smtClean="0">
                <a:solidFill>
                  <a:srgbClr val="FFC000"/>
                </a:solidFill>
              </a:rPr>
              <a:t>Embedded  Orchestration </a:t>
            </a:r>
            <a:endParaRPr lang="en-US" sz="2800" dirty="0">
              <a:solidFill>
                <a:srgbClr val="FFC000"/>
              </a:solidFill>
            </a:endParaRPr>
          </a:p>
        </p:txBody>
      </p:sp>
      <p:sp>
        <p:nvSpPr>
          <p:cNvPr id="8" name="TextBox 7"/>
          <p:cNvSpPr txBox="1"/>
          <p:nvPr/>
        </p:nvSpPr>
        <p:spPr>
          <a:xfrm>
            <a:off x="762000" y="1600200"/>
            <a:ext cx="2819400" cy="954107"/>
          </a:xfrm>
          <a:prstGeom prst="rect">
            <a:avLst/>
          </a:prstGeom>
          <a:noFill/>
        </p:spPr>
        <p:txBody>
          <a:bodyPr wrap="square" rtlCol="0">
            <a:spAutoFit/>
          </a:bodyPr>
          <a:lstStyle/>
          <a:p>
            <a:r>
              <a:rPr lang="en-US" sz="2800" dirty="0" smtClean="0">
                <a:solidFill>
                  <a:srgbClr val="FFC000"/>
                </a:solidFill>
              </a:rPr>
              <a:t>Role: </a:t>
            </a:r>
          </a:p>
          <a:p>
            <a:r>
              <a:rPr lang="en-US" sz="2800" dirty="0" smtClean="0">
                <a:solidFill>
                  <a:srgbClr val="FFC000"/>
                </a:solidFill>
              </a:rPr>
              <a:t>Architect/Admin </a:t>
            </a:r>
            <a:endParaRPr lang="en-US" sz="2800" dirty="0">
              <a:solidFill>
                <a:srgbClr val="FFC000"/>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2444750" y="2373313"/>
            <a:ext cx="4179888" cy="3063875"/>
          </a:xfrm>
          <a:prstGeom prst="rect">
            <a:avLst/>
          </a:prstGeom>
          <a:noFill/>
          <a:ln w="9525">
            <a:noFill/>
            <a:miter lim="800000"/>
            <a:headEnd/>
            <a:tailEnd/>
          </a:ln>
        </p:spPr>
      </p:pic>
      <p:sp>
        <p:nvSpPr>
          <p:cNvPr id="45" name="Rectangle 44"/>
          <p:cNvSpPr/>
          <p:nvPr/>
        </p:nvSpPr>
        <p:spPr>
          <a:xfrm>
            <a:off x="6557103" y="2315688"/>
            <a:ext cx="2586897" cy="3226222"/>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1">
                    <a:lumMod val="60000"/>
                    <a:lumOff val="40000"/>
                    <a:alpha val="60000"/>
                  </a:schemeClr>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55" name="Rectangle 80"/>
          <p:cNvSpPr>
            <a:spLocks noChangeArrowheads="1"/>
          </p:cNvSpPr>
          <p:nvPr/>
        </p:nvSpPr>
        <p:spPr bwMode="auto">
          <a:xfrm>
            <a:off x="6616700" y="3200400"/>
            <a:ext cx="2087563" cy="233997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marL="225425" indent="-225425">
              <a:spcBef>
                <a:spcPts val="0"/>
              </a:spcBef>
              <a:spcAft>
                <a:spcPts val="600"/>
              </a:spcAft>
              <a:buFont typeface="Arial" pitchFamily="34" charset="0"/>
              <a:buChar char="•"/>
              <a:defRPr/>
            </a:pPr>
            <a:r>
              <a:rPr lang="en-US" sz="1400" dirty="0"/>
              <a:t>Any application, anywhere</a:t>
            </a:r>
          </a:p>
          <a:p>
            <a:pPr marL="225425" indent="-225425">
              <a:spcBef>
                <a:spcPts val="0"/>
              </a:spcBef>
              <a:spcAft>
                <a:spcPts val="600"/>
              </a:spcAft>
              <a:buFont typeface="Arial" pitchFamily="34" charset="0"/>
              <a:buChar char="•"/>
              <a:defRPr/>
            </a:pPr>
            <a:r>
              <a:rPr lang="en-US" sz="1400" dirty="0"/>
              <a:t>Flex resources on demand</a:t>
            </a:r>
          </a:p>
          <a:p>
            <a:pPr marL="225425" indent="-225425">
              <a:spcBef>
                <a:spcPts val="0"/>
              </a:spcBef>
              <a:spcAft>
                <a:spcPts val="600"/>
              </a:spcAft>
              <a:buFont typeface="Arial" pitchFamily="34" charset="0"/>
              <a:buChar char="•"/>
              <a:defRPr/>
            </a:pPr>
            <a:r>
              <a:rPr lang="en-US" sz="1400" dirty="0"/>
              <a:t>Unlock productivity</a:t>
            </a:r>
          </a:p>
          <a:p>
            <a:pPr marL="225425" indent="-225425">
              <a:spcBef>
                <a:spcPts val="0"/>
              </a:spcBef>
              <a:spcAft>
                <a:spcPts val="600"/>
              </a:spcAft>
              <a:buFont typeface="Arial" pitchFamily="34" charset="0"/>
              <a:buChar char="•"/>
              <a:defRPr/>
            </a:pPr>
            <a:r>
              <a:rPr lang="en-US" sz="1400" dirty="0"/>
              <a:t>Predictable continuity of service</a:t>
            </a:r>
          </a:p>
          <a:p>
            <a:pPr marL="225425" indent="-225425">
              <a:spcBef>
                <a:spcPts val="0"/>
              </a:spcBef>
              <a:spcAft>
                <a:spcPts val="600"/>
              </a:spcAft>
              <a:buFont typeface="Arial" pitchFamily="34" charset="0"/>
              <a:buChar char="•"/>
              <a:defRPr/>
            </a:pPr>
            <a:r>
              <a:rPr lang="en-US" sz="1400" dirty="0"/>
              <a:t>Faster time to business value</a:t>
            </a:r>
          </a:p>
        </p:txBody>
      </p:sp>
      <p:sp>
        <p:nvSpPr>
          <p:cNvPr id="22" name="TextBox 21"/>
          <p:cNvSpPr txBox="1"/>
          <p:nvPr/>
        </p:nvSpPr>
        <p:spPr>
          <a:xfrm>
            <a:off x="6642100" y="2498725"/>
            <a:ext cx="2263775" cy="369332"/>
          </a:xfrm>
          <a:prstGeom prst="rect">
            <a:avLst/>
          </a:prstGeom>
          <a:noFill/>
        </p:spPr>
        <p:txBody>
          <a:bodyPr>
            <a:spAutoFit/>
          </a:bodyPr>
          <a:lstStyle/>
          <a:p>
            <a:pPr>
              <a:defRPr/>
            </a:pPr>
            <a:r>
              <a:rPr lang="en-US" dirty="0">
                <a:ea typeface="ＭＳ Ｐゴシック" pitchFamily="34" charset="-128"/>
                <a:cs typeface="+mn-cs"/>
              </a:rPr>
              <a:t>Unleash the potential</a:t>
            </a:r>
          </a:p>
        </p:txBody>
      </p:sp>
      <p:sp>
        <p:nvSpPr>
          <p:cNvPr id="23" name="Curved Down Arrow 22"/>
          <p:cNvSpPr/>
          <p:nvPr/>
        </p:nvSpPr>
        <p:spPr bwMode="auto">
          <a:xfrm>
            <a:off x="2006930" y="1606377"/>
            <a:ext cx="5130140" cy="800462"/>
          </a:xfrm>
          <a:prstGeom prst="curvedDownArrow">
            <a:avLst>
              <a:gd name="adj1" fmla="val 41135"/>
              <a:gd name="adj2" fmla="val 62079"/>
              <a:gd name="adj3" fmla="val 27500"/>
            </a:avLst>
          </a:prstGeom>
          <a:gradFill flip="none" rotWithShape="1">
            <a:gsLst>
              <a:gs pos="45000">
                <a:schemeClr val="bg1">
                  <a:lumMod val="95000"/>
                  <a:alpha val="22000"/>
                </a:schemeClr>
              </a:gs>
              <a:gs pos="88000">
                <a:schemeClr val="accent1">
                  <a:lumMod val="60000"/>
                  <a:lumOff val="40000"/>
                </a:schemeClr>
              </a:gs>
              <a:gs pos="82000">
                <a:schemeClr val="accent1">
                  <a:tint val="23500"/>
                  <a:satMod val="160000"/>
                  <a:alpha val="38000"/>
                </a:schemeClr>
              </a:gs>
            </a:gsLst>
            <a:lin ang="2700000" scaled="1"/>
            <a:tileRect/>
          </a:gradFill>
          <a:ln w="9525" cap="flat" cmpd="sng" algn="ctr">
            <a:noFill/>
            <a:prstDash val="solid"/>
            <a:round/>
            <a:headEnd type="none" w="med" len="med"/>
            <a:tailEnd type="none" w="med" len="med"/>
          </a:ln>
          <a:effectLst>
            <a:prstShdw prst="shdw17" dist="17961" dir="2700000">
              <a:schemeClr val="tx1">
                <a:gamma/>
                <a:shade val="60000"/>
                <a:invGamma/>
                <a:alpha val="74998"/>
              </a:schemeClr>
            </a:prstShdw>
          </a:effectLst>
        </p:spPr>
        <p:txBody>
          <a:bodyPr/>
          <a:lstStyle/>
          <a:p>
            <a:pPr>
              <a:defRPr/>
            </a:pPr>
            <a:endParaRPr lang="en-US">
              <a:latin typeface="Futura Bk" charset="0"/>
              <a:ea typeface="Arial" charset="0"/>
              <a:cs typeface="+mn-cs"/>
            </a:endParaRPr>
          </a:p>
        </p:txBody>
      </p:sp>
      <p:sp>
        <p:nvSpPr>
          <p:cNvPr id="21514" name="Rectangle 2"/>
          <p:cNvSpPr>
            <a:spLocks noGrp="1" noChangeArrowheads="1"/>
          </p:cNvSpPr>
          <p:nvPr>
            <p:ph type="title" idx="4294967295"/>
          </p:nvPr>
        </p:nvSpPr>
        <p:spPr>
          <a:xfrm>
            <a:off x="393700" y="160338"/>
            <a:ext cx="7046913" cy="1107996"/>
          </a:xfrm>
        </p:spPr>
        <p:txBody>
          <a:bodyPr/>
          <a:lstStyle/>
          <a:p>
            <a:r>
              <a:rPr lang="en-US" sz="4000" dirty="0" smtClean="0">
                <a:solidFill>
                  <a:schemeClr val="bg2"/>
                </a:solidFill>
                <a:latin typeface="Futura Bk" pitchFamily="34" charset="0"/>
              </a:rPr>
              <a:t>Tomorrow’s business will be built on a converged infrastructure</a:t>
            </a:r>
            <a:endParaRPr lang="en-US" sz="4000" b="1" dirty="0" smtClean="0">
              <a:solidFill>
                <a:schemeClr val="bg2"/>
              </a:solidFill>
              <a:latin typeface="Futura Bk" pitchFamily="34" charset="0"/>
            </a:endParaRPr>
          </a:p>
        </p:txBody>
      </p:sp>
      <p:sp>
        <p:nvSpPr>
          <p:cNvPr id="38" name="Rectangle 37"/>
          <p:cNvSpPr/>
          <p:nvPr/>
        </p:nvSpPr>
        <p:spPr>
          <a:xfrm rot="10800000">
            <a:off x="49423" y="2306684"/>
            <a:ext cx="2325642" cy="3258973"/>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1">
                    <a:lumMod val="60000"/>
                    <a:lumOff val="40000"/>
                    <a:alpha val="60000"/>
                  </a:schemeClr>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pic>
        <p:nvPicPr>
          <p:cNvPr id="21520" name="Picture 83" descr="Sprawl_guy.png"/>
          <p:cNvPicPr>
            <a:picLocks noChangeAspect="1"/>
          </p:cNvPicPr>
          <p:nvPr/>
        </p:nvPicPr>
        <p:blipFill>
          <a:blip r:embed="rId4" cstate="print"/>
          <a:srcRect/>
          <a:stretch>
            <a:fillRect/>
          </a:stretch>
        </p:blipFill>
        <p:spPr bwMode="auto">
          <a:xfrm>
            <a:off x="492125" y="4767263"/>
            <a:ext cx="179388" cy="579437"/>
          </a:xfrm>
          <a:prstGeom prst="rect">
            <a:avLst/>
          </a:prstGeom>
          <a:noFill/>
          <a:ln w="9525">
            <a:noFill/>
            <a:miter lim="800000"/>
            <a:headEnd/>
            <a:tailEnd/>
          </a:ln>
        </p:spPr>
      </p:pic>
      <p:pic>
        <p:nvPicPr>
          <p:cNvPr id="21521" name="Picture 41" descr="Sprawl_pieces_composite_2.png"/>
          <p:cNvPicPr>
            <a:picLocks noChangeAspect="1"/>
          </p:cNvPicPr>
          <p:nvPr/>
        </p:nvPicPr>
        <p:blipFill>
          <a:blip r:embed="rId5" cstate="print"/>
          <a:srcRect/>
          <a:stretch>
            <a:fillRect/>
          </a:stretch>
        </p:blipFill>
        <p:spPr bwMode="auto">
          <a:xfrm>
            <a:off x="858838" y="3748088"/>
            <a:ext cx="1517650" cy="1500187"/>
          </a:xfrm>
          <a:prstGeom prst="rect">
            <a:avLst/>
          </a:prstGeom>
          <a:noFill/>
          <a:ln w="9525">
            <a:noFill/>
            <a:miter lim="800000"/>
            <a:headEnd/>
            <a:tailEnd/>
          </a:ln>
        </p:spPr>
      </p:pic>
      <p:sp>
        <p:nvSpPr>
          <p:cNvPr id="21522" name="AutoShape 6"/>
          <p:cNvSpPr>
            <a:spLocks noChangeArrowheads="1"/>
          </p:cNvSpPr>
          <p:nvPr/>
        </p:nvSpPr>
        <p:spPr bwMode="auto">
          <a:xfrm rot="5400000">
            <a:off x="896144" y="3763169"/>
            <a:ext cx="3259138" cy="273050"/>
          </a:xfrm>
          <a:prstGeom prst="triangle">
            <a:avLst>
              <a:gd name="adj" fmla="val 53398"/>
            </a:avLst>
          </a:prstGeom>
          <a:gradFill rotWithShape="1">
            <a:gsLst>
              <a:gs pos="0">
                <a:srgbClr val="39B5FF">
                  <a:alpha val="54999"/>
                </a:srgbClr>
              </a:gs>
              <a:gs pos="100000">
                <a:srgbClr val="005587">
                  <a:alpha val="17998"/>
                </a:srgbClr>
              </a:gs>
            </a:gsLst>
            <a:lin ang="5400000"/>
          </a:gradFill>
          <a:ln w="0">
            <a:noFill/>
            <a:miter lim="800000"/>
            <a:headEnd/>
            <a:tailEnd/>
          </a:ln>
        </p:spPr>
        <p:txBody>
          <a:bodyPr wrap="none" anchor="ctr"/>
          <a:lstStyle/>
          <a:p>
            <a:endParaRPr lang="en-US"/>
          </a:p>
        </p:txBody>
      </p:sp>
      <p:sp>
        <p:nvSpPr>
          <p:cNvPr id="54" name="TextBox 53"/>
          <p:cNvSpPr txBox="1"/>
          <p:nvPr/>
        </p:nvSpPr>
        <p:spPr>
          <a:xfrm>
            <a:off x="173038" y="2489200"/>
            <a:ext cx="2265362" cy="646331"/>
          </a:xfrm>
          <a:prstGeom prst="rect">
            <a:avLst/>
          </a:prstGeom>
          <a:noFill/>
        </p:spPr>
        <p:txBody>
          <a:bodyPr wrap="square">
            <a:spAutoFit/>
          </a:bodyPr>
          <a:lstStyle/>
          <a:p>
            <a:pPr>
              <a:defRPr/>
            </a:pPr>
            <a:r>
              <a:rPr lang="en-US" dirty="0">
                <a:ea typeface="ＭＳ Ｐゴシック" pitchFamily="34" charset="-128"/>
                <a:cs typeface="+mn-cs"/>
              </a:rPr>
              <a:t>IT sprawl has business at </a:t>
            </a:r>
            <a:r>
              <a:rPr lang="en-US" dirty="0" smtClean="0">
                <a:ea typeface="ＭＳ Ｐゴシック" pitchFamily="34" charset="-128"/>
                <a:cs typeface="+mn-cs"/>
              </a:rPr>
              <a:t>the </a:t>
            </a:r>
            <a:r>
              <a:rPr lang="en-US" dirty="0">
                <a:ea typeface="ＭＳ Ｐゴシック" pitchFamily="34" charset="-128"/>
                <a:cs typeface="+mn-cs"/>
              </a:rPr>
              <a:t>breaking point</a:t>
            </a:r>
          </a:p>
        </p:txBody>
      </p:sp>
      <p:sp>
        <p:nvSpPr>
          <p:cNvPr id="59" name="Rectangle 28"/>
          <p:cNvSpPr>
            <a:spLocks noChangeArrowheads="1"/>
          </p:cNvSpPr>
          <p:nvPr/>
        </p:nvSpPr>
        <p:spPr bwMode="auto">
          <a:xfrm>
            <a:off x="2711450" y="5414963"/>
            <a:ext cx="3575050" cy="64611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a:defRPr/>
            </a:pPr>
            <a:r>
              <a:rPr lang="en-US" sz="1800" dirty="0">
                <a:solidFill>
                  <a:schemeClr val="accent1">
                    <a:lumMod val="60000"/>
                    <a:lumOff val="40000"/>
                  </a:schemeClr>
                </a:solidFill>
              </a:rPr>
              <a:t>Building on what you have today – delivered the way you need it.</a:t>
            </a:r>
          </a:p>
        </p:txBody>
      </p:sp>
      <p:sp>
        <p:nvSpPr>
          <p:cNvPr id="16" name="TextBox 15"/>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rPr>
              <a:t>©2009 HP Confidential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57"/>
          <p:cNvSpPr txBox="1">
            <a:spLocks noChangeArrowheads="1"/>
          </p:cNvSpPr>
          <p:nvPr/>
        </p:nvSpPr>
        <p:spPr bwMode="auto">
          <a:xfrm>
            <a:off x="257175" y="304800"/>
            <a:ext cx="8353425" cy="1143000"/>
          </a:xfrm>
          <a:prstGeom prst="rect">
            <a:avLst/>
          </a:prstGeom>
          <a:noFill/>
          <a:ln w="9525">
            <a:noFill/>
            <a:miter lim="800000"/>
            <a:headEnd/>
            <a:tailEnd/>
          </a:ln>
        </p:spPr>
        <p:txBody>
          <a:bodyPr anchor="ctr"/>
          <a:lstStyle/>
          <a:p>
            <a:pPr>
              <a:lnSpc>
                <a:spcPct val="90000"/>
              </a:lnSpc>
              <a:spcBef>
                <a:spcPct val="25000"/>
              </a:spcBef>
            </a:pPr>
            <a:r>
              <a:rPr lang="en-US" sz="3200" spc="-150" dirty="0">
                <a:ln w="3175">
                  <a:noFill/>
                </a:ln>
                <a:solidFill>
                  <a:srgbClr val="CCFFCC"/>
                </a:solidFill>
                <a:latin typeface="+mj-lt"/>
                <a:cs typeface="Arial" charset="0"/>
              </a:rPr>
              <a:t>HP Infrastructure Operating Environment</a:t>
            </a:r>
          </a:p>
        </p:txBody>
      </p:sp>
      <p:sp>
        <p:nvSpPr>
          <p:cNvPr id="13359" name="Rectangle 47"/>
          <p:cNvSpPr>
            <a:spLocks noChangeArrowheads="1"/>
          </p:cNvSpPr>
          <p:nvPr/>
        </p:nvSpPr>
        <p:spPr bwMode="auto">
          <a:xfrm>
            <a:off x="331788" y="1376363"/>
            <a:ext cx="77835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sz="2400">
                <a:solidFill>
                  <a:srgbClr val="FF9900"/>
                </a:solidFill>
              </a:rPr>
              <a:t>A blueprint to enable shared-service management </a:t>
            </a:r>
          </a:p>
        </p:txBody>
      </p:sp>
      <p:sp>
        <p:nvSpPr>
          <p:cNvPr id="2" name="Rectangle 44"/>
          <p:cNvSpPr/>
          <p:nvPr/>
        </p:nvSpPr>
        <p:spPr bwMode="auto">
          <a:xfrm>
            <a:off x="4165336" y="2080759"/>
            <a:ext cx="1141413" cy="1245054"/>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pic>
        <p:nvPicPr>
          <p:cNvPr id="68" name="Picture 67" descr="application_select.png"/>
          <p:cNvPicPr>
            <a:picLocks noChangeAspect="1"/>
          </p:cNvPicPr>
          <p:nvPr/>
        </p:nvPicPr>
        <p:blipFill>
          <a:blip r:embed="rId3" cstate="print"/>
          <a:srcRect/>
          <a:stretch>
            <a:fillRect/>
          </a:stretch>
        </p:blipFill>
        <p:spPr bwMode="auto">
          <a:xfrm>
            <a:off x="4351338" y="2392363"/>
            <a:ext cx="769937" cy="827087"/>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135175" name="Rectangle 52"/>
          <p:cNvPicPr>
            <a:picLocks noChangeArrowheads="1"/>
          </p:cNvPicPr>
          <p:nvPr/>
        </p:nvPicPr>
        <p:blipFill>
          <a:blip r:embed="rId4" cstate="print"/>
          <a:srcRect/>
          <a:stretch>
            <a:fillRect/>
          </a:stretch>
        </p:blipFill>
        <p:spPr bwMode="auto">
          <a:xfrm>
            <a:off x="5473700" y="2009775"/>
            <a:ext cx="1416050" cy="1377950"/>
          </a:xfrm>
          <a:prstGeom prst="rect">
            <a:avLst/>
          </a:prstGeom>
          <a:noFill/>
          <a:ln w="9525">
            <a:noFill/>
            <a:miter lim="800000"/>
            <a:headEnd/>
            <a:tailEnd/>
          </a:ln>
        </p:spPr>
      </p:pic>
      <p:pic>
        <p:nvPicPr>
          <p:cNvPr id="73" name="Picture 72" descr="go_button.png"/>
          <p:cNvPicPr>
            <a:picLocks noChangeAspect="1"/>
          </p:cNvPicPr>
          <p:nvPr/>
        </p:nvPicPr>
        <p:blipFill>
          <a:blip r:embed="rId5" cstate="print"/>
          <a:srcRect/>
          <a:stretch>
            <a:fillRect/>
          </a:stretch>
        </p:blipFill>
        <p:spPr bwMode="auto">
          <a:xfrm>
            <a:off x="5830888" y="2478088"/>
            <a:ext cx="700087" cy="668337"/>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51" name="Rectangle 50"/>
          <p:cNvSpPr/>
          <p:nvPr/>
        </p:nvSpPr>
        <p:spPr bwMode="auto">
          <a:xfrm>
            <a:off x="6997739" y="2078858"/>
            <a:ext cx="1138238" cy="1246954"/>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pic>
        <p:nvPicPr>
          <p:cNvPr id="74" name="Picture 73" descr="gears.png"/>
          <p:cNvPicPr>
            <a:picLocks noChangeAspect="1"/>
          </p:cNvPicPr>
          <p:nvPr/>
        </p:nvPicPr>
        <p:blipFill>
          <a:blip r:embed="rId6" cstate="print"/>
          <a:srcRect/>
          <a:stretch>
            <a:fillRect/>
          </a:stretch>
        </p:blipFill>
        <p:spPr bwMode="auto">
          <a:xfrm>
            <a:off x="7246938" y="2413000"/>
            <a:ext cx="639762" cy="787400"/>
          </a:xfrm>
          <a:prstGeom prst="rect">
            <a:avLst/>
          </a:prstGeom>
          <a:noFill/>
          <a:ln w="9525">
            <a:noFill/>
            <a:miter lim="800000"/>
            <a:headEnd/>
            <a:tailEnd/>
          </a:ln>
          <a:effectLst>
            <a:outerShdw blurRad="25400" dist="25400" dir="2700000" algn="tl" rotWithShape="0">
              <a:srgbClr val="000000">
                <a:alpha val="30000"/>
              </a:srgbClr>
            </a:outerShdw>
          </a:effectLst>
        </p:spPr>
      </p:pic>
      <p:grpSp>
        <p:nvGrpSpPr>
          <p:cNvPr id="3" name="Group 78"/>
          <p:cNvGrpSpPr>
            <a:grpSpLocks/>
          </p:cNvGrpSpPr>
          <p:nvPr/>
        </p:nvGrpSpPr>
        <p:grpSpPr bwMode="auto">
          <a:xfrm>
            <a:off x="5370513" y="2557463"/>
            <a:ext cx="385762" cy="508000"/>
            <a:chOff x="1316" y="1847"/>
            <a:chExt cx="243" cy="320"/>
          </a:xfrm>
        </p:grpSpPr>
        <p:sp>
          <p:nvSpPr>
            <p:cNvPr id="9" name="Rectangle 42"/>
            <p:cNvSpPr/>
            <p:nvPr/>
          </p:nvSpPr>
          <p:spPr>
            <a:xfrm>
              <a:off x="1316" y="1941"/>
              <a:ext cx="114" cy="131"/>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10" name="AutoShape 6"/>
            <p:cNvSpPr>
              <a:spLocks noChangeArrowheads="1"/>
            </p:cNvSpPr>
            <p:nvPr/>
          </p:nvSpPr>
          <p:spPr bwMode="auto">
            <a:xfrm rot="5400000">
              <a:off x="1329" y="1936"/>
              <a:ext cx="320" cy="141"/>
            </a:xfrm>
            <a:prstGeom prst="triangle">
              <a:avLst>
                <a:gd name="adj" fmla="val 50000"/>
              </a:avLst>
            </a:prstGeom>
            <a:solidFill>
              <a:srgbClr val="39B5FF"/>
            </a:solidFill>
            <a:ln w="6350" algn="ctr">
              <a:noFill/>
              <a:round/>
              <a:headEnd/>
              <a:tailEnd/>
            </a:ln>
          </p:spPr>
          <p:txBody>
            <a:bodyPr rot="10800000" vert="eaVert" anchor="ctr"/>
            <a:lstStyle/>
            <a:p>
              <a:pPr algn="ctr">
                <a:spcBef>
                  <a:spcPct val="50000"/>
                </a:spcBef>
                <a:defRPr/>
              </a:pPr>
              <a:endParaRPr lang="en-US">
                <a:solidFill>
                  <a:srgbClr val="FFFFFF"/>
                </a:solidFill>
                <a:latin typeface="+mn-lt"/>
                <a:ea typeface="+mn-ea"/>
              </a:endParaRPr>
            </a:p>
          </p:txBody>
        </p:sp>
      </p:grpSp>
      <p:grpSp>
        <p:nvGrpSpPr>
          <p:cNvPr id="4" name="Group 81"/>
          <p:cNvGrpSpPr>
            <a:grpSpLocks/>
          </p:cNvGrpSpPr>
          <p:nvPr/>
        </p:nvGrpSpPr>
        <p:grpSpPr bwMode="auto">
          <a:xfrm>
            <a:off x="6680200" y="2557463"/>
            <a:ext cx="385763" cy="508000"/>
            <a:chOff x="1316" y="1847"/>
            <a:chExt cx="243" cy="320"/>
          </a:xfrm>
        </p:grpSpPr>
        <p:sp>
          <p:nvSpPr>
            <p:cNvPr id="43" name="Rectangle 42"/>
            <p:cNvSpPr/>
            <p:nvPr/>
          </p:nvSpPr>
          <p:spPr>
            <a:xfrm>
              <a:off x="1316" y="1941"/>
              <a:ext cx="114" cy="131"/>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42" name="AutoShape 6"/>
            <p:cNvSpPr>
              <a:spLocks noChangeArrowheads="1"/>
            </p:cNvSpPr>
            <p:nvPr/>
          </p:nvSpPr>
          <p:spPr bwMode="auto">
            <a:xfrm rot="5400000">
              <a:off x="1328" y="1936"/>
              <a:ext cx="320" cy="141"/>
            </a:xfrm>
            <a:prstGeom prst="triangle">
              <a:avLst>
                <a:gd name="adj" fmla="val 50000"/>
              </a:avLst>
            </a:prstGeom>
            <a:solidFill>
              <a:srgbClr val="39B5FF"/>
            </a:solidFill>
            <a:ln w="6350" algn="ctr">
              <a:noFill/>
              <a:round/>
              <a:headEnd/>
              <a:tailEnd/>
            </a:ln>
          </p:spPr>
          <p:txBody>
            <a:bodyPr rot="10800000" vert="eaVert" anchor="ctr"/>
            <a:lstStyle/>
            <a:p>
              <a:pPr algn="ctr">
                <a:spcBef>
                  <a:spcPct val="50000"/>
                </a:spcBef>
                <a:defRPr/>
              </a:pPr>
              <a:endParaRPr lang="en-US">
                <a:solidFill>
                  <a:srgbClr val="FFFFFF"/>
                </a:solidFill>
                <a:latin typeface="+mn-lt"/>
                <a:ea typeface="+mn-ea"/>
              </a:endParaRPr>
            </a:p>
          </p:txBody>
        </p:sp>
      </p:grpSp>
      <p:sp>
        <p:nvSpPr>
          <p:cNvPr id="32" name="Rectangle 31"/>
          <p:cNvSpPr/>
          <p:nvPr/>
        </p:nvSpPr>
        <p:spPr>
          <a:xfrm>
            <a:off x="4194175" y="3605213"/>
            <a:ext cx="4130675" cy="500062"/>
          </a:xfrm>
          <a:prstGeom prst="rect">
            <a:avLst/>
          </a:prstGeom>
          <a:gradFill>
            <a:gsLst>
              <a:gs pos="0">
                <a:schemeClr val="accent1">
                  <a:shade val="51000"/>
                  <a:satMod val="130000"/>
                  <a:alpha val="0"/>
                </a:schemeClr>
              </a:gs>
              <a:gs pos="100000">
                <a:schemeClr val="accent1">
                  <a:shade val="94000"/>
                  <a:satMod val="135000"/>
                  <a:alpha val="4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chemeClr val="bg1"/>
              </a:solidFill>
              <a:cs typeface="MS PGothic"/>
            </a:endParaRPr>
          </a:p>
        </p:txBody>
      </p:sp>
      <p:sp>
        <p:nvSpPr>
          <p:cNvPr id="135184" name="TextBox 14"/>
          <p:cNvSpPr txBox="1">
            <a:spLocks noChangeArrowheads="1"/>
          </p:cNvSpPr>
          <p:nvPr/>
        </p:nvSpPr>
        <p:spPr bwMode="auto">
          <a:xfrm>
            <a:off x="4235450" y="2111375"/>
            <a:ext cx="966788" cy="246063"/>
          </a:xfrm>
          <a:prstGeom prst="rect">
            <a:avLst/>
          </a:prstGeom>
          <a:noFill/>
          <a:ln w="9525">
            <a:noFill/>
            <a:miter lim="800000"/>
            <a:headEnd/>
            <a:tailEnd/>
          </a:ln>
        </p:spPr>
        <p:txBody>
          <a:bodyPr>
            <a:spAutoFit/>
          </a:bodyPr>
          <a:lstStyle/>
          <a:p>
            <a:pPr algn="ctr">
              <a:spcBef>
                <a:spcPct val="50000"/>
              </a:spcBef>
            </a:pPr>
            <a:r>
              <a:rPr lang="en-US" sz="1000"/>
              <a:t>Select</a:t>
            </a:r>
          </a:p>
        </p:txBody>
      </p:sp>
      <p:sp>
        <p:nvSpPr>
          <p:cNvPr id="135185" name="TextBox 14"/>
          <p:cNvSpPr txBox="1">
            <a:spLocks noChangeArrowheads="1"/>
          </p:cNvSpPr>
          <p:nvPr/>
        </p:nvSpPr>
        <p:spPr bwMode="auto">
          <a:xfrm>
            <a:off x="5686425" y="2111375"/>
            <a:ext cx="966788" cy="246063"/>
          </a:xfrm>
          <a:prstGeom prst="rect">
            <a:avLst/>
          </a:prstGeom>
          <a:noFill/>
          <a:ln w="9525">
            <a:noFill/>
            <a:miter lim="800000"/>
            <a:headEnd/>
            <a:tailEnd/>
          </a:ln>
        </p:spPr>
        <p:txBody>
          <a:bodyPr>
            <a:spAutoFit/>
          </a:bodyPr>
          <a:lstStyle/>
          <a:p>
            <a:pPr algn="ctr">
              <a:spcBef>
                <a:spcPct val="50000"/>
              </a:spcBef>
            </a:pPr>
            <a:r>
              <a:rPr lang="en-US" sz="1000" dirty="0"/>
              <a:t>Initiate</a:t>
            </a:r>
          </a:p>
        </p:txBody>
      </p:sp>
      <p:sp>
        <p:nvSpPr>
          <p:cNvPr id="135186" name="TextBox 14"/>
          <p:cNvSpPr txBox="1">
            <a:spLocks noChangeArrowheads="1"/>
          </p:cNvSpPr>
          <p:nvPr/>
        </p:nvSpPr>
        <p:spPr bwMode="auto">
          <a:xfrm>
            <a:off x="7094538" y="2111375"/>
            <a:ext cx="966787" cy="246063"/>
          </a:xfrm>
          <a:prstGeom prst="rect">
            <a:avLst/>
          </a:prstGeom>
          <a:noFill/>
          <a:ln w="9525">
            <a:noFill/>
            <a:miter lim="800000"/>
            <a:headEnd/>
            <a:tailEnd/>
          </a:ln>
        </p:spPr>
        <p:txBody>
          <a:bodyPr>
            <a:spAutoFit/>
          </a:bodyPr>
          <a:lstStyle/>
          <a:p>
            <a:pPr algn="ctr">
              <a:spcBef>
                <a:spcPct val="50000"/>
              </a:spcBef>
            </a:pPr>
            <a:r>
              <a:rPr lang="en-US" sz="1000"/>
              <a:t>Provision</a:t>
            </a:r>
          </a:p>
        </p:txBody>
      </p:sp>
      <p:pic>
        <p:nvPicPr>
          <p:cNvPr id="135187" name="Picture 3"/>
          <p:cNvPicPr>
            <a:picLocks noChangeAspect="1" noChangeArrowheads="1"/>
          </p:cNvPicPr>
          <p:nvPr/>
        </p:nvPicPr>
        <p:blipFill>
          <a:blip r:embed="rId7" cstate="print"/>
          <a:srcRect l="9976" r="27242" b="8191"/>
          <a:stretch>
            <a:fillRect/>
          </a:stretch>
        </p:blipFill>
        <p:spPr bwMode="auto">
          <a:xfrm>
            <a:off x="555625" y="2476500"/>
            <a:ext cx="2990850" cy="3238500"/>
          </a:xfrm>
          <a:prstGeom prst="rect">
            <a:avLst/>
          </a:prstGeom>
          <a:noFill/>
          <a:ln w="9525">
            <a:noFill/>
            <a:miter lim="800000"/>
            <a:headEnd/>
            <a:tailEnd/>
          </a:ln>
        </p:spPr>
      </p:pic>
      <p:sp>
        <p:nvSpPr>
          <p:cNvPr id="102471" name="TextBox 29"/>
          <p:cNvSpPr txBox="1">
            <a:spLocks noChangeArrowheads="1"/>
          </p:cNvSpPr>
          <p:nvPr/>
        </p:nvSpPr>
        <p:spPr bwMode="auto">
          <a:xfrm>
            <a:off x="399805" y="4392980"/>
            <a:ext cx="1467728" cy="276999"/>
          </a:xfrm>
          <a:prstGeom prst="rect">
            <a:avLst/>
          </a:prstGeom>
          <a:solidFill>
            <a:schemeClr val="accent6">
              <a:lumMod val="75000"/>
              <a:alpha val="83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Catalog</a:t>
            </a:r>
          </a:p>
        </p:txBody>
      </p:sp>
      <p:sp>
        <p:nvSpPr>
          <p:cNvPr id="102464" name="TextBox 29"/>
          <p:cNvSpPr txBox="1">
            <a:spLocks noChangeArrowheads="1"/>
          </p:cNvSpPr>
          <p:nvPr/>
        </p:nvSpPr>
        <p:spPr bwMode="auto">
          <a:xfrm>
            <a:off x="417196" y="2560287"/>
            <a:ext cx="1490488" cy="277000"/>
          </a:xfrm>
          <a:prstGeom prst="rect">
            <a:avLst/>
          </a:prstGeom>
          <a:solidFill>
            <a:schemeClr val="accent6">
              <a:lumMod val="75000"/>
              <a:alpha val="80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Request</a:t>
            </a:r>
          </a:p>
        </p:txBody>
      </p:sp>
      <p:sp>
        <p:nvSpPr>
          <p:cNvPr id="102465" name="TextBox 30"/>
          <p:cNvSpPr txBox="1">
            <a:spLocks noChangeArrowheads="1"/>
          </p:cNvSpPr>
          <p:nvPr/>
        </p:nvSpPr>
        <p:spPr bwMode="auto">
          <a:xfrm>
            <a:off x="2234566" y="2576162"/>
            <a:ext cx="1493518" cy="276999"/>
          </a:xfrm>
          <a:prstGeom prst="rect">
            <a:avLst/>
          </a:prstGeom>
          <a:solidFill>
            <a:schemeClr val="accent6">
              <a:lumMod val="75000"/>
              <a:alpha val="80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latin typeface="Arial" pitchFamily="34" charset="0"/>
              </a:rPr>
              <a:t>Service Delivered</a:t>
            </a:r>
          </a:p>
        </p:txBody>
      </p:sp>
      <p:grpSp>
        <p:nvGrpSpPr>
          <p:cNvPr id="5" name="Group 19"/>
          <p:cNvGrpSpPr>
            <a:grpSpLocks/>
          </p:cNvGrpSpPr>
          <p:nvPr/>
        </p:nvGrpSpPr>
        <p:grpSpPr bwMode="auto">
          <a:xfrm>
            <a:off x="4389438" y="4557713"/>
            <a:ext cx="4754562" cy="685800"/>
            <a:chOff x="1012598" y="5353147"/>
            <a:chExt cx="4595777" cy="685801"/>
          </a:xfrm>
        </p:grpSpPr>
        <p:sp>
          <p:nvSpPr>
            <p:cNvPr id="123949" name="Oval 45"/>
            <p:cNvSpPr>
              <a:spLocks noChangeArrowheads="1"/>
            </p:cNvSpPr>
            <p:nvPr/>
          </p:nvSpPr>
          <p:spPr bwMode="auto">
            <a:xfrm>
              <a:off x="1012598" y="5353147"/>
              <a:ext cx="685914" cy="685801"/>
            </a:xfrm>
            <a:prstGeom prst="ellipse">
              <a:avLst/>
            </a:prstGeom>
            <a:solidFill>
              <a:schemeClr val="accent2"/>
            </a:solidFill>
            <a:ln w="9525">
              <a:noFill/>
              <a:round/>
              <a:headEnd/>
              <a:tailEnd/>
            </a:ln>
            <a:effectLst>
              <a:prstShdw prst="shdw17" dist="17961" dir="2700000">
                <a:schemeClr val="accent2">
                  <a:gamma/>
                  <a:shade val="60000"/>
                  <a:invGamma/>
                </a:schemeClr>
              </a:prstShdw>
            </a:effectLst>
          </p:spPr>
          <p:txBody>
            <a:bodyPr wrap="none" anchor="ctr"/>
            <a:lstStyle/>
            <a:p>
              <a:pPr algn="ctr">
                <a:defRPr/>
              </a:pPr>
              <a:r>
                <a:rPr lang="en-US" sz="1600" dirty="0">
                  <a:solidFill>
                    <a:schemeClr val="bg1"/>
                  </a:solidFill>
                  <a:ea typeface="ＭＳ Ｐゴシック"/>
                </a:rPr>
                <a:t>Months</a:t>
              </a:r>
              <a:br>
                <a:rPr lang="en-US" sz="1600" dirty="0">
                  <a:solidFill>
                    <a:schemeClr val="bg1"/>
                  </a:solidFill>
                  <a:ea typeface="ＭＳ Ｐゴシック"/>
                </a:rPr>
              </a:br>
              <a:r>
                <a:rPr lang="en-US" sz="1600" dirty="0">
                  <a:solidFill>
                    <a:schemeClr val="bg1"/>
                  </a:solidFill>
                  <a:ea typeface="ＭＳ Ｐゴシック"/>
                </a:rPr>
                <a:t>to Min</a:t>
              </a:r>
            </a:p>
          </p:txBody>
        </p:sp>
        <p:sp>
          <p:nvSpPr>
            <p:cNvPr id="123950" name="Text Box 46"/>
            <p:cNvSpPr txBox="1">
              <a:spLocks noChangeArrowheads="1"/>
            </p:cNvSpPr>
            <p:nvPr/>
          </p:nvSpPr>
          <p:spPr bwMode="auto">
            <a:xfrm>
              <a:off x="1818201" y="5372197"/>
              <a:ext cx="3790174" cy="64135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t>Accelerate </a:t>
              </a:r>
              <a:br>
                <a:rPr lang="en-US" sz="1800"/>
              </a:br>
              <a:r>
                <a:rPr lang="en-US" sz="1800"/>
                <a:t>service delivery</a:t>
              </a:r>
            </a:p>
          </p:txBody>
        </p:sp>
      </p:grpSp>
      <p:grpSp>
        <p:nvGrpSpPr>
          <p:cNvPr id="6" name="Group 24"/>
          <p:cNvGrpSpPr>
            <a:grpSpLocks/>
          </p:cNvGrpSpPr>
          <p:nvPr/>
        </p:nvGrpSpPr>
        <p:grpSpPr bwMode="auto">
          <a:xfrm>
            <a:off x="4389438" y="5511800"/>
            <a:ext cx="4478337" cy="685800"/>
            <a:chOff x="3374" y="3189"/>
            <a:chExt cx="2821" cy="432"/>
          </a:xfrm>
        </p:grpSpPr>
        <p:sp>
          <p:nvSpPr>
            <p:cNvPr id="123945" name="Oval 41"/>
            <p:cNvSpPr>
              <a:spLocks noChangeArrowheads="1"/>
            </p:cNvSpPr>
            <p:nvPr/>
          </p:nvSpPr>
          <p:spPr bwMode="auto">
            <a:xfrm>
              <a:off x="3374" y="3189"/>
              <a:ext cx="432" cy="432"/>
            </a:xfrm>
            <a:prstGeom prst="ellipse">
              <a:avLst/>
            </a:prstGeom>
            <a:solidFill>
              <a:schemeClr val="accent2"/>
            </a:solidFill>
            <a:ln w="9525">
              <a:noFill/>
              <a:round/>
              <a:headEnd/>
              <a:tailEnd/>
            </a:ln>
            <a:effectLst>
              <a:prstShdw prst="shdw17" dist="17961" dir="2700000">
                <a:schemeClr val="accent2">
                  <a:gamma/>
                  <a:shade val="60000"/>
                  <a:invGamma/>
                </a:schemeClr>
              </a:prstShdw>
            </a:effectLst>
          </p:spPr>
          <p:txBody>
            <a:bodyPr wrap="none" anchor="ctr"/>
            <a:lstStyle/>
            <a:p>
              <a:pPr algn="ctr">
                <a:defRPr/>
              </a:pPr>
              <a:endParaRPr lang="en-US" sz="2400"/>
            </a:p>
          </p:txBody>
        </p:sp>
        <p:sp>
          <p:nvSpPr>
            <p:cNvPr id="123946" name="Text Box 42"/>
            <p:cNvSpPr txBox="1">
              <a:spLocks noChangeArrowheads="1"/>
            </p:cNvSpPr>
            <p:nvPr/>
          </p:nvSpPr>
          <p:spPr bwMode="auto">
            <a:xfrm>
              <a:off x="3878" y="3201"/>
              <a:ext cx="2317" cy="40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800"/>
                <a:t>Most efficient use of IT </a:t>
              </a:r>
              <a:br>
                <a:rPr lang="en-US" sz="1800"/>
              </a:br>
              <a:r>
                <a:rPr lang="en-US" sz="1800"/>
                <a:t>resources &amp; staff time</a:t>
              </a:r>
            </a:p>
          </p:txBody>
        </p:sp>
        <p:grpSp>
          <p:nvGrpSpPr>
            <p:cNvPr id="7" name="Group 16"/>
            <p:cNvGrpSpPr>
              <a:grpSpLocks/>
            </p:cNvGrpSpPr>
            <p:nvPr/>
          </p:nvGrpSpPr>
          <p:grpSpPr bwMode="auto">
            <a:xfrm>
              <a:off x="3444" y="3278"/>
              <a:ext cx="282" cy="251"/>
              <a:chOff x="1216" y="3940"/>
              <a:chExt cx="334" cy="281"/>
            </a:xfrm>
          </p:grpSpPr>
          <p:sp>
            <p:nvSpPr>
              <p:cNvPr id="150541" name="Line 13"/>
              <p:cNvSpPr>
                <a:spLocks noChangeShapeType="1"/>
              </p:cNvSpPr>
              <p:nvPr/>
            </p:nvSpPr>
            <p:spPr bwMode="auto">
              <a:xfrm flipV="1">
                <a:off x="1216" y="4040"/>
                <a:ext cx="135" cy="181"/>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sp>
            <p:nvSpPr>
              <p:cNvPr id="150542" name="Line 14"/>
              <p:cNvSpPr>
                <a:spLocks noChangeShapeType="1"/>
              </p:cNvSpPr>
              <p:nvPr/>
            </p:nvSpPr>
            <p:spPr bwMode="auto">
              <a:xfrm>
                <a:off x="1344" y="4054"/>
                <a:ext cx="50" cy="71"/>
              </a:xfrm>
              <a:prstGeom prst="line">
                <a:avLst/>
              </a:prstGeom>
              <a:noFill/>
              <a:ln w="9525">
                <a:solidFill>
                  <a:schemeClr val="bg1"/>
                </a:solidFill>
                <a:round/>
                <a:headEnd/>
                <a:tailEn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sp>
            <p:nvSpPr>
              <p:cNvPr id="150543" name="Line 15"/>
              <p:cNvSpPr>
                <a:spLocks noChangeShapeType="1"/>
              </p:cNvSpPr>
              <p:nvPr/>
            </p:nvSpPr>
            <p:spPr bwMode="auto">
              <a:xfrm flipV="1">
                <a:off x="1401" y="3940"/>
                <a:ext cx="149" cy="185"/>
              </a:xfrm>
              <a:prstGeom prst="line">
                <a:avLst/>
              </a:prstGeom>
              <a:noFill/>
              <a:ln w="952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sz="2000">
                  <a:ea typeface="ＭＳ Ｐゴシック"/>
                  <a:cs typeface="ＭＳ Ｐゴシック"/>
                </a:endParaRPr>
              </a:p>
            </p:txBody>
          </p:sp>
        </p:grpSp>
      </p:grpSp>
      <p:sp>
        <p:nvSpPr>
          <p:cNvPr id="341038" name="Text Box 46"/>
          <p:cNvSpPr txBox="1">
            <a:spLocks noChangeArrowheads="1"/>
          </p:cNvSpPr>
          <p:nvPr/>
        </p:nvSpPr>
        <p:spPr bwMode="auto">
          <a:xfrm>
            <a:off x="4259263" y="3567113"/>
            <a:ext cx="40481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000"/>
              <a:t>A few automated steps, in less time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419100" y="1447800"/>
            <a:ext cx="8253413" cy="4632325"/>
          </a:xfrm>
        </p:spPr>
        <p:txBody>
          <a:bodyPr/>
          <a:lstStyle/>
          <a:p>
            <a:pPr>
              <a:buFont typeface="Arial" pitchFamily="34" charset="0"/>
              <a:buChar char="•"/>
            </a:pPr>
            <a:r>
              <a:rPr lang="en-US" dirty="0" smtClean="0">
                <a:solidFill>
                  <a:srgbClr val="FFC000"/>
                </a:solidFill>
              </a:rPr>
              <a:t>HP Converged Infrastructure and Matrix</a:t>
            </a:r>
          </a:p>
          <a:p>
            <a:pPr>
              <a:buFont typeface="Arial" pitchFamily="34" charset="0"/>
              <a:buChar char="•"/>
            </a:pPr>
            <a:r>
              <a:rPr lang="en-US" dirty="0" smtClean="0"/>
              <a:t>Provisioning Windows applications in a Matrix environment customer scenario and demonstration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1329595"/>
          </a:xfrm>
        </p:spPr>
        <p:txBody>
          <a:bodyPr/>
          <a:lstStyle/>
          <a:p>
            <a:r>
              <a:rPr lang="en-US" dirty="0" smtClean="0"/>
              <a:t>Gartner Magic Quadrant on Blade Vendors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05000" y="1523999"/>
            <a:ext cx="5791200" cy="42672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reeform 7"/>
          <p:cNvSpPr>
            <a:spLocks/>
          </p:cNvSpPr>
          <p:nvPr/>
        </p:nvSpPr>
        <p:spPr bwMode="auto">
          <a:xfrm rot="10800000">
            <a:off x="6553200" y="1219201"/>
            <a:ext cx="1752600" cy="1600200"/>
          </a:xfrm>
          <a:custGeom>
            <a:avLst/>
            <a:gdLst>
              <a:gd name="T0" fmla="*/ 2147483647 w 1108"/>
              <a:gd name="T1" fmla="*/ 2147483647 h 1012"/>
              <a:gd name="T2" fmla="*/ 2147483647 w 1108"/>
              <a:gd name="T3" fmla="*/ 2147483647 h 1012"/>
              <a:gd name="T4" fmla="*/ 2147483647 w 1108"/>
              <a:gd name="T5" fmla="*/ 2147483647 h 1012"/>
              <a:gd name="T6" fmla="*/ 2147483647 w 1108"/>
              <a:gd name="T7" fmla="*/ 2147483647 h 1012"/>
              <a:gd name="T8" fmla="*/ 2147483647 w 1108"/>
              <a:gd name="T9" fmla="*/ 2147483647 h 1012"/>
              <a:gd name="T10" fmla="*/ 2147483647 w 1108"/>
              <a:gd name="T11" fmla="*/ 2147483647 h 1012"/>
              <a:gd name="T12" fmla="*/ 2147483647 w 1108"/>
              <a:gd name="T13" fmla="*/ 2147483647 h 1012"/>
              <a:gd name="T14" fmla="*/ 2147483647 w 1108"/>
              <a:gd name="T15" fmla="*/ 2147483647 h 1012"/>
              <a:gd name="T16" fmla="*/ 2147483647 w 1108"/>
              <a:gd name="T17" fmla="*/ 2147483647 h 1012"/>
              <a:gd name="T18" fmla="*/ 2147483647 w 1108"/>
              <a:gd name="T19" fmla="*/ 2147483647 h 1012"/>
              <a:gd name="T20" fmla="*/ 2147483647 w 1108"/>
              <a:gd name="T21" fmla="*/ 2147483647 h 1012"/>
              <a:gd name="T22" fmla="*/ 2147483647 w 1108"/>
              <a:gd name="T23" fmla="*/ 2147483647 h 1012"/>
              <a:gd name="T24" fmla="*/ 2147483647 w 1108"/>
              <a:gd name="T25" fmla="*/ 2147483647 h 1012"/>
              <a:gd name="T26" fmla="*/ 2147483647 w 1108"/>
              <a:gd name="T27" fmla="*/ 2147483647 h 1012"/>
              <a:gd name="T28" fmla="*/ 2147483647 w 1108"/>
              <a:gd name="T29" fmla="*/ 2147483647 h 1012"/>
              <a:gd name="T30" fmla="*/ 2147483647 w 1108"/>
              <a:gd name="T31" fmla="*/ 2147483647 h 1012"/>
              <a:gd name="T32" fmla="*/ 2147483647 w 1108"/>
              <a:gd name="T33" fmla="*/ 2147483647 h 1012"/>
              <a:gd name="T34" fmla="*/ 2147483647 w 1108"/>
              <a:gd name="T35" fmla="*/ 2147483647 h 1012"/>
              <a:gd name="T36" fmla="*/ 2147483647 w 1108"/>
              <a:gd name="T37" fmla="*/ 2147483647 h 1012"/>
              <a:gd name="T38" fmla="*/ 2147483647 w 1108"/>
              <a:gd name="T39" fmla="*/ 2147483647 h 1012"/>
              <a:gd name="T40" fmla="*/ 2147483647 w 1108"/>
              <a:gd name="T41" fmla="*/ 2147483647 h 1012"/>
              <a:gd name="T42" fmla="*/ 2147483647 w 1108"/>
              <a:gd name="T43" fmla="*/ 2147483647 h 1012"/>
              <a:gd name="T44" fmla="*/ 2147483647 w 1108"/>
              <a:gd name="T45" fmla="*/ 2147483647 h 1012"/>
              <a:gd name="T46" fmla="*/ 2147483647 w 1108"/>
              <a:gd name="T47" fmla="*/ 0 h 1012"/>
              <a:gd name="T48" fmla="*/ 2147483647 w 1108"/>
              <a:gd name="T49" fmla="*/ 0 h 1012"/>
              <a:gd name="T50" fmla="*/ 2147483647 w 1108"/>
              <a:gd name="T51" fmla="*/ 2147483647 h 1012"/>
              <a:gd name="T52" fmla="*/ 2147483647 w 1108"/>
              <a:gd name="T53" fmla="*/ 2147483647 h 1012"/>
              <a:gd name="T54" fmla="*/ 2147483647 w 1108"/>
              <a:gd name="T55" fmla="*/ 2147483647 h 1012"/>
              <a:gd name="T56" fmla="*/ 2147483647 w 1108"/>
              <a:gd name="T57" fmla="*/ 2147483647 h 1012"/>
              <a:gd name="T58" fmla="*/ 2147483647 w 1108"/>
              <a:gd name="T59" fmla="*/ 2147483647 h 1012"/>
              <a:gd name="T60" fmla="*/ 2147483647 w 1108"/>
              <a:gd name="T61" fmla="*/ 2147483647 h 1012"/>
              <a:gd name="T62" fmla="*/ 2147483647 w 1108"/>
              <a:gd name="T63" fmla="*/ 2147483647 h 1012"/>
              <a:gd name="T64" fmla="*/ 2147483647 w 1108"/>
              <a:gd name="T65" fmla="*/ 2147483647 h 1012"/>
              <a:gd name="T66" fmla="*/ 2147483647 w 1108"/>
              <a:gd name="T67" fmla="*/ 2147483647 h 1012"/>
              <a:gd name="T68" fmla="*/ 2147483647 w 1108"/>
              <a:gd name="T69" fmla="*/ 2147483647 h 1012"/>
              <a:gd name="T70" fmla="*/ 2147483647 w 1108"/>
              <a:gd name="T71" fmla="*/ 2147483647 h 1012"/>
              <a:gd name="T72" fmla="*/ 2147483647 w 1108"/>
              <a:gd name="T73" fmla="*/ 2147483647 h 1012"/>
              <a:gd name="T74" fmla="*/ 2147483647 w 1108"/>
              <a:gd name="T75" fmla="*/ 2147483647 h 1012"/>
              <a:gd name="T76" fmla="*/ 2147483647 w 1108"/>
              <a:gd name="T77" fmla="*/ 2147483647 h 1012"/>
              <a:gd name="T78" fmla="*/ 2147483647 w 1108"/>
              <a:gd name="T79" fmla="*/ 2147483647 h 1012"/>
              <a:gd name="T80" fmla="*/ 2147483647 w 1108"/>
              <a:gd name="T81" fmla="*/ 2147483647 h 1012"/>
              <a:gd name="T82" fmla="*/ 2147483647 w 1108"/>
              <a:gd name="T83" fmla="*/ 2147483647 h 1012"/>
              <a:gd name="T84" fmla="*/ 2147483647 w 1108"/>
              <a:gd name="T85" fmla="*/ 2147483647 h 1012"/>
              <a:gd name="T86" fmla="*/ 2147483647 w 1108"/>
              <a:gd name="T87" fmla="*/ 2147483647 h 1012"/>
              <a:gd name="T88" fmla="*/ 2147483647 w 1108"/>
              <a:gd name="T89" fmla="*/ 2147483647 h 1012"/>
              <a:gd name="T90" fmla="*/ 2147483647 w 1108"/>
              <a:gd name="T91" fmla="*/ 2147483647 h 1012"/>
              <a:gd name="T92" fmla="*/ 2147483647 w 1108"/>
              <a:gd name="T93" fmla="*/ 0 h 1012"/>
              <a:gd name="T94" fmla="*/ 0 w 1108"/>
              <a:gd name="T95" fmla="*/ 0 h 1012"/>
              <a:gd name="T96" fmla="*/ 2147483647 w 1108"/>
              <a:gd name="T97" fmla="*/ 2147483647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8"/>
              <a:gd name="T148" fmla="*/ 0 h 1012"/>
              <a:gd name="T149" fmla="*/ 1108 w 1108"/>
              <a:gd name="T150" fmla="*/ 1012 h 10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8" h="1012">
                <a:moveTo>
                  <a:pt x="1108" y="1012"/>
                </a:moveTo>
                <a:lnTo>
                  <a:pt x="1108" y="622"/>
                </a:lnTo>
                <a:lnTo>
                  <a:pt x="1106" y="622"/>
                </a:lnTo>
                <a:lnTo>
                  <a:pt x="1100" y="624"/>
                </a:lnTo>
                <a:lnTo>
                  <a:pt x="1080" y="632"/>
                </a:lnTo>
                <a:lnTo>
                  <a:pt x="1047" y="646"/>
                </a:lnTo>
                <a:lnTo>
                  <a:pt x="1025" y="656"/>
                </a:lnTo>
                <a:lnTo>
                  <a:pt x="1006" y="662"/>
                </a:lnTo>
                <a:lnTo>
                  <a:pt x="984" y="666"/>
                </a:lnTo>
                <a:lnTo>
                  <a:pt x="962" y="668"/>
                </a:lnTo>
                <a:lnTo>
                  <a:pt x="940" y="666"/>
                </a:lnTo>
                <a:lnTo>
                  <a:pt x="918" y="658"/>
                </a:lnTo>
                <a:lnTo>
                  <a:pt x="896" y="646"/>
                </a:lnTo>
                <a:lnTo>
                  <a:pt x="872" y="628"/>
                </a:lnTo>
                <a:lnTo>
                  <a:pt x="863" y="618"/>
                </a:lnTo>
                <a:lnTo>
                  <a:pt x="855" y="606"/>
                </a:lnTo>
                <a:lnTo>
                  <a:pt x="848" y="592"/>
                </a:lnTo>
                <a:lnTo>
                  <a:pt x="844" y="576"/>
                </a:lnTo>
                <a:lnTo>
                  <a:pt x="837" y="558"/>
                </a:lnTo>
                <a:lnTo>
                  <a:pt x="835" y="540"/>
                </a:lnTo>
                <a:lnTo>
                  <a:pt x="831" y="500"/>
                </a:lnTo>
                <a:lnTo>
                  <a:pt x="833" y="482"/>
                </a:lnTo>
                <a:lnTo>
                  <a:pt x="833" y="462"/>
                </a:lnTo>
                <a:lnTo>
                  <a:pt x="837" y="444"/>
                </a:lnTo>
                <a:lnTo>
                  <a:pt x="842" y="426"/>
                </a:lnTo>
                <a:lnTo>
                  <a:pt x="846" y="412"/>
                </a:lnTo>
                <a:lnTo>
                  <a:pt x="855" y="398"/>
                </a:lnTo>
                <a:lnTo>
                  <a:pt x="861" y="386"/>
                </a:lnTo>
                <a:lnTo>
                  <a:pt x="872" y="376"/>
                </a:lnTo>
                <a:lnTo>
                  <a:pt x="890" y="364"/>
                </a:lnTo>
                <a:lnTo>
                  <a:pt x="909" y="352"/>
                </a:lnTo>
                <a:lnTo>
                  <a:pt x="931" y="344"/>
                </a:lnTo>
                <a:lnTo>
                  <a:pt x="955" y="338"/>
                </a:lnTo>
                <a:lnTo>
                  <a:pt x="979" y="336"/>
                </a:lnTo>
                <a:lnTo>
                  <a:pt x="1006" y="336"/>
                </a:lnTo>
                <a:lnTo>
                  <a:pt x="1032" y="342"/>
                </a:lnTo>
                <a:lnTo>
                  <a:pt x="1060" y="350"/>
                </a:lnTo>
                <a:lnTo>
                  <a:pt x="1084" y="366"/>
                </a:lnTo>
                <a:lnTo>
                  <a:pt x="1100" y="376"/>
                </a:lnTo>
                <a:lnTo>
                  <a:pt x="1106" y="378"/>
                </a:lnTo>
                <a:lnTo>
                  <a:pt x="1108" y="378"/>
                </a:lnTo>
                <a:lnTo>
                  <a:pt x="1108" y="0"/>
                </a:lnTo>
                <a:lnTo>
                  <a:pt x="774" y="0"/>
                </a:lnTo>
                <a:lnTo>
                  <a:pt x="678" y="0"/>
                </a:lnTo>
                <a:lnTo>
                  <a:pt x="678" y="2"/>
                </a:lnTo>
                <a:lnTo>
                  <a:pt x="680" y="8"/>
                </a:lnTo>
                <a:lnTo>
                  <a:pt x="691" y="26"/>
                </a:lnTo>
                <a:lnTo>
                  <a:pt x="708" y="56"/>
                </a:lnTo>
                <a:lnTo>
                  <a:pt x="717" y="74"/>
                </a:lnTo>
                <a:lnTo>
                  <a:pt x="726" y="94"/>
                </a:lnTo>
                <a:lnTo>
                  <a:pt x="730" y="112"/>
                </a:lnTo>
                <a:lnTo>
                  <a:pt x="732" y="132"/>
                </a:lnTo>
                <a:lnTo>
                  <a:pt x="730" y="152"/>
                </a:lnTo>
                <a:lnTo>
                  <a:pt x="721" y="174"/>
                </a:lnTo>
                <a:lnTo>
                  <a:pt x="708" y="194"/>
                </a:lnTo>
                <a:lnTo>
                  <a:pt x="689" y="216"/>
                </a:lnTo>
                <a:lnTo>
                  <a:pt x="678" y="224"/>
                </a:lnTo>
                <a:lnTo>
                  <a:pt x="665" y="230"/>
                </a:lnTo>
                <a:lnTo>
                  <a:pt x="647" y="236"/>
                </a:lnTo>
                <a:lnTo>
                  <a:pt x="630" y="242"/>
                </a:lnTo>
                <a:lnTo>
                  <a:pt x="612" y="246"/>
                </a:lnTo>
                <a:lnTo>
                  <a:pt x="590" y="250"/>
                </a:lnTo>
                <a:lnTo>
                  <a:pt x="549" y="252"/>
                </a:lnTo>
                <a:lnTo>
                  <a:pt x="527" y="252"/>
                </a:lnTo>
                <a:lnTo>
                  <a:pt x="507" y="250"/>
                </a:lnTo>
                <a:lnTo>
                  <a:pt x="487" y="248"/>
                </a:lnTo>
                <a:lnTo>
                  <a:pt x="468" y="244"/>
                </a:lnTo>
                <a:lnTo>
                  <a:pt x="450" y="238"/>
                </a:lnTo>
                <a:lnTo>
                  <a:pt x="435" y="232"/>
                </a:lnTo>
                <a:lnTo>
                  <a:pt x="422" y="224"/>
                </a:lnTo>
                <a:lnTo>
                  <a:pt x="413" y="216"/>
                </a:lnTo>
                <a:lnTo>
                  <a:pt x="398" y="198"/>
                </a:lnTo>
                <a:lnTo>
                  <a:pt x="387" y="180"/>
                </a:lnTo>
                <a:lnTo>
                  <a:pt x="378" y="160"/>
                </a:lnTo>
                <a:lnTo>
                  <a:pt x="372" y="138"/>
                </a:lnTo>
                <a:lnTo>
                  <a:pt x="369" y="116"/>
                </a:lnTo>
                <a:lnTo>
                  <a:pt x="369" y="92"/>
                </a:lnTo>
                <a:lnTo>
                  <a:pt x="374" y="68"/>
                </a:lnTo>
                <a:lnTo>
                  <a:pt x="385" y="44"/>
                </a:lnTo>
                <a:lnTo>
                  <a:pt x="402" y="22"/>
                </a:lnTo>
                <a:lnTo>
                  <a:pt x="413" y="8"/>
                </a:lnTo>
                <a:lnTo>
                  <a:pt x="415" y="2"/>
                </a:lnTo>
                <a:lnTo>
                  <a:pt x="415" y="0"/>
                </a:lnTo>
                <a:lnTo>
                  <a:pt x="334" y="0"/>
                </a:lnTo>
                <a:lnTo>
                  <a:pt x="0" y="0"/>
                </a:lnTo>
                <a:lnTo>
                  <a:pt x="0" y="1012"/>
                </a:lnTo>
                <a:lnTo>
                  <a:pt x="1108" y="1012"/>
                </a:lnTo>
                <a:close/>
              </a:path>
            </a:pathLst>
          </a:custGeom>
          <a:solidFill>
            <a:srgbClr val="008080">
              <a:alpha val="79999"/>
            </a:srgbClr>
          </a:solidFill>
          <a:ln w="9525">
            <a:noFill/>
            <a:round/>
            <a:headEnd/>
            <a:tailEnd/>
          </a:ln>
        </p:spPr>
        <p:txBody>
          <a:bodyPr rot="10800000"/>
          <a:lstStyle/>
          <a:p>
            <a:endParaRPr lang="en-US" sz="1600">
              <a:solidFill>
                <a:srgbClr val="000000"/>
              </a:solidFill>
              <a:latin typeface="Futura Bk" pitchFamily="34" charset="0"/>
            </a:endParaRPr>
          </a:p>
        </p:txBody>
      </p:sp>
      <p:sp>
        <p:nvSpPr>
          <p:cNvPr id="37890" name="Freeform 5"/>
          <p:cNvSpPr>
            <a:spLocks/>
          </p:cNvSpPr>
          <p:nvPr/>
        </p:nvSpPr>
        <p:spPr bwMode="auto">
          <a:xfrm rot="-5400000">
            <a:off x="5059363" y="1020763"/>
            <a:ext cx="1600200" cy="1997075"/>
          </a:xfrm>
          <a:custGeom>
            <a:avLst/>
            <a:gdLst>
              <a:gd name="T0" fmla="*/ 2147483647 w 1108"/>
              <a:gd name="T1" fmla="*/ 2147483647 h 1258"/>
              <a:gd name="T2" fmla="*/ 2147483647 w 1108"/>
              <a:gd name="T3" fmla="*/ 2147483647 h 1258"/>
              <a:gd name="T4" fmla="*/ 2147483647 w 1108"/>
              <a:gd name="T5" fmla="*/ 2147483647 h 1258"/>
              <a:gd name="T6" fmla="*/ 2147483647 w 1108"/>
              <a:gd name="T7" fmla="*/ 2147483647 h 1258"/>
              <a:gd name="T8" fmla="*/ 2147483647 w 1108"/>
              <a:gd name="T9" fmla="*/ 2147483647 h 1258"/>
              <a:gd name="T10" fmla="*/ 2147483647 w 1108"/>
              <a:gd name="T11" fmla="*/ 2147483647 h 1258"/>
              <a:gd name="T12" fmla="*/ 2147483647 w 1108"/>
              <a:gd name="T13" fmla="*/ 2147483647 h 1258"/>
              <a:gd name="T14" fmla="*/ 2147483647 w 1108"/>
              <a:gd name="T15" fmla="*/ 2147483647 h 1258"/>
              <a:gd name="T16" fmla="*/ 2147483647 w 1108"/>
              <a:gd name="T17" fmla="*/ 2147483647 h 1258"/>
              <a:gd name="T18" fmla="*/ 2147483647 w 1108"/>
              <a:gd name="T19" fmla="*/ 2147483647 h 1258"/>
              <a:gd name="T20" fmla="*/ 2147483647 w 1108"/>
              <a:gd name="T21" fmla="*/ 2147483647 h 1258"/>
              <a:gd name="T22" fmla="*/ 2147483647 w 1108"/>
              <a:gd name="T23" fmla="*/ 2147483647 h 1258"/>
              <a:gd name="T24" fmla="*/ 2147483647 w 1108"/>
              <a:gd name="T25" fmla="*/ 2147483647 h 1258"/>
              <a:gd name="T26" fmla="*/ 2147483647 w 1108"/>
              <a:gd name="T27" fmla="*/ 2147483647 h 1258"/>
              <a:gd name="T28" fmla="*/ 2147483647 w 1108"/>
              <a:gd name="T29" fmla="*/ 2147483647 h 1258"/>
              <a:gd name="T30" fmla="*/ 2147483647 w 1108"/>
              <a:gd name="T31" fmla="*/ 2147483647 h 1258"/>
              <a:gd name="T32" fmla="*/ 2147483647 w 1108"/>
              <a:gd name="T33" fmla="*/ 2147483647 h 1258"/>
              <a:gd name="T34" fmla="*/ 2147483647 w 1108"/>
              <a:gd name="T35" fmla="*/ 2147483647 h 1258"/>
              <a:gd name="T36" fmla="*/ 2147483647 w 1108"/>
              <a:gd name="T37" fmla="*/ 2147483647 h 1258"/>
              <a:gd name="T38" fmla="*/ 2147483647 w 1108"/>
              <a:gd name="T39" fmla="*/ 2147483647 h 1258"/>
              <a:gd name="T40" fmla="*/ 2147483647 w 1108"/>
              <a:gd name="T41" fmla="*/ 2147483647 h 1258"/>
              <a:gd name="T42" fmla="*/ 2147483647 w 1108"/>
              <a:gd name="T43" fmla="*/ 2147483647 h 1258"/>
              <a:gd name="T44" fmla="*/ 2147483647 w 1108"/>
              <a:gd name="T45" fmla="*/ 2147483647 h 1258"/>
              <a:gd name="T46" fmla="*/ 2147483647 w 1108"/>
              <a:gd name="T47" fmla="*/ 2147483647 h 1258"/>
              <a:gd name="T48" fmla="*/ 2147483647 w 1108"/>
              <a:gd name="T49" fmla="*/ 2147483647 h 1258"/>
              <a:gd name="T50" fmla="*/ 2147483647 w 1108"/>
              <a:gd name="T51" fmla="*/ 2147483647 h 1258"/>
              <a:gd name="T52" fmla="*/ 2147483647 w 1108"/>
              <a:gd name="T53" fmla="*/ 2147483647 h 1258"/>
              <a:gd name="T54" fmla="*/ 2147483647 w 1108"/>
              <a:gd name="T55" fmla="*/ 2147483647 h 1258"/>
              <a:gd name="T56" fmla="*/ 2147483647 w 1108"/>
              <a:gd name="T57" fmla="*/ 2147483647 h 1258"/>
              <a:gd name="T58" fmla="*/ 2147483647 w 1108"/>
              <a:gd name="T59" fmla="*/ 2147483647 h 1258"/>
              <a:gd name="T60" fmla="*/ 2147483647 w 1108"/>
              <a:gd name="T61" fmla="*/ 2147483647 h 1258"/>
              <a:gd name="T62" fmla="*/ 2147483647 w 1108"/>
              <a:gd name="T63" fmla="*/ 2147483647 h 1258"/>
              <a:gd name="T64" fmla="*/ 2147483647 w 1108"/>
              <a:gd name="T65" fmla="*/ 2147483647 h 1258"/>
              <a:gd name="T66" fmla="*/ 2147483647 w 1108"/>
              <a:gd name="T67" fmla="*/ 2147483647 h 1258"/>
              <a:gd name="T68" fmla="*/ 2147483647 w 1108"/>
              <a:gd name="T69" fmla="*/ 2147483647 h 1258"/>
              <a:gd name="T70" fmla="*/ 2147483647 w 1108"/>
              <a:gd name="T71" fmla="*/ 2147483647 h 1258"/>
              <a:gd name="T72" fmla="*/ 2147483647 w 1108"/>
              <a:gd name="T73" fmla="*/ 2147483647 h 1258"/>
              <a:gd name="T74" fmla="*/ 2147483647 w 1108"/>
              <a:gd name="T75" fmla="*/ 2147483647 h 1258"/>
              <a:gd name="T76" fmla="*/ 2147483647 w 1108"/>
              <a:gd name="T77" fmla="*/ 2147483647 h 1258"/>
              <a:gd name="T78" fmla="*/ 2147483647 w 1108"/>
              <a:gd name="T79" fmla="*/ 2147483647 h 1258"/>
              <a:gd name="T80" fmla="*/ 2147483647 w 1108"/>
              <a:gd name="T81" fmla="*/ 2147483647 h 1258"/>
              <a:gd name="T82" fmla="*/ 2147483647 w 1108"/>
              <a:gd name="T83" fmla="*/ 2147483647 h 1258"/>
              <a:gd name="T84" fmla="*/ 2147483647 w 1108"/>
              <a:gd name="T85" fmla="*/ 2147483647 h 1258"/>
              <a:gd name="T86" fmla="*/ 2147483647 w 1108"/>
              <a:gd name="T87" fmla="*/ 2147483647 h 1258"/>
              <a:gd name="T88" fmla="*/ 2147483647 w 1108"/>
              <a:gd name="T89" fmla="*/ 2147483647 h 1258"/>
              <a:gd name="T90" fmla="*/ 2147483647 w 1108"/>
              <a:gd name="T91" fmla="*/ 2147483647 h 1258"/>
              <a:gd name="T92" fmla="*/ 2147483647 w 1108"/>
              <a:gd name="T93" fmla="*/ 2147483647 h 1258"/>
              <a:gd name="T94" fmla="*/ 2147483647 w 1108"/>
              <a:gd name="T95" fmla="*/ 2147483647 h 1258"/>
              <a:gd name="T96" fmla="*/ 2147483647 w 1108"/>
              <a:gd name="T97" fmla="*/ 2147483647 h 1258"/>
              <a:gd name="T98" fmla="*/ 2147483647 w 1108"/>
              <a:gd name="T99" fmla="*/ 2147483647 h 1258"/>
              <a:gd name="T100" fmla="*/ 0 w 1108"/>
              <a:gd name="T101" fmla="*/ 2147483647 h 1258"/>
              <a:gd name="T102" fmla="*/ 2147483647 w 1108"/>
              <a:gd name="T103" fmla="*/ 0 h 1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1258"/>
              <a:gd name="T158" fmla="*/ 1108 w 1108"/>
              <a:gd name="T159" fmla="*/ 1258 h 1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1258">
                <a:moveTo>
                  <a:pt x="1108" y="0"/>
                </a:moveTo>
                <a:lnTo>
                  <a:pt x="1108" y="376"/>
                </a:lnTo>
                <a:lnTo>
                  <a:pt x="1106" y="378"/>
                </a:lnTo>
                <a:lnTo>
                  <a:pt x="1100" y="376"/>
                </a:lnTo>
                <a:lnTo>
                  <a:pt x="1084" y="366"/>
                </a:lnTo>
                <a:lnTo>
                  <a:pt x="1060" y="348"/>
                </a:lnTo>
                <a:lnTo>
                  <a:pt x="1032" y="340"/>
                </a:lnTo>
                <a:lnTo>
                  <a:pt x="1006" y="336"/>
                </a:lnTo>
                <a:lnTo>
                  <a:pt x="979" y="334"/>
                </a:lnTo>
                <a:lnTo>
                  <a:pt x="955" y="338"/>
                </a:lnTo>
                <a:lnTo>
                  <a:pt x="931" y="344"/>
                </a:lnTo>
                <a:lnTo>
                  <a:pt x="909" y="352"/>
                </a:lnTo>
                <a:lnTo>
                  <a:pt x="890" y="362"/>
                </a:lnTo>
                <a:lnTo>
                  <a:pt x="872" y="374"/>
                </a:lnTo>
                <a:lnTo>
                  <a:pt x="861" y="384"/>
                </a:lnTo>
                <a:lnTo>
                  <a:pt x="855" y="396"/>
                </a:lnTo>
                <a:lnTo>
                  <a:pt x="846" y="410"/>
                </a:lnTo>
                <a:lnTo>
                  <a:pt x="842" y="426"/>
                </a:lnTo>
                <a:lnTo>
                  <a:pt x="837" y="444"/>
                </a:lnTo>
                <a:lnTo>
                  <a:pt x="833" y="462"/>
                </a:lnTo>
                <a:lnTo>
                  <a:pt x="833" y="480"/>
                </a:lnTo>
                <a:lnTo>
                  <a:pt x="831" y="500"/>
                </a:lnTo>
                <a:lnTo>
                  <a:pt x="835" y="538"/>
                </a:lnTo>
                <a:lnTo>
                  <a:pt x="837" y="556"/>
                </a:lnTo>
                <a:lnTo>
                  <a:pt x="844" y="574"/>
                </a:lnTo>
                <a:lnTo>
                  <a:pt x="848" y="590"/>
                </a:lnTo>
                <a:lnTo>
                  <a:pt x="855" y="604"/>
                </a:lnTo>
                <a:lnTo>
                  <a:pt x="863" y="618"/>
                </a:lnTo>
                <a:lnTo>
                  <a:pt x="872" y="628"/>
                </a:lnTo>
                <a:lnTo>
                  <a:pt x="896" y="646"/>
                </a:lnTo>
                <a:lnTo>
                  <a:pt x="918" y="658"/>
                </a:lnTo>
                <a:lnTo>
                  <a:pt x="940" y="664"/>
                </a:lnTo>
                <a:lnTo>
                  <a:pt x="962" y="668"/>
                </a:lnTo>
                <a:lnTo>
                  <a:pt x="984" y="666"/>
                </a:lnTo>
                <a:lnTo>
                  <a:pt x="1006" y="662"/>
                </a:lnTo>
                <a:lnTo>
                  <a:pt x="1025" y="654"/>
                </a:lnTo>
                <a:lnTo>
                  <a:pt x="1047" y="646"/>
                </a:lnTo>
                <a:lnTo>
                  <a:pt x="1080" y="632"/>
                </a:lnTo>
                <a:lnTo>
                  <a:pt x="1100" y="624"/>
                </a:lnTo>
                <a:lnTo>
                  <a:pt x="1106" y="622"/>
                </a:lnTo>
                <a:lnTo>
                  <a:pt x="1108" y="622"/>
                </a:lnTo>
                <a:lnTo>
                  <a:pt x="1108" y="1010"/>
                </a:lnTo>
                <a:lnTo>
                  <a:pt x="660" y="1010"/>
                </a:lnTo>
                <a:lnTo>
                  <a:pt x="654" y="1016"/>
                </a:lnTo>
                <a:lnTo>
                  <a:pt x="647" y="1022"/>
                </a:lnTo>
                <a:lnTo>
                  <a:pt x="640" y="1030"/>
                </a:lnTo>
                <a:lnTo>
                  <a:pt x="636" y="1040"/>
                </a:lnTo>
                <a:lnTo>
                  <a:pt x="636" y="1050"/>
                </a:lnTo>
                <a:lnTo>
                  <a:pt x="636" y="1056"/>
                </a:lnTo>
                <a:lnTo>
                  <a:pt x="640" y="1062"/>
                </a:lnTo>
                <a:lnTo>
                  <a:pt x="645" y="1070"/>
                </a:lnTo>
                <a:lnTo>
                  <a:pt x="651" y="1076"/>
                </a:lnTo>
                <a:lnTo>
                  <a:pt x="665" y="1090"/>
                </a:lnTo>
                <a:lnTo>
                  <a:pt x="673" y="1106"/>
                </a:lnTo>
                <a:lnTo>
                  <a:pt x="682" y="1120"/>
                </a:lnTo>
                <a:lnTo>
                  <a:pt x="686" y="1136"/>
                </a:lnTo>
                <a:lnTo>
                  <a:pt x="693" y="1158"/>
                </a:lnTo>
                <a:lnTo>
                  <a:pt x="693" y="1168"/>
                </a:lnTo>
                <a:lnTo>
                  <a:pt x="693" y="1178"/>
                </a:lnTo>
                <a:lnTo>
                  <a:pt x="691" y="1188"/>
                </a:lnTo>
                <a:lnTo>
                  <a:pt x="686" y="1202"/>
                </a:lnTo>
                <a:lnTo>
                  <a:pt x="680" y="1216"/>
                </a:lnTo>
                <a:lnTo>
                  <a:pt x="667" y="1230"/>
                </a:lnTo>
                <a:lnTo>
                  <a:pt x="651" y="1244"/>
                </a:lnTo>
                <a:lnTo>
                  <a:pt x="640" y="1252"/>
                </a:lnTo>
                <a:lnTo>
                  <a:pt x="630" y="1258"/>
                </a:lnTo>
                <a:lnTo>
                  <a:pt x="474" y="1258"/>
                </a:lnTo>
                <a:lnTo>
                  <a:pt x="463" y="1252"/>
                </a:lnTo>
                <a:lnTo>
                  <a:pt x="452" y="1244"/>
                </a:lnTo>
                <a:lnTo>
                  <a:pt x="437" y="1230"/>
                </a:lnTo>
                <a:lnTo>
                  <a:pt x="426" y="1216"/>
                </a:lnTo>
                <a:lnTo>
                  <a:pt x="418" y="1202"/>
                </a:lnTo>
                <a:lnTo>
                  <a:pt x="413" y="1188"/>
                </a:lnTo>
                <a:lnTo>
                  <a:pt x="411" y="1178"/>
                </a:lnTo>
                <a:lnTo>
                  <a:pt x="411" y="1168"/>
                </a:lnTo>
                <a:lnTo>
                  <a:pt x="411" y="1158"/>
                </a:lnTo>
                <a:lnTo>
                  <a:pt x="418" y="1136"/>
                </a:lnTo>
                <a:lnTo>
                  <a:pt x="422" y="1120"/>
                </a:lnTo>
                <a:lnTo>
                  <a:pt x="431" y="1106"/>
                </a:lnTo>
                <a:lnTo>
                  <a:pt x="442" y="1090"/>
                </a:lnTo>
                <a:lnTo>
                  <a:pt x="455" y="1076"/>
                </a:lnTo>
                <a:lnTo>
                  <a:pt x="461" y="1070"/>
                </a:lnTo>
                <a:lnTo>
                  <a:pt x="466" y="1062"/>
                </a:lnTo>
                <a:lnTo>
                  <a:pt x="468" y="1056"/>
                </a:lnTo>
                <a:lnTo>
                  <a:pt x="470" y="1050"/>
                </a:lnTo>
                <a:lnTo>
                  <a:pt x="468" y="1040"/>
                </a:lnTo>
                <a:lnTo>
                  <a:pt x="463" y="1030"/>
                </a:lnTo>
                <a:lnTo>
                  <a:pt x="457" y="1022"/>
                </a:lnTo>
                <a:lnTo>
                  <a:pt x="450" y="1016"/>
                </a:lnTo>
                <a:lnTo>
                  <a:pt x="444" y="1010"/>
                </a:lnTo>
                <a:lnTo>
                  <a:pt x="0" y="1010"/>
                </a:lnTo>
                <a:lnTo>
                  <a:pt x="0" y="0"/>
                </a:lnTo>
                <a:lnTo>
                  <a:pt x="1108" y="0"/>
                </a:lnTo>
                <a:close/>
              </a:path>
            </a:pathLst>
          </a:custGeom>
          <a:solidFill>
            <a:srgbClr val="00558E"/>
          </a:solidFill>
          <a:ln w="9525">
            <a:noFill/>
            <a:round/>
            <a:headEnd/>
            <a:tailEnd/>
          </a:ln>
        </p:spPr>
        <p:txBody>
          <a:bodyPr vert="eaVert"/>
          <a:lstStyle/>
          <a:p>
            <a:endParaRPr lang="en-US" sz="1600">
              <a:solidFill>
                <a:srgbClr val="000000"/>
              </a:solidFill>
              <a:latin typeface="Futura Bk" pitchFamily="34" charset="0"/>
            </a:endParaRPr>
          </a:p>
        </p:txBody>
      </p:sp>
      <p:grpSp>
        <p:nvGrpSpPr>
          <p:cNvPr id="3" name="Group 28"/>
          <p:cNvGrpSpPr>
            <a:grpSpLocks/>
          </p:cNvGrpSpPr>
          <p:nvPr/>
        </p:nvGrpSpPr>
        <p:grpSpPr bwMode="auto">
          <a:xfrm>
            <a:off x="6629400" y="2514601"/>
            <a:ext cx="1600200" cy="2057400"/>
            <a:chOff x="0" y="960"/>
            <a:chExt cx="1104" cy="1392"/>
          </a:xfrm>
        </p:grpSpPr>
        <p:sp>
          <p:nvSpPr>
            <p:cNvPr id="37913" name="Freeform 6"/>
            <p:cNvSpPr>
              <a:spLocks/>
            </p:cNvSpPr>
            <p:nvPr/>
          </p:nvSpPr>
          <p:spPr bwMode="auto">
            <a:xfrm rot="5400000">
              <a:off x="-137" y="1097"/>
              <a:ext cx="1377" cy="1104"/>
            </a:xfrm>
            <a:custGeom>
              <a:avLst/>
              <a:gdLst>
                <a:gd name="T0" fmla="*/ 2147474183 w 1377"/>
                <a:gd name="T1" fmla="*/ 0 h 1016"/>
                <a:gd name="T2" fmla="*/ 2147474183 w 1377"/>
                <a:gd name="T3" fmla="*/ 2147483647 h 1016"/>
                <a:gd name="T4" fmla="*/ 2147474183 w 1377"/>
                <a:gd name="T5" fmla="*/ 2147483647 h 1016"/>
                <a:gd name="T6" fmla="*/ 2147474183 w 1377"/>
                <a:gd name="T7" fmla="*/ 2147483647 h 1016"/>
                <a:gd name="T8" fmla="*/ 2147474183 w 1377"/>
                <a:gd name="T9" fmla="*/ 2147483647 h 1016"/>
                <a:gd name="T10" fmla="*/ 2147474183 w 1377"/>
                <a:gd name="T11" fmla="*/ 2147483647 h 1016"/>
                <a:gd name="T12" fmla="*/ 2147474183 w 1377"/>
                <a:gd name="T13" fmla="*/ 2147483647 h 1016"/>
                <a:gd name="T14" fmla="*/ 2147474183 w 1377"/>
                <a:gd name="T15" fmla="*/ 2147483647 h 1016"/>
                <a:gd name="T16" fmla="*/ 2147474183 w 1377"/>
                <a:gd name="T17" fmla="*/ 2147483647 h 1016"/>
                <a:gd name="T18" fmla="*/ 2147474183 w 1377"/>
                <a:gd name="T19" fmla="*/ 2147483647 h 1016"/>
                <a:gd name="T20" fmla="*/ 2147474183 w 1377"/>
                <a:gd name="T21" fmla="*/ 2147483647 h 1016"/>
                <a:gd name="T22" fmla="*/ 2147474183 w 1377"/>
                <a:gd name="T23" fmla="*/ 2147483647 h 1016"/>
                <a:gd name="T24" fmla="*/ 2147474183 w 1377"/>
                <a:gd name="T25" fmla="*/ 2147483647 h 1016"/>
                <a:gd name="T26" fmla="*/ 2147474183 w 1377"/>
                <a:gd name="T27" fmla="*/ 2147483647 h 1016"/>
                <a:gd name="T28" fmla="*/ 2147474183 w 1377"/>
                <a:gd name="T29" fmla="*/ 2147483647 h 1016"/>
                <a:gd name="T30" fmla="*/ 2147474183 w 1377"/>
                <a:gd name="T31" fmla="*/ 2147483647 h 1016"/>
                <a:gd name="T32" fmla="*/ 2147474183 w 1377"/>
                <a:gd name="T33" fmla="*/ 2147483647 h 1016"/>
                <a:gd name="T34" fmla="*/ 2147474183 w 1377"/>
                <a:gd name="T35" fmla="*/ 2147483647 h 1016"/>
                <a:gd name="T36" fmla="*/ 2147474183 w 1377"/>
                <a:gd name="T37" fmla="*/ 2147483647 h 1016"/>
                <a:gd name="T38" fmla="*/ 2147474183 w 1377"/>
                <a:gd name="T39" fmla="*/ 2147483647 h 1016"/>
                <a:gd name="T40" fmla="*/ 2147474183 w 1377"/>
                <a:gd name="T41" fmla="*/ 2147483647 h 1016"/>
                <a:gd name="T42" fmla="*/ 2147474183 w 1377"/>
                <a:gd name="T43" fmla="*/ 2147483647 h 1016"/>
                <a:gd name="T44" fmla="*/ 2147474183 w 1377"/>
                <a:gd name="T45" fmla="*/ 0 h 1016"/>
                <a:gd name="T46" fmla="*/ 2147474183 w 1377"/>
                <a:gd name="T47" fmla="*/ 2147483647 h 1016"/>
                <a:gd name="T48" fmla="*/ 2147474183 w 1377"/>
                <a:gd name="T49" fmla="*/ 2147483647 h 1016"/>
                <a:gd name="T50" fmla="*/ 2147474183 w 1377"/>
                <a:gd name="T51" fmla="*/ 2147483647 h 1016"/>
                <a:gd name="T52" fmla="*/ 2147474183 w 1377"/>
                <a:gd name="T53" fmla="*/ 2147483647 h 1016"/>
                <a:gd name="T54" fmla="*/ 2147474183 w 1377"/>
                <a:gd name="T55" fmla="*/ 2147483647 h 1016"/>
                <a:gd name="T56" fmla="*/ 2147474183 w 1377"/>
                <a:gd name="T57" fmla="*/ 2147483647 h 1016"/>
                <a:gd name="T58" fmla="*/ 2147474183 w 1377"/>
                <a:gd name="T59" fmla="*/ 2147483647 h 1016"/>
                <a:gd name="T60" fmla="*/ 2147474183 w 1377"/>
                <a:gd name="T61" fmla="*/ 2147483647 h 1016"/>
                <a:gd name="T62" fmla="*/ 2147474183 w 1377"/>
                <a:gd name="T63" fmla="*/ 2147483647 h 1016"/>
                <a:gd name="T64" fmla="*/ 2147474183 w 1377"/>
                <a:gd name="T65" fmla="*/ 2147483647 h 1016"/>
                <a:gd name="T66" fmla="*/ 2147474183 w 1377"/>
                <a:gd name="T67" fmla="*/ 2147483647 h 1016"/>
                <a:gd name="T68" fmla="*/ 2147474183 w 1377"/>
                <a:gd name="T69" fmla="*/ 2147483647 h 1016"/>
                <a:gd name="T70" fmla="*/ 2147474183 w 1377"/>
                <a:gd name="T71" fmla="*/ 2147483647 h 1016"/>
                <a:gd name="T72" fmla="*/ 0 w 1377"/>
                <a:gd name="T73" fmla="*/ 2147483647 h 1016"/>
                <a:gd name="T74" fmla="*/ 2147474183 w 1377"/>
                <a:gd name="T75" fmla="*/ 2147483647 h 1016"/>
                <a:gd name="T76" fmla="*/ 2147474183 w 1377"/>
                <a:gd name="T77" fmla="*/ 2147483647 h 1016"/>
                <a:gd name="T78" fmla="*/ 2147474183 w 1377"/>
                <a:gd name="T79" fmla="*/ 2147483647 h 1016"/>
                <a:gd name="T80" fmla="*/ 2147474183 w 1377"/>
                <a:gd name="T81" fmla="*/ 2147483647 h 1016"/>
                <a:gd name="T82" fmla="*/ 2147474183 w 1377"/>
                <a:gd name="T83" fmla="*/ 2147483647 h 1016"/>
                <a:gd name="T84" fmla="*/ 2147474183 w 1377"/>
                <a:gd name="T85" fmla="*/ 2147483647 h 1016"/>
                <a:gd name="T86" fmla="*/ 2147474183 w 1377"/>
                <a:gd name="T87" fmla="*/ 2147483647 h 1016"/>
                <a:gd name="T88" fmla="*/ 2147474183 w 1377"/>
                <a:gd name="T89" fmla="*/ 2147483647 h 1016"/>
                <a:gd name="T90" fmla="*/ 2147474183 w 1377"/>
                <a:gd name="T91" fmla="*/ 2147483647 h 1016"/>
                <a:gd name="T92" fmla="*/ 2147474183 w 1377"/>
                <a:gd name="T93" fmla="*/ 2147483647 h 1016"/>
                <a:gd name="T94" fmla="*/ 2147474183 w 1377"/>
                <a:gd name="T95" fmla="*/ 2147483647 h 1016"/>
                <a:gd name="T96" fmla="*/ 2147474183 w 1377"/>
                <a:gd name="T97" fmla="*/ 2147483647 h 1016"/>
                <a:gd name="T98" fmla="*/ 2147474183 w 1377"/>
                <a:gd name="T99" fmla="*/ 2147483647 h 1016"/>
                <a:gd name="T100" fmla="*/ 2147474183 w 1377"/>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7"/>
                <a:gd name="T154" fmla="*/ 0 h 1016"/>
                <a:gd name="T155" fmla="*/ 1377 w 1377"/>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7" h="1016">
                  <a:moveTo>
                    <a:pt x="1377" y="0"/>
                  </a:moveTo>
                  <a:lnTo>
                    <a:pt x="964" y="0"/>
                  </a:lnTo>
                  <a:lnTo>
                    <a:pt x="964" y="4"/>
                  </a:lnTo>
                  <a:lnTo>
                    <a:pt x="966" y="10"/>
                  </a:lnTo>
                  <a:lnTo>
                    <a:pt x="975" y="24"/>
                  </a:lnTo>
                  <a:lnTo>
                    <a:pt x="994" y="46"/>
                  </a:lnTo>
                  <a:lnTo>
                    <a:pt x="1005" y="72"/>
                  </a:lnTo>
                  <a:lnTo>
                    <a:pt x="1012" y="96"/>
                  </a:lnTo>
                  <a:lnTo>
                    <a:pt x="1014" y="118"/>
                  </a:lnTo>
                  <a:lnTo>
                    <a:pt x="1014" y="138"/>
                  </a:lnTo>
                  <a:lnTo>
                    <a:pt x="1008" y="156"/>
                  </a:lnTo>
                  <a:lnTo>
                    <a:pt x="1001" y="174"/>
                  </a:lnTo>
                  <a:lnTo>
                    <a:pt x="990" y="190"/>
                  </a:lnTo>
                  <a:lnTo>
                    <a:pt x="977" y="202"/>
                  </a:lnTo>
                  <a:lnTo>
                    <a:pt x="962" y="214"/>
                  </a:lnTo>
                  <a:lnTo>
                    <a:pt x="946" y="226"/>
                  </a:lnTo>
                  <a:lnTo>
                    <a:pt x="927" y="234"/>
                  </a:lnTo>
                  <a:lnTo>
                    <a:pt x="907" y="242"/>
                  </a:lnTo>
                  <a:lnTo>
                    <a:pt x="885" y="246"/>
                  </a:lnTo>
                  <a:lnTo>
                    <a:pt x="863" y="250"/>
                  </a:lnTo>
                  <a:lnTo>
                    <a:pt x="839" y="254"/>
                  </a:lnTo>
                  <a:lnTo>
                    <a:pt x="817" y="254"/>
                  </a:lnTo>
                  <a:lnTo>
                    <a:pt x="793" y="252"/>
                  </a:lnTo>
                  <a:lnTo>
                    <a:pt x="771" y="250"/>
                  </a:lnTo>
                  <a:lnTo>
                    <a:pt x="750" y="246"/>
                  </a:lnTo>
                  <a:lnTo>
                    <a:pt x="728" y="242"/>
                  </a:lnTo>
                  <a:lnTo>
                    <a:pt x="708" y="234"/>
                  </a:lnTo>
                  <a:lnTo>
                    <a:pt x="688" y="226"/>
                  </a:lnTo>
                  <a:lnTo>
                    <a:pt x="671" y="216"/>
                  </a:lnTo>
                  <a:lnTo>
                    <a:pt x="658" y="204"/>
                  </a:lnTo>
                  <a:lnTo>
                    <a:pt x="645" y="190"/>
                  </a:lnTo>
                  <a:lnTo>
                    <a:pt x="634" y="176"/>
                  </a:lnTo>
                  <a:lnTo>
                    <a:pt x="627" y="160"/>
                  </a:lnTo>
                  <a:lnTo>
                    <a:pt x="623" y="142"/>
                  </a:lnTo>
                  <a:lnTo>
                    <a:pt x="623" y="124"/>
                  </a:lnTo>
                  <a:lnTo>
                    <a:pt x="625" y="102"/>
                  </a:lnTo>
                  <a:lnTo>
                    <a:pt x="632" y="80"/>
                  </a:lnTo>
                  <a:lnTo>
                    <a:pt x="643" y="58"/>
                  </a:lnTo>
                  <a:lnTo>
                    <a:pt x="671" y="28"/>
                  </a:lnTo>
                  <a:lnTo>
                    <a:pt x="691" y="8"/>
                  </a:lnTo>
                  <a:lnTo>
                    <a:pt x="695" y="2"/>
                  </a:lnTo>
                  <a:lnTo>
                    <a:pt x="697" y="0"/>
                  </a:lnTo>
                  <a:lnTo>
                    <a:pt x="271" y="0"/>
                  </a:lnTo>
                  <a:lnTo>
                    <a:pt x="271" y="410"/>
                  </a:lnTo>
                  <a:lnTo>
                    <a:pt x="267" y="418"/>
                  </a:lnTo>
                  <a:lnTo>
                    <a:pt x="258" y="424"/>
                  </a:lnTo>
                  <a:lnTo>
                    <a:pt x="249" y="428"/>
                  </a:lnTo>
                  <a:lnTo>
                    <a:pt x="240" y="432"/>
                  </a:lnTo>
                  <a:lnTo>
                    <a:pt x="227" y="434"/>
                  </a:lnTo>
                  <a:lnTo>
                    <a:pt x="221" y="432"/>
                  </a:lnTo>
                  <a:lnTo>
                    <a:pt x="214" y="430"/>
                  </a:lnTo>
                  <a:lnTo>
                    <a:pt x="208" y="426"/>
                  </a:lnTo>
                  <a:lnTo>
                    <a:pt x="199" y="420"/>
                  </a:lnTo>
                  <a:lnTo>
                    <a:pt x="183" y="408"/>
                  </a:lnTo>
                  <a:lnTo>
                    <a:pt x="166" y="398"/>
                  </a:lnTo>
                  <a:lnTo>
                    <a:pt x="151" y="392"/>
                  </a:lnTo>
                  <a:lnTo>
                    <a:pt x="135" y="386"/>
                  </a:lnTo>
                  <a:lnTo>
                    <a:pt x="109" y="382"/>
                  </a:lnTo>
                  <a:lnTo>
                    <a:pt x="98" y="380"/>
                  </a:lnTo>
                  <a:lnTo>
                    <a:pt x="87" y="380"/>
                  </a:lnTo>
                  <a:lnTo>
                    <a:pt x="76" y="382"/>
                  </a:lnTo>
                  <a:lnTo>
                    <a:pt x="63" y="386"/>
                  </a:lnTo>
                  <a:lnTo>
                    <a:pt x="46" y="394"/>
                  </a:lnTo>
                  <a:lnTo>
                    <a:pt x="30" y="404"/>
                  </a:lnTo>
                  <a:lnTo>
                    <a:pt x="15" y="420"/>
                  </a:lnTo>
                  <a:lnTo>
                    <a:pt x="6" y="428"/>
                  </a:lnTo>
                  <a:lnTo>
                    <a:pt x="0" y="440"/>
                  </a:lnTo>
                  <a:lnTo>
                    <a:pt x="0" y="580"/>
                  </a:lnTo>
                  <a:lnTo>
                    <a:pt x="6" y="592"/>
                  </a:lnTo>
                  <a:lnTo>
                    <a:pt x="15" y="600"/>
                  </a:lnTo>
                  <a:lnTo>
                    <a:pt x="30" y="616"/>
                  </a:lnTo>
                  <a:lnTo>
                    <a:pt x="46" y="626"/>
                  </a:lnTo>
                  <a:lnTo>
                    <a:pt x="63" y="632"/>
                  </a:lnTo>
                  <a:lnTo>
                    <a:pt x="76" y="636"/>
                  </a:lnTo>
                  <a:lnTo>
                    <a:pt x="87" y="638"/>
                  </a:lnTo>
                  <a:lnTo>
                    <a:pt x="98" y="640"/>
                  </a:lnTo>
                  <a:lnTo>
                    <a:pt x="109" y="638"/>
                  </a:lnTo>
                  <a:lnTo>
                    <a:pt x="135" y="634"/>
                  </a:lnTo>
                  <a:lnTo>
                    <a:pt x="151" y="628"/>
                  </a:lnTo>
                  <a:lnTo>
                    <a:pt x="166" y="622"/>
                  </a:lnTo>
                  <a:lnTo>
                    <a:pt x="183" y="612"/>
                  </a:lnTo>
                  <a:lnTo>
                    <a:pt x="199" y="600"/>
                  </a:lnTo>
                  <a:lnTo>
                    <a:pt x="208" y="594"/>
                  </a:lnTo>
                  <a:lnTo>
                    <a:pt x="214" y="590"/>
                  </a:lnTo>
                  <a:lnTo>
                    <a:pt x="221" y="588"/>
                  </a:lnTo>
                  <a:lnTo>
                    <a:pt x="227" y="586"/>
                  </a:lnTo>
                  <a:lnTo>
                    <a:pt x="240" y="586"/>
                  </a:lnTo>
                  <a:lnTo>
                    <a:pt x="249" y="590"/>
                  </a:lnTo>
                  <a:lnTo>
                    <a:pt x="258" y="596"/>
                  </a:lnTo>
                  <a:lnTo>
                    <a:pt x="267" y="602"/>
                  </a:lnTo>
                  <a:lnTo>
                    <a:pt x="271" y="608"/>
                  </a:lnTo>
                  <a:lnTo>
                    <a:pt x="271" y="1016"/>
                  </a:lnTo>
                  <a:lnTo>
                    <a:pt x="1377" y="1016"/>
                  </a:lnTo>
                  <a:lnTo>
                    <a:pt x="1377" y="0"/>
                  </a:lnTo>
                  <a:close/>
                </a:path>
              </a:pathLst>
            </a:custGeom>
            <a:solidFill>
              <a:schemeClr val="hlink"/>
            </a:solidFill>
            <a:ln w="9525">
              <a:noFill/>
              <a:round/>
              <a:headEnd/>
              <a:tailEnd/>
            </a:ln>
          </p:spPr>
          <p:txBody>
            <a:bodyPr rot="10800000" vert="eaVert"/>
            <a:lstStyle/>
            <a:p>
              <a:endParaRPr lang="en-US" sz="1600">
                <a:solidFill>
                  <a:srgbClr val="000000"/>
                </a:solidFill>
                <a:latin typeface="Futura Bk" pitchFamily="34" charset="0"/>
              </a:endParaRPr>
            </a:p>
          </p:txBody>
        </p:sp>
        <p:sp>
          <p:nvSpPr>
            <p:cNvPr id="26650" name="Rectangle 26"/>
            <p:cNvSpPr>
              <a:spLocks noChangeArrowheads="1"/>
            </p:cNvSpPr>
            <p:nvPr/>
          </p:nvSpPr>
          <p:spPr bwMode="auto">
            <a:xfrm rot="10800000">
              <a:off x="0" y="1378"/>
              <a:ext cx="1104" cy="974"/>
            </a:xfrm>
            <a:prstGeom prst="rect">
              <a:avLst/>
            </a:prstGeom>
            <a:solidFill>
              <a:schemeClr val="bg1"/>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a:defRPr/>
              </a:pPr>
              <a:endParaRPr lang="en-US"/>
            </a:p>
          </p:txBody>
        </p:sp>
      </p:grpSp>
      <p:sp>
        <p:nvSpPr>
          <p:cNvPr id="37892" name="Freeform 10"/>
          <p:cNvSpPr>
            <a:spLocks/>
          </p:cNvSpPr>
          <p:nvPr/>
        </p:nvSpPr>
        <p:spPr bwMode="auto">
          <a:xfrm rot="-5400000">
            <a:off x="4698206" y="2845595"/>
            <a:ext cx="2185988" cy="2286000"/>
          </a:xfrm>
          <a:custGeom>
            <a:avLst/>
            <a:gdLst>
              <a:gd name="T0" fmla="*/ 2147483647 w 1377"/>
              <a:gd name="T1" fmla="*/ 2147483647 h 1260"/>
              <a:gd name="T2" fmla="*/ 2147483647 w 1377"/>
              <a:gd name="T3" fmla="*/ 2147483647 h 1260"/>
              <a:gd name="T4" fmla="*/ 2147483647 w 1377"/>
              <a:gd name="T5" fmla="*/ 2147483647 h 1260"/>
              <a:gd name="T6" fmla="*/ 2147483647 w 1377"/>
              <a:gd name="T7" fmla="*/ 2147483647 h 1260"/>
              <a:gd name="T8" fmla="*/ 2147483647 w 1377"/>
              <a:gd name="T9" fmla="*/ 2147483647 h 1260"/>
              <a:gd name="T10" fmla="*/ 2147483647 w 1377"/>
              <a:gd name="T11" fmla="*/ 2147483647 h 1260"/>
              <a:gd name="T12" fmla="*/ 2147483647 w 1377"/>
              <a:gd name="T13" fmla="*/ 2147483647 h 1260"/>
              <a:gd name="T14" fmla="*/ 2147483647 w 1377"/>
              <a:gd name="T15" fmla="*/ 2147483647 h 1260"/>
              <a:gd name="T16" fmla="*/ 2147483647 w 1377"/>
              <a:gd name="T17" fmla="*/ 2147483647 h 1260"/>
              <a:gd name="T18" fmla="*/ 2147483647 w 1377"/>
              <a:gd name="T19" fmla="*/ 2147483647 h 1260"/>
              <a:gd name="T20" fmla="*/ 2147483647 w 1377"/>
              <a:gd name="T21" fmla="*/ 2147483647 h 1260"/>
              <a:gd name="T22" fmla="*/ 2147483647 w 1377"/>
              <a:gd name="T23" fmla="*/ 2147483647 h 1260"/>
              <a:gd name="T24" fmla="*/ 2147483647 w 1377"/>
              <a:gd name="T25" fmla="*/ 2147483647 h 1260"/>
              <a:gd name="T26" fmla="*/ 2147483647 w 1377"/>
              <a:gd name="T27" fmla="*/ 2147483647 h 1260"/>
              <a:gd name="T28" fmla="*/ 2147483647 w 1377"/>
              <a:gd name="T29" fmla="*/ 2147483647 h 1260"/>
              <a:gd name="T30" fmla="*/ 2147483647 w 1377"/>
              <a:gd name="T31" fmla="*/ 2147483647 h 1260"/>
              <a:gd name="T32" fmla="*/ 2147483647 w 1377"/>
              <a:gd name="T33" fmla="*/ 2147483647 h 1260"/>
              <a:gd name="T34" fmla="*/ 2147483647 w 1377"/>
              <a:gd name="T35" fmla="*/ 2147483647 h 1260"/>
              <a:gd name="T36" fmla="*/ 2147483647 w 1377"/>
              <a:gd name="T37" fmla="*/ 2147483647 h 1260"/>
              <a:gd name="T38" fmla="*/ 2147483647 w 1377"/>
              <a:gd name="T39" fmla="*/ 2147483647 h 1260"/>
              <a:gd name="T40" fmla="*/ 2147483647 w 1377"/>
              <a:gd name="T41" fmla="*/ 2147483647 h 1260"/>
              <a:gd name="T42" fmla="*/ 2147483647 w 1377"/>
              <a:gd name="T43" fmla="*/ 2147483647 h 1260"/>
              <a:gd name="T44" fmla="*/ 2147483647 w 1377"/>
              <a:gd name="T45" fmla="*/ 2147483647 h 1260"/>
              <a:gd name="T46" fmla="*/ 2147483647 w 1377"/>
              <a:gd name="T47" fmla="*/ 2147483647 h 1260"/>
              <a:gd name="T48" fmla="*/ 2147483647 w 1377"/>
              <a:gd name="T49" fmla="*/ 2147483647 h 1260"/>
              <a:gd name="T50" fmla="*/ 2147483647 w 1377"/>
              <a:gd name="T51" fmla="*/ 2147483647 h 1260"/>
              <a:gd name="T52" fmla="*/ 2147483647 w 1377"/>
              <a:gd name="T53" fmla="*/ 2147483647 h 1260"/>
              <a:gd name="T54" fmla="*/ 2147483647 w 1377"/>
              <a:gd name="T55" fmla="*/ 2147483647 h 1260"/>
              <a:gd name="T56" fmla="*/ 2147483647 w 1377"/>
              <a:gd name="T57" fmla="*/ 0 h 1260"/>
              <a:gd name="T58" fmla="*/ 2147483647 w 1377"/>
              <a:gd name="T59" fmla="*/ 2147483647 h 1260"/>
              <a:gd name="T60" fmla="*/ 2147483647 w 1377"/>
              <a:gd name="T61" fmla="*/ 2147483647 h 1260"/>
              <a:gd name="T62" fmla="*/ 2147483647 w 1377"/>
              <a:gd name="T63" fmla="*/ 2147483647 h 1260"/>
              <a:gd name="T64" fmla="*/ 2147483647 w 1377"/>
              <a:gd name="T65" fmla="*/ 2147483647 h 1260"/>
              <a:gd name="T66" fmla="*/ 2147483647 w 1377"/>
              <a:gd name="T67" fmla="*/ 2147483647 h 1260"/>
              <a:gd name="T68" fmla="*/ 2147483647 w 1377"/>
              <a:gd name="T69" fmla="*/ 2147483647 h 1260"/>
              <a:gd name="T70" fmla="*/ 2147483647 w 1377"/>
              <a:gd name="T71" fmla="*/ 2147483647 h 1260"/>
              <a:gd name="T72" fmla="*/ 2147483647 w 1377"/>
              <a:gd name="T73" fmla="*/ 2147483647 h 1260"/>
              <a:gd name="T74" fmla="*/ 2147483647 w 1377"/>
              <a:gd name="T75" fmla="*/ 2147483647 h 1260"/>
              <a:gd name="T76" fmla="*/ 2147483647 w 1377"/>
              <a:gd name="T77" fmla="*/ 2147483647 h 1260"/>
              <a:gd name="T78" fmla="*/ 2147483647 w 1377"/>
              <a:gd name="T79" fmla="*/ 2147483647 h 1260"/>
              <a:gd name="T80" fmla="*/ 2147483647 w 1377"/>
              <a:gd name="T81" fmla="*/ 2147483647 h 1260"/>
              <a:gd name="T82" fmla="*/ 2147483647 w 1377"/>
              <a:gd name="T83" fmla="*/ 2147483647 h 1260"/>
              <a:gd name="T84" fmla="*/ 0 w 1377"/>
              <a:gd name="T85" fmla="*/ 2147483647 h 1260"/>
              <a:gd name="T86" fmla="*/ 2147483647 w 1377"/>
              <a:gd name="T87" fmla="*/ 2147483647 h 1260"/>
              <a:gd name="T88" fmla="*/ 2147483647 w 1377"/>
              <a:gd name="T89" fmla="*/ 2147483647 h 1260"/>
              <a:gd name="T90" fmla="*/ 2147483647 w 1377"/>
              <a:gd name="T91" fmla="*/ 2147483647 h 1260"/>
              <a:gd name="T92" fmla="*/ 2147483647 w 1377"/>
              <a:gd name="T93" fmla="*/ 2147483647 h 1260"/>
              <a:gd name="T94" fmla="*/ 2147483647 w 1377"/>
              <a:gd name="T95" fmla="*/ 2147483647 h 1260"/>
              <a:gd name="T96" fmla="*/ 2147483647 w 1377"/>
              <a:gd name="T97" fmla="*/ 2147483647 h 1260"/>
              <a:gd name="T98" fmla="*/ 2147483647 w 1377"/>
              <a:gd name="T99" fmla="*/ 2147483647 h 1260"/>
              <a:gd name="T100" fmla="*/ 2147483647 w 1377"/>
              <a:gd name="T101" fmla="*/ 2147483647 h 1260"/>
              <a:gd name="T102" fmla="*/ 2147483647 w 1377"/>
              <a:gd name="T103" fmla="*/ 2147483647 h 1260"/>
              <a:gd name="T104" fmla="*/ 2147483647 w 1377"/>
              <a:gd name="T105" fmla="*/ 2147483647 h 1260"/>
              <a:gd name="T106" fmla="*/ 2147483647 w 1377"/>
              <a:gd name="T107" fmla="*/ 2147483647 h 1260"/>
              <a:gd name="T108" fmla="*/ 2147483647 w 1377"/>
              <a:gd name="T109" fmla="*/ 2147483647 h 1260"/>
              <a:gd name="T110" fmla="*/ 2147483647 w 1377"/>
              <a:gd name="T111" fmla="*/ 2147483647 h 1260"/>
              <a:gd name="T112" fmla="*/ 2147483647 w 1377"/>
              <a:gd name="T113" fmla="*/ 2147483647 h 1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77"/>
              <a:gd name="T172" fmla="*/ 0 h 1260"/>
              <a:gd name="T173" fmla="*/ 1377 w 1377"/>
              <a:gd name="T174" fmla="*/ 1260 h 1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77" h="1260">
                <a:moveTo>
                  <a:pt x="713" y="1012"/>
                </a:moveTo>
                <a:lnTo>
                  <a:pt x="713" y="1012"/>
                </a:lnTo>
                <a:lnTo>
                  <a:pt x="719" y="1018"/>
                </a:lnTo>
                <a:lnTo>
                  <a:pt x="726" y="1024"/>
                </a:lnTo>
                <a:lnTo>
                  <a:pt x="732" y="1032"/>
                </a:lnTo>
                <a:lnTo>
                  <a:pt x="735" y="1042"/>
                </a:lnTo>
                <a:lnTo>
                  <a:pt x="737" y="1052"/>
                </a:lnTo>
                <a:lnTo>
                  <a:pt x="735" y="1058"/>
                </a:lnTo>
                <a:lnTo>
                  <a:pt x="732" y="1066"/>
                </a:lnTo>
                <a:lnTo>
                  <a:pt x="728" y="1072"/>
                </a:lnTo>
                <a:lnTo>
                  <a:pt x="722" y="1078"/>
                </a:lnTo>
                <a:lnTo>
                  <a:pt x="708" y="1092"/>
                </a:lnTo>
                <a:lnTo>
                  <a:pt x="697" y="1108"/>
                </a:lnTo>
                <a:lnTo>
                  <a:pt x="691" y="1124"/>
                </a:lnTo>
                <a:lnTo>
                  <a:pt x="684" y="1138"/>
                </a:lnTo>
                <a:lnTo>
                  <a:pt x="680" y="1162"/>
                </a:lnTo>
                <a:lnTo>
                  <a:pt x="678" y="1170"/>
                </a:lnTo>
                <a:lnTo>
                  <a:pt x="680" y="1180"/>
                </a:lnTo>
                <a:lnTo>
                  <a:pt x="682" y="1190"/>
                </a:lnTo>
                <a:lnTo>
                  <a:pt x="687" y="1204"/>
                </a:lnTo>
                <a:lnTo>
                  <a:pt x="693" y="1218"/>
                </a:lnTo>
                <a:lnTo>
                  <a:pt x="704" y="1234"/>
                </a:lnTo>
                <a:lnTo>
                  <a:pt x="722" y="1248"/>
                </a:lnTo>
                <a:lnTo>
                  <a:pt x="730" y="1254"/>
                </a:lnTo>
                <a:lnTo>
                  <a:pt x="743" y="1260"/>
                </a:lnTo>
                <a:lnTo>
                  <a:pt x="896" y="1260"/>
                </a:lnTo>
                <a:lnTo>
                  <a:pt x="910" y="1254"/>
                </a:lnTo>
                <a:lnTo>
                  <a:pt x="918" y="1248"/>
                </a:lnTo>
                <a:lnTo>
                  <a:pt x="936" y="1234"/>
                </a:lnTo>
                <a:lnTo>
                  <a:pt x="947" y="1218"/>
                </a:lnTo>
                <a:lnTo>
                  <a:pt x="955" y="1204"/>
                </a:lnTo>
                <a:lnTo>
                  <a:pt x="960" y="1190"/>
                </a:lnTo>
                <a:lnTo>
                  <a:pt x="960" y="1180"/>
                </a:lnTo>
                <a:lnTo>
                  <a:pt x="962" y="1170"/>
                </a:lnTo>
                <a:lnTo>
                  <a:pt x="960" y="1162"/>
                </a:lnTo>
                <a:lnTo>
                  <a:pt x="955" y="1138"/>
                </a:lnTo>
                <a:lnTo>
                  <a:pt x="949" y="1124"/>
                </a:lnTo>
                <a:lnTo>
                  <a:pt x="942" y="1108"/>
                </a:lnTo>
                <a:lnTo>
                  <a:pt x="931" y="1092"/>
                </a:lnTo>
                <a:lnTo>
                  <a:pt x="918" y="1078"/>
                </a:lnTo>
                <a:lnTo>
                  <a:pt x="912" y="1072"/>
                </a:lnTo>
                <a:lnTo>
                  <a:pt x="907" y="1066"/>
                </a:lnTo>
                <a:lnTo>
                  <a:pt x="905" y="1058"/>
                </a:lnTo>
                <a:lnTo>
                  <a:pt x="903" y="1052"/>
                </a:lnTo>
                <a:lnTo>
                  <a:pt x="905" y="1042"/>
                </a:lnTo>
                <a:lnTo>
                  <a:pt x="910" y="1032"/>
                </a:lnTo>
                <a:lnTo>
                  <a:pt x="914" y="1024"/>
                </a:lnTo>
                <a:lnTo>
                  <a:pt x="920" y="1018"/>
                </a:lnTo>
                <a:lnTo>
                  <a:pt x="927" y="1012"/>
                </a:lnTo>
                <a:lnTo>
                  <a:pt x="964" y="1016"/>
                </a:lnTo>
                <a:lnTo>
                  <a:pt x="1377" y="1016"/>
                </a:lnTo>
                <a:lnTo>
                  <a:pt x="1377" y="0"/>
                </a:lnTo>
                <a:lnTo>
                  <a:pt x="271" y="0"/>
                </a:lnTo>
                <a:lnTo>
                  <a:pt x="271" y="408"/>
                </a:lnTo>
                <a:lnTo>
                  <a:pt x="265" y="414"/>
                </a:lnTo>
                <a:lnTo>
                  <a:pt x="258" y="420"/>
                </a:lnTo>
                <a:lnTo>
                  <a:pt x="249" y="426"/>
                </a:lnTo>
                <a:lnTo>
                  <a:pt x="238" y="428"/>
                </a:lnTo>
                <a:lnTo>
                  <a:pt x="228" y="430"/>
                </a:lnTo>
                <a:lnTo>
                  <a:pt x="221" y="428"/>
                </a:lnTo>
                <a:lnTo>
                  <a:pt x="214" y="426"/>
                </a:lnTo>
                <a:lnTo>
                  <a:pt x="208" y="422"/>
                </a:lnTo>
                <a:lnTo>
                  <a:pt x="199" y="416"/>
                </a:lnTo>
                <a:lnTo>
                  <a:pt x="184" y="404"/>
                </a:lnTo>
                <a:lnTo>
                  <a:pt x="166" y="394"/>
                </a:lnTo>
                <a:lnTo>
                  <a:pt x="151" y="388"/>
                </a:lnTo>
                <a:lnTo>
                  <a:pt x="134" y="382"/>
                </a:lnTo>
                <a:lnTo>
                  <a:pt x="109" y="378"/>
                </a:lnTo>
                <a:lnTo>
                  <a:pt x="99" y="376"/>
                </a:lnTo>
                <a:lnTo>
                  <a:pt x="88" y="378"/>
                </a:lnTo>
                <a:lnTo>
                  <a:pt x="77" y="378"/>
                </a:lnTo>
                <a:lnTo>
                  <a:pt x="64" y="384"/>
                </a:lnTo>
                <a:lnTo>
                  <a:pt x="46" y="390"/>
                </a:lnTo>
                <a:lnTo>
                  <a:pt x="31" y="400"/>
                </a:lnTo>
                <a:lnTo>
                  <a:pt x="15" y="416"/>
                </a:lnTo>
                <a:lnTo>
                  <a:pt x="7" y="424"/>
                </a:lnTo>
                <a:lnTo>
                  <a:pt x="0" y="436"/>
                </a:lnTo>
                <a:lnTo>
                  <a:pt x="0" y="576"/>
                </a:lnTo>
                <a:lnTo>
                  <a:pt x="7" y="588"/>
                </a:lnTo>
                <a:lnTo>
                  <a:pt x="15" y="596"/>
                </a:lnTo>
                <a:lnTo>
                  <a:pt x="31" y="612"/>
                </a:lnTo>
                <a:lnTo>
                  <a:pt x="46" y="622"/>
                </a:lnTo>
                <a:lnTo>
                  <a:pt x="64" y="628"/>
                </a:lnTo>
                <a:lnTo>
                  <a:pt x="77" y="634"/>
                </a:lnTo>
                <a:lnTo>
                  <a:pt x="88" y="634"/>
                </a:lnTo>
                <a:lnTo>
                  <a:pt x="99" y="636"/>
                </a:lnTo>
                <a:lnTo>
                  <a:pt x="109" y="634"/>
                </a:lnTo>
                <a:lnTo>
                  <a:pt x="134" y="630"/>
                </a:lnTo>
                <a:lnTo>
                  <a:pt x="151" y="624"/>
                </a:lnTo>
                <a:lnTo>
                  <a:pt x="166" y="618"/>
                </a:lnTo>
                <a:lnTo>
                  <a:pt x="184" y="608"/>
                </a:lnTo>
                <a:lnTo>
                  <a:pt x="199" y="596"/>
                </a:lnTo>
                <a:lnTo>
                  <a:pt x="208" y="590"/>
                </a:lnTo>
                <a:lnTo>
                  <a:pt x="214" y="586"/>
                </a:lnTo>
                <a:lnTo>
                  <a:pt x="221" y="584"/>
                </a:lnTo>
                <a:lnTo>
                  <a:pt x="228" y="582"/>
                </a:lnTo>
                <a:lnTo>
                  <a:pt x="238" y="584"/>
                </a:lnTo>
                <a:lnTo>
                  <a:pt x="249" y="586"/>
                </a:lnTo>
                <a:lnTo>
                  <a:pt x="258" y="592"/>
                </a:lnTo>
                <a:lnTo>
                  <a:pt x="265" y="598"/>
                </a:lnTo>
                <a:lnTo>
                  <a:pt x="271" y="604"/>
                </a:lnTo>
                <a:lnTo>
                  <a:pt x="271" y="1016"/>
                </a:lnTo>
                <a:lnTo>
                  <a:pt x="695" y="1016"/>
                </a:lnTo>
                <a:lnTo>
                  <a:pt x="713" y="1012"/>
                </a:lnTo>
                <a:close/>
              </a:path>
            </a:pathLst>
          </a:custGeom>
          <a:solidFill>
            <a:srgbClr val="993300"/>
          </a:solidFill>
          <a:ln w="9525">
            <a:noFill/>
            <a:round/>
            <a:headEnd/>
            <a:tailEnd/>
          </a:ln>
        </p:spPr>
        <p:txBody>
          <a:bodyPr rot="10800000"/>
          <a:lstStyle/>
          <a:p>
            <a:endParaRPr lang="en-US" sz="1600">
              <a:solidFill>
                <a:srgbClr val="000000"/>
              </a:solidFill>
              <a:latin typeface="Futura Bk" pitchFamily="34" charset="0"/>
            </a:endParaRPr>
          </a:p>
        </p:txBody>
      </p:sp>
      <p:sp>
        <p:nvSpPr>
          <p:cNvPr id="37893" name="Freeform 5"/>
          <p:cNvSpPr>
            <a:spLocks/>
          </p:cNvSpPr>
          <p:nvPr/>
        </p:nvSpPr>
        <p:spPr bwMode="auto">
          <a:xfrm rot="10800000">
            <a:off x="4648200" y="1295401"/>
            <a:ext cx="1758950" cy="1497013"/>
          </a:xfrm>
          <a:custGeom>
            <a:avLst/>
            <a:gdLst>
              <a:gd name="T0" fmla="*/ 2147483647 w 1108"/>
              <a:gd name="T1" fmla="*/ 2147483647 h 1258"/>
              <a:gd name="T2" fmla="*/ 2147483647 w 1108"/>
              <a:gd name="T3" fmla="*/ 2147483647 h 1258"/>
              <a:gd name="T4" fmla="*/ 2147483647 w 1108"/>
              <a:gd name="T5" fmla="*/ 2147483647 h 1258"/>
              <a:gd name="T6" fmla="*/ 2147483647 w 1108"/>
              <a:gd name="T7" fmla="*/ 2147483647 h 1258"/>
              <a:gd name="T8" fmla="*/ 2147483647 w 1108"/>
              <a:gd name="T9" fmla="*/ 2147483647 h 1258"/>
              <a:gd name="T10" fmla="*/ 2147483647 w 1108"/>
              <a:gd name="T11" fmla="*/ 2147483647 h 1258"/>
              <a:gd name="T12" fmla="*/ 2147483647 w 1108"/>
              <a:gd name="T13" fmla="*/ 2147483647 h 1258"/>
              <a:gd name="T14" fmla="*/ 2147483647 w 1108"/>
              <a:gd name="T15" fmla="*/ 2147483647 h 1258"/>
              <a:gd name="T16" fmla="*/ 2147483647 w 1108"/>
              <a:gd name="T17" fmla="*/ 2147483647 h 1258"/>
              <a:gd name="T18" fmla="*/ 2147483647 w 1108"/>
              <a:gd name="T19" fmla="*/ 2147483647 h 1258"/>
              <a:gd name="T20" fmla="*/ 2147483647 w 1108"/>
              <a:gd name="T21" fmla="*/ 2147483647 h 1258"/>
              <a:gd name="T22" fmla="*/ 2147483647 w 1108"/>
              <a:gd name="T23" fmla="*/ 2147483647 h 1258"/>
              <a:gd name="T24" fmla="*/ 2147483647 w 1108"/>
              <a:gd name="T25" fmla="*/ 2147483647 h 1258"/>
              <a:gd name="T26" fmla="*/ 2147483647 w 1108"/>
              <a:gd name="T27" fmla="*/ 2147483647 h 1258"/>
              <a:gd name="T28" fmla="*/ 2147483647 w 1108"/>
              <a:gd name="T29" fmla="*/ 2147483647 h 1258"/>
              <a:gd name="T30" fmla="*/ 2147483647 w 1108"/>
              <a:gd name="T31" fmla="*/ 2147483647 h 1258"/>
              <a:gd name="T32" fmla="*/ 2147483647 w 1108"/>
              <a:gd name="T33" fmla="*/ 2147483647 h 1258"/>
              <a:gd name="T34" fmla="*/ 2147483647 w 1108"/>
              <a:gd name="T35" fmla="*/ 2147483647 h 1258"/>
              <a:gd name="T36" fmla="*/ 2147483647 w 1108"/>
              <a:gd name="T37" fmla="*/ 2147483647 h 1258"/>
              <a:gd name="T38" fmla="*/ 2147483647 w 1108"/>
              <a:gd name="T39" fmla="*/ 2147483647 h 1258"/>
              <a:gd name="T40" fmla="*/ 2147483647 w 1108"/>
              <a:gd name="T41" fmla="*/ 2147483647 h 1258"/>
              <a:gd name="T42" fmla="*/ 2147483647 w 1108"/>
              <a:gd name="T43" fmla="*/ 2147483647 h 1258"/>
              <a:gd name="T44" fmla="*/ 2147483647 w 1108"/>
              <a:gd name="T45" fmla="*/ 2147483647 h 1258"/>
              <a:gd name="T46" fmla="*/ 2147483647 w 1108"/>
              <a:gd name="T47" fmla="*/ 2147483647 h 1258"/>
              <a:gd name="T48" fmla="*/ 2147483647 w 1108"/>
              <a:gd name="T49" fmla="*/ 2147483647 h 1258"/>
              <a:gd name="T50" fmla="*/ 2147483647 w 1108"/>
              <a:gd name="T51" fmla="*/ 2147483647 h 1258"/>
              <a:gd name="T52" fmla="*/ 2147483647 w 1108"/>
              <a:gd name="T53" fmla="*/ 2147483647 h 1258"/>
              <a:gd name="T54" fmla="*/ 2147483647 w 1108"/>
              <a:gd name="T55" fmla="*/ 2147483647 h 1258"/>
              <a:gd name="T56" fmla="*/ 2147483647 w 1108"/>
              <a:gd name="T57" fmla="*/ 2147483647 h 1258"/>
              <a:gd name="T58" fmla="*/ 2147483647 w 1108"/>
              <a:gd name="T59" fmla="*/ 2147483647 h 1258"/>
              <a:gd name="T60" fmla="*/ 2147483647 w 1108"/>
              <a:gd name="T61" fmla="*/ 2147483647 h 1258"/>
              <a:gd name="T62" fmla="*/ 2147483647 w 1108"/>
              <a:gd name="T63" fmla="*/ 2147483647 h 1258"/>
              <a:gd name="T64" fmla="*/ 2147483647 w 1108"/>
              <a:gd name="T65" fmla="*/ 2147483647 h 1258"/>
              <a:gd name="T66" fmla="*/ 2147483647 w 1108"/>
              <a:gd name="T67" fmla="*/ 2147483647 h 1258"/>
              <a:gd name="T68" fmla="*/ 2147483647 w 1108"/>
              <a:gd name="T69" fmla="*/ 2147483647 h 1258"/>
              <a:gd name="T70" fmla="*/ 2147483647 w 1108"/>
              <a:gd name="T71" fmla="*/ 2147483647 h 1258"/>
              <a:gd name="T72" fmla="*/ 2147483647 w 1108"/>
              <a:gd name="T73" fmla="*/ 2147483647 h 1258"/>
              <a:gd name="T74" fmla="*/ 2147483647 w 1108"/>
              <a:gd name="T75" fmla="*/ 2147483647 h 1258"/>
              <a:gd name="T76" fmla="*/ 2147483647 w 1108"/>
              <a:gd name="T77" fmla="*/ 2147483647 h 1258"/>
              <a:gd name="T78" fmla="*/ 2147483647 w 1108"/>
              <a:gd name="T79" fmla="*/ 2147483647 h 1258"/>
              <a:gd name="T80" fmla="*/ 2147483647 w 1108"/>
              <a:gd name="T81" fmla="*/ 2147483647 h 1258"/>
              <a:gd name="T82" fmla="*/ 2147483647 w 1108"/>
              <a:gd name="T83" fmla="*/ 2147483647 h 1258"/>
              <a:gd name="T84" fmla="*/ 2147483647 w 1108"/>
              <a:gd name="T85" fmla="*/ 2147483647 h 1258"/>
              <a:gd name="T86" fmla="*/ 2147483647 w 1108"/>
              <a:gd name="T87" fmla="*/ 2147483647 h 1258"/>
              <a:gd name="T88" fmla="*/ 2147483647 w 1108"/>
              <a:gd name="T89" fmla="*/ 2147483647 h 1258"/>
              <a:gd name="T90" fmla="*/ 2147483647 w 1108"/>
              <a:gd name="T91" fmla="*/ 2147483647 h 1258"/>
              <a:gd name="T92" fmla="*/ 2147483647 w 1108"/>
              <a:gd name="T93" fmla="*/ 2147483647 h 1258"/>
              <a:gd name="T94" fmla="*/ 2147483647 w 1108"/>
              <a:gd name="T95" fmla="*/ 2147483647 h 1258"/>
              <a:gd name="T96" fmla="*/ 2147483647 w 1108"/>
              <a:gd name="T97" fmla="*/ 2147483647 h 1258"/>
              <a:gd name="T98" fmla="*/ 2147483647 w 1108"/>
              <a:gd name="T99" fmla="*/ 2147483647 h 1258"/>
              <a:gd name="T100" fmla="*/ 0 w 1108"/>
              <a:gd name="T101" fmla="*/ 2147483647 h 1258"/>
              <a:gd name="T102" fmla="*/ 2147483647 w 1108"/>
              <a:gd name="T103" fmla="*/ 0 h 1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1258"/>
              <a:gd name="T158" fmla="*/ 1108 w 1108"/>
              <a:gd name="T159" fmla="*/ 1258 h 1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1258">
                <a:moveTo>
                  <a:pt x="1108" y="0"/>
                </a:moveTo>
                <a:lnTo>
                  <a:pt x="1108" y="376"/>
                </a:lnTo>
                <a:lnTo>
                  <a:pt x="1106" y="378"/>
                </a:lnTo>
                <a:lnTo>
                  <a:pt x="1100" y="376"/>
                </a:lnTo>
                <a:lnTo>
                  <a:pt x="1084" y="366"/>
                </a:lnTo>
                <a:lnTo>
                  <a:pt x="1060" y="348"/>
                </a:lnTo>
                <a:lnTo>
                  <a:pt x="1032" y="340"/>
                </a:lnTo>
                <a:lnTo>
                  <a:pt x="1006" y="336"/>
                </a:lnTo>
                <a:lnTo>
                  <a:pt x="979" y="334"/>
                </a:lnTo>
                <a:lnTo>
                  <a:pt x="955" y="338"/>
                </a:lnTo>
                <a:lnTo>
                  <a:pt x="931" y="344"/>
                </a:lnTo>
                <a:lnTo>
                  <a:pt x="909" y="352"/>
                </a:lnTo>
                <a:lnTo>
                  <a:pt x="890" y="362"/>
                </a:lnTo>
                <a:lnTo>
                  <a:pt x="872" y="374"/>
                </a:lnTo>
                <a:lnTo>
                  <a:pt x="861" y="384"/>
                </a:lnTo>
                <a:lnTo>
                  <a:pt x="855" y="396"/>
                </a:lnTo>
                <a:lnTo>
                  <a:pt x="846" y="410"/>
                </a:lnTo>
                <a:lnTo>
                  <a:pt x="842" y="426"/>
                </a:lnTo>
                <a:lnTo>
                  <a:pt x="837" y="444"/>
                </a:lnTo>
                <a:lnTo>
                  <a:pt x="833" y="462"/>
                </a:lnTo>
                <a:lnTo>
                  <a:pt x="833" y="480"/>
                </a:lnTo>
                <a:lnTo>
                  <a:pt x="831" y="500"/>
                </a:lnTo>
                <a:lnTo>
                  <a:pt x="835" y="538"/>
                </a:lnTo>
                <a:lnTo>
                  <a:pt x="837" y="556"/>
                </a:lnTo>
                <a:lnTo>
                  <a:pt x="844" y="574"/>
                </a:lnTo>
                <a:lnTo>
                  <a:pt x="848" y="590"/>
                </a:lnTo>
                <a:lnTo>
                  <a:pt x="855" y="604"/>
                </a:lnTo>
                <a:lnTo>
                  <a:pt x="863" y="618"/>
                </a:lnTo>
                <a:lnTo>
                  <a:pt x="872" y="628"/>
                </a:lnTo>
                <a:lnTo>
                  <a:pt x="896" y="646"/>
                </a:lnTo>
                <a:lnTo>
                  <a:pt x="918" y="658"/>
                </a:lnTo>
                <a:lnTo>
                  <a:pt x="940" y="664"/>
                </a:lnTo>
                <a:lnTo>
                  <a:pt x="962" y="668"/>
                </a:lnTo>
                <a:lnTo>
                  <a:pt x="984" y="666"/>
                </a:lnTo>
                <a:lnTo>
                  <a:pt x="1006" y="662"/>
                </a:lnTo>
                <a:lnTo>
                  <a:pt x="1025" y="654"/>
                </a:lnTo>
                <a:lnTo>
                  <a:pt x="1047" y="646"/>
                </a:lnTo>
                <a:lnTo>
                  <a:pt x="1080" y="632"/>
                </a:lnTo>
                <a:lnTo>
                  <a:pt x="1100" y="624"/>
                </a:lnTo>
                <a:lnTo>
                  <a:pt x="1106" y="622"/>
                </a:lnTo>
                <a:lnTo>
                  <a:pt x="1108" y="622"/>
                </a:lnTo>
                <a:lnTo>
                  <a:pt x="1108" y="1010"/>
                </a:lnTo>
                <a:lnTo>
                  <a:pt x="660" y="1010"/>
                </a:lnTo>
                <a:lnTo>
                  <a:pt x="654" y="1016"/>
                </a:lnTo>
                <a:lnTo>
                  <a:pt x="647" y="1022"/>
                </a:lnTo>
                <a:lnTo>
                  <a:pt x="640" y="1030"/>
                </a:lnTo>
                <a:lnTo>
                  <a:pt x="636" y="1040"/>
                </a:lnTo>
                <a:lnTo>
                  <a:pt x="636" y="1050"/>
                </a:lnTo>
                <a:lnTo>
                  <a:pt x="636" y="1056"/>
                </a:lnTo>
                <a:lnTo>
                  <a:pt x="640" y="1062"/>
                </a:lnTo>
                <a:lnTo>
                  <a:pt x="645" y="1070"/>
                </a:lnTo>
                <a:lnTo>
                  <a:pt x="651" y="1076"/>
                </a:lnTo>
                <a:lnTo>
                  <a:pt x="665" y="1090"/>
                </a:lnTo>
                <a:lnTo>
                  <a:pt x="673" y="1106"/>
                </a:lnTo>
                <a:lnTo>
                  <a:pt x="682" y="1120"/>
                </a:lnTo>
                <a:lnTo>
                  <a:pt x="686" y="1136"/>
                </a:lnTo>
                <a:lnTo>
                  <a:pt x="693" y="1158"/>
                </a:lnTo>
                <a:lnTo>
                  <a:pt x="693" y="1168"/>
                </a:lnTo>
                <a:lnTo>
                  <a:pt x="693" y="1178"/>
                </a:lnTo>
                <a:lnTo>
                  <a:pt x="691" y="1188"/>
                </a:lnTo>
                <a:lnTo>
                  <a:pt x="686" y="1202"/>
                </a:lnTo>
                <a:lnTo>
                  <a:pt x="680" y="1216"/>
                </a:lnTo>
                <a:lnTo>
                  <a:pt x="667" y="1230"/>
                </a:lnTo>
                <a:lnTo>
                  <a:pt x="651" y="1244"/>
                </a:lnTo>
                <a:lnTo>
                  <a:pt x="640" y="1252"/>
                </a:lnTo>
                <a:lnTo>
                  <a:pt x="630" y="1258"/>
                </a:lnTo>
                <a:lnTo>
                  <a:pt x="474" y="1258"/>
                </a:lnTo>
                <a:lnTo>
                  <a:pt x="463" y="1252"/>
                </a:lnTo>
                <a:lnTo>
                  <a:pt x="452" y="1244"/>
                </a:lnTo>
                <a:lnTo>
                  <a:pt x="437" y="1230"/>
                </a:lnTo>
                <a:lnTo>
                  <a:pt x="426" y="1216"/>
                </a:lnTo>
                <a:lnTo>
                  <a:pt x="418" y="1202"/>
                </a:lnTo>
                <a:lnTo>
                  <a:pt x="413" y="1188"/>
                </a:lnTo>
                <a:lnTo>
                  <a:pt x="411" y="1178"/>
                </a:lnTo>
                <a:lnTo>
                  <a:pt x="411" y="1168"/>
                </a:lnTo>
                <a:lnTo>
                  <a:pt x="411" y="1158"/>
                </a:lnTo>
                <a:lnTo>
                  <a:pt x="418" y="1136"/>
                </a:lnTo>
                <a:lnTo>
                  <a:pt x="422" y="1120"/>
                </a:lnTo>
                <a:lnTo>
                  <a:pt x="431" y="1106"/>
                </a:lnTo>
                <a:lnTo>
                  <a:pt x="442" y="1090"/>
                </a:lnTo>
                <a:lnTo>
                  <a:pt x="455" y="1076"/>
                </a:lnTo>
                <a:lnTo>
                  <a:pt x="461" y="1070"/>
                </a:lnTo>
                <a:lnTo>
                  <a:pt x="466" y="1062"/>
                </a:lnTo>
                <a:lnTo>
                  <a:pt x="468" y="1056"/>
                </a:lnTo>
                <a:lnTo>
                  <a:pt x="470" y="1050"/>
                </a:lnTo>
                <a:lnTo>
                  <a:pt x="468" y="1040"/>
                </a:lnTo>
                <a:lnTo>
                  <a:pt x="463" y="1030"/>
                </a:lnTo>
                <a:lnTo>
                  <a:pt x="457" y="1022"/>
                </a:lnTo>
                <a:lnTo>
                  <a:pt x="450" y="1016"/>
                </a:lnTo>
                <a:lnTo>
                  <a:pt x="444" y="1010"/>
                </a:lnTo>
                <a:lnTo>
                  <a:pt x="0" y="1010"/>
                </a:lnTo>
                <a:lnTo>
                  <a:pt x="0" y="0"/>
                </a:lnTo>
                <a:lnTo>
                  <a:pt x="1108" y="0"/>
                </a:lnTo>
                <a:close/>
              </a:path>
            </a:pathLst>
          </a:custGeom>
          <a:solidFill>
            <a:srgbClr val="00558E"/>
          </a:solidFill>
          <a:ln w="9525">
            <a:noFill/>
            <a:round/>
            <a:headEnd/>
            <a:tailEnd/>
          </a:ln>
        </p:spPr>
        <p:txBody>
          <a:bodyPr rot="10800000"/>
          <a:lstStyle/>
          <a:p>
            <a:endParaRPr lang="en-US" sz="1600">
              <a:solidFill>
                <a:srgbClr val="000000"/>
              </a:solidFill>
              <a:latin typeface="Futura Bk" pitchFamily="34" charset="0"/>
            </a:endParaRPr>
          </a:p>
        </p:txBody>
      </p:sp>
      <p:sp>
        <p:nvSpPr>
          <p:cNvPr id="37894" name="Freeform 7"/>
          <p:cNvSpPr>
            <a:spLocks/>
          </p:cNvSpPr>
          <p:nvPr/>
        </p:nvSpPr>
        <p:spPr bwMode="auto">
          <a:xfrm>
            <a:off x="4648200" y="4724401"/>
            <a:ext cx="1828800" cy="1752600"/>
          </a:xfrm>
          <a:custGeom>
            <a:avLst/>
            <a:gdLst>
              <a:gd name="T0" fmla="*/ 2147483647 w 1108"/>
              <a:gd name="T1" fmla="*/ 2147483647 h 1012"/>
              <a:gd name="T2" fmla="*/ 2147483647 w 1108"/>
              <a:gd name="T3" fmla="*/ 2147483647 h 1012"/>
              <a:gd name="T4" fmla="*/ 2147483647 w 1108"/>
              <a:gd name="T5" fmla="*/ 2147483647 h 1012"/>
              <a:gd name="T6" fmla="*/ 2147483647 w 1108"/>
              <a:gd name="T7" fmla="*/ 2147483647 h 1012"/>
              <a:gd name="T8" fmla="*/ 2147483647 w 1108"/>
              <a:gd name="T9" fmla="*/ 2147483647 h 1012"/>
              <a:gd name="T10" fmla="*/ 2147483647 w 1108"/>
              <a:gd name="T11" fmla="*/ 2147483647 h 1012"/>
              <a:gd name="T12" fmla="*/ 2147483647 w 1108"/>
              <a:gd name="T13" fmla="*/ 2147483647 h 1012"/>
              <a:gd name="T14" fmla="*/ 2147483647 w 1108"/>
              <a:gd name="T15" fmla="*/ 2147483647 h 1012"/>
              <a:gd name="T16" fmla="*/ 2147483647 w 1108"/>
              <a:gd name="T17" fmla="*/ 2147483647 h 1012"/>
              <a:gd name="T18" fmla="*/ 2147483647 w 1108"/>
              <a:gd name="T19" fmla="*/ 2147483647 h 1012"/>
              <a:gd name="T20" fmla="*/ 2147483647 w 1108"/>
              <a:gd name="T21" fmla="*/ 2147483647 h 1012"/>
              <a:gd name="T22" fmla="*/ 2147483647 w 1108"/>
              <a:gd name="T23" fmla="*/ 2147483647 h 1012"/>
              <a:gd name="T24" fmla="*/ 2147483647 w 1108"/>
              <a:gd name="T25" fmla="*/ 2147483647 h 1012"/>
              <a:gd name="T26" fmla="*/ 2147483647 w 1108"/>
              <a:gd name="T27" fmla="*/ 2147483647 h 1012"/>
              <a:gd name="T28" fmla="*/ 2147483647 w 1108"/>
              <a:gd name="T29" fmla="*/ 2147483647 h 1012"/>
              <a:gd name="T30" fmla="*/ 2147483647 w 1108"/>
              <a:gd name="T31" fmla="*/ 2147483647 h 1012"/>
              <a:gd name="T32" fmla="*/ 2147483647 w 1108"/>
              <a:gd name="T33" fmla="*/ 2147483647 h 1012"/>
              <a:gd name="T34" fmla="*/ 2147483647 w 1108"/>
              <a:gd name="T35" fmla="*/ 2147483647 h 1012"/>
              <a:gd name="T36" fmla="*/ 2147483647 w 1108"/>
              <a:gd name="T37" fmla="*/ 2147483647 h 1012"/>
              <a:gd name="T38" fmla="*/ 2147483647 w 1108"/>
              <a:gd name="T39" fmla="*/ 2147483647 h 1012"/>
              <a:gd name="T40" fmla="*/ 2147483647 w 1108"/>
              <a:gd name="T41" fmla="*/ 2147483647 h 1012"/>
              <a:gd name="T42" fmla="*/ 2147483647 w 1108"/>
              <a:gd name="T43" fmla="*/ 2147483647 h 1012"/>
              <a:gd name="T44" fmla="*/ 2147483647 w 1108"/>
              <a:gd name="T45" fmla="*/ 2147483647 h 1012"/>
              <a:gd name="T46" fmla="*/ 2147483647 w 1108"/>
              <a:gd name="T47" fmla="*/ 0 h 1012"/>
              <a:gd name="T48" fmla="*/ 2147483647 w 1108"/>
              <a:gd name="T49" fmla="*/ 0 h 1012"/>
              <a:gd name="T50" fmla="*/ 2147483647 w 1108"/>
              <a:gd name="T51" fmla="*/ 2147483647 h 1012"/>
              <a:gd name="T52" fmla="*/ 2147483647 w 1108"/>
              <a:gd name="T53" fmla="*/ 2147483647 h 1012"/>
              <a:gd name="T54" fmla="*/ 2147483647 w 1108"/>
              <a:gd name="T55" fmla="*/ 2147483647 h 1012"/>
              <a:gd name="T56" fmla="*/ 2147483647 w 1108"/>
              <a:gd name="T57" fmla="*/ 2147483647 h 1012"/>
              <a:gd name="T58" fmla="*/ 2147483647 w 1108"/>
              <a:gd name="T59" fmla="*/ 2147483647 h 1012"/>
              <a:gd name="T60" fmla="*/ 2147483647 w 1108"/>
              <a:gd name="T61" fmla="*/ 2147483647 h 1012"/>
              <a:gd name="T62" fmla="*/ 2147483647 w 1108"/>
              <a:gd name="T63" fmla="*/ 2147483647 h 1012"/>
              <a:gd name="T64" fmla="*/ 2147483647 w 1108"/>
              <a:gd name="T65" fmla="*/ 2147483647 h 1012"/>
              <a:gd name="T66" fmla="*/ 2147483647 w 1108"/>
              <a:gd name="T67" fmla="*/ 2147483647 h 1012"/>
              <a:gd name="T68" fmla="*/ 2147483647 w 1108"/>
              <a:gd name="T69" fmla="*/ 2147483647 h 1012"/>
              <a:gd name="T70" fmla="*/ 2147483647 w 1108"/>
              <a:gd name="T71" fmla="*/ 2147483647 h 1012"/>
              <a:gd name="T72" fmla="*/ 2147483647 w 1108"/>
              <a:gd name="T73" fmla="*/ 2147483647 h 1012"/>
              <a:gd name="T74" fmla="*/ 2147483647 w 1108"/>
              <a:gd name="T75" fmla="*/ 2147483647 h 1012"/>
              <a:gd name="T76" fmla="*/ 2147483647 w 1108"/>
              <a:gd name="T77" fmla="*/ 2147483647 h 1012"/>
              <a:gd name="T78" fmla="*/ 2147483647 w 1108"/>
              <a:gd name="T79" fmla="*/ 2147483647 h 1012"/>
              <a:gd name="T80" fmla="*/ 2147483647 w 1108"/>
              <a:gd name="T81" fmla="*/ 2147483647 h 1012"/>
              <a:gd name="T82" fmla="*/ 2147483647 w 1108"/>
              <a:gd name="T83" fmla="*/ 2147483647 h 1012"/>
              <a:gd name="T84" fmla="*/ 2147483647 w 1108"/>
              <a:gd name="T85" fmla="*/ 2147483647 h 1012"/>
              <a:gd name="T86" fmla="*/ 2147483647 w 1108"/>
              <a:gd name="T87" fmla="*/ 2147483647 h 1012"/>
              <a:gd name="T88" fmla="*/ 2147483647 w 1108"/>
              <a:gd name="T89" fmla="*/ 2147483647 h 1012"/>
              <a:gd name="T90" fmla="*/ 2147483647 w 1108"/>
              <a:gd name="T91" fmla="*/ 2147483647 h 1012"/>
              <a:gd name="T92" fmla="*/ 2147483647 w 1108"/>
              <a:gd name="T93" fmla="*/ 0 h 1012"/>
              <a:gd name="T94" fmla="*/ 0 w 1108"/>
              <a:gd name="T95" fmla="*/ 0 h 1012"/>
              <a:gd name="T96" fmla="*/ 2147483647 w 1108"/>
              <a:gd name="T97" fmla="*/ 2147483647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8"/>
              <a:gd name="T148" fmla="*/ 0 h 1012"/>
              <a:gd name="T149" fmla="*/ 1108 w 1108"/>
              <a:gd name="T150" fmla="*/ 1012 h 10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8" h="1012">
                <a:moveTo>
                  <a:pt x="1108" y="1012"/>
                </a:moveTo>
                <a:lnTo>
                  <a:pt x="1108" y="622"/>
                </a:lnTo>
                <a:lnTo>
                  <a:pt x="1106" y="622"/>
                </a:lnTo>
                <a:lnTo>
                  <a:pt x="1100" y="624"/>
                </a:lnTo>
                <a:lnTo>
                  <a:pt x="1080" y="632"/>
                </a:lnTo>
                <a:lnTo>
                  <a:pt x="1047" y="646"/>
                </a:lnTo>
                <a:lnTo>
                  <a:pt x="1025" y="656"/>
                </a:lnTo>
                <a:lnTo>
                  <a:pt x="1006" y="662"/>
                </a:lnTo>
                <a:lnTo>
                  <a:pt x="984" y="666"/>
                </a:lnTo>
                <a:lnTo>
                  <a:pt x="962" y="668"/>
                </a:lnTo>
                <a:lnTo>
                  <a:pt x="940" y="666"/>
                </a:lnTo>
                <a:lnTo>
                  <a:pt x="918" y="658"/>
                </a:lnTo>
                <a:lnTo>
                  <a:pt x="896" y="646"/>
                </a:lnTo>
                <a:lnTo>
                  <a:pt x="872" y="628"/>
                </a:lnTo>
                <a:lnTo>
                  <a:pt x="863" y="618"/>
                </a:lnTo>
                <a:lnTo>
                  <a:pt x="855" y="606"/>
                </a:lnTo>
                <a:lnTo>
                  <a:pt x="848" y="592"/>
                </a:lnTo>
                <a:lnTo>
                  <a:pt x="844" y="576"/>
                </a:lnTo>
                <a:lnTo>
                  <a:pt x="837" y="558"/>
                </a:lnTo>
                <a:lnTo>
                  <a:pt x="835" y="540"/>
                </a:lnTo>
                <a:lnTo>
                  <a:pt x="831" y="500"/>
                </a:lnTo>
                <a:lnTo>
                  <a:pt x="833" y="482"/>
                </a:lnTo>
                <a:lnTo>
                  <a:pt x="833" y="462"/>
                </a:lnTo>
                <a:lnTo>
                  <a:pt x="837" y="444"/>
                </a:lnTo>
                <a:lnTo>
                  <a:pt x="842" y="426"/>
                </a:lnTo>
                <a:lnTo>
                  <a:pt x="846" y="412"/>
                </a:lnTo>
                <a:lnTo>
                  <a:pt x="855" y="398"/>
                </a:lnTo>
                <a:lnTo>
                  <a:pt x="861" y="386"/>
                </a:lnTo>
                <a:lnTo>
                  <a:pt x="872" y="376"/>
                </a:lnTo>
                <a:lnTo>
                  <a:pt x="890" y="364"/>
                </a:lnTo>
                <a:lnTo>
                  <a:pt x="909" y="352"/>
                </a:lnTo>
                <a:lnTo>
                  <a:pt x="931" y="344"/>
                </a:lnTo>
                <a:lnTo>
                  <a:pt x="955" y="338"/>
                </a:lnTo>
                <a:lnTo>
                  <a:pt x="979" y="336"/>
                </a:lnTo>
                <a:lnTo>
                  <a:pt x="1006" y="336"/>
                </a:lnTo>
                <a:lnTo>
                  <a:pt x="1032" y="342"/>
                </a:lnTo>
                <a:lnTo>
                  <a:pt x="1060" y="350"/>
                </a:lnTo>
                <a:lnTo>
                  <a:pt x="1084" y="366"/>
                </a:lnTo>
                <a:lnTo>
                  <a:pt x="1100" y="376"/>
                </a:lnTo>
                <a:lnTo>
                  <a:pt x="1106" y="378"/>
                </a:lnTo>
                <a:lnTo>
                  <a:pt x="1108" y="378"/>
                </a:lnTo>
                <a:lnTo>
                  <a:pt x="1108" y="0"/>
                </a:lnTo>
                <a:lnTo>
                  <a:pt x="774" y="0"/>
                </a:lnTo>
                <a:lnTo>
                  <a:pt x="678" y="0"/>
                </a:lnTo>
                <a:lnTo>
                  <a:pt x="678" y="2"/>
                </a:lnTo>
                <a:lnTo>
                  <a:pt x="680" y="8"/>
                </a:lnTo>
                <a:lnTo>
                  <a:pt x="691" y="26"/>
                </a:lnTo>
                <a:lnTo>
                  <a:pt x="708" y="56"/>
                </a:lnTo>
                <a:lnTo>
                  <a:pt x="717" y="74"/>
                </a:lnTo>
                <a:lnTo>
                  <a:pt x="726" y="94"/>
                </a:lnTo>
                <a:lnTo>
                  <a:pt x="730" y="112"/>
                </a:lnTo>
                <a:lnTo>
                  <a:pt x="732" y="132"/>
                </a:lnTo>
                <a:lnTo>
                  <a:pt x="730" y="152"/>
                </a:lnTo>
                <a:lnTo>
                  <a:pt x="721" y="174"/>
                </a:lnTo>
                <a:lnTo>
                  <a:pt x="708" y="194"/>
                </a:lnTo>
                <a:lnTo>
                  <a:pt x="689" y="216"/>
                </a:lnTo>
                <a:lnTo>
                  <a:pt x="678" y="224"/>
                </a:lnTo>
                <a:lnTo>
                  <a:pt x="665" y="230"/>
                </a:lnTo>
                <a:lnTo>
                  <a:pt x="647" y="236"/>
                </a:lnTo>
                <a:lnTo>
                  <a:pt x="630" y="242"/>
                </a:lnTo>
                <a:lnTo>
                  <a:pt x="612" y="246"/>
                </a:lnTo>
                <a:lnTo>
                  <a:pt x="590" y="250"/>
                </a:lnTo>
                <a:lnTo>
                  <a:pt x="549" y="252"/>
                </a:lnTo>
                <a:lnTo>
                  <a:pt x="527" y="252"/>
                </a:lnTo>
                <a:lnTo>
                  <a:pt x="507" y="250"/>
                </a:lnTo>
                <a:lnTo>
                  <a:pt x="487" y="248"/>
                </a:lnTo>
                <a:lnTo>
                  <a:pt x="468" y="244"/>
                </a:lnTo>
                <a:lnTo>
                  <a:pt x="450" y="238"/>
                </a:lnTo>
                <a:lnTo>
                  <a:pt x="435" y="232"/>
                </a:lnTo>
                <a:lnTo>
                  <a:pt x="422" y="224"/>
                </a:lnTo>
                <a:lnTo>
                  <a:pt x="413" y="216"/>
                </a:lnTo>
                <a:lnTo>
                  <a:pt x="398" y="198"/>
                </a:lnTo>
                <a:lnTo>
                  <a:pt x="387" y="180"/>
                </a:lnTo>
                <a:lnTo>
                  <a:pt x="378" y="160"/>
                </a:lnTo>
                <a:lnTo>
                  <a:pt x="372" y="138"/>
                </a:lnTo>
                <a:lnTo>
                  <a:pt x="369" y="116"/>
                </a:lnTo>
                <a:lnTo>
                  <a:pt x="369" y="92"/>
                </a:lnTo>
                <a:lnTo>
                  <a:pt x="374" y="68"/>
                </a:lnTo>
                <a:lnTo>
                  <a:pt x="385" y="44"/>
                </a:lnTo>
                <a:lnTo>
                  <a:pt x="402" y="22"/>
                </a:lnTo>
                <a:lnTo>
                  <a:pt x="413" y="8"/>
                </a:lnTo>
                <a:lnTo>
                  <a:pt x="415" y="2"/>
                </a:lnTo>
                <a:lnTo>
                  <a:pt x="415" y="0"/>
                </a:lnTo>
                <a:lnTo>
                  <a:pt x="334" y="0"/>
                </a:lnTo>
                <a:lnTo>
                  <a:pt x="0" y="0"/>
                </a:lnTo>
                <a:lnTo>
                  <a:pt x="0" y="1012"/>
                </a:lnTo>
                <a:lnTo>
                  <a:pt x="1108" y="1012"/>
                </a:lnTo>
                <a:close/>
              </a:path>
            </a:pathLst>
          </a:custGeom>
          <a:solidFill>
            <a:srgbClr val="00558E">
              <a:alpha val="79999"/>
            </a:srgbClr>
          </a:solidFill>
          <a:ln w="9525">
            <a:noFill/>
            <a:round/>
            <a:headEnd/>
            <a:tailEnd/>
          </a:ln>
        </p:spPr>
        <p:txBody>
          <a:bodyPr/>
          <a:lstStyle/>
          <a:p>
            <a:endParaRPr lang="en-US" sz="1600">
              <a:solidFill>
                <a:srgbClr val="000000"/>
              </a:solidFill>
              <a:latin typeface="Futura Bk" pitchFamily="34" charset="0"/>
            </a:endParaRPr>
          </a:p>
        </p:txBody>
      </p:sp>
      <p:sp>
        <p:nvSpPr>
          <p:cNvPr id="63547" name="Text Box 59"/>
          <p:cNvSpPr txBox="1">
            <a:spLocks noChangeArrowheads="1"/>
          </p:cNvSpPr>
          <p:nvPr/>
        </p:nvSpPr>
        <p:spPr bwMode="auto">
          <a:xfrm>
            <a:off x="4648200" y="5105401"/>
            <a:ext cx="2057400" cy="1341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dirty="0">
                <a:latin typeface="Futura Hv" pitchFamily="34" charset="0"/>
              </a:rPr>
              <a:t>HP ProLiant</a:t>
            </a:r>
          </a:p>
          <a:p>
            <a:pPr>
              <a:defRPr/>
            </a:pPr>
            <a:r>
              <a:rPr lang="en-US" dirty="0">
                <a:latin typeface="Futura Hv" pitchFamily="34" charset="0"/>
              </a:rPr>
              <a:t>and </a:t>
            </a:r>
          </a:p>
          <a:p>
            <a:pPr>
              <a:defRPr/>
            </a:pPr>
            <a:r>
              <a:rPr lang="en-US" dirty="0">
                <a:latin typeface="Futura Hv" pitchFamily="34" charset="0"/>
              </a:rPr>
              <a:t>BladeSystem</a:t>
            </a:r>
            <a:endParaRPr lang="en-US" sz="800" dirty="0">
              <a:latin typeface="Futura Bk" pitchFamily="34" charset="0"/>
            </a:endParaRPr>
          </a:p>
          <a:p>
            <a:pPr>
              <a:defRPr/>
            </a:pPr>
            <a:r>
              <a:rPr lang="en-US" sz="1400" i="1" dirty="0">
                <a:latin typeface="Futura Bk" pitchFamily="34" charset="0"/>
              </a:rPr>
              <a:t>Management-ready servers</a:t>
            </a:r>
          </a:p>
        </p:txBody>
      </p:sp>
      <p:sp>
        <p:nvSpPr>
          <p:cNvPr id="37896" name="Freeform 6"/>
          <p:cNvSpPr>
            <a:spLocks/>
          </p:cNvSpPr>
          <p:nvPr/>
        </p:nvSpPr>
        <p:spPr bwMode="auto">
          <a:xfrm>
            <a:off x="6096000" y="4724401"/>
            <a:ext cx="2209800" cy="1752600"/>
          </a:xfrm>
          <a:custGeom>
            <a:avLst/>
            <a:gdLst>
              <a:gd name="T0" fmla="*/ 2147483647 w 1377"/>
              <a:gd name="T1" fmla="*/ 0 h 1016"/>
              <a:gd name="T2" fmla="*/ 2147483647 w 1377"/>
              <a:gd name="T3" fmla="*/ 2147483647 h 1016"/>
              <a:gd name="T4" fmla="*/ 2147483647 w 1377"/>
              <a:gd name="T5" fmla="*/ 2147483647 h 1016"/>
              <a:gd name="T6" fmla="*/ 2147483647 w 1377"/>
              <a:gd name="T7" fmla="*/ 2147483647 h 1016"/>
              <a:gd name="T8" fmla="*/ 2147483647 w 1377"/>
              <a:gd name="T9" fmla="*/ 2147483647 h 1016"/>
              <a:gd name="T10" fmla="*/ 2147483647 w 1377"/>
              <a:gd name="T11" fmla="*/ 2147483647 h 1016"/>
              <a:gd name="T12" fmla="*/ 2147483647 w 1377"/>
              <a:gd name="T13" fmla="*/ 2147483647 h 1016"/>
              <a:gd name="T14" fmla="*/ 2147483647 w 1377"/>
              <a:gd name="T15" fmla="*/ 2147483647 h 1016"/>
              <a:gd name="T16" fmla="*/ 2147483647 w 1377"/>
              <a:gd name="T17" fmla="*/ 2147483647 h 1016"/>
              <a:gd name="T18" fmla="*/ 2147483647 w 1377"/>
              <a:gd name="T19" fmla="*/ 2147483647 h 1016"/>
              <a:gd name="T20" fmla="*/ 2147483647 w 1377"/>
              <a:gd name="T21" fmla="*/ 2147483647 h 1016"/>
              <a:gd name="T22" fmla="*/ 2147483647 w 1377"/>
              <a:gd name="T23" fmla="*/ 2147483647 h 1016"/>
              <a:gd name="T24" fmla="*/ 2147483647 w 1377"/>
              <a:gd name="T25" fmla="*/ 2147483647 h 1016"/>
              <a:gd name="T26" fmla="*/ 2147483647 w 1377"/>
              <a:gd name="T27" fmla="*/ 2147483647 h 1016"/>
              <a:gd name="T28" fmla="*/ 2147483647 w 1377"/>
              <a:gd name="T29" fmla="*/ 2147483647 h 1016"/>
              <a:gd name="T30" fmla="*/ 2147483647 w 1377"/>
              <a:gd name="T31" fmla="*/ 2147483647 h 1016"/>
              <a:gd name="T32" fmla="*/ 2147483647 w 1377"/>
              <a:gd name="T33" fmla="*/ 2147483647 h 1016"/>
              <a:gd name="T34" fmla="*/ 2147483647 w 1377"/>
              <a:gd name="T35" fmla="*/ 2147483647 h 1016"/>
              <a:gd name="T36" fmla="*/ 2147483647 w 1377"/>
              <a:gd name="T37" fmla="*/ 2147483647 h 1016"/>
              <a:gd name="T38" fmla="*/ 2147483647 w 1377"/>
              <a:gd name="T39" fmla="*/ 2147483647 h 1016"/>
              <a:gd name="T40" fmla="*/ 2147483647 w 1377"/>
              <a:gd name="T41" fmla="*/ 2147483647 h 1016"/>
              <a:gd name="T42" fmla="*/ 2147483647 w 1377"/>
              <a:gd name="T43" fmla="*/ 2147483647 h 1016"/>
              <a:gd name="T44" fmla="*/ 2147483647 w 1377"/>
              <a:gd name="T45" fmla="*/ 0 h 1016"/>
              <a:gd name="T46" fmla="*/ 2147483647 w 1377"/>
              <a:gd name="T47" fmla="*/ 2147483647 h 1016"/>
              <a:gd name="T48" fmla="*/ 2147483647 w 1377"/>
              <a:gd name="T49" fmla="*/ 2147483647 h 1016"/>
              <a:gd name="T50" fmla="*/ 2147483647 w 1377"/>
              <a:gd name="T51" fmla="*/ 2147483647 h 1016"/>
              <a:gd name="T52" fmla="*/ 2147483647 w 1377"/>
              <a:gd name="T53" fmla="*/ 2147483647 h 1016"/>
              <a:gd name="T54" fmla="*/ 2147483647 w 1377"/>
              <a:gd name="T55" fmla="*/ 2147483647 h 1016"/>
              <a:gd name="T56" fmla="*/ 2147483647 w 1377"/>
              <a:gd name="T57" fmla="*/ 2147483647 h 1016"/>
              <a:gd name="T58" fmla="*/ 2147483647 w 1377"/>
              <a:gd name="T59" fmla="*/ 2147483647 h 1016"/>
              <a:gd name="T60" fmla="*/ 2147483647 w 1377"/>
              <a:gd name="T61" fmla="*/ 2147483647 h 1016"/>
              <a:gd name="T62" fmla="*/ 2147483647 w 1377"/>
              <a:gd name="T63" fmla="*/ 2147483647 h 1016"/>
              <a:gd name="T64" fmla="*/ 2147483647 w 1377"/>
              <a:gd name="T65" fmla="*/ 2147483647 h 1016"/>
              <a:gd name="T66" fmla="*/ 2147483647 w 1377"/>
              <a:gd name="T67" fmla="*/ 2147483647 h 1016"/>
              <a:gd name="T68" fmla="*/ 2147483647 w 1377"/>
              <a:gd name="T69" fmla="*/ 2147483647 h 1016"/>
              <a:gd name="T70" fmla="*/ 2147483647 w 1377"/>
              <a:gd name="T71" fmla="*/ 2147483647 h 1016"/>
              <a:gd name="T72" fmla="*/ 0 w 1377"/>
              <a:gd name="T73" fmla="*/ 2147483647 h 1016"/>
              <a:gd name="T74" fmla="*/ 2147483647 w 1377"/>
              <a:gd name="T75" fmla="*/ 2147483647 h 1016"/>
              <a:gd name="T76" fmla="*/ 2147483647 w 1377"/>
              <a:gd name="T77" fmla="*/ 2147483647 h 1016"/>
              <a:gd name="T78" fmla="*/ 2147483647 w 1377"/>
              <a:gd name="T79" fmla="*/ 2147483647 h 1016"/>
              <a:gd name="T80" fmla="*/ 2147483647 w 1377"/>
              <a:gd name="T81" fmla="*/ 2147483647 h 1016"/>
              <a:gd name="T82" fmla="*/ 2147483647 w 1377"/>
              <a:gd name="T83" fmla="*/ 2147483647 h 1016"/>
              <a:gd name="T84" fmla="*/ 2147483647 w 1377"/>
              <a:gd name="T85" fmla="*/ 2147483647 h 1016"/>
              <a:gd name="T86" fmla="*/ 2147483647 w 1377"/>
              <a:gd name="T87" fmla="*/ 2147483647 h 1016"/>
              <a:gd name="T88" fmla="*/ 2147483647 w 1377"/>
              <a:gd name="T89" fmla="*/ 2147483647 h 1016"/>
              <a:gd name="T90" fmla="*/ 2147483647 w 1377"/>
              <a:gd name="T91" fmla="*/ 2147483647 h 1016"/>
              <a:gd name="T92" fmla="*/ 2147483647 w 1377"/>
              <a:gd name="T93" fmla="*/ 2147483647 h 1016"/>
              <a:gd name="T94" fmla="*/ 2147483647 w 1377"/>
              <a:gd name="T95" fmla="*/ 2147483647 h 1016"/>
              <a:gd name="T96" fmla="*/ 2147483647 w 1377"/>
              <a:gd name="T97" fmla="*/ 2147483647 h 1016"/>
              <a:gd name="T98" fmla="*/ 2147483647 w 1377"/>
              <a:gd name="T99" fmla="*/ 2147483647 h 1016"/>
              <a:gd name="T100" fmla="*/ 2147483647 w 1377"/>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7"/>
              <a:gd name="T154" fmla="*/ 0 h 1016"/>
              <a:gd name="T155" fmla="*/ 1377 w 1377"/>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7" h="1016">
                <a:moveTo>
                  <a:pt x="1377" y="0"/>
                </a:moveTo>
                <a:lnTo>
                  <a:pt x="964" y="0"/>
                </a:lnTo>
                <a:lnTo>
                  <a:pt x="964" y="4"/>
                </a:lnTo>
                <a:lnTo>
                  <a:pt x="966" y="10"/>
                </a:lnTo>
                <a:lnTo>
                  <a:pt x="975" y="24"/>
                </a:lnTo>
                <a:lnTo>
                  <a:pt x="994" y="46"/>
                </a:lnTo>
                <a:lnTo>
                  <a:pt x="1005" y="72"/>
                </a:lnTo>
                <a:lnTo>
                  <a:pt x="1012" y="96"/>
                </a:lnTo>
                <a:lnTo>
                  <a:pt x="1014" y="118"/>
                </a:lnTo>
                <a:lnTo>
                  <a:pt x="1014" y="138"/>
                </a:lnTo>
                <a:lnTo>
                  <a:pt x="1008" y="156"/>
                </a:lnTo>
                <a:lnTo>
                  <a:pt x="1001" y="174"/>
                </a:lnTo>
                <a:lnTo>
                  <a:pt x="990" y="190"/>
                </a:lnTo>
                <a:lnTo>
                  <a:pt x="977" y="202"/>
                </a:lnTo>
                <a:lnTo>
                  <a:pt x="962" y="214"/>
                </a:lnTo>
                <a:lnTo>
                  <a:pt x="946" y="226"/>
                </a:lnTo>
                <a:lnTo>
                  <a:pt x="927" y="234"/>
                </a:lnTo>
                <a:lnTo>
                  <a:pt x="907" y="242"/>
                </a:lnTo>
                <a:lnTo>
                  <a:pt x="885" y="246"/>
                </a:lnTo>
                <a:lnTo>
                  <a:pt x="863" y="250"/>
                </a:lnTo>
                <a:lnTo>
                  <a:pt x="839" y="254"/>
                </a:lnTo>
                <a:lnTo>
                  <a:pt x="817" y="254"/>
                </a:lnTo>
                <a:lnTo>
                  <a:pt x="793" y="252"/>
                </a:lnTo>
                <a:lnTo>
                  <a:pt x="771" y="250"/>
                </a:lnTo>
                <a:lnTo>
                  <a:pt x="750" y="246"/>
                </a:lnTo>
                <a:lnTo>
                  <a:pt x="728" y="242"/>
                </a:lnTo>
                <a:lnTo>
                  <a:pt x="708" y="234"/>
                </a:lnTo>
                <a:lnTo>
                  <a:pt x="688" y="226"/>
                </a:lnTo>
                <a:lnTo>
                  <a:pt x="671" y="216"/>
                </a:lnTo>
                <a:lnTo>
                  <a:pt x="658" y="204"/>
                </a:lnTo>
                <a:lnTo>
                  <a:pt x="645" y="190"/>
                </a:lnTo>
                <a:lnTo>
                  <a:pt x="634" y="176"/>
                </a:lnTo>
                <a:lnTo>
                  <a:pt x="627" y="160"/>
                </a:lnTo>
                <a:lnTo>
                  <a:pt x="623" y="142"/>
                </a:lnTo>
                <a:lnTo>
                  <a:pt x="623" y="124"/>
                </a:lnTo>
                <a:lnTo>
                  <a:pt x="625" y="102"/>
                </a:lnTo>
                <a:lnTo>
                  <a:pt x="632" y="80"/>
                </a:lnTo>
                <a:lnTo>
                  <a:pt x="643" y="58"/>
                </a:lnTo>
                <a:lnTo>
                  <a:pt x="671" y="28"/>
                </a:lnTo>
                <a:lnTo>
                  <a:pt x="691" y="8"/>
                </a:lnTo>
                <a:lnTo>
                  <a:pt x="695" y="2"/>
                </a:lnTo>
                <a:lnTo>
                  <a:pt x="697" y="0"/>
                </a:lnTo>
                <a:lnTo>
                  <a:pt x="271" y="0"/>
                </a:lnTo>
                <a:lnTo>
                  <a:pt x="271" y="410"/>
                </a:lnTo>
                <a:lnTo>
                  <a:pt x="267" y="418"/>
                </a:lnTo>
                <a:lnTo>
                  <a:pt x="258" y="424"/>
                </a:lnTo>
                <a:lnTo>
                  <a:pt x="249" y="428"/>
                </a:lnTo>
                <a:lnTo>
                  <a:pt x="240" y="432"/>
                </a:lnTo>
                <a:lnTo>
                  <a:pt x="227" y="434"/>
                </a:lnTo>
                <a:lnTo>
                  <a:pt x="221" y="432"/>
                </a:lnTo>
                <a:lnTo>
                  <a:pt x="214" y="430"/>
                </a:lnTo>
                <a:lnTo>
                  <a:pt x="208" y="426"/>
                </a:lnTo>
                <a:lnTo>
                  <a:pt x="199" y="420"/>
                </a:lnTo>
                <a:lnTo>
                  <a:pt x="183" y="408"/>
                </a:lnTo>
                <a:lnTo>
                  <a:pt x="166" y="398"/>
                </a:lnTo>
                <a:lnTo>
                  <a:pt x="151" y="392"/>
                </a:lnTo>
                <a:lnTo>
                  <a:pt x="135" y="386"/>
                </a:lnTo>
                <a:lnTo>
                  <a:pt x="109" y="382"/>
                </a:lnTo>
                <a:lnTo>
                  <a:pt x="98" y="380"/>
                </a:lnTo>
                <a:lnTo>
                  <a:pt x="87" y="380"/>
                </a:lnTo>
                <a:lnTo>
                  <a:pt x="76" y="382"/>
                </a:lnTo>
                <a:lnTo>
                  <a:pt x="63" y="386"/>
                </a:lnTo>
                <a:lnTo>
                  <a:pt x="46" y="394"/>
                </a:lnTo>
                <a:lnTo>
                  <a:pt x="30" y="404"/>
                </a:lnTo>
                <a:lnTo>
                  <a:pt x="15" y="420"/>
                </a:lnTo>
                <a:lnTo>
                  <a:pt x="6" y="428"/>
                </a:lnTo>
                <a:lnTo>
                  <a:pt x="0" y="440"/>
                </a:lnTo>
                <a:lnTo>
                  <a:pt x="0" y="580"/>
                </a:lnTo>
                <a:lnTo>
                  <a:pt x="6" y="592"/>
                </a:lnTo>
                <a:lnTo>
                  <a:pt x="15" y="600"/>
                </a:lnTo>
                <a:lnTo>
                  <a:pt x="30" y="616"/>
                </a:lnTo>
                <a:lnTo>
                  <a:pt x="46" y="626"/>
                </a:lnTo>
                <a:lnTo>
                  <a:pt x="63" y="632"/>
                </a:lnTo>
                <a:lnTo>
                  <a:pt x="76" y="636"/>
                </a:lnTo>
                <a:lnTo>
                  <a:pt x="87" y="638"/>
                </a:lnTo>
                <a:lnTo>
                  <a:pt x="98" y="640"/>
                </a:lnTo>
                <a:lnTo>
                  <a:pt x="109" y="638"/>
                </a:lnTo>
                <a:lnTo>
                  <a:pt x="135" y="634"/>
                </a:lnTo>
                <a:lnTo>
                  <a:pt x="151" y="628"/>
                </a:lnTo>
                <a:lnTo>
                  <a:pt x="166" y="622"/>
                </a:lnTo>
                <a:lnTo>
                  <a:pt x="183" y="612"/>
                </a:lnTo>
                <a:lnTo>
                  <a:pt x="199" y="600"/>
                </a:lnTo>
                <a:lnTo>
                  <a:pt x="208" y="594"/>
                </a:lnTo>
                <a:lnTo>
                  <a:pt x="214" y="590"/>
                </a:lnTo>
                <a:lnTo>
                  <a:pt x="221" y="588"/>
                </a:lnTo>
                <a:lnTo>
                  <a:pt x="227" y="586"/>
                </a:lnTo>
                <a:lnTo>
                  <a:pt x="240" y="586"/>
                </a:lnTo>
                <a:lnTo>
                  <a:pt x="249" y="590"/>
                </a:lnTo>
                <a:lnTo>
                  <a:pt x="258" y="596"/>
                </a:lnTo>
                <a:lnTo>
                  <a:pt x="267" y="602"/>
                </a:lnTo>
                <a:lnTo>
                  <a:pt x="271" y="608"/>
                </a:lnTo>
                <a:lnTo>
                  <a:pt x="271" y="1016"/>
                </a:lnTo>
                <a:lnTo>
                  <a:pt x="1377" y="1016"/>
                </a:lnTo>
                <a:lnTo>
                  <a:pt x="1377" y="0"/>
                </a:lnTo>
                <a:close/>
              </a:path>
            </a:pathLst>
          </a:custGeom>
          <a:solidFill>
            <a:srgbClr val="FF6600">
              <a:alpha val="62744"/>
            </a:srgbClr>
          </a:solidFill>
          <a:ln w="9525">
            <a:noFill/>
            <a:round/>
            <a:headEnd/>
            <a:tailEnd/>
          </a:ln>
        </p:spPr>
        <p:txBody>
          <a:bodyPr/>
          <a:lstStyle/>
          <a:p>
            <a:endParaRPr lang="en-US" sz="1600">
              <a:solidFill>
                <a:srgbClr val="000000"/>
              </a:solidFill>
              <a:latin typeface="Futura Bk" pitchFamily="34" charset="0"/>
            </a:endParaRPr>
          </a:p>
        </p:txBody>
      </p:sp>
      <p:sp>
        <p:nvSpPr>
          <p:cNvPr id="37897" name="Freeform 6"/>
          <p:cNvSpPr>
            <a:spLocks/>
          </p:cNvSpPr>
          <p:nvPr/>
        </p:nvSpPr>
        <p:spPr bwMode="auto">
          <a:xfrm rot="-5400000">
            <a:off x="6336506" y="3112295"/>
            <a:ext cx="2185988" cy="1752600"/>
          </a:xfrm>
          <a:custGeom>
            <a:avLst/>
            <a:gdLst>
              <a:gd name="T0" fmla="*/ 2147483647 w 1377"/>
              <a:gd name="T1" fmla="*/ 0 h 1016"/>
              <a:gd name="T2" fmla="*/ 2147483647 w 1377"/>
              <a:gd name="T3" fmla="*/ 2147483647 h 1016"/>
              <a:gd name="T4" fmla="*/ 2147483647 w 1377"/>
              <a:gd name="T5" fmla="*/ 2147483647 h 1016"/>
              <a:gd name="T6" fmla="*/ 2147483647 w 1377"/>
              <a:gd name="T7" fmla="*/ 2147483647 h 1016"/>
              <a:gd name="T8" fmla="*/ 2147483647 w 1377"/>
              <a:gd name="T9" fmla="*/ 2147483647 h 1016"/>
              <a:gd name="T10" fmla="*/ 2147483647 w 1377"/>
              <a:gd name="T11" fmla="*/ 2147483647 h 1016"/>
              <a:gd name="T12" fmla="*/ 2147483647 w 1377"/>
              <a:gd name="T13" fmla="*/ 2147483647 h 1016"/>
              <a:gd name="T14" fmla="*/ 2147483647 w 1377"/>
              <a:gd name="T15" fmla="*/ 2147483647 h 1016"/>
              <a:gd name="T16" fmla="*/ 2147483647 w 1377"/>
              <a:gd name="T17" fmla="*/ 2147483647 h 1016"/>
              <a:gd name="T18" fmla="*/ 2147483647 w 1377"/>
              <a:gd name="T19" fmla="*/ 2147483647 h 1016"/>
              <a:gd name="T20" fmla="*/ 2147483647 w 1377"/>
              <a:gd name="T21" fmla="*/ 2147483647 h 1016"/>
              <a:gd name="T22" fmla="*/ 2147483647 w 1377"/>
              <a:gd name="T23" fmla="*/ 2147483647 h 1016"/>
              <a:gd name="T24" fmla="*/ 2147483647 w 1377"/>
              <a:gd name="T25" fmla="*/ 2147483647 h 1016"/>
              <a:gd name="T26" fmla="*/ 2147483647 w 1377"/>
              <a:gd name="T27" fmla="*/ 2147483647 h 1016"/>
              <a:gd name="T28" fmla="*/ 2147483647 w 1377"/>
              <a:gd name="T29" fmla="*/ 2147483647 h 1016"/>
              <a:gd name="T30" fmla="*/ 2147483647 w 1377"/>
              <a:gd name="T31" fmla="*/ 2147483647 h 1016"/>
              <a:gd name="T32" fmla="*/ 2147483647 w 1377"/>
              <a:gd name="T33" fmla="*/ 2147483647 h 1016"/>
              <a:gd name="T34" fmla="*/ 2147483647 w 1377"/>
              <a:gd name="T35" fmla="*/ 2147483647 h 1016"/>
              <a:gd name="T36" fmla="*/ 2147483647 w 1377"/>
              <a:gd name="T37" fmla="*/ 2147483647 h 1016"/>
              <a:gd name="T38" fmla="*/ 2147483647 w 1377"/>
              <a:gd name="T39" fmla="*/ 2147483647 h 1016"/>
              <a:gd name="T40" fmla="*/ 2147483647 w 1377"/>
              <a:gd name="T41" fmla="*/ 2147483647 h 1016"/>
              <a:gd name="T42" fmla="*/ 2147483647 w 1377"/>
              <a:gd name="T43" fmla="*/ 2147483647 h 1016"/>
              <a:gd name="T44" fmla="*/ 2147483647 w 1377"/>
              <a:gd name="T45" fmla="*/ 0 h 1016"/>
              <a:gd name="T46" fmla="*/ 2147483647 w 1377"/>
              <a:gd name="T47" fmla="*/ 2147483647 h 1016"/>
              <a:gd name="T48" fmla="*/ 2147483647 w 1377"/>
              <a:gd name="T49" fmla="*/ 2147483647 h 1016"/>
              <a:gd name="T50" fmla="*/ 2147483647 w 1377"/>
              <a:gd name="T51" fmla="*/ 2147483647 h 1016"/>
              <a:gd name="T52" fmla="*/ 2147483647 w 1377"/>
              <a:gd name="T53" fmla="*/ 2147483647 h 1016"/>
              <a:gd name="T54" fmla="*/ 2147483647 w 1377"/>
              <a:gd name="T55" fmla="*/ 2147483647 h 1016"/>
              <a:gd name="T56" fmla="*/ 2147483647 w 1377"/>
              <a:gd name="T57" fmla="*/ 2147483647 h 1016"/>
              <a:gd name="T58" fmla="*/ 2147483647 w 1377"/>
              <a:gd name="T59" fmla="*/ 2147483647 h 1016"/>
              <a:gd name="T60" fmla="*/ 2147483647 w 1377"/>
              <a:gd name="T61" fmla="*/ 2147483647 h 1016"/>
              <a:gd name="T62" fmla="*/ 2147483647 w 1377"/>
              <a:gd name="T63" fmla="*/ 2147483647 h 1016"/>
              <a:gd name="T64" fmla="*/ 2147483647 w 1377"/>
              <a:gd name="T65" fmla="*/ 2147483647 h 1016"/>
              <a:gd name="T66" fmla="*/ 2147483647 w 1377"/>
              <a:gd name="T67" fmla="*/ 2147483647 h 1016"/>
              <a:gd name="T68" fmla="*/ 2147483647 w 1377"/>
              <a:gd name="T69" fmla="*/ 2147483647 h 1016"/>
              <a:gd name="T70" fmla="*/ 2147483647 w 1377"/>
              <a:gd name="T71" fmla="*/ 2147483647 h 1016"/>
              <a:gd name="T72" fmla="*/ 0 w 1377"/>
              <a:gd name="T73" fmla="*/ 2147483647 h 1016"/>
              <a:gd name="T74" fmla="*/ 2147483647 w 1377"/>
              <a:gd name="T75" fmla="*/ 2147483647 h 1016"/>
              <a:gd name="T76" fmla="*/ 2147483647 w 1377"/>
              <a:gd name="T77" fmla="*/ 2147483647 h 1016"/>
              <a:gd name="T78" fmla="*/ 2147483647 w 1377"/>
              <a:gd name="T79" fmla="*/ 2147483647 h 1016"/>
              <a:gd name="T80" fmla="*/ 2147483647 w 1377"/>
              <a:gd name="T81" fmla="*/ 2147483647 h 1016"/>
              <a:gd name="T82" fmla="*/ 2147483647 w 1377"/>
              <a:gd name="T83" fmla="*/ 2147483647 h 1016"/>
              <a:gd name="T84" fmla="*/ 2147483647 w 1377"/>
              <a:gd name="T85" fmla="*/ 2147483647 h 1016"/>
              <a:gd name="T86" fmla="*/ 2147483647 w 1377"/>
              <a:gd name="T87" fmla="*/ 2147483647 h 1016"/>
              <a:gd name="T88" fmla="*/ 2147483647 w 1377"/>
              <a:gd name="T89" fmla="*/ 2147483647 h 1016"/>
              <a:gd name="T90" fmla="*/ 2147483647 w 1377"/>
              <a:gd name="T91" fmla="*/ 2147483647 h 1016"/>
              <a:gd name="T92" fmla="*/ 2147483647 w 1377"/>
              <a:gd name="T93" fmla="*/ 2147483647 h 1016"/>
              <a:gd name="T94" fmla="*/ 2147483647 w 1377"/>
              <a:gd name="T95" fmla="*/ 2147483647 h 1016"/>
              <a:gd name="T96" fmla="*/ 2147483647 w 1377"/>
              <a:gd name="T97" fmla="*/ 2147483647 h 1016"/>
              <a:gd name="T98" fmla="*/ 2147483647 w 1377"/>
              <a:gd name="T99" fmla="*/ 2147483647 h 1016"/>
              <a:gd name="T100" fmla="*/ 2147483647 w 1377"/>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7"/>
              <a:gd name="T154" fmla="*/ 0 h 1016"/>
              <a:gd name="T155" fmla="*/ 1377 w 1377"/>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7" h="1016">
                <a:moveTo>
                  <a:pt x="1377" y="0"/>
                </a:moveTo>
                <a:lnTo>
                  <a:pt x="964" y="0"/>
                </a:lnTo>
                <a:lnTo>
                  <a:pt x="964" y="4"/>
                </a:lnTo>
                <a:lnTo>
                  <a:pt x="966" y="10"/>
                </a:lnTo>
                <a:lnTo>
                  <a:pt x="975" y="24"/>
                </a:lnTo>
                <a:lnTo>
                  <a:pt x="994" y="46"/>
                </a:lnTo>
                <a:lnTo>
                  <a:pt x="1005" y="72"/>
                </a:lnTo>
                <a:lnTo>
                  <a:pt x="1012" y="96"/>
                </a:lnTo>
                <a:lnTo>
                  <a:pt x="1014" y="118"/>
                </a:lnTo>
                <a:lnTo>
                  <a:pt x="1014" y="138"/>
                </a:lnTo>
                <a:lnTo>
                  <a:pt x="1008" y="156"/>
                </a:lnTo>
                <a:lnTo>
                  <a:pt x="1001" y="174"/>
                </a:lnTo>
                <a:lnTo>
                  <a:pt x="990" y="190"/>
                </a:lnTo>
                <a:lnTo>
                  <a:pt x="977" y="202"/>
                </a:lnTo>
                <a:lnTo>
                  <a:pt x="962" y="214"/>
                </a:lnTo>
                <a:lnTo>
                  <a:pt x="946" y="226"/>
                </a:lnTo>
                <a:lnTo>
                  <a:pt x="927" y="234"/>
                </a:lnTo>
                <a:lnTo>
                  <a:pt x="907" y="242"/>
                </a:lnTo>
                <a:lnTo>
                  <a:pt x="885" y="246"/>
                </a:lnTo>
                <a:lnTo>
                  <a:pt x="863" y="250"/>
                </a:lnTo>
                <a:lnTo>
                  <a:pt x="839" y="254"/>
                </a:lnTo>
                <a:lnTo>
                  <a:pt x="817" y="254"/>
                </a:lnTo>
                <a:lnTo>
                  <a:pt x="793" y="252"/>
                </a:lnTo>
                <a:lnTo>
                  <a:pt x="771" y="250"/>
                </a:lnTo>
                <a:lnTo>
                  <a:pt x="750" y="246"/>
                </a:lnTo>
                <a:lnTo>
                  <a:pt x="728" y="242"/>
                </a:lnTo>
                <a:lnTo>
                  <a:pt x="708" y="234"/>
                </a:lnTo>
                <a:lnTo>
                  <a:pt x="688" y="226"/>
                </a:lnTo>
                <a:lnTo>
                  <a:pt x="671" y="216"/>
                </a:lnTo>
                <a:lnTo>
                  <a:pt x="658" y="204"/>
                </a:lnTo>
                <a:lnTo>
                  <a:pt x="645" y="190"/>
                </a:lnTo>
                <a:lnTo>
                  <a:pt x="634" y="176"/>
                </a:lnTo>
                <a:lnTo>
                  <a:pt x="627" y="160"/>
                </a:lnTo>
                <a:lnTo>
                  <a:pt x="623" y="142"/>
                </a:lnTo>
                <a:lnTo>
                  <a:pt x="623" y="124"/>
                </a:lnTo>
                <a:lnTo>
                  <a:pt x="625" y="102"/>
                </a:lnTo>
                <a:lnTo>
                  <a:pt x="632" y="80"/>
                </a:lnTo>
                <a:lnTo>
                  <a:pt x="643" y="58"/>
                </a:lnTo>
                <a:lnTo>
                  <a:pt x="671" y="28"/>
                </a:lnTo>
                <a:lnTo>
                  <a:pt x="691" y="8"/>
                </a:lnTo>
                <a:lnTo>
                  <a:pt x="695" y="2"/>
                </a:lnTo>
                <a:lnTo>
                  <a:pt x="697" y="0"/>
                </a:lnTo>
                <a:lnTo>
                  <a:pt x="271" y="0"/>
                </a:lnTo>
                <a:lnTo>
                  <a:pt x="271" y="410"/>
                </a:lnTo>
                <a:lnTo>
                  <a:pt x="267" y="418"/>
                </a:lnTo>
                <a:lnTo>
                  <a:pt x="258" y="424"/>
                </a:lnTo>
                <a:lnTo>
                  <a:pt x="249" y="428"/>
                </a:lnTo>
                <a:lnTo>
                  <a:pt x="240" y="432"/>
                </a:lnTo>
                <a:lnTo>
                  <a:pt x="227" y="434"/>
                </a:lnTo>
                <a:lnTo>
                  <a:pt x="221" y="432"/>
                </a:lnTo>
                <a:lnTo>
                  <a:pt x="214" y="430"/>
                </a:lnTo>
                <a:lnTo>
                  <a:pt x="208" y="426"/>
                </a:lnTo>
                <a:lnTo>
                  <a:pt x="199" y="420"/>
                </a:lnTo>
                <a:lnTo>
                  <a:pt x="183" y="408"/>
                </a:lnTo>
                <a:lnTo>
                  <a:pt x="166" y="398"/>
                </a:lnTo>
                <a:lnTo>
                  <a:pt x="151" y="392"/>
                </a:lnTo>
                <a:lnTo>
                  <a:pt x="135" y="386"/>
                </a:lnTo>
                <a:lnTo>
                  <a:pt x="109" y="382"/>
                </a:lnTo>
                <a:lnTo>
                  <a:pt x="98" y="380"/>
                </a:lnTo>
                <a:lnTo>
                  <a:pt x="87" y="380"/>
                </a:lnTo>
                <a:lnTo>
                  <a:pt x="76" y="382"/>
                </a:lnTo>
                <a:lnTo>
                  <a:pt x="63" y="386"/>
                </a:lnTo>
                <a:lnTo>
                  <a:pt x="46" y="394"/>
                </a:lnTo>
                <a:lnTo>
                  <a:pt x="30" y="404"/>
                </a:lnTo>
                <a:lnTo>
                  <a:pt x="15" y="420"/>
                </a:lnTo>
                <a:lnTo>
                  <a:pt x="6" y="428"/>
                </a:lnTo>
                <a:lnTo>
                  <a:pt x="0" y="440"/>
                </a:lnTo>
                <a:lnTo>
                  <a:pt x="0" y="580"/>
                </a:lnTo>
                <a:lnTo>
                  <a:pt x="6" y="592"/>
                </a:lnTo>
                <a:lnTo>
                  <a:pt x="15" y="600"/>
                </a:lnTo>
                <a:lnTo>
                  <a:pt x="30" y="616"/>
                </a:lnTo>
                <a:lnTo>
                  <a:pt x="46" y="626"/>
                </a:lnTo>
                <a:lnTo>
                  <a:pt x="63" y="632"/>
                </a:lnTo>
                <a:lnTo>
                  <a:pt x="76" y="636"/>
                </a:lnTo>
                <a:lnTo>
                  <a:pt x="87" y="638"/>
                </a:lnTo>
                <a:lnTo>
                  <a:pt x="98" y="640"/>
                </a:lnTo>
                <a:lnTo>
                  <a:pt x="109" y="638"/>
                </a:lnTo>
                <a:lnTo>
                  <a:pt x="135" y="634"/>
                </a:lnTo>
                <a:lnTo>
                  <a:pt x="151" y="628"/>
                </a:lnTo>
                <a:lnTo>
                  <a:pt x="166" y="622"/>
                </a:lnTo>
                <a:lnTo>
                  <a:pt x="183" y="612"/>
                </a:lnTo>
                <a:lnTo>
                  <a:pt x="199" y="600"/>
                </a:lnTo>
                <a:lnTo>
                  <a:pt x="208" y="594"/>
                </a:lnTo>
                <a:lnTo>
                  <a:pt x="214" y="590"/>
                </a:lnTo>
                <a:lnTo>
                  <a:pt x="221" y="588"/>
                </a:lnTo>
                <a:lnTo>
                  <a:pt x="227" y="586"/>
                </a:lnTo>
                <a:lnTo>
                  <a:pt x="240" y="586"/>
                </a:lnTo>
                <a:lnTo>
                  <a:pt x="249" y="590"/>
                </a:lnTo>
                <a:lnTo>
                  <a:pt x="258" y="596"/>
                </a:lnTo>
                <a:lnTo>
                  <a:pt x="267" y="602"/>
                </a:lnTo>
                <a:lnTo>
                  <a:pt x="271" y="608"/>
                </a:lnTo>
                <a:lnTo>
                  <a:pt x="271" y="1016"/>
                </a:lnTo>
                <a:lnTo>
                  <a:pt x="1377" y="1016"/>
                </a:lnTo>
                <a:lnTo>
                  <a:pt x="1377" y="0"/>
                </a:lnTo>
                <a:close/>
              </a:path>
            </a:pathLst>
          </a:custGeom>
          <a:solidFill>
            <a:schemeClr val="hlink"/>
          </a:solidFill>
          <a:ln w="9525">
            <a:noFill/>
            <a:round/>
            <a:headEnd/>
            <a:tailEnd/>
          </a:ln>
        </p:spPr>
        <p:txBody>
          <a:bodyPr vert="eaVert"/>
          <a:lstStyle/>
          <a:p>
            <a:endParaRPr lang="en-US" sz="1600">
              <a:solidFill>
                <a:srgbClr val="000000"/>
              </a:solidFill>
              <a:latin typeface="Futura Bk" pitchFamily="34" charset="0"/>
            </a:endParaRPr>
          </a:p>
        </p:txBody>
      </p:sp>
      <p:sp>
        <p:nvSpPr>
          <p:cNvPr id="37898" name="Rectangle 78"/>
          <p:cNvSpPr>
            <a:spLocks noChangeArrowheads="1"/>
          </p:cNvSpPr>
          <p:nvPr/>
        </p:nvSpPr>
        <p:spPr bwMode="auto">
          <a:xfrm>
            <a:off x="228600" y="1371601"/>
            <a:ext cx="4191000" cy="1143000"/>
          </a:xfrm>
          <a:prstGeom prst="rect">
            <a:avLst/>
          </a:prstGeom>
          <a:noFill/>
          <a:ln w="9525">
            <a:noFill/>
            <a:miter lim="800000"/>
            <a:headEnd/>
            <a:tailEnd/>
          </a:ln>
        </p:spPr>
        <p:txBody>
          <a:bodyPr/>
          <a:lstStyle/>
          <a:p>
            <a:pPr marL="228600" indent="-228600" algn="ctr" eaLnBrk="0" hangingPunct="0">
              <a:lnSpc>
                <a:spcPct val="90000"/>
              </a:lnSpc>
              <a:spcBef>
                <a:spcPts val="600"/>
              </a:spcBef>
              <a:buClr>
                <a:srgbClr val="ABA69F"/>
              </a:buClr>
              <a:buSzPct val="80000"/>
            </a:pPr>
            <a:r>
              <a:rPr lang="en-US" sz="2800" dirty="0">
                <a:latin typeface="Futura Hv" pitchFamily="34" charset="0"/>
              </a:rPr>
              <a:t>Advanced Functionality</a:t>
            </a:r>
          </a:p>
          <a:p>
            <a:pPr marL="228600" indent="-228600" algn="ctr" eaLnBrk="0" hangingPunct="0">
              <a:lnSpc>
                <a:spcPct val="90000"/>
              </a:lnSpc>
              <a:spcBef>
                <a:spcPts val="600"/>
              </a:spcBef>
              <a:buClr>
                <a:srgbClr val="ABA69F"/>
              </a:buClr>
              <a:buSzPct val="80000"/>
            </a:pPr>
            <a:r>
              <a:rPr lang="en-US" sz="1600" i="1" dirty="0">
                <a:latin typeface="Futura Bk" pitchFamily="34" charset="0"/>
              </a:rPr>
              <a:t>Best-practices infrastructure templates and reference architectures</a:t>
            </a:r>
          </a:p>
        </p:txBody>
      </p:sp>
      <p:pic>
        <p:nvPicPr>
          <p:cNvPr id="37899" name="Picture 6" descr="WS08-HypeV_h_rgb"/>
          <p:cNvPicPr>
            <a:picLocks noChangeAspect="1" noChangeArrowheads="1"/>
          </p:cNvPicPr>
          <p:nvPr/>
        </p:nvPicPr>
        <p:blipFill>
          <a:blip r:embed="rId3" cstate="print">
            <a:lum contrast="5000"/>
          </a:blip>
          <a:srcRect/>
          <a:stretch>
            <a:fillRect/>
          </a:stretch>
        </p:blipFill>
        <p:spPr bwMode="auto">
          <a:xfrm>
            <a:off x="6248400" y="5410200"/>
            <a:ext cx="2057400" cy="431800"/>
          </a:xfrm>
          <a:prstGeom prst="rect">
            <a:avLst/>
          </a:prstGeom>
          <a:noFill/>
          <a:ln w="9525">
            <a:noFill/>
            <a:miter lim="800000"/>
            <a:headEnd/>
            <a:tailEnd/>
          </a:ln>
        </p:spPr>
      </p:pic>
      <p:sp>
        <p:nvSpPr>
          <p:cNvPr id="26645" name="Rectangle 21"/>
          <p:cNvSpPr>
            <a:spLocks noChangeArrowheads="1"/>
          </p:cNvSpPr>
          <p:nvPr/>
        </p:nvSpPr>
        <p:spPr bwMode="auto">
          <a:xfrm>
            <a:off x="4953000" y="2895601"/>
            <a:ext cx="1143000" cy="38100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defRPr/>
            </a:pPr>
            <a:endParaRPr lang="en-US"/>
          </a:p>
        </p:txBody>
      </p:sp>
      <p:sp>
        <p:nvSpPr>
          <p:cNvPr id="37904" name="Freeform 5"/>
          <p:cNvSpPr>
            <a:spLocks/>
          </p:cNvSpPr>
          <p:nvPr/>
        </p:nvSpPr>
        <p:spPr bwMode="auto">
          <a:xfrm>
            <a:off x="4648200" y="1219201"/>
            <a:ext cx="1758950" cy="1997075"/>
          </a:xfrm>
          <a:custGeom>
            <a:avLst/>
            <a:gdLst>
              <a:gd name="T0" fmla="*/ 2147483647 w 1108"/>
              <a:gd name="T1" fmla="*/ 2147483647 h 1258"/>
              <a:gd name="T2" fmla="*/ 2147483647 w 1108"/>
              <a:gd name="T3" fmla="*/ 2147483647 h 1258"/>
              <a:gd name="T4" fmla="*/ 2147483647 w 1108"/>
              <a:gd name="T5" fmla="*/ 2147483647 h 1258"/>
              <a:gd name="T6" fmla="*/ 2147483647 w 1108"/>
              <a:gd name="T7" fmla="*/ 2147483647 h 1258"/>
              <a:gd name="T8" fmla="*/ 2147483647 w 1108"/>
              <a:gd name="T9" fmla="*/ 2147483647 h 1258"/>
              <a:gd name="T10" fmla="*/ 2147483647 w 1108"/>
              <a:gd name="T11" fmla="*/ 2147483647 h 1258"/>
              <a:gd name="T12" fmla="*/ 2147483647 w 1108"/>
              <a:gd name="T13" fmla="*/ 2147483647 h 1258"/>
              <a:gd name="T14" fmla="*/ 2147483647 w 1108"/>
              <a:gd name="T15" fmla="*/ 2147483647 h 1258"/>
              <a:gd name="T16" fmla="*/ 2147483647 w 1108"/>
              <a:gd name="T17" fmla="*/ 2147483647 h 1258"/>
              <a:gd name="T18" fmla="*/ 2147483647 w 1108"/>
              <a:gd name="T19" fmla="*/ 2147483647 h 1258"/>
              <a:gd name="T20" fmla="*/ 2147483647 w 1108"/>
              <a:gd name="T21" fmla="*/ 2147483647 h 1258"/>
              <a:gd name="T22" fmla="*/ 2147483647 w 1108"/>
              <a:gd name="T23" fmla="*/ 2147483647 h 1258"/>
              <a:gd name="T24" fmla="*/ 2147483647 w 1108"/>
              <a:gd name="T25" fmla="*/ 2147483647 h 1258"/>
              <a:gd name="T26" fmla="*/ 2147483647 w 1108"/>
              <a:gd name="T27" fmla="*/ 2147483647 h 1258"/>
              <a:gd name="T28" fmla="*/ 2147483647 w 1108"/>
              <a:gd name="T29" fmla="*/ 2147483647 h 1258"/>
              <a:gd name="T30" fmla="*/ 2147483647 w 1108"/>
              <a:gd name="T31" fmla="*/ 2147483647 h 1258"/>
              <a:gd name="T32" fmla="*/ 2147483647 w 1108"/>
              <a:gd name="T33" fmla="*/ 2147483647 h 1258"/>
              <a:gd name="T34" fmla="*/ 2147483647 w 1108"/>
              <a:gd name="T35" fmla="*/ 2147483647 h 1258"/>
              <a:gd name="T36" fmla="*/ 2147483647 w 1108"/>
              <a:gd name="T37" fmla="*/ 2147483647 h 1258"/>
              <a:gd name="T38" fmla="*/ 2147483647 w 1108"/>
              <a:gd name="T39" fmla="*/ 2147483647 h 1258"/>
              <a:gd name="T40" fmla="*/ 2147483647 w 1108"/>
              <a:gd name="T41" fmla="*/ 2147483647 h 1258"/>
              <a:gd name="T42" fmla="*/ 2147483647 w 1108"/>
              <a:gd name="T43" fmla="*/ 2147483647 h 1258"/>
              <a:gd name="T44" fmla="*/ 2147483647 w 1108"/>
              <a:gd name="T45" fmla="*/ 2147483647 h 1258"/>
              <a:gd name="T46" fmla="*/ 2147483647 w 1108"/>
              <a:gd name="T47" fmla="*/ 2147483647 h 1258"/>
              <a:gd name="T48" fmla="*/ 2147483647 w 1108"/>
              <a:gd name="T49" fmla="*/ 2147483647 h 1258"/>
              <a:gd name="T50" fmla="*/ 2147483647 w 1108"/>
              <a:gd name="T51" fmla="*/ 2147483647 h 1258"/>
              <a:gd name="T52" fmla="*/ 2147483647 w 1108"/>
              <a:gd name="T53" fmla="*/ 2147483647 h 1258"/>
              <a:gd name="T54" fmla="*/ 2147483647 w 1108"/>
              <a:gd name="T55" fmla="*/ 2147483647 h 1258"/>
              <a:gd name="T56" fmla="*/ 2147483647 w 1108"/>
              <a:gd name="T57" fmla="*/ 2147483647 h 1258"/>
              <a:gd name="T58" fmla="*/ 2147483647 w 1108"/>
              <a:gd name="T59" fmla="*/ 2147483647 h 1258"/>
              <a:gd name="T60" fmla="*/ 2147483647 w 1108"/>
              <a:gd name="T61" fmla="*/ 2147483647 h 1258"/>
              <a:gd name="T62" fmla="*/ 2147483647 w 1108"/>
              <a:gd name="T63" fmla="*/ 2147483647 h 1258"/>
              <a:gd name="T64" fmla="*/ 2147483647 w 1108"/>
              <a:gd name="T65" fmla="*/ 2147483647 h 1258"/>
              <a:gd name="T66" fmla="*/ 2147483647 w 1108"/>
              <a:gd name="T67" fmla="*/ 2147483647 h 1258"/>
              <a:gd name="T68" fmla="*/ 2147483647 w 1108"/>
              <a:gd name="T69" fmla="*/ 2147483647 h 1258"/>
              <a:gd name="T70" fmla="*/ 2147483647 w 1108"/>
              <a:gd name="T71" fmla="*/ 2147483647 h 1258"/>
              <a:gd name="T72" fmla="*/ 2147483647 w 1108"/>
              <a:gd name="T73" fmla="*/ 2147483647 h 1258"/>
              <a:gd name="T74" fmla="*/ 2147483647 w 1108"/>
              <a:gd name="T75" fmla="*/ 2147483647 h 1258"/>
              <a:gd name="T76" fmla="*/ 2147483647 w 1108"/>
              <a:gd name="T77" fmla="*/ 2147483647 h 1258"/>
              <a:gd name="T78" fmla="*/ 2147483647 w 1108"/>
              <a:gd name="T79" fmla="*/ 2147483647 h 1258"/>
              <a:gd name="T80" fmla="*/ 2147483647 w 1108"/>
              <a:gd name="T81" fmla="*/ 2147483647 h 1258"/>
              <a:gd name="T82" fmla="*/ 2147483647 w 1108"/>
              <a:gd name="T83" fmla="*/ 2147483647 h 1258"/>
              <a:gd name="T84" fmla="*/ 2147483647 w 1108"/>
              <a:gd name="T85" fmla="*/ 2147483647 h 1258"/>
              <a:gd name="T86" fmla="*/ 2147483647 w 1108"/>
              <a:gd name="T87" fmla="*/ 2147483647 h 1258"/>
              <a:gd name="T88" fmla="*/ 2147483647 w 1108"/>
              <a:gd name="T89" fmla="*/ 2147483647 h 1258"/>
              <a:gd name="T90" fmla="*/ 2147483647 w 1108"/>
              <a:gd name="T91" fmla="*/ 2147483647 h 1258"/>
              <a:gd name="T92" fmla="*/ 2147483647 w 1108"/>
              <a:gd name="T93" fmla="*/ 2147483647 h 1258"/>
              <a:gd name="T94" fmla="*/ 2147483647 w 1108"/>
              <a:gd name="T95" fmla="*/ 2147483647 h 1258"/>
              <a:gd name="T96" fmla="*/ 2147483647 w 1108"/>
              <a:gd name="T97" fmla="*/ 2147483647 h 1258"/>
              <a:gd name="T98" fmla="*/ 2147483647 w 1108"/>
              <a:gd name="T99" fmla="*/ 2147483647 h 1258"/>
              <a:gd name="T100" fmla="*/ 0 w 1108"/>
              <a:gd name="T101" fmla="*/ 2147483647 h 1258"/>
              <a:gd name="T102" fmla="*/ 2147483647 w 1108"/>
              <a:gd name="T103" fmla="*/ 0 h 1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8"/>
              <a:gd name="T157" fmla="*/ 0 h 1258"/>
              <a:gd name="T158" fmla="*/ 1108 w 1108"/>
              <a:gd name="T159" fmla="*/ 1258 h 1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8" h="1258">
                <a:moveTo>
                  <a:pt x="1108" y="0"/>
                </a:moveTo>
                <a:lnTo>
                  <a:pt x="1108" y="376"/>
                </a:lnTo>
                <a:lnTo>
                  <a:pt x="1106" y="378"/>
                </a:lnTo>
                <a:lnTo>
                  <a:pt x="1100" y="376"/>
                </a:lnTo>
                <a:lnTo>
                  <a:pt x="1084" y="366"/>
                </a:lnTo>
                <a:lnTo>
                  <a:pt x="1060" y="348"/>
                </a:lnTo>
                <a:lnTo>
                  <a:pt x="1032" y="340"/>
                </a:lnTo>
                <a:lnTo>
                  <a:pt x="1006" y="336"/>
                </a:lnTo>
                <a:lnTo>
                  <a:pt x="979" y="334"/>
                </a:lnTo>
                <a:lnTo>
                  <a:pt x="955" y="338"/>
                </a:lnTo>
                <a:lnTo>
                  <a:pt x="931" y="344"/>
                </a:lnTo>
                <a:lnTo>
                  <a:pt x="909" y="352"/>
                </a:lnTo>
                <a:lnTo>
                  <a:pt x="890" y="362"/>
                </a:lnTo>
                <a:lnTo>
                  <a:pt x="872" y="374"/>
                </a:lnTo>
                <a:lnTo>
                  <a:pt x="861" y="384"/>
                </a:lnTo>
                <a:lnTo>
                  <a:pt x="855" y="396"/>
                </a:lnTo>
                <a:lnTo>
                  <a:pt x="846" y="410"/>
                </a:lnTo>
                <a:lnTo>
                  <a:pt x="842" y="426"/>
                </a:lnTo>
                <a:lnTo>
                  <a:pt x="837" y="444"/>
                </a:lnTo>
                <a:lnTo>
                  <a:pt x="833" y="462"/>
                </a:lnTo>
                <a:lnTo>
                  <a:pt x="833" y="480"/>
                </a:lnTo>
                <a:lnTo>
                  <a:pt x="831" y="500"/>
                </a:lnTo>
                <a:lnTo>
                  <a:pt x="835" y="538"/>
                </a:lnTo>
                <a:lnTo>
                  <a:pt x="837" y="556"/>
                </a:lnTo>
                <a:lnTo>
                  <a:pt x="844" y="574"/>
                </a:lnTo>
                <a:lnTo>
                  <a:pt x="848" y="590"/>
                </a:lnTo>
                <a:lnTo>
                  <a:pt x="855" y="604"/>
                </a:lnTo>
                <a:lnTo>
                  <a:pt x="863" y="618"/>
                </a:lnTo>
                <a:lnTo>
                  <a:pt x="872" y="628"/>
                </a:lnTo>
                <a:lnTo>
                  <a:pt x="896" y="646"/>
                </a:lnTo>
                <a:lnTo>
                  <a:pt x="918" y="658"/>
                </a:lnTo>
                <a:lnTo>
                  <a:pt x="940" y="664"/>
                </a:lnTo>
                <a:lnTo>
                  <a:pt x="962" y="668"/>
                </a:lnTo>
                <a:lnTo>
                  <a:pt x="984" y="666"/>
                </a:lnTo>
                <a:lnTo>
                  <a:pt x="1006" y="662"/>
                </a:lnTo>
                <a:lnTo>
                  <a:pt x="1025" y="654"/>
                </a:lnTo>
                <a:lnTo>
                  <a:pt x="1047" y="646"/>
                </a:lnTo>
                <a:lnTo>
                  <a:pt x="1080" y="632"/>
                </a:lnTo>
                <a:lnTo>
                  <a:pt x="1100" y="624"/>
                </a:lnTo>
                <a:lnTo>
                  <a:pt x="1106" y="622"/>
                </a:lnTo>
                <a:lnTo>
                  <a:pt x="1108" y="622"/>
                </a:lnTo>
                <a:lnTo>
                  <a:pt x="1108" y="1010"/>
                </a:lnTo>
                <a:lnTo>
                  <a:pt x="660" y="1010"/>
                </a:lnTo>
                <a:lnTo>
                  <a:pt x="654" y="1016"/>
                </a:lnTo>
                <a:lnTo>
                  <a:pt x="647" y="1022"/>
                </a:lnTo>
                <a:lnTo>
                  <a:pt x="640" y="1030"/>
                </a:lnTo>
                <a:lnTo>
                  <a:pt x="636" y="1040"/>
                </a:lnTo>
                <a:lnTo>
                  <a:pt x="636" y="1050"/>
                </a:lnTo>
                <a:lnTo>
                  <a:pt x="636" y="1056"/>
                </a:lnTo>
                <a:lnTo>
                  <a:pt x="640" y="1062"/>
                </a:lnTo>
                <a:lnTo>
                  <a:pt x="645" y="1070"/>
                </a:lnTo>
                <a:lnTo>
                  <a:pt x="651" y="1076"/>
                </a:lnTo>
                <a:lnTo>
                  <a:pt x="665" y="1090"/>
                </a:lnTo>
                <a:lnTo>
                  <a:pt x="673" y="1106"/>
                </a:lnTo>
                <a:lnTo>
                  <a:pt x="682" y="1120"/>
                </a:lnTo>
                <a:lnTo>
                  <a:pt x="686" y="1136"/>
                </a:lnTo>
                <a:lnTo>
                  <a:pt x="693" y="1158"/>
                </a:lnTo>
                <a:lnTo>
                  <a:pt x="693" y="1168"/>
                </a:lnTo>
                <a:lnTo>
                  <a:pt x="693" y="1178"/>
                </a:lnTo>
                <a:lnTo>
                  <a:pt x="691" y="1188"/>
                </a:lnTo>
                <a:lnTo>
                  <a:pt x="686" y="1202"/>
                </a:lnTo>
                <a:lnTo>
                  <a:pt x="680" y="1216"/>
                </a:lnTo>
                <a:lnTo>
                  <a:pt x="667" y="1230"/>
                </a:lnTo>
                <a:lnTo>
                  <a:pt x="651" y="1244"/>
                </a:lnTo>
                <a:lnTo>
                  <a:pt x="640" y="1252"/>
                </a:lnTo>
                <a:lnTo>
                  <a:pt x="630" y="1258"/>
                </a:lnTo>
                <a:lnTo>
                  <a:pt x="474" y="1258"/>
                </a:lnTo>
                <a:lnTo>
                  <a:pt x="463" y="1252"/>
                </a:lnTo>
                <a:lnTo>
                  <a:pt x="452" y="1244"/>
                </a:lnTo>
                <a:lnTo>
                  <a:pt x="437" y="1230"/>
                </a:lnTo>
                <a:lnTo>
                  <a:pt x="426" y="1216"/>
                </a:lnTo>
                <a:lnTo>
                  <a:pt x="418" y="1202"/>
                </a:lnTo>
                <a:lnTo>
                  <a:pt x="413" y="1188"/>
                </a:lnTo>
                <a:lnTo>
                  <a:pt x="411" y="1178"/>
                </a:lnTo>
                <a:lnTo>
                  <a:pt x="411" y="1168"/>
                </a:lnTo>
                <a:lnTo>
                  <a:pt x="411" y="1158"/>
                </a:lnTo>
                <a:lnTo>
                  <a:pt x="418" y="1136"/>
                </a:lnTo>
                <a:lnTo>
                  <a:pt x="422" y="1120"/>
                </a:lnTo>
                <a:lnTo>
                  <a:pt x="431" y="1106"/>
                </a:lnTo>
                <a:lnTo>
                  <a:pt x="442" y="1090"/>
                </a:lnTo>
                <a:lnTo>
                  <a:pt x="455" y="1076"/>
                </a:lnTo>
                <a:lnTo>
                  <a:pt x="461" y="1070"/>
                </a:lnTo>
                <a:lnTo>
                  <a:pt x="466" y="1062"/>
                </a:lnTo>
                <a:lnTo>
                  <a:pt x="468" y="1056"/>
                </a:lnTo>
                <a:lnTo>
                  <a:pt x="470" y="1050"/>
                </a:lnTo>
                <a:lnTo>
                  <a:pt x="468" y="1040"/>
                </a:lnTo>
                <a:lnTo>
                  <a:pt x="463" y="1030"/>
                </a:lnTo>
                <a:lnTo>
                  <a:pt x="457" y="1022"/>
                </a:lnTo>
                <a:lnTo>
                  <a:pt x="450" y="1016"/>
                </a:lnTo>
                <a:lnTo>
                  <a:pt x="444" y="1010"/>
                </a:lnTo>
                <a:lnTo>
                  <a:pt x="0" y="1010"/>
                </a:lnTo>
                <a:lnTo>
                  <a:pt x="0" y="0"/>
                </a:lnTo>
                <a:lnTo>
                  <a:pt x="1108" y="0"/>
                </a:lnTo>
                <a:close/>
              </a:path>
            </a:pathLst>
          </a:custGeom>
          <a:solidFill>
            <a:srgbClr val="00558E"/>
          </a:solidFill>
          <a:ln w="9525">
            <a:noFill/>
            <a:round/>
            <a:headEnd/>
            <a:tailEnd/>
          </a:ln>
        </p:spPr>
        <p:txBody>
          <a:bodyPr/>
          <a:lstStyle/>
          <a:p>
            <a:endParaRPr lang="en-US" sz="1600">
              <a:solidFill>
                <a:srgbClr val="000000"/>
              </a:solidFill>
              <a:latin typeface="Futura Bk" pitchFamily="34" charset="0"/>
            </a:endParaRPr>
          </a:p>
        </p:txBody>
      </p:sp>
      <p:sp>
        <p:nvSpPr>
          <p:cNvPr id="63582" name="Text Box 94"/>
          <p:cNvSpPr txBox="1">
            <a:spLocks noChangeArrowheads="1"/>
          </p:cNvSpPr>
          <p:nvPr/>
        </p:nvSpPr>
        <p:spPr bwMode="auto">
          <a:xfrm>
            <a:off x="4648200" y="1219201"/>
            <a:ext cx="1905000" cy="1341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dirty="0">
                <a:latin typeface="Futura Hv" pitchFamily="34" charset="0"/>
              </a:rPr>
              <a:t>Infrastructure</a:t>
            </a:r>
          </a:p>
          <a:p>
            <a:pPr>
              <a:defRPr/>
            </a:pPr>
            <a:r>
              <a:rPr lang="en-US" dirty="0">
                <a:latin typeface="Futura Hv" pitchFamily="34" charset="0"/>
              </a:rPr>
              <a:t>Operating</a:t>
            </a:r>
          </a:p>
          <a:p>
            <a:pPr>
              <a:defRPr/>
            </a:pPr>
            <a:r>
              <a:rPr lang="en-US" dirty="0">
                <a:latin typeface="Futura Hv" pitchFamily="34" charset="0"/>
              </a:rPr>
              <a:t>Environment</a:t>
            </a:r>
            <a:endParaRPr lang="en-US" sz="1200" dirty="0">
              <a:latin typeface="Futura Bk" pitchFamily="34" charset="0"/>
            </a:endParaRPr>
          </a:p>
          <a:p>
            <a:pPr>
              <a:defRPr/>
            </a:pPr>
            <a:r>
              <a:rPr lang="en-US" sz="1400" i="1" dirty="0">
                <a:latin typeface="Futura Bk" pitchFamily="34" charset="0"/>
              </a:rPr>
              <a:t>Shared infrastructure services management</a:t>
            </a:r>
          </a:p>
        </p:txBody>
      </p:sp>
      <p:sp>
        <p:nvSpPr>
          <p:cNvPr id="37906" name="Freeform 7"/>
          <p:cNvSpPr>
            <a:spLocks/>
          </p:cNvSpPr>
          <p:nvPr/>
        </p:nvSpPr>
        <p:spPr bwMode="auto">
          <a:xfrm>
            <a:off x="4648200" y="2895601"/>
            <a:ext cx="1828800" cy="1752600"/>
          </a:xfrm>
          <a:custGeom>
            <a:avLst/>
            <a:gdLst>
              <a:gd name="T0" fmla="*/ 2147483647 w 1108"/>
              <a:gd name="T1" fmla="*/ 2147483647 h 1012"/>
              <a:gd name="T2" fmla="*/ 2147483647 w 1108"/>
              <a:gd name="T3" fmla="*/ 2147483647 h 1012"/>
              <a:gd name="T4" fmla="*/ 2147483647 w 1108"/>
              <a:gd name="T5" fmla="*/ 2147483647 h 1012"/>
              <a:gd name="T6" fmla="*/ 2147483647 w 1108"/>
              <a:gd name="T7" fmla="*/ 2147483647 h 1012"/>
              <a:gd name="T8" fmla="*/ 2147483647 w 1108"/>
              <a:gd name="T9" fmla="*/ 2147483647 h 1012"/>
              <a:gd name="T10" fmla="*/ 2147483647 w 1108"/>
              <a:gd name="T11" fmla="*/ 2147483647 h 1012"/>
              <a:gd name="T12" fmla="*/ 2147483647 w 1108"/>
              <a:gd name="T13" fmla="*/ 2147483647 h 1012"/>
              <a:gd name="T14" fmla="*/ 2147483647 w 1108"/>
              <a:gd name="T15" fmla="*/ 2147483647 h 1012"/>
              <a:gd name="T16" fmla="*/ 2147483647 w 1108"/>
              <a:gd name="T17" fmla="*/ 2147483647 h 1012"/>
              <a:gd name="T18" fmla="*/ 2147483647 w 1108"/>
              <a:gd name="T19" fmla="*/ 2147483647 h 1012"/>
              <a:gd name="T20" fmla="*/ 2147483647 w 1108"/>
              <a:gd name="T21" fmla="*/ 2147483647 h 1012"/>
              <a:gd name="T22" fmla="*/ 2147483647 w 1108"/>
              <a:gd name="T23" fmla="*/ 2147483647 h 1012"/>
              <a:gd name="T24" fmla="*/ 2147483647 w 1108"/>
              <a:gd name="T25" fmla="*/ 2147483647 h 1012"/>
              <a:gd name="T26" fmla="*/ 2147483647 w 1108"/>
              <a:gd name="T27" fmla="*/ 2147483647 h 1012"/>
              <a:gd name="T28" fmla="*/ 2147483647 w 1108"/>
              <a:gd name="T29" fmla="*/ 2147483647 h 1012"/>
              <a:gd name="T30" fmla="*/ 2147483647 w 1108"/>
              <a:gd name="T31" fmla="*/ 2147483647 h 1012"/>
              <a:gd name="T32" fmla="*/ 2147483647 w 1108"/>
              <a:gd name="T33" fmla="*/ 2147483647 h 1012"/>
              <a:gd name="T34" fmla="*/ 2147483647 w 1108"/>
              <a:gd name="T35" fmla="*/ 2147483647 h 1012"/>
              <a:gd name="T36" fmla="*/ 2147483647 w 1108"/>
              <a:gd name="T37" fmla="*/ 2147483647 h 1012"/>
              <a:gd name="T38" fmla="*/ 2147483647 w 1108"/>
              <a:gd name="T39" fmla="*/ 2147483647 h 1012"/>
              <a:gd name="T40" fmla="*/ 2147483647 w 1108"/>
              <a:gd name="T41" fmla="*/ 2147483647 h 1012"/>
              <a:gd name="T42" fmla="*/ 2147483647 w 1108"/>
              <a:gd name="T43" fmla="*/ 2147483647 h 1012"/>
              <a:gd name="T44" fmla="*/ 2147483647 w 1108"/>
              <a:gd name="T45" fmla="*/ 2147483647 h 1012"/>
              <a:gd name="T46" fmla="*/ 2147483647 w 1108"/>
              <a:gd name="T47" fmla="*/ 0 h 1012"/>
              <a:gd name="T48" fmla="*/ 2147483647 w 1108"/>
              <a:gd name="T49" fmla="*/ 0 h 1012"/>
              <a:gd name="T50" fmla="*/ 2147483647 w 1108"/>
              <a:gd name="T51" fmla="*/ 2147483647 h 1012"/>
              <a:gd name="T52" fmla="*/ 2147483647 w 1108"/>
              <a:gd name="T53" fmla="*/ 2147483647 h 1012"/>
              <a:gd name="T54" fmla="*/ 2147483647 w 1108"/>
              <a:gd name="T55" fmla="*/ 2147483647 h 1012"/>
              <a:gd name="T56" fmla="*/ 2147483647 w 1108"/>
              <a:gd name="T57" fmla="*/ 2147483647 h 1012"/>
              <a:gd name="T58" fmla="*/ 2147483647 w 1108"/>
              <a:gd name="T59" fmla="*/ 2147483647 h 1012"/>
              <a:gd name="T60" fmla="*/ 2147483647 w 1108"/>
              <a:gd name="T61" fmla="*/ 2147483647 h 1012"/>
              <a:gd name="T62" fmla="*/ 2147483647 w 1108"/>
              <a:gd name="T63" fmla="*/ 2147483647 h 1012"/>
              <a:gd name="T64" fmla="*/ 2147483647 w 1108"/>
              <a:gd name="T65" fmla="*/ 2147483647 h 1012"/>
              <a:gd name="T66" fmla="*/ 2147483647 w 1108"/>
              <a:gd name="T67" fmla="*/ 2147483647 h 1012"/>
              <a:gd name="T68" fmla="*/ 2147483647 w 1108"/>
              <a:gd name="T69" fmla="*/ 2147483647 h 1012"/>
              <a:gd name="T70" fmla="*/ 2147483647 w 1108"/>
              <a:gd name="T71" fmla="*/ 2147483647 h 1012"/>
              <a:gd name="T72" fmla="*/ 2147483647 w 1108"/>
              <a:gd name="T73" fmla="*/ 2147483647 h 1012"/>
              <a:gd name="T74" fmla="*/ 2147483647 w 1108"/>
              <a:gd name="T75" fmla="*/ 2147483647 h 1012"/>
              <a:gd name="T76" fmla="*/ 2147483647 w 1108"/>
              <a:gd name="T77" fmla="*/ 2147483647 h 1012"/>
              <a:gd name="T78" fmla="*/ 2147483647 w 1108"/>
              <a:gd name="T79" fmla="*/ 2147483647 h 1012"/>
              <a:gd name="T80" fmla="*/ 2147483647 w 1108"/>
              <a:gd name="T81" fmla="*/ 2147483647 h 1012"/>
              <a:gd name="T82" fmla="*/ 2147483647 w 1108"/>
              <a:gd name="T83" fmla="*/ 2147483647 h 1012"/>
              <a:gd name="T84" fmla="*/ 2147483647 w 1108"/>
              <a:gd name="T85" fmla="*/ 2147483647 h 1012"/>
              <a:gd name="T86" fmla="*/ 2147483647 w 1108"/>
              <a:gd name="T87" fmla="*/ 2147483647 h 1012"/>
              <a:gd name="T88" fmla="*/ 2147483647 w 1108"/>
              <a:gd name="T89" fmla="*/ 2147483647 h 1012"/>
              <a:gd name="T90" fmla="*/ 2147483647 w 1108"/>
              <a:gd name="T91" fmla="*/ 2147483647 h 1012"/>
              <a:gd name="T92" fmla="*/ 2147483647 w 1108"/>
              <a:gd name="T93" fmla="*/ 0 h 1012"/>
              <a:gd name="T94" fmla="*/ 0 w 1108"/>
              <a:gd name="T95" fmla="*/ 0 h 1012"/>
              <a:gd name="T96" fmla="*/ 2147483647 w 1108"/>
              <a:gd name="T97" fmla="*/ 2147483647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8"/>
              <a:gd name="T148" fmla="*/ 0 h 1012"/>
              <a:gd name="T149" fmla="*/ 1108 w 1108"/>
              <a:gd name="T150" fmla="*/ 1012 h 10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8" h="1012">
                <a:moveTo>
                  <a:pt x="1108" y="1012"/>
                </a:moveTo>
                <a:lnTo>
                  <a:pt x="1108" y="622"/>
                </a:lnTo>
                <a:lnTo>
                  <a:pt x="1106" y="622"/>
                </a:lnTo>
                <a:lnTo>
                  <a:pt x="1100" y="624"/>
                </a:lnTo>
                <a:lnTo>
                  <a:pt x="1080" y="632"/>
                </a:lnTo>
                <a:lnTo>
                  <a:pt x="1047" y="646"/>
                </a:lnTo>
                <a:lnTo>
                  <a:pt x="1025" y="656"/>
                </a:lnTo>
                <a:lnTo>
                  <a:pt x="1006" y="662"/>
                </a:lnTo>
                <a:lnTo>
                  <a:pt x="984" y="666"/>
                </a:lnTo>
                <a:lnTo>
                  <a:pt x="962" y="668"/>
                </a:lnTo>
                <a:lnTo>
                  <a:pt x="940" y="666"/>
                </a:lnTo>
                <a:lnTo>
                  <a:pt x="918" y="658"/>
                </a:lnTo>
                <a:lnTo>
                  <a:pt x="896" y="646"/>
                </a:lnTo>
                <a:lnTo>
                  <a:pt x="872" y="628"/>
                </a:lnTo>
                <a:lnTo>
                  <a:pt x="863" y="618"/>
                </a:lnTo>
                <a:lnTo>
                  <a:pt x="855" y="606"/>
                </a:lnTo>
                <a:lnTo>
                  <a:pt x="848" y="592"/>
                </a:lnTo>
                <a:lnTo>
                  <a:pt x="844" y="576"/>
                </a:lnTo>
                <a:lnTo>
                  <a:pt x="837" y="558"/>
                </a:lnTo>
                <a:lnTo>
                  <a:pt x="835" y="540"/>
                </a:lnTo>
                <a:lnTo>
                  <a:pt x="831" y="500"/>
                </a:lnTo>
                <a:lnTo>
                  <a:pt x="833" y="482"/>
                </a:lnTo>
                <a:lnTo>
                  <a:pt x="833" y="462"/>
                </a:lnTo>
                <a:lnTo>
                  <a:pt x="837" y="444"/>
                </a:lnTo>
                <a:lnTo>
                  <a:pt x="842" y="426"/>
                </a:lnTo>
                <a:lnTo>
                  <a:pt x="846" y="412"/>
                </a:lnTo>
                <a:lnTo>
                  <a:pt x="855" y="398"/>
                </a:lnTo>
                <a:lnTo>
                  <a:pt x="861" y="386"/>
                </a:lnTo>
                <a:lnTo>
                  <a:pt x="872" y="376"/>
                </a:lnTo>
                <a:lnTo>
                  <a:pt x="890" y="364"/>
                </a:lnTo>
                <a:lnTo>
                  <a:pt x="909" y="352"/>
                </a:lnTo>
                <a:lnTo>
                  <a:pt x="931" y="344"/>
                </a:lnTo>
                <a:lnTo>
                  <a:pt x="955" y="338"/>
                </a:lnTo>
                <a:lnTo>
                  <a:pt x="979" y="336"/>
                </a:lnTo>
                <a:lnTo>
                  <a:pt x="1006" y="336"/>
                </a:lnTo>
                <a:lnTo>
                  <a:pt x="1032" y="342"/>
                </a:lnTo>
                <a:lnTo>
                  <a:pt x="1060" y="350"/>
                </a:lnTo>
                <a:lnTo>
                  <a:pt x="1084" y="366"/>
                </a:lnTo>
                <a:lnTo>
                  <a:pt x="1100" y="376"/>
                </a:lnTo>
                <a:lnTo>
                  <a:pt x="1106" y="378"/>
                </a:lnTo>
                <a:lnTo>
                  <a:pt x="1108" y="378"/>
                </a:lnTo>
                <a:lnTo>
                  <a:pt x="1108" y="0"/>
                </a:lnTo>
                <a:lnTo>
                  <a:pt x="774" y="0"/>
                </a:lnTo>
                <a:lnTo>
                  <a:pt x="678" y="0"/>
                </a:lnTo>
                <a:lnTo>
                  <a:pt x="678" y="2"/>
                </a:lnTo>
                <a:lnTo>
                  <a:pt x="680" y="8"/>
                </a:lnTo>
                <a:lnTo>
                  <a:pt x="691" y="26"/>
                </a:lnTo>
                <a:lnTo>
                  <a:pt x="708" y="56"/>
                </a:lnTo>
                <a:lnTo>
                  <a:pt x="717" y="74"/>
                </a:lnTo>
                <a:lnTo>
                  <a:pt x="726" y="94"/>
                </a:lnTo>
                <a:lnTo>
                  <a:pt x="730" y="112"/>
                </a:lnTo>
                <a:lnTo>
                  <a:pt x="732" y="132"/>
                </a:lnTo>
                <a:lnTo>
                  <a:pt x="730" y="152"/>
                </a:lnTo>
                <a:lnTo>
                  <a:pt x="721" y="174"/>
                </a:lnTo>
                <a:lnTo>
                  <a:pt x="708" y="194"/>
                </a:lnTo>
                <a:lnTo>
                  <a:pt x="689" y="216"/>
                </a:lnTo>
                <a:lnTo>
                  <a:pt x="678" y="224"/>
                </a:lnTo>
                <a:lnTo>
                  <a:pt x="665" y="230"/>
                </a:lnTo>
                <a:lnTo>
                  <a:pt x="647" y="236"/>
                </a:lnTo>
                <a:lnTo>
                  <a:pt x="630" y="242"/>
                </a:lnTo>
                <a:lnTo>
                  <a:pt x="612" y="246"/>
                </a:lnTo>
                <a:lnTo>
                  <a:pt x="590" y="250"/>
                </a:lnTo>
                <a:lnTo>
                  <a:pt x="549" y="252"/>
                </a:lnTo>
                <a:lnTo>
                  <a:pt x="527" y="252"/>
                </a:lnTo>
                <a:lnTo>
                  <a:pt x="507" y="250"/>
                </a:lnTo>
                <a:lnTo>
                  <a:pt x="487" y="248"/>
                </a:lnTo>
                <a:lnTo>
                  <a:pt x="468" y="244"/>
                </a:lnTo>
                <a:lnTo>
                  <a:pt x="450" y="238"/>
                </a:lnTo>
                <a:lnTo>
                  <a:pt x="435" y="232"/>
                </a:lnTo>
                <a:lnTo>
                  <a:pt x="422" y="224"/>
                </a:lnTo>
                <a:lnTo>
                  <a:pt x="413" y="216"/>
                </a:lnTo>
                <a:lnTo>
                  <a:pt x="398" y="198"/>
                </a:lnTo>
                <a:lnTo>
                  <a:pt x="387" y="180"/>
                </a:lnTo>
                <a:lnTo>
                  <a:pt x="378" y="160"/>
                </a:lnTo>
                <a:lnTo>
                  <a:pt x="372" y="138"/>
                </a:lnTo>
                <a:lnTo>
                  <a:pt x="369" y="116"/>
                </a:lnTo>
                <a:lnTo>
                  <a:pt x="369" y="92"/>
                </a:lnTo>
                <a:lnTo>
                  <a:pt x="374" y="68"/>
                </a:lnTo>
                <a:lnTo>
                  <a:pt x="385" y="44"/>
                </a:lnTo>
                <a:lnTo>
                  <a:pt x="402" y="22"/>
                </a:lnTo>
                <a:lnTo>
                  <a:pt x="413" y="8"/>
                </a:lnTo>
                <a:lnTo>
                  <a:pt x="415" y="2"/>
                </a:lnTo>
                <a:lnTo>
                  <a:pt x="415" y="0"/>
                </a:lnTo>
                <a:lnTo>
                  <a:pt x="334" y="0"/>
                </a:lnTo>
                <a:lnTo>
                  <a:pt x="0" y="0"/>
                </a:lnTo>
                <a:lnTo>
                  <a:pt x="0" y="1012"/>
                </a:lnTo>
                <a:lnTo>
                  <a:pt x="1108" y="1012"/>
                </a:lnTo>
                <a:close/>
              </a:path>
            </a:pathLst>
          </a:custGeom>
          <a:solidFill>
            <a:srgbClr val="993300"/>
          </a:solidFill>
          <a:ln w="9525">
            <a:noFill/>
            <a:round/>
            <a:headEnd/>
            <a:tailEnd/>
          </a:ln>
        </p:spPr>
        <p:txBody>
          <a:bodyPr/>
          <a:lstStyle/>
          <a:p>
            <a:endParaRPr lang="en-US" sz="1600">
              <a:solidFill>
                <a:srgbClr val="000000"/>
              </a:solidFill>
              <a:latin typeface="Futura Bk" pitchFamily="34" charset="0"/>
            </a:endParaRPr>
          </a:p>
        </p:txBody>
      </p:sp>
      <p:sp>
        <p:nvSpPr>
          <p:cNvPr id="2" name="Text Box 21"/>
          <p:cNvSpPr txBox="1">
            <a:spLocks noChangeArrowheads="1"/>
          </p:cNvSpPr>
          <p:nvPr/>
        </p:nvSpPr>
        <p:spPr bwMode="auto">
          <a:xfrm>
            <a:off x="7162800" y="1905001"/>
            <a:ext cx="13716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dirty="0">
                <a:latin typeface="Futura Bk" pitchFamily="34" charset="0"/>
              </a:rPr>
              <a:t>(…and more)</a:t>
            </a:r>
          </a:p>
        </p:txBody>
      </p:sp>
      <p:pic>
        <p:nvPicPr>
          <p:cNvPr id="37908" name="Picture 13" descr="untitled"/>
          <p:cNvPicPr>
            <a:picLocks noChangeAspect="1" noChangeArrowheads="1"/>
          </p:cNvPicPr>
          <p:nvPr/>
        </p:nvPicPr>
        <p:blipFill>
          <a:blip r:embed="rId4" cstate="print"/>
          <a:srcRect/>
          <a:stretch>
            <a:fillRect/>
          </a:stretch>
        </p:blipFill>
        <p:spPr bwMode="auto">
          <a:xfrm>
            <a:off x="6934200" y="1371601"/>
            <a:ext cx="1066800" cy="371475"/>
          </a:xfrm>
          <a:prstGeom prst="rect">
            <a:avLst/>
          </a:prstGeom>
          <a:noFill/>
          <a:ln w="9525">
            <a:noFill/>
            <a:miter lim="800000"/>
            <a:headEnd/>
            <a:tailEnd/>
          </a:ln>
        </p:spPr>
      </p:pic>
      <p:pic>
        <p:nvPicPr>
          <p:cNvPr id="37909" name="Picture 2" descr="W:\TRANSFER\MBupload\SERVER-new\Logo\SystemCenter\SystemCenter\SysCnt_h_rgb_r.png"/>
          <p:cNvPicPr>
            <a:picLocks noChangeAspect="1" noChangeArrowheads="1"/>
          </p:cNvPicPr>
          <p:nvPr/>
        </p:nvPicPr>
        <p:blipFill>
          <a:blip r:embed="rId5" cstate="print">
            <a:lum bright="-100000" contrast="26000"/>
          </a:blip>
          <a:srcRect/>
          <a:stretch>
            <a:fillRect/>
          </a:stretch>
        </p:blipFill>
        <p:spPr bwMode="auto">
          <a:xfrm>
            <a:off x="6629400" y="3581401"/>
            <a:ext cx="1676400" cy="407988"/>
          </a:xfrm>
          <a:prstGeom prst="rect">
            <a:avLst/>
          </a:prstGeom>
          <a:noFill/>
          <a:ln w="9525">
            <a:noFill/>
            <a:miter lim="800000"/>
            <a:headEnd/>
            <a:tailEnd/>
          </a:ln>
        </p:spPr>
      </p:pic>
      <p:sp>
        <p:nvSpPr>
          <p:cNvPr id="63548" name="Text Box 60"/>
          <p:cNvSpPr txBox="1">
            <a:spLocks noChangeArrowheads="1"/>
          </p:cNvSpPr>
          <p:nvPr/>
        </p:nvSpPr>
        <p:spPr bwMode="auto">
          <a:xfrm>
            <a:off x="4572000" y="3200401"/>
            <a:ext cx="2057400" cy="12926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dirty="0">
                <a:latin typeface="Futura Hv" pitchFamily="34" charset="0"/>
              </a:rPr>
              <a:t>Insight Control for </a:t>
            </a:r>
          </a:p>
          <a:p>
            <a:pPr>
              <a:defRPr/>
            </a:pPr>
            <a:r>
              <a:rPr lang="en-US" dirty="0">
                <a:latin typeface="Futura Hv" pitchFamily="34" charset="0"/>
              </a:rPr>
              <a:t>System Center</a:t>
            </a:r>
            <a:endParaRPr lang="en-US" sz="1200" dirty="0">
              <a:latin typeface="Futura Bk" pitchFamily="34" charset="0"/>
            </a:endParaRPr>
          </a:p>
          <a:p>
            <a:pPr>
              <a:defRPr/>
            </a:pPr>
            <a:r>
              <a:rPr lang="en-US" sz="1400" i="1" dirty="0">
                <a:latin typeface="Futura Bk" pitchFamily="34" charset="0"/>
              </a:rPr>
              <a:t>Robust server management through System Center console</a:t>
            </a:r>
          </a:p>
        </p:txBody>
      </p:sp>
      <p:sp>
        <p:nvSpPr>
          <p:cNvPr id="37911" name="Rectangle 78"/>
          <p:cNvSpPr>
            <a:spLocks noChangeArrowheads="1"/>
          </p:cNvSpPr>
          <p:nvPr/>
        </p:nvSpPr>
        <p:spPr bwMode="auto">
          <a:xfrm>
            <a:off x="228600" y="3200401"/>
            <a:ext cx="4191000" cy="1143000"/>
          </a:xfrm>
          <a:prstGeom prst="rect">
            <a:avLst/>
          </a:prstGeom>
          <a:noFill/>
          <a:ln w="9525">
            <a:noFill/>
            <a:miter lim="800000"/>
            <a:headEnd/>
            <a:tailEnd/>
          </a:ln>
        </p:spPr>
        <p:txBody>
          <a:bodyPr/>
          <a:lstStyle/>
          <a:p>
            <a:pPr marL="228600" indent="-228600" algn="ctr" eaLnBrk="0" hangingPunct="0">
              <a:lnSpc>
                <a:spcPct val="90000"/>
              </a:lnSpc>
              <a:spcBef>
                <a:spcPts val="600"/>
              </a:spcBef>
              <a:buClr>
                <a:srgbClr val="ABA69F"/>
              </a:buClr>
              <a:buSzPct val="80000"/>
            </a:pPr>
            <a:r>
              <a:rPr lang="en-US" sz="2800" dirty="0">
                <a:latin typeface="Futura Hv" pitchFamily="34" charset="0"/>
              </a:rPr>
              <a:t>Product Integration</a:t>
            </a:r>
          </a:p>
          <a:p>
            <a:pPr marL="228600" indent="-228600" algn="ctr" eaLnBrk="0" hangingPunct="0">
              <a:lnSpc>
                <a:spcPct val="90000"/>
              </a:lnSpc>
              <a:spcBef>
                <a:spcPts val="600"/>
              </a:spcBef>
              <a:buClr>
                <a:srgbClr val="ABA69F"/>
              </a:buClr>
              <a:buSzPct val="80000"/>
            </a:pPr>
            <a:r>
              <a:rPr lang="en-US" sz="1600" i="1" dirty="0">
                <a:latin typeface="Futura Bk" pitchFamily="34" charset="0"/>
              </a:rPr>
              <a:t>Insight Control for System Center</a:t>
            </a:r>
          </a:p>
        </p:txBody>
      </p:sp>
      <p:sp>
        <p:nvSpPr>
          <p:cNvPr id="37912" name="Rectangle 78"/>
          <p:cNvSpPr>
            <a:spLocks noChangeArrowheads="1"/>
          </p:cNvSpPr>
          <p:nvPr/>
        </p:nvSpPr>
        <p:spPr bwMode="auto">
          <a:xfrm>
            <a:off x="76200" y="4876800"/>
            <a:ext cx="4495800" cy="1143000"/>
          </a:xfrm>
          <a:prstGeom prst="rect">
            <a:avLst/>
          </a:prstGeom>
          <a:noFill/>
          <a:ln w="9525">
            <a:noFill/>
            <a:miter lim="800000"/>
            <a:headEnd/>
            <a:tailEnd/>
          </a:ln>
        </p:spPr>
        <p:txBody>
          <a:bodyPr/>
          <a:lstStyle/>
          <a:p>
            <a:pPr marL="228600" indent="-228600" algn="ctr" eaLnBrk="0" hangingPunct="0">
              <a:lnSpc>
                <a:spcPct val="90000"/>
              </a:lnSpc>
              <a:spcBef>
                <a:spcPts val="600"/>
              </a:spcBef>
              <a:buClr>
                <a:srgbClr val="ABA69F"/>
              </a:buClr>
              <a:buSzPct val="80000"/>
            </a:pPr>
            <a:r>
              <a:rPr lang="en-US" sz="2800" dirty="0">
                <a:latin typeface="Futura Hv" pitchFamily="34" charset="0"/>
              </a:rPr>
              <a:t>Testing and </a:t>
            </a:r>
            <a:r>
              <a:rPr lang="en-US" sz="2800" dirty="0" smtClean="0">
                <a:latin typeface="Futura Hv" pitchFamily="34" charset="0"/>
              </a:rPr>
              <a:t>Certification</a:t>
            </a:r>
          </a:p>
          <a:p>
            <a:pPr marL="228600" indent="-228600" algn="ctr" eaLnBrk="0" hangingPunct="0">
              <a:lnSpc>
                <a:spcPct val="90000"/>
              </a:lnSpc>
              <a:spcBef>
                <a:spcPts val="600"/>
              </a:spcBef>
              <a:buClr>
                <a:srgbClr val="ABA69F"/>
              </a:buClr>
              <a:buSzPct val="80000"/>
            </a:pPr>
            <a:r>
              <a:rPr lang="en-US" sz="1600" i="1" dirty="0" smtClean="0">
                <a:latin typeface="Futura Bk" pitchFamily="34" charset="0"/>
              </a:rPr>
              <a:t>Widest </a:t>
            </a:r>
            <a:r>
              <a:rPr lang="en-US" sz="1600" i="1" dirty="0">
                <a:latin typeface="Futura Bk" pitchFamily="34" charset="0"/>
              </a:rPr>
              <a:t>range of certified servers and storage</a:t>
            </a:r>
          </a:p>
          <a:p>
            <a:pPr marL="228600" indent="-228600" algn="ctr" eaLnBrk="0" hangingPunct="0">
              <a:lnSpc>
                <a:spcPct val="90000"/>
              </a:lnSpc>
              <a:spcBef>
                <a:spcPts val="600"/>
              </a:spcBef>
              <a:buClr>
                <a:srgbClr val="ABA69F"/>
              </a:buClr>
              <a:buSzPct val="80000"/>
            </a:pPr>
            <a:r>
              <a:rPr lang="en-US" sz="1600" i="1" dirty="0">
                <a:latin typeface="Futura Bk" pitchFamily="34" charset="0"/>
              </a:rPr>
              <a:t>Most comprehensive support of MSFT management features in </a:t>
            </a:r>
            <a:r>
              <a:rPr lang="en-US" sz="1600" i="1" dirty="0" err="1">
                <a:latin typeface="Futura Bk" pitchFamily="34" charset="0"/>
              </a:rPr>
              <a:t>ProLiant</a:t>
            </a:r>
            <a:endParaRPr lang="en-US" sz="1600" i="1" dirty="0">
              <a:latin typeface="Futura Bk" pitchFamily="34" charset="0"/>
            </a:endParaRPr>
          </a:p>
          <a:p>
            <a:pPr marL="228600" indent="-228600" algn="ctr" eaLnBrk="0" hangingPunct="0">
              <a:lnSpc>
                <a:spcPct val="90000"/>
              </a:lnSpc>
              <a:spcBef>
                <a:spcPts val="600"/>
              </a:spcBef>
              <a:buClr>
                <a:srgbClr val="ABA69F"/>
              </a:buClr>
              <a:buSzPct val="80000"/>
            </a:pPr>
            <a:endParaRPr lang="en-US" sz="1600" i="1" dirty="0">
              <a:latin typeface="Futura Bk" pitchFamily="34" charset="0"/>
            </a:endParaRPr>
          </a:p>
        </p:txBody>
      </p:sp>
      <p:sp>
        <p:nvSpPr>
          <p:cNvPr id="27" name="Title 26"/>
          <p:cNvSpPr>
            <a:spLocks noGrp="1"/>
          </p:cNvSpPr>
          <p:nvPr>
            <p:ph type="title"/>
          </p:nvPr>
        </p:nvSpPr>
        <p:spPr>
          <a:xfrm>
            <a:off x="381000" y="230188"/>
            <a:ext cx="8382000" cy="886397"/>
          </a:xfrm>
        </p:spPr>
        <p:txBody>
          <a:bodyPr/>
          <a:lstStyle/>
          <a:p>
            <a:r>
              <a:rPr lang="en-US" sz="3200" dirty="0" smtClean="0"/>
              <a:t>Together, HP and Microsoft have the best integrated management solution for Windows </a:t>
            </a:r>
            <a:r>
              <a:rPr lang="en-US" sz="3200" dirty="0" smtClean="0"/>
              <a:t>environments</a:t>
            </a:r>
            <a:endParaRPr lang="en-GB" sz="32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rot="5400000">
            <a:off x="861219" y="1643856"/>
            <a:ext cx="915988" cy="1533525"/>
          </a:xfrm>
          <a:prstGeom prst="rect">
            <a:avLst/>
          </a:prstGeom>
          <a:gradFill flip="none" rotWithShape="1">
            <a:gsLst>
              <a:gs pos="0">
                <a:srgbClr val="393B3D">
                  <a:alpha val="0"/>
                </a:srgbClr>
              </a:gs>
              <a:gs pos="100000">
                <a:srgbClr val="393B3D"/>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38" name="Rectangle 37"/>
          <p:cNvSpPr/>
          <p:nvPr/>
        </p:nvSpPr>
        <p:spPr>
          <a:xfrm rot="16200000">
            <a:off x="4632326" y="-546100"/>
            <a:ext cx="908050" cy="5915025"/>
          </a:xfrm>
          <a:prstGeom prst="rect">
            <a:avLst/>
          </a:prstGeom>
          <a:gradFill flip="none" rotWithShape="1">
            <a:gsLst>
              <a:gs pos="0">
                <a:srgbClr val="393B3D">
                  <a:alpha val="0"/>
                </a:srgbClr>
              </a:gs>
              <a:gs pos="100000">
                <a:srgbClr val="393B3D"/>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7171" name="Rectangle 2"/>
          <p:cNvSpPr>
            <a:spLocks noChangeArrowheads="1"/>
          </p:cNvSpPr>
          <p:nvPr/>
        </p:nvSpPr>
        <p:spPr bwMode="auto">
          <a:xfrm>
            <a:off x="2154238" y="1955800"/>
            <a:ext cx="5854700" cy="917575"/>
          </a:xfrm>
          <a:prstGeom prst="rect">
            <a:avLst/>
          </a:prstGeom>
          <a:noFill/>
          <a:ln w="19050" algn="ctr">
            <a:noFill/>
            <a:miter lim="800000"/>
            <a:headEnd/>
            <a:tailEnd/>
          </a:ln>
        </p:spPr>
        <p:txBody>
          <a:bodyPr lIns="86493" tIns="43247" rIns="86493" bIns="43247">
            <a:spAutoFit/>
          </a:bodyPr>
          <a:lstStyle/>
          <a:p>
            <a:pPr algn="l" rtl="0" fontAlgn="base">
              <a:spcBef>
                <a:spcPct val="0"/>
              </a:spcBef>
              <a:spcAft>
                <a:spcPct val="0"/>
              </a:spcAft>
            </a:pPr>
            <a:r>
              <a:rPr lang="en-US" kern="1200">
                <a:solidFill>
                  <a:srgbClr val="FFFFFF"/>
                </a:solidFill>
                <a:latin typeface="Futura Bk"/>
                <a:ea typeface="ＭＳ Ｐゴシック"/>
                <a:cs typeface="ＭＳ Ｐゴシック"/>
              </a:rPr>
              <a:t>Enable DA Infrastructure to Generate Revenue by delivering technology services and solutions to multiple types of businesses</a:t>
            </a:r>
          </a:p>
        </p:txBody>
      </p:sp>
      <p:sp>
        <p:nvSpPr>
          <p:cNvPr id="30" name="Rectangle 29"/>
          <p:cNvSpPr/>
          <p:nvPr/>
        </p:nvSpPr>
        <p:spPr>
          <a:xfrm rot="5400000">
            <a:off x="862807" y="2618581"/>
            <a:ext cx="901700" cy="1535113"/>
          </a:xfrm>
          <a:prstGeom prst="rect">
            <a:avLst/>
          </a:prstGeom>
          <a:gradFill flip="none" rotWithShape="1">
            <a:gsLst>
              <a:gs pos="0">
                <a:srgbClr val="393B3D">
                  <a:alpha val="0"/>
                </a:srgbClr>
              </a:gs>
              <a:gs pos="100000">
                <a:srgbClr val="393B3D"/>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31" name="Rectangle 30"/>
          <p:cNvSpPr/>
          <p:nvPr/>
        </p:nvSpPr>
        <p:spPr>
          <a:xfrm rot="5400000">
            <a:off x="826294" y="3636169"/>
            <a:ext cx="982663" cy="1520825"/>
          </a:xfrm>
          <a:prstGeom prst="rect">
            <a:avLst/>
          </a:prstGeom>
          <a:gradFill flip="none" rotWithShape="1">
            <a:gsLst>
              <a:gs pos="0">
                <a:srgbClr val="393B3D">
                  <a:alpha val="0"/>
                </a:srgbClr>
              </a:gs>
              <a:gs pos="100000">
                <a:schemeClr val="accent1"/>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32" name="Rectangle 31"/>
          <p:cNvSpPr/>
          <p:nvPr/>
        </p:nvSpPr>
        <p:spPr>
          <a:xfrm rot="16200000">
            <a:off x="4619625" y="1414463"/>
            <a:ext cx="976313" cy="5970587"/>
          </a:xfrm>
          <a:prstGeom prst="rect">
            <a:avLst/>
          </a:prstGeom>
          <a:gradFill flip="none" rotWithShape="1">
            <a:gsLst>
              <a:gs pos="0">
                <a:srgbClr val="393B3D">
                  <a:alpha val="0"/>
                </a:srgbClr>
              </a:gs>
              <a:gs pos="100000">
                <a:schemeClr val="accent1"/>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33" name="Rectangle 32"/>
          <p:cNvSpPr/>
          <p:nvPr/>
        </p:nvSpPr>
        <p:spPr>
          <a:xfrm rot="16200000">
            <a:off x="4626769" y="426244"/>
            <a:ext cx="908050" cy="5916612"/>
          </a:xfrm>
          <a:prstGeom prst="rect">
            <a:avLst/>
          </a:prstGeom>
          <a:gradFill flip="none" rotWithShape="1">
            <a:gsLst>
              <a:gs pos="0">
                <a:srgbClr val="393B3D">
                  <a:alpha val="0"/>
                </a:srgbClr>
              </a:gs>
              <a:gs pos="100000">
                <a:srgbClr val="393B3D"/>
              </a:gs>
            </a:gsLst>
            <a:lin ang="16200000" scaled="1"/>
            <a:tileRect/>
          </a:gradFill>
          <a:ln w="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34" name="Rectangle 2"/>
          <p:cNvSpPr>
            <a:spLocks noChangeArrowheads="1"/>
          </p:cNvSpPr>
          <p:nvPr/>
        </p:nvSpPr>
        <p:spPr bwMode="auto">
          <a:xfrm>
            <a:off x="611188" y="2190750"/>
            <a:ext cx="1600200" cy="401638"/>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defRPr/>
            </a:pPr>
            <a:r>
              <a:rPr lang="en-US" sz="2300" kern="1200" dirty="0">
                <a:solidFill>
                  <a:srgbClr val="FFFFFF">
                    <a:lumMod val="95000"/>
                  </a:srgbClr>
                </a:solidFill>
                <a:latin typeface="Futura Hv"/>
                <a:ea typeface="ＭＳ Ｐゴシック"/>
                <a:cs typeface="ＭＳ Ｐゴシック"/>
              </a:rPr>
              <a:t>Challenge</a:t>
            </a:r>
            <a:endParaRPr lang="en-US" sz="1900" kern="1200" dirty="0">
              <a:solidFill>
                <a:srgbClr val="FFFFFF">
                  <a:lumMod val="95000"/>
                </a:srgbClr>
              </a:solidFill>
              <a:latin typeface="Futura Bk" pitchFamily="34" charset="0"/>
              <a:ea typeface="ＭＳ Ｐゴシック"/>
              <a:cs typeface="ＭＳ Ｐゴシック"/>
            </a:endParaRPr>
          </a:p>
        </p:txBody>
      </p:sp>
      <p:sp>
        <p:nvSpPr>
          <p:cNvPr id="35" name="Rectangle 3"/>
          <p:cNvSpPr>
            <a:spLocks noChangeArrowheads="1"/>
          </p:cNvSpPr>
          <p:nvPr/>
        </p:nvSpPr>
        <p:spPr bwMode="auto">
          <a:xfrm>
            <a:off x="763588" y="3881438"/>
            <a:ext cx="1214437" cy="717550"/>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defRPr/>
            </a:pPr>
            <a:r>
              <a:rPr lang="en-US" sz="2300" kern="1200" dirty="0">
                <a:solidFill>
                  <a:srgbClr val="FFFFFF">
                    <a:lumMod val="95000"/>
                  </a:srgbClr>
                </a:solidFill>
                <a:latin typeface="Futura Hv"/>
                <a:ea typeface="ＭＳ Ｐゴシック"/>
                <a:cs typeface="ＭＳ Ｐゴシック"/>
              </a:rPr>
              <a:t> Results</a:t>
            </a:r>
            <a:endParaRPr lang="en-US" sz="1900" kern="1200" dirty="0">
              <a:solidFill>
                <a:srgbClr val="FFFFFF">
                  <a:lumMod val="95000"/>
                </a:srgbClr>
              </a:solidFill>
              <a:latin typeface="Futura Bk" pitchFamily="34" charset="0"/>
              <a:ea typeface="ＭＳ Ｐゴシック"/>
              <a:cs typeface="ＭＳ Ｐゴシック"/>
            </a:endParaRPr>
          </a:p>
        </p:txBody>
      </p:sp>
      <p:sp>
        <p:nvSpPr>
          <p:cNvPr id="36" name="Rectangle 12"/>
          <p:cNvSpPr>
            <a:spLocks noChangeArrowheads="1"/>
          </p:cNvSpPr>
          <p:nvPr/>
        </p:nvSpPr>
        <p:spPr bwMode="auto">
          <a:xfrm>
            <a:off x="703263" y="3203575"/>
            <a:ext cx="1358900" cy="401638"/>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defRPr/>
            </a:pPr>
            <a:r>
              <a:rPr lang="en-US" sz="2300" kern="1200" dirty="0">
                <a:solidFill>
                  <a:srgbClr val="FFFFFF">
                    <a:lumMod val="95000"/>
                  </a:srgbClr>
                </a:solidFill>
                <a:latin typeface="Futura Hv"/>
                <a:ea typeface="ＭＳ Ｐゴシック"/>
                <a:cs typeface="ＭＳ Ｐゴシック"/>
              </a:rPr>
              <a:t>Solution</a:t>
            </a:r>
            <a:endParaRPr lang="en-US" sz="1900" kern="1200" dirty="0">
              <a:solidFill>
                <a:srgbClr val="FFFFFF">
                  <a:lumMod val="95000"/>
                </a:srgbClr>
              </a:solidFill>
              <a:latin typeface="Futura Bk" pitchFamily="34" charset="0"/>
              <a:ea typeface="ＭＳ Ｐゴシック"/>
              <a:cs typeface="ＭＳ Ｐゴシック"/>
            </a:endParaRPr>
          </a:p>
        </p:txBody>
      </p:sp>
      <p:sp>
        <p:nvSpPr>
          <p:cNvPr id="7179" name="Rectangle 3"/>
          <p:cNvSpPr>
            <a:spLocks noChangeArrowheads="1"/>
          </p:cNvSpPr>
          <p:nvPr/>
        </p:nvSpPr>
        <p:spPr bwMode="auto">
          <a:xfrm>
            <a:off x="2139950" y="4111625"/>
            <a:ext cx="6086475" cy="581025"/>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pPr>
            <a:r>
              <a:rPr lang="en-US" kern="1200">
                <a:solidFill>
                  <a:srgbClr val="FFFFFF"/>
                </a:solidFill>
                <a:latin typeface="Futura Bk"/>
                <a:ea typeface="ＭＳ Ｐゴシック"/>
                <a:cs typeface="ＭＳ Ｐゴシック"/>
              </a:rPr>
              <a:t>Turned IT into a profit center while lowering operational costs, accelerating service delivery and raising SLA’s</a:t>
            </a:r>
          </a:p>
        </p:txBody>
      </p:sp>
      <p:sp>
        <p:nvSpPr>
          <p:cNvPr id="7180" name="Rectangle 11"/>
          <p:cNvSpPr>
            <a:spLocks noChangeArrowheads="1"/>
          </p:cNvSpPr>
          <p:nvPr/>
        </p:nvSpPr>
        <p:spPr bwMode="auto">
          <a:xfrm>
            <a:off x="528638" y="327025"/>
            <a:ext cx="4992687" cy="1385888"/>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pPr>
            <a:r>
              <a:rPr lang="en-US" sz="2300" b="1" kern="1200">
                <a:solidFill>
                  <a:srgbClr val="FFFFFF"/>
                </a:solidFill>
                <a:latin typeface="Futura Bk"/>
                <a:ea typeface="ＭＳ Ｐゴシック"/>
                <a:cs typeface="ＭＳ Ｐゴシック"/>
              </a:rPr>
              <a:t>Dubai Airport</a:t>
            </a:r>
          </a:p>
          <a:p>
            <a:pPr algn="l" rtl="0" fontAlgn="base">
              <a:spcBef>
                <a:spcPct val="0"/>
              </a:spcBef>
              <a:spcAft>
                <a:spcPct val="0"/>
              </a:spcAft>
            </a:pPr>
            <a:r>
              <a:rPr lang="en-US" sz="2000" kern="1200">
                <a:solidFill>
                  <a:srgbClr val="FFFFFF"/>
                </a:solidFill>
                <a:latin typeface="Futura Bk"/>
                <a:ea typeface="ＭＳ Ｐゴシック"/>
                <a:cs typeface="ＭＳ Ｐゴシック"/>
              </a:rPr>
              <a:t>One of world’s fastest growing airports offers data center services to 100 tenants from airlines to catering </a:t>
            </a:r>
          </a:p>
        </p:txBody>
      </p:sp>
      <p:sp>
        <p:nvSpPr>
          <p:cNvPr id="7181" name="Rectangle 12"/>
          <p:cNvSpPr>
            <a:spLocks noChangeArrowheads="1"/>
          </p:cNvSpPr>
          <p:nvPr/>
        </p:nvSpPr>
        <p:spPr bwMode="auto">
          <a:xfrm>
            <a:off x="2144713" y="3040063"/>
            <a:ext cx="6040437" cy="641350"/>
          </a:xfrm>
          <a:prstGeom prst="rect">
            <a:avLst/>
          </a:prstGeom>
          <a:noFill/>
          <a:ln w="19050" algn="ctr">
            <a:noFill/>
            <a:miter lim="800000"/>
            <a:headEnd/>
            <a:tailEnd/>
          </a:ln>
        </p:spPr>
        <p:txBody>
          <a:bodyPr lIns="86493" tIns="43247" rIns="86493" bIns="43247">
            <a:spAutoFit/>
          </a:bodyPr>
          <a:lstStyle/>
          <a:p>
            <a:pPr algn="l" rtl="0" fontAlgn="base">
              <a:spcBef>
                <a:spcPct val="0"/>
              </a:spcBef>
              <a:spcAft>
                <a:spcPct val="0"/>
              </a:spcAft>
            </a:pPr>
            <a:r>
              <a:rPr lang="en-US" kern="1200">
                <a:solidFill>
                  <a:srgbClr val="FFFFFF"/>
                </a:solidFill>
                <a:latin typeface="Futura Bk"/>
                <a:ea typeface="ＭＳ Ｐゴシック"/>
                <a:cs typeface="ＭＳ Ｐゴシック"/>
              </a:rPr>
              <a:t>Consolidate 8 data centers into 4 virtualized data centers with business resiliency and disaster recovery</a:t>
            </a:r>
          </a:p>
        </p:txBody>
      </p:sp>
      <p:sp>
        <p:nvSpPr>
          <p:cNvPr id="7182" name="Rectangle 18"/>
          <p:cNvSpPr>
            <a:spLocks noChangeArrowheads="1"/>
          </p:cNvSpPr>
          <p:nvPr/>
        </p:nvSpPr>
        <p:spPr bwMode="auto">
          <a:xfrm>
            <a:off x="655638" y="5065713"/>
            <a:ext cx="8488362" cy="1066800"/>
          </a:xfrm>
          <a:prstGeom prst="rect">
            <a:avLst/>
          </a:prstGeom>
          <a:noFill/>
          <a:ln w="9525">
            <a:noFill/>
            <a:miter lim="800000"/>
            <a:headEnd/>
            <a:tailEnd/>
          </a:ln>
          <a:effectLst>
            <a:prstShdw prst="shdw17" dist="17961" dir="2700000">
              <a:srgbClr val="00446C"/>
            </a:prstShdw>
          </a:effectLst>
        </p:spPr>
        <p:txBody>
          <a:bodyPr>
            <a:spAutoFit/>
          </a:bodyPr>
          <a:lstStyle/>
          <a:p>
            <a:pPr algn="l" rtl="0" fontAlgn="base">
              <a:spcBef>
                <a:spcPct val="0"/>
              </a:spcBef>
              <a:spcAft>
                <a:spcPct val="0"/>
              </a:spcAft>
            </a:pPr>
            <a:r>
              <a:rPr lang="en-US" sz="3200" b="1" kern="1200">
                <a:solidFill>
                  <a:srgbClr val="0071B4"/>
                </a:solidFill>
                <a:latin typeface="Futura Bk"/>
                <a:ea typeface="ＭＳ Ｐゴシック"/>
                <a:cs typeface="ＭＳ Ｐゴシック"/>
              </a:rPr>
              <a:t>200% </a:t>
            </a:r>
            <a:r>
              <a:rPr lang="en-US" sz="2000" kern="1200">
                <a:solidFill>
                  <a:srgbClr val="FFFFFF"/>
                </a:solidFill>
                <a:latin typeface="Futura Bk"/>
                <a:ea typeface="ＭＳ Ｐゴシック"/>
                <a:cs typeface="ＭＳ Ｐゴシック"/>
              </a:rPr>
              <a:t>space savings over previous environment</a:t>
            </a:r>
            <a:r>
              <a:rPr lang="en-US" sz="2000" kern="1200">
                <a:solidFill>
                  <a:srgbClr val="000000"/>
                </a:solidFill>
                <a:latin typeface="Futura Bk"/>
                <a:ea typeface="ＭＳ Ｐゴシック"/>
                <a:cs typeface="ＭＳ Ｐゴシック"/>
              </a:rPr>
              <a:t> </a:t>
            </a:r>
          </a:p>
          <a:p>
            <a:pPr algn="l" rtl="0" fontAlgn="base">
              <a:spcBef>
                <a:spcPct val="0"/>
              </a:spcBef>
              <a:spcAft>
                <a:spcPct val="0"/>
              </a:spcAft>
            </a:pPr>
            <a:r>
              <a:rPr lang="en-US" sz="3200" b="1" kern="1200">
                <a:solidFill>
                  <a:srgbClr val="0071B4"/>
                </a:solidFill>
                <a:latin typeface="Futura Bk"/>
                <a:ea typeface="ＭＳ Ｐゴシック"/>
                <a:cs typeface="ＭＳ Ｐゴシック"/>
              </a:rPr>
              <a:t>12 Month ROI</a:t>
            </a:r>
            <a:endParaRPr lang="en-US" sz="2000" kern="1200">
              <a:solidFill>
                <a:srgbClr val="FFFFFF"/>
              </a:solidFill>
              <a:latin typeface="Futura Bk"/>
              <a:ea typeface="ＭＳ Ｐゴシック"/>
              <a:cs typeface="ＭＳ Ｐゴシック"/>
            </a:endParaRPr>
          </a:p>
        </p:txBody>
      </p:sp>
      <p:sp>
        <p:nvSpPr>
          <p:cNvPr id="18" name="TextBox 17"/>
          <p:cNvSpPr txBox="1"/>
          <p:nvPr/>
        </p:nvSpPr>
        <p:spPr bwMode="gray">
          <a:xfrm>
            <a:off x="238125" y="6518275"/>
            <a:ext cx="3943350" cy="231775"/>
          </a:xfrm>
          <a:prstGeom prst="rect">
            <a:avLst/>
          </a:prstGeom>
          <a:noFill/>
        </p:spPr>
        <p:txBody>
          <a:bodyPr>
            <a:spAutoFit/>
          </a:bodyPr>
          <a:lstStyle/>
          <a:p>
            <a:pPr algn="l" rtl="0" fontAlgn="base">
              <a:spcBef>
                <a:spcPct val="0"/>
              </a:spcBef>
              <a:spcAft>
                <a:spcPct val="0"/>
              </a:spcAft>
              <a:defRPr/>
            </a:pPr>
            <a:r>
              <a:rPr lang="en-US" sz="900" kern="1200" dirty="0">
                <a:solidFill>
                  <a:srgbClr val="000000">
                    <a:lumMod val="50000"/>
                    <a:lumOff val="50000"/>
                  </a:srgbClr>
                </a:solidFill>
                <a:latin typeface="Futura Lt"/>
                <a:ea typeface="ＭＳ Ｐゴシック"/>
                <a:cs typeface="ＭＳ Ｐゴシック"/>
              </a:rPr>
              <a:t>©2009 HP Confidential</a:t>
            </a:r>
          </a:p>
        </p:txBody>
      </p:sp>
      <p:pic>
        <p:nvPicPr>
          <p:cNvPr id="22" name="Picture 21" descr="iStock_000009533920XSmall.jpg"/>
          <p:cNvPicPr>
            <a:picLocks noChangeAspect="1"/>
          </p:cNvPicPr>
          <p:nvPr/>
        </p:nvPicPr>
        <p:blipFill>
          <a:blip r:embed="rId3" cstate="print"/>
          <a:srcRect t="5833" b="1250"/>
          <a:stretch>
            <a:fillRect/>
          </a:stretch>
        </p:blipFill>
        <p:spPr>
          <a:xfrm>
            <a:off x="6126427" y="0"/>
            <a:ext cx="3017573" cy="1803992"/>
          </a:xfrm>
          <a:prstGeom prst="parallelogram">
            <a:avLst>
              <a:gd name="adj" fmla="val 17377"/>
            </a:avLst>
          </a:prstGeom>
        </p:spPr>
      </p:pic>
      <p:pic>
        <p:nvPicPr>
          <p:cNvPr id="7185" name="Picture 19" descr="image001"/>
          <p:cNvPicPr>
            <a:picLocks noChangeAspect="1" noChangeArrowheads="1"/>
          </p:cNvPicPr>
          <p:nvPr/>
        </p:nvPicPr>
        <p:blipFill>
          <a:blip r:embed="rId4" cstate="print"/>
          <a:srcRect/>
          <a:stretch>
            <a:fillRect/>
          </a:stretch>
        </p:blipFill>
        <p:spPr bwMode="auto">
          <a:xfrm>
            <a:off x="3605213" y="239713"/>
            <a:ext cx="2657475" cy="533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bwMode="gray">
          <a:xfrm>
            <a:off x="238125" y="6518275"/>
            <a:ext cx="3943350" cy="231775"/>
          </a:xfrm>
          <a:prstGeom prst="rect">
            <a:avLst/>
          </a:prstGeom>
          <a:noFill/>
        </p:spPr>
        <p:txBody>
          <a:bodyPr>
            <a:spAutoFit/>
          </a:bodyPr>
          <a:lstStyle/>
          <a:p>
            <a:pPr algn="l" rtl="0" fontAlgn="base">
              <a:spcBef>
                <a:spcPct val="0"/>
              </a:spcBef>
              <a:spcAft>
                <a:spcPct val="0"/>
              </a:spcAft>
              <a:defRPr/>
            </a:pPr>
            <a:r>
              <a:rPr lang="en-US" sz="900" kern="1200" dirty="0">
                <a:solidFill>
                  <a:srgbClr val="000000">
                    <a:lumMod val="50000"/>
                    <a:lumOff val="50000"/>
                  </a:srgbClr>
                </a:solidFill>
                <a:latin typeface="Futura Lt"/>
                <a:ea typeface="ＭＳ Ｐゴシック"/>
                <a:cs typeface="ＭＳ Ｐゴシック"/>
              </a:rPr>
              <a:t>©2009 HP Confidential</a:t>
            </a:r>
          </a:p>
        </p:txBody>
      </p:sp>
      <p:sp>
        <p:nvSpPr>
          <p:cNvPr id="7" name="Rectangle 6"/>
          <p:cNvSpPr>
            <a:spLocks noChangeArrowheads="1"/>
          </p:cNvSpPr>
          <p:nvPr/>
        </p:nvSpPr>
        <p:spPr bwMode="auto">
          <a:xfrm rot="5400000">
            <a:off x="500063" y="1616075"/>
            <a:ext cx="2405062" cy="2198688"/>
          </a:xfrm>
          <a:prstGeom prst="rect">
            <a:avLst/>
          </a:prstGeom>
          <a:gradFill rotWithShape="1">
            <a:gsLst>
              <a:gs pos="0">
                <a:srgbClr val="393B3D">
                  <a:alpha val="0"/>
                </a:srgbClr>
              </a:gs>
              <a:gs pos="100000">
                <a:schemeClr val="accent1"/>
              </a:gs>
            </a:gsLst>
            <a:lin ang="16200000" scaled="1"/>
          </a:gradFill>
          <a:ln w="0" algn="ctr">
            <a:noFill/>
            <a:round/>
            <a:headEnd/>
            <a:tailEnd/>
          </a:ln>
          <a:effectLst>
            <a:outerShdw dist="38100" dir="2700000" algn="tl" rotWithShape="0">
              <a:srgbClr val="000000">
                <a:alpha val="39998"/>
              </a:srgbClr>
            </a:outerShdw>
          </a:effectLst>
        </p:spPr>
        <p:txBody>
          <a:bodyPr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8" name="Rectangle 7"/>
          <p:cNvSpPr>
            <a:spLocks noChangeArrowheads="1"/>
          </p:cNvSpPr>
          <p:nvPr/>
        </p:nvSpPr>
        <p:spPr bwMode="auto">
          <a:xfrm rot="-5400000">
            <a:off x="4335463" y="88900"/>
            <a:ext cx="2408237" cy="5237163"/>
          </a:xfrm>
          <a:prstGeom prst="rect">
            <a:avLst/>
          </a:prstGeom>
          <a:gradFill rotWithShape="1">
            <a:gsLst>
              <a:gs pos="0">
                <a:srgbClr val="393B3D">
                  <a:alpha val="0"/>
                </a:srgbClr>
              </a:gs>
              <a:gs pos="100000">
                <a:schemeClr val="accent1"/>
              </a:gs>
            </a:gsLst>
            <a:lin ang="16200000" scaled="1"/>
          </a:gradFill>
          <a:ln w="0" algn="ctr">
            <a:noFill/>
            <a:round/>
            <a:headEnd/>
            <a:tailEnd/>
          </a:ln>
          <a:effectLst>
            <a:outerShdw dist="38100" dir="2700000" algn="tl" rotWithShape="0">
              <a:srgbClr val="000000">
                <a:alpha val="39998"/>
              </a:srgbClr>
            </a:outerShdw>
          </a:effectLst>
        </p:spPr>
        <p:txBody>
          <a:bodyPr rot="10800000" anchor="ctr"/>
          <a:lstStyle/>
          <a:p>
            <a:pPr algn="ctr" rtl="0" fontAlgn="base">
              <a:spcBef>
                <a:spcPct val="50000"/>
              </a:spcBef>
              <a:spcAft>
                <a:spcPct val="0"/>
              </a:spcAft>
              <a:defRPr/>
            </a:pPr>
            <a:endParaRPr lang="en-US" sz="1600" kern="1200">
              <a:solidFill>
                <a:srgbClr val="FFFFFF"/>
              </a:solidFill>
              <a:latin typeface="Futura Hv"/>
              <a:ea typeface="ＭＳ Ｐゴシック"/>
              <a:cs typeface="ＭＳ Ｐゴシック" pitchFamily="-107" charset="-128"/>
            </a:endParaRPr>
          </a:p>
        </p:txBody>
      </p:sp>
      <p:sp>
        <p:nvSpPr>
          <p:cNvPr id="9220" name="Rectangle 3"/>
          <p:cNvSpPr>
            <a:spLocks noChangeArrowheads="1"/>
          </p:cNvSpPr>
          <p:nvPr/>
        </p:nvSpPr>
        <p:spPr bwMode="auto">
          <a:xfrm>
            <a:off x="762000" y="2108200"/>
            <a:ext cx="2100263" cy="1184275"/>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pPr>
            <a:r>
              <a:rPr lang="en-US" sz="2000" kern="1200">
                <a:solidFill>
                  <a:srgbClr val="FFFFFF"/>
                </a:solidFill>
                <a:latin typeface="Futura Hv"/>
                <a:ea typeface="ＭＳ Ｐゴシック"/>
                <a:cs typeface="ＭＳ Ｐゴシック"/>
              </a:rPr>
              <a:t>Ghanim Al Falasi.</a:t>
            </a:r>
            <a:r>
              <a:rPr lang="en-US" sz="2000" kern="1200">
                <a:solidFill>
                  <a:srgbClr val="F2F2F2"/>
                </a:solidFill>
                <a:latin typeface="Futura Hv"/>
                <a:ea typeface="ＭＳ Ｐゴシック"/>
                <a:cs typeface="ＭＳ Ｐゴシック"/>
              </a:rPr>
              <a:t> VP IT, Dubai Airport, UAE</a:t>
            </a:r>
            <a:endParaRPr lang="en-US" sz="2000" kern="1200">
              <a:solidFill>
                <a:srgbClr val="F2F2F2"/>
              </a:solidFill>
              <a:latin typeface="Futura Bk"/>
              <a:ea typeface="ＭＳ Ｐゴシック"/>
              <a:cs typeface="ＭＳ Ｐゴシック"/>
            </a:endParaRPr>
          </a:p>
        </p:txBody>
      </p:sp>
      <p:sp>
        <p:nvSpPr>
          <p:cNvPr id="9221" name="Rectangle 3"/>
          <p:cNvSpPr>
            <a:spLocks noChangeArrowheads="1"/>
          </p:cNvSpPr>
          <p:nvPr/>
        </p:nvSpPr>
        <p:spPr bwMode="auto">
          <a:xfrm>
            <a:off x="2994025" y="1687513"/>
            <a:ext cx="5054600" cy="2071687"/>
          </a:xfrm>
          <a:prstGeom prst="rect">
            <a:avLst/>
          </a:prstGeom>
          <a:noFill/>
          <a:ln w="19050" algn="ctr">
            <a:noFill/>
            <a:miter lim="800000"/>
            <a:headEnd/>
            <a:tailEnd/>
          </a:ln>
        </p:spPr>
        <p:txBody>
          <a:bodyPr lIns="86493" tIns="43247" rIns="86493" bIns="43247">
            <a:spAutoFit/>
          </a:bodyPr>
          <a:lstStyle/>
          <a:p>
            <a:pPr algn="l" rtl="0" fontAlgn="base">
              <a:lnSpc>
                <a:spcPct val="90000"/>
              </a:lnSpc>
              <a:spcBef>
                <a:spcPct val="20000"/>
              </a:spcBef>
              <a:spcAft>
                <a:spcPct val="20000"/>
              </a:spcAft>
            </a:pPr>
            <a:r>
              <a:rPr lang="en-US" sz="1600" i="1" kern="1200">
                <a:solidFill>
                  <a:srgbClr val="FFFFFF"/>
                </a:solidFill>
                <a:latin typeface="Futura Bk"/>
                <a:ea typeface="ＭＳ Ｐゴシック"/>
                <a:cs typeface="ＭＳ Ｐゴシック"/>
              </a:rPr>
              <a:t>“To keep pace with rapid growth, we needed to consolidate IT resources from 8 datacenters to 4 and turn IT into a profit generator. By adopting a converged infrastructure with HP BladeSystem Matrix and working with HP services, we achieved our goals, and created a green, highly responsive data center environment at a significantly lower cost of operations, while eliminating the complexities caused by IT sprawl.”</a:t>
            </a:r>
            <a:r>
              <a:rPr lang="en-US" sz="1600" kern="1200">
                <a:solidFill>
                  <a:srgbClr val="FFFFFF"/>
                </a:solidFill>
                <a:latin typeface="Futura Bk"/>
                <a:ea typeface="ＭＳ Ｐゴシック"/>
                <a:cs typeface="ＭＳ Ｐゴシック"/>
              </a:rPr>
              <a:t>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5" name="Content Placeholder 4"/>
          <p:cNvSpPr>
            <a:spLocks noGrp="1"/>
          </p:cNvSpPr>
          <p:nvPr>
            <p:ph idx="1"/>
          </p:nvPr>
        </p:nvSpPr>
        <p:spPr/>
        <p:txBody>
          <a:bodyPr/>
          <a:lstStyle/>
          <a:p>
            <a:r>
              <a:rPr lang="en-US" dirty="0" smtClean="0"/>
              <a:t>Matrix demonstration in HP booth</a:t>
            </a:r>
          </a:p>
          <a:p>
            <a:r>
              <a:rPr lang="en-US" dirty="0" smtClean="0"/>
              <a:t>Insight Control demonstration in HP booth</a:t>
            </a:r>
          </a:p>
          <a:p>
            <a:r>
              <a:rPr lang="en-US" dirty="0" smtClean="0"/>
              <a:t>Insight Control and System Center demo in Microsoft partner pavilion</a:t>
            </a:r>
          </a:p>
          <a:p>
            <a:r>
              <a:rPr lang="en-US" dirty="0" smtClean="0">
                <a:hlinkClick r:id="rId3"/>
              </a:rPr>
              <a:t>http://www.hp.com/go/ci</a:t>
            </a:r>
            <a:endParaRPr lang="en-US" dirty="0" smtClean="0"/>
          </a:p>
          <a:p>
            <a:r>
              <a:rPr lang="en-US" dirty="0" smtClean="0">
                <a:hlinkClick r:id="rId4"/>
              </a:rPr>
              <a:t>http://www.hp.com/go/hyper-v</a:t>
            </a:r>
            <a:endParaRPr lang="en-US" dirty="0" smtClean="0"/>
          </a:p>
          <a:p>
            <a:endParaRPr lang="en-US" dirty="0" smtClean="0"/>
          </a:p>
          <a:p>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728" y="2448938"/>
            <a:ext cx="3005239" cy="1143000"/>
          </a:xfrm>
        </p:spPr>
        <p:txBody>
          <a:bodyPr/>
          <a:lstStyle/>
          <a:p>
            <a:r>
              <a:rPr lang="en-US" dirty="0" smtClean="0"/>
              <a:t>Questions?</a:t>
            </a:r>
            <a:endParaRPr lang="en-US" dirty="0"/>
          </a:p>
        </p:txBody>
      </p:sp>
      <p:pic>
        <p:nvPicPr>
          <p:cNvPr id="5" name="Picture 4" descr="G9701063112008_JPG_P.jpg"/>
          <p:cNvPicPr>
            <a:picLocks noChangeAspect="1"/>
          </p:cNvPicPr>
          <p:nvPr/>
        </p:nvPicPr>
        <p:blipFill>
          <a:blip r:embed="rId3" cstate="print"/>
          <a:srcRect l="23973" r="3211"/>
          <a:stretch>
            <a:fillRect/>
          </a:stretch>
        </p:blipFill>
        <p:spPr>
          <a:xfrm>
            <a:off x="5804899" y="0"/>
            <a:ext cx="3339101" cy="6858001"/>
          </a:xfrm>
          <a:prstGeom prst="parallelogram">
            <a:avLst>
              <a:gd name="adj" fmla="val 35770"/>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30188"/>
            <a:ext cx="8382000" cy="997196"/>
          </a:xfrm>
        </p:spPr>
        <p:txBody>
          <a:bodyPr/>
          <a:lstStyle/>
          <a:p>
            <a:pPr eaLnBrk="1" hangingPunct="1">
              <a:defRPr/>
            </a:pPr>
            <a:r>
              <a:rPr lang="en-US" dirty="0" smtClean="0"/>
              <a:t>Design </a:t>
            </a:r>
            <a:br>
              <a:rPr lang="en-US" dirty="0" smtClean="0"/>
            </a:br>
            <a:r>
              <a:rPr lang="en-US" sz="2400" dirty="0" smtClean="0">
                <a:solidFill>
                  <a:schemeClr val="accent1"/>
                </a:solidFill>
                <a:latin typeface="Futura Hv" pitchFamily="34" charset="0"/>
              </a:rPr>
              <a:t>User Role – Architect</a:t>
            </a:r>
          </a:p>
        </p:txBody>
      </p:sp>
      <p:sp>
        <p:nvSpPr>
          <p:cNvPr id="19459" name="Rectangle 4"/>
          <p:cNvSpPr>
            <a:spLocks noGrp="1" noChangeArrowheads="1"/>
          </p:cNvSpPr>
          <p:nvPr>
            <p:ph idx="1"/>
          </p:nvPr>
        </p:nvSpPr>
        <p:spPr/>
        <p:txBody>
          <a:bodyPr>
            <a:noAutofit/>
          </a:bodyPr>
          <a:lstStyle/>
          <a:p>
            <a:pPr eaLnBrk="1" hangingPunct="1">
              <a:lnSpc>
                <a:spcPct val="100000"/>
              </a:lnSpc>
              <a:spcBef>
                <a:spcPct val="40000"/>
              </a:spcBef>
              <a:spcAft>
                <a:spcPct val="0"/>
              </a:spcAft>
            </a:pPr>
            <a:r>
              <a:rPr lang="en-US" sz="1800" dirty="0" smtClean="0"/>
              <a:t>Key Task</a:t>
            </a:r>
          </a:p>
          <a:p>
            <a:pPr lvl="1" eaLnBrk="1" hangingPunct="1">
              <a:lnSpc>
                <a:spcPct val="100000"/>
              </a:lnSpc>
              <a:spcBef>
                <a:spcPct val="40000"/>
              </a:spcBef>
              <a:spcAft>
                <a:spcPct val="0"/>
              </a:spcAft>
            </a:pPr>
            <a:r>
              <a:rPr lang="en-US" sz="1600" dirty="0" smtClean="0">
                <a:solidFill>
                  <a:schemeClr val="tx1"/>
                </a:solidFill>
              </a:rPr>
              <a:t>Create HP infrastructure orchestration templates based on application/service requirements  using designer tool (drag-and-drop)</a:t>
            </a:r>
          </a:p>
          <a:p>
            <a:pPr lvl="2" eaLnBrk="1" hangingPunct="1">
              <a:lnSpc>
                <a:spcPct val="100000"/>
              </a:lnSpc>
              <a:spcBef>
                <a:spcPct val="40000"/>
              </a:spcBef>
              <a:spcAft>
                <a:spcPct val="0"/>
              </a:spcAft>
            </a:pPr>
            <a:r>
              <a:rPr lang="en-US" sz="1400" dirty="0" smtClean="0">
                <a:solidFill>
                  <a:schemeClr val="tx1"/>
                </a:solidFill>
              </a:rPr>
              <a:t>First step is to gather the service requirements from the application team!!</a:t>
            </a:r>
          </a:p>
          <a:p>
            <a:pPr eaLnBrk="1" hangingPunct="1">
              <a:lnSpc>
                <a:spcPct val="100000"/>
              </a:lnSpc>
              <a:spcBef>
                <a:spcPct val="40000"/>
              </a:spcBef>
              <a:spcAft>
                <a:spcPct val="0"/>
              </a:spcAft>
            </a:pPr>
            <a:endParaRPr lang="en-US" sz="1050" dirty="0" smtClean="0"/>
          </a:p>
          <a:p>
            <a:pPr eaLnBrk="1" hangingPunct="1">
              <a:lnSpc>
                <a:spcPct val="100000"/>
              </a:lnSpc>
              <a:spcBef>
                <a:spcPct val="40000"/>
              </a:spcBef>
              <a:spcAft>
                <a:spcPct val="0"/>
              </a:spcAft>
            </a:pPr>
            <a:r>
              <a:rPr lang="en-US" sz="1800" dirty="0" smtClean="0"/>
              <a:t>What is Template?</a:t>
            </a:r>
          </a:p>
          <a:p>
            <a:pPr lvl="1" eaLnBrk="1" hangingPunct="1">
              <a:lnSpc>
                <a:spcPct val="100000"/>
              </a:lnSpc>
              <a:spcBef>
                <a:spcPct val="40000"/>
              </a:spcBef>
              <a:spcAft>
                <a:spcPct val="0"/>
              </a:spcAft>
            </a:pPr>
            <a:r>
              <a:rPr lang="en-US" sz="1600" dirty="0" smtClean="0">
                <a:solidFill>
                  <a:schemeClr val="tx1"/>
                </a:solidFill>
              </a:rPr>
              <a:t>Requirements for an infrastructure service</a:t>
            </a:r>
          </a:p>
          <a:p>
            <a:pPr lvl="1" eaLnBrk="1" hangingPunct="1">
              <a:lnSpc>
                <a:spcPct val="100000"/>
              </a:lnSpc>
              <a:spcBef>
                <a:spcPct val="40000"/>
              </a:spcBef>
              <a:spcAft>
                <a:spcPct val="0"/>
              </a:spcAft>
            </a:pPr>
            <a:r>
              <a:rPr lang="en-US" sz="1600" dirty="0" smtClean="0">
                <a:solidFill>
                  <a:schemeClr val="tx1"/>
                </a:solidFill>
              </a:rPr>
              <a:t>Stored as XML format and can be shared </a:t>
            </a:r>
          </a:p>
          <a:p>
            <a:pPr lvl="1" eaLnBrk="1" hangingPunct="1">
              <a:lnSpc>
                <a:spcPct val="100000"/>
              </a:lnSpc>
              <a:spcBef>
                <a:spcPct val="40000"/>
              </a:spcBef>
              <a:spcAft>
                <a:spcPct val="0"/>
              </a:spcAft>
            </a:pPr>
            <a:r>
              <a:rPr lang="en-US" sz="1600" dirty="0" smtClean="0">
                <a:solidFill>
                  <a:schemeClr val="tx1"/>
                </a:solidFill>
              </a:rPr>
              <a:t>Templates are made available as “best practices” or “company standard”</a:t>
            </a:r>
          </a:p>
          <a:p>
            <a:pPr eaLnBrk="1" hangingPunct="1">
              <a:lnSpc>
                <a:spcPct val="70000"/>
              </a:lnSpc>
            </a:pPr>
            <a:endParaRPr lang="en-US" sz="2000" dirty="0" smtClean="0"/>
          </a:p>
          <a:p>
            <a:pPr eaLnBrk="1" hangingPunct="1">
              <a:lnSpc>
                <a:spcPct val="70000"/>
              </a:lnSpc>
            </a:pPr>
            <a:r>
              <a:rPr lang="en-US" sz="1800" dirty="0" smtClean="0"/>
              <a:t>Examples of configuration details:</a:t>
            </a:r>
          </a:p>
          <a:p>
            <a:pPr lvl="1" eaLnBrk="1" hangingPunct="1">
              <a:lnSpc>
                <a:spcPct val="70000"/>
              </a:lnSpc>
            </a:pPr>
            <a:r>
              <a:rPr lang="en-US" sz="1600" dirty="0" smtClean="0">
                <a:solidFill>
                  <a:schemeClr val="tx1"/>
                </a:solidFill>
              </a:rPr>
              <a:t>How many server tiers/number of servers per tier</a:t>
            </a:r>
          </a:p>
          <a:p>
            <a:pPr lvl="1" eaLnBrk="1" hangingPunct="1">
              <a:lnSpc>
                <a:spcPct val="70000"/>
              </a:lnSpc>
            </a:pPr>
            <a:r>
              <a:rPr lang="en-US" sz="1600" dirty="0" smtClean="0">
                <a:solidFill>
                  <a:schemeClr val="tx1"/>
                </a:solidFill>
              </a:rPr>
              <a:t>Each tier physical or virtual servers</a:t>
            </a:r>
          </a:p>
          <a:p>
            <a:pPr lvl="1" eaLnBrk="1" hangingPunct="1">
              <a:lnSpc>
                <a:spcPct val="70000"/>
              </a:lnSpc>
            </a:pPr>
            <a:r>
              <a:rPr lang="en-US" sz="1600" dirty="0" smtClean="0">
                <a:solidFill>
                  <a:schemeClr val="tx1"/>
                </a:solidFill>
              </a:rPr>
              <a:t>Configuration of servers (min. number of CPUs, RAM, etc)</a:t>
            </a:r>
          </a:p>
          <a:p>
            <a:pPr lvl="1" eaLnBrk="1" hangingPunct="1">
              <a:lnSpc>
                <a:spcPct val="70000"/>
              </a:lnSpc>
            </a:pPr>
            <a:r>
              <a:rPr lang="en-US" sz="1600" dirty="0" smtClean="0">
                <a:solidFill>
                  <a:schemeClr val="tx1"/>
                </a:solidFill>
              </a:rPr>
              <a:t>Configuration of storage (size, RAID level, if shared across servers)</a:t>
            </a:r>
          </a:p>
          <a:p>
            <a:pPr lvl="1" eaLnBrk="1" hangingPunct="1">
              <a:lnSpc>
                <a:spcPct val="70000"/>
              </a:lnSpc>
            </a:pPr>
            <a:r>
              <a:rPr lang="en-US" sz="1600" dirty="0" smtClean="0">
                <a:solidFill>
                  <a:schemeClr val="tx1"/>
                </a:solidFill>
              </a:rPr>
              <a:t>Configuration of networks (minimal)</a:t>
            </a:r>
          </a:p>
          <a:p>
            <a:pPr lvl="1" eaLnBrk="1" hangingPunct="1">
              <a:lnSpc>
                <a:spcPct val="100000"/>
              </a:lnSpc>
              <a:spcBef>
                <a:spcPct val="40000"/>
              </a:spcBef>
              <a:spcAft>
                <a:spcPct val="0"/>
              </a:spcAft>
            </a:pPr>
            <a:endParaRPr lang="en-US" sz="1600" dirty="0" smtClean="0"/>
          </a:p>
          <a:p>
            <a:pPr eaLnBrk="1" hangingPunct="1">
              <a:lnSpc>
                <a:spcPct val="100000"/>
              </a:lnSpc>
              <a:spcBef>
                <a:spcPct val="40000"/>
              </a:spcBef>
              <a:spcAft>
                <a:spcPct val="0"/>
              </a:spcAft>
              <a:buFontTx/>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LaunchTemplate.jpg"/>
          <p:cNvPicPr>
            <a:picLocks noChangeAspect="1"/>
          </p:cNvPicPr>
          <p:nvPr/>
        </p:nvPicPr>
        <p:blipFill>
          <a:blip r:embed="rId3" cstate="print"/>
          <a:srcRect/>
          <a:stretch>
            <a:fillRect/>
          </a:stretch>
        </p:blipFill>
        <p:spPr bwMode="auto">
          <a:xfrm>
            <a:off x="520700" y="1341438"/>
            <a:ext cx="7804150" cy="3060700"/>
          </a:xfrm>
          <a:prstGeom prst="rect">
            <a:avLst/>
          </a:prstGeom>
          <a:noFill/>
          <a:ln w="9525">
            <a:noFill/>
            <a:miter lim="800000"/>
            <a:headEnd/>
            <a:tailEnd/>
          </a:ln>
        </p:spPr>
      </p:pic>
      <p:sp>
        <p:nvSpPr>
          <p:cNvPr id="22532" name="Rectangle 2"/>
          <p:cNvSpPr>
            <a:spLocks noGrp="1" noChangeArrowheads="1"/>
          </p:cNvSpPr>
          <p:nvPr>
            <p:ph type="title"/>
          </p:nvPr>
        </p:nvSpPr>
        <p:spPr>
          <a:xfrm>
            <a:off x="381000" y="230188"/>
            <a:ext cx="8382000" cy="886397"/>
          </a:xfrm>
        </p:spPr>
        <p:txBody>
          <a:bodyPr/>
          <a:lstStyle/>
          <a:p>
            <a:pPr eaLnBrk="1" hangingPunct="1"/>
            <a:r>
              <a:rPr lang="en-US" sz="4000" dirty="0" smtClean="0"/>
              <a:t>Provision</a:t>
            </a:r>
            <a:r>
              <a:rPr lang="en-US" dirty="0" smtClean="0"/>
              <a:t/>
            </a:r>
            <a:br>
              <a:rPr lang="en-US" dirty="0" smtClean="0"/>
            </a:br>
            <a:r>
              <a:rPr lang="en-US" sz="2400" dirty="0" smtClean="0">
                <a:solidFill>
                  <a:schemeClr val="accent1"/>
                </a:solidFill>
                <a:latin typeface="Futura Hv" pitchFamily="34" charset="0"/>
              </a:rPr>
              <a:t>User Role - User</a:t>
            </a:r>
          </a:p>
        </p:txBody>
      </p:sp>
      <p:sp>
        <p:nvSpPr>
          <p:cNvPr id="22533" name="Rectangle 3"/>
          <p:cNvSpPr>
            <a:spLocks noChangeArrowheads="1"/>
          </p:cNvSpPr>
          <p:nvPr/>
        </p:nvSpPr>
        <p:spPr bwMode="auto">
          <a:xfrm>
            <a:off x="533400" y="3952875"/>
            <a:ext cx="8153400" cy="2219325"/>
          </a:xfrm>
          <a:prstGeom prst="rect">
            <a:avLst/>
          </a:prstGeom>
          <a:noFill/>
          <a:ln w="9525">
            <a:noFill/>
            <a:miter lim="800000"/>
            <a:headEnd/>
            <a:tailEnd/>
          </a:ln>
        </p:spPr>
        <p:txBody>
          <a:bodyPr/>
          <a:lstStyle/>
          <a:p>
            <a:pPr marL="228600" indent="-228600">
              <a:spcBef>
                <a:spcPct val="30000"/>
              </a:spcBef>
              <a:buClr>
                <a:srgbClr val="ABA69F"/>
              </a:buClr>
              <a:buSzPct val="80000"/>
              <a:buFontTx/>
              <a:buChar char="•"/>
            </a:pPr>
            <a:r>
              <a:rPr lang="en-US" sz="2000" dirty="0">
                <a:solidFill>
                  <a:schemeClr val="bg1"/>
                </a:solidFill>
              </a:rPr>
              <a:t>Browse a list of templates and select one to provision</a:t>
            </a:r>
          </a:p>
          <a:p>
            <a:pPr marL="228600" indent="-228600">
              <a:spcBef>
                <a:spcPct val="30000"/>
              </a:spcBef>
              <a:buClr>
                <a:srgbClr val="ABA69F"/>
              </a:buClr>
              <a:buSzPct val="80000"/>
              <a:buFontTx/>
              <a:buChar char="•"/>
            </a:pPr>
            <a:r>
              <a:rPr lang="en-US" sz="2000" dirty="0"/>
              <a:t>Request infrastructure be created for a specified lease period</a:t>
            </a:r>
          </a:p>
          <a:p>
            <a:pPr marL="228600" indent="-228600">
              <a:spcBef>
                <a:spcPct val="30000"/>
              </a:spcBef>
              <a:buClr>
                <a:srgbClr val="ABA69F"/>
              </a:buClr>
              <a:buSzPct val="80000"/>
              <a:buFontTx/>
              <a:buChar char="•"/>
            </a:pPr>
            <a:r>
              <a:rPr lang="en-US" sz="2000" dirty="0"/>
              <a:t>Once approved, the infrastructure requested is automatically provisioned from pools of shared resources</a:t>
            </a:r>
          </a:p>
          <a:p>
            <a:pPr marL="228600" indent="-228600">
              <a:spcBef>
                <a:spcPct val="30000"/>
              </a:spcBef>
              <a:buClr>
                <a:srgbClr val="ABA69F"/>
              </a:buClr>
              <a:buSzPct val="80000"/>
              <a:buFontTx/>
              <a:buChar char="•"/>
            </a:pPr>
            <a:r>
              <a:rPr lang="en-US" sz="2000" dirty="0"/>
              <a:t>Once provisioned, users manage their infrastructure services</a:t>
            </a:r>
          </a:p>
          <a:p>
            <a:pPr marL="571500" lvl="1" indent="-228600">
              <a:spcBef>
                <a:spcPct val="30000"/>
              </a:spcBef>
              <a:buClr>
                <a:srgbClr val="ABA69F"/>
              </a:buClr>
              <a:buFont typeface="Futura Bk" pitchFamily="34" charset="0"/>
              <a:buChar char="−"/>
            </a:pPr>
            <a:r>
              <a:rPr lang="en-US" sz="1800" dirty="0"/>
              <a:t>Suspend, resume, add capacity, delete and return to pool</a:t>
            </a:r>
          </a:p>
        </p:txBody>
      </p:sp>
      <p:sp>
        <p:nvSpPr>
          <p:cNvPr id="22534" name="Oval 8"/>
          <p:cNvSpPr>
            <a:spLocks noChangeArrowheads="1"/>
          </p:cNvSpPr>
          <p:nvPr/>
        </p:nvSpPr>
        <p:spPr bwMode="auto">
          <a:xfrm>
            <a:off x="414338" y="2286000"/>
            <a:ext cx="1882775" cy="542925"/>
          </a:xfrm>
          <a:prstGeom prst="ellipse">
            <a:avLst/>
          </a:prstGeom>
          <a:noFill/>
          <a:ln w="19050" algn="ctr">
            <a:noFill/>
            <a:round/>
            <a:headEnd/>
            <a:tailEnd/>
          </a:ln>
        </p:spPr>
        <p:txBody>
          <a:bodyPr wrap="none">
            <a:spAutoFit/>
          </a:bodyPr>
          <a:lstStyle/>
          <a:p>
            <a:endParaRPr lang="en-US"/>
          </a:p>
        </p:txBody>
      </p:sp>
      <p:sp>
        <p:nvSpPr>
          <p:cNvPr id="22535" name="Oval 10"/>
          <p:cNvSpPr>
            <a:spLocks noChangeArrowheads="1"/>
          </p:cNvSpPr>
          <p:nvPr/>
        </p:nvSpPr>
        <p:spPr bwMode="auto">
          <a:xfrm>
            <a:off x="393700" y="2020888"/>
            <a:ext cx="2009775" cy="636587"/>
          </a:xfrm>
          <a:prstGeom prst="ellipse">
            <a:avLst/>
          </a:prstGeom>
          <a:noFill/>
          <a:ln w="19050" algn="ctr">
            <a:noFill/>
            <a:round/>
            <a:headEnd/>
            <a:tailEnd/>
          </a:ln>
        </p:spPr>
        <p:txBody>
          <a:bodyPr wrap="none">
            <a:spAutoFit/>
          </a:bodyPr>
          <a:lstStyle/>
          <a:p>
            <a:endParaRPr lang="en-US"/>
          </a:p>
        </p:txBody>
      </p:sp>
      <p:sp>
        <p:nvSpPr>
          <p:cNvPr id="14" name="Snip Diagonal Corner Rectangle 13"/>
          <p:cNvSpPr/>
          <p:nvPr/>
        </p:nvSpPr>
        <p:spPr bwMode="auto">
          <a:xfrm>
            <a:off x="2754313" y="3709988"/>
            <a:ext cx="914400" cy="914400"/>
          </a:xfrm>
          <a:prstGeom prst="snip2DiagRect">
            <a:avLst/>
          </a:prstGeom>
          <a:noFill/>
          <a:ln w="19050" cap="flat" cmpd="sng" algn="ctr">
            <a:noFill/>
            <a:prstDash val="solid"/>
            <a:round/>
            <a:headEnd type="none" w="med" len="med"/>
            <a:tailEnd type="none" w="med" len="med"/>
          </a:ln>
          <a:effectLst/>
        </p:spPr>
        <p:txBody>
          <a:bodyPr wrap="none">
            <a:spAutoFit/>
          </a:bodyPr>
          <a:lstStyle/>
          <a:p>
            <a:pPr>
              <a:defRPr/>
            </a:pPr>
            <a:endParaRPr lang="en-US">
              <a:latin typeface="Futura Bk" pitchFamily="1" charset="0"/>
            </a:endParaRPr>
          </a:p>
        </p:txBody>
      </p:sp>
      <p:sp>
        <p:nvSpPr>
          <p:cNvPr id="22537" name="Oval 2"/>
          <p:cNvSpPr>
            <a:spLocks noChangeArrowheads="1"/>
          </p:cNvSpPr>
          <p:nvPr/>
        </p:nvSpPr>
        <p:spPr bwMode="auto">
          <a:xfrm>
            <a:off x="319088" y="2444750"/>
            <a:ext cx="2147887" cy="425450"/>
          </a:xfrm>
          <a:prstGeom prst="ellipse">
            <a:avLst/>
          </a:prstGeom>
          <a:solidFill>
            <a:srgbClr val="FFFFFF">
              <a:alpha val="0"/>
            </a:srgbClr>
          </a:solidFill>
          <a:ln w="38100">
            <a:solidFill>
              <a:srgbClr val="F79646"/>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81000" y="230188"/>
            <a:ext cx="8382000" cy="886397"/>
          </a:xfrm>
        </p:spPr>
        <p:txBody>
          <a:bodyPr/>
          <a:lstStyle/>
          <a:p>
            <a:pPr eaLnBrk="1" hangingPunct="1"/>
            <a:r>
              <a:rPr lang="en-US" sz="4000" dirty="0" smtClean="0"/>
              <a:t>Operations</a:t>
            </a:r>
            <a:r>
              <a:rPr lang="en-US" sz="4000" i="1" dirty="0" smtClean="0"/>
              <a:t> </a:t>
            </a:r>
            <a:r>
              <a:rPr lang="en-US" sz="2800" i="1" dirty="0" smtClean="0"/>
              <a:t/>
            </a:r>
            <a:br>
              <a:rPr lang="en-US" sz="2800" i="1" dirty="0" smtClean="0"/>
            </a:br>
            <a:r>
              <a:rPr lang="en-US" altLang="ja-JP" sz="2400" dirty="0" smtClean="0">
                <a:solidFill>
                  <a:schemeClr val="accent1"/>
                </a:solidFill>
                <a:latin typeface="Futura Hv" pitchFamily="34" charset="0"/>
              </a:rPr>
              <a:t> User Role - Administrator</a:t>
            </a:r>
            <a:endParaRPr lang="en-US" sz="2400" dirty="0" smtClean="0">
              <a:solidFill>
                <a:schemeClr val="accent1"/>
              </a:solidFill>
              <a:latin typeface="Futura Hv" pitchFamily="34" charset="0"/>
            </a:endParaRPr>
          </a:p>
        </p:txBody>
      </p:sp>
      <p:sp>
        <p:nvSpPr>
          <p:cNvPr id="24580" name="Rectangle 3"/>
          <p:cNvSpPr>
            <a:spLocks noChangeArrowheads="1"/>
          </p:cNvSpPr>
          <p:nvPr/>
        </p:nvSpPr>
        <p:spPr bwMode="auto">
          <a:xfrm>
            <a:off x="400050" y="1306513"/>
            <a:ext cx="4781550" cy="4637087"/>
          </a:xfrm>
          <a:prstGeom prst="rect">
            <a:avLst/>
          </a:prstGeom>
          <a:noFill/>
          <a:ln w="9525">
            <a:noFill/>
            <a:miter lim="800000"/>
            <a:headEnd/>
            <a:tailEnd/>
          </a:ln>
        </p:spPr>
        <p:txBody>
          <a:bodyPr/>
          <a:lstStyle/>
          <a:p>
            <a:pPr marL="228600" indent="-228600">
              <a:lnSpc>
                <a:spcPct val="90000"/>
              </a:lnSpc>
              <a:spcBef>
                <a:spcPct val="25000"/>
              </a:spcBef>
              <a:spcAft>
                <a:spcPct val="10000"/>
              </a:spcAft>
              <a:buClr>
                <a:srgbClr val="ABA69F"/>
              </a:buClr>
              <a:buSzPct val="80000"/>
              <a:buFontTx/>
              <a:buChar char="•"/>
            </a:pPr>
            <a:r>
              <a:rPr lang="en-US" sz="2000" dirty="0" smtClean="0">
                <a:solidFill>
                  <a:schemeClr val="bg2"/>
                </a:solidFill>
                <a:cs typeface="Arial" charset="0"/>
              </a:rPr>
              <a:t>HP Insight Dynamics infrastructure orchestration Console</a:t>
            </a:r>
            <a:r>
              <a:rPr lang="en-US" sz="2000" dirty="0">
                <a:cs typeface="Arial" charset="0"/>
              </a:rPr>
              <a:t>:</a:t>
            </a:r>
          </a:p>
          <a:p>
            <a:pPr marL="571500" lvl="1" indent="-228600">
              <a:lnSpc>
                <a:spcPct val="90000"/>
              </a:lnSpc>
              <a:spcBef>
                <a:spcPct val="25000"/>
              </a:spcBef>
              <a:spcAft>
                <a:spcPct val="10000"/>
              </a:spcAft>
              <a:buClr>
                <a:srgbClr val="ABA69F"/>
              </a:buClr>
              <a:buFont typeface="Futura Bk" pitchFamily="34" charset="0"/>
              <a:buChar char="−"/>
            </a:pPr>
            <a:r>
              <a:rPr lang="en-US" sz="1800" dirty="0">
                <a:cs typeface="Arial" charset="0"/>
              </a:rPr>
              <a:t>Monitor/Approve self </a:t>
            </a:r>
            <a:r>
              <a:rPr lang="en-US" sz="1800" dirty="0" smtClean="0">
                <a:cs typeface="Arial" charset="0"/>
              </a:rPr>
              <a:t/>
            </a:r>
            <a:br>
              <a:rPr lang="en-US" sz="1800" dirty="0" smtClean="0">
                <a:cs typeface="Arial" charset="0"/>
              </a:rPr>
            </a:br>
            <a:r>
              <a:rPr lang="en-US" sz="1800" dirty="0" smtClean="0">
                <a:cs typeface="Arial" charset="0"/>
              </a:rPr>
              <a:t>service requests</a:t>
            </a:r>
            <a:endParaRPr lang="en-US" sz="1800" dirty="0">
              <a:cs typeface="Arial" charset="0"/>
            </a:endParaRPr>
          </a:p>
          <a:p>
            <a:pPr marL="571500" lvl="1" indent="-228600">
              <a:lnSpc>
                <a:spcPct val="90000"/>
              </a:lnSpc>
              <a:spcBef>
                <a:spcPct val="25000"/>
              </a:spcBef>
              <a:spcAft>
                <a:spcPct val="10000"/>
              </a:spcAft>
              <a:buClr>
                <a:srgbClr val="ABA69F"/>
              </a:buClr>
              <a:buFont typeface="Futura Bk" pitchFamily="34" charset="0"/>
              <a:buChar char="−"/>
            </a:pPr>
            <a:r>
              <a:rPr lang="en-US" sz="1800" dirty="0">
                <a:cs typeface="Arial" charset="0"/>
              </a:rPr>
              <a:t>Create and manage server pools, </a:t>
            </a:r>
            <a:r>
              <a:rPr lang="en-US" sz="1800" dirty="0" smtClean="0">
                <a:cs typeface="Arial" charset="0"/>
              </a:rPr>
              <a:t/>
            </a:r>
            <a:br>
              <a:rPr lang="en-US" sz="1800" dirty="0" smtClean="0">
                <a:cs typeface="Arial" charset="0"/>
              </a:rPr>
            </a:br>
            <a:r>
              <a:rPr lang="en-US" sz="1800" dirty="0" smtClean="0">
                <a:cs typeface="Arial" charset="0"/>
              </a:rPr>
              <a:t>networks</a:t>
            </a:r>
            <a:r>
              <a:rPr lang="en-US" sz="1800" dirty="0">
                <a:cs typeface="Arial" charset="0"/>
              </a:rPr>
              <a:t>, and IP address pools</a:t>
            </a:r>
          </a:p>
          <a:p>
            <a:pPr marL="571500" lvl="1" indent="-228600">
              <a:lnSpc>
                <a:spcPct val="90000"/>
              </a:lnSpc>
              <a:spcBef>
                <a:spcPct val="25000"/>
              </a:spcBef>
              <a:spcAft>
                <a:spcPct val="10000"/>
              </a:spcAft>
              <a:buClr>
                <a:srgbClr val="ABA69F"/>
              </a:buClr>
              <a:buFont typeface="Futura Bk" pitchFamily="34" charset="0"/>
              <a:buChar char="−"/>
            </a:pPr>
            <a:r>
              <a:rPr lang="en-US" sz="1800" dirty="0">
                <a:cs typeface="Arial" charset="0"/>
              </a:rPr>
              <a:t>Perform all self service operations </a:t>
            </a:r>
            <a:r>
              <a:rPr lang="en-US" sz="1800" dirty="0" smtClean="0">
                <a:cs typeface="Arial" charset="0"/>
              </a:rPr>
              <a:t/>
            </a:r>
            <a:br>
              <a:rPr lang="en-US" sz="1800" dirty="0" smtClean="0">
                <a:cs typeface="Arial" charset="0"/>
              </a:rPr>
            </a:br>
            <a:r>
              <a:rPr lang="en-US" sz="1800" dirty="0" smtClean="0">
                <a:cs typeface="Arial" charset="0"/>
              </a:rPr>
              <a:t>as </a:t>
            </a:r>
            <a:r>
              <a:rPr lang="en-US" sz="1800" dirty="0">
                <a:cs typeface="Arial" charset="0"/>
              </a:rPr>
              <a:t>administrator</a:t>
            </a:r>
          </a:p>
          <a:p>
            <a:pPr marL="228600" indent="-228600">
              <a:lnSpc>
                <a:spcPct val="90000"/>
              </a:lnSpc>
              <a:spcBef>
                <a:spcPct val="25000"/>
              </a:spcBef>
              <a:spcAft>
                <a:spcPct val="10000"/>
              </a:spcAft>
              <a:buClr>
                <a:srgbClr val="ABA69F"/>
              </a:buClr>
              <a:buSzPct val="80000"/>
              <a:buFontTx/>
              <a:buChar char="•"/>
            </a:pPr>
            <a:endParaRPr lang="en-US" sz="2000" dirty="0" smtClean="0">
              <a:cs typeface="Arial" charset="0"/>
            </a:endParaRPr>
          </a:p>
          <a:p>
            <a:pPr marL="228600" indent="-228600">
              <a:lnSpc>
                <a:spcPct val="90000"/>
              </a:lnSpc>
              <a:spcBef>
                <a:spcPct val="25000"/>
              </a:spcBef>
              <a:spcAft>
                <a:spcPct val="10000"/>
              </a:spcAft>
              <a:buClr>
                <a:srgbClr val="ABA69F"/>
              </a:buClr>
              <a:buSzPct val="80000"/>
              <a:buFontTx/>
              <a:buChar char="•"/>
            </a:pPr>
            <a:r>
              <a:rPr lang="en-US" sz="2000" dirty="0" smtClean="0">
                <a:solidFill>
                  <a:schemeClr val="bg2"/>
                </a:solidFill>
                <a:cs typeface="Arial" charset="0"/>
              </a:rPr>
              <a:t>HP </a:t>
            </a:r>
            <a:r>
              <a:rPr lang="en-US" sz="2000" dirty="0">
                <a:solidFill>
                  <a:schemeClr val="bg2"/>
                </a:solidFill>
                <a:cs typeface="Arial" charset="0"/>
              </a:rPr>
              <a:t>Insight </a:t>
            </a:r>
            <a:r>
              <a:rPr lang="en-US" sz="2000" dirty="0" smtClean="0">
                <a:solidFill>
                  <a:schemeClr val="bg2"/>
                </a:solidFill>
                <a:cs typeface="Arial" charset="0"/>
              </a:rPr>
              <a:t>Dynamics</a:t>
            </a:r>
            <a:endParaRPr lang="en-US" sz="2000" dirty="0">
              <a:solidFill>
                <a:schemeClr val="bg2"/>
              </a:solidFill>
              <a:cs typeface="Arial" charset="0"/>
            </a:endParaRPr>
          </a:p>
          <a:p>
            <a:pPr marL="571500" lvl="1" indent="-228600">
              <a:lnSpc>
                <a:spcPct val="90000"/>
              </a:lnSpc>
              <a:spcBef>
                <a:spcPct val="25000"/>
              </a:spcBef>
              <a:spcAft>
                <a:spcPct val="10000"/>
              </a:spcAft>
              <a:buClr>
                <a:srgbClr val="ABA69F"/>
              </a:buClr>
              <a:buSzPct val="80000"/>
              <a:buFont typeface="Futura Bk" pitchFamily="34" charset="0"/>
              <a:buChar char="−"/>
            </a:pPr>
            <a:r>
              <a:rPr lang="en-US" sz="1800" dirty="0">
                <a:cs typeface="Arial" charset="0"/>
              </a:rPr>
              <a:t>Create and administer storage pools</a:t>
            </a:r>
          </a:p>
          <a:p>
            <a:pPr marL="571500" lvl="1" indent="-228600">
              <a:lnSpc>
                <a:spcPct val="90000"/>
              </a:lnSpc>
              <a:spcBef>
                <a:spcPct val="25000"/>
              </a:spcBef>
              <a:spcAft>
                <a:spcPct val="10000"/>
              </a:spcAft>
              <a:buClr>
                <a:srgbClr val="ABA69F"/>
              </a:buClr>
              <a:buSzPct val="80000"/>
              <a:buFont typeface="Futura Bk" pitchFamily="34" charset="0"/>
              <a:buChar char="−"/>
            </a:pPr>
            <a:r>
              <a:rPr lang="en-US" sz="1800" dirty="0">
                <a:cs typeface="Arial" charset="0"/>
              </a:rPr>
              <a:t>Optimize new logical servers created by IO</a:t>
            </a:r>
          </a:p>
          <a:p>
            <a:pPr marL="571500" lvl="1" indent="-228600">
              <a:lnSpc>
                <a:spcPct val="90000"/>
              </a:lnSpc>
              <a:spcBef>
                <a:spcPct val="25000"/>
              </a:spcBef>
              <a:spcAft>
                <a:spcPct val="10000"/>
              </a:spcAft>
              <a:buClr>
                <a:srgbClr val="ABA69F"/>
              </a:buClr>
              <a:buSzPct val="80000"/>
              <a:buFont typeface="Futura Bk" pitchFamily="34" charset="0"/>
              <a:buChar char="−"/>
            </a:pPr>
            <a:r>
              <a:rPr lang="en-US" sz="1800" dirty="0">
                <a:cs typeface="Arial" charset="0"/>
              </a:rPr>
              <a:t>Define capacity workloads for IO </a:t>
            </a:r>
            <a:r>
              <a:rPr lang="en-US" sz="1800" dirty="0" smtClean="0">
                <a:cs typeface="Arial" charset="0"/>
              </a:rPr>
              <a:t/>
            </a:r>
            <a:br>
              <a:rPr lang="en-US" sz="1800" dirty="0" smtClean="0">
                <a:cs typeface="Arial" charset="0"/>
              </a:rPr>
            </a:br>
            <a:r>
              <a:rPr lang="en-US" sz="1800" dirty="0" smtClean="0">
                <a:cs typeface="Arial" charset="0"/>
              </a:rPr>
              <a:t>logical </a:t>
            </a:r>
            <a:r>
              <a:rPr lang="en-US" sz="1800" dirty="0">
                <a:cs typeface="Arial" charset="0"/>
              </a:rPr>
              <a:t>services</a:t>
            </a:r>
          </a:p>
        </p:txBody>
      </p:sp>
      <p:pic>
        <p:nvPicPr>
          <p:cNvPr id="24581" name="Picture 7" descr="serverpool-Cut.jpg"/>
          <p:cNvPicPr>
            <a:picLocks noChangeAspect="1"/>
          </p:cNvPicPr>
          <p:nvPr/>
        </p:nvPicPr>
        <p:blipFill>
          <a:blip r:embed="rId3" cstate="print"/>
          <a:srcRect/>
          <a:stretch>
            <a:fillRect/>
          </a:stretch>
        </p:blipFill>
        <p:spPr bwMode="auto">
          <a:xfrm>
            <a:off x="4600575" y="1490663"/>
            <a:ext cx="4543425" cy="1695450"/>
          </a:xfrm>
          <a:prstGeom prst="rect">
            <a:avLst/>
          </a:prstGeom>
          <a:noFill/>
          <a:ln w="9525">
            <a:noFill/>
            <a:miter lim="800000"/>
            <a:headEnd/>
            <a:tailEnd/>
          </a:ln>
        </p:spPr>
      </p:pic>
      <p:pic>
        <p:nvPicPr>
          <p:cNvPr id="24582" name="Picture 8" descr="Vman-cut.jpg"/>
          <p:cNvPicPr>
            <a:picLocks noChangeAspect="1"/>
          </p:cNvPicPr>
          <p:nvPr/>
        </p:nvPicPr>
        <p:blipFill>
          <a:blip r:embed="rId4" cstate="print"/>
          <a:srcRect/>
          <a:stretch>
            <a:fillRect/>
          </a:stretch>
        </p:blipFill>
        <p:spPr bwMode="auto">
          <a:xfrm>
            <a:off x="5391150" y="3929063"/>
            <a:ext cx="3371850" cy="20367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bwMode="auto">
          <a:xfrm>
            <a:off x="534018" y="1639614"/>
            <a:ext cx="8284161" cy="2459419"/>
          </a:xfrm>
          <a:prstGeom prst="rightArrow">
            <a:avLst>
              <a:gd name="adj1" fmla="val 51330"/>
              <a:gd name="adj2" fmla="val 66316"/>
            </a:avLst>
          </a:prstGeom>
          <a:gradFill flip="none" rotWithShape="1">
            <a:gsLst>
              <a:gs pos="3000">
                <a:srgbClr val="1A1B1C">
                  <a:alpha val="8000"/>
                </a:srgbClr>
              </a:gs>
              <a:gs pos="32000">
                <a:schemeClr val="accent1">
                  <a:shade val="67500"/>
                  <a:satMod val="115000"/>
                  <a:alpha val="55000"/>
                </a:schemeClr>
              </a:gs>
              <a:gs pos="100000">
                <a:schemeClr val="accent1">
                  <a:shade val="100000"/>
                  <a:satMod val="115000"/>
                </a:schemeClr>
              </a:gs>
            </a:gsLst>
            <a:lin ang="0" scaled="1"/>
            <a:tileRect/>
          </a:gradFill>
          <a:ln>
            <a:noFill/>
          </a:ln>
          <a:effectLst/>
          <a:scene3d>
            <a:camera prst="orthographicFront">
              <a:rot lat="0" lon="0" rev="240000"/>
            </a:camera>
            <a:lightRig rig="threePt" dir="t">
              <a:rot lat="0" lon="0" rev="1200000"/>
            </a:lightRig>
          </a:scene3d>
          <a:sp3d/>
        </p:spPr>
        <p:txBody>
          <a:bodyPr>
            <a:flatTx/>
          </a:bodyPr>
          <a:lstStyle/>
          <a:p>
            <a:pPr>
              <a:defRPr/>
            </a:pPr>
            <a:endParaRPr lang="en-US">
              <a:latin typeface="Futura Bk" charset="0"/>
              <a:ea typeface="Arial" charset="0"/>
            </a:endParaRPr>
          </a:p>
        </p:txBody>
      </p:sp>
      <p:sp>
        <p:nvSpPr>
          <p:cNvPr id="26" name="Rectangle 25"/>
          <p:cNvSpPr/>
          <p:nvPr/>
        </p:nvSpPr>
        <p:spPr>
          <a:xfrm>
            <a:off x="440768" y="4435791"/>
            <a:ext cx="1899751" cy="1788997"/>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Rectangle 26"/>
          <p:cNvSpPr/>
          <p:nvPr/>
        </p:nvSpPr>
        <p:spPr>
          <a:xfrm>
            <a:off x="2472381" y="4423702"/>
            <a:ext cx="1899751" cy="1788997"/>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8" name="Rectangle 27"/>
          <p:cNvSpPr/>
          <p:nvPr/>
        </p:nvSpPr>
        <p:spPr>
          <a:xfrm>
            <a:off x="4495413" y="4421651"/>
            <a:ext cx="1899751" cy="1788997"/>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9" name="Rectangle 28"/>
          <p:cNvSpPr/>
          <p:nvPr/>
        </p:nvSpPr>
        <p:spPr>
          <a:xfrm>
            <a:off x="6518445" y="4419600"/>
            <a:ext cx="1899751" cy="1788997"/>
          </a:xfrm>
          <a:prstGeom prst="rect">
            <a:avLst/>
          </a:prstGeom>
          <a:gradFill>
            <a:gsLst>
              <a:gs pos="0">
                <a:schemeClr val="accent1">
                  <a:shade val="51000"/>
                  <a:satMod val="130000"/>
                  <a:alpha val="0"/>
                </a:schemeClr>
              </a:gs>
              <a:gs pos="100000">
                <a:schemeClr val="accent1">
                  <a:shade val="94000"/>
                  <a:satMod val="135000"/>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0" name="TextBox 19"/>
          <p:cNvSpPr txBox="1"/>
          <p:nvPr/>
        </p:nvSpPr>
        <p:spPr>
          <a:xfrm>
            <a:off x="6521393" y="4443848"/>
            <a:ext cx="1902970" cy="1782869"/>
          </a:xfrm>
          <a:prstGeom prst="rect">
            <a:avLst/>
          </a:prstGeom>
          <a:noFill/>
          <a:ln w="9525">
            <a:noFill/>
            <a:miter lim="800000"/>
            <a:headEnd/>
            <a:tailEnd/>
          </a:ln>
          <a:effectLst/>
        </p:spPr>
        <p:txBody>
          <a:bodyPr/>
          <a:lstStyle/>
          <a:p>
            <a:pPr marL="234950" indent="-234950" algn="l" rtl="0" fontAlgn="base">
              <a:spcBef>
                <a:spcPts val="300"/>
              </a:spcBef>
              <a:spcAft>
                <a:spcPct val="0"/>
              </a:spcAft>
              <a:buFont typeface="Arial" pitchFamily="34" charset="0"/>
              <a:buChar char="•"/>
              <a:defRPr/>
            </a:pPr>
            <a:r>
              <a:rPr lang="en-US" sz="1400" kern="1200" dirty="0" smtClean="0">
                <a:latin typeface="Futura Bk" pitchFamily="34" charset="0"/>
                <a:ea typeface="+mn-ea"/>
                <a:cs typeface="+mn-cs"/>
              </a:rPr>
              <a:t>Converge LAN &amp; </a:t>
            </a:r>
            <a:r>
              <a:rPr lang="en-US" sz="1400" kern="1200" dirty="0">
                <a:latin typeface="Futura Bk" pitchFamily="34" charset="0"/>
                <a:ea typeface="+mn-ea"/>
                <a:cs typeface="+mn-cs"/>
              </a:rPr>
              <a:t>SAN </a:t>
            </a:r>
            <a:r>
              <a:rPr lang="en-US" sz="1400" kern="1200" dirty="0" smtClean="0">
                <a:latin typeface="Futura Bk" pitchFamily="34" charset="0"/>
                <a:ea typeface="+mn-ea"/>
                <a:cs typeface="+mn-cs"/>
              </a:rPr>
              <a:t>connections</a:t>
            </a:r>
          </a:p>
          <a:p>
            <a:pPr marL="234950" indent="-234950" algn="l" rtl="0" fontAlgn="base">
              <a:spcBef>
                <a:spcPts val="300"/>
              </a:spcBef>
              <a:spcAft>
                <a:spcPct val="0"/>
              </a:spcAft>
              <a:buFont typeface="Arial" pitchFamily="34" charset="0"/>
              <a:buChar char="•"/>
              <a:defRPr/>
            </a:pPr>
            <a:r>
              <a:rPr lang="en-US" sz="1400" dirty="0" smtClean="0">
                <a:ea typeface="+mn-ea"/>
                <a:cs typeface="+mn-cs"/>
              </a:rPr>
              <a:t>Automate orchestration</a:t>
            </a:r>
            <a:endParaRPr lang="en-US" sz="1400" kern="1200" dirty="0" smtClean="0">
              <a:latin typeface="Futura Bk" pitchFamily="34" charset="0"/>
              <a:ea typeface="+mn-ea"/>
              <a:cs typeface="+mn-cs"/>
            </a:endParaRPr>
          </a:p>
          <a:p>
            <a:pPr marL="234950" indent="-234950">
              <a:spcBef>
                <a:spcPts val="300"/>
              </a:spcBef>
              <a:buFont typeface="Arial" pitchFamily="34" charset="0"/>
              <a:buChar char="•"/>
              <a:defRPr/>
            </a:pPr>
            <a:r>
              <a:rPr lang="en-US" sz="1400" dirty="0" smtClean="0"/>
              <a:t>Reduce cost</a:t>
            </a:r>
          </a:p>
          <a:p>
            <a:pPr marL="234950" indent="-234950" algn="l" rtl="0" fontAlgn="base">
              <a:spcBef>
                <a:spcPts val="300"/>
              </a:spcBef>
              <a:spcAft>
                <a:spcPct val="0"/>
              </a:spcAft>
              <a:buFont typeface="Arial" pitchFamily="34" charset="0"/>
              <a:buChar char="•"/>
              <a:defRPr/>
            </a:pPr>
            <a:r>
              <a:rPr lang="en-US" sz="1400" kern="1200" dirty="0" smtClean="0">
                <a:latin typeface="Futura Bk" pitchFamily="34" charset="0"/>
                <a:ea typeface="+mn-ea"/>
                <a:cs typeface="+mn-cs"/>
              </a:rPr>
              <a:t>Save </a:t>
            </a:r>
            <a:r>
              <a:rPr lang="en-US" sz="1400" kern="1200" dirty="0">
                <a:latin typeface="Futura Bk" pitchFamily="34" charset="0"/>
                <a:ea typeface="+mn-ea"/>
                <a:cs typeface="+mn-cs"/>
              </a:rPr>
              <a:t>power</a:t>
            </a:r>
          </a:p>
        </p:txBody>
      </p:sp>
      <p:sp>
        <p:nvSpPr>
          <p:cNvPr id="19" name="TextBox 18"/>
          <p:cNvSpPr txBox="1"/>
          <p:nvPr/>
        </p:nvSpPr>
        <p:spPr>
          <a:xfrm>
            <a:off x="4496964" y="4443848"/>
            <a:ext cx="1902970" cy="1782869"/>
          </a:xfrm>
          <a:prstGeom prst="rect">
            <a:avLst/>
          </a:prstGeom>
          <a:noFill/>
          <a:ln w="9525">
            <a:noFill/>
            <a:miter lim="800000"/>
            <a:headEnd/>
            <a:tailEnd/>
          </a:ln>
          <a:effectLst/>
        </p:spPr>
        <p:txBody>
          <a:bodyPr/>
          <a:lstStyle/>
          <a:p>
            <a:pPr marL="234950" indent="-234950" algn="l" rtl="0" fontAlgn="base">
              <a:spcBef>
                <a:spcPts val="300"/>
              </a:spcBef>
              <a:spcAft>
                <a:spcPct val="0"/>
              </a:spcAft>
              <a:buFont typeface="Arial" pitchFamily="34" charset="0"/>
              <a:buChar char="•"/>
              <a:defRPr/>
            </a:pPr>
            <a:r>
              <a:rPr lang="en-US" sz="1400" kern="1200" dirty="0" smtClean="0">
                <a:latin typeface="Futura Bk" pitchFamily="34" charset="0"/>
                <a:ea typeface="+mn-ea"/>
                <a:cs typeface="+mn-cs"/>
              </a:rPr>
              <a:t>Consolidate </a:t>
            </a:r>
            <a:r>
              <a:rPr lang="en-US" sz="1400" kern="1200" dirty="0">
                <a:latin typeface="Futura Bk" pitchFamily="34" charset="0"/>
                <a:ea typeface="+mn-ea"/>
                <a:cs typeface="+mn-cs"/>
              </a:rPr>
              <a:t>physical connections</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Optimize bandwidth</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Save </a:t>
            </a:r>
            <a:r>
              <a:rPr lang="en-US" sz="1400" kern="1200" dirty="0" smtClean="0">
                <a:latin typeface="Futura Bk" pitchFamily="34" charset="0"/>
                <a:ea typeface="+mn-ea"/>
                <a:cs typeface="+mn-cs"/>
              </a:rPr>
              <a:t>power</a:t>
            </a:r>
          </a:p>
          <a:p>
            <a:pPr marL="234950" indent="-234950">
              <a:spcBef>
                <a:spcPts val="300"/>
              </a:spcBef>
              <a:buFont typeface="Arial" pitchFamily="34" charset="0"/>
              <a:buChar char="•"/>
              <a:defRPr/>
            </a:pPr>
            <a:r>
              <a:rPr lang="en-US" sz="1400" dirty="0" smtClean="0"/>
              <a:t>Reduce cost</a:t>
            </a:r>
          </a:p>
          <a:p>
            <a:pPr marL="234950" indent="-234950" algn="l" rtl="0" fontAlgn="base">
              <a:spcBef>
                <a:spcPts val="300"/>
              </a:spcBef>
              <a:spcAft>
                <a:spcPct val="0"/>
              </a:spcAft>
              <a:buFont typeface="Arial" pitchFamily="34" charset="0"/>
              <a:buChar char="•"/>
              <a:defRPr/>
            </a:pPr>
            <a:endParaRPr lang="en-US" sz="1400" kern="1200" dirty="0">
              <a:latin typeface="Futura Bk" pitchFamily="34" charset="0"/>
              <a:ea typeface="+mn-ea"/>
              <a:cs typeface="+mn-cs"/>
            </a:endParaRPr>
          </a:p>
        </p:txBody>
      </p:sp>
      <p:sp>
        <p:nvSpPr>
          <p:cNvPr id="18" name="TextBox 17"/>
          <p:cNvSpPr txBox="1"/>
          <p:nvPr/>
        </p:nvSpPr>
        <p:spPr>
          <a:xfrm>
            <a:off x="2472535" y="4443848"/>
            <a:ext cx="1902970" cy="1782869"/>
          </a:xfrm>
          <a:prstGeom prst="rect">
            <a:avLst/>
          </a:prstGeom>
          <a:noFill/>
          <a:ln w="9525">
            <a:noFill/>
            <a:miter lim="800000"/>
            <a:headEnd/>
            <a:tailEnd/>
          </a:ln>
          <a:effectLst/>
        </p:spPr>
        <p:txBody>
          <a:bodyPr/>
          <a:lstStyle/>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Simplify connection   management</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Save time</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Change ready</a:t>
            </a:r>
          </a:p>
          <a:p>
            <a:pPr marL="234950" indent="-234950" algn="l" rtl="0" fontAlgn="base">
              <a:spcBef>
                <a:spcPts val="300"/>
              </a:spcBef>
              <a:spcAft>
                <a:spcPct val="0"/>
              </a:spcAft>
              <a:buFont typeface="Arial" pitchFamily="34" charset="0"/>
              <a:buChar char="•"/>
              <a:defRPr/>
            </a:pPr>
            <a:endParaRPr lang="en-US" sz="1400" kern="1200" dirty="0">
              <a:latin typeface="Futura Bk" pitchFamily="34" charset="0"/>
              <a:ea typeface="+mn-ea"/>
              <a:cs typeface="+mn-cs"/>
            </a:endParaRPr>
          </a:p>
        </p:txBody>
      </p:sp>
      <p:sp>
        <p:nvSpPr>
          <p:cNvPr id="2" name="Title 1"/>
          <p:cNvSpPr>
            <a:spLocks noGrp="1"/>
          </p:cNvSpPr>
          <p:nvPr>
            <p:ph type="title"/>
          </p:nvPr>
        </p:nvSpPr>
        <p:spPr>
          <a:xfrm>
            <a:off x="428625" y="206766"/>
            <a:ext cx="8245475" cy="1107996"/>
          </a:xfrm>
        </p:spPr>
        <p:txBody>
          <a:bodyPr/>
          <a:lstStyle/>
          <a:p>
            <a:pPr eaLnBrk="1" hangingPunct="1">
              <a:defRPr/>
            </a:pPr>
            <a:r>
              <a:rPr lang="en-US" sz="4000" dirty="0" smtClean="0"/>
              <a:t>Delivering cost, time, change and energy improvements to the server edge</a:t>
            </a:r>
            <a:endParaRPr lang="en-US" sz="4000" dirty="0"/>
          </a:p>
        </p:txBody>
      </p:sp>
      <p:pic>
        <p:nvPicPr>
          <p:cNvPr id="252934" name="Picture 5" descr="G9632008102008.png"/>
          <p:cNvPicPr>
            <a:picLocks noChangeAspect="1"/>
          </p:cNvPicPr>
          <p:nvPr/>
        </p:nvPicPr>
        <p:blipFill>
          <a:blip r:embed="rId3" cstate="print"/>
          <a:srcRect/>
          <a:stretch>
            <a:fillRect/>
          </a:stretch>
        </p:blipFill>
        <p:spPr bwMode="auto">
          <a:xfrm>
            <a:off x="638447" y="2539284"/>
            <a:ext cx="1395413" cy="1150938"/>
          </a:xfrm>
          <a:prstGeom prst="rect">
            <a:avLst/>
          </a:prstGeom>
          <a:noFill/>
          <a:ln w="9525">
            <a:noFill/>
            <a:miter lim="800000"/>
            <a:headEnd/>
            <a:tailEnd/>
          </a:ln>
        </p:spPr>
      </p:pic>
      <p:sp>
        <p:nvSpPr>
          <p:cNvPr id="252937" name="TextBox 11"/>
          <p:cNvSpPr txBox="1">
            <a:spLocks noChangeArrowheads="1"/>
          </p:cNvSpPr>
          <p:nvPr/>
        </p:nvSpPr>
        <p:spPr bwMode="auto">
          <a:xfrm>
            <a:off x="539910" y="3677578"/>
            <a:ext cx="1525482"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1600" kern="1200" dirty="0">
                <a:latin typeface="+mn-lt"/>
                <a:ea typeface="+mn-ea"/>
                <a:cs typeface="+mn-cs"/>
              </a:rPr>
              <a:t>HP BladeSystem</a:t>
            </a:r>
            <a:br>
              <a:rPr lang="en-US" sz="1600" kern="1200" dirty="0">
                <a:latin typeface="+mn-lt"/>
                <a:ea typeface="+mn-ea"/>
                <a:cs typeface="+mn-cs"/>
              </a:rPr>
            </a:br>
            <a:r>
              <a:rPr lang="en-US" sz="1600" kern="1200" dirty="0">
                <a:latin typeface="+mn-lt"/>
                <a:ea typeface="+mn-ea"/>
                <a:cs typeface="+mn-cs"/>
              </a:rPr>
              <a:t>c-Class</a:t>
            </a:r>
          </a:p>
        </p:txBody>
      </p:sp>
      <p:sp>
        <p:nvSpPr>
          <p:cNvPr id="252938" name="TextBox 12"/>
          <p:cNvSpPr txBox="1">
            <a:spLocks noChangeArrowheads="1"/>
          </p:cNvSpPr>
          <p:nvPr/>
        </p:nvSpPr>
        <p:spPr bwMode="auto">
          <a:xfrm>
            <a:off x="2734781" y="3677578"/>
            <a:ext cx="875561"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1600" kern="1200" dirty="0">
                <a:latin typeface="+mn-lt"/>
                <a:ea typeface="+mn-ea"/>
                <a:cs typeface="+mn-cs"/>
              </a:rPr>
              <a:t>Virtual </a:t>
            </a:r>
            <a:br>
              <a:rPr lang="en-US" sz="1600" kern="1200" dirty="0">
                <a:latin typeface="+mn-lt"/>
                <a:ea typeface="+mn-ea"/>
                <a:cs typeface="+mn-cs"/>
              </a:rPr>
            </a:br>
            <a:r>
              <a:rPr lang="en-US" sz="1600" kern="1200" dirty="0">
                <a:latin typeface="+mn-lt"/>
                <a:ea typeface="+mn-ea"/>
                <a:cs typeface="+mn-cs"/>
              </a:rPr>
              <a:t>Connect</a:t>
            </a:r>
          </a:p>
        </p:txBody>
      </p:sp>
      <p:sp>
        <p:nvSpPr>
          <p:cNvPr id="252939" name="TextBox 13"/>
          <p:cNvSpPr txBox="1">
            <a:spLocks noChangeArrowheads="1"/>
          </p:cNvSpPr>
          <p:nvPr/>
        </p:nvSpPr>
        <p:spPr bwMode="auto">
          <a:xfrm>
            <a:off x="6720774" y="3677578"/>
            <a:ext cx="1441053" cy="584775"/>
          </a:xfrm>
          <a:prstGeom prst="rect">
            <a:avLst/>
          </a:prstGeom>
          <a:noFill/>
          <a:ln w="9525">
            <a:noFill/>
            <a:miter lim="800000"/>
            <a:headEnd/>
            <a:tailEnd/>
          </a:ln>
        </p:spPr>
        <p:txBody>
          <a:bodyPr wrap="square">
            <a:spAutoFit/>
          </a:bodyPr>
          <a:lstStyle/>
          <a:p>
            <a:pPr algn="ctr" rtl="0" fontAlgn="base">
              <a:spcBef>
                <a:spcPct val="50000"/>
              </a:spcBef>
              <a:spcAft>
                <a:spcPct val="0"/>
              </a:spcAft>
            </a:pPr>
            <a:r>
              <a:rPr lang="en-US" sz="1600" kern="1200" dirty="0" smtClean="0">
                <a:latin typeface="+mn-lt"/>
                <a:ea typeface="+mn-ea"/>
                <a:cs typeface="+mn-cs"/>
              </a:rPr>
              <a:t>Converged Fabrics</a:t>
            </a:r>
            <a:endParaRPr lang="en-US" sz="1600" kern="1200" dirty="0">
              <a:latin typeface="+mn-lt"/>
              <a:ea typeface="+mn-ea"/>
              <a:cs typeface="+mn-cs"/>
            </a:endParaRPr>
          </a:p>
        </p:txBody>
      </p:sp>
      <p:sp>
        <p:nvSpPr>
          <p:cNvPr id="17" name="TextBox 16"/>
          <p:cNvSpPr txBox="1"/>
          <p:nvPr/>
        </p:nvSpPr>
        <p:spPr>
          <a:xfrm>
            <a:off x="448106" y="4429952"/>
            <a:ext cx="1902970" cy="1782869"/>
          </a:xfrm>
          <a:prstGeom prst="rect">
            <a:avLst/>
          </a:prstGeom>
          <a:noFill/>
          <a:ln w="9525">
            <a:noFill/>
            <a:miter lim="800000"/>
            <a:headEnd/>
            <a:tailEnd/>
          </a:ln>
          <a:effectLst/>
        </p:spPr>
        <p:txBody>
          <a:bodyPr/>
          <a:lstStyle/>
          <a:p>
            <a:pPr marL="234950" indent="-234950" algn="l" rtl="0" fontAlgn="base">
              <a:spcBef>
                <a:spcPts val="300"/>
              </a:spcBef>
              <a:spcAft>
                <a:spcPct val="0"/>
              </a:spcAft>
              <a:buFont typeface="Arial" pitchFamily="34" charset="0"/>
              <a:buChar char="•"/>
              <a:defRPr/>
            </a:pPr>
            <a:r>
              <a:rPr lang="en-US" sz="1400" kern="1200" dirty="0" smtClean="0">
                <a:latin typeface="Futura Bk" pitchFamily="34" charset="0"/>
                <a:ea typeface="+mn-ea"/>
                <a:cs typeface="+mn-cs"/>
              </a:rPr>
              <a:t>Eliminate </a:t>
            </a:r>
            <a:r>
              <a:rPr lang="en-US" sz="1400" kern="1200" dirty="0">
                <a:latin typeface="Futura Bk" pitchFamily="34" charset="0"/>
                <a:ea typeface="+mn-ea"/>
                <a:cs typeface="+mn-cs"/>
              </a:rPr>
              <a:t>all server cables </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Save power</a:t>
            </a:r>
          </a:p>
          <a:p>
            <a:pPr marL="234950" indent="-234950" algn="l" rtl="0" fontAlgn="base">
              <a:spcBef>
                <a:spcPts val="300"/>
              </a:spcBef>
              <a:spcAft>
                <a:spcPct val="0"/>
              </a:spcAft>
              <a:buFont typeface="Arial" pitchFamily="34" charset="0"/>
              <a:buChar char="•"/>
              <a:defRPr/>
            </a:pPr>
            <a:r>
              <a:rPr lang="en-US" sz="1400" kern="1200" dirty="0">
                <a:latin typeface="Futura Bk" pitchFamily="34" charset="0"/>
                <a:ea typeface="+mn-ea"/>
                <a:cs typeface="+mn-cs"/>
              </a:rPr>
              <a:t>Centralize </a:t>
            </a:r>
            <a:r>
              <a:rPr lang="en-US" sz="1400" kern="1200" dirty="0" smtClean="0">
                <a:latin typeface="Futura Bk" pitchFamily="34" charset="0"/>
                <a:ea typeface="+mn-ea"/>
                <a:cs typeface="+mn-cs"/>
              </a:rPr>
              <a:t>management</a:t>
            </a:r>
          </a:p>
          <a:p>
            <a:pPr marL="234950" indent="-234950">
              <a:spcBef>
                <a:spcPts val="300"/>
              </a:spcBef>
              <a:buFont typeface="Arial" pitchFamily="34" charset="0"/>
              <a:buChar char="•"/>
              <a:defRPr/>
            </a:pPr>
            <a:r>
              <a:rPr lang="en-US" sz="1400" dirty="0" smtClean="0"/>
              <a:t>Reduce cost </a:t>
            </a:r>
          </a:p>
          <a:p>
            <a:pPr marL="234950" indent="-234950" algn="l" rtl="0" fontAlgn="base">
              <a:spcBef>
                <a:spcPts val="300"/>
              </a:spcBef>
              <a:spcAft>
                <a:spcPct val="0"/>
              </a:spcAft>
              <a:buFont typeface="Arial" pitchFamily="34" charset="0"/>
              <a:buChar char="•"/>
              <a:defRPr/>
            </a:pPr>
            <a:r>
              <a:rPr lang="en-US" sz="1400" kern="1200" dirty="0" smtClean="0">
                <a:latin typeface="Futura Bk" pitchFamily="34" charset="0"/>
                <a:ea typeface="+mn-ea"/>
                <a:cs typeface="+mn-cs"/>
              </a:rPr>
              <a:t>Save </a:t>
            </a:r>
            <a:r>
              <a:rPr lang="en-US" sz="1400" kern="1200" dirty="0">
                <a:latin typeface="Futura Bk" pitchFamily="34" charset="0"/>
                <a:ea typeface="+mn-ea"/>
                <a:cs typeface="+mn-cs"/>
              </a:rPr>
              <a:t>space</a:t>
            </a:r>
          </a:p>
          <a:p>
            <a:pPr marL="234950" indent="-234950" algn="l" rtl="0" fontAlgn="base">
              <a:spcBef>
                <a:spcPts val="300"/>
              </a:spcBef>
              <a:spcAft>
                <a:spcPct val="0"/>
              </a:spcAft>
              <a:buFont typeface="Arial" pitchFamily="34" charset="0"/>
              <a:buChar char="•"/>
              <a:defRPr/>
            </a:pPr>
            <a:endParaRPr lang="en-US" sz="1400" kern="1200" dirty="0">
              <a:latin typeface="Futura Bk" pitchFamily="34" charset="0"/>
              <a:ea typeface="+mn-ea"/>
              <a:cs typeface="+mn-cs"/>
            </a:endParaRPr>
          </a:p>
          <a:p>
            <a:pPr marL="234950" indent="-234950" algn="l" rtl="0" fontAlgn="base">
              <a:spcBef>
                <a:spcPts val="300"/>
              </a:spcBef>
              <a:spcAft>
                <a:spcPct val="0"/>
              </a:spcAft>
              <a:buFont typeface="Arial" pitchFamily="34" charset="0"/>
              <a:buChar char="•"/>
              <a:defRPr/>
            </a:pPr>
            <a:endParaRPr lang="en-US" sz="1400" kern="1200" dirty="0">
              <a:latin typeface="Futura Bk" pitchFamily="34" charset="0"/>
              <a:ea typeface="+mn-ea"/>
              <a:cs typeface="+mn-cs"/>
            </a:endParaRPr>
          </a:p>
        </p:txBody>
      </p:sp>
      <p:pic>
        <p:nvPicPr>
          <p:cNvPr id="252941" name="Picture 21" descr="Starkey G5521008082006.png"/>
          <p:cNvPicPr>
            <a:picLocks noChangeAspect="1"/>
          </p:cNvPicPr>
          <p:nvPr/>
        </p:nvPicPr>
        <p:blipFill>
          <a:blip r:embed="rId4" cstate="print"/>
          <a:srcRect/>
          <a:stretch>
            <a:fillRect/>
          </a:stretch>
        </p:blipFill>
        <p:spPr bwMode="auto">
          <a:xfrm>
            <a:off x="2241542" y="2846331"/>
            <a:ext cx="1898650" cy="681038"/>
          </a:xfrm>
          <a:prstGeom prst="rect">
            <a:avLst/>
          </a:prstGeom>
          <a:noFill/>
          <a:ln w="9525">
            <a:noFill/>
            <a:miter lim="800000"/>
            <a:headEnd/>
            <a:tailEnd/>
          </a:ln>
        </p:spPr>
      </p:pic>
      <p:pic>
        <p:nvPicPr>
          <p:cNvPr id="252942" name="Picture 23" descr="BL 495 G10284004032009.png"/>
          <p:cNvPicPr>
            <a:picLocks noChangeAspect="1"/>
          </p:cNvPicPr>
          <p:nvPr/>
        </p:nvPicPr>
        <p:blipFill>
          <a:blip r:embed="rId5" cstate="print"/>
          <a:srcRect/>
          <a:stretch>
            <a:fillRect/>
          </a:stretch>
        </p:blipFill>
        <p:spPr bwMode="auto">
          <a:xfrm>
            <a:off x="7277987" y="1865826"/>
            <a:ext cx="1017588" cy="1322388"/>
          </a:xfrm>
          <a:prstGeom prst="rect">
            <a:avLst/>
          </a:prstGeom>
          <a:noFill/>
          <a:ln w="9525">
            <a:noFill/>
            <a:miter lim="800000"/>
            <a:headEnd/>
            <a:tailEnd/>
          </a:ln>
        </p:spPr>
      </p:pic>
      <p:pic>
        <p:nvPicPr>
          <p:cNvPr id="252943" name="Picture 22" descr="Bergstrom G9351004082008.png"/>
          <p:cNvPicPr>
            <a:picLocks noChangeAspect="1"/>
          </p:cNvPicPr>
          <p:nvPr/>
        </p:nvPicPr>
        <p:blipFill>
          <a:blip r:embed="rId6" cstate="print"/>
          <a:srcRect/>
          <a:stretch>
            <a:fillRect/>
          </a:stretch>
        </p:blipFill>
        <p:spPr bwMode="auto">
          <a:xfrm>
            <a:off x="6463062" y="2447332"/>
            <a:ext cx="1566863" cy="706437"/>
          </a:xfrm>
          <a:prstGeom prst="rect">
            <a:avLst/>
          </a:prstGeom>
          <a:noFill/>
          <a:ln w="9525">
            <a:noFill/>
            <a:miter lim="800000"/>
            <a:headEnd/>
            <a:tailEnd/>
          </a:ln>
        </p:spPr>
      </p:pic>
      <p:sp>
        <p:nvSpPr>
          <p:cNvPr id="252944" name="TextBox 25"/>
          <p:cNvSpPr txBox="1">
            <a:spLocks noChangeArrowheads="1"/>
          </p:cNvSpPr>
          <p:nvPr/>
        </p:nvSpPr>
        <p:spPr bwMode="auto">
          <a:xfrm>
            <a:off x="2883411" y="1586036"/>
            <a:ext cx="550151" cy="307777"/>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sz="1400" kern="1200" dirty="0">
                <a:latin typeface="+mn-lt"/>
                <a:ea typeface="+mn-ea"/>
                <a:cs typeface="+mn-cs"/>
              </a:rPr>
              <a:t>2007</a:t>
            </a:r>
          </a:p>
        </p:txBody>
      </p:sp>
      <p:sp>
        <p:nvSpPr>
          <p:cNvPr id="252945" name="TextBox 26"/>
          <p:cNvSpPr txBox="1">
            <a:spLocks noChangeArrowheads="1"/>
          </p:cNvSpPr>
          <p:nvPr/>
        </p:nvSpPr>
        <p:spPr bwMode="auto">
          <a:xfrm>
            <a:off x="1035430" y="1586036"/>
            <a:ext cx="550151" cy="307777"/>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sz="1400" kern="1200" dirty="0">
                <a:latin typeface="+mn-lt"/>
                <a:ea typeface="+mn-ea"/>
                <a:cs typeface="+mn-cs"/>
              </a:rPr>
              <a:t>2006</a:t>
            </a:r>
          </a:p>
        </p:txBody>
      </p:sp>
      <p:sp>
        <p:nvSpPr>
          <p:cNvPr id="252946" name="TextBox 27"/>
          <p:cNvSpPr txBox="1">
            <a:spLocks noChangeArrowheads="1"/>
          </p:cNvSpPr>
          <p:nvPr/>
        </p:nvSpPr>
        <p:spPr bwMode="auto">
          <a:xfrm>
            <a:off x="5084901" y="1586036"/>
            <a:ext cx="550151" cy="307777"/>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sz="1400" kern="1200" dirty="0">
                <a:latin typeface="+mn-lt"/>
                <a:ea typeface="+mn-ea"/>
                <a:cs typeface="+mn-cs"/>
              </a:rPr>
              <a:t>2008</a:t>
            </a:r>
          </a:p>
        </p:txBody>
      </p:sp>
      <p:sp>
        <p:nvSpPr>
          <p:cNvPr id="22" name="TextBox 13"/>
          <p:cNvSpPr txBox="1">
            <a:spLocks noChangeArrowheads="1"/>
          </p:cNvSpPr>
          <p:nvPr/>
        </p:nvSpPr>
        <p:spPr bwMode="auto">
          <a:xfrm>
            <a:off x="4527893" y="3677578"/>
            <a:ext cx="1524776" cy="584775"/>
          </a:xfrm>
          <a:prstGeom prst="rect">
            <a:avLst/>
          </a:prstGeom>
          <a:noFill/>
          <a:ln w="9525">
            <a:noFill/>
            <a:miter lim="800000"/>
            <a:headEnd/>
            <a:tailEnd/>
          </a:ln>
        </p:spPr>
        <p:txBody>
          <a:bodyPr wrap="none">
            <a:spAutoFit/>
          </a:bodyPr>
          <a:lstStyle/>
          <a:p>
            <a:pPr algn="ctr" rtl="0" fontAlgn="base">
              <a:spcBef>
                <a:spcPct val="50000"/>
              </a:spcBef>
              <a:spcAft>
                <a:spcPct val="0"/>
              </a:spcAft>
            </a:pPr>
            <a:r>
              <a:rPr lang="en-US" sz="1600" kern="1200" dirty="0">
                <a:latin typeface="+mn-lt"/>
                <a:ea typeface="+mn-ea"/>
                <a:cs typeface="+mn-cs"/>
              </a:rPr>
              <a:t>Virtual Connect </a:t>
            </a:r>
            <a:br>
              <a:rPr lang="en-US" sz="1600" kern="1200" dirty="0">
                <a:latin typeface="+mn-lt"/>
                <a:ea typeface="+mn-ea"/>
                <a:cs typeface="+mn-cs"/>
              </a:rPr>
            </a:br>
            <a:r>
              <a:rPr lang="en-US" sz="1600" kern="1200" dirty="0">
                <a:latin typeface="+mn-lt"/>
                <a:ea typeface="+mn-ea"/>
                <a:cs typeface="+mn-cs"/>
              </a:rPr>
              <a:t>Flex-10</a:t>
            </a:r>
          </a:p>
        </p:txBody>
      </p:sp>
      <p:pic>
        <p:nvPicPr>
          <p:cNvPr id="23" name="Picture 23" descr="BL 495 G10284004032009.png"/>
          <p:cNvPicPr>
            <a:picLocks noChangeAspect="1"/>
          </p:cNvPicPr>
          <p:nvPr/>
        </p:nvPicPr>
        <p:blipFill>
          <a:blip r:embed="rId5" cstate="print"/>
          <a:srcRect/>
          <a:stretch>
            <a:fillRect/>
          </a:stretch>
        </p:blipFill>
        <p:spPr bwMode="auto">
          <a:xfrm>
            <a:off x="5258085" y="2022851"/>
            <a:ext cx="1017588" cy="1322388"/>
          </a:xfrm>
          <a:prstGeom prst="rect">
            <a:avLst/>
          </a:prstGeom>
          <a:noFill/>
          <a:ln w="9525">
            <a:noFill/>
            <a:miter lim="800000"/>
            <a:headEnd/>
            <a:tailEnd/>
          </a:ln>
        </p:spPr>
      </p:pic>
      <p:pic>
        <p:nvPicPr>
          <p:cNvPr id="24" name="Picture 22" descr="Bergstrom G9351004082008.png"/>
          <p:cNvPicPr>
            <a:picLocks noChangeAspect="1"/>
          </p:cNvPicPr>
          <p:nvPr/>
        </p:nvPicPr>
        <p:blipFill>
          <a:blip r:embed="rId6" cstate="print"/>
          <a:srcRect/>
          <a:stretch>
            <a:fillRect/>
          </a:stretch>
        </p:blipFill>
        <p:spPr bwMode="auto">
          <a:xfrm>
            <a:off x="4391790" y="2583809"/>
            <a:ext cx="1566863" cy="706437"/>
          </a:xfrm>
          <a:prstGeom prst="rect">
            <a:avLst/>
          </a:prstGeom>
          <a:noFill/>
          <a:ln w="9525">
            <a:noFill/>
            <a:miter lim="800000"/>
            <a:headEnd/>
            <a:tailEnd/>
          </a:ln>
        </p:spPr>
      </p:pic>
      <p:sp>
        <p:nvSpPr>
          <p:cNvPr id="25" name="TextBox 27"/>
          <p:cNvSpPr txBox="1">
            <a:spLocks noChangeArrowheads="1"/>
          </p:cNvSpPr>
          <p:nvPr/>
        </p:nvSpPr>
        <p:spPr bwMode="auto">
          <a:xfrm>
            <a:off x="7144312" y="1586036"/>
            <a:ext cx="550151" cy="307777"/>
          </a:xfrm>
          <a:prstGeom prst="rect">
            <a:avLst/>
          </a:prstGeom>
          <a:noFill/>
          <a:ln w="9525">
            <a:noFill/>
            <a:miter lim="800000"/>
            <a:headEnd/>
            <a:tailEnd/>
          </a:ln>
        </p:spPr>
        <p:txBody>
          <a:bodyPr wrap="none">
            <a:spAutoFit/>
          </a:bodyPr>
          <a:lstStyle/>
          <a:p>
            <a:pPr algn="l" rtl="0" fontAlgn="base">
              <a:spcBef>
                <a:spcPct val="50000"/>
              </a:spcBef>
              <a:spcAft>
                <a:spcPct val="0"/>
              </a:spcAft>
            </a:pPr>
            <a:r>
              <a:rPr lang="en-US" sz="1400" kern="1200" dirty="0">
                <a:latin typeface="+mn-lt"/>
                <a:ea typeface="+mn-ea"/>
                <a:cs typeface="+mn-cs"/>
              </a:rPr>
              <a:t>2010</a:t>
            </a:r>
          </a:p>
        </p:txBody>
      </p:sp>
      <p:sp>
        <p:nvSpPr>
          <p:cNvPr id="31" name="TextBox 30"/>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rPr>
              <a:t>©2009 HP Confidential</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2444750" y="2373313"/>
            <a:ext cx="4179888" cy="3063875"/>
          </a:xfrm>
          <a:prstGeom prst="rect">
            <a:avLst/>
          </a:prstGeom>
          <a:noFill/>
          <a:ln w="9525">
            <a:noFill/>
            <a:miter lim="800000"/>
            <a:headEnd/>
            <a:tailEnd/>
          </a:ln>
        </p:spPr>
      </p:pic>
      <p:sp>
        <p:nvSpPr>
          <p:cNvPr id="45" name="Rectangle 44"/>
          <p:cNvSpPr/>
          <p:nvPr/>
        </p:nvSpPr>
        <p:spPr>
          <a:xfrm>
            <a:off x="6557103" y="2315688"/>
            <a:ext cx="2586897" cy="3226222"/>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1">
                    <a:lumMod val="60000"/>
                    <a:lumOff val="40000"/>
                    <a:alpha val="60000"/>
                  </a:schemeClr>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55" name="Rectangle 80"/>
          <p:cNvSpPr>
            <a:spLocks noChangeArrowheads="1"/>
          </p:cNvSpPr>
          <p:nvPr/>
        </p:nvSpPr>
        <p:spPr bwMode="auto">
          <a:xfrm>
            <a:off x="6616700" y="3200400"/>
            <a:ext cx="2087563" cy="233997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marL="225425" indent="-225425">
              <a:spcBef>
                <a:spcPts val="0"/>
              </a:spcBef>
              <a:spcAft>
                <a:spcPts val="600"/>
              </a:spcAft>
              <a:buFont typeface="Arial" pitchFamily="34" charset="0"/>
              <a:buChar char="•"/>
              <a:defRPr/>
            </a:pPr>
            <a:r>
              <a:rPr lang="en-US" sz="1400" dirty="0"/>
              <a:t>Any application, anywhere</a:t>
            </a:r>
          </a:p>
          <a:p>
            <a:pPr marL="225425" indent="-225425">
              <a:spcBef>
                <a:spcPts val="0"/>
              </a:spcBef>
              <a:spcAft>
                <a:spcPts val="600"/>
              </a:spcAft>
              <a:buFont typeface="Arial" pitchFamily="34" charset="0"/>
              <a:buChar char="•"/>
              <a:defRPr/>
            </a:pPr>
            <a:r>
              <a:rPr lang="en-US" sz="1400" dirty="0"/>
              <a:t>Flex resources on demand</a:t>
            </a:r>
          </a:p>
          <a:p>
            <a:pPr marL="225425" indent="-225425">
              <a:spcBef>
                <a:spcPts val="0"/>
              </a:spcBef>
              <a:spcAft>
                <a:spcPts val="600"/>
              </a:spcAft>
              <a:buFont typeface="Arial" pitchFamily="34" charset="0"/>
              <a:buChar char="•"/>
              <a:defRPr/>
            </a:pPr>
            <a:r>
              <a:rPr lang="en-US" sz="1400" dirty="0"/>
              <a:t>Unlock productivity</a:t>
            </a:r>
          </a:p>
          <a:p>
            <a:pPr marL="225425" indent="-225425">
              <a:spcBef>
                <a:spcPts val="0"/>
              </a:spcBef>
              <a:spcAft>
                <a:spcPts val="600"/>
              </a:spcAft>
              <a:buFont typeface="Arial" pitchFamily="34" charset="0"/>
              <a:buChar char="•"/>
              <a:defRPr/>
            </a:pPr>
            <a:r>
              <a:rPr lang="en-US" sz="1400" dirty="0"/>
              <a:t>Predictable continuity of service</a:t>
            </a:r>
          </a:p>
          <a:p>
            <a:pPr marL="225425" indent="-225425">
              <a:spcBef>
                <a:spcPts val="0"/>
              </a:spcBef>
              <a:spcAft>
                <a:spcPts val="600"/>
              </a:spcAft>
              <a:buFont typeface="Arial" pitchFamily="34" charset="0"/>
              <a:buChar char="•"/>
              <a:defRPr/>
            </a:pPr>
            <a:r>
              <a:rPr lang="en-US" sz="1400" dirty="0"/>
              <a:t>Faster time to business value</a:t>
            </a:r>
          </a:p>
        </p:txBody>
      </p:sp>
      <p:sp>
        <p:nvSpPr>
          <p:cNvPr id="22" name="TextBox 21"/>
          <p:cNvSpPr txBox="1"/>
          <p:nvPr/>
        </p:nvSpPr>
        <p:spPr>
          <a:xfrm>
            <a:off x="6642100" y="2498725"/>
            <a:ext cx="2263775" cy="369332"/>
          </a:xfrm>
          <a:prstGeom prst="rect">
            <a:avLst/>
          </a:prstGeom>
          <a:noFill/>
        </p:spPr>
        <p:txBody>
          <a:bodyPr>
            <a:spAutoFit/>
          </a:bodyPr>
          <a:lstStyle/>
          <a:p>
            <a:pPr>
              <a:defRPr/>
            </a:pPr>
            <a:r>
              <a:rPr lang="en-US" dirty="0">
                <a:ea typeface="ＭＳ Ｐゴシック" pitchFamily="34" charset="-128"/>
                <a:cs typeface="+mn-cs"/>
              </a:rPr>
              <a:t>Unleash the potential</a:t>
            </a:r>
          </a:p>
        </p:txBody>
      </p:sp>
      <p:sp>
        <p:nvSpPr>
          <p:cNvPr id="23" name="Curved Down Arrow 22"/>
          <p:cNvSpPr/>
          <p:nvPr/>
        </p:nvSpPr>
        <p:spPr bwMode="auto">
          <a:xfrm>
            <a:off x="2006930" y="1606377"/>
            <a:ext cx="5130140" cy="800462"/>
          </a:xfrm>
          <a:prstGeom prst="curvedDownArrow">
            <a:avLst>
              <a:gd name="adj1" fmla="val 41135"/>
              <a:gd name="adj2" fmla="val 62079"/>
              <a:gd name="adj3" fmla="val 27500"/>
            </a:avLst>
          </a:prstGeom>
          <a:gradFill flip="none" rotWithShape="1">
            <a:gsLst>
              <a:gs pos="45000">
                <a:schemeClr val="bg1">
                  <a:lumMod val="95000"/>
                  <a:alpha val="22000"/>
                </a:schemeClr>
              </a:gs>
              <a:gs pos="88000">
                <a:schemeClr val="accent1">
                  <a:lumMod val="60000"/>
                  <a:lumOff val="40000"/>
                </a:schemeClr>
              </a:gs>
              <a:gs pos="82000">
                <a:schemeClr val="accent1">
                  <a:tint val="23500"/>
                  <a:satMod val="160000"/>
                  <a:alpha val="38000"/>
                </a:schemeClr>
              </a:gs>
            </a:gsLst>
            <a:lin ang="2700000" scaled="1"/>
            <a:tileRect/>
          </a:gradFill>
          <a:ln w="9525" cap="flat" cmpd="sng" algn="ctr">
            <a:noFill/>
            <a:prstDash val="solid"/>
            <a:round/>
            <a:headEnd type="none" w="med" len="med"/>
            <a:tailEnd type="none" w="med" len="med"/>
          </a:ln>
          <a:effectLst>
            <a:prstShdw prst="shdw17" dist="17961" dir="2700000">
              <a:schemeClr val="tx1">
                <a:gamma/>
                <a:shade val="60000"/>
                <a:invGamma/>
                <a:alpha val="74998"/>
              </a:schemeClr>
            </a:prstShdw>
          </a:effectLst>
        </p:spPr>
        <p:txBody>
          <a:bodyPr/>
          <a:lstStyle/>
          <a:p>
            <a:pPr>
              <a:defRPr/>
            </a:pPr>
            <a:endParaRPr lang="en-US">
              <a:latin typeface="Futura Bk" charset="0"/>
              <a:ea typeface="Arial" charset="0"/>
              <a:cs typeface="+mn-cs"/>
            </a:endParaRPr>
          </a:p>
        </p:txBody>
      </p:sp>
      <p:sp>
        <p:nvSpPr>
          <p:cNvPr id="21514" name="Rectangle 2"/>
          <p:cNvSpPr>
            <a:spLocks noGrp="1" noChangeArrowheads="1"/>
          </p:cNvSpPr>
          <p:nvPr>
            <p:ph type="title" idx="4294967295"/>
          </p:nvPr>
        </p:nvSpPr>
        <p:spPr>
          <a:xfrm>
            <a:off x="393700" y="160338"/>
            <a:ext cx="7046913" cy="1107996"/>
          </a:xfrm>
        </p:spPr>
        <p:txBody>
          <a:bodyPr/>
          <a:lstStyle/>
          <a:p>
            <a:r>
              <a:rPr lang="en-US" sz="4000" dirty="0" smtClean="0">
                <a:solidFill>
                  <a:schemeClr val="bg2"/>
                </a:solidFill>
                <a:latin typeface="Futura Bk" pitchFamily="34" charset="0"/>
              </a:rPr>
              <a:t>Tomorrow’s business will be built on a converged infrastructure</a:t>
            </a:r>
            <a:endParaRPr lang="en-US" sz="4000" b="1" dirty="0" smtClean="0">
              <a:solidFill>
                <a:schemeClr val="bg2"/>
              </a:solidFill>
              <a:latin typeface="Futura Bk" pitchFamily="34" charset="0"/>
            </a:endParaRPr>
          </a:p>
        </p:txBody>
      </p:sp>
      <p:sp>
        <p:nvSpPr>
          <p:cNvPr id="21516" name="Slide Number Placeholder 3"/>
          <p:cNvSpPr txBox="1">
            <a:spLocks noGrp="1"/>
          </p:cNvSpPr>
          <p:nvPr/>
        </p:nvSpPr>
        <p:spPr bwMode="auto">
          <a:xfrm>
            <a:off x="438150" y="6550025"/>
            <a:ext cx="387350" cy="219075"/>
          </a:xfrm>
          <a:prstGeom prst="rect">
            <a:avLst/>
          </a:prstGeom>
          <a:noFill/>
          <a:ln w="9525">
            <a:noFill/>
            <a:miter lim="800000"/>
            <a:headEnd/>
            <a:tailEnd/>
          </a:ln>
        </p:spPr>
        <p:txBody>
          <a:bodyPr anchor="b"/>
          <a:lstStyle/>
          <a:p>
            <a:pPr eaLnBrk="0" hangingPunct="0"/>
            <a:fld id="{59F08798-3A6F-49E1-9DC7-35FCB3024382}" type="slidenum">
              <a:rPr lang="en-US" sz="900">
                <a:solidFill>
                  <a:schemeClr val="bg1"/>
                </a:solidFill>
              </a:rPr>
              <a:pPr eaLnBrk="0" hangingPunct="0"/>
              <a:t>4</a:t>
            </a:fld>
            <a:endParaRPr lang="en-US" sz="900">
              <a:solidFill>
                <a:schemeClr val="bg1"/>
              </a:solidFill>
            </a:endParaRPr>
          </a:p>
        </p:txBody>
      </p:sp>
      <p:sp>
        <p:nvSpPr>
          <p:cNvPr id="38" name="Rectangle 37"/>
          <p:cNvSpPr/>
          <p:nvPr/>
        </p:nvSpPr>
        <p:spPr>
          <a:xfrm rot="10800000">
            <a:off x="49423" y="2306684"/>
            <a:ext cx="2325642" cy="3258973"/>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1">
                    <a:lumMod val="60000"/>
                    <a:lumOff val="40000"/>
                    <a:alpha val="60000"/>
                  </a:schemeClr>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pic>
        <p:nvPicPr>
          <p:cNvPr id="21520" name="Picture 83" descr="Sprawl_guy.png"/>
          <p:cNvPicPr>
            <a:picLocks noChangeAspect="1"/>
          </p:cNvPicPr>
          <p:nvPr/>
        </p:nvPicPr>
        <p:blipFill>
          <a:blip r:embed="rId4" cstate="print"/>
          <a:srcRect/>
          <a:stretch>
            <a:fillRect/>
          </a:stretch>
        </p:blipFill>
        <p:spPr bwMode="auto">
          <a:xfrm>
            <a:off x="492125" y="4767263"/>
            <a:ext cx="179388" cy="579437"/>
          </a:xfrm>
          <a:prstGeom prst="rect">
            <a:avLst/>
          </a:prstGeom>
          <a:noFill/>
          <a:ln w="9525">
            <a:noFill/>
            <a:miter lim="800000"/>
            <a:headEnd/>
            <a:tailEnd/>
          </a:ln>
        </p:spPr>
      </p:pic>
      <p:pic>
        <p:nvPicPr>
          <p:cNvPr id="21521" name="Picture 41" descr="Sprawl_pieces_composite_2.png"/>
          <p:cNvPicPr>
            <a:picLocks noChangeAspect="1"/>
          </p:cNvPicPr>
          <p:nvPr/>
        </p:nvPicPr>
        <p:blipFill>
          <a:blip r:embed="rId5" cstate="print"/>
          <a:srcRect/>
          <a:stretch>
            <a:fillRect/>
          </a:stretch>
        </p:blipFill>
        <p:spPr bwMode="auto">
          <a:xfrm>
            <a:off x="858838" y="3748088"/>
            <a:ext cx="1517650" cy="1500187"/>
          </a:xfrm>
          <a:prstGeom prst="rect">
            <a:avLst/>
          </a:prstGeom>
          <a:noFill/>
          <a:ln w="9525">
            <a:noFill/>
            <a:miter lim="800000"/>
            <a:headEnd/>
            <a:tailEnd/>
          </a:ln>
        </p:spPr>
      </p:pic>
      <p:sp>
        <p:nvSpPr>
          <p:cNvPr id="21522" name="AutoShape 6"/>
          <p:cNvSpPr>
            <a:spLocks noChangeArrowheads="1"/>
          </p:cNvSpPr>
          <p:nvPr/>
        </p:nvSpPr>
        <p:spPr bwMode="auto">
          <a:xfrm rot="5400000">
            <a:off x="896144" y="3763169"/>
            <a:ext cx="3259138" cy="273050"/>
          </a:xfrm>
          <a:prstGeom prst="triangle">
            <a:avLst>
              <a:gd name="adj" fmla="val 53398"/>
            </a:avLst>
          </a:prstGeom>
          <a:gradFill rotWithShape="1">
            <a:gsLst>
              <a:gs pos="0">
                <a:srgbClr val="39B5FF">
                  <a:alpha val="54999"/>
                </a:srgbClr>
              </a:gs>
              <a:gs pos="100000">
                <a:srgbClr val="005587">
                  <a:alpha val="17998"/>
                </a:srgbClr>
              </a:gs>
            </a:gsLst>
            <a:lin ang="5400000"/>
          </a:gradFill>
          <a:ln w="0">
            <a:noFill/>
            <a:miter lim="800000"/>
            <a:headEnd/>
            <a:tailEnd/>
          </a:ln>
        </p:spPr>
        <p:txBody>
          <a:bodyPr wrap="none" anchor="ctr"/>
          <a:lstStyle/>
          <a:p>
            <a:endParaRPr lang="en-US"/>
          </a:p>
        </p:txBody>
      </p:sp>
      <p:sp>
        <p:nvSpPr>
          <p:cNvPr id="54" name="TextBox 53"/>
          <p:cNvSpPr txBox="1"/>
          <p:nvPr/>
        </p:nvSpPr>
        <p:spPr>
          <a:xfrm>
            <a:off x="173038" y="2489200"/>
            <a:ext cx="2265362" cy="646331"/>
          </a:xfrm>
          <a:prstGeom prst="rect">
            <a:avLst/>
          </a:prstGeom>
          <a:noFill/>
        </p:spPr>
        <p:txBody>
          <a:bodyPr wrap="square">
            <a:spAutoFit/>
          </a:bodyPr>
          <a:lstStyle/>
          <a:p>
            <a:pPr>
              <a:defRPr/>
            </a:pPr>
            <a:r>
              <a:rPr lang="en-US" dirty="0">
                <a:ea typeface="ＭＳ Ｐゴシック" pitchFamily="34" charset="-128"/>
                <a:cs typeface="+mn-cs"/>
              </a:rPr>
              <a:t>IT sprawl has business at </a:t>
            </a:r>
            <a:r>
              <a:rPr lang="en-US" dirty="0" smtClean="0">
                <a:ea typeface="ＭＳ Ｐゴシック" pitchFamily="34" charset="-128"/>
                <a:cs typeface="+mn-cs"/>
              </a:rPr>
              <a:t>the </a:t>
            </a:r>
            <a:r>
              <a:rPr lang="en-US" dirty="0">
                <a:ea typeface="ＭＳ Ｐゴシック" pitchFamily="34" charset="-128"/>
                <a:cs typeface="+mn-cs"/>
              </a:rPr>
              <a:t>breaking point</a:t>
            </a:r>
          </a:p>
        </p:txBody>
      </p:sp>
      <p:sp>
        <p:nvSpPr>
          <p:cNvPr id="59" name="Rectangle 28"/>
          <p:cNvSpPr>
            <a:spLocks noChangeArrowheads="1"/>
          </p:cNvSpPr>
          <p:nvPr/>
        </p:nvSpPr>
        <p:spPr bwMode="auto">
          <a:xfrm>
            <a:off x="2711450" y="5414963"/>
            <a:ext cx="3575050" cy="64611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a:defRPr/>
            </a:pPr>
            <a:r>
              <a:rPr lang="en-US" sz="1800" dirty="0">
                <a:solidFill>
                  <a:schemeClr val="accent1">
                    <a:lumMod val="60000"/>
                    <a:lumOff val="40000"/>
                  </a:schemeClr>
                </a:solidFill>
              </a:rPr>
              <a:t>Building on what you have today – delivered the way you need it.</a:t>
            </a:r>
          </a:p>
        </p:txBody>
      </p:sp>
      <p:sp>
        <p:nvSpPr>
          <p:cNvPr id="16" name="TextBox 15"/>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rPr>
              <a:t>©2009 HP Confidential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rot="16200000" flipH="1">
            <a:off x="3802375" y="1086006"/>
            <a:ext cx="1539252" cy="8177345"/>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sp>
        <p:nvSpPr>
          <p:cNvPr id="19" name="Rectangle 18"/>
          <p:cNvSpPr/>
          <p:nvPr/>
        </p:nvSpPr>
        <p:spPr>
          <a:xfrm rot="10800000" flipH="1">
            <a:off x="4622170" y="2915248"/>
            <a:ext cx="1539252" cy="1024931"/>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sp>
        <p:nvSpPr>
          <p:cNvPr id="8" name="Rectangle 7"/>
          <p:cNvSpPr/>
          <p:nvPr/>
        </p:nvSpPr>
        <p:spPr>
          <a:xfrm flipH="1">
            <a:off x="2948818" y="1721656"/>
            <a:ext cx="1539252" cy="1024931"/>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sp>
        <p:nvSpPr>
          <p:cNvPr id="16" name="Rectangle 15"/>
          <p:cNvSpPr/>
          <p:nvPr/>
        </p:nvSpPr>
        <p:spPr>
          <a:xfrm rot="10800000" flipH="1">
            <a:off x="4622170" y="1721655"/>
            <a:ext cx="1539252" cy="1024931"/>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sp>
        <p:nvSpPr>
          <p:cNvPr id="18445" name="Rectangle 2"/>
          <p:cNvSpPr txBox="1">
            <a:spLocks noChangeArrowheads="1"/>
          </p:cNvSpPr>
          <p:nvPr/>
        </p:nvSpPr>
        <p:spPr bwMode="auto">
          <a:xfrm>
            <a:off x="412750" y="747713"/>
            <a:ext cx="8385175" cy="469900"/>
          </a:xfrm>
          <a:prstGeom prst="rect">
            <a:avLst/>
          </a:prstGeom>
          <a:noFill/>
          <a:ln w="9525">
            <a:noFill/>
            <a:miter lim="800000"/>
            <a:headEnd/>
            <a:tailEnd/>
          </a:ln>
        </p:spPr>
        <p:txBody>
          <a:bodyPr anchor="b"/>
          <a:lstStyle/>
          <a:p>
            <a:r>
              <a:rPr lang="en-US" sz="3300" dirty="0">
                <a:solidFill>
                  <a:schemeClr val="bg2"/>
                </a:solidFill>
              </a:rPr>
              <a:t>HP Virtual Resource Pools demand a virtualized storage infrastructure</a:t>
            </a:r>
            <a:endParaRPr lang="en-US" sz="3300" dirty="0">
              <a:solidFill>
                <a:schemeClr val="bg2"/>
              </a:solidFill>
              <a:latin typeface="Futura Hv" pitchFamily="34" charset="0"/>
            </a:endParaRPr>
          </a:p>
        </p:txBody>
      </p:sp>
      <p:sp>
        <p:nvSpPr>
          <p:cNvPr id="18446" name="Rectangle 5"/>
          <p:cNvSpPr>
            <a:spLocks noChangeArrowheads="1"/>
          </p:cNvSpPr>
          <p:nvPr/>
        </p:nvSpPr>
        <p:spPr bwMode="auto">
          <a:xfrm>
            <a:off x="450850" y="1773238"/>
            <a:ext cx="2963863" cy="922337"/>
          </a:xfrm>
          <a:prstGeom prst="rect">
            <a:avLst/>
          </a:prstGeom>
          <a:noFill/>
          <a:ln w="9525">
            <a:noFill/>
            <a:miter lim="800000"/>
            <a:headEnd/>
            <a:tailEnd/>
          </a:ln>
          <a:effectLst>
            <a:prstShdw prst="shdw17" dist="17961" dir="2700000">
              <a:srgbClr val="00446C"/>
            </a:prstShdw>
          </a:effectLst>
        </p:spPr>
        <p:txBody>
          <a:bodyPr>
            <a:spAutoFit/>
          </a:bodyPr>
          <a:lstStyle/>
          <a:p>
            <a:pPr indent="3175">
              <a:spcBef>
                <a:spcPts val="475"/>
              </a:spcBef>
              <a:spcAft>
                <a:spcPts val="600"/>
              </a:spcAft>
              <a:buSzPct val="100000"/>
            </a:pPr>
            <a:r>
              <a:rPr lang="en-US" dirty="0">
                <a:solidFill>
                  <a:schemeClr val="accent1">
                    <a:lumMod val="60000"/>
                    <a:lumOff val="40000"/>
                  </a:schemeClr>
                </a:solidFill>
                <a:latin typeface="Futura Hv" pitchFamily="34" charset="0"/>
              </a:rPr>
              <a:t>Platform Convergence</a:t>
            </a:r>
            <a:r>
              <a:rPr lang="en-US" dirty="0">
                <a:solidFill>
                  <a:schemeClr val="bg1"/>
                </a:solidFill>
              </a:rPr>
              <a:t/>
            </a:r>
            <a:br>
              <a:rPr lang="en-US" dirty="0">
                <a:solidFill>
                  <a:schemeClr val="bg1"/>
                </a:solidFill>
              </a:rPr>
            </a:br>
            <a:r>
              <a:rPr lang="en-US" sz="1800" dirty="0"/>
              <a:t>x86-based, scale-out </a:t>
            </a:r>
            <a:br>
              <a:rPr lang="en-US" sz="1800" dirty="0"/>
            </a:br>
            <a:r>
              <a:rPr lang="en-US" sz="1800" dirty="0"/>
              <a:t>storage to lower costs </a:t>
            </a:r>
          </a:p>
        </p:txBody>
      </p:sp>
      <p:sp>
        <p:nvSpPr>
          <p:cNvPr id="18447" name="Rectangle 5"/>
          <p:cNvSpPr>
            <a:spLocks noChangeArrowheads="1"/>
          </p:cNvSpPr>
          <p:nvPr/>
        </p:nvSpPr>
        <p:spPr bwMode="auto">
          <a:xfrm>
            <a:off x="6238875" y="1773238"/>
            <a:ext cx="2546350" cy="922337"/>
          </a:xfrm>
          <a:prstGeom prst="rect">
            <a:avLst/>
          </a:prstGeom>
          <a:noFill/>
          <a:ln w="9525">
            <a:noFill/>
            <a:miter lim="800000"/>
            <a:headEnd/>
            <a:tailEnd/>
          </a:ln>
          <a:effectLst>
            <a:prstShdw prst="shdw17" dist="17961" dir="2700000">
              <a:srgbClr val="00446C"/>
            </a:prstShdw>
          </a:effectLst>
        </p:spPr>
        <p:txBody>
          <a:bodyPr>
            <a:spAutoFit/>
          </a:bodyPr>
          <a:lstStyle/>
          <a:p>
            <a:pPr indent="3175">
              <a:spcBef>
                <a:spcPts val="475"/>
              </a:spcBef>
              <a:spcAft>
                <a:spcPts val="600"/>
              </a:spcAft>
              <a:buSzPct val="100000"/>
            </a:pPr>
            <a:r>
              <a:rPr lang="en-US" sz="1800" dirty="0">
                <a:solidFill>
                  <a:schemeClr val="bg2"/>
                </a:solidFill>
                <a:latin typeface="Futura Hv" pitchFamily="34" charset="0"/>
              </a:rPr>
              <a:t>Capacity Optimization</a:t>
            </a:r>
            <a:r>
              <a:rPr lang="en-US" dirty="0">
                <a:solidFill>
                  <a:schemeClr val="bg2"/>
                </a:solidFill>
              </a:rPr>
              <a:t/>
            </a:r>
            <a:br>
              <a:rPr lang="en-US" dirty="0">
                <a:solidFill>
                  <a:schemeClr val="bg2"/>
                </a:solidFill>
              </a:rPr>
            </a:br>
            <a:r>
              <a:rPr lang="en-US" sz="1800" dirty="0"/>
              <a:t>Lower the impact of </a:t>
            </a:r>
            <a:br>
              <a:rPr lang="en-US" sz="1800" dirty="0"/>
            </a:br>
            <a:r>
              <a:rPr lang="en-US" sz="1800" dirty="0"/>
              <a:t>explosive data growth </a:t>
            </a:r>
          </a:p>
        </p:txBody>
      </p:sp>
      <p:sp>
        <p:nvSpPr>
          <p:cNvPr id="18448" name="Rectangle 66"/>
          <p:cNvSpPr>
            <a:spLocks noChangeArrowheads="1"/>
          </p:cNvSpPr>
          <p:nvPr/>
        </p:nvSpPr>
        <p:spPr bwMode="auto">
          <a:xfrm>
            <a:off x="450850" y="2965450"/>
            <a:ext cx="2963863" cy="923925"/>
          </a:xfrm>
          <a:prstGeom prst="rect">
            <a:avLst/>
          </a:prstGeom>
          <a:noFill/>
          <a:ln w="9525">
            <a:noFill/>
            <a:miter lim="800000"/>
            <a:headEnd/>
            <a:tailEnd/>
          </a:ln>
          <a:effectLst>
            <a:prstShdw prst="shdw17" dist="17961" dir="2700000">
              <a:srgbClr val="00446C"/>
            </a:prstShdw>
          </a:effectLst>
        </p:spPr>
        <p:txBody>
          <a:bodyPr>
            <a:spAutoFit/>
          </a:bodyPr>
          <a:lstStyle/>
          <a:p>
            <a:pPr indent="3175">
              <a:spcBef>
                <a:spcPts val="475"/>
              </a:spcBef>
              <a:spcAft>
                <a:spcPts val="600"/>
              </a:spcAft>
              <a:buSzPct val="100000"/>
            </a:pPr>
            <a:r>
              <a:rPr lang="en-US" sz="1800" dirty="0">
                <a:solidFill>
                  <a:schemeClr val="bg2"/>
                </a:solidFill>
                <a:latin typeface="Futura Hv" pitchFamily="34" charset="0"/>
              </a:rPr>
              <a:t>Storage Virtualization</a:t>
            </a:r>
            <a:r>
              <a:rPr lang="en-US" dirty="0">
                <a:solidFill>
                  <a:schemeClr val="bg2"/>
                </a:solidFill>
              </a:rPr>
              <a:t/>
            </a:r>
            <a:br>
              <a:rPr lang="en-US" dirty="0">
                <a:solidFill>
                  <a:schemeClr val="bg2"/>
                </a:solidFill>
              </a:rPr>
            </a:br>
            <a:r>
              <a:rPr lang="en-US" sz="1800" dirty="0"/>
              <a:t>Improve utilization and </a:t>
            </a:r>
            <a:br>
              <a:rPr lang="en-US" sz="1800" dirty="0"/>
            </a:br>
            <a:r>
              <a:rPr lang="en-US" sz="1800" dirty="0"/>
              <a:t>simplify management </a:t>
            </a:r>
          </a:p>
        </p:txBody>
      </p:sp>
      <p:sp>
        <p:nvSpPr>
          <p:cNvPr id="18449" name="Rectangle 5"/>
          <p:cNvSpPr>
            <a:spLocks noChangeArrowheads="1"/>
          </p:cNvSpPr>
          <p:nvPr/>
        </p:nvSpPr>
        <p:spPr bwMode="auto">
          <a:xfrm>
            <a:off x="6238875" y="2965450"/>
            <a:ext cx="2563813" cy="923925"/>
          </a:xfrm>
          <a:prstGeom prst="rect">
            <a:avLst/>
          </a:prstGeom>
          <a:noFill/>
          <a:ln w="9525">
            <a:noFill/>
            <a:miter lim="800000"/>
            <a:headEnd/>
            <a:tailEnd/>
          </a:ln>
          <a:effectLst>
            <a:prstShdw prst="shdw17" dist="17961" dir="2700000">
              <a:srgbClr val="00446C"/>
            </a:prstShdw>
          </a:effectLst>
        </p:spPr>
        <p:txBody>
          <a:bodyPr>
            <a:spAutoFit/>
          </a:bodyPr>
          <a:lstStyle/>
          <a:p>
            <a:pPr indent="3175">
              <a:spcBef>
                <a:spcPts val="475"/>
              </a:spcBef>
              <a:spcAft>
                <a:spcPts val="600"/>
              </a:spcAft>
              <a:buSzPct val="100000"/>
            </a:pPr>
            <a:r>
              <a:rPr lang="en-US" sz="1800" dirty="0">
                <a:solidFill>
                  <a:schemeClr val="bg2"/>
                </a:solidFill>
                <a:latin typeface="Futura Hv" pitchFamily="34" charset="0"/>
              </a:rPr>
              <a:t>Application integration</a:t>
            </a:r>
            <a:r>
              <a:rPr lang="en-US" dirty="0">
                <a:solidFill>
                  <a:schemeClr val="bg2"/>
                </a:solidFill>
              </a:rPr>
              <a:t/>
            </a:r>
            <a:br>
              <a:rPr lang="en-US" dirty="0">
                <a:solidFill>
                  <a:schemeClr val="bg2"/>
                </a:solidFill>
              </a:rPr>
            </a:br>
            <a:r>
              <a:rPr lang="en-US" sz="1800" dirty="0"/>
              <a:t>Speed deployment and </a:t>
            </a:r>
            <a:br>
              <a:rPr lang="en-US" sz="1800" dirty="0"/>
            </a:br>
            <a:r>
              <a:rPr lang="en-US" sz="1800" dirty="0"/>
              <a:t>improve performance</a:t>
            </a:r>
          </a:p>
        </p:txBody>
      </p:sp>
      <p:pic>
        <p:nvPicPr>
          <p:cNvPr id="18450" name="Picture 5" descr="C:\Documents and Settings\jrozenbe\My Documents\Work Files\HP\Virtualized_Storage_graphics\_phaze_2\review1\app_int_2.png"/>
          <p:cNvPicPr>
            <a:picLocks noChangeAspect="1" noChangeArrowheads="1"/>
          </p:cNvPicPr>
          <p:nvPr/>
        </p:nvPicPr>
        <p:blipFill>
          <a:blip r:embed="rId3" cstate="print"/>
          <a:srcRect/>
          <a:stretch>
            <a:fillRect/>
          </a:stretch>
        </p:blipFill>
        <p:spPr bwMode="auto">
          <a:xfrm>
            <a:off x="4875213" y="3027363"/>
            <a:ext cx="877887" cy="801687"/>
          </a:xfrm>
          <a:prstGeom prst="rect">
            <a:avLst/>
          </a:prstGeom>
          <a:noFill/>
          <a:ln w="9525">
            <a:noFill/>
            <a:miter lim="800000"/>
            <a:headEnd/>
            <a:tailEnd/>
          </a:ln>
        </p:spPr>
      </p:pic>
      <p:grpSp>
        <p:nvGrpSpPr>
          <p:cNvPr id="2" name="Group 39"/>
          <p:cNvGrpSpPr>
            <a:grpSpLocks/>
          </p:cNvGrpSpPr>
          <p:nvPr/>
        </p:nvGrpSpPr>
        <p:grpSpPr bwMode="auto">
          <a:xfrm>
            <a:off x="2940050" y="2914650"/>
            <a:ext cx="1538288" cy="1025525"/>
            <a:chOff x="3865830" y="2759889"/>
            <a:chExt cx="1539252" cy="1024931"/>
          </a:xfrm>
        </p:grpSpPr>
        <p:sp>
          <p:nvSpPr>
            <p:cNvPr id="13" name="Rectangle 12"/>
            <p:cNvSpPr/>
            <p:nvPr/>
          </p:nvSpPr>
          <p:spPr>
            <a:xfrm flipH="1">
              <a:off x="3865830" y="2759889"/>
              <a:ext cx="1539252" cy="1024931"/>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cs typeface="ＭＳ Ｐゴシック" pitchFamily="-107" charset="-128"/>
              </a:endParaRPr>
            </a:p>
          </p:txBody>
        </p:sp>
        <p:grpSp>
          <p:nvGrpSpPr>
            <p:cNvPr id="3" name="Group 73"/>
            <p:cNvGrpSpPr>
              <a:grpSpLocks/>
            </p:cNvGrpSpPr>
            <p:nvPr/>
          </p:nvGrpSpPr>
          <p:grpSpPr bwMode="auto">
            <a:xfrm>
              <a:off x="3995827" y="2844817"/>
              <a:ext cx="1142745" cy="864102"/>
              <a:chOff x="4269095" y="3693856"/>
              <a:chExt cx="1209675" cy="914712"/>
            </a:xfrm>
          </p:grpSpPr>
          <p:pic>
            <p:nvPicPr>
              <p:cNvPr id="18467" name="Picture 6" descr="C:\Documents and Settings\jrozenbe\My Documents\Work Files\HP\Virtualized_Storage_graphics\_phaze_2\review1\virt_2.png"/>
              <p:cNvPicPr>
                <a:picLocks noChangeAspect="1" noChangeArrowheads="1"/>
              </p:cNvPicPr>
              <p:nvPr/>
            </p:nvPicPr>
            <p:blipFill>
              <a:blip r:embed="rId4" cstate="print"/>
              <a:srcRect/>
              <a:stretch>
                <a:fillRect/>
              </a:stretch>
            </p:blipFill>
            <p:spPr bwMode="auto">
              <a:xfrm>
                <a:off x="4269095" y="3693856"/>
                <a:ext cx="1209675" cy="896938"/>
              </a:xfrm>
              <a:prstGeom prst="rect">
                <a:avLst/>
              </a:prstGeom>
              <a:noFill/>
              <a:ln w="9525">
                <a:noFill/>
                <a:miter lim="800000"/>
                <a:headEnd/>
                <a:tailEnd/>
              </a:ln>
            </p:spPr>
          </p:pic>
          <p:pic>
            <p:nvPicPr>
              <p:cNvPr id="76" name="Picture 4" descr="C:\Documents and Settings\jrozenbe\My Documents\Work Files\HP\Virtualized_Storage_graphics\_phaze_2\review1\capacity_2.png"/>
              <p:cNvPicPr>
                <a:picLocks noChangeAspect="1" noChangeArrowheads="1"/>
              </p:cNvPicPr>
              <p:nvPr/>
            </p:nvPicPr>
            <p:blipFill>
              <a:blip r:embed="rId5" cstate="print"/>
              <a:srcRect l="58130" r="30585" b="53792"/>
              <a:stretch>
                <a:fillRect/>
              </a:stretch>
            </p:blipFill>
            <p:spPr bwMode="auto">
              <a:xfrm>
                <a:off x="4334420" y="4335303"/>
                <a:ext cx="99474" cy="173247"/>
              </a:xfrm>
              <a:prstGeom prst="can">
                <a:avLst>
                  <a:gd name="adj" fmla="val 47234"/>
                </a:avLst>
              </a:prstGeom>
              <a:noFill/>
              <a:ln w="9525">
                <a:noFill/>
                <a:miter lim="800000"/>
                <a:headEnd/>
                <a:tailEnd/>
              </a:ln>
            </p:spPr>
          </p:pic>
          <p:pic>
            <p:nvPicPr>
              <p:cNvPr id="77" name="Picture 4" descr="C:\Documents and Settings\jrozenbe\My Documents\Work Files\HP\Virtualized_Storage_graphics\_phaze_2\review1\capacity_2.png"/>
              <p:cNvPicPr>
                <a:picLocks noChangeAspect="1" noChangeArrowheads="1"/>
              </p:cNvPicPr>
              <p:nvPr/>
            </p:nvPicPr>
            <p:blipFill>
              <a:blip r:embed="rId5" cstate="print"/>
              <a:srcRect l="58130" r="30585" b="53792"/>
              <a:stretch>
                <a:fillRect/>
              </a:stretch>
            </p:blipFill>
            <p:spPr bwMode="auto">
              <a:xfrm>
                <a:off x="4529678" y="4435321"/>
                <a:ext cx="99474" cy="173247"/>
              </a:xfrm>
              <a:prstGeom prst="can">
                <a:avLst>
                  <a:gd name="adj" fmla="val 47234"/>
                </a:avLst>
              </a:prstGeom>
              <a:noFill/>
              <a:ln w="9525">
                <a:noFill/>
                <a:miter lim="800000"/>
                <a:headEnd/>
                <a:tailEnd/>
              </a:ln>
            </p:spPr>
          </p:pic>
          <p:pic>
            <p:nvPicPr>
              <p:cNvPr id="78" name="Picture 4" descr="C:\Documents and Settings\jrozenbe\My Documents\Work Files\HP\Virtualized_Storage_graphics\_phaze_2\review1\capacity_2.png"/>
              <p:cNvPicPr>
                <a:picLocks noChangeAspect="1" noChangeArrowheads="1"/>
              </p:cNvPicPr>
              <p:nvPr/>
            </p:nvPicPr>
            <p:blipFill>
              <a:blip r:embed="rId5" cstate="print"/>
              <a:srcRect l="58130" r="30585" b="53792"/>
              <a:stretch>
                <a:fillRect/>
              </a:stretch>
            </p:blipFill>
            <p:spPr bwMode="auto">
              <a:xfrm>
                <a:off x="4689221" y="4337716"/>
                <a:ext cx="99474" cy="173247"/>
              </a:xfrm>
              <a:prstGeom prst="can">
                <a:avLst>
                  <a:gd name="adj" fmla="val 47234"/>
                </a:avLst>
              </a:prstGeom>
              <a:noFill/>
              <a:ln w="9525">
                <a:noFill/>
                <a:miter lim="800000"/>
                <a:headEnd/>
                <a:tailEnd/>
              </a:ln>
            </p:spPr>
          </p:pic>
          <p:pic>
            <p:nvPicPr>
              <p:cNvPr id="79" name="Picture 4" descr="C:\Documents and Settings\jrozenbe\My Documents\Work Files\HP\Virtualized_Storage_graphics\_phaze_2\review1\capacity_2.png"/>
              <p:cNvPicPr>
                <a:picLocks noChangeAspect="1" noChangeArrowheads="1"/>
              </p:cNvPicPr>
              <p:nvPr/>
            </p:nvPicPr>
            <p:blipFill>
              <a:blip r:embed="rId6" cstate="print"/>
              <a:srcRect l="58130" r="30585" b="53792"/>
              <a:stretch>
                <a:fillRect/>
              </a:stretch>
            </p:blipFill>
            <p:spPr bwMode="auto">
              <a:xfrm>
                <a:off x="5179758" y="3878108"/>
                <a:ext cx="256636" cy="319862"/>
              </a:xfrm>
              <a:prstGeom prst="can">
                <a:avLst>
                  <a:gd name="adj" fmla="val 35841"/>
                </a:avLst>
              </a:prstGeom>
              <a:noFill/>
              <a:ln w="9525">
                <a:noFill/>
                <a:miter lim="800000"/>
                <a:headEnd/>
                <a:tailEnd/>
              </a:ln>
            </p:spPr>
          </p:pic>
        </p:grpSp>
      </p:grpSp>
      <p:pic>
        <p:nvPicPr>
          <p:cNvPr id="18452" name="Picture 2" descr="C:\Documents and Settings\jrozenbe\My Documents\Work Files\HP\Virtualized_Storage_graphics\_phaze_2\review1\converg_1.png"/>
          <p:cNvPicPr>
            <a:picLocks noChangeAspect="1" noChangeArrowheads="1"/>
          </p:cNvPicPr>
          <p:nvPr/>
        </p:nvPicPr>
        <p:blipFill>
          <a:blip r:embed="rId7" cstate="print"/>
          <a:srcRect/>
          <a:stretch>
            <a:fillRect/>
          </a:stretch>
        </p:blipFill>
        <p:spPr bwMode="auto">
          <a:xfrm>
            <a:off x="3009900" y="1847850"/>
            <a:ext cx="1279525" cy="773113"/>
          </a:xfrm>
          <a:prstGeom prst="rect">
            <a:avLst/>
          </a:prstGeom>
          <a:noFill/>
          <a:ln w="9525">
            <a:noFill/>
            <a:miter lim="800000"/>
            <a:headEnd/>
            <a:tailEnd/>
          </a:ln>
        </p:spPr>
      </p:pic>
      <p:grpSp>
        <p:nvGrpSpPr>
          <p:cNvPr id="4" name="Group 37"/>
          <p:cNvGrpSpPr>
            <a:grpSpLocks/>
          </p:cNvGrpSpPr>
          <p:nvPr/>
        </p:nvGrpSpPr>
        <p:grpSpPr bwMode="auto">
          <a:xfrm>
            <a:off x="4778375" y="1919288"/>
            <a:ext cx="1328738" cy="630237"/>
            <a:chOff x="3902831" y="4170519"/>
            <a:chExt cx="1328737" cy="630080"/>
          </a:xfrm>
        </p:grpSpPr>
        <p:pic>
          <p:nvPicPr>
            <p:cNvPr id="18459" name="Picture 4" descr="C:\Documents and Settings\jrozenbe\My Documents\Work Files\HP\Virtualized_Storage_graphics\_phaze_2\review1\capacity_2.png"/>
            <p:cNvPicPr>
              <a:picLocks noChangeAspect="1" noChangeArrowheads="1"/>
            </p:cNvPicPr>
            <p:nvPr/>
          </p:nvPicPr>
          <p:blipFill>
            <a:blip r:embed="rId6" cstate="print"/>
            <a:srcRect/>
            <a:stretch>
              <a:fillRect/>
            </a:stretch>
          </p:blipFill>
          <p:spPr bwMode="auto">
            <a:xfrm>
              <a:off x="3902831" y="4170519"/>
              <a:ext cx="1328737" cy="565150"/>
            </a:xfrm>
            <a:prstGeom prst="rect">
              <a:avLst/>
            </a:prstGeom>
            <a:noFill/>
            <a:ln w="9525">
              <a:noFill/>
              <a:miter lim="800000"/>
              <a:headEnd/>
              <a:tailEnd/>
            </a:ln>
          </p:spPr>
        </p:pic>
        <p:pic>
          <p:nvPicPr>
            <p:cNvPr id="18460" name="Picture 4" descr="C:\Documents and Settings\jrozenbe\My Documents\Work Files\HP\Virtualized_Storage_graphics\_phaze_2\review1\capacity_2.png"/>
            <p:cNvPicPr>
              <a:picLocks noChangeAspect="1" noChangeArrowheads="1"/>
            </p:cNvPicPr>
            <p:nvPr/>
          </p:nvPicPr>
          <p:blipFill>
            <a:blip r:embed="rId6" cstate="print"/>
            <a:srcRect t="51659" r="89961"/>
            <a:stretch>
              <a:fillRect/>
            </a:stretch>
          </p:blipFill>
          <p:spPr bwMode="auto">
            <a:xfrm>
              <a:off x="3902831" y="4271960"/>
              <a:ext cx="133388" cy="273206"/>
            </a:xfrm>
            <a:prstGeom prst="rect">
              <a:avLst/>
            </a:prstGeom>
            <a:noFill/>
            <a:ln w="9525">
              <a:noFill/>
              <a:miter lim="800000"/>
              <a:headEnd/>
              <a:tailEnd/>
            </a:ln>
          </p:spPr>
        </p:pic>
        <p:pic>
          <p:nvPicPr>
            <p:cNvPr id="18461" name="Picture 4" descr="C:\Documents and Settings\jrozenbe\My Documents\Work Files\HP\Virtualized_Storage_graphics\_phaze_2\review1\capacity_2.png"/>
            <p:cNvPicPr>
              <a:picLocks noChangeAspect="1" noChangeArrowheads="1"/>
            </p:cNvPicPr>
            <p:nvPr/>
          </p:nvPicPr>
          <p:blipFill>
            <a:blip r:embed="rId6" cstate="print"/>
            <a:srcRect l="69357" r="20786" b="53398"/>
            <a:stretch>
              <a:fillRect/>
            </a:stretch>
          </p:blipFill>
          <p:spPr bwMode="auto">
            <a:xfrm>
              <a:off x="4319588" y="4515800"/>
              <a:ext cx="130969" cy="263369"/>
            </a:xfrm>
            <a:prstGeom prst="rect">
              <a:avLst/>
            </a:prstGeom>
            <a:noFill/>
            <a:ln w="9525">
              <a:noFill/>
              <a:miter lim="800000"/>
              <a:headEnd/>
              <a:tailEnd/>
            </a:ln>
          </p:spPr>
        </p:pic>
        <p:pic>
          <p:nvPicPr>
            <p:cNvPr id="18462" name="Picture 4" descr="C:\Documents and Settings\jrozenbe\My Documents\Work Files\HP\Virtualized_Storage_graphics\_phaze_2\review1\capacity_2.png"/>
            <p:cNvPicPr>
              <a:picLocks noChangeAspect="1" noChangeArrowheads="1"/>
            </p:cNvPicPr>
            <p:nvPr/>
          </p:nvPicPr>
          <p:blipFill>
            <a:blip r:embed="rId6" cstate="print"/>
            <a:srcRect l="89967" b="53819"/>
            <a:stretch>
              <a:fillRect/>
            </a:stretch>
          </p:blipFill>
          <p:spPr bwMode="auto">
            <a:xfrm>
              <a:off x="4069557" y="4539612"/>
              <a:ext cx="133311" cy="260987"/>
            </a:xfrm>
            <a:prstGeom prst="rect">
              <a:avLst/>
            </a:prstGeom>
            <a:noFill/>
            <a:ln w="9525">
              <a:noFill/>
              <a:miter lim="800000"/>
              <a:headEnd/>
              <a:tailEnd/>
            </a:ln>
          </p:spPr>
        </p:pic>
      </p:grpSp>
      <p:sp>
        <p:nvSpPr>
          <p:cNvPr id="42" name="AutoShape 216"/>
          <p:cNvSpPr>
            <a:spLocks noChangeArrowheads="1"/>
          </p:cNvSpPr>
          <p:nvPr/>
        </p:nvSpPr>
        <p:spPr bwMode="auto">
          <a:xfrm>
            <a:off x="833438" y="4911725"/>
            <a:ext cx="2667000" cy="736600"/>
          </a:xfrm>
          <a:prstGeom prst="roundRect">
            <a:avLst>
              <a:gd name="adj" fmla="val 0"/>
            </a:avLst>
          </a:prstGeom>
          <a:solidFill>
            <a:schemeClr val="accent2"/>
          </a:solidFill>
          <a:ln>
            <a:noFill/>
          </a:ln>
          <a:effectLst>
            <a:outerShdw blurRad="50800" dist="38100" dir="2700000" algn="tl" rotWithShape="0">
              <a:prstClr val="black">
                <a:alpha val="40000"/>
              </a:prstClr>
            </a:outerShdw>
          </a:effectLst>
          <a:scene3d>
            <a:camera prst="orthographic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95000"/>
                  </a:schemeClr>
                </a:solidFill>
              </a:rPr>
              <a:t>Intellectual property</a:t>
            </a:r>
          </a:p>
        </p:txBody>
      </p:sp>
      <p:sp>
        <p:nvSpPr>
          <p:cNvPr id="18455" name="AutoShape 216"/>
          <p:cNvSpPr>
            <a:spLocks noChangeArrowheads="1"/>
          </p:cNvSpPr>
          <p:nvPr/>
        </p:nvSpPr>
        <p:spPr bwMode="auto">
          <a:xfrm>
            <a:off x="5624513" y="4924425"/>
            <a:ext cx="2776537" cy="711200"/>
          </a:xfrm>
          <a:prstGeom prst="roundRect">
            <a:avLst>
              <a:gd name="adj" fmla="val 0"/>
            </a:avLst>
          </a:prstGeom>
          <a:solidFill>
            <a:schemeClr val="accent1"/>
          </a:solidFill>
          <a:ln w="9525">
            <a:noFill/>
            <a:round/>
            <a:headEnd/>
            <a:tailEnd/>
          </a:ln>
          <a:effectLst>
            <a:prstShdw prst="shdw17" dist="17961" dir="2700000">
              <a:srgbClr val="4D4D4D">
                <a:alpha val="74997"/>
              </a:srgbClr>
            </a:prstShdw>
          </a:effectLst>
        </p:spPr>
        <p:txBody>
          <a:bodyPr wrap="none" anchor="ctr"/>
          <a:lstStyle/>
          <a:p>
            <a:pPr algn="ctr"/>
            <a:r>
              <a:rPr lang="en-US">
                <a:solidFill>
                  <a:schemeClr val="bg1"/>
                </a:solidFill>
              </a:rPr>
              <a:t>Value delivery</a:t>
            </a:r>
          </a:p>
        </p:txBody>
      </p:sp>
      <p:grpSp>
        <p:nvGrpSpPr>
          <p:cNvPr id="5" name="Group 43"/>
          <p:cNvGrpSpPr>
            <a:grpSpLocks/>
          </p:cNvGrpSpPr>
          <p:nvPr/>
        </p:nvGrpSpPr>
        <p:grpSpPr bwMode="auto">
          <a:xfrm>
            <a:off x="3873500" y="4508500"/>
            <a:ext cx="1379538" cy="1541463"/>
            <a:chOff x="3814455" y="3132728"/>
            <a:chExt cx="1541462" cy="1720850"/>
          </a:xfrm>
        </p:grpSpPr>
        <p:sp>
          <p:nvSpPr>
            <p:cNvPr id="18457" name="AutoShape 22"/>
            <p:cNvSpPr>
              <a:spLocks noChangeArrowheads="1"/>
            </p:cNvSpPr>
            <p:nvPr/>
          </p:nvSpPr>
          <p:spPr bwMode="auto">
            <a:xfrm rot="9000000">
              <a:off x="3814455" y="3132728"/>
              <a:ext cx="1463675" cy="15779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51 h 21600"/>
                <a:gd name="T20" fmla="*/ 18430 w 21600"/>
                <a:gd name="T21" fmla="*/ 1844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noFill/>
              <a:miter lim="800000"/>
              <a:headEnd/>
              <a:tailEnd/>
            </a:ln>
          </p:spPr>
          <p:txBody>
            <a:bodyPr rot="10800000" wrap="none" anchor="ctr"/>
            <a:lstStyle/>
            <a:p>
              <a:endParaRPr lang="en-US" sz="1400">
                <a:solidFill>
                  <a:srgbClr val="FFFFFF"/>
                </a:solidFill>
              </a:endParaRPr>
            </a:p>
          </p:txBody>
        </p:sp>
        <p:sp>
          <p:nvSpPr>
            <p:cNvPr id="18458" name="AutoShape 23"/>
            <p:cNvSpPr>
              <a:spLocks noChangeArrowheads="1"/>
            </p:cNvSpPr>
            <p:nvPr/>
          </p:nvSpPr>
          <p:spPr bwMode="auto">
            <a:xfrm rot="-2700000">
              <a:off x="3890655" y="3274015"/>
              <a:ext cx="1465262" cy="15795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757" y="5399"/>
                    <a:pt x="8736" y="5702"/>
                    <a:pt x="7861" y="6269"/>
                  </a:cubicBezTo>
                  <a:lnTo>
                    <a:pt x="4922" y="1739"/>
                  </a:lnTo>
                  <a:cubicBezTo>
                    <a:pt x="6672" y="604"/>
                    <a:pt x="871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noFill/>
              <a:miter lim="800000"/>
              <a:headEnd/>
              <a:tailEnd/>
            </a:ln>
          </p:spPr>
          <p:txBody>
            <a:bodyPr wrap="none" anchor="ctr"/>
            <a:lstStyle/>
            <a:p>
              <a:endParaRPr lang="en-US" sz="1400">
                <a:solidFill>
                  <a:srgbClr val="FFFFFF"/>
                </a:solidFill>
              </a:endParaRPr>
            </a:p>
          </p:txBody>
        </p:sp>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3" descr="Sprawl_guy.png"/>
          <p:cNvPicPr>
            <a:picLocks noChangeAspect="1"/>
          </p:cNvPicPr>
          <p:nvPr/>
        </p:nvPicPr>
        <p:blipFill>
          <a:blip r:embed="rId3" cstate="print"/>
          <a:srcRect/>
          <a:stretch>
            <a:fillRect/>
          </a:stretch>
        </p:blipFill>
        <p:spPr bwMode="auto">
          <a:xfrm>
            <a:off x="2401747" y="3611563"/>
            <a:ext cx="179387" cy="579437"/>
          </a:xfrm>
          <a:prstGeom prst="rect">
            <a:avLst/>
          </a:prstGeom>
          <a:effectLst>
            <a:outerShdw blurRad="25400" dist="12700" dir="5400000" algn="tl" rotWithShape="0">
              <a:srgbClr val="000000">
                <a:alpha val="40000"/>
              </a:srgbClr>
            </a:outerShdw>
          </a:effectLst>
        </p:spPr>
      </p:pic>
      <p:sp>
        <p:nvSpPr>
          <p:cNvPr id="10243" name="Title 27"/>
          <p:cNvSpPr>
            <a:spLocks noGrp="1"/>
          </p:cNvSpPr>
          <p:nvPr>
            <p:ph type="title"/>
          </p:nvPr>
        </p:nvSpPr>
        <p:spPr>
          <a:xfrm>
            <a:off x="381000" y="230188"/>
            <a:ext cx="8382000" cy="1107996"/>
          </a:xfrm>
        </p:spPr>
        <p:txBody>
          <a:bodyPr/>
          <a:lstStyle/>
          <a:p>
            <a:r>
              <a:rPr lang="en-US" sz="4000" dirty="0" smtClean="0">
                <a:latin typeface="Futura Bk" pitchFamily="-107" charset="0"/>
              </a:rPr>
              <a:t>IT sprawl has business at </a:t>
            </a:r>
            <a:br>
              <a:rPr lang="en-US" sz="4000" dirty="0" smtClean="0">
                <a:latin typeface="Futura Bk" pitchFamily="-107" charset="0"/>
              </a:rPr>
            </a:br>
            <a:r>
              <a:rPr lang="en-US" sz="4000" dirty="0" smtClean="0">
                <a:latin typeface="Futura Bk" pitchFamily="-107" charset="0"/>
              </a:rPr>
              <a:t>the breaking point</a:t>
            </a:r>
          </a:p>
        </p:txBody>
      </p:sp>
      <p:sp>
        <p:nvSpPr>
          <p:cNvPr id="66" name="Text Box 43"/>
          <p:cNvSpPr txBox="1">
            <a:spLocks noChangeArrowheads="1"/>
          </p:cNvSpPr>
          <p:nvPr/>
        </p:nvSpPr>
        <p:spPr bwMode="auto">
          <a:xfrm>
            <a:off x="493713" y="4572000"/>
            <a:ext cx="3736975" cy="1617662"/>
          </a:xfrm>
          <a:prstGeom prst="rect">
            <a:avLst/>
          </a:prstGeom>
          <a:noFill/>
          <a:ln w="9525">
            <a:noFill/>
            <a:miter lim="800000"/>
            <a:headEnd/>
            <a:tailEnd/>
          </a:ln>
        </p:spPr>
        <p:txBody>
          <a:bodyPr>
            <a:spAutoFit/>
          </a:bodyPr>
          <a:lstStyle/>
          <a:p>
            <a:pPr>
              <a:lnSpc>
                <a:spcPct val="95000"/>
              </a:lnSpc>
              <a:spcBef>
                <a:spcPct val="25000"/>
              </a:spcBef>
              <a:defRPr/>
            </a:pPr>
            <a:r>
              <a:rPr lang="en-US" sz="1800" dirty="0">
                <a:solidFill>
                  <a:schemeClr val="bg2"/>
                </a:solidFill>
                <a:latin typeface="Futura Hv" pitchFamily="-107" charset="0"/>
                <a:ea typeface="Futura Bk" pitchFamily="-107" charset="0"/>
                <a:cs typeface="Futura Bk" pitchFamily="-107" charset="0"/>
              </a:rPr>
              <a:t>70% captive in operations </a:t>
            </a:r>
            <a:br>
              <a:rPr lang="en-US" sz="1800" dirty="0">
                <a:solidFill>
                  <a:schemeClr val="bg2"/>
                </a:solidFill>
                <a:latin typeface="Futura Hv" pitchFamily="-107" charset="0"/>
                <a:ea typeface="Futura Bk" pitchFamily="-107" charset="0"/>
                <a:cs typeface="Futura Bk" pitchFamily="-107" charset="0"/>
              </a:rPr>
            </a:br>
            <a:r>
              <a:rPr lang="en-US" sz="1800" dirty="0">
                <a:solidFill>
                  <a:schemeClr val="bg2"/>
                </a:solidFill>
                <a:latin typeface="Futura Hv" pitchFamily="-107" charset="0"/>
                <a:ea typeface="Futura Bk" pitchFamily="-107" charset="0"/>
                <a:cs typeface="Futura Bk" pitchFamily="-107" charset="0"/>
              </a:rPr>
              <a:t>and maintenance </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Complex and inefficient</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Over-provisioned, underutilized</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Low productivity</a:t>
            </a:r>
          </a:p>
        </p:txBody>
      </p:sp>
      <p:sp>
        <p:nvSpPr>
          <p:cNvPr id="67" name="Text Box 43"/>
          <p:cNvSpPr txBox="1">
            <a:spLocks noChangeArrowheads="1"/>
          </p:cNvSpPr>
          <p:nvPr/>
        </p:nvSpPr>
        <p:spPr bwMode="auto">
          <a:xfrm>
            <a:off x="4379913" y="4572000"/>
            <a:ext cx="3889375" cy="1617662"/>
          </a:xfrm>
          <a:prstGeom prst="rect">
            <a:avLst/>
          </a:prstGeom>
          <a:noFill/>
          <a:ln w="9525">
            <a:noFill/>
            <a:miter lim="800000"/>
            <a:headEnd/>
            <a:tailEnd/>
          </a:ln>
        </p:spPr>
        <p:txBody>
          <a:bodyPr>
            <a:spAutoFit/>
          </a:bodyPr>
          <a:lstStyle/>
          <a:p>
            <a:pPr>
              <a:lnSpc>
                <a:spcPct val="95000"/>
              </a:lnSpc>
              <a:spcBef>
                <a:spcPct val="25000"/>
              </a:spcBef>
              <a:defRPr/>
            </a:pPr>
            <a:r>
              <a:rPr lang="en-US" sz="1800" dirty="0">
                <a:solidFill>
                  <a:schemeClr val="bg2"/>
                </a:solidFill>
                <a:latin typeface="Futura Hv" pitchFamily="-107" charset="0"/>
                <a:ea typeface="Futura Bk" pitchFamily="-107" charset="0"/>
                <a:cs typeface="Futura Bk" pitchFamily="-107" charset="0"/>
              </a:rPr>
              <a:t>Business innovation </a:t>
            </a:r>
            <a:br>
              <a:rPr lang="en-US" sz="1800" dirty="0">
                <a:solidFill>
                  <a:schemeClr val="bg2"/>
                </a:solidFill>
                <a:latin typeface="Futura Hv" pitchFamily="-107" charset="0"/>
                <a:ea typeface="Futura Bk" pitchFamily="-107" charset="0"/>
                <a:cs typeface="Futura Bk" pitchFamily="-107" charset="0"/>
              </a:rPr>
            </a:br>
            <a:r>
              <a:rPr lang="en-US" sz="1800" dirty="0">
                <a:solidFill>
                  <a:schemeClr val="bg2"/>
                </a:solidFill>
                <a:latin typeface="Futura Hv" pitchFamily="-107" charset="0"/>
                <a:ea typeface="Futura Bk" pitchFamily="-107" charset="0"/>
                <a:cs typeface="Futura Bk" pitchFamily="-107" charset="0"/>
              </a:rPr>
              <a:t>throttled to 30%</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Long delay to business value</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Unpredictable service levels</a:t>
            </a:r>
          </a:p>
          <a:p>
            <a:pPr marL="173038" indent="-173038">
              <a:lnSpc>
                <a:spcPct val="95000"/>
              </a:lnSpc>
              <a:spcBef>
                <a:spcPct val="25000"/>
              </a:spcBef>
              <a:buFont typeface="Arial"/>
              <a:buChar char="•"/>
              <a:defRPr/>
            </a:pPr>
            <a:r>
              <a:rPr lang="en-US" sz="1800" dirty="0">
                <a:ea typeface="Futura Bk" pitchFamily="-107" charset="0"/>
                <a:cs typeface="Futura Bk" pitchFamily="-107" charset="0"/>
              </a:rPr>
              <a:t>Business agility constrained</a:t>
            </a:r>
          </a:p>
        </p:txBody>
      </p:sp>
      <p:cxnSp>
        <p:nvCxnSpPr>
          <p:cNvPr id="68" name="Straight Connector 67"/>
          <p:cNvCxnSpPr/>
          <p:nvPr/>
        </p:nvCxnSpPr>
        <p:spPr>
          <a:xfrm rot="5400000">
            <a:off x="3468687" y="5595938"/>
            <a:ext cx="1522413" cy="1588"/>
          </a:xfrm>
          <a:prstGeom prst="line">
            <a:avLst/>
          </a:prstGeom>
          <a:noFill/>
          <a:ln w="6350" cap="flat" cmpd="sng" algn="ctr">
            <a:gradFill flip="none" rotWithShape="1">
              <a:gsLst>
                <a:gs pos="100000">
                  <a:schemeClr val="bg1"/>
                </a:gs>
                <a:gs pos="0">
                  <a:schemeClr val="bg1"/>
                </a:gs>
                <a:gs pos="25000">
                  <a:schemeClr val="accent1">
                    <a:lumMod val="40000"/>
                    <a:lumOff val="60000"/>
                  </a:schemeClr>
                </a:gs>
                <a:gs pos="75000">
                  <a:schemeClr val="accent1">
                    <a:lumMod val="40000"/>
                    <a:lumOff val="60000"/>
                  </a:schemeClr>
                </a:gs>
              </a:gsLst>
              <a:lin ang="0" scaled="1"/>
              <a:tileRect/>
            </a:gradFill>
            <a:prstDash val="solid"/>
            <a:round/>
            <a:headEnd type="none" w="med" len="med"/>
            <a:tailEnd type="none" w="med" len="lg"/>
          </a:ln>
        </p:spPr>
      </p:cxnSp>
      <p:pic>
        <p:nvPicPr>
          <p:cNvPr id="9" name="Picture 8" descr="Sprawl_pieces_composite_2.png"/>
          <p:cNvPicPr>
            <a:picLocks noChangeAspect="1"/>
          </p:cNvPicPr>
          <p:nvPr/>
        </p:nvPicPr>
        <p:blipFill>
          <a:blip r:embed="rId4" cstate="print"/>
          <a:srcRect t="9240" r="8738"/>
          <a:stretch>
            <a:fillRect/>
          </a:stretch>
        </p:blipFill>
        <p:spPr>
          <a:xfrm>
            <a:off x="2717066" y="0"/>
            <a:ext cx="6426934" cy="47595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1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2600"/>
                            </p:stCondLst>
                            <p:childTnLst>
                              <p:par>
                                <p:cTn id="13" presetID="10" presetClass="entr" presetSubtype="0" fill="hold" grpId="0" nodeType="afterEffect">
                                  <p:stCondLst>
                                    <p:cond delay="10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10"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157"/>
          <p:cNvSpPr txBox="1">
            <a:spLocks noChangeArrowheads="1"/>
          </p:cNvSpPr>
          <p:nvPr/>
        </p:nvSpPr>
        <p:spPr bwMode="auto">
          <a:xfrm>
            <a:off x="428625" y="114300"/>
            <a:ext cx="8245475" cy="1143000"/>
          </a:xfrm>
          <a:prstGeom prst="rect">
            <a:avLst/>
          </a:prstGeom>
          <a:noFill/>
          <a:ln w="9525">
            <a:noFill/>
            <a:miter lim="800000"/>
            <a:headEnd/>
            <a:tailEnd/>
          </a:ln>
        </p:spPr>
        <p:txBody>
          <a:bodyPr anchor="ctr"/>
          <a:lstStyle/>
          <a:p>
            <a:pPr>
              <a:lnSpc>
                <a:spcPct val="90000"/>
              </a:lnSpc>
              <a:spcBef>
                <a:spcPct val="25000"/>
              </a:spcBef>
            </a:pPr>
            <a:r>
              <a:rPr lang="en-US" sz="3600" dirty="0">
                <a:solidFill>
                  <a:schemeClr val="bg1"/>
                </a:solidFill>
              </a:rPr>
              <a:t>Solve complexity and transform the data center with converged infrastructure</a:t>
            </a:r>
          </a:p>
        </p:txBody>
      </p:sp>
      <p:sp>
        <p:nvSpPr>
          <p:cNvPr id="41" name="Rectangle 40"/>
          <p:cNvSpPr/>
          <p:nvPr/>
        </p:nvSpPr>
        <p:spPr>
          <a:xfrm>
            <a:off x="1861213" y="1883415"/>
            <a:ext cx="1515497" cy="1559363"/>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43" name="Rectangle 42"/>
          <p:cNvSpPr/>
          <p:nvPr/>
        </p:nvSpPr>
        <p:spPr>
          <a:xfrm>
            <a:off x="3376613" y="2536825"/>
            <a:ext cx="241300" cy="25241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26635" name="TextBox 43"/>
          <p:cNvSpPr txBox="1">
            <a:spLocks noChangeArrowheads="1"/>
          </p:cNvSpPr>
          <p:nvPr/>
        </p:nvSpPr>
        <p:spPr bwMode="auto">
          <a:xfrm>
            <a:off x="1938338" y="1919288"/>
            <a:ext cx="1362075" cy="460375"/>
          </a:xfrm>
          <a:prstGeom prst="rect">
            <a:avLst/>
          </a:prstGeom>
          <a:noFill/>
          <a:ln w="9525">
            <a:noFill/>
            <a:miter lim="800000"/>
            <a:headEnd/>
            <a:tailEnd/>
          </a:ln>
        </p:spPr>
        <p:txBody>
          <a:bodyPr>
            <a:spAutoFit/>
          </a:bodyPr>
          <a:lstStyle/>
          <a:p>
            <a:pPr algn="ctr">
              <a:spcBef>
                <a:spcPct val="50000"/>
              </a:spcBef>
            </a:pPr>
            <a:r>
              <a:rPr lang="en-US" sz="1200" dirty="0"/>
              <a:t>Business selects</a:t>
            </a:r>
            <a:br>
              <a:rPr lang="en-US" sz="1200" dirty="0"/>
            </a:br>
            <a:r>
              <a:rPr lang="en-US" sz="1200" dirty="0"/>
              <a:t>application</a:t>
            </a:r>
          </a:p>
        </p:txBody>
      </p:sp>
      <p:sp>
        <p:nvSpPr>
          <p:cNvPr id="45" name="Rectangle 44"/>
          <p:cNvSpPr/>
          <p:nvPr/>
        </p:nvSpPr>
        <p:spPr>
          <a:xfrm>
            <a:off x="3815348" y="1883415"/>
            <a:ext cx="1515497" cy="1559363"/>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47" name="Rectangle 46"/>
          <p:cNvSpPr/>
          <p:nvPr/>
        </p:nvSpPr>
        <p:spPr>
          <a:xfrm>
            <a:off x="5330825" y="2536825"/>
            <a:ext cx="241300" cy="25241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26641" name="TextBox 47"/>
          <p:cNvSpPr txBox="1">
            <a:spLocks noChangeArrowheads="1"/>
          </p:cNvSpPr>
          <p:nvPr/>
        </p:nvSpPr>
        <p:spPr bwMode="auto">
          <a:xfrm>
            <a:off x="3892550" y="1919288"/>
            <a:ext cx="1362075" cy="460375"/>
          </a:xfrm>
          <a:prstGeom prst="rect">
            <a:avLst/>
          </a:prstGeom>
          <a:noFill/>
          <a:ln w="9525">
            <a:noFill/>
            <a:miter lim="800000"/>
            <a:headEnd/>
            <a:tailEnd/>
          </a:ln>
        </p:spPr>
        <p:txBody>
          <a:bodyPr>
            <a:spAutoFit/>
          </a:bodyPr>
          <a:lstStyle/>
          <a:p>
            <a:pPr algn="ctr">
              <a:spcBef>
                <a:spcPct val="50000"/>
              </a:spcBef>
            </a:pPr>
            <a:r>
              <a:rPr lang="en-US" sz="1200" dirty="0"/>
              <a:t>Access self-service portal</a:t>
            </a:r>
          </a:p>
        </p:txBody>
      </p:sp>
      <p:sp>
        <p:nvSpPr>
          <p:cNvPr id="49" name="Rectangle 48"/>
          <p:cNvSpPr/>
          <p:nvPr/>
        </p:nvSpPr>
        <p:spPr>
          <a:xfrm>
            <a:off x="5769483" y="1883415"/>
            <a:ext cx="1515497" cy="1559363"/>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26645" name="TextBox 49"/>
          <p:cNvSpPr txBox="1">
            <a:spLocks noChangeArrowheads="1"/>
          </p:cNvSpPr>
          <p:nvPr/>
        </p:nvSpPr>
        <p:spPr bwMode="auto">
          <a:xfrm>
            <a:off x="5846763" y="1919288"/>
            <a:ext cx="1362075" cy="460375"/>
          </a:xfrm>
          <a:prstGeom prst="rect">
            <a:avLst/>
          </a:prstGeom>
          <a:noFill/>
          <a:ln w="9525">
            <a:noFill/>
            <a:miter lim="800000"/>
            <a:headEnd/>
            <a:tailEnd/>
          </a:ln>
        </p:spPr>
        <p:txBody>
          <a:bodyPr>
            <a:spAutoFit/>
          </a:bodyPr>
          <a:lstStyle/>
          <a:p>
            <a:pPr algn="ctr">
              <a:spcBef>
                <a:spcPct val="50000"/>
              </a:spcBef>
            </a:pPr>
            <a:r>
              <a:rPr lang="en-US" sz="1200" dirty="0"/>
              <a:t>Select application template</a:t>
            </a:r>
          </a:p>
        </p:txBody>
      </p:sp>
      <p:sp>
        <p:nvSpPr>
          <p:cNvPr id="51" name="Rectangle 50"/>
          <p:cNvSpPr/>
          <p:nvPr/>
        </p:nvSpPr>
        <p:spPr>
          <a:xfrm>
            <a:off x="1859020" y="3878122"/>
            <a:ext cx="1515497" cy="1559363"/>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26649" name="TextBox 51"/>
          <p:cNvSpPr txBox="1">
            <a:spLocks noChangeArrowheads="1"/>
          </p:cNvSpPr>
          <p:nvPr/>
        </p:nvSpPr>
        <p:spPr bwMode="auto">
          <a:xfrm>
            <a:off x="1935163" y="3913188"/>
            <a:ext cx="1362075" cy="461962"/>
          </a:xfrm>
          <a:prstGeom prst="rect">
            <a:avLst/>
          </a:prstGeom>
          <a:noFill/>
          <a:ln w="9525">
            <a:noFill/>
            <a:miter lim="800000"/>
            <a:headEnd/>
            <a:tailEnd/>
          </a:ln>
        </p:spPr>
        <p:txBody>
          <a:bodyPr>
            <a:spAutoFit/>
          </a:bodyPr>
          <a:lstStyle/>
          <a:p>
            <a:pPr algn="ctr">
              <a:spcBef>
                <a:spcPct val="50000"/>
              </a:spcBef>
            </a:pPr>
            <a:r>
              <a:rPr lang="en-US" sz="1200" dirty="0"/>
              <a:t>Provision automatically</a:t>
            </a:r>
          </a:p>
        </p:txBody>
      </p:sp>
      <p:sp>
        <p:nvSpPr>
          <p:cNvPr id="53" name="Rectangle 52"/>
          <p:cNvSpPr/>
          <p:nvPr/>
        </p:nvSpPr>
        <p:spPr>
          <a:xfrm>
            <a:off x="3813155" y="3878122"/>
            <a:ext cx="1515497" cy="1559363"/>
          </a:xfrm>
          <a:prstGeom prst="rect">
            <a:avLst/>
          </a:prstGeom>
          <a:gradFill flip="none" rotWithShape="1">
            <a:gsLst>
              <a:gs pos="0">
                <a:srgbClr val="1F497D"/>
              </a:gs>
              <a:gs pos="100000">
                <a:srgbClr val="1F497D"/>
              </a:gs>
              <a:gs pos="50000">
                <a:schemeClr val="accent1"/>
              </a:gs>
            </a:gsLst>
            <a:lin ang="16200000" scaled="0"/>
            <a:tileRect/>
          </a:gradFill>
          <a:ln w="6350" cap="flat" cmpd="sng" algn="ctr">
            <a:noFill/>
            <a:prstDash val="solid"/>
            <a:round/>
            <a:headEnd type="none" w="med" len="med"/>
            <a:tailEnd type="none" w="med" len="med"/>
          </a:ln>
          <a:effectLst>
            <a:glow rad="127000">
              <a:schemeClr val="accent1">
                <a:lumMod val="60000"/>
                <a:lumOff val="40000"/>
                <a:alpha val="5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55" name="AutoShape 6"/>
          <p:cNvSpPr>
            <a:spLocks noChangeArrowheads="1"/>
          </p:cNvSpPr>
          <p:nvPr/>
        </p:nvSpPr>
        <p:spPr bwMode="auto">
          <a:xfrm rot="16200000" flipH="1">
            <a:off x="3151982" y="4509293"/>
            <a:ext cx="615950" cy="296863"/>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56" name="Rectangle 55"/>
          <p:cNvSpPr/>
          <p:nvPr/>
        </p:nvSpPr>
        <p:spPr bwMode="auto">
          <a:xfrm flipH="1">
            <a:off x="3582987" y="4530725"/>
            <a:ext cx="231245" cy="25400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58" name="Rectangle 57"/>
          <p:cNvSpPr/>
          <p:nvPr/>
        </p:nvSpPr>
        <p:spPr>
          <a:xfrm>
            <a:off x="5767291" y="3878122"/>
            <a:ext cx="1515497" cy="1559363"/>
          </a:xfrm>
          <a:prstGeom prst="rect">
            <a:avLst/>
          </a:prstGeom>
          <a:gradFill flip="none" rotWithShape="1">
            <a:gsLst>
              <a:gs pos="0">
                <a:srgbClr val="0076CE">
                  <a:alpha val="25000"/>
                </a:srgbClr>
              </a:gs>
              <a:gs pos="100000">
                <a:srgbClr val="0076CE">
                  <a:alpha val="25000"/>
                </a:srgbClr>
              </a:gs>
              <a:gs pos="60000">
                <a:schemeClr val="bg1"/>
              </a:gs>
              <a:gs pos="40000">
                <a:schemeClr val="bg1"/>
              </a:gs>
            </a:gsLst>
            <a:lin ang="16200000" scaled="0"/>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60" name="AutoShape 6"/>
          <p:cNvSpPr>
            <a:spLocks noChangeArrowheads="1"/>
          </p:cNvSpPr>
          <p:nvPr/>
        </p:nvSpPr>
        <p:spPr bwMode="auto">
          <a:xfrm rot="16200000" flipH="1">
            <a:off x="5106194" y="4509294"/>
            <a:ext cx="615950" cy="2968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61" name="Rectangle 60"/>
          <p:cNvSpPr/>
          <p:nvPr/>
        </p:nvSpPr>
        <p:spPr bwMode="auto">
          <a:xfrm flipH="1">
            <a:off x="5537200" y="4530725"/>
            <a:ext cx="241300" cy="254000"/>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26658" name="TextBox 61"/>
          <p:cNvSpPr txBox="1">
            <a:spLocks noChangeArrowheads="1"/>
          </p:cNvSpPr>
          <p:nvPr/>
        </p:nvSpPr>
        <p:spPr bwMode="auto">
          <a:xfrm>
            <a:off x="5843588" y="3913188"/>
            <a:ext cx="1362075" cy="461962"/>
          </a:xfrm>
          <a:prstGeom prst="rect">
            <a:avLst/>
          </a:prstGeom>
          <a:noFill/>
          <a:ln w="9525">
            <a:noFill/>
            <a:miter lim="800000"/>
            <a:headEnd/>
            <a:tailEnd/>
          </a:ln>
        </p:spPr>
        <p:txBody>
          <a:bodyPr>
            <a:spAutoFit/>
          </a:bodyPr>
          <a:lstStyle/>
          <a:p>
            <a:pPr algn="ctr">
              <a:spcBef>
                <a:spcPct val="50000"/>
              </a:spcBef>
            </a:pPr>
            <a:r>
              <a:rPr lang="en-US" sz="1200" dirty="0"/>
              <a:t>Tool determines resources</a:t>
            </a:r>
          </a:p>
        </p:txBody>
      </p:sp>
      <p:pic>
        <p:nvPicPr>
          <p:cNvPr id="68" name="Picture 67" descr="application_select.png"/>
          <p:cNvPicPr>
            <a:picLocks noChangeAspect="1"/>
          </p:cNvPicPr>
          <p:nvPr/>
        </p:nvPicPr>
        <p:blipFill>
          <a:blip r:embed="rId3" cstate="print"/>
          <a:srcRect/>
          <a:stretch>
            <a:fillRect/>
          </a:stretch>
        </p:blipFill>
        <p:spPr bwMode="auto">
          <a:xfrm>
            <a:off x="2103438" y="2355850"/>
            <a:ext cx="1022350" cy="1001713"/>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70" name="AutoShape 6"/>
          <p:cNvSpPr>
            <a:spLocks noChangeArrowheads="1"/>
          </p:cNvSpPr>
          <p:nvPr/>
        </p:nvSpPr>
        <p:spPr bwMode="auto">
          <a:xfrm rot="10800000" flipH="1">
            <a:off x="6219826" y="3671888"/>
            <a:ext cx="614363" cy="296862"/>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71" name="Rectangle 70"/>
          <p:cNvSpPr/>
          <p:nvPr/>
        </p:nvSpPr>
        <p:spPr bwMode="auto">
          <a:xfrm rot="16200000" flipH="1">
            <a:off x="6406357" y="3453606"/>
            <a:ext cx="241300" cy="252413"/>
          </a:xfrm>
          <a:prstGeom prst="rect">
            <a:avLst/>
          </a:prstGeom>
          <a:gradFill flip="none" rotWithShape="1">
            <a:gsLst>
              <a:gs pos="0">
                <a:schemeClr val="accent1">
                  <a:lumMod val="20000"/>
                  <a:lumOff val="80000"/>
                </a:schemeClr>
              </a:gs>
              <a:gs pos="100000">
                <a:schemeClr val="accent1">
                  <a:lumMod val="60000"/>
                  <a:lumOff val="40000"/>
                </a:schemeClr>
              </a:gs>
              <a:gs pos="80000">
                <a:schemeClr val="accent1">
                  <a:lumMod val="60000"/>
                  <a:lumOff val="40000"/>
                </a:schemeClr>
              </a:gs>
            </a:gsLst>
            <a:lin ang="0" scaled="1"/>
            <a:tileRect/>
          </a:gra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pic>
        <p:nvPicPr>
          <p:cNvPr id="73" name="Picture 72" descr="go_button.png"/>
          <p:cNvPicPr>
            <a:picLocks noChangeAspect="1"/>
          </p:cNvPicPr>
          <p:nvPr/>
        </p:nvPicPr>
        <p:blipFill>
          <a:blip r:embed="rId4" cstate="print"/>
          <a:srcRect/>
          <a:stretch>
            <a:fillRect/>
          </a:stretch>
        </p:blipFill>
        <p:spPr bwMode="auto">
          <a:xfrm>
            <a:off x="4106863" y="4244975"/>
            <a:ext cx="930275" cy="809625"/>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74" name="Picture 73" descr="gears.png"/>
          <p:cNvPicPr>
            <a:picLocks noChangeAspect="1"/>
          </p:cNvPicPr>
          <p:nvPr/>
        </p:nvPicPr>
        <p:blipFill>
          <a:blip r:embed="rId5" cstate="print"/>
          <a:srcRect/>
          <a:stretch>
            <a:fillRect/>
          </a:stretch>
        </p:blipFill>
        <p:spPr bwMode="auto">
          <a:xfrm>
            <a:off x="2147888" y="4344988"/>
            <a:ext cx="849312" cy="952500"/>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77" name="Picture 76" descr="self_serve_portal.png"/>
          <p:cNvPicPr>
            <a:picLocks/>
          </p:cNvPicPr>
          <p:nvPr/>
        </p:nvPicPr>
        <p:blipFill>
          <a:blip r:embed="rId6" cstate="print"/>
          <a:srcRect/>
          <a:stretch>
            <a:fillRect/>
          </a:stretch>
        </p:blipFill>
        <p:spPr bwMode="auto">
          <a:xfrm>
            <a:off x="4160838" y="2374900"/>
            <a:ext cx="822325" cy="954088"/>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78" name="Picture 77" descr="select_template.png"/>
          <p:cNvPicPr>
            <a:picLocks noChangeAspect="1"/>
          </p:cNvPicPr>
          <p:nvPr/>
        </p:nvPicPr>
        <p:blipFill>
          <a:blip r:embed="rId7" cstate="print"/>
          <a:srcRect/>
          <a:stretch>
            <a:fillRect/>
          </a:stretch>
        </p:blipFill>
        <p:spPr bwMode="auto">
          <a:xfrm>
            <a:off x="6156325" y="2425700"/>
            <a:ext cx="741363" cy="876300"/>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79" name="Picture 78" descr="tool_resources.png"/>
          <p:cNvPicPr>
            <a:picLocks noChangeAspect="1"/>
          </p:cNvPicPr>
          <p:nvPr/>
        </p:nvPicPr>
        <p:blipFill>
          <a:blip r:embed="rId8" cstate="print"/>
          <a:srcRect/>
          <a:stretch>
            <a:fillRect/>
          </a:stretch>
        </p:blipFill>
        <p:spPr bwMode="auto">
          <a:xfrm>
            <a:off x="5934075" y="4445000"/>
            <a:ext cx="1181100" cy="825500"/>
          </a:xfrm>
          <a:prstGeom prst="rect">
            <a:avLst/>
          </a:prstGeom>
          <a:noFill/>
          <a:ln w="9525">
            <a:noFill/>
            <a:miter lim="800000"/>
            <a:headEnd/>
            <a:tailEnd/>
          </a:ln>
          <a:effectLst>
            <a:outerShdw blurRad="25400" dist="25400" dir="2700000" algn="tl" rotWithShape="0">
              <a:srgbClr val="000000">
                <a:alpha val="30000"/>
              </a:srgbClr>
            </a:outerShdw>
          </a:effectLst>
        </p:spPr>
      </p:pic>
      <p:sp>
        <p:nvSpPr>
          <p:cNvPr id="42" name="AutoShape 6"/>
          <p:cNvSpPr>
            <a:spLocks noChangeArrowheads="1"/>
          </p:cNvSpPr>
          <p:nvPr/>
        </p:nvSpPr>
        <p:spPr bwMode="auto">
          <a:xfrm rot="5400000">
            <a:off x="3434556" y="2513807"/>
            <a:ext cx="614363" cy="298450"/>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
        <p:nvSpPr>
          <p:cNvPr id="46" name="AutoShape 6"/>
          <p:cNvSpPr>
            <a:spLocks noChangeArrowheads="1"/>
          </p:cNvSpPr>
          <p:nvPr/>
        </p:nvSpPr>
        <p:spPr bwMode="auto">
          <a:xfrm rot="5400000">
            <a:off x="5388768" y="2513807"/>
            <a:ext cx="614363" cy="298450"/>
          </a:xfrm>
          <a:prstGeom prst="triangle">
            <a:avLst>
              <a:gd name="adj" fmla="val 50000"/>
            </a:avLst>
          </a:prstGeom>
          <a:solidFill>
            <a:schemeClr val="accent1">
              <a:lumMod val="60000"/>
              <a:lumOff val="40000"/>
            </a:scheme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rgbClr val="FFFFFF"/>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ChangeArrowheads="1"/>
          </p:cNvSpPr>
          <p:nvPr/>
        </p:nvSpPr>
        <p:spPr bwMode="auto">
          <a:xfrm>
            <a:off x="804863" y="3582988"/>
            <a:ext cx="1476375" cy="2120900"/>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cs typeface="ＭＳ Ｐゴシック" pitchFamily="-107" charset="-128"/>
            </a:endParaRPr>
          </a:p>
        </p:txBody>
      </p:sp>
      <p:sp>
        <p:nvSpPr>
          <p:cNvPr id="101378" name="Rectangle 6"/>
          <p:cNvSpPr>
            <a:spLocks noChangeArrowheads="1"/>
          </p:cNvSpPr>
          <p:nvPr/>
        </p:nvSpPr>
        <p:spPr bwMode="auto">
          <a:xfrm>
            <a:off x="2753519" y="3582988"/>
            <a:ext cx="2487612" cy="2120900"/>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1600">
              <a:solidFill>
                <a:schemeClr val="tx1"/>
              </a:solidFill>
              <a:cs typeface="ＭＳ Ｐゴシック" pitchFamily="-107" charset="-128"/>
            </a:endParaRPr>
          </a:p>
        </p:txBody>
      </p:sp>
      <p:sp>
        <p:nvSpPr>
          <p:cNvPr id="101379" name="Title 1"/>
          <p:cNvSpPr>
            <a:spLocks noGrp="1"/>
          </p:cNvSpPr>
          <p:nvPr>
            <p:ph type="title" idx="4294967295"/>
          </p:nvPr>
        </p:nvSpPr>
        <p:spPr>
          <a:xfrm>
            <a:off x="428625" y="114300"/>
            <a:ext cx="8245475" cy="925513"/>
          </a:xfrm>
        </p:spPr>
        <p:txBody>
          <a:bodyPr anchor="b"/>
          <a:lstStyle/>
          <a:p>
            <a:r>
              <a:rPr lang="en-US" smtClean="0">
                <a:latin typeface="Futura Bk" pitchFamily="34" charset="0"/>
              </a:rPr>
              <a:t>Understanding templates</a:t>
            </a:r>
          </a:p>
        </p:txBody>
      </p:sp>
      <p:sp>
        <p:nvSpPr>
          <p:cNvPr id="101380" name="Content Placeholder 2"/>
          <p:cNvSpPr>
            <a:spLocks noGrp="1"/>
          </p:cNvSpPr>
          <p:nvPr>
            <p:ph idx="4294967295"/>
          </p:nvPr>
        </p:nvSpPr>
        <p:spPr>
          <a:xfrm>
            <a:off x="400050" y="1206500"/>
            <a:ext cx="8272463" cy="2001838"/>
          </a:xfrm>
        </p:spPr>
        <p:txBody>
          <a:bodyPr/>
          <a:lstStyle/>
          <a:p>
            <a:pPr marL="228600" indent="-228600">
              <a:buFontTx/>
              <a:buNone/>
            </a:pPr>
            <a:r>
              <a:rPr lang="en-US" sz="2400" dirty="0" smtClean="0">
                <a:solidFill>
                  <a:schemeClr val="bg2"/>
                </a:solidFill>
                <a:cs typeface="ＭＳ Ｐゴシック"/>
              </a:rPr>
              <a:t>A template is a definition of the infrastructure of an application</a:t>
            </a:r>
          </a:p>
          <a:p>
            <a:pPr lvl="1"/>
            <a:r>
              <a:rPr lang="en-US" sz="1400" dirty="0" smtClean="0">
                <a:solidFill>
                  <a:schemeClr val="tx1"/>
                </a:solidFill>
                <a:latin typeface="Futura Bk" pitchFamily="34" charset="0"/>
              </a:rPr>
              <a:t>Describes the server, storage and network resources and required interactions</a:t>
            </a:r>
          </a:p>
          <a:p>
            <a:pPr lvl="1"/>
            <a:r>
              <a:rPr lang="en-US" sz="1400" dirty="0" smtClean="0">
                <a:solidFill>
                  <a:schemeClr val="tx1"/>
                </a:solidFill>
                <a:latin typeface="Futura Bk" pitchFamily="34" charset="0"/>
              </a:rPr>
              <a:t>Easy to create – no training required </a:t>
            </a:r>
          </a:p>
          <a:p>
            <a:pPr lvl="1"/>
            <a:r>
              <a:rPr lang="en-US" sz="1400" dirty="0" smtClean="0">
                <a:solidFill>
                  <a:schemeClr val="tx1"/>
                </a:solidFill>
                <a:latin typeface="Futura Bk" pitchFamily="34" charset="0"/>
              </a:rPr>
              <a:t>Can represent simple to complex infrastructures</a:t>
            </a:r>
          </a:p>
          <a:p>
            <a:pPr lvl="1"/>
            <a:r>
              <a:rPr lang="en-US" sz="1400" dirty="0" smtClean="0">
                <a:solidFill>
                  <a:schemeClr val="tx1"/>
                </a:solidFill>
                <a:latin typeface="Futura Bk" pitchFamily="34" charset="0"/>
              </a:rPr>
              <a:t>Can define sequential actions</a:t>
            </a:r>
          </a:p>
          <a:p>
            <a:pPr lvl="1"/>
            <a:r>
              <a:rPr lang="en-US" sz="1400" dirty="0" smtClean="0">
                <a:solidFill>
                  <a:schemeClr val="tx1"/>
                </a:solidFill>
                <a:latin typeface="Futura Bk" pitchFamily="34" charset="0"/>
              </a:rPr>
              <a:t>Can apply cost of infrastructure components</a:t>
            </a:r>
          </a:p>
          <a:p>
            <a:pPr lvl="1"/>
            <a:r>
              <a:rPr lang="en-US" sz="1400" dirty="0" smtClean="0">
                <a:solidFill>
                  <a:schemeClr val="tx1"/>
                </a:solidFill>
                <a:latin typeface="Futura Bk" pitchFamily="34" charset="0"/>
              </a:rPr>
              <a:t>Goes through customer approval/standards process, then ‘published’ </a:t>
            </a:r>
          </a:p>
          <a:p>
            <a:pPr lvl="1"/>
            <a:r>
              <a:rPr lang="en-US" sz="1400" dirty="0" smtClean="0">
                <a:solidFill>
                  <a:schemeClr val="tx1"/>
                </a:solidFill>
                <a:latin typeface="Futura Bk" pitchFamily="34" charset="0"/>
              </a:rPr>
              <a:t>Can attach workflows for additional automation</a:t>
            </a:r>
          </a:p>
        </p:txBody>
      </p:sp>
      <p:pic>
        <p:nvPicPr>
          <p:cNvPr id="101381" name="Picture 3" descr="Fullscreen capture 9102009 32443 PM.bmp.jpg"/>
          <p:cNvPicPr>
            <a:picLocks noChangeAspect="1"/>
          </p:cNvPicPr>
          <p:nvPr/>
        </p:nvPicPr>
        <p:blipFill>
          <a:blip r:embed="rId3" cstate="print"/>
          <a:srcRect/>
          <a:stretch>
            <a:fillRect/>
          </a:stretch>
        </p:blipFill>
        <p:spPr bwMode="auto">
          <a:xfrm>
            <a:off x="2927350" y="3756025"/>
            <a:ext cx="2139950" cy="1700213"/>
          </a:xfrm>
          <a:prstGeom prst="rect">
            <a:avLst/>
          </a:prstGeom>
          <a:noFill/>
          <a:ln w="9525">
            <a:noFill/>
            <a:miter lim="800000"/>
            <a:headEnd/>
            <a:tailEnd/>
          </a:ln>
        </p:spPr>
      </p:pic>
      <p:pic>
        <p:nvPicPr>
          <p:cNvPr id="101382" name="Picture 4" descr="blmaster.usa.hp.com - Remote Desktop 9102009 32656 PM.bmp.jpg"/>
          <p:cNvPicPr>
            <a:picLocks noChangeAspect="1"/>
          </p:cNvPicPr>
          <p:nvPr/>
        </p:nvPicPr>
        <p:blipFill>
          <a:blip r:embed="rId4" cstate="print"/>
          <a:srcRect/>
          <a:stretch>
            <a:fillRect/>
          </a:stretch>
        </p:blipFill>
        <p:spPr bwMode="auto">
          <a:xfrm>
            <a:off x="976313" y="3979863"/>
            <a:ext cx="1133475" cy="509587"/>
          </a:xfrm>
          <a:prstGeom prst="rect">
            <a:avLst/>
          </a:prstGeom>
          <a:noFill/>
          <a:ln w="9525">
            <a:noFill/>
            <a:miter lim="800000"/>
            <a:headEnd/>
            <a:tailEnd/>
          </a:ln>
        </p:spPr>
      </p:pic>
      <p:sp>
        <p:nvSpPr>
          <p:cNvPr id="101383" name="TextBox 7"/>
          <p:cNvSpPr txBox="1">
            <a:spLocks noChangeArrowheads="1"/>
          </p:cNvSpPr>
          <p:nvPr/>
        </p:nvSpPr>
        <p:spPr bwMode="auto">
          <a:xfrm>
            <a:off x="1170192" y="3276600"/>
            <a:ext cx="745717" cy="338554"/>
          </a:xfrm>
          <a:prstGeom prst="rect">
            <a:avLst/>
          </a:prstGeom>
          <a:noFill/>
          <a:ln w="9525">
            <a:noFill/>
            <a:miter lim="800000"/>
            <a:headEnd/>
            <a:tailEnd/>
          </a:ln>
        </p:spPr>
        <p:txBody>
          <a:bodyPr wrap="none">
            <a:spAutoFit/>
          </a:bodyPr>
          <a:lstStyle/>
          <a:p>
            <a:r>
              <a:rPr lang="en-US" sz="1600"/>
              <a:t>Simple</a:t>
            </a:r>
          </a:p>
        </p:txBody>
      </p:sp>
      <p:sp>
        <p:nvSpPr>
          <p:cNvPr id="101384" name="TextBox 8"/>
          <p:cNvSpPr txBox="1">
            <a:spLocks noChangeArrowheads="1"/>
          </p:cNvSpPr>
          <p:nvPr/>
        </p:nvSpPr>
        <p:spPr bwMode="auto">
          <a:xfrm>
            <a:off x="3543451" y="3276600"/>
            <a:ext cx="907749" cy="338554"/>
          </a:xfrm>
          <a:prstGeom prst="rect">
            <a:avLst/>
          </a:prstGeom>
          <a:noFill/>
          <a:ln w="9525">
            <a:noFill/>
            <a:miter lim="800000"/>
            <a:headEnd/>
            <a:tailEnd/>
          </a:ln>
        </p:spPr>
        <p:txBody>
          <a:bodyPr wrap="none">
            <a:spAutoFit/>
          </a:bodyPr>
          <a:lstStyle/>
          <a:p>
            <a:r>
              <a:rPr lang="en-US" sz="1600"/>
              <a:t>Complex</a:t>
            </a:r>
          </a:p>
        </p:txBody>
      </p:sp>
      <p:sp>
        <p:nvSpPr>
          <p:cNvPr id="101385" name="TextBox 9"/>
          <p:cNvSpPr txBox="1">
            <a:spLocks noChangeArrowheads="1"/>
          </p:cNvSpPr>
          <p:nvPr/>
        </p:nvSpPr>
        <p:spPr bwMode="auto">
          <a:xfrm>
            <a:off x="5472113" y="3876675"/>
            <a:ext cx="3252787" cy="1168400"/>
          </a:xfrm>
          <a:prstGeom prst="rect">
            <a:avLst/>
          </a:prstGeom>
          <a:noFill/>
          <a:ln w="9525">
            <a:noFill/>
            <a:miter lim="800000"/>
            <a:headEnd/>
            <a:tailEnd/>
          </a:ln>
        </p:spPr>
        <p:txBody>
          <a:bodyPr>
            <a:spAutoFit/>
          </a:bodyPr>
          <a:lstStyle/>
          <a:p>
            <a:pPr marL="174625" indent="-174625">
              <a:spcBef>
                <a:spcPct val="40000"/>
              </a:spcBef>
              <a:buFont typeface="Arial" charset="0"/>
              <a:buChar char="•"/>
            </a:pPr>
            <a:r>
              <a:rPr lang="en-US" sz="1600" dirty="0"/>
              <a:t>Adapted by customer from best practice templates downloaded from HP or a partner</a:t>
            </a:r>
          </a:p>
          <a:p>
            <a:pPr marL="174625" indent="-174625">
              <a:spcBef>
                <a:spcPct val="40000"/>
              </a:spcBef>
              <a:buFont typeface="Arial" charset="0"/>
              <a:buChar char="•"/>
            </a:pPr>
            <a:r>
              <a:rPr lang="en-US" sz="1600" dirty="0"/>
              <a:t>Or originated by the customer</a:t>
            </a:r>
          </a:p>
        </p:txBody>
      </p:sp>
      <p:sp>
        <p:nvSpPr>
          <p:cNvPr id="101386" name="TextBox 9"/>
          <p:cNvSpPr txBox="1">
            <a:spLocks noChangeArrowheads="1"/>
          </p:cNvSpPr>
          <p:nvPr/>
        </p:nvSpPr>
        <p:spPr bwMode="auto">
          <a:xfrm>
            <a:off x="561975" y="5694363"/>
            <a:ext cx="1962150" cy="304800"/>
          </a:xfrm>
          <a:prstGeom prst="rect">
            <a:avLst/>
          </a:prstGeom>
          <a:noFill/>
          <a:ln w="9525">
            <a:noFill/>
            <a:miter lim="800000"/>
            <a:headEnd/>
            <a:tailEnd/>
          </a:ln>
        </p:spPr>
        <p:txBody>
          <a:bodyPr>
            <a:spAutoFit/>
          </a:bodyPr>
          <a:lstStyle/>
          <a:p>
            <a:pPr marL="112713" indent="-112713">
              <a:spcBef>
                <a:spcPct val="40000"/>
              </a:spcBef>
              <a:buFont typeface="Arial" charset="0"/>
              <a:buNone/>
            </a:pPr>
            <a:r>
              <a:rPr lang="en-US" sz="1400"/>
              <a:t>Single Windows Blade</a:t>
            </a:r>
          </a:p>
        </p:txBody>
      </p:sp>
      <p:sp>
        <p:nvSpPr>
          <p:cNvPr id="101387" name="TextBox 9"/>
          <p:cNvSpPr txBox="1">
            <a:spLocks noChangeArrowheads="1"/>
          </p:cNvSpPr>
          <p:nvPr/>
        </p:nvSpPr>
        <p:spPr bwMode="auto">
          <a:xfrm>
            <a:off x="2514600" y="5676900"/>
            <a:ext cx="2965450" cy="523220"/>
          </a:xfrm>
          <a:prstGeom prst="rect">
            <a:avLst/>
          </a:prstGeom>
          <a:noFill/>
          <a:ln w="9525">
            <a:noFill/>
            <a:miter lim="800000"/>
            <a:headEnd/>
            <a:tailEnd/>
          </a:ln>
        </p:spPr>
        <p:txBody>
          <a:bodyPr>
            <a:spAutoFit/>
          </a:bodyPr>
          <a:lstStyle/>
          <a:p>
            <a:pPr algn="ctr">
              <a:spcBef>
                <a:spcPct val="40000"/>
              </a:spcBef>
              <a:buFont typeface="Arial" charset="0"/>
              <a:buNone/>
            </a:pPr>
            <a:r>
              <a:rPr lang="en-US" sz="1400" dirty="0"/>
              <a:t>Microsoft Exchange 2007 4000 User </a:t>
            </a:r>
            <a:br>
              <a:rPr lang="en-US" sz="1400" dirty="0"/>
            </a:br>
            <a:r>
              <a:rPr lang="en-US" sz="1400" dirty="0"/>
              <a:t>Multiple Blades and Hyper-V VMs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rrowheads="1"/>
          </p:cNvPicPr>
          <p:nvPr/>
        </p:nvPicPr>
        <p:blipFill>
          <a:blip r:embed="rId3" cstate="print"/>
          <a:srcRect/>
          <a:stretch>
            <a:fillRect/>
          </a:stretch>
        </p:blipFill>
        <p:spPr bwMode="auto">
          <a:xfrm>
            <a:off x="609600" y="1219200"/>
            <a:ext cx="7753350" cy="4991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30188"/>
            <a:ext cx="8382000" cy="553998"/>
          </a:xfrm>
        </p:spPr>
        <p:txBody>
          <a:bodyPr/>
          <a:lstStyle/>
          <a:p>
            <a:r>
              <a:rPr lang="en-US" sz="3200" dirty="0" smtClean="0"/>
              <a:t>Challenges of Storage Resource Pool Configuration</a:t>
            </a:r>
            <a:r>
              <a:rPr lang="en-US" sz="4000" dirty="0" smtClean="0"/>
              <a:t>	</a:t>
            </a:r>
          </a:p>
        </p:txBody>
      </p:sp>
      <p:sp>
        <p:nvSpPr>
          <p:cNvPr id="26627" name="Content Placeholder 2"/>
          <p:cNvSpPr>
            <a:spLocks noGrp="1"/>
          </p:cNvSpPr>
          <p:nvPr>
            <p:ph idx="1"/>
          </p:nvPr>
        </p:nvSpPr>
        <p:spPr/>
        <p:txBody>
          <a:bodyPr/>
          <a:lstStyle/>
          <a:p>
            <a:r>
              <a:rPr lang="en-US" sz="2800" dirty="0" smtClean="0"/>
              <a:t>Different apps require different classes of storage</a:t>
            </a:r>
          </a:p>
          <a:p>
            <a:pPr lvl="1"/>
            <a:r>
              <a:rPr lang="en-US" sz="2400" dirty="0" smtClean="0">
                <a:solidFill>
                  <a:schemeClr val="tx1"/>
                </a:solidFill>
              </a:rPr>
              <a:t>Must ensure that IO requirements of workload can be satisfied</a:t>
            </a:r>
          </a:p>
          <a:p>
            <a:pPr lvl="1"/>
            <a:r>
              <a:rPr lang="en-US" sz="2400" dirty="0" smtClean="0">
                <a:solidFill>
                  <a:schemeClr val="tx1"/>
                </a:solidFill>
              </a:rPr>
              <a:t>Requires coordination with SAN teams during LUN creation </a:t>
            </a:r>
          </a:p>
          <a:p>
            <a:r>
              <a:rPr lang="en-US" sz="2800" dirty="0" smtClean="0"/>
              <a:t>Nothing new but methodology changes </a:t>
            </a:r>
          </a:p>
          <a:p>
            <a:r>
              <a:rPr lang="en-US" sz="2800" dirty="0" smtClean="0"/>
              <a:t>Two places to configure</a:t>
            </a:r>
          </a:p>
          <a:p>
            <a:pPr lvl="1"/>
            <a:r>
              <a:rPr lang="en-US" sz="2400" dirty="0" smtClean="0">
                <a:solidFill>
                  <a:schemeClr val="tx1"/>
                </a:solidFill>
              </a:rPr>
              <a:t>SPE properties field</a:t>
            </a:r>
          </a:p>
          <a:p>
            <a:pPr lvl="1"/>
            <a:r>
              <a:rPr lang="en-US" sz="2400" dirty="0" smtClean="0">
                <a:solidFill>
                  <a:schemeClr val="tx1"/>
                </a:solidFill>
              </a:rPr>
              <a:t>Storage LUN “Matching Tags” property in IO template</a:t>
            </a:r>
            <a:r>
              <a:rPr lang="en-US" sz="2400" dirty="0" smtClean="0"/>
              <a:t/>
            </a:r>
            <a:br>
              <a:rPr lang="en-US" sz="2400" dirty="0" smtClean="0"/>
            </a:br>
            <a:r>
              <a:rPr lang="en-US" sz="2400" dirty="0" smtClean="0"/>
              <a:t>  </a:t>
            </a:r>
          </a:p>
          <a:p>
            <a:endParaRPr lang="en-US" sz="2800" dirty="0" smtClean="0"/>
          </a:p>
          <a:p>
            <a:endParaRPr lang="en-US" sz="2800"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30188"/>
            <a:ext cx="8382000" cy="498598"/>
          </a:xfrm>
        </p:spPr>
        <p:txBody>
          <a:bodyPr/>
          <a:lstStyle/>
          <a:p>
            <a:r>
              <a:rPr lang="en-US" sz="3600" dirty="0" smtClean="0"/>
              <a:t>Overview of Matrix implementation tasks</a:t>
            </a:r>
          </a:p>
        </p:txBody>
      </p:sp>
      <p:sp>
        <p:nvSpPr>
          <p:cNvPr id="25603" name="Content Placeholder 2"/>
          <p:cNvSpPr>
            <a:spLocks noGrp="1"/>
          </p:cNvSpPr>
          <p:nvPr>
            <p:ph idx="1"/>
          </p:nvPr>
        </p:nvSpPr>
        <p:spPr>
          <a:xfrm>
            <a:off x="381000" y="1143000"/>
            <a:ext cx="8382000" cy="4561205"/>
          </a:xfrm>
        </p:spPr>
        <p:txBody>
          <a:bodyPr/>
          <a:lstStyle/>
          <a:p>
            <a:pPr>
              <a:spcBef>
                <a:spcPts val="300"/>
              </a:spcBef>
            </a:pPr>
            <a:r>
              <a:rPr lang="en-US" sz="2400" dirty="0" smtClean="0"/>
              <a:t>Matrix Factory Integration</a:t>
            </a:r>
          </a:p>
          <a:p>
            <a:pPr lvl="1">
              <a:spcBef>
                <a:spcPts val="300"/>
              </a:spcBef>
            </a:pPr>
            <a:r>
              <a:rPr lang="en-US" sz="2000" dirty="0" smtClean="0"/>
              <a:t>Blade server configuration </a:t>
            </a:r>
          </a:p>
          <a:p>
            <a:pPr lvl="1">
              <a:spcBef>
                <a:spcPts val="300"/>
              </a:spcBef>
            </a:pPr>
            <a:r>
              <a:rPr lang="en-US" sz="2000" dirty="0" smtClean="0"/>
              <a:t>Network  configuration (VC/VCEM)</a:t>
            </a:r>
          </a:p>
          <a:p>
            <a:pPr lvl="2">
              <a:spcBef>
                <a:spcPts val="300"/>
              </a:spcBef>
            </a:pPr>
            <a:r>
              <a:rPr lang="en-US" sz="1600" dirty="0" smtClean="0">
                <a:solidFill>
                  <a:schemeClr val="tx1"/>
                </a:solidFill>
              </a:rPr>
              <a:t>Define the VC Ethernet Networks and SAN Fabrics (VCEM/VCM</a:t>
            </a:r>
            <a:r>
              <a:rPr lang="en-US" sz="1600" dirty="0" smtClean="0"/>
              <a:t>)</a:t>
            </a:r>
          </a:p>
          <a:p>
            <a:pPr lvl="1">
              <a:spcBef>
                <a:spcPts val="300"/>
              </a:spcBef>
            </a:pPr>
            <a:r>
              <a:rPr lang="en-US" sz="2000" dirty="0" smtClean="0"/>
              <a:t>Storage configuration (CV/ID-VSE)</a:t>
            </a:r>
          </a:p>
          <a:p>
            <a:pPr lvl="2">
              <a:spcBef>
                <a:spcPts val="300"/>
              </a:spcBef>
            </a:pPr>
            <a:r>
              <a:rPr lang="en-US" sz="1600" dirty="0" smtClean="0">
                <a:solidFill>
                  <a:schemeClr val="tx1"/>
                </a:solidFill>
              </a:rPr>
              <a:t>LUN creation</a:t>
            </a:r>
          </a:p>
          <a:p>
            <a:pPr lvl="2">
              <a:spcBef>
                <a:spcPts val="300"/>
              </a:spcBef>
            </a:pPr>
            <a:r>
              <a:rPr lang="en-US" sz="1600" dirty="0" smtClean="0">
                <a:solidFill>
                  <a:schemeClr val="tx1"/>
                </a:solidFill>
              </a:rPr>
              <a:t>SAN switch zoning </a:t>
            </a:r>
          </a:p>
          <a:p>
            <a:pPr>
              <a:spcBef>
                <a:spcPts val="300"/>
              </a:spcBef>
            </a:pPr>
            <a:r>
              <a:rPr lang="en-US" sz="2400" dirty="0" smtClean="0"/>
              <a:t>Customer responsibilities</a:t>
            </a:r>
          </a:p>
          <a:p>
            <a:pPr lvl="1">
              <a:spcBef>
                <a:spcPts val="300"/>
              </a:spcBef>
            </a:pPr>
            <a:r>
              <a:rPr lang="en-US" sz="2000" dirty="0" smtClean="0">
                <a:solidFill>
                  <a:schemeClr val="tx1"/>
                </a:solidFill>
              </a:rPr>
              <a:t>Provision the Hyper-V parent logical servers (ID-VSE)</a:t>
            </a:r>
          </a:p>
          <a:p>
            <a:pPr lvl="1">
              <a:spcBef>
                <a:spcPts val="300"/>
              </a:spcBef>
            </a:pPr>
            <a:r>
              <a:rPr lang="en-US" sz="2000" dirty="0" smtClean="0">
                <a:solidFill>
                  <a:schemeClr val="tx1"/>
                </a:solidFill>
              </a:rPr>
              <a:t>Create VM template (VMM)</a:t>
            </a:r>
          </a:p>
          <a:p>
            <a:pPr lvl="1">
              <a:spcBef>
                <a:spcPts val="300"/>
              </a:spcBef>
            </a:pPr>
            <a:r>
              <a:rPr lang="en-US" sz="2000" dirty="0" smtClean="0">
                <a:solidFill>
                  <a:schemeClr val="bg2">
                    <a:lumMod val="50000"/>
                  </a:schemeClr>
                </a:solidFill>
              </a:rPr>
              <a:t>Define the physical server resource pools (IO) (Demo #1)</a:t>
            </a:r>
          </a:p>
          <a:p>
            <a:pPr lvl="1">
              <a:spcBef>
                <a:spcPts val="300"/>
              </a:spcBef>
            </a:pPr>
            <a:r>
              <a:rPr lang="en-US" sz="2000" dirty="0" smtClean="0">
                <a:solidFill>
                  <a:schemeClr val="bg2">
                    <a:lumMod val="50000"/>
                  </a:schemeClr>
                </a:solidFill>
              </a:rPr>
              <a:t>Configure the Network resource pools (IO) (Demo #2)</a:t>
            </a:r>
          </a:p>
          <a:p>
            <a:pPr lvl="1">
              <a:spcBef>
                <a:spcPts val="300"/>
              </a:spcBef>
            </a:pPr>
            <a:r>
              <a:rPr lang="en-US" sz="2000" dirty="0" smtClean="0">
                <a:solidFill>
                  <a:schemeClr val="bg2">
                    <a:lumMod val="50000"/>
                  </a:schemeClr>
                </a:solidFill>
              </a:rPr>
              <a:t>Create logical storage pool entries (SPEs) </a:t>
            </a:r>
            <a:r>
              <a:rPr lang="en-US" sz="2000" dirty="0" smtClean="0">
                <a:solidFill>
                  <a:schemeClr val="tx1"/>
                </a:solidFill>
              </a:rPr>
              <a:t>( where is this done)</a:t>
            </a:r>
          </a:p>
          <a:p>
            <a:pPr lvl="1">
              <a:spcBef>
                <a:spcPts val="300"/>
              </a:spcBef>
            </a:pPr>
            <a:r>
              <a:rPr lang="en-US" sz="2000" dirty="0" smtClean="0">
                <a:solidFill>
                  <a:schemeClr val="tx1"/>
                </a:solidFill>
              </a:rPr>
              <a:t>Build OS provisioning jobs (RDP)</a:t>
            </a:r>
          </a:p>
          <a:p>
            <a:pPr lvl="1">
              <a:spcBef>
                <a:spcPts val="300"/>
              </a:spcBef>
            </a:pPr>
            <a:r>
              <a:rPr lang="en-US" sz="2000" dirty="0" smtClean="0">
                <a:solidFill>
                  <a:schemeClr val="bg2">
                    <a:lumMod val="50000"/>
                  </a:schemeClr>
                </a:solidFill>
              </a:rPr>
              <a:t>Build service (Demo #3)</a:t>
            </a:r>
          </a:p>
          <a:p>
            <a:pPr lvl="1">
              <a:spcBef>
                <a:spcPts val="300"/>
              </a:spcBef>
            </a:pPr>
            <a:r>
              <a:rPr lang="en-US" sz="2000" dirty="0" smtClean="0">
                <a:solidFill>
                  <a:schemeClr val="bg2">
                    <a:lumMod val="50000"/>
                  </a:schemeClr>
                </a:solidFill>
              </a:rPr>
              <a:t>Authorize and deploy service (Demo #4)</a:t>
            </a:r>
            <a:endParaRPr lang="en-US" dirty="0" smtClean="0">
              <a:solidFill>
                <a:schemeClr val="bg2">
                  <a:lumMod val="50000"/>
                </a:schemeClr>
              </a:solidFill>
            </a:endParaRPr>
          </a:p>
          <a:p>
            <a:pPr lvl="1">
              <a:spcBef>
                <a:spcPts val="300"/>
              </a:spcBef>
            </a:pPr>
            <a:endParaRPr lang="en-US"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cstate="print"/>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28625" y="114300"/>
            <a:ext cx="9725025" cy="1143000"/>
          </a:xfrm>
        </p:spPr>
        <p:txBody>
          <a:bodyPr/>
          <a:lstStyle/>
          <a:p>
            <a:pPr eaLnBrk="1" hangingPunct="1"/>
            <a:r>
              <a:rPr lang="en-US" smtClean="0"/>
              <a:t>New Economic Model for </a:t>
            </a:r>
            <a:br>
              <a:rPr lang="en-US" smtClean="0"/>
            </a:br>
            <a:r>
              <a:rPr lang="en-US" smtClean="0"/>
              <a:t>the Datacenter </a:t>
            </a:r>
          </a:p>
        </p:txBody>
      </p:sp>
      <p:sp>
        <p:nvSpPr>
          <p:cNvPr id="5126" name="Text Box 3"/>
          <p:cNvSpPr txBox="1">
            <a:spLocks noChangeArrowheads="1"/>
          </p:cNvSpPr>
          <p:nvPr/>
        </p:nvSpPr>
        <p:spPr bwMode="auto">
          <a:xfrm>
            <a:off x="463550" y="1243013"/>
            <a:ext cx="8391525" cy="457200"/>
          </a:xfrm>
          <a:prstGeom prst="rect">
            <a:avLst/>
          </a:prstGeom>
          <a:noFill/>
          <a:ln w="9525">
            <a:noFill/>
            <a:miter lim="800000"/>
            <a:headEnd/>
            <a:tailEnd/>
          </a:ln>
        </p:spPr>
        <p:txBody>
          <a:bodyPr>
            <a:spAutoFit/>
          </a:bodyPr>
          <a:lstStyle/>
          <a:p>
            <a:r>
              <a:rPr lang="en-US" sz="2400">
                <a:solidFill>
                  <a:srgbClr val="7B7B79"/>
                </a:solidFill>
                <a:latin typeface="Futura Hv" pitchFamily="34" charset="0"/>
              </a:rPr>
              <a:t>Shifts to Automation Tools are a Requirement</a:t>
            </a:r>
          </a:p>
        </p:txBody>
      </p:sp>
      <p:sp>
        <p:nvSpPr>
          <p:cNvPr id="5127" name="Rectangle 14"/>
          <p:cNvSpPr>
            <a:spLocks noChangeArrowheads="1"/>
          </p:cNvSpPr>
          <p:nvPr/>
        </p:nvSpPr>
        <p:spPr bwMode="auto">
          <a:xfrm>
            <a:off x="1597025" y="1830388"/>
            <a:ext cx="6704013" cy="533400"/>
          </a:xfrm>
          <a:prstGeom prst="rect">
            <a:avLst/>
          </a:prstGeom>
          <a:noFill/>
          <a:ln w="19050" algn="ctr">
            <a:noFill/>
            <a:miter lim="800000"/>
            <a:headEnd/>
            <a:tailEnd/>
          </a:ln>
        </p:spPr>
        <p:txBody>
          <a:bodyPr>
            <a:spAutoFit/>
          </a:bodyPr>
          <a:lstStyle/>
          <a:p>
            <a:pPr algn="ctr">
              <a:lnSpc>
                <a:spcPct val="90000"/>
              </a:lnSpc>
              <a:spcBef>
                <a:spcPct val="25000"/>
              </a:spcBef>
              <a:spcAft>
                <a:spcPct val="10000"/>
              </a:spcAft>
            </a:pPr>
            <a:r>
              <a:rPr lang="en-US">
                <a:latin typeface="Futura Hv" pitchFamily="34" charset="0"/>
              </a:rPr>
              <a:t>Worldwide IT Spending on Servers, Power and Cooling, and Management/Administration</a:t>
            </a:r>
          </a:p>
        </p:txBody>
      </p:sp>
      <p:sp>
        <p:nvSpPr>
          <p:cNvPr id="5128" name="Rectangle 15"/>
          <p:cNvSpPr>
            <a:spLocks noChangeArrowheads="1"/>
          </p:cNvSpPr>
          <p:nvPr/>
        </p:nvSpPr>
        <p:spPr bwMode="auto">
          <a:xfrm>
            <a:off x="712788" y="2022475"/>
            <a:ext cx="766762" cy="336550"/>
          </a:xfrm>
          <a:prstGeom prst="rect">
            <a:avLst/>
          </a:prstGeom>
          <a:noFill/>
          <a:ln w="19050" algn="ctr">
            <a:noFill/>
            <a:miter lim="800000"/>
            <a:headEnd/>
            <a:tailEnd/>
          </a:ln>
        </p:spPr>
        <p:txBody>
          <a:bodyPr wrap="none">
            <a:spAutoFit/>
          </a:bodyPr>
          <a:lstStyle/>
          <a:p>
            <a:r>
              <a:rPr lang="en-US">
                <a:latin typeface="Futura Hv" pitchFamily="34" charset="0"/>
              </a:rPr>
              <a:t>(US$B)</a:t>
            </a:r>
          </a:p>
        </p:txBody>
      </p:sp>
      <p:graphicFrame>
        <p:nvGraphicFramePr>
          <p:cNvPr id="9" name="Object 21"/>
          <p:cNvGraphicFramePr>
            <a:graphicFrameLocks noChangeAspect="1"/>
          </p:cNvGraphicFramePr>
          <p:nvPr/>
        </p:nvGraphicFramePr>
        <p:xfrm>
          <a:off x="546100" y="2286000"/>
          <a:ext cx="7964488"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Title 1"/>
          <p:cNvSpPr>
            <a:spLocks noGrp="1"/>
          </p:cNvSpPr>
          <p:nvPr>
            <p:ph type="title"/>
          </p:nvPr>
        </p:nvSpPr>
        <p:spPr>
          <a:xfrm>
            <a:off x="428625" y="381424"/>
            <a:ext cx="8715375" cy="1107996"/>
          </a:xfrm>
        </p:spPr>
        <p:txBody>
          <a:bodyPr/>
          <a:lstStyle/>
          <a:p>
            <a:r>
              <a:rPr lang="en-US" sz="4000" dirty="0" smtClean="0">
                <a:latin typeface="Futura Bk" pitchFamily="34" charset="0"/>
              </a:rPr>
              <a:t>The converged infrastructure </a:t>
            </a:r>
            <a:br>
              <a:rPr lang="en-US" sz="4000" dirty="0" smtClean="0">
                <a:latin typeface="Futura Bk" pitchFamily="34" charset="0"/>
              </a:rPr>
            </a:br>
            <a:r>
              <a:rPr lang="en-US" sz="4000" dirty="0" smtClean="0">
                <a:latin typeface="Futura Bk" pitchFamily="34" charset="0"/>
              </a:rPr>
              <a:t>architecture defined</a:t>
            </a:r>
          </a:p>
        </p:txBody>
      </p:sp>
      <p:sp>
        <p:nvSpPr>
          <p:cNvPr id="17422" name="Rectangle 22"/>
          <p:cNvSpPr>
            <a:spLocks noChangeArrowheads="1"/>
          </p:cNvSpPr>
          <p:nvPr/>
        </p:nvSpPr>
        <p:spPr bwMode="auto">
          <a:xfrm>
            <a:off x="457200" y="3934876"/>
            <a:ext cx="4260715" cy="341632"/>
          </a:xfrm>
          <a:prstGeom prst="rect">
            <a:avLst/>
          </a:prstGeom>
          <a:noFill/>
          <a:ln w="9525">
            <a:noFill/>
            <a:miter lim="800000"/>
            <a:headEnd/>
            <a:tailEnd/>
          </a:ln>
          <a:effectLst>
            <a:prstShdw prst="shdw17" dist="17961" dir="2700000">
              <a:srgbClr val="00446C">
                <a:alpha val="74997"/>
              </a:srgbClr>
            </a:prstShdw>
          </a:effectLst>
        </p:spPr>
        <p:txBody>
          <a:bodyPr wrap="square">
            <a:spAutoFit/>
          </a:bodyPr>
          <a:lstStyle/>
          <a:p>
            <a:pPr>
              <a:lnSpc>
                <a:spcPct val="90000"/>
              </a:lnSpc>
              <a:spcBef>
                <a:spcPct val="15000"/>
              </a:spcBef>
              <a:spcAft>
                <a:spcPts val="800"/>
              </a:spcAft>
            </a:pPr>
            <a:r>
              <a:rPr lang="en-US" sz="1800" dirty="0" smtClean="0">
                <a:solidFill>
                  <a:schemeClr val="accent1">
                    <a:lumMod val="60000"/>
                    <a:lumOff val="40000"/>
                  </a:schemeClr>
                </a:solidFill>
                <a:latin typeface="Futura Hv" pitchFamily="34" charset="0"/>
              </a:rPr>
              <a:t>HP virtual </a:t>
            </a:r>
            <a:r>
              <a:rPr lang="en-US" sz="1800" dirty="0">
                <a:solidFill>
                  <a:schemeClr val="accent1">
                    <a:lumMod val="60000"/>
                    <a:lumOff val="40000"/>
                  </a:schemeClr>
                </a:solidFill>
                <a:latin typeface="Futura Hv" pitchFamily="34" charset="0"/>
              </a:rPr>
              <a:t>resource </a:t>
            </a:r>
            <a:r>
              <a:rPr lang="en-US" sz="1800" dirty="0" smtClean="0">
                <a:solidFill>
                  <a:schemeClr val="accent1">
                    <a:lumMod val="60000"/>
                    <a:lumOff val="40000"/>
                  </a:schemeClr>
                </a:solidFill>
                <a:latin typeface="Futura Hv" pitchFamily="34" charset="0"/>
              </a:rPr>
              <a:t>pools</a:t>
            </a:r>
            <a:endParaRPr lang="en-US" sz="1800" dirty="0">
              <a:solidFill>
                <a:srgbClr val="FFFFFF"/>
              </a:solidFill>
            </a:endParaRPr>
          </a:p>
        </p:txBody>
      </p:sp>
      <p:sp>
        <p:nvSpPr>
          <p:cNvPr id="17423" name="Rectangle 131"/>
          <p:cNvSpPr>
            <a:spLocks noChangeArrowheads="1"/>
          </p:cNvSpPr>
          <p:nvPr/>
        </p:nvSpPr>
        <p:spPr bwMode="auto">
          <a:xfrm>
            <a:off x="457200" y="2723613"/>
            <a:ext cx="4830763" cy="341632"/>
          </a:xfrm>
          <a:prstGeom prst="rect">
            <a:avLst/>
          </a:prstGeom>
          <a:noFill/>
          <a:ln w="9525">
            <a:noFill/>
            <a:miter lim="800000"/>
            <a:headEnd/>
            <a:tailEnd/>
          </a:ln>
        </p:spPr>
        <p:txBody>
          <a:bodyPr>
            <a:spAutoFit/>
          </a:bodyPr>
          <a:lstStyle/>
          <a:p>
            <a:pPr>
              <a:lnSpc>
                <a:spcPct val="90000"/>
              </a:lnSpc>
              <a:spcBef>
                <a:spcPct val="15000"/>
              </a:spcBef>
              <a:spcAft>
                <a:spcPts val="800"/>
              </a:spcAft>
            </a:pPr>
            <a:r>
              <a:rPr lang="en-US" sz="1800" dirty="0">
                <a:solidFill>
                  <a:schemeClr val="accent1">
                    <a:lumMod val="60000"/>
                    <a:lumOff val="40000"/>
                  </a:schemeClr>
                </a:solidFill>
                <a:latin typeface="Futura Hv" pitchFamily="34" charset="0"/>
              </a:rPr>
              <a:t>Flex </a:t>
            </a:r>
            <a:r>
              <a:rPr lang="en-US" sz="1800" dirty="0" smtClean="0">
                <a:solidFill>
                  <a:schemeClr val="accent1">
                    <a:lumMod val="60000"/>
                    <a:lumOff val="40000"/>
                  </a:schemeClr>
                </a:solidFill>
                <a:latin typeface="Futura Hv" pitchFamily="34" charset="0"/>
              </a:rPr>
              <a:t>fabric</a:t>
            </a:r>
            <a:endParaRPr lang="en-US" sz="1800" dirty="0">
              <a:solidFill>
                <a:srgbClr val="FFFFFF"/>
              </a:solidFill>
            </a:endParaRPr>
          </a:p>
        </p:txBody>
      </p:sp>
      <p:sp>
        <p:nvSpPr>
          <p:cNvPr id="17424" name="Rectangle 80"/>
          <p:cNvSpPr>
            <a:spLocks noChangeArrowheads="1"/>
          </p:cNvSpPr>
          <p:nvPr/>
        </p:nvSpPr>
        <p:spPr bwMode="auto">
          <a:xfrm>
            <a:off x="457200" y="1764763"/>
            <a:ext cx="4628508" cy="341632"/>
          </a:xfrm>
          <a:prstGeom prst="rect">
            <a:avLst/>
          </a:prstGeom>
          <a:noFill/>
          <a:ln w="9525">
            <a:noFill/>
            <a:miter lim="800000"/>
            <a:headEnd/>
            <a:tailEnd/>
          </a:ln>
        </p:spPr>
        <p:txBody>
          <a:bodyPr wrap="square">
            <a:spAutoFit/>
          </a:bodyPr>
          <a:lstStyle/>
          <a:p>
            <a:pPr>
              <a:lnSpc>
                <a:spcPct val="90000"/>
              </a:lnSpc>
              <a:spcBef>
                <a:spcPct val="15000"/>
              </a:spcBef>
              <a:spcAft>
                <a:spcPts val="800"/>
              </a:spcAft>
            </a:pPr>
            <a:r>
              <a:rPr lang="en-US" sz="1800" dirty="0">
                <a:solidFill>
                  <a:schemeClr val="accent1">
                    <a:lumMod val="60000"/>
                    <a:lumOff val="40000"/>
                  </a:schemeClr>
                </a:solidFill>
                <a:latin typeface="Futura Hv" pitchFamily="34" charset="0"/>
              </a:rPr>
              <a:t>Infrastructure operating </a:t>
            </a:r>
            <a:r>
              <a:rPr lang="en-US" sz="1800" dirty="0" smtClean="0">
                <a:solidFill>
                  <a:schemeClr val="accent1">
                    <a:lumMod val="60000"/>
                    <a:lumOff val="40000"/>
                  </a:schemeClr>
                </a:solidFill>
                <a:latin typeface="Futura Hv" pitchFamily="34" charset="0"/>
              </a:rPr>
              <a:t>environment</a:t>
            </a:r>
            <a:endParaRPr lang="en-US" sz="1800" dirty="0">
              <a:solidFill>
                <a:srgbClr val="FFFFFF"/>
              </a:solidFill>
            </a:endParaRPr>
          </a:p>
        </p:txBody>
      </p:sp>
      <p:sp>
        <p:nvSpPr>
          <p:cNvPr id="17425" name="Rectangle 22"/>
          <p:cNvSpPr>
            <a:spLocks noChangeArrowheads="1"/>
          </p:cNvSpPr>
          <p:nvPr/>
        </p:nvSpPr>
        <p:spPr bwMode="auto">
          <a:xfrm>
            <a:off x="457200" y="5144551"/>
            <a:ext cx="4830763" cy="341632"/>
          </a:xfrm>
          <a:prstGeom prst="rect">
            <a:avLst/>
          </a:prstGeom>
          <a:noFill/>
          <a:ln w="9525">
            <a:noFill/>
            <a:miter lim="800000"/>
            <a:headEnd/>
            <a:tailEnd/>
          </a:ln>
          <a:effectLst>
            <a:prstShdw prst="shdw17" dist="17961" dir="2700000">
              <a:srgbClr val="00446C">
                <a:alpha val="74997"/>
              </a:srgbClr>
            </a:prstShdw>
          </a:effectLst>
        </p:spPr>
        <p:txBody>
          <a:bodyPr>
            <a:spAutoFit/>
          </a:bodyPr>
          <a:lstStyle/>
          <a:p>
            <a:pPr>
              <a:lnSpc>
                <a:spcPct val="90000"/>
              </a:lnSpc>
              <a:spcBef>
                <a:spcPct val="15000"/>
              </a:spcBef>
              <a:spcAft>
                <a:spcPts val="800"/>
              </a:spcAft>
            </a:pPr>
            <a:r>
              <a:rPr lang="en-US" sz="1800" dirty="0" smtClean="0">
                <a:solidFill>
                  <a:schemeClr val="accent1">
                    <a:lumMod val="60000"/>
                    <a:lumOff val="40000"/>
                  </a:schemeClr>
                </a:solidFill>
                <a:latin typeface="Futura Hv" pitchFamily="34" charset="0"/>
              </a:rPr>
              <a:t>HP data </a:t>
            </a:r>
            <a:r>
              <a:rPr lang="en-US" sz="1800" dirty="0">
                <a:solidFill>
                  <a:schemeClr val="accent1">
                    <a:lumMod val="60000"/>
                    <a:lumOff val="40000"/>
                  </a:schemeClr>
                </a:solidFill>
                <a:latin typeface="Futura Hv" pitchFamily="34" charset="0"/>
              </a:rPr>
              <a:t>center smart </a:t>
            </a:r>
            <a:r>
              <a:rPr lang="en-US" sz="1800" dirty="0" smtClean="0">
                <a:solidFill>
                  <a:schemeClr val="accent1">
                    <a:lumMod val="60000"/>
                    <a:lumOff val="40000"/>
                  </a:schemeClr>
                </a:solidFill>
                <a:latin typeface="Futura Hv" pitchFamily="34" charset="0"/>
              </a:rPr>
              <a:t>grid</a:t>
            </a:r>
            <a:endParaRPr lang="en-US" sz="1800" dirty="0">
              <a:solidFill>
                <a:srgbClr val="FFFFFF"/>
              </a:solidFill>
            </a:endParaRPr>
          </a:p>
        </p:txBody>
      </p:sp>
      <p:sp>
        <p:nvSpPr>
          <p:cNvPr id="25" name="TextBox 24"/>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ea typeface="Arial" pitchFamily="-107" charset="0"/>
                <a:cs typeface="+mn-cs"/>
              </a:rPr>
              <a:t>©2009 HP Confidential</a:t>
            </a:r>
          </a:p>
        </p:txBody>
      </p:sp>
      <p:pic>
        <p:nvPicPr>
          <p:cNvPr id="56" name="Picture 55" descr="ESN_FINAL_101209_DarkBckgrd_SHADED.png"/>
          <p:cNvPicPr>
            <a:picLocks noChangeAspect="1"/>
          </p:cNvPicPr>
          <p:nvPr/>
        </p:nvPicPr>
        <p:blipFill>
          <a:blip r:embed="rId3" cstate="print"/>
          <a:srcRect t="78365" r="38123"/>
          <a:stretch>
            <a:fillRect/>
          </a:stretch>
        </p:blipFill>
        <p:spPr>
          <a:xfrm>
            <a:off x="5753530" y="5263794"/>
            <a:ext cx="2002435" cy="1202729"/>
          </a:xfrm>
          <a:prstGeom prst="rect">
            <a:avLst/>
          </a:prstGeom>
        </p:spPr>
      </p:pic>
      <p:pic>
        <p:nvPicPr>
          <p:cNvPr id="57" name="Picture 56" descr="ESN_FINAL_101209_DarkBckgrd.png"/>
          <p:cNvPicPr>
            <a:picLocks noChangeAspect="1"/>
          </p:cNvPicPr>
          <p:nvPr/>
        </p:nvPicPr>
        <p:blipFill>
          <a:blip r:embed="rId4" cstate="print"/>
          <a:srcRect t="78365" r="37457"/>
          <a:stretch>
            <a:fillRect/>
          </a:stretch>
        </p:blipFill>
        <p:spPr>
          <a:xfrm>
            <a:off x="5753529" y="5253007"/>
            <a:ext cx="2024009" cy="1202729"/>
          </a:xfrm>
          <a:prstGeom prst="rect">
            <a:avLst/>
          </a:prstGeom>
        </p:spPr>
      </p:pic>
      <p:pic>
        <p:nvPicPr>
          <p:cNvPr id="54" name="Picture 53" descr="ESN_FINAL_101209_DarkBckgrd_SHADED.png"/>
          <p:cNvPicPr>
            <a:picLocks noChangeAspect="1"/>
          </p:cNvPicPr>
          <p:nvPr/>
        </p:nvPicPr>
        <p:blipFill>
          <a:blip r:embed="rId5" cstate="print"/>
          <a:srcRect t="55274" r="38123" b="21635"/>
          <a:stretch>
            <a:fillRect/>
          </a:stretch>
        </p:blipFill>
        <p:spPr>
          <a:xfrm>
            <a:off x="5753529" y="3969378"/>
            <a:ext cx="2002435" cy="1283629"/>
          </a:xfrm>
          <a:prstGeom prst="rect">
            <a:avLst/>
          </a:prstGeom>
        </p:spPr>
      </p:pic>
      <p:pic>
        <p:nvPicPr>
          <p:cNvPr id="55" name="Picture 54" descr="ESN_FINAL_101209_DarkBckgrd.png"/>
          <p:cNvPicPr>
            <a:picLocks noChangeAspect="1"/>
          </p:cNvPicPr>
          <p:nvPr/>
        </p:nvPicPr>
        <p:blipFill>
          <a:blip r:embed="rId6" cstate="print"/>
          <a:srcRect t="55468" r="37457" b="21635"/>
          <a:stretch>
            <a:fillRect/>
          </a:stretch>
        </p:blipFill>
        <p:spPr>
          <a:xfrm>
            <a:off x="5753529" y="3980165"/>
            <a:ext cx="2024009" cy="1272842"/>
          </a:xfrm>
          <a:prstGeom prst="rect">
            <a:avLst/>
          </a:prstGeom>
        </p:spPr>
      </p:pic>
      <p:pic>
        <p:nvPicPr>
          <p:cNvPr id="52" name="Picture 51" descr="ESN_FINAL_101209_DarkBckgrd_SHADED.png"/>
          <p:cNvPicPr>
            <a:picLocks noChangeAspect="1"/>
          </p:cNvPicPr>
          <p:nvPr/>
        </p:nvPicPr>
        <p:blipFill>
          <a:blip r:embed="rId3" cstate="print"/>
          <a:srcRect t="33763" r="38123" b="44505"/>
          <a:stretch>
            <a:fillRect/>
          </a:stretch>
        </p:blipFill>
        <p:spPr>
          <a:xfrm>
            <a:off x="5753529" y="2782828"/>
            <a:ext cx="2002435" cy="1208122"/>
          </a:xfrm>
          <a:prstGeom prst="rect">
            <a:avLst/>
          </a:prstGeom>
        </p:spPr>
      </p:pic>
      <p:pic>
        <p:nvPicPr>
          <p:cNvPr id="53" name="Picture 52" descr="ESN_FINAL_101209_DarkBckgrd.png"/>
          <p:cNvPicPr>
            <a:picLocks noChangeAspect="1"/>
          </p:cNvPicPr>
          <p:nvPr/>
        </p:nvPicPr>
        <p:blipFill>
          <a:blip r:embed="rId4" cstate="print"/>
          <a:srcRect t="33957" r="37457" b="44505"/>
          <a:stretch>
            <a:fillRect/>
          </a:stretch>
        </p:blipFill>
        <p:spPr>
          <a:xfrm>
            <a:off x="5753529" y="2793615"/>
            <a:ext cx="2024009" cy="1197335"/>
          </a:xfrm>
          <a:prstGeom prst="rect">
            <a:avLst/>
          </a:prstGeom>
        </p:spPr>
      </p:pic>
      <p:pic>
        <p:nvPicPr>
          <p:cNvPr id="50" name="Picture 49" descr="ESN_FINAL_101209_DarkBckgrd_SHADED.png"/>
          <p:cNvPicPr>
            <a:picLocks noChangeAspect="1"/>
          </p:cNvPicPr>
          <p:nvPr/>
        </p:nvPicPr>
        <p:blipFill>
          <a:blip r:embed="rId5" cstate="print"/>
          <a:srcRect r="38123" b="66011"/>
          <a:stretch>
            <a:fillRect/>
          </a:stretch>
        </p:blipFill>
        <p:spPr>
          <a:xfrm>
            <a:off x="5753529" y="904126"/>
            <a:ext cx="2002435" cy="1889489"/>
          </a:xfrm>
          <a:prstGeom prst="rect">
            <a:avLst/>
          </a:prstGeom>
        </p:spPr>
      </p:pic>
      <p:pic>
        <p:nvPicPr>
          <p:cNvPr id="51" name="Picture 50" descr="ESN_FINAL_101209_DarkBckgrd.png"/>
          <p:cNvPicPr>
            <a:picLocks noChangeAspect="1"/>
          </p:cNvPicPr>
          <p:nvPr/>
        </p:nvPicPr>
        <p:blipFill>
          <a:blip r:embed="rId6" cstate="print"/>
          <a:srcRect r="37457" b="66011"/>
          <a:stretch>
            <a:fillRect/>
          </a:stretch>
        </p:blipFill>
        <p:spPr>
          <a:xfrm>
            <a:off x="5753529" y="904126"/>
            <a:ext cx="2024009" cy="1889489"/>
          </a:xfrm>
          <a:prstGeom prst="rect">
            <a:avLst/>
          </a:prstGeom>
        </p:spPr>
      </p:pic>
      <p:cxnSp>
        <p:nvCxnSpPr>
          <p:cNvPr id="59" name="Straight Arrow Connector 25"/>
          <p:cNvCxnSpPr>
            <a:cxnSpLocks noChangeShapeType="1"/>
          </p:cNvCxnSpPr>
          <p:nvPr/>
        </p:nvCxnSpPr>
        <p:spPr bwMode="auto">
          <a:xfrm>
            <a:off x="533550" y="2112379"/>
            <a:ext cx="593031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59000"/>
                  </a:schemeClr>
                </a:gs>
                <a:gs pos="63000">
                  <a:schemeClr val="accent1">
                    <a:lumMod val="60000"/>
                    <a:lumOff val="40000"/>
                    <a:alpha val="26000"/>
                  </a:schemeClr>
                </a:gs>
              </a:gsLst>
              <a:lin ang="0" scaled="1"/>
              <a:tileRect/>
            </a:gradFill>
            <a:prstDash val="solid"/>
            <a:round/>
            <a:headEnd type="none" w="med" len="med"/>
            <a:tailEnd type="none" w="med" len="lg"/>
          </a:ln>
        </p:spPr>
      </p:cxnSp>
      <p:cxnSp>
        <p:nvCxnSpPr>
          <p:cNvPr id="62" name="Straight Arrow Connector 25"/>
          <p:cNvCxnSpPr>
            <a:cxnSpLocks noChangeShapeType="1"/>
          </p:cNvCxnSpPr>
          <p:nvPr/>
        </p:nvCxnSpPr>
        <p:spPr bwMode="auto">
          <a:xfrm>
            <a:off x="538805" y="3063565"/>
            <a:ext cx="593031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59000"/>
                  </a:schemeClr>
                </a:gs>
                <a:gs pos="63000">
                  <a:schemeClr val="accent1">
                    <a:lumMod val="60000"/>
                    <a:lumOff val="40000"/>
                    <a:alpha val="26000"/>
                  </a:schemeClr>
                </a:gs>
              </a:gsLst>
              <a:lin ang="0" scaled="1"/>
              <a:tileRect/>
            </a:gradFill>
            <a:prstDash val="solid"/>
            <a:round/>
            <a:headEnd type="none" w="med" len="med"/>
            <a:tailEnd type="none" w="med" len="lg"/>
          </a:ln>
        </p:spPr>
      </p:cxnSp>
      <p:cxnSp>
        <p:nvCxnSpPr>
          <p:cNvPr id="63" name="Straight Arrow Connector 25"/>
          <p:cNvCxnSpPr>
            <a:cxnSpLocks noChangeShapeType="1"/>
          </p:cNvCxnSpPr>
          <p:nvPr/>
        </p:nvCxnSpPr>
        <p:spPr bwMode="auto">
          <a:xfrm>
            <a:off x="544060" y="4277510"/>
            <a:ext cx="593031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59000"/>
                  </a:schemeClr>
                </a:gs>
                <a:gs pos="63000">
                  <a:schemeClr val="accent1">
                    <a:lumMod val="60000"/>
                    <a:lumOff val="40000"/>
                    <a:alpha val="26000"/>
                  </a:schemeClr>
                </a:gs>
              </a:gsLst>
              <a:lin ang="0" scaled="1"/>
              <a:tileRect/>
            </a:gradFill>
            <a:prstDash val="solid"/>
            <a:round/>
            <a:headEnd type="none" w="med" len="med"/>
            <a:tailEnd type="none" w="med" len="lg"/>
          </a:ln>
        </p:spPr>
      </p:cxnSp>
      <p:cxnSp>
        <p:nvCxnSpPr>
          <p:cNvPr id="64" name="Straight Arrow Connector 25"/>
          <p:cNvCxnSpPr>
            <a:cxnSpLocks noChangeShapeType="1"/>
          </p:cNvCxnSpPr>
          <p:nvPr/>
        </p:nvCxnSpPr>
        <p:spPr bwMode="auto">
          <a:xfrm>
            <a:off x="549315" y="5491455"/>
            <a:ext cx="593031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59000"/>
                  </a:schemeClr>
                </a:gs>
                <a:gs pos="63000">
                  <a:schemeClr val="accent1">
                    <a:lumMod val="60000"/>
                    <a:lumOff val="40000"/>
                    <a:alpha val="26000"/>
                  </a:schemeClr>
                </a:gs>
              </a:gsLst>
              <a:lin ang="0" scaled="1"/>
              <a:tileRect/>
            </a:gradFill>
            <a:prstDash val="solid"/>
            <a:round/>
            <a:headEnd type="none" w="med" len="med"/>
            <a:tailEnd type="none" w="med" len="lg"/>
          </a:ln>
        </p:spPr>
      </p:cxnSp>
      <p:sp>
        <p:nvSpPr>
          <p:cNvPr id="65" name="Rectangle 22"/>
          <p:cNvSpPr>
            <a:spLocks noChangeArrowheads="1"/>
          </p:cNvSpPr>
          <p:nvPr/>
        </p:nvSpPr>
        <p:spPr bwMode="auto">
          <a:xfrm>
            <a:off x="451950" y="4329006"/>
            <a:ext cx="4260715" cy="590931"/>
          </a:xfrm>
          <a:prstGeom prst="rect">
            <a:avLst/>
          </a:prstGeom>
          <a:noFill/>
          <a:ln w="9525">
            <a:noFill/>
            <a:miter lim="800000"/>
            <a:headEnd/>
            <a:tailEnd/>
          </a:ln>
          <a:effectLst>
            <a:prstShdw prst="shdw17" dist="17961" dir="2700000">
              <a:srgbClr val="00446C">
                <a:alpha val="74997"/>
              </a:srgbClr>
            </a:prstShdw>
          </a:effectLst>
        </p:spPr>
        <p:txBody>
          <a:bodyPr wrap="square">
            <a:spAutoFit/>
          </a:bodyPr>
          <a:lstStyle/>
          <a:p>
            <a:pPr>
              <a:lnSpc>
                <a:spcPct val="90000"/>
              </a:lnSpc>
              <a:spcBef>
                <a:spcPct val="15000"/>
              </a:spcBef>
            </a:pPr>
            <a:r>
              <a:rPr lang="en-US" sz="1800" dirty="0" smtClean="0">
                <a:solidFill>
                  <a:srgbClr val="FFFFFF"/>
                </a:solidFill>
              </a:rPr>
              <a:t>Adaptive compute</a:t>
            </a:r>
            <a:r>
              <a:rPr lang="en-US" sz="1800" dirty="0">
                <a:solidFill>
                  <a:srgbClr val="FFFFFF"/>
                </a:solidFill>
              </a:rPr>
              <a:t>, memory, </a:t>
            </a:r>
            <a:r>
              <a:rPr lang="en-US" sz="1800" dirty="0" smtClean="0">
                <a:solidFill>
                  <a:srgbClr val="FFFFFF"/>
                </a:solidFill>
              </a:rPr>
              <a:t>storage </a:t>
            </a:r>
            <a:r>
              <a:rPr lang="en-US" sz="1800" dirty="0">
                <a:solidFill>
                  <a:srgbClr val="FFFFFF"/>
                </a:solidFill>
              </a:rPr>
              <a:t>&amp; </a:t>
            </a:r>
            <a:r>
              <a:rPr lang="en-US" sz="1800" dirty="0" smtClean="0">
                <a:solidFill>
                  <a:srgbClr val="FFFFFF"/>
                </a:solidFill>
              </a:rPr>
              <a:t>network resources</a:t>
            </a:r>
            <a:endParaRPr lang="en-US" sz="1800" dirty="0">
              <a:solidFill>
                <a:srgbClr val="FFFFFF"/>
              </a:solidFill>
            </a:endParaRPr>
          </a:p>
        </p:txBody>
      </p:sp>
      <p:sp>
        <p:nvSpPr>
          <p:cNvPr id="66" name="Rectangle 131"/>
          <p:cNvSpPr>
            <a:spLocks noChangeArrowheads="1"/>
          </p:cNvSpPr>
          <p:nvPr/>
        </p:nvSpPr>
        <p:spPr bwMode="auto">
          <a:xfrm>
            <a:off x="451950" y="3117754"/>
            <a:ext cx="4830763" cy="590931"/>
          </a:xfrm>
          <a:prstGeom prst="rect">
            <a:avLst/>
          </a:prstGeom>
          <a:noFill/>
          <a:ln w="9525">
            <a:noFill/>
            <a:miter lim="800000"/>
            <a:headEnd/>
            <a:tailEnd/>
          </a:ln>
        </p:spPr>
        <p:txBody>
          <a:bodyPr>
            <a:spAutoFit/>
          </a:bodyPr>
          <a:lstStyle/>
          <a:p>
            <a:pPr>
              <a:lnSpc>
                <a:spcPct val="90000"/>
              </a:lnSpc>
              <a:spcBef>
                <a:spcPct val="15000"/>
              </a:spcBef>
            </a:pPr>
            <a:r>
              <a:rPr lang="en-US" sz="1800" dirty="0" smtClean="0">
                <a:solidFill>
                  <a:srgbClr val="FFFFFF"/>
                </a:solidFill>
              </a:rPr>
              <a:t>Wire-once</a:t>
            </a:r>
            <a:r>
              <a:rPr lang="en-US" sz="1800" dirty="0">
                <a:solidFill>
                  <a:srgbClr val="FFFFFF"/>
                </a:solidFill>
              </a:rPr>
              <a:t>, dynamic assembly, </a:t>
            </a:r>
            <a:r>
              <a:rPr lang="en-US" sz="1800" dirty="0" smtClean="0">
                <a:solidFill>
                  <a:srgbClr val="FFFFFF"/>
                </a:solidFill>
              </a:rPr>
              <a:t>always </a:t>
            </a:r>
            <a:r>
              <a:rPr lang="en-US" sz="1800" dirty="0">
                <a:solidFill>
                  <a:srgbClr val="FFFFFF"/>
                </a:solidFill>
              </a:rPr>
              <a:t>predictable</a:t>
            </a:r>
          </a:p>
        </p:txBody>
      </p:sp>
      <p:sp>
        <p:nvSpPr>
          <p:cNvPr id="67" name="Rectangle 80"/>
          <p:cNvSpPr>
            <a:spLocks noChangeArrowheads="1"/>
          </p:cNvSpPr>
          <p:nvPr/>
        </p:nvSpPr>
        <p:spPr bwMode="auto">
          <a:xfrm>
            <a:off x="451950" y="2148394"/>
            <a:ext cx="4628508" cy="341632"/>
          </a:xfrm>
          <a:prstGeom prst="rect">
            <a:avLst/>
          </a:prstGeom>
          <a:noFill/>
          <a:ln w="9525">
            <a:noFill/>
            <a:miter lim="800000"/>
            <a:headEnd/>
            <a:tailEnd/>
          </a:ln>
        </p:spPr>
        <p:txBody>
          <a:bodyPr wrap="square">
            <a:spAutoFit/>
          </a:bodyPr>
          <a:lstStyle/>
          <a:p>
            <a:pPr>
              <a:lnSpc>
                <a:spcPct val="90000"/>
              </a:lnSpc>
              <a:spcBef>
                <a:spcPct val="15000"/>
              </a:spcBef>
            </a:pPr>
            <a:r>
              <a:rPr lang="en-US" sz="1800" dirty="0" smtClean="0">
                <a:solidFill>
                  <a:srgbClr val="FFFFFF"/>
                </a:solidFill>
              </a:rPr>
              <a:t>Enables shared-service management</a:t>
            </a:r>
            <a:endParaRPr lang="en-US" sz="1800" dirty="0">
              <a:solidFill>
                <a:srgbClr val="FFFFFF"/>
              </a:solidFill>
            </a:endParaRPr>
          </a:p>
        </p:txBody>
      </p:sp>
      <p:sp>
        <p:nvSpPr>
          <p:cNvPr id="68" name="Rectangle 22"/>
          <p:cNvSpPr>
            <a:spLocks noChangeArrowheads="1"/>
          </p:cNvSpPr>
          <p:nvPr/>
        </p:nvSpPr>
        <p:spPr bwMode="auto">
          <a:xfrm>
            <a:off x="451950" y="5496641"/>
            <a:ext cx="4830763" cy="646331"/>
          </a:xfrm>
          <a:prstGeom prst="rect">
            <a:avLst/>
          </a:prstGeom>
          <a:noFill/>
          <a:ln w="9525">
            <a:noFill/>
            <a:miter lim="800000"/>
            <a:headEnd/>
            <a:tailEnd/>
          </a:ln>
          <a:effectLst>
            <a:prstShdw prst="shdw17" dist="17961" dir="2700000">
              <a:srgbClr val="00446C">
                <a:alpha val="74997"/>
              </a:srgbClr>
            </a:prstShdw>
          </a:effectLst>
        </p:spPr>
        <p:txBody>
          <a:bodyPr>
            <a:spAutoFit/>
          </a:bodyPr>
          <a:lstStyle/>
          <a:p>
            <a:r>
              <a:rPr lang="en-US" sz="1800" dirty="0" smtClean="0">
                <a:solidFill>
                  <a:srgbClr val="FFFFFF"/>
                </a:solidFill>
              </a:rPr>
              <a:t>Intelligent </a:t>
            </a:r>
            <a:r>
              <a:rPr lang="en-US" sz="1800" dirty="0">
                <a:solidFill>
                  <a:srgbClr val="FFFFFF"/>
                </a:solidFill>
              </a:rPr>
              <a:t>energy management </a:t>
            </a:r>
            <a:r>
              <a:rPr lang="en-US" sz="1800" dirty="0" smtClean="0">
                <a:solidFill>
                  <a:srgbClr val="FFFFFF"/>
                </a:solidFill>
              </a:rPr>
              <a:t>across </a:t>
            </a:r>
            <a:r>
              <a:rPr lang="en-US" sz="1800" dirty="0">
                <a:solidFill>
                  <a:srgbClr val="FFFFFF"/>
                </a:solidFill>
              </a:rPr>
              <a:t>systems and facilities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22" presetClass="entr" presetSubtype="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up)">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par>
                                <p:cTn id="16" presetID="22" presetClass="entr" presetSubtype="1"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500"/>
                                        <p:tgtEl>
                                          <p:spTgt spid="65"/>
                                        </p:tgtEl>
                                      </p:cBhvr>
                                    </p:animEffect>
                                  </p:childTnLst>
                                </p:cTn>
                              </p:par>
                              <p:par>
                                <p:cTn id="24" presetID="22" presetClass="entr" presetSubtype="1"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up)">
                                      <p:cBhvr>
                                        <p:cTn id="31" dur="500"/>
                                        <p:tgtEl>
                                          <p:spTgt spid="68"/>
                                        </p:tgtEl>
                                      </p:cBhvr>
                                    </p:animEffect>
                                  </p:childTnLst>
                                </p:cTn>
                              </p:par>
                              <p:par>
                                <p:cTn id="32" presetID="22" presetClass="entr" presetSubtype="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25"/>
          <p:cNvCxnSpPr>
            <a:cxnSpLocks noChangeShapeType="1"/>
          </p:cNvCxnSpPr>
          <p:nvPr/>
        </p:nvCxnSpPr>
        <p:spPr bwMode="auto">
          <a:xfrm>
            <a:off x="528227" y="4958591"/>
            <a:ext cx="5315707"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8" name="Straight Arrow Connector 25"/>
          <p:cNvCxnSpPr>
            <a:cxnSpLocks noChangeShapeType="1"/>
          </p:cNvCxnSpPr>
          <p:nvPr/>
        </p:nvCxnSpPr>
        <p:spPr bwMode="auto">
          <a:xfrm flipV="1">
            <a:off x="545715" y="3210416"/>
            <a:ext cx="5315707" cy="2"/>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sp>
        <p:nvSpPr>
          <p:cNvPr id="24" name="Rectangle 23"/>
          <p:cNvSpPr/>
          <p:nvPr/>
        </p:nvSpPr>
        <p:spPr>
          <a:xfrm rot="5400000">
            <a:off x="1078240" y="3599800"/>
            <a:ext cx="4068569" cy="341632"/>
          </a:xfrm>
          <a:prstGeom prst="rect">
            <a:avLst/>
          </a:prstGeom>
          <a:noFill/>
          <a:ln w="9525">
            <a:noFill/>
            <a:miter lim="800000"/>
            <a:headEnd/>
            <a:tailEnd/>
          </a:ln>
        </p:spPr>
        <p:txBody>
          <a:bodyPr wrap="square">
            <a:spAutoFit/>
          </a:bodyPr>
          <a:lstStyle/>
          <a:p>
            <a:pPr>
              <a:lnSpc>
                <a:spcPct val="90000"/>
              </a:lnSpc>
              <a:spcBef>
                <a:spcPct val="15000"/>
              </a:spcBef>
              <a:spcAft>
                <a:spcPts val="800"/>
              </a:spcAft>
              <a:defRPr/>
            </a:pPr>
            <a:endParaRPr lang="en-US">
              <a:solidFill>
                <a:schemeClr val="accent1">
                  <a:lumMod val="60000"/>
                  <a:lumOff val="40000"/>
                </a:schemeClr>
              </a:solidFill>
              <a:latin typeface="Futura Hv" pitchFamily="34" charset="0"/>
            </a:endParaRPr>
          </a:p>
        </p:txBody>
      </p:sp>
      <p:pic>
        <p:nvPicPr>
          <p:cNvPr id="34" name="Picture 33" descr="G10418004042009.png"/>
          <p:cNvPicPr>
            <a:picLocks noChangeAspect="1"/>
          </p:cNvPicPr>
          <p:nvPr/>
        </p:nvPicPr>
        <p:blipFill>
          <a:blip r:embed="rId3" cstate="print"/>
          <a:srcRect/>
          <a:stretch>
            <a:fillRect/>
          </a:stretch>
        </p:blipFill>
        <p:spPr bwMode="auto">
          <a:xfrm>
            <a:off x="5375520" y="1002349"/>
            <a:ext cx="2360922" cy="5480550"/>
          </a:xfrm>
          <a:prstGeom prst="rect">
            <a:avLst/>
          </a:prstGeom>
          <a:noFill/>
          <a:ln w="9525">
            <a:noFill/>
            <a:miter lim="800000"/>
            <a:headEnd/>
            <a:tailEnd/>
          </a:ln>
          <a:effectLst>
            <a:outerShdw blurRad="76200" dist="76201" dir="2700000" algn="tl" rotWithShape="0">
              <a:srgbClr val="000000">
                <a:alpha val="50000"/>
              </a:srgbClr>
            </a:outerShdw>
          </a:effectLst>
        </p:spPr>
      </p:pic>
      <p:sp>
        <p:nvSpPr>
          <p:cNvPr id="15362" name="Content Placeholder 9"/>
          <p:cNvSpPr>
            <a:spLocks/>
          </p:cNvSpPr>
          <p:nvPr/>
        </p:nvSpPr>
        <p:spPr bwMode="auto">
          <a:xfrm>
            <a:off x="458788" y="1483316"/>
            <a:ext cx="3656012" cy="4307884"/>
          </a:xfrm>
          <a:prstGeom prst="rect">
            <a:avLst/>
          </a:prstGeom>
          <a:noFill/>
          <a:ln w="9525">
            <a:noFill/>
            <a:miter lim="800000"/>
            <a:headEnd/>
            <a:tailEnd/>
          </a:ln>
        </p:spPr>
        <p:txBody>
          <a:bodyPr/>
          <a:lstStyle/>
          <a:p>
            <a:pPr marL="0" lvl="1" indent="1588" eaLnBrk="0" hangingPunct="0">
              <a:lnSpc>
                <a:spcPts val="2200"/>
              </a:lnSpc>
              <a:spcBef>
                <a:spcPts val="800"/>
              </a:spcBef>
              <a:spcAft>
                <a:spcPts val="0"/>
              </a:spcAft>
              <a:buClr>
                <a:srgbClr val="ABA69F"/>
              </a:buClr>
              <a:buSzPct val="80000"/>
            </a:pPr>
            <a:r>
              <a:rPr lang="en-US" sz="1800" dirty="0">
                <a:solidFill>
                  <a:schemeClr val="bg2"/>
                </a:solidFill>
                <a:latin typeface="Futura Hv" pitchFamily="-107" charset="0"/>
              </a:rPr>
              <a:t>Instantly adjust to dynamic </a:t>
            </a:r>
            <a:r>
              <a:rPr lang="en-US" sz="1800" dirty="0" smtClean="0">
                <a:solidFill>
                  <a:schemeClr val="bg2"/>
                </a:solidFill>
                <a:latin typeface="Futura Hv" pitchFamily="-107" charset="0"/>
              </a:rPr>
              <a:t/>
            </a:r>
            <a:br>
              <a:rPr lang="en-US" sz="1800" dirty="0" smtClean="0">
                <a:solidFill>
                  <a:schemeClr val="bg2"/>
                </a:solidFill>
                <a:latin typeface="Futura Hv" pitchFamily="-107" charset="0"/>
              </a:rPr>
            </a:br>
            <a:r>
              <a:rPr lang="en-US" sz="1800" dirty="0" smtClean="0">
                <a:solidFill>
                  <a:schemeClr val="bg2"/>
                </a:solidFill>
                <a:latin typeface="+mn-lt"/>
              </a:rPr>
              <a:t>business</a:t>
            </a:r>
            <a:r>
              <a:rPr lang="en-US" sz="1800" dirty="0" smtClean="0">
                <a:solidFill>
                  <a:schemeClr val="bg2"/>
                </a:solidFill>
                <a:latin typeface="Futura Hv" pitchFamily="-107" charset="0"/>
              </a:rPr>
              <a:t> demands</a:t>
            </a:r>
          </a:p>
          <a:p>
            <a:pPr marL="0" lvl="1" indent="1588" eaLnBrk="0" hangingPunct="0">
              <a:lnSpc>
                <a:spcPts val="2200"/>
              </a:lnSpc>
              <a:spcBef>
                <a:spcPts val="800"/>
              </a:spcBef>
              <a:spcAft>
                <a:spcPts val="0"/>
              </a:spcAft>
              <a:buClr>
                <a:srgbClr val="ABA69F"/>
              </a:buClr>
              <a:buSzPct val="80000"/>
            </a:pPr>
            <a:r>
              <a:rPr lang="en-US" sz="1600" dirty="0" smtClean="0"/>
              <a:t>Provision and modify complex infrastructure in minutes, not months</a:t>
            </a:r>
          </a:p>
          <a:p>
            <a:pPr indent="1588" eaLnBrk="0" hangingPunct="0">
              <a:lnSpc>
                <a:spcPts val="2200"/>
              </a:lnSpc>
              <a:spcBef>
                <a:spcPts val="800"/>
              </a:spcBef>
              <a:spcAft>
                <a:spcPts val="0"/>
              </a:spcAft>
              <a:buClr>
                <a:srgbClr val="ABA69F"/>
              </a:buClr>
              <a:buSzPct val="80000"/>
            </a:pPr>
            <a:endParaRPr lang="en-US" sz="1800" dirty="0" smtClean="0">
              <a:latin typeface="Futura Hv" pitchFamily="-107" charset="0"/>
            </a:endParaRPr>
          </a:p>
          <a:p>
            <a:pPr indent="1588" eaLnBrk="0" hangingPunct="0">
              <a:lnSpc>
                <a:spcPts val="2200"/>
              </a:lnSpc>
              <a:spcBef>
                <a:spcPts val="800"/>
              </a:spcBef>
              <a:spcAft>
                <a:spcPts val="0"/>
              </a:spcAft>
              <a:buClr>
                <a:srgbClr val="ABA69F"/>
              </a:buClr>
              <a:buSzPct val="80000"/>
            </a:pPr>
            <a:r>
              <a:rPr lang="en-US" sz="1800" dirty="0" smtClean="0">
                <a:solidFill>
                  <a:schemeClr val="bg2"/>
                </a:solidFill>
                <a:latin typeface="Futura Hv" pitchFamily="-107" charset="0"/>
              </a:rPr>
              <a:t>Transform </a:t>
            </a:r>
            <a:r>
              <a:rPr lang="en-US" sz="1800" dirty="0">
                <a:solidFill>
                  <a:schemeClr val="bg2"/>
                </a:solidFill>
                <a:latin typeface="Futura Hv" pitchFamily="-107" charset="0"/>
              </a:rPr>
              <a:t>the economics </a:t>
            </a:r>
            <a:r>
              <a:rPr lang="en-US" sz="1800" dirty="0" smtClean="0">
                <a:solidFill>
                  <a:schemeClr val="bg2"/>
                </a:solidFill>
                <a:latin typeface="Futura Hv" pitchFamily="-107" charset="0"/>
              </a:rPr>
              <a:t/>
            </a:r>
            <a:br>
              <a:rPr lang="en-US" sz="1800" dirty="0" smtClean="0">
                <a:solidFill>
                  <a:schemeClr val="bg2"/>
                </a:solidFill>
                <a:latin typeface="Futura Hv" pitchFamily="-107" charset="0"/>
              </a:rPr>
            </a:br>
            <a:r>
              <a:rPr lang="en-US" sz="1800" dirty="0" smtClean="0">
                <a:solidFill>
                  <a:schemeClr val="bg2"/>
                </a:solidFill>
                <a:latin typeface="Futura Hv" pitchFamily="-107" charset="0"/>
              </a:rPr>
              <a:t>of </a:t>
            </a:r>
            <a:r>
              <a:rPr lang="en-US" sz="1800" dirty="0">
                <a:solidFill>
                  <a:schemeClr val="bg2"/>
                </a:solidFill>
                <a:latin typeface="Futura Hv" pitchFamily="-107" charset="0"/>
              </a:rPr>
              <a:t>your</a:t>
            </a:r>
            <a:r>
              <a:rPr lang="en-US" sz="1800" dirty="0" smtClean="0">
                <a:solidFill>
                  <a:schemeClr val="bg2"/>
                </a:solidFill>
                <a:latin typeface="Futura Hv" pitchFamily="-107" charset="0"/>
              </a:rPr>
              <a:t> data center</a:t>
            </a:r>
          </a:p>
          <a:p>
            <a:pPr marL="0" lvl="1" indent="1588" eaLnBrk="0" hangingPunct="0">
              <a:lnSpc>
                <a:spcPts val="2200"/>
              </a:lnSpc>
              <a:spcBef>
                <a:spcPts val="800"/>
              </a:spcBef>
              <a:spcAft>
                <a:spcPts val="0"/>
              </a:spcAft>
              <a:buClr>
                <a:srgbClr val="ABA69F"/>
              </a:buClr>
              <a:buSzPct val="80000"/>
            </a:pPr>
            <a:r>
              <a:rPr lang="en-US" sz="1600" dirty="0" smtClean="0"/>
              <a:t>Double admin productivity with payback in less than a year</a:t>
            </a:r>
          </a:p>
          <a:p>
            <a:pPr indent="1588" eaLnBrk="0" hangingPunct="0">
              <a:lnSpc>
                <a:spcPts val="2200"/>
              </a:lnSpc>
              <a:spcBef>
                <a:spcPts val="800"/>
              </a:spcBef>
              <a:spcAft>
                <a:spcPts val="0"/>
              </a:spcAft>
              <a:buClr>
                <a:srgbClr val="ABA69F"/>
              </a:buClr>
              <a:buSzPct val="80000"/>
            </a:pPr>
            <a:endParaRPr lang="en-US" sz="1800" dirty="0" smtClean="0">
              <a:latin typeface="Futura Hv" pitchFamily="-107" charset="0"/>
            </a:endParaRPr>
          </a:p>
          <a:p>
            <a:pPr indent="1588" eaLnBrk="0" hangingPunct="0">
              <a:lnSpc>
                <a:spcPts val="2200"/>
              </a:lnSpc>
              <a:spcBef>
                <a:spcPts val="800"/>
              </a:spcBef>
              <a:spcAft>
                <a:spcPts val="0"/>
              </a:spcAft>
              <a:buClr>
                <a:srgbClr val="ABA69F"/>
              </a:buClr>
              <a:buSzPct val="80000"/>
            </a:pPr>
            <a:r>
              <a:rPr lang="en-US" sz="1800" dirty="0" smtClean="0">
                <a:solidFill>
                  <a:schemeClr val="bg2"/>
                </a:solidFill>
                <a:latin typeface="Futura Hv" pitchFamily="-107" charset="0"/>
              </a:rPr>
              <a:t>Integrated </a:t>
            </a:r>
            <a:r>
              <a:rPr lang="en-US" sz="1800" dirty="0">
                <a:solidFill>
                  <a:schemeClr val="bg2"/>
                </a:solidFill>
                <a:latin typeface="Futura Hv" pitchFamily="-107" charset="0"/>
              </a:rPr>
              <a:t>by </a:t>
            </a:r>
            <a:r>
              <a:rPr lang="en-US" sz="1800" dirty="0" smtClean="0">
                <a:solidFill>
                  <a:schemeClr val="bg2"/>
                </a:solidFill>
                <a:latin typeface="Futura Hv" pitchFamily="-107" charset="0"/>
              </a:rPr>
              <a:t>design</a:t>
            </a:r>
          </a:p>
          <a:p>
            <a:pPr marL="0" lvl="1" indent="1588" eaLnBrk="0" hangingPunct="0">
              <a:lnSpc>
                <a:spcPts val="2200"/>
              </a:lnSpc>
              <a:spcBef>
                <a:spcPts val="800"/>
              </a:spcBef>
              <a:spcAft>
                <a:spcPts val="0"/>
              </a:spcAft>
              <a:buClr>
                <a:srgbClr val="ABA69F"/>
              </a:buClr>
              <a:buSzPct val="80000"/>
            </a:pPr>
            <a:r>
              <a:rPr lang="en-US" sz="1600" dirty="0" smtClean="0"/>
              <a:t>Built on the industry’s leading </a:t>
            </a:r>
            <a:br>
              <a:rPr lang="en-US" sz="1600" dirty="0" smtClean="0"/>
            </a:br>
            <a:r>
              <a:rPr lang="en-US" sz="1600" dirty="0" smtClean="0"/>
              <a:t>blade architecture, pre-configured and installed by HP experts</a:t>
            </a:r>
          </a:p>
          <a:p>
            <a:pPr indent="1588" eaLnBrk="0" hangingPunct="0">
              <a:lnSpc>
                <a:spcPts val="2200"/>
              </a:lnSpc>
              <a:spcBef>
                <a:spcPts val="800"/>
              </a:spcBef>
              <a:spcAft>
                <a:spcPts val="0"/>
              </a:spcAft>
              <a:buClr>
                <a:srgbClr val="ABA69F"/>
              </a:buClr>
              <a:buSzPct val="80000"/>
            </a:pPr>
            <a:endParaRPr lang="en-US" sz="1800" dirty="0" smtClean="0">
              <a:latin typeface="Futura Hv" pitchFamily="-107" charset="0"/>
            </a:endParaRPr>
          </a:p>
          <a:p>
            <a:pPr indent="1588" eaLnBrk="0" hangingPunct="0">
              <a:lnSpc>
                <a:spcPts val="2200"/>
              </a:lnSpc>
              <a:spcBef>
                <a:spcPts val="800"/>
              </a:spcBef>
              <a:spcAft>
                <a:spcPts val="0"/>
              </a:spcAft>
              <a:buClr>
                <a:srgbClr val="ABA69F"/>
              </a:buClr>
              <a:buSzPct val="80000"/>
            </a:pPr>
            <a:endParaRPr lang="en-US" sz="1800" dirty="0">
              <a:latin typeface="Futura Hv" pitchFamily="-107" charset="0"/>
            </a:endParaRPr>
          </a:p>
        </p:txBody>
      </p:sp>
      <p:sp>
        <p:nvSpPr>
          <p:cNvPr id="15363" name="Rectangle 157"/>
          <p:cNvSpPr txBox="1">
            <a:spLocks noChangeArrowheads="1"/>
          </p:cNvSpPr>
          <p:nvPr/>
        </p:nvSpPr>
        <p:spPr bwMode="auto">
          <a:xfrm>
            <a:off x="390526" y="0"/>
            <a:ext cx="6191250" cy="1143000"/>
          </a:xfrm>
          <a:prstGeom prst="rect">
            <a:avLst/>
          </a:prstGeom>
          <a:noFill/>
          <a:ln w="9525">
            <a:noFill/>
            <a:miter lim="800000"/>
            <a:headEnd/>
            <a:tailEnd/>
          </a:ln>
        </p:spPr>
        <p:txBody>
          <a:bodyPr anchor="ctr"/>
          <a:lstStyle/>
          <a:p>
            <a:pPr>
              <a:lnSpc>
                <a:spcPct val="90000"/>
              </a:lnSpc>
              <a:spcBef>
                <a:spcPct val="25000"/>
              </a:spcBef>
            </a:pPr>
            <a:r>
              <a:rPr lang="en-US" sz="3600" dirty="0" smtClean="0">
                <a:solidFill>
                  <a:schemeClr val="bg2"/>
                </a:solidFill>
              </a:rPr>
              <a:t>Converged Infrastructure with HP </a:t>
            </a:r>
            <a:r>
              <a:rPr lang="en-US" sz="3600" dirty="0">
                <a:solidFill>
                  <a:schemeClr val="bg2"/>
                </a:solidFill>
              </a:rPr>
              <a:t>BladeSystem </a:t>
            </a:r>
            <a:r>
              <a:rPr lang="en-US" sz="3600" dirty="0" smtClean="0">
                <a:solidFill>
                  <a:schemeClr val="bg2"/>
                </a:solidFill>
              </a:rPr>
              <a:t>Matrix</a:t>
            </a:r>
            <a:endParaRPr lang="en-US" sz="3600" dirty="0">
              <a:solidFill>
                <a:schemeClr val="bg2"/>
              </a:solidFill>
            </a:endParaRPr>
          </a:p>
        </p:txBody>
      </p:sp>
      <p:sp>
        <p:nvSpPr>
          <p:cNvPr id="14" name="Rectangle 28"/>
          <p:cNvSpPr>
            <a:spLocks noChangeArrowheads="1"/>
          </p:cNvSpPr>
          <p:nvPr/>
        </p:nvSpPr>
        <p:spPr bwMode="auto">
          <a:xfrm>
            <a:off x="401638" y="1063625"/>
            <a:ext cx="5710237" cy="37465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nSpc>
                <a:spcPct val="90000"/>
              </a:lnSpc>
              <a:defRPr/>
            </a:pPr>
            <a:r>
              <a:rPr lang="en-US" dirty="0">
                <a:solidFill>
                  <a:schemeClr val="bg1"/>
                </a:solidFill>
                <a:latin typeface="Futura Hv" pitchFamily="-107" charset="0"/>
                <a:ea typeface="Futura Bk"/>
                <a:cs typeface="Futura Bk"/>
              </a:rPr>
              <a:t>Get the benefits of shared services today</a:t>
            </a:r>
          </a:p>
        </p:txBody>
      </p:sp>
      <p:pic>
        <p:nvPicPr>
          <p:cNvPr id="15369" name="Picture 4" descr="C:\Users\dogen\AppData\Local\Microsoft\Windows\Temporary Internet Files\Content.Outlook\SL0RA2YW\Capacity Planning Profile Viewer.jpg"/>
          <p:cNvPicPr>
            <a:picLocks noChangeAspect="1" noChangeArrowheads="1"/>
          </p:cNvPicPr>
          <p:nvPr/>
        </p:nvPicPr>
        <p:blipFill>
          <a:blip r:embed="rId4" cstate="print"/>
          <a:srcRect t="9650" r="42000" b="33876"/>
          <a:stretch>
            <a:fillRect/>
          </a:stretch>
        </p:blipFill>
        <p:spPr bwMode="auto">
          <a:xfrm>
            <a:off x="5831520" y="4346011"/>
            <a:ext cx="2410993" cy="1717217"/>
          </a:xfrm>
          <a:prstGeom prst="rect">
            <a:avLst/>
          </a:prstGeom>
          <a:noFill/>
          <a:ln w="76200" cap="flat" cmpd="sng" algn="ctr">
            <a:solidFill>
              <a:schemeClr val="accent1">
                <a:lumMod val="60000"/>
                <a:lumOff val="40000"/>
                <a:alpha val="4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sp>
        <p:nvSpPr>
          <p:cNvPr id="15372" name="AutoShape 216"/>
          <p:cNvSpPr>
            <a:spLocks noChangeArrowheads="1"/>
          </p:cNvSpPr>
          <p:nvPr/>
        </p:nvSpPr>
        <p:spPr bwMode="auto">
          <a:xfrm>
            <a:off x="4637046" y="5019841"/>
            <a:ext cx="1284345" cy="504296"/>
          </a:xfrm>
          <a:prstGeom prst="roundRect">
            <a:avLst>
              <a:gd name="adj" fmla="val 0"/>
            </a:avLst>
          </a:prstGeom>
          <a:noFill/>
          <a:ln w="9525">
            <a:noFill/>
            <a:round/>
            <a:headEnd/>
            <a:tailEnd/>
          </a:ln>
          <a:effectLst>
            <a:prstShdw prst="shdw17" dist="17961" dir="2700000">
              <a:srgbClr val="4D4D4D">
                <a:alpha val="74997"/>
              </a:srgbClr>
            </a:prstShdw>
          </a:effectLst>
        </p:spPr>
        <p:txBody>
          <a:bodyPr wrap="square"/>
          <a:lstStyle/>
          <a:p>
            <a:pPr>
              <a:spcBef>
                <a:spcPct val="50000"/>
              </a:spcBef>
            </a:pPr>
            <a:r>
              <a:rPr lang="en-US" sz="1400" dirty="0">
                <a:solidFill>
                  <a:schemeClr val="bg1"/>
                </a:solidFill>
              </a:rPr>
              <a:t>Resource pools</a:t>
            </a:r>
          </a:p>
        </p:txBody>
      </p:sp>
      <p:sp>
        <p:nvSpPr>
          <p:cNvPr id="15373" name="AutoShape 216"/>
          <p:cNvSpPr>
            <a:spLocks noChangeArrowheads="1"/>
          </p:cNvSpPr>
          <p:nvPr/>
        </p:nvSpPr>
        <p:spPr bwMode="auto">
          <a:xfrm>
            <a:off x="7328692" y="3418477"/>
            <a:ext cx="1625600" cy="1019175"/>
          </a:xfrm>
          <a:prstGeom prst="roundRect">
            <a:avLst>
              <a:gd name="adj" fmla="val 0"/>
            </a:avLst>
          </a:prstGeom>
          <a:noFill/>
          <a:ln w="9525">
            <a:noFill/>
            <a:round/>
            <a:headEnd/>
            <a:tailEnd/>
          </a:ln>
          <a:effectLst>
            <a:prstShdw prst="shdw17" dist="17961" dir="2700000">
              <a:srgbClr val="4D4D4D">
                <a:alpha val="74997"/>
              </a:srgbClr>
            </a:prstShdw>
          </a:effectLst>
        </p:spPr>
        <p:txBody>
          <a:bodyPr wrap="square"/>
          <a:lstStyle/>
          <a:p>
            <a:pPr>
              <a:spcBef>
                <a:spcPct val="50000"/>
              </a:spcBef>
            </a:pPr>
            <a:r>
              <a:rPr lang="en-US" sz="1400" dirty="0">
                <a:solidFill>
                  <a:schemeClr val="bg1"/>
                </a:solidFill>
              </a:rPr>
              <a:t>Application </a:t>
            </a:r>
            <a:br>
              <a:rPr lang="en-US" sz="1400" dirty="0">
                <a:solidFill>
                  <a:schemeClr val="bg1"/>
                </a:solidFill>
              </a:rPr>
            </a:br>
            <a:r>
              <a:rPr lang="en-US" sz="1400" dirty="0">
                <a:solidFill>
                  <a:schemeClr val="bg1"/>
                </a:solidFill>
              </a:rPr>
              <a:t>infrastructure template</a:t>
            </a:r>
          </a:p>
        </p:txBody>
      </p:sp>
      <p:pic>
        <p:nvPicPr>
          <p:cNvPr id="15375" name="Picture 5"/>
          <p:cNvPicPr>
            <a:picLocks noChangeAspect="1" noChangeArrowheads="1"/>
          </p:cNvPicPr>
          <p:nvPr/>
        </p:nvPicPr>
        <p:blipFill>
          <a:blip r:embed="rId5" cstate="print"/>
          <a:srcRect/>
          <a:stretch>
            <a:fillRect/>
          </a:stretch>
        </p:blipFill>
        <p:spPr bwMode="auto">
          <a:xfrm>
            <a:off x="6050808" y="1490181"/>
            <a:ext cx="2417733" cy="1746689"/>
          </a:xfrm>
          <a:prstGeom prst="rect">
            <a:avLst/>
          </a:prstGeom>
          <a:noFill/>
          <a:ln w="76200" cap="flat" cmpd="sng" algn="ctr">
            <a:solidFill>
              <a:schemeClr val="accent1">
                <a:lumMod val="60000"/>
                <a:lumOff val="40000"/>
                <a:alpha val="4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pic>
        <p:nvPicPr>
          <p:cNvPr id="15376" name="Picture 6"/>
          <p:cNvPicPr>
            <a:picLocks noChangeAspect="1" noChangeArrowheads="1"/>
          </p:cNvPicPr>
          <p:nvPr/>
        </p:nvPicPr>
        <p:blipFill>
          <a:blip r:embed="rId6" cstate="print"/>
          <a:srcRect/>
          <a:stretch>
            <a:fillRect/>
          </a:stretch>
        </p:blipFill>
        <p:spPr bwMode="auto">
          <a:xfrm>
            <a:off x="6409893" y="1866595"/>
            <a:ext cx="1937015" cy="1345318"/>
          </a:xfrm>
          <a:prstGeom prst="rect">
            <a:avLst/>
          </a:prstGeom>
          <a:noFill/>
          <a:ln w="9525">
            <a:noFill/>
            <a:miter lim="800000"/>
            <a:headEnd/>
            <a:tailEnd/>
          </a:ln>
        </p:spPr>
      </p:pic>
      <p:sp>
        <p:nvSpPr>
          <p:cNvPr id="15377" name="AutoShape 216"/>
          <p:cNvSpPr>
            <a:spLocks noChangeArrowheads="1"/>
          </p:cNvSpPr>
          <p:nvPr/>
        </p:nvSpPr>
        <p:spPr bwMode="auto">
          <a:xfrm>
            <a:off x="4637047" y="1943214"/>
            <a:ext cx="1108209" cy="666927"/>
          </a:xfrm>
          <a:prstGeom prst="roundRect">
            <a:avLst>
              <a:gd name="adj" fmla="val 0"/>
            </a:avLst>
          </a:prstGeom>
          <a:noFill/>
          <a:ln w="9525">
            <a:noFill/>
            <a:round/>
            <a:headEnd/>
            <a:tailEnd/>
          </a:ln>
          <a:effectLst>
            <a:prstShdw prst="shdw17" dist="17961" dir="2700000">
              <a:srgbClr val="4D4D4D">
                <a:alpha val="74997"/>
              </a:srgbClr>
            </a:prstShdw>
          </a:effectLst>
        </p:spPr>
        <p:txBody>
          <a:bodyPr wrap="square"/>
          <a:lstStyle/>
          <a:p>
            <a:pPr>
              <a:spcBef>
                <a:spcPct val="50000"/>
              </a:spcBef>
            </a:pPr>
            <a:r>
              <a:rPr lang="en-US" sz="1400" dirty="0">
                <a:solidFill>
                  <a:schemeClr val="bg1"/>
                </a:solidFill>
              </a:rPr>
              <a:t>Service</a:t>
            </a:r>
            <a:r>
              <a:rPr lang="en-US" sz="1400" dirty="0" smtClean="0">
                <a:solidFill>
                  <a:schemeClr val="bg1"/>
                </a:solidFill>
              </a:rPr>
              <a:t> </a:t>
            </a:r>
            <a:br>
              <a:rPr lang="en-US" sz="1400" dirty="0" smtClean="0">
                <a:solidFill>
                  <a:schemeClr val="bg1"/>
                </a:solidFill>
              </a:rPr>
            </a:br>
            <a:r>
              <a:rPr lang="en-US" sz="1400" dirty="0" smtClean="0">
                <a:solidFill>
                  <a:schemeClr val="bg1"/>
                </a:solidFill>
              </a:rPr>
              <a:t>portal</a:t>
            </a:r>
            <a:endParaRPr lang="en-US" sz="1400" dirty="0">
              <a:solidFill>
                <a:schemeClr val="bg1"/>
              </a:solidFill>
            </a:endParaRPr>
          </a:p>
        </p:txBody>
      </p:sp>
      <p:pic>
        <p:nvPicPr>
          <p:cNvPr id="15371" name="Picture 8"/>
          <p:cNvPicPr>
            <a:picLocks noChangeAspect="1" noChangeArrowheads="1"/>
          </p:cNvPicPr>
          <p:nvPr/>
        </p:nvPicPr>
        <p:blipFill>
          <a:blip r:embed="rId7" cstate="print"/>
          <a:srcRect/>
          <a:stretch>
            <a:fillRect/>
          </a:stretch>
        </p:blipFill>
        <p:spPr bwMode="auto">
          <a:xfrm>
            <a:off x="4655981" y="2913266"/>
            <a:ext cx="2419520" cy="1745511"/>
          </a:xfrm>
          <a:prstGeom prst="rect">
            <a:avLst/>
          </a:prstGeom>
          <a:noFill/>
          <a:ln w="76200" cap="flat" cmpd="sng" algn="ctr">
            <a:solidFill>
              <a:schemeClr val="accent1">
                <a:lumMod val="60000"/>
                <a:lumOff val="40000"/>
                <a:alpha val="40000"/>
              </a:schemeClr>
            </a:solidFill>
            <a:prstDash val="solid"/>
            <a:miter lim="800000"/>
            <a:headEnd type="none" w="med" len="med"/>
            <a:tailEnd type="none" w="med" len="med"/>
          </a:ln>
          <a:effectLst>
            <a:outerShdw blurRad="76200" dist="76200" dir="2700000" algn="tl" rotWithShape="0">
              <a:srgbClr val="000000">
                <a:alpha val="60000"/>
              </a:srgbClr>
            </a:outerShdw>
          </a:effectLst>
        </p:spPr>
      </p:pic>
      <p:sp>
        <p:nvSpPr>
          <p:cNvPr id="16" name="TextBox 15"/>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rPr>
              <a:t>©2009 HP Confidential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0" y="4745038"/>
            <a:ext cx="9144000" cy="842962"/>
          </a:xfrm>
          <a:prstGeom prst="rect">
            <a:avLst/>
          </a:prstGeom>
          <a:gradFill>
            <a:gsLst>
              <a:gs pos="0">
                <a:schemeClr val="accent1">
                  <a:alpha val="0"/>
                </a:schemeClr>
              </a:gs>
              <a:gs pos="100000">
                <a:schemeClr val="accent1">
                  <a:alpha val="50000"/>
                </a:schemeClr>
              </a:gs>
            </a:gsLs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cs typeface="ＭＳ Ｐゴシック" pitchFamily="-107" charset="-128"/>
            </a:endParaRPr>
          </a:p>
        </p:txBody>
      </p:sp>
      <p:cxnSp>
        <p:nvCxnSpPr>
          <p:cNvPr id="69" name="Straight Arrow Connector 25"/>
          <p:cNvCxnSpPr>
            <a:cxnSpLocks noChangeShapeType="1"/>
          </p:cNvCxnSpPr>
          <p:nvPr/>
        </p:nvCxnSpPr>
        <p:spPr bwMode="auto">
          <a:xfrm rot="5400000">
            <a:off x="6086321" y="494145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64" name="Straight Arrow Connector 25"/>
          <p:cNvCxnSpPr>
            <a:cxnSpLocks noChangeShapeType="1"/>
          </p:cNvCxnSpPr>
          <p:nvPr/>
        </p:nvCxnSpPr>
        <p:spPr bwMode="auto">
          <a:xfrm rot="5400000">
            <a:off x="1547310" y="494145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67" name="Straight Arrow Connector 25"/>
          <p:cNvCxnSpPr>
            <a:cxnSpLocks noChangeShapeType="1"/>
          </p:cNvCxnSpPr>
          <p:nvPr/>
        </p:nvCxnSpPr>
        <p:spPr bwMode="auto">
          <a:xfrm rot="5400000">
            <a:off x="3060314" y="494145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68" name="Straight Arrow Connector 25"/>
          <p:cNvCxnSpPr>
            <a:cxnSpLocks noChangeShapeType="1"/>
          </p:cNvCxnSpPr>
          <p:nvPr/>
        </p:nvCxnSpPr>
        <p:spPr bwMode="auto">
          <a:xfrm rot="5400000">
            <a:off x="4573318" y="494145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sp>
        <p:nvSpPr>
          <p:cNvPr id="16391" name="Rectangle 14"/>
          <p:cNvSpPr>
            <a:spLocks noChangeArrowheads="1"/>
          </p:cNvSpPr>
          <p:nvPr/>
        </p:nvSpPr>
        <p:spPr bwMode="auto">
          <a:xfrm>
            <a:off x="438150" y="1963498"/>
            <a:ext cx="4976813" cy="2477601"/>
          </a:xfrm>
          <a:prstGeom prst="rect">
            <a:avLst/>
          </a:prstGeom>
          <a:noFill/>
          <a:ln w="9525">
            <a:noFill/>
            <a:miter lim="800000"/>
            <a:headEnd/>
            <a:tailEnd/>
          </a:ln>
          <a:effectLst>
            <a:prstShdw prst="shdw17" dist="17961" dir="2700000">
              <a:srgbClr val="00446C">
                <a:alpha val="74997"/>
              </a:srgbClr>
            </a:prstShdw>
          </a:effectLst>
        </p:spPr>
        <p:txBody>
          <a:bodyPr>
            <a:spAutoFit/>
          </a:bodyPr>
          <a:lstStyle/>
          <a:p>
            <a:pPr>
              <a:lnSpc>
                <a:spcPts val="2200"/>
              </a:lnSpc>
              <a:spcBef>
                <a:spcPts val="800"/>
              </a:spcBef>
              <a:spcAft>
                <a:spcPts val="800"/>
              </a:spcAft>
            </a:pPr>
            <a:r>
              <a:rPr lang="en-US" sz="1800" dirty="0">
                <a:solidFill>
                  <a:schemeClr val="bg2"/>
                </a:solidFill>
                <a:latin typeface="Futura Hv" pitchFamily="-107" charset="0"/>
              </a:rPr>
              <a:t>Provision infrastructure in minutes </a:t>
            </a:r>
            <a:r>
              <a:rPr lang="en-US" sz="1800" dirty="0">
                <a:solidFill>
                  <a:srgbClr val="FFFFFF"/>
                </a:solidFill>
              </a:rPr>
              <a:t>with automated activation of servers, storage and </a:t>
            </a:r>
            <a:r>
              <a:rPr lang="en-US" sz="1800" dirty="0" smtClean="0">
                <a:solidFill>
                  <a:srgbClr val="FFFFFF"/>
                </a:solidFill>
              </a:rPr>
              <a:t>networking.</a:t>
            </a:r>
            <a:endParaRPr lang="en-US" sz="1800" dirty="0">
              <a:solidFill>
                <a:srgbClr val="FFFFFF"/>
              </a:solidFill>
            </a:endParaRPr>
          </a:p>
          <a:p>
            <a:pPr>
              <a:lnSpc>
                <a:spcPts val="2200"/>
              </a:lnSpc>
              <a:spcBef>
                <a:spcPts val="800"/>
              </a:spcBef>
              <a:spcAft>
                <a:spcPts val="800"/>
              </a:spcAft>
            </a:pPr>
            <a:r>
              <a:rPr lang="en-US" sz="1800" dirty="0">
                <a:solidFill>
                  <a:schemeClr val="bg2"/>
                </a:solidFill>
                <a:latin typeface="Futura Hv" pitchFamily="-107" charset="0"/>
              </a:rPr>
              <a:t>Optimize infrastructure confidently </a:t>
            </a:r>
            <a:r>
              <a:rPr lang="en-US" sz="1800" dirty="0">
                <a:solidFill>
                  <a:srgbClr val="FFFFFF"/>
                </a:solidFill>
              </a:rPr>
              <a:t>with built-in capacity planning and rebalancing </a:t>
            </a:r>
            <a:r>
              <a:rPr lang="en-US" sz="1800" dirty="0" smtClean="0">
                <a:solidFill>
                  <a:srgbClr val="FFFFFF"/>
                </a:solidFill>
              </a:rPr>
              <a:t>tools.</a:t>
            </a:r>
            <a:endParaRPr lang="en-US" sz="1800" dirty="0">
              <a:solidFill>
                <a:srgbClr val="FFFFFF"/>
              </a:solidFill>
            </a:endParaRPr>
          </a:p>
          <a:p>
            <a:pPr>
              <a:lnSpc>
                <a:spcPts val="2200"/>
              </a:lnSpc>
              <a:spcBef>
                <a:spcPts val="800"/>
              </a:spcBef>
              <a:spcAft>
                <a:spcPts val="800"/>
              </a:spcAft>
            </a:pPr>
            <a:r>
              <a:rPr lang="en-US" sz="1800" dirty="0">
                <a:solidFill>
                  <a:schemeClr val="bg2"/>
                </a:solidFill>
                <a:latin typeface="Futura Hv" pitchFamily="-107" charset="0"/>
              </a:rPr>
              <a:t>Protect continuity of services </a:t>
            </a:r>
            <a:r>
              <a:rPr lang="en-US" sz="1800" dirty="0">
                <a:solidFill>
                  <a:srgbClr val="FFFFFF"/>
                </a:solidFill>
              </a:rPr>
              <a:t>with automated, cost-effective </a:t>
            </a:r>
            <a:r>
              <a:rPr lang="en-US" sz="1800" dirty="0" smtClean="0">
                <a:solidFill>
                  <a:srgbClr val="FFFFFF"/>
                </a:solidFill>
              </a:rPr>
              <a:t>failover.</a:t>
            </a:r>
            <a:endParaRPr lang="en-US" sz="1800" dirty="0">
              <a:solidFill>
                <a:srgbClr val="FFFFFF"/>
              </a:solidFill>
            </a:endParaRPr>
          </a:p>
        </p:txBody>
      </p:sp>
      <p:sp>
        <p:nvSpPr>
          <p:cNvPr id="16392" name="Rectangle 157"/>
          <p:cNvSpPr txBox="1">
            <a:spLocks noChangeArrowheads="1"/>
          </p:cNvSpPr>
          <p:nvPr/>
        </p:nvSpPr>
        <p:spPr bwMode="auto">
          <a:xfrm>
            <a:off x="428625" y="152400"/>
            <a:ext cx="8715375" cy="1277938"/>
          </a:xfrm>
          <a:prstGeom prst="rect">
            <a:avLst/>
          </a:prstGeom>
          <a:noFill/>
          <a:ln w="9525">
            <a:noFill/>
            <a:miter lim="800000"/>
            <a:headEnd/>
            <a:tailEnd/>
          </a:ln>
        </p:spPr>
        <p:txBody>
          <a:bodyPr anchor="ctr"/>
          <a:lstStyle/>
          <a:p>
            <a:pPr>
              <a:lnSpc>
                <a:spcPct val="90000"/>
              </a:lnSpc>
              <a:spcBef>
                <a:spcPct val="25000"/>
              </a:spcBef>
            </a:pPr>
            <a:r>
              <a:rPr lang="en-US" sz="4000" spc="-150" dirty="0">
                <a:ln w="3175">
                  <a:noFill/>
                </a:ln>
                <a:solidFill>
                  <a:srgbClr val="CCFFCC"/>
                </a:solidFill>
                <a:latin typeface="+mj-lt"/>
                <a:cs typeface="Arial" charset="0"/>
              </a:rPr>
              <a:t>Instantly adjust to dynamic business demands </a:t>
            </a:r>
          </a:p>
        </p:txBody>
      </p:sp>
      <p:sp>
        <p:nvSpPr>
          <p:cNvPr id="14" name="Rectangle 28"/>
          <p:cNvSpPr>
            <a:spLocks noChangeArrowheads="1"/>
          </p:cNvSpPr>
          <p:nvPr/>
        </p:nvSpPr>
        <p:spPr bwMode="auto">
          <a:xfrm>
            <a:off x="449263" y="1524000"/>
            <a:ext cx="8694737" cy="3416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nSpc>
                <a:spcPct val="90000"/>
              </a:lnSpc>
              <a:spcBef>
                <a:spcPct val="50000"/>
              </a:spcBef>
              <a:defRPr/>
            </a:pPr>
            <a:r>
              <a:rPr lang="en-US" kern="0" dirty="0">
                <a:solidFill>
                  <a:schemeClr val="bg2"/>
                </a:solidFill>
                <a:latin typeface="+mn-lt"/>
                <a:ea typeface="+mn-ea"/>
                <a:cs typeface="ＭＳ Ｐゴシック" pitchFamily="-107" charset="-128"/>
              </a:rPr>
              <a:t>Provision </a:t>
            </a:r>
            <a:r>
              <a:rPr lang="en-US" kern="0" dirty="0" smtClean="0">
                <a:solidFill>
                  <a:schemeClr val="bg2"/>
                </a:solidFill>
                <a:latin typeface="+mn-lt"/>
                <a:ea typeface="+mn-ea"/>
                <a:cs typeface="ＭＳ Ｐゴシック" pitchFamily="-107" charset="-128"/>
              </a:rPr>
              <a:t>and </a:t>
            </a:r>
            <a:r>
              <a:rPr lang="en-US" kern="0" dirty="0">
                <a:solidFill>
                  <a:schemeClr val="bg2"/>
                </a:solidFill>
                <a:latin typeface="+mn-lt"/>
                <a:ea typeface="+mn-ea"/>
                <a:cs typeface="ＭＳ Ｐゴシック" pitchFamily="-107" charset="-128"/>
              </a:rPr>
              <a:t>modify complex infrastructure in minutes, not </a:t>
            </a:r>
            <a:r>
              <a:rPr lang="en-US" kern="0" dirty="0" smtClean="0">
                <a:solidFill>
                  <a:schemeClr val="bg2"/>
                </a:solidFill>
                <a:latin typeface="+mn-lt"/>
                <a:ea typeface="+mn-ea"/>
                <a:cs typeface="ＭＳ Ｐゴシック" pitchFamily="-107" charset="-128"/>
              </a:rPr>
              <a:t>months</a:t>
            </a:r>
            <a:endParaRPr lang="en-US" kern="0" dirty="0">
              <a:solidFill>
                <a:schemeClr val="bg2"/>
              </a:solidFill>
              <a:latin typeface="+mn-lt"/>
              <a:ea typeface="+mn-ea"/>
              <a:cs typeface="ＭＳ Ｐゴシック" pitchFamily="-107" charset="-128"/>
            </a:endParaRPr>
          </a:p>
        </p:txBody>
      </p:sp>
      <p:pic>
        <p:nvPicPr>
          <p:cNvPr id="16" name="Picture 8"/>
          <p:cNvPicPr>
            <a:picLocks noChangeAspect="1" noChangeArrowheads="1"/>
          </p:cNvPicPr>
          <p:nvPr/>
        </p:nvPicPr>
        <p:blipFill>
          <a:blip r:embed="rId3" cstate="print"/>
          <a:srcRect/>
          <a:stretch>
            <a:fillRect/>
          </a:stretch>
        </p:blipFill>
        <p:spPr bwMode="auto">
          <a:xfrm>
            <a:off x="5520467" y="2178120"/>
            <a:ext cx="2570824" cy="1853648"/>
          </a:xfrm>
          <a:prstGeom prst="rect">
            <a:avLst/>
          </a:prstGeom>
          <a:noFill/>
          <a:ln w="76200" cap="flat" cmpd="sng" algn="ctr">
            <a:solidFill>
              <a:schemeClr val="accent1">
                <a:lumMod val="60000"/>
                <a:lumOff val="40000"/>
                <a:alpha val="40000"/>
              </a:schemeClr>
            </a:solidFill>
            <a:prstDash val="solid"/>
            <a:miter lim="800000"/>
            <a:headEnd type="none" w="med" len="med"/>
            <a:tailEnd type="none" w="med" len="med"/>
          </a:ln>
        </p:spPr>
      </p:pic>
      <p:sp>
        <p:nvSpPr>
          <p:cNvPr id="16395" name="TextBox 12"/>
          <p:cNvSpPr txBox="1">
            <a:spLocks noChangeArrowheads="1"/>
          </p:cNvSpPr>
          <p:nvPr/>
        </p:nvSpPr>
        <p:spPr bwMode="auto">
          <a:xfrm>
            <a:off x="5386047" y="4162515"/>
            <a:ext cx="2951163" cy="460375"/>
          </a:xfrm>
          <a:prstGeom prst="rect">
            <a:avLst/>
          </a:prstGeom>
          <a:noFill/>
          <a:ln w="9525">
            <a:noFill/>
            <a:miter lim="800000"/>
            <a:headEnd/>
            <a:tailEnd/>
          </a:ln>
        </p:spPr>
        <p:txBody>
          <a:bodyPr>
            <a:spAutoFit/>
          </a:bodyPr>
          <a:lstStyle/>
          <a:p>
            <a:pPr algn="ctr">
              <a:spcBef>
                <a:spcPct val="50000"/>
              </a:spcBef>
            </a:pPr>
            <a:r>
              <a:rPr lang="en-US" sz="1200" dirty="0">
                <a:solidFill>
                  <a:schemeClr val="bg1"/>
                </a:solidFill>
              </a:rPr>
              <a:t>Sample “e-shopping” application infrastructure template</a:t>
            </a:r>
          </a:p>
        </p:txBody>
      </p:sp>
      <p:sp>
        <p:nvSpPr>
          <p:cNvPr id="16397" name="TextBox 14"/>
          <p:cNvSpPr txBox="1">
            <a:spLocks noChangeArrowheads="1"/>
          </p:cNvSpPr>
          <p:nvPr/>
        </p:nvSpPr>
        <p:spPr bwMode="auto">
          <a:xfrm>
            <a:off x="450850" y="4727575"/>
            <a:ext cx="1085850" cy="368300"/>
          </a:xfrm>
          <a:prstGeom prst="rect">
            <a:avLst/>
          </a:prstGeom>
          <a:noFill/>
          <a:ln w="9525">
            <a:noFill/>
            <a:miter lim="800000"/>
            <a:headEnd/>
            <a:tailEnd/>
          </a:ln>
        </p:spPr>
        <p:txBody>
          <a:bodyPr>
            <a:spAutoFit/>
          </a:bodyPr>
          <a:lstStyle/>
          <a:p>
            <a:pPr algn="ctr">
              <a:spcBef>
                <a:spcPct val="50000"/>
              </a:spcBef>
            </a:pPr>
            <a:r>
              <a:rPr lang="en-US" sz="1800"/>
              <a:t>5</a:t>
            </a:r>
            <a:r>
              <a:rPr lang="en-US" sz="1400"/>
              <a:t> minutes</a:t>
            </a:r>
          </a:p>
        </p:txBody>
      </p:sp>
      <p:sp>
        <p:nvSpPr>
          <p:cNvPr id="16398" name="TextBox 14"/>
          <p:cNvSpPr txBox="1">
            <a:spLocks noChangeArrowheads="1"/>
          </p:cNvSpPr>
          <p:nvPr/>
        </p:nvSpPr>
        <p:spPr bwMode="auto">
          <a:xfrm>
            <a:off x="1960563" y="4727575"/>
            <a:ext cx="1085850" cy="368300"/>
          </a:xfrm>
          <a:prstGeom prst="rect">
            <a:avLst/>
          </a:prstGeom>
          <a:noFill/>
          <a:ln w="9525">
            <a:noFill/>
            <a:miter lim="800000"/>
            <a:headEnd/>
            <a:tailEnd/>
          </a:ln>
        </p:spPr>
        <p:txBody>
          <a:bodyPr>
            <a:spAutoFit/>
          </a:bodyPr>
          <a:lstStyle/>
          <a:p>
            <a:pPr algn="ctr">
              <a:spcBef>
                <a:spcPct val="50000"/>
              </a:spcBef>
            </a:pPr>
            <a:r>
              <a:rPr lang="en-US" sz="1800"/>
              <a:t>5</a:t>
            </a:r>
            <a:r>
              <a:rPr lang="en-US" sz="1400"/>
              <a:t> minutes</a:t>
            </a:r>
          </a:p>
        </p:txBody>
      </p:sp>
      <p:sp>
        <p:nvSpPr>
          <p:cNvPr id="16399" name="TextBox 14"/>
          <p:cNvSpPr txBox="1">
            <a:spLocks noChangeArrowheads="1"/>
          </p:cNvSpPr>
          <p:nvPr/>
        </p:nvSpPr>
        <p:spPr bwMode="auto">
          <a:xfrm>
            <a:off x="3465513" y="4727575"/>
            <a:ext cx="1085850" cy="368300"/>
          </a:xfrm>
          <a:prstGeom prst="rect">
            <a:avLst/>
          </a:prstGeom>
          <a:noFill/>
          <a:ln w="9525">
            <a:noFill/>
            <a:miter lim="800000"/>
            <a:headEnd/>
            <a:tailEnd/>
          </a:ln>
        </p:spPr>
        <p:txBody>
          <a:bodyPr>
            <a:spAutoFit/>
          </a:bodyPr>
          <a:lstStyle/>
          <a:p>
            <a:pPr algn="ctr">
              <a:spcBef>
                <a:spcPct val="50000"/>
              </a:spcBef>
            </a:pPr>
            <a:r>
              <a:rPr lang="en-US" sz="1800"/>
              <a:t>38</a:t>
            </a:r>
            <a:r>
              <a:rPr lang="en-US" sz="1400"/>
              <a:t> minutes</a:t>
            </a:r>
          </a:p>
        </p:txBody>
      </p:sp>
      <p:sp>
        <p:nvSpPr>
          <p:cNvPr id="16400" name="TextBox 14"/>
          <p:cNvSpPr txBox="1">
            <a:spLocks noChangeArrowheads="1"/>
          </p:cNvSpPr>
          <p:nvPr/>
        </p:nvSpPr>
        <p:spPr bwMode="auto">
          <a:xfrm>
            <a:off x="4989513" y="4727575"/>
            <a:ext cx="1085850" cy="368300"/>
          </a:xfrm>
          <a:prstGeom prst="rect">
            <a:avLst/>
          </a:prstGeom>
          <a:noFill/>
          <a:ln w="9525">
            <a:noFill/>
            <a:miter lim="800000"/>
            <a:headEnd/>
            <a:tailEnd/>
          </a:ln>
        </p:spPr>
        <p:txBody>
          <a:bodyPr>
            <a:spAutoFit/>
          </a:bodyPr>
          <a:lstStyle/>
          <a:p>
            <a:pPr algn="ctr">
              <a:spcBef>
                <a:spcPct val="50000"/>
              </a:spcBef>
            </a:pPr>
            <a:r>
              <a:rPr lang="en-US" sz="1800"/>
              <a:t>60</a:t>
            </a:r>
            <a:r>
              <a:rPr lang="en-US" sz="1400"/>
              <a:t> minutes</a:t>
            </a:r>
          </a:p>
        </p:txBody>
      </p:sp>
      <p:sp>
        <p:nvSpPr>
          <p:cNvPr id="16401" name="TextBox 14"/>
          <p:cNvSpPr txBox="1">
            <a:spLocks noChangeArrowheads="1"/>
          </p:cNvSpPr>
          <p:nvPr/>
        </p:nvSpPr>
        <p:spPr bwMode="auto">
          <a:xfrm>
            <a:off x="6511925" y="5016500"/>
            <a:ext cx="2419350" cy="762000"/>
          </a:xfrm>
          <a:prstGeom prst="rect">
            <a:avLst/>
          </a:prstGeom>
          <a:noFill/>
          <a:ln w="9525">
            <a:noFill/>
            <a:miter lim="800000"/>
            <a:headEnd/>
            <a:tailEnd/>
          </a:ln>
        </p:spPr>
        <p:txBody>
          <a:bodyPr>
            <a:spAutoFit/>
          </a:bodyPr>
          <a:lstStyle/>
          <a:p>
            <a:pPr>
              <a:spcBef>
                <a:spcPct val="50000"/>
              </a:spcBef>
            </a:pPr>
            <a:r>
              <a:rPr lang="en-US" sz="4400" dirty="0" smtClean="0"/>
              <a:t>108 min</a:t>
            </a:r>
            <a:endParaRPr lang="en-US" sz="4400" dirty="0"/>
          </a:p>
        </p:txBody>
      </p:sp>
      <p:cxnSp>
        <p:nvCxnSpPr>
          <p:cNvPr id="61" name="Straight Connector 60"/>
          <p:cNvCxnSpPr/>
          <p:nvPr/>
        </p:nvCxnSpPr>
        <p:spPr>
          <a:xfrm>
            <a:off x="527050" y="6091238"/>
            <a:ext cx="7042150" cy="1587"/>
          </a:xfrm>
          <a:prstGeom prst="line">
            <a:avLst/>
          </a:prstGeom>
          <a:ln w="6350" cap="flat" cmpd="sng" algn="ctr">
            <a:solidFill>
              <a:schemeClr val="accent1">
                <a:lumMod val="60000"/>
                <a:lumOff val="40000"/>
                <a:alpha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3" name="Picture 72" descr="go_button.png"/>
          <p:cNvPicPr>
            <a:picLocks noChangeAspect="1"/>
          </p:cNvPicPr>
          <p:nvPr/>
        </p:nvPicPr>
        <p:blipFill>
          <a:blip r:embed="rId4" cstate="print"/>
          <a:srcRect/>
          <a:stretch>
            <a:fillRect/>
          </a:stretch>
        </p:blipFill>
        <p:spPr bwMode="auto">
          <a:xfrm>
            <a:off x="665163" y="5127625"/>
            <a:ext cx="646112" cy="561975"/>
          </a:xfrm>
          <a:prstGeom prst="rect">
            <a:avLst/>
          </a:prstGeom>
          <a:noFill/>
          <a:ln w="9525">
            <a:noFill/>
            <a:miter lim="800000"/>
            <a:headEnd/>
            <a:tailEnd/>
          </a:ln>
          <a:effectLst>
            <a:outerShdw blurRad="50800" dist="50800" dir="2700000" algn="tl" rotWithShape="0">
              <a:srgbClr val="000000">
                <a:alpha val="43000"/>
              </a:srgbClr>
            </a:outerShdw>
          </a:effectLst>
        </p:spPr>
      </p:pic>
      <p:pic>
        <p:nvPicPr>
          <p:cNvPr id="74" name="Picture 73" descr="checkmark.png"/>
          <p:cNvPicPr>
            <a:picLocks noChangeAspect="1"/>
          </p:cNvPicPr>
          <p:nvPr/>
        </p:nvPicPr>
        <p:blipFill>
          <a:blip r:embed="rId5" cstate="print"/>
          <a:srcRect/>
          <a:stretch>
            <a:fillRect/>
          </a:stretch>
        </p:blipFill>
        <p:spPr bwMode="auto">
          <a:xfrm>
            <a:off x="2190750" y="5118100"/>
            <a:ext cx="603250" cy="606425"/>
          </a:xfrm>
          <a:prstGeom prst="rect">
            <a:avLst/>
          </a:prstGeom>
          <a:noFill/>
          <a:ln w="9525">
            <a:noFill/>
            <a:miter lim="800000"/>
            <a:headEnd/>
            <a:tailEnd/>
          </a:ln>
          <a:effectLst>
            <a:outerShdw blurRad="50800" dist="50800" dir="2700000" algn="tl" rotWithShape="0">
              <a:srgbClr val="000000">
                <a:alpha val="43000"/>
              </a:srgbClr>
            </a:outerShdw>
          </a:effectLst>
        </p:spPr>
      </p:pic>
      <p:pic>
        <p:nvPicPr>
          <p:cNvPr id="75" name="Picture 74" descr="gears.png"/>
          <p:cNvPicPr>
            <a:picLocks noChangeAspect="1"/>
          </p:cNvPicPr>
          <p:nvPr/>
        </p:nvPicPr>
        <p:blipFill>
          <a:blip r:embed="rId6" cstate="print"/>
          <a:srcRect/>
          <a:stretch>
            <a:fillRect/>
          </a:stretch>
        </p:blipFill>
        <p:spPr bwMode="auto">
          <a:xfrm>
            <a:off x="3679076" y="5079251"/>
            <a:ext cx="602376" cy="674277"/>
          </a:xfrm>
          <a:prstGeom prst="rect">
            <a:avLst/>
          </a:prstGeom>
          <a:noFill/>
          <a:ln w="9525">
            <a:noFill/>
            <a:miter lim="800000"/>
            <a:headEnd/>
            <a:tailEnd/>
          </a:ln>
          <a:effectLst>
            <a:outerShdw blurRad="50800" dist="50800" dir="2700000" algn="tl" rotWithShape="0">
              <a:srgbClr val="000000">
                <a:alpha val="43000"/>
              </a:srgbClr>
            </a:outerShdw>
          </a:effectLst>
        </p:spPr>
      </p:pic>
      <p:pic>
        <p:nvPicPr>
          <p:cNvPr id="76" name="Picture 75" descr="install.png"/>
          <p:cNvPicPr>
            <a:picLocks noChangeAspect="1"/>
          </p:cNvPicPr>
          <p:nvPr/>
        </p:nvPicPr>
        <p:blipFill>
          <a:blip r:embed="rId7" cstate="print"/>
          <a:srcRect/>
          <a:stretch>
            <a:fillRect/>
          </a:stretch>
        </p:blipFill>
        <p:spPr bwMode="auto">
          <a:xfrm>
            <a:off x="5211763" y="5083175"/>
            <a:ext cx="641350" cy="649288"/>
          </a:xfrm>
          <a:prstGeom prst="rect">
            <a:avLst/>
          </a:prstGeom>
          <a:noFill/>
          <a:ln w="9525">
            <a:noFill/>
            <a:miter lim="800000"/>
            <a:headEnd/>
            <a:tailEnd/>
          </a:ln>
          <a:effectLst>
            <a:outerShdw blurRad="50800" dist="50800" dir="2700000" algn="tl" rotWithShape="0">
              <a:srgbClr val="000000">
                <a:alpha val="43000"/>
              </a:srgbClr>
            </a:outerShdw>
          </a:effectLst>
        </p:spPr>
      </p:pic>
      <p:sp>
        <p:nvSpPr>
          <p:cNvPr id="16407" name="TextBox 14"/>
          <p:cNvSpPr txBox="1">
            <a:spLocks noChangeArrowheads="1"/>
          </p:cNvSpPr>
          <p:nvPr/>
        </p:nvSpPr>
        <p:spPr bwMode="auto">
          <a:xfrm>
            <a:off x="1960563" y="5753100"/>
            <a:ext cx="1085850" cy="246063"/>
          </a:xfrm>
          <a:prstGeom prst="rect">
            <a:avLst/>
          </a:prstGeom>
          <a:noFill/>
          <a:ln w="9525">
            <a:noFill/>
            <a:miter lim="800000"/>
            <a:headEnd/>
            <a:tailEnd/>
          </a:ln>
        </p:spPr>
        <p:txBody>
          <a:bodyPr>
            <a:spAutoFit/>
          </a:bodyPr>
          <a:lstStyle/>
          <a:p>
            <a:pPr algn="ctr">
              <a:spcBef>
                <a:spcPct val="50000"/>
              </a:spcBef>
            </a:pPr>
            <a:r>
              <a:rPr lang="en-US" sz="1000"/>
              <a:t>Approval</a:t>
            </a:r>
          </a:p>
        </p:txBody>
      </p:sp>
      <p:sp>
        <p:nvSpPr>
          <p:cNvPr id="16408" name="TextBox 14"/>
          <p:cNvSpPr txBox="1">
            <a:spLocks noChangeArrowheads="1"/>
          </p:cNvSpPr>
          <p:nvPr/>
        </p:nvSpPr>
        <p:spPr bwMode="auto">
          <a:xfrm>
            <a:off x="3208785" y="5753527"/>
            <a:ext cx="1599522" cy="246221"/>
          </a:xfrm>
          <a:prstGeom prst="rect">
            <a:avLst/>
          </a:prstGeom>
          <a:noFill/>
          <a:ln w="9525">
            <a:noFill/>
            <a:miter lim="800000"/>
            <a:headEnd/>
            <a:tailEnd/>
          </a:ln>
        </p:spPr>
        <p:txBody>
          <a:bodyPr wrap="square">
            <a:spAutoFit/>
          </a:bodyPr>
          <a:lstStyle/>
          <a:p>
            <a:pPr algn="ctr">
              <a:spcBef>
                <a:spcPct val="50000"/>
              </a:spcBef>
            </a:pPr>
            <a:r>
              <a:rPr lang="en-US" sz="1000" dirty="0"/>
              <a:t>Provision Infrastructure</a:t>
            </a:r>
          </a:p>
        </p:txBody>
      </p:sp>
      <p:cxnSp>
        <p:nvCxnSpPr>
          <p:cNvPr id="83" name="Straight Arrow Connector 25"/>
          <p:cNvCxnSpPr>
            <a:cxnSpLocks noChangeShapeType="1"/>
          </p:cNvCxnSpPr>
          <p:nvPr/>
        </p:nvCxnSpPr>
        <p:spPr bwMode="auto">
          <a:xfrm rot="16200000" flipV="1">
            <a:off x="6086321" y="588633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84" name="Straight Arrow Connector 25"/>
          <p:cNvCxnSpPr>
            <a:cxnSpLocks noChangeShapeType="1"/>
          </p:cNvCxnSpPr>
          <p:nvPr/>
        </p:nvCxnSpPr>
        <p:spPr bwMode="auto">
          <a:xfrm rot="16200000" flipV="1">
            <a:off x="1547310" y="588633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85" name="Straight Arrow Connector 25"/>
          <p:cNvCxnSpPr>
            <a:cxnSpLocks noChangeShapeType="1"/>
          </p:cNvCxnSpPr>
          <p:nvPr/>
        </p:nvCxnSpPr>
        <p:spPr bwMode="auto">
          <a:xfrm rot="16200000" flipV="1">
            <a:off x="3060314" y="588633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86" name="Straight Arrow Connector 25"/>
          <p:cNvCxnSpPr>
            <a:cxnSpLocks noChangeShapeType="1"/>
          </p:cNvCxnSpPr>
          <p:nvPr/>
        </p:nvCxnSpPr>
        <p:spPr bwMode="auto">
          <a:xfrm rot="16200000" flipV="1">
            <a:off x="4573318" y="5886331"/>
            <a:ext cx="397432"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sp>
        <p:nvSpPr>
          <p:cNvPr id="16413" name="TextBox 14"/>
          <p:cNvSpPr txBox="1">
            <a:spLocks noChangeArrowheads="1"/>
          </p:cNvSpPr>
          <p:nvPr/>
        </p:nvSpPr>
        <p:spPr bwMode="auto">
          <a:xfrm>
            <a:off x="4835525" y="5753100"/>
            <a:ext cx="1392238" cy="246063"/>
          </a:xfrm>
          <a:prstGeom prst="rect">
            <a:avLst/>
          </a:prstGeom>
          <a:noFill/>
          <a:ln w="9525">
            <a:noFill/>
            <a:miter lim="800000"/>
            <a:headEnd/>
            <a:tailEnd/>
          </a:ln>
        </p:spPr>
        <p:txBody>
          <a:bodyPr>
            <a:spAutoFit/>
          </a:bodyPr>
          <a:lstStyle/>
          <a:p>
            <a:pPr algn="ctr">
              <a:spcBef>
                <a:spcPct val="50000"/>
              </a:spcBef>
            </a:pPr>
            <a:r>
              <a:rPr lang="en-US" sz="1000"/>
              <a:t>Install/configure apps</a:t>
            </a:r>
          </a:p>
        </p:txBody>
      </p:sp>
      <p:sp>
        <p:nvSpPr>
          <p:cNvPr id="34" name="Plus 33"/>
          <p:cNvSpPr/>
          <p:nvPr/>
        </p:nvSpPr>
        <p:spPr bwMode="auto">
          <a:xfrm>
            <a:off x="1524000" y="5180013"/>
            <a:ext cx="434975" cy="434975"/>
          </a:xfrm>
          <a:prstGeom prst="mathPlus">
            <a:avLst>
              <a:gd name="adj1" fmla="val 11020"/>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latin typeface="Futura Bk" charset="0"/>
              <a:ea typeface="Arial" charset="0"/>
            </a:endParaRPr>
          </a:p>
        </p:txBody>
      </p:sp>
      <p:sp>
        <p:nvSpPr>
          <p:cNvPr id="35" name="Plus 34"/>
          <p:cNvSpPr/>
          <p:nvPr/>
        </p:nvSpPr>
        <p:spPr bwMode="auto">
          <a:xfrm>
            <a:off x="3036888" y="5186363"/>
            <a:ext cx="434975" cy="436562"/>
          </a:xfrm>
          <a:prstGeom prst="mathPlus">
            <a:avLst>
              <a:gd name="adj1" fmla="val 11020"/>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latin typeface="Futura Bk" charset="0"/>
              <a:ea typeface="Arial" charset="0"/>
            </a:endParaRPr>
          </a:p>
        </p:txBody>
      </p:sp>
      <p:sp>
        <p:nvSpPr>
          <p:cNvPr id="36" name="Plus 35"/>
          <p:cNvSpPr/>
          <p:nvPr/>
        </p:nvSpPr>
        <p:spPr bwMode="auto">
          <a:xfrm>
            <a:off x="4549775" y="5194300"/>
            <a:ext cx="436563" cy="434975"/>
          </a:xfrm>
          <a:prstGeom prst="mathPlus">
            <a:avLst>
              <a:gd name="adj1" fmla="val 11020"/>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latin typeface="Futura Bk" charset="0"/>
              <a:ea typeface="Arial" charset="0"/>
            </a:endParaRPr>
          </a:p>
        </p:txBody>
      </p:sp>
      <p:sp>
        <p:nvSpPr>
          <p:cNvPr id="37" name="Equal 36"/>
          <p:cNvSpPr/>
          <p:nvPr/>
        </p:nvSpPr>
        <p:spPr bwMode="auto">
          <a:xfrm>
            <a:off x="6042025" y="5280025"/>
            <a:ext cx="481013" cy="271463"/>
          </a:xfrm>
          <a:prstGeom prst="mathEqual">
            <a:avLst>
              <a:gd name="adj1" fmla="val 20187"/>
              <a:gd name="adj2" fmla="val 18427"/>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latin typeface="Futura Bk" charset="0"/>
              <a:ea typeface="Arial" charset="0"/>
            </a:endParaRPr>
          </a:p>
        </p:txBody>
      </p:sp>
      <p:cxnSp>
        <p:nvCxnSpPr>
          <p:cNvPr id="38" name="Straight Arrow Connector 25"/>
          <p:cNvCxnSpPr>
            <a:cxnSpLocks noChangeShapeType="1"/>
          </p:cNvCxnSpPr>
          <p:nvPr/>
        </p:nvCxnSpPr>
        <p:spPr bwMode="auto">
          <a:xfrm>
            <a:off x="533550" y="2942696"/>
            <a:ext cx="5077487" cy="1588"/>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cxnSp>
        <p:nvCxnSpPr>
          <p:cNvPr id="39" name="Straight Arrow Connector 25"/>
          <p:cNvCxnSpPr>
            <a:cxnSpLocks noChangeShapeType="1"/>
          </p:cNvCxnSpPr>
          <p:nvPr/>
        </p:nvCxnSpPr>
        <p:spPr bwMode="auto">
          <a:xfrm flipV="1">
            <a:off x="534300" y="3701642"/>
            <a:ext cx="5086215" cy="2"/>
          </a:xfrm>
          <a:prstGeom prst="straightConnector1">
            <a:avLst/>
          </a:prstGeom>
          <a:noFill/>
          <a:ln w="6350" cap="flat" cmpd="sng" algn="ctr">
            <a:gradFill flip="none" rotWithShape="1">
              <a:gsLst>
                <a:gs pos="100000">
                  <a:schemeClr val="accent1">
                    <a:lumMod val="60000"/>
                    <a:lumOff val="40000"/>
                    <a:alpha val="0"/>
                  </a:schemeClr>
                </a:gs>
                <a:gs pos="0">
                  <a:schemeClr val="accent1">
                    <a:lumMod val="60000"/>
                    <a:lumOff val="40000"/>
                    <a:alpha val="40000"/>
                  </a:schemeClr>
                </a:gs>
                <a:gs pos="82000">
                  <a:schemeClr val="accent1">
                    <a:lumMod val="60000"/>
                    <a:lumOff val="40000"/>
                    <a:alpha val="30000"/>
                  </a:schemeClr>
                </a:gs>
              </a:gsLst>
              <a:lin ang="0" scaled="1"/>
              <a:tileRect/>
            </a:gradFill>
            <a:prstDash val="solid"/>
            <a:round/>
            <a:headEnd type="none" w="med" len="med"/>
            <a:tailEnd type="none" w="med" len="lg"/>
          </a:ln>
        </p:spPr>
      </p:cxnSp>
      <p:sp>
        <p:nvSpPr>
          <p:cNvPr id="40" name="TextBox 39"/>
          <p:cNvSpPr txBox="1"/>
          <p:nvPr/>
        </p:nvSpPr>
        <p:spPr bwMode="gray">
          <a:xfrm>
            <a:off x="238125" y="6518275"/>
            <a:ext cx="3943350" cy="231775"/>
          </a:xfrm>
          <a:prstGeom prst="rect">
            <a:avLst/>
          </a:prstGeom>
          <a:noFill/>
        </p:spPr>
        <p:txBody>
          <a:bodyPr>
            <a:spAutoFit/>
          </a:bodyPr>
          <a:lstStyle/>
          <a:p>
            <a:pPr>
              <a:defRPr/>
            </a:pPr>
            <a:r>
              <a:rPr lang="en-US" sz="900" dirty="0">
                <a:solidFill>
                  <a:schemeClr val="tx1">
                    <a:lumMod val="50000"/>
                    <a:lumOff val="50000"/>
                  </a:schemeClr>
                </a:solidFill>
                <a:latin typeface="+mj-lt"/>
              </a:rPr>
              <a:t>©2009 HP Confidential</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half" idx="2"/>
          </p:nvPr>
        </p:nvSpPr>
        <p:spPr>
          <a:xfrm>
            <a:off x="419100" y="1447800"/>
            <a:ext cx="8253413" cy="4632325"/>
          </a:xfrm>
        </p:spPr>
        <p:txBody>
          <a:bodyPr/>
          <a:lstStyle/>
          <a:p>
            <a:pPr>
              <a:buFont typeface="Arial" pitchFamily="34" charset="0"/>
              <a:buChar char="•"/>
            </a:pPr>
            <a:r>
              <a:rPr lang="en-US" dirty="0" smtClean="0"/>
              <a:t>HP Converged Infrastructure and Matrix</a:t>
            </a:r>
          </a:p>
          <a:p>
            <a:pPr>
              <a:buFont typeface="Arial" pitchFamily="34" charset="0"/>
              <a:buChar char="•"/>
            </a:pPr>
            <a:r>
              <a:rPr lang="en-US" dirty="0" smtClean="0">
                <a:solidFill>
                  <a:srgbClr val="FFC000"/>
                </a:solidFill>
              </a:rPr>
              <a:t>Provisioning  Windows  applications in a Matrix environment  customer scenario and demonstration</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  BT Icon Template Dk Blue  ">
  <a:themeElements>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  BT Icon Template Dk Blue  ">
      <a:majorFont>
        <a:latin typeface="Futura Lt"/>
        <a:ea typeface="ＭＳ Ｐゴシック"/>
        <a:cs typeface="ＭＳ Ｐゴシック"/>
      </a:majorFont>
      <a:minorFont>
        <a:latin typeface="Futura Hv"/>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alpha val="74998"/>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Futura Bk" charset="0"/>
            <a:ea typeface="Arial" charset="0"/>
            <a:cs typeface="Arial" charset="0"/>
          </a:defRPr>
        </a:defPPr>
      </a:lstStyle>
    </a:lnDef>
  </a:objectDefaults>
  <a:extraClrSchemeLst>
    <a:extraClrScheme>
      <a:clrScheme name="  BT Icon Template Dk Blue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2052</Words>
  <Application>Microsoft Office PowerPoint</Application>
  <PresentationFormat>On-screen Show (4:3)</PresentationFormat>
  <Paragraphs>424</Paragraphs>
  <Slides>48</Slides>
  <Notes>47</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TechEd_Europe</vt:lpstr>
      <vt:lpstr>1_TechEd_Europe</vt:lpstr>
      <vt:lpstr>  BT Icon Template Dk Blue  </vt:lpstr>
      <vt:lpstr>TechEd09_Europe template</vt:lpstr>
      <vt:lpstr>Slide 1</vt:lpstr>
      <vt:lpstr>Slide 2</vt:lpstr>
      <vt:lpstr>Agenda</vt:lpstr>
      <vt:lpstr>Tomorrow’s business will be built on a converged infrastructure</vt:lpstr>
      <vt:lpstr>New Economic Model for  the Datacenter </vt:lpstr>
      <vt:lpstr>The converged infrastructure  architecture defined</vt:lpstr>
      <vt:lpstr>Slide 7</vt:lpstr>
      <vt:lpstr>Slide 8</vt:lpstr>
      <vt:lpstr>Agenda</vt:lpstr>
      <vt:lpstr>Customer Scenario Financial Services Company Current Environment</vt:lpstr>
      <vt:lpstr>Customer Scenario Financial Services Strategy and Status</vt:lpstr>
      <vt:lpstr>Customer Scenario Financial Services objectives</vt:lpstr>
      <vt:lpstr>Slide 13</vt:lpstr>
      <vt:lpstr>Slide 14</vt:lpstr>
      <vt:lpstr>Infrastructure Operating Environment How does it work?</vt:lpstr>
      <vt:lpstr>Matrix Process</vt:lpstr>
      <vt:lpstr>Matrix  lifecycle stages </vt:lpstr>
      <vt:lpstr>Overview of Matrix implementation tasks</vt:lpstr>
      <vt:lpstr>Step 1  Physical Server Resources</vt:lpstr>
      <vt:lpstr>Step  2 Network Resources</vt:lpstr>
      <vt:lpstr>Step 3  Physical Storage Resources ID-VSE (AA) </vt:lpstr>
      <vt:lpstr>Step 4  VMM resources</vt:lpstr>
      <vt:lpstr>Step 5 OS Resources HP SIM and IO</vt:lpstr>
      <vt:lpstr>Step 6 Create/Show Service Catalogue</vt:lpstr>
      <vt:lpstr>Step 7 Browse Catalogue and Order Service</vt:lpstr>
      <vt:lpstr>Step 8  Authorize and Deploy Service</vt:lpstr>
      <vt:lpstr>Step 9  Customization Workflow Embedded HP OO (AA)</vt:lpstr>
      <vt:lpstr>Tomorrow’s business will be built on a converged infrastructure</vt:lpstr>
      <vt:lpstr>Slide 29</vt:lpstr>
      <vt:lpstr>Gartner Magic Quadrant on Blade Vendors</vt:lpstr>
      <vt:lpstr>Together, HP and Microsoft have the best integrated management solution for Windows environments</vt:lpstr>
      <vt:lpstr>Slide 32</vt:lpstr>
      <vt:lpstr>Slide 33</vt:lpstr>
      <vt:lpstr>More Information</vt:lpstr>
      <vt:lpstr>Questions?</vt:lpstr>
      <vt:lpstr>Design  User Role – Architect</vt:lpstr>
      <vt:lpstr>Provision User Role - User</vt:lpstr>
      <vt:lpstr>Operations   User Role - Administrator</vt:lpstr>
      <vt:lpstr>Delivering cost, time, change and energy improvements to the server edge</vt:lpstr>
      <vt:lpstr>Slide 40</vt:lpstr>
      <vt:lpstr>IT sprawl has business at  the breaking point</vt:lpstr>
      <vt:lpstr>Slide 42</vt:lpstr>
      <vt:lpstr>Understanding templates</vt:lpstr>
      <vt:lpstr>Slide 44</vt:lpstr>
      <vt:lpstr>Challenges of Storage Resource Pool Configuration </vt:lpstr>
      <vt:lpstr>Overview of Matrix implementation tasks</vt:lpstr>
      <vt:lpstr>Slide 47</vt:lpstr>
      <vt:lpstr>Slide 48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Brad Kirby</dc:creator>
  <dc:description>tech·ed Europe 2009</dc:description>
  <cp:lastModifiedBy>cn_user</cp:lastModifiedBy>
  <cp:revision>17</cp:revision>
  <dcterms:created xsi:type="dcterms:W3CDTF">2009-11-06T13:59:58Z</dcterms:created>
  <dcterms:modified xsi:type="dcterms:W3CDTF">2009-11-11T16:35:45Z</dcterms:modified>
</cp:coreProperties>
</file>