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46"/>
  </p:notesMasterIdLst>
  <p:handoutMasterIdLst>
    <p:handoutMasterId r:id="rId47"/>
  </p:handoutMasterIdLst>
  <p:sldIdLst>
    <p:sldId id="559" r:id="rId2"/>
    <p:sldId id="560" r:id="rId3"/>
    <p:sldId id="456" r:id="rId4"/>
    <p:sldId id="567" r:id="rId5"/>
    <p:sldId id="569" r:id="rId6"/>
    <p:sldId id="620" r:id="rId7"/>
    <p:sldId id="618" r:id="rId8"/>
    <p:sldId id="619" r:id="rId9"/>
    <p:sldId id="621" r:id="rId10"/>
    <p:sldId id="622" r:id="rId11"/>
    <p:sldId id="623" r:id="rId12"/>
    <p:sldId id="624" r:id="rId13"/>
    <p:sldId id="626" r:id="rId14"/>
    <p:sldId id="627" r:id="rId15"/>
    <p:sldId id="628" r:id="rId16"/>
    <p:sldId id="643" r:id="rId17"/>
    <p:sldId id="625" r:id="rId18"/>
    <p:sldId id="629" r:id="rId19"/>
    <p:sldId id="631" r:id="rId20"/>
    <p:sldId id="645" r:id="rId21"/>
    <p:sldId id="646" r:id="rId22"/>
    <p:sldId id="632" r:id="rId23"/>
    <p:sldId id="644" r:id="rId24"/>
    <p:sldId id="633" r:id="rId25"/>
    <p:sldId id="634" r:id="rId26"/>
    <p:sldId id="635" r:id="rId27"/>
    <p:sldId id="636" r:id="rId28"/>
    <p:sldId id="649" r:id="rId29"/>
    <p:sldId id="650" r:id="rId30"/>
    <p:sldId id="647" r:id="rId31"/>
    <p:sldId id="630" r:id="rId32"/>
    <p:sldId id="638" r:id="rId33"/>
    <p:sldId id="639" r:id="rId34"/>
    <p:sldId id="637" r:id="rId35"/>
    <p:sldId id="640" r:id="rId36"/>
    <p:sldId id="641" r:id="rId37"/>
    <p:sldId id="648" r:id="rId38"/>
    <p:sldId id="642" r:id="rId39"/>
    <p:sldId id="651" r:id="rId40"/>
    <p:sldId id="652" r:id="rId41"/>
    <p:sldId id="617" r:id="rId42"/>
    <p:sldId id="562" r:id="rId43"/>
    <p:sldId id="565" r:id="rId44"/>
    <p:sldId id="56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h" initials="ceh"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prstClr val="red"/>
    </p:penClr>
  </p:showPr>
  <p:clrMru>
    <a:srgbClr val="FFFFFF"/>
    <a:srgbClr val="D1E4F3"/>
    <a:srgbClr val="811102"/>
    <a:srgbClr val="509A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snapToGrid="0">
      <p:cViewPr varScale="1">
        <p:scale>
          <a:sx n="86" d="100"/>
          <a:sy n="86" d="100"/>
        </p:scale>
        <p:origin x="-540" y="-90"/>
      </p:cViewPr>
      <p:guideLst>
        <p:guide orient="horz" pos="2160"/>
        <p:guide orient="horz" pos="144"/>
        <p:guide orient="horz" pos="624"/>
        <p:guide orient="horz" pos="912"/>
        <p:guide orient="horz" pos="1200"/>
        <p:guide pos="2880"/>
        <p:guide pos="248"/>
        <p:guide pos="5520"/>
      </p:guideLst>
    </p:cSldViewPr>
  </p:slideViewPr>
  <p:notesTextViewPr>
    <p:cViewPr>
      <p:scale>
        <a:sx n="100" d="100"/>
        <a:sy n="100" d="100"/>
      </p:scale>
      <p:origin x="0" y="0"/>
    </p:cViewPr>
  </p:notesTextViewPr>
  <p:sorterViewPr>
    <p:cViewPr>
      <p:scale>
        <a:sx n="67" d="100"/>
        <a:sy n="67" d="100"/>
      </p:scale>
      <p:origin x="0" y="0"/>
    </p:cViewPr>
  </p:sorterViewPr>
  <p:notesViewPr>
    <p:cSldViewPr snapToGrid="0">
      <p:cViewPr varScale="1">
        <p:scale>
          <a:sx n="68" d="100"/>
          <a:sy n="68" d="100"/>
        </p:scale>
        <p:origin x="-280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D9B21-903B-E445-BAE2-FA9D44A70D16}" type="doc">
      <dgm:prSet loTypeId="urn:microsoft.com/office/officeart/2005/8/layout/hProcess7" loCatId="process" qsTypeId="urn:microsoft.com/office/officeart/2005/8/quickstyle/simple4" qsCatId="simple" csTypeId="urn:microsoft.com/office/officeart/2005/8/colors/colorful1" csCatId="colorful" phldr="1"/>
      <dgm:spPr/>
      <dgm:t>
        <a:bodyPr/>
        <a:lstStyle/>
        <a:p>
          <a:endParaRPr lang="en-US"/>
        </a:p>
      </dgm:t>
    </dgm:pt>
    <dgm:pt modelId="{296A98BA-C746-C142-BEC5-11D31395D7D8}">
      <dgm:prSet phldrT="[Text]"/>
      <dgm:spPr/>
      <dgm:t>
        <a:bodyPr/>
        <a:lstStyle/>
        <a:p>
          <a:r>
            <a:rPr lang="en-US" dirty="0" smtClean="0">
              <a:solidFill>
                <a:schemeClr val="bg1"/>
              </a:solidFill>
            </a:rPr>
            <a:t>Foundation</a:t>
          </a:r>
          <a:endParaRPr lang="en-US" dirty="0">
            <a:solidFill>
              <a:schemeClr val="bg1"/>
            </a:solidFill>
          </a:endParaRPr>
        </a:p>
      </dgm:t>
    </dgm:pt>
    <dgm:pt modelId="{B27BA93F-DD85-6046-A15F-6D5EA89A26F7}" type="parTrans" cxnId="{1AA88CF5-3AFE-0F4B-A6F5-089E467381C2}">
      <dgm:prSet/>
      <dgm:spPr/>
      <dgm:t>
        <a:bodyPr/>
        <a:lstStyle/>
        <a:p>
          <a:endParaRPr lang="en-US"/>
        </a:p>
      </dgm:t>
    </dgm:pt>
    <dgm:pt modelId="{483EF71E-865B-0F41-8D5A-6B6F8E3EEC57}" type="sibTrans" cxnId="{1AA88CF5-3AFE-0F4B-A6F5-089E467381C2}">
      <dgm:prSet/>
      <dgm:spPr/>
      <dgm:t>
        <a:bodyPr/>
        <a:lstStyle/>
        <a:p>
          <a:endParaRPr lang="en-US"/>
        </a:p>
      </dgm:t>
    </dgm:pt>
    <dgm:pt modelId="{E101851E-5509-1C43-8AC5-CE9B81E25FEB}">
      <dgm:prSet phldrT="[Text]"/>
      <dgm:spPr/>
      <dgm:t>
        <a:bodyPr/>
        <a:lstStyle/>
        <a:p>
          <a:r>
            <a:rPr lang="en-US" dirty="0" smtClean="0"/>
            <a:t>ASLR*</a:t>
          </a:r>
        </a:p>
        <a:p>
          <a:r>
            <a:rPr lang="en-US" dirty="0" smtClean="0"/>
            <a:t>Service Hardening*</a:t>
          </a:r>
        </a:p>
        <a:p>
          <a:r>
            <a:rPr lang="en-US" dirty="0" smtClean="0"/>
            <a:t>Kernel Patch Protection*</a:t>
          </a:r>
        </a:p>
        <a:p>
          <a:r>
            <a:rPr lang="en-US" dirty="0" smtClean="0"/>
            <a:t>Data Execution Prevention*</a:t>
          </a:r>
        </a:p>
        <a:p>
          <a:r>
            <a:rPr lang="en-US" dirty="0" err="1" smtClean="0"/>
            <a:t>BitLocker</a:t>
          </a:r>
          <a:r>
            <a:rPr lang="en-US" dirty="0" smtClean="0"/>
            <a:t>*</a:t>
          </a:r>
        </a:p>
      </dgm:t>
    </dgm:pt>
    <dgm:pt modelId="{052878D0-E910-4549-998B-BA41C8A3C728}" type="parTrans" cxnId="{501E5CF6-6DA1-FD4E-B4A7-7C145AFDD049}">
      <dgm:prSet/>
      <dgm:spPr/>
      <dgm:t>
        <a:bodyPr/>
        <a:lstStyle/>
        <a:p>
          <a:endParaRPr lang="en-US"/>
        </a:p>
      </dgm:t>
    </dgm:pt>
    <dgm:pt modelId="{A6458897-6720-6743-B7FD-5CED8A965553}" type="sibTrans" cxnId="{501E5CF6-6DA1-FD4E-B4A7-7C145AFDD049}">
      <dgm:prSet/>
      <dgm:spPr/>
      <dgm:t>
        <a:bodyPr/>
        <a:lstStyle/>
        <a:p>
          <a:endParaRPr lang="en-US"/>
        </a:p>
      </dgm:t>
    </dgm:pt>
    <dgm:pt modelId="{2ED5D61F-B729-B445-A792-5D88861A9834}">
      <dgm:prSet phldrT="[Text]"/>
      <dgm:spPr/>
      <dgm:t>
        <a:bodyPr/>
        <a:lstStyle/>
        <a:p>
          <a:r>
            <a:rPr lang="en-US" dirty="0" smtClean="0">
              <a:solidFill>
                <a:srgbClr val="000000"/>
              </a:solidFill>
            </a:rPr>
            <a:t>Mostly Server R2</a:t>
          </a:r>
          <a:endParaRPr lang="en-US" dirty="0">
            <a:solidFill>
              <a:srgbClr val="000000"/>
            </a:solidFill>
          </a:endParaRPr>
        </a:p>
      </dgm:t>
    </dgm:pt>
    <dgm:pt modelId="{07E23760-E649-B94D-BA71-280BCD46FD1D}" type="parTrans" cxnId="{76FEA93E-29C5-ED42-B114-4125DD089CB9}">
      <dgm:prSet/>
      <dgm:spPr/>
      <dgm:t>
        <a:bodyPr/>
        <a:lstStyle/>
        <a:p>
          <a:endParaRPr lang="en-US"/>
        </a:p>
      </dgm:t>
    </dgm:pt>
    <dgm:pt modelId="{3CBCEA84-E88D-CC4B-8C19-AF964CD181AA}" type="sibTrans" cxnId="{76FEA93E-29C5-ED42-B114-4125DD089CB9}">
      <dgm:prSet/>
      <dgm:spPr/>
      <dgm:t>
        <a:bodyPr/>
        <a:lstStyle/>
        <a:p>
          <a:endParaRPr lang="en-US"/>
        </a:p>
      </dgm:t>
    </dgm:pt>
    <dgm:pt modelId="{AB9A13F5-A8F9-CB4C-A027-38776B2953CB}">
      <dgm:prSet phldrT="[Text]"/>
      <dgm:spPr/>
      <dgm:t>
        <a:bodyPr/>
        <a:lstStyle/>
        <a:p>
          <a:r>
            <a:rPr lang="en-US" dirty="0" err="1" smtClean="0"/>
            <a:t>DirectAccess</a:t>
          </a:r>
          <a:endParaRPr lang="en-US" dirty="0" smtClean="0"/>
        </a:p>
        <a:p>
          <a:r>
            <a:rPr lang="en-US" dirty="0" err="1" smtClean="0"/>
            <a:t>AppLocker</a:t>
          </a:r>
          <a:endParaRPr lang="en-US" dirty="0" smtClean="0"/>
        </a:p>
        <a:p>
          <a:r>
            <a:rPr lang="en-US" dirty="0" smtClean="0"/>
            <a:t>Enhanced Storage Access</a:t>
          </a:r>
        </a:p>
        <a:p>
          <a:r>
            <a:rPr lang="en-US" dirty="0" smtClean="0"/>
            <a:t>DNSSEC</a:t>
          </a:r>
        </a:p>
        <a:p>
          <a:r>
            <a:rPr lang="en-US" dirty="0" smtClean="0"/>
            <a:t>Enhanced Auditing*</a:t>
          </a:r>
        </a:p>
        <a:p>
          <a:r>
            <a:rPr lang="en-US" dirty="0" smtClean="0"/>
            <a:t>Suite-B for EFS, </a:t>
          </a:r>
          <a:r>
            <a:rPr lang="en-US" dirty="0" smtClean="0"/>
            <a:t>Kerberos, TLS v1.2 </a:t>
          </a:r>
          <a:r>
            <a:rPr lang="en-US" dirty="0" smtClean="0"/>
            <a:t>and more</a:t>
          </a:r>
        </a:p>
      </dgm:t>
    </dgm:pt>
    <dgm:pt modelId="{BBDC39C4-77BD-594F-8887-2219B89ED40F}" type="parTrans" cxnId="{59BB1EC7-7736-8446-87FE-93D77031A47F}">
      <dgm:prSet/>
      <dgm:spPr/>
      <dgm:t>
        <a:bodyPr/>
        <a:lstStyle/>
        <a:p>
          <a:endParaRPr lang="en-US"/>
        </a:p>
      </dgm:t>
    </dgm:pt>
    <dgm:pt modelId="{DB0B654F-EA62-F341-8354-DCB8D12DE8E0}" type="sibTrans" cxnId="{59BB1EC7-7736-8446-87FE-93D77031A47F}">
      <dgm:prSet/>
      <dgm:spPr/>
      <dgm:t>
        <a:bodyPr/>
        <a:lstStyle/>
        <a:p>
          <a:endParaRPr lang="en-US"/>
        </a:p>
      </dgm:t>
    </dgm:pt>
    <dgm:pt modelId="{6500A46F-9417-6645-B17B-50A293294BC5}">
      <dgm:prSet phldrT="[Text]"/>
      <dgm:spPr/>
      <dgm:t>
        <a:bodyPr/>
        <a:lstStyle/>
        <a:p>
          <a:r>
            <a:rPr lang="en-US" dirty="0" smtClean="0">
              <a:solidFill>
                <a:srgbClr val="000000"/>
              </a:solidFill>
            </a:rPr>
            <a:t> Mostly Windows 7</a:t>
          </a:r>
          <a:endParaRPr lang="en-US" dirty="0">
            <a:solidFill>
              <a:srgbClr val="000000"/>
            </a:solidFill>
          </a:endParaRPr>
        </a:p>
      </dgm:t>
    </dgm:pt>
    <dgm:pt modelId="{F2ACDB99-2AE0-9847-B25E-C03CBC1AA072}" type="parTrans" cxnId="{07A98D0D-DC29-2A4E-8773-091D11739792}">
      <dgm:prSet/>
      <dgm:spPr/>
      <dgm:t>
        <a:bodyPr/>
        <a:lstStyle/>
        <a:p>
          <a:endParaRPr lang="en-US"/>
        </a:p>
      </dgm:t>
    </dgm:pt>
    <dgm:pt modelId="{C8397418-EADE-6445-B02F-7F1B96F8500C}" type="sibTrans" cxnId="{07A98D0D-DC29-2A4E-8773-091D11739792}">
      <dgm:prSet/>
      <dgm:spPr/>
      <dgm:t>
        <a:bodyPr/>
        <a:lstStyle/>
        <a:p>
          <a:endParaRPr lang="en-US"/>
        </a:p>
      </dgm:t>
    </dgm:pt>
    <dgm:pt modelId="{0BD83D28-3E3C-434F-B805-8C771C5DEA37}">
      <dgm:prSet phldrT="[Text]"/>
      <dgm:spPr/>
      <dgm:t>
        <a:bodyPr/>
        <a:lstStyle/>
        <a:p>
          <a:r>
            <a:rPr lang="en-US" dirty="0" err="1" smtClean="0"/>
            <a:t>BitLocker</a:t>
          </a:r>
          <a:r>
            <a:rPr lang="en-US" dirty="0" smtClean="0"/>
            <a:t> to Go</a:t>
          </a:r>
        </a:p>
        <a:p>
          <a:r>
            <a:rPr lang="en-US" dirty="0" smtClean="0"/>
            <a:t>Multiple Firewall Profiles</a:t>
          </a:r>
        </a:p>
        <a:p>
          <a:r>
            <a:rPr lang="en-US" dirty="0" smtClean="0"/>
            <a:t>Streamlined UAC</a:t>
          </a:r>
        </a:p>
        <a:p>
          <a:r>
            <a:rPr lang="en-US" dirty="0" smtClean="0"/>
            <a:t>Biometric Framework</a:t>
          </a:r>
        </a:p>
        <a:p>
          <a:r>
            <a:rPr lang="en-US" dirty="0" smtClean="0"/>
            <a:t>HTTP PKI Enroll</a:t>
          </a:r>
        </a:p>
        <a:p>
          <a:r>
            <a:rPr lang="en-US" dirty="0" smtClean="0"/>
            <a:t>PIV Smartcards</a:t>
          </a:r>
        </a:p>
      </dgm:t>
    </dgm:pt>
    <dgm:pt modelId="{C52A459B-3533-E44A-983C-764499F2D6FA}" type="parTrans" cxnId="{3122734F-D1D9-2446-938C-8B0A5D0F6F77}">
      <dgm:prSet/>
      <dgm:spPr/>
      <dgm:t>
        <a:bodyPr/>
        <a:lstStyle/>
        <a:p>
          <a:endParaRPr lang="en-US"/>
        </a:p>
      </dgm:t>
    </dgm:pt>
    <dgm:pt modelId="{21D47FB8-1F47-8A46-A93D-E0CC5335D2AE}" type="sibTrans" cxnId="{3122734F-D1D9-2446-938C-8B0A5D0F6F77}">
      <dgm:prSet/>
      <dgm:spPr/>
      <dgm:t>
        <a:bodyPr/>
        <a:lstStyle/>
        <a:p>
          <a:endParaRPr lang="en-US"/>
        </a:p>
      </dgm:t>
    </dgm:pt>
    <dgm:pt modelId="{3D7A6A4D-D110-9243-8B44-20BAE4D8C78F}" type="pres">
      <dgm:prSet presAssocID="{564D9B21-903B-E445-BAE2-FA9D44A70D16}" presName="Name0" presStyleCnt="0">
        <dgm:presLayoutVars>
          <dgm:dir/>
          <dgm:animLvl val="lvl"/>
          <dgm:resizeHandles val="exact"/>
        </dgm:presLayoutVars>
      </dgm:prSet>
      <dgm:spPr/>
      <dgm:t>
        <a:bodyPr/>
        <a:lstStyle/>
        <a:p>
          <a:endParaRPr lang="en-IE"/>
        </a:p>
      </dgm:t>
    </dgm:pt>
    <dgm:pt modelId="{A860EC5F-E438-3C43-9875-1908A7E3C230}" type="pres">
      <dgm:prSet presAssocID="{296A98BA-C746-C142-BEC5-11D31395D7D8}" presName="compositeNode" presStyleCnt="0">
        <dgm:presLayoutVars>
          <dgm:bulletEnabled val="1"/>
        </dgm:presLayoutVars>
      </dgm:prSet>
      <dgm:spPr/>
    </dgm:pt>
    <dgm:pt modelId="{F3F65D51-7A07-D547-9EC8-3CC16D89667D}" type="pres">
      <dgm:prSet presAssocID="{296A98BA-C746-C142-BEC5-11D31395D7D8}" presName="bgRect" presStyleLbl="node1" presStyleIdx="0" presStyleCnt="3"/>
      <dgm:spPr/>
      <dgm:t>
        <a:bodyPr/>
        <a:lstStyle/>
        <a:p>
          <a:endParaRPr lang="en-IE"/>
        </a:p>
      </dgm:t>
    </dgm:pt>
    <dgm:pt modelId="{D2D1B84D-F272-054C-84A8-571CC8B35C82}" type="pres">
      <dgm:prSet presAssocID="{296A98BA-C746-C142-BEC5-11D31395D7D8}" presName="parentNode" presStyleLbl="node1" presStyleIdx="0" presStyleCnt="3">
        <dgm:presLayoutVars>
          <dgm:chMax val="0"/>
          <dgm:bulletEnabled val="1"/>
        </dgm:presLayoutVars>
      </dgm:prSet>
      <dgm:spPr/>
      <dgm:t>
        <a:bodyPr/>
        <a:lstStyle/>
        <a:p>
          <a:endParaRPr lang="en-IE"/>
        </a:p>
      </dgm:t>
    </dgm:pt>
    <dgm:pt modelId="{F90185E8-20C5-A44C-827F-4A710B78D864}" type="pres">
      <dgm:prSet presAssocID="{296A98BA-C746-C142-BEC5-11D31395D7D8}" presName="childNode" presStyleLbl="node1" presStyleIdx="0" presStyleCnt="3">
        <dgm:presLayoutVars>
          <dgm:bulletEnabled val="1"/>
        </dgm:presLayoutVars>
      </dgm:prSet>
      <dgm:spPr/>
      <dgm:t>
        <a:bodyPr/>
        <a:lstStyle/>
        <a:p>
          <a:endParaRPr lang="en-US"/>
        </a:p>
      </dgm:t>
    </dgm:pt>
    <dgm:pt modelId="{58F74B13-6A5D-1A46-B46E-7AF99C5FDC2F}" type="pres">
      <dgm:prSet presAssocID="{483EF71E-865B-0F41-8D5A-6B6F8E3EEC57}" presName="hSp" presStyleCnt="0"/>
      <dgm:spPr/>
    </dgm:pt>
    <dgm:pt modelId="{F43B13B9-B426-6A40-AD02-3FDA165AA555}" type="pres">
      <dgm:prSet presAssocID="{483EF71E-865B-0F41-8D5A-6B6F8E3EEC57}" presName="vProcSp" presStyleCnt="0"/>
      <dgm:spPr/>
    </dgm:pt>
    <dgm:pt modelId="{622DB548-5488-C043-B979-951FA39BBDC8}" type="pres">
      <dgm:prSet presAssocID="{483EF71E-865B-0F41-8D5A-6B6F8E3EEC57}" presName="vSp1" presStyleCnt="0"/>
      <dgm:spPr/>
    </dgm:pt>
    <dgm:pt modelId="{D6F8A54C-44DF-044C-93E0-E6C9BBEDDC1C}" type="pres">
      <dgm:prSet presAssocID="{483EF71E-865B-0F41-8D5A-6B6F8E3EEC57}" presName="simulatedConn" presStyleLbl="solidFgAcc1" presStyleIdx="0" presStyleCnt="2"/>
      <dgm:spPr/>
    </dgm:pt>
    <dgm:pt modelId="{EAF98EAA-721F-E44C-888F-ED39D8F371A4}" type="pres">
      <dgm:prSet presAssocID="{483EF71E-865B-0F41-8D5A-6B6F8E3EEC57}" presName="vSp2" presStyleCnt="0"/>
      <dgm:spPr/>
    </dgm:pt>
    <dgm:pt modelId="{D773ACC3-98B8-DD49-81EC-C2FC04DAF5EE}" type="pres">
      <dgm:prSet presAssocID="{483EF71E-865B-0F41-8D5A-6B6F8E3EEC57}" presName="sibTrans" presStyleCnt="0"/>
      <dgm:spPr/>
    </dgm:pt>
    <dgm:pt modelId="{90E98012-A6FD-6542-A9BC-FE02FA8A4E52}" type="pres">
      <dgm:prSet presAssocID="{2ED5D61F-B729-B445-A792-5D88861A9834}" presName="compositeNode" presStyleCnt="0">
        <dgm:presLayoutVars>
          <dgm:bulletEnabled val="1"/>
        </dgm:presLayoutVars>
      </dgm:prSet>
      <dgm:spPr/>
    </dgm:pt>
    <dgm:pt modelId="{87804FDA-4BBF-1641-BAB1-7CCC13099006}" type="pres">
      <dgm:prSet presAssocID="{2ED5D61F-B729-B445-A792-5D88861A9834}" presName="bgRect" presStyleLbl="node1" presStyleIdx="1" presStyleCnt="3"/>
      <dgm:spPr/>
      <dgm:t>
        <a:bodyPr/>
        <a:lstStyle/>
        <a:p>
          <a:endParaRPr lang="en-US"/>
        </a:p>
      </dgm:t>
    </dgm:pt>
    <dgm:pt modelId="{5DF9D7E6-6E5D-FC49-A826-E4BA2EF529CD}" type="pres">
      <dgm:prSet presAssocID="{2ED5D61F-B729-B445-A792-5D88861A9834}" presName="parentNode" presStyleLbl="node1" presStyleIdx="1" presStyleCnt="3">
        <dgm:presLayoutVars>
          <dgm:chMax val="0"/>
          <dgm:bulletEnabled val="1"/>
        </dgm:presLayoutVars>
      </dgm:prSet>
      <dgm:spPr/>
      <dgm:t>
        <a:bodyPr/>
        <a:lstStyle/>
        <a:p>
          <a:endParaRPr lang="en-US"/>
        </a:p>
      </dgm:t>
    </dgm:pt>
    <dgm:pt modelId="{2049C57F-C3C1-3D4A-B887-853723967C98}" type="pres">
      <dgm:prSet presAssocID="{2ED5D61F-B729-B445-A792-5D88861A9834}" presName="childNode" presStyleLbl="node1" presStyleIdx="1" presStyleCnt="3">
        <dgm:presLayoutVars>
          <dgm:bulletEnabled val="1"/>
        </dgm:presLayoutVars>
      </dgm:prSet>
      <dgm:spPr/>
      <dgm:t>
        <a:bodyPr/>
        <a:lstStyle/>
        <a:p>
          <a:endParaRPr lang="en-US"/>
        </a:p>
      </dgm:t>
    </dgm:pt>
    <dgm:pt modelId="{6520E4B5-7159-4948-AE6D-D1B7E9051FB9}" type="pres">
      <dgm:prSet presAssocID="{3CBCEA84-E88D-CC4B-8C19-AF964CD181AA}" presName="hSp" presStyleCnt="0"/>
      <dgm:spPr/>
    </dgm:pt>
    <dgm:pt modelId="{13838C08-9ECA-AB48-9C74-435F76FA4DC5}" type="pres">
      <dgm:prSet presAssocID="{3CBCEA84-E88D-CC4B-8C19-AF964CD181AA}" presName="vProcSp" presStyleCnt="0"/>
      <dgm:spPr/>
    </dgm:pt>
    <dgm:pt modelId="{92827FD7-32CC-D942-A84C-D6201099C267}" type="pres">
      <dgm:prSet presAssocID="{3CBCEA84-E88D-CC4B-8C19-AF964CD181AA}" presName="vSp1" presStyleCnt="0"/>
      <dgm:spPr/>
    </dgm:pt>
    <dgm:pt modelId="{41D2B0E2-62ED-DF4A-A5B2-D039F99AAF0F}" type="pres">
      <dgm:prSet presAssocID="{3CBCEA84-E88D-CC4B-8C19-AF964CD181AA}" presName="simulatedConn" presStyleLbl="solidFgAcc1" presStyleIdx="1" presStyleCnt="2"/>
      <dgm:spPr/>
    </dgm:pt>
    <dgm:pt modelId="{5DDEC69C-753F-6943-A2A0-C7376AE99B23}" type="pres">
      <dgm:prSet presAssocID="{3CBCEA84-E88D-CC4B-8C19-AF964CD181AA}" presName="vSp2" presStyleCnt="0"/>
      <dgm:spPr/>
    </dgm:pt>
    <dgm:pt modelId="{E175F35C-4A22-1444-A75F-B43FEE2BE1A0}" type="pres">
      <dgm:prSet presAssocID="{3CBCEA84-E88D-CC4B-8C19-AF964CD181AA}" presName="sibTrans" presStyleCnt="0"/>
      <dgm:spPr/>
    </dgm:pt>
    <dgm:pt modelId="{0E5EC099-B88B-7C43-AD36-005F3BA64331}" type="pres">
      <dgm:prSet presAssocID="{6500A46F-9417-6645-B17B-50A293294BC5}" presName="compositeNode" presStyleCnt="0">
        <dgm:presLayoutVars>
          <dgm:bulletEnabled val="1"/>
        </dgm:presLayoutVars>
      </dgm:prSet>
      <dgm:spPr/>
    </dgm:pt>
    <dgm:pt modelId="{D7897D79-ACC9-A846-931C-3AC2965A8430}" type="pres">
      <dgm:prSet presAssocID="{6500A46F-9417-6645-B17B-50A293294BC5}" presName="bgRect" presStyleLbl="node1" presStyleIdx="2" presStyleCnt="3"/>
      <dgm:spPr/>
      <dgm:t>
        <a:bodyPr/>
        <a:lstStyle/>
        <a:p>
          <a:endParaRPr lang="en-US"/>
        </a:p>
      </dgm:t>
    </dgm:pt>
    <dgm:pt modelId="{9AEF0433-720C-F44E-9D10-EE0D6AC15ACC}" type="pres">
      <dgm:prSet presAssocID="{6500A46F-9417-6645-B17B-50A293294BC5}" presName="parentNode" presStyleLbl="node1" presStyleIdx="2" presStyleCnt="3">
        <dgm:presLayoutVars>
          <dgm:chMax val="0"/>
          <dgm:bulletEnabled val="1"/>
        </dgm:presLayoutVars>
      </dgm:prSet>
      <dgm:spPr/>
      <dgm:t>
        <a:bodyPr/>
        <a:lstStyle/>
        <a:p>
          <a:endParaRPr lang="en-US"/>
        </a:p>
      </dgm:t>
    </dgm:pt>
    <dgm:pt modelId="{063A08D1-4725-3545-AB3E-655080A73C42}" type="pres">
      <dgm:prSet presAssocID="{6500A46F-9417-6645-B17B-50A293294BC5}" presName="childNode" presStyleLbl="node1" presStyleIdx="2" presStyleCnt="3">
        <dgm:presLayoutVars>
          <dgm:bulletEnabled val="1"/>
        </dgm:presLayoutVars>
      </dgm:prSet>
      <dgm:spPr/>
      <dgm:t>
        <a:bodyPr/>
        <a:lstStyle/>
        <a:p>
          <a:endParaRPr lang="en-US"/>
        </a:p>
      </dgm:t>
    </dgm:pt>
  </dgm:ptLst>
  <dgm:cxnLst>
    <dgm:cxn modelId="{59BB1EC7-7736-8446-87FE-93D77031A47F}" srcId="{2ED5D61F-B729-B445-A792-5D88861A9834}" destId="{AB9A13F5-A8F9-CB4C-A027-38776B2953CB}" srcOrd="0" destOrd="0" parTransId="{BBDC39C4-77BD-594F-8887-2219B89ED40F}" sibTransId="{DB0B654F-EA62-F341-8354-DCB8D12DE8E0}"/>
    <dgm:cxn modelId="{F93B881F-0019-DF4C-96B9-50A279C0D01B}" type="presOf" srcId="{2ED5D61F-B729-B445-A792-5D88861A9834}" destId="{87804FDA-4BBF-1641-BAB1-7CCC13099006}" srcOrd="0" destOrd="0" presId="urn:microsoft.com/office/officeart/2005/8/layout/hProcess7"/>
    <dgm:cxn modelId="{5F15FA9A-377A-EF45-855F-C3D14A5F234C}" type="presOf" srcId="{296A98BA-C746-C142-BEC5-11D31395D7D8}" destId="{F3F65D51-7A07-D547-9EC8-3CC16D89667D}" srcOrd="0" destOrd="0" presId="urn:microsoft.com/office/officeart/2005/8/layout/hProcess7"/>
    <dgm:cxn modelId="{3122734F-D1D9-2446-938C-8B0A5D0F6F77}" srcId="{6500A46F-9417-6645-B17B-50A293294BC5}" destId="{0BD83D28-3E3C-434F-B805-8C771C5DEA37}" srcOrd="0" destOrd="0" parTransId="{C52A459B-3533-E44A-983C-764499F2D6FA}" sibTransId="{21D47FB8-1F47-8A46-A93D-E0CC5335D2AE}"/>
    <dgm:cxn modelId="{1AA88CF5-3AFE-0F4B-A6F5-089E467381C2}" srcId="{564D9B21-903B-E445-BAE2-FA9D44A70D16}" destId="{296A98BA-C746-C142-BEC5-11D31395D7D8}" srcOrd="0" destOrd="0" parTransId="{B27BA93F-DD85-6046-A15F-6D5EA89A26F7}" sibTransId="{483EF71E-865B-0F41-8D5A-6B6F8E3EEC57}"/>
    <dgm:cxn modelId="{76FEA93E-29C5-ED42-B114-4125DD089CB9}" srcId="{564D9B21-903B-E445-BAE2-FA9D44A70D16}" destId="{2ED5D61F-B729-B445-A792-5D88861A9834}" srcOrd="1" destOrd="0" parTransId="{07E23760-E649-B94D-BA71-280BCD46FD1D}" sibTransId="{3CBCEA84-E88D-CC4B-8C19-AF964CD181AA}"/>
    <dgm:cxn modelId="{2A5F88F7-B31E-5A4D-9898-C9B23765E165}" type="presOf" srcId="{AB9A13F5-A8F9-CB4C-A027-38776B2953CB}" destId="{2049C57F-C3C1-3D4A-B887-853723967C98}" srcOrd="0" destOrd="0" presId="urn:microsoft.com/office/officeart/2005/8/layout/hProcess7"/>
    <dgm:cxn modelId="{7394EA39-CE28-DE4D-99BC-AD633E9F4469}" type="presOf" srcId="{2ED5D61F-B729-B445-A792-5D88861A9834}" destId="{5DF9D7E6-6E5D-FC49-A826-E4BA2EF529CD}" srcOrd="1" destOrd="0" presId="urn:microsoft.com/office/officeart/2005/8/layout/hProcess7"/>
    <dgm:cxn modelId="{39BB46F5-7309-3F47-9755-E5EE83A17D4D}" type="presOf" srcId="{6500A46F-9417-6645-B17B-50A293294BC5}" destId="{D7897D79-ACC9-A846-931C-3AC2965A8430}" srcOrd="0" destOrd="0" presId="urn:microsoft.com/office/officeart/2005/8/layout/hProcess7"/>
    <dgm:cxn modelId="{CE934D98-76F0-3140-8E2B-E30A8F95DB22}" type="presOf" srcId="{0BD83D28-3E3C-434F-B805-8C771C5DEA37}" destId="{063A08D1-4725-3545-AB3E-655080A73C42}" srcOrd="0" destOrd="0" presId="urn:microsoft.com/office/officeart/2005/8/layout/hProcess7"/>
    <dgm:cxn modelId="{B54F7D43-7F48-AE40-9B33-857465783868}" type="presOf" srcId="{296A98BA-C746-C142-BEC5-11D31395D7D8}" destId="{D2D1B84D-F272-054C-84A8-571CC8B35C82}" srcOrd="1" destOrd="0" presId="urn:microsoft.com/office/officeart/2005/8/layout/hProcess7"/>
    <dgm:cxn modelId="{2423EE2A-D0CF-C24B-9566-96FE79EC296F}" type="presOf" srcId="{6500A46F-9417-6645-B17B-50A293294BC5}" destId="{9AEF0433-720C-F44E-9D10-EE0D6AC15ACC}" srcOrd="1" destOrd="0" presId="urn:microsoft.com/office/officeart/2005/8/layout/hProcess7"/>
    <dgm:cxn modelId="{07A98D0D-DC29-2A4E-8773-091D11739792}" srcId="{564D9B21-903B-E445-BAE2-FA9D44A70D16}" destId="{6500A46F-9417-6645-B17B-50A293294BC5}" srcOrd="2" destOrd="0" parTransId="{F2ACDB99-2AE0-9847-B25E-C03CBC1AA072}" sibTransId="{C8397418-EADE-6445-B02F-7F1B96F8500C}"/>
    <dgm:cxn modelId="{501E5CF6-6DA1-FD4E-B4A7-7C145AFDD049}" srcId="{296A98BA-C746-C142-BEC5-11D31395D7D8}" destId="{E101851E-5509-1C43-8AC5-CE9B81E25FEB}" srcOrd="0" destOrd="0" parTransId="{052878D0-E910-4549-998B-BA41C8A3C728}" sibTransId="{A6458897-6720-6743-B7FD-5CED8A965553}"/>
    <dgm:cxn modelId="{78BBD6C4-D7B8-254B-8897-84315ADBAF3C}" type="presOf" srcId="{564D9B21-903B-E445-BAE2-FA9D44A70D16}" destId="{3D7A6A4D-D110-9243-8B44-20BAE4D8C78F}" srcOrd="0" destOrd="0" presId="urn:microsoft.com/office/officeart/2005/8/layout/hProcess7"/>
    <dgm:cxn modelId="{4EE024DC-A62E-DF4E-9753-805798BE8497}" type="presOf" srcId="{E101851E-5509-1C43-8AC5-CE9B81E25FEB}" destId="{F90185E8-20C5-A44C-827F-4A710B78D864}" srcOrd="0" destOrd="0" presId="urn:microsoft.com/office/officeart/2005/8/layout/hProcess7"/>
    <dgm:cxn modelId="{A593337C-0CCB-934C-996C-0C699249D7C4}" type="presParOf" srcId="{3D7A6A4D-D110-9243-8B44-20BAE4D8C78F}" destId="{A860EC5F-E438-3C43-9875-1908A7E3C230}" srcOrd="0" destOrd="0" presId="urn:microsoft.com/office/officeart/2005/8/layout/hProcess7"/>
    <dgm:cxn modelId="{3D08FA61-95A5-3249-8A93-063AC48E967C}" type="presParOf" srcId="{A860EC5F-E438-3C43-9875-1908A7E3C230}" destId="{F3F65D51-7A07-D547-9EC8-3CC16D89667D}" srcOrd="0" destOrd="0" presId="urn:microsoft.com/office/officeart/2005/8/layout/hProcess7"/>
    <dgm:cxn modelId="{E4947BAF-B18A-434F-BB9F-991E0D4A3B0E}" type="presParOf" srcId="{A860EC5F-E438-3C43-9875-1908A7E3C230}" destId="{D2D1B84D-F272-054C-84A8-571CC8B35C82}" srcOrd="1" destOrd="0" presId="urn:microsoft.com/office/officeart/2005/8/layout/hProcess7"/>
    <dgm:cxn modelId="{991BEC41-F6C2-3F47-A5EF-39C48B3965F1}" type="presParOf" srcId="{A860EC5F-E438-3C43-9875-1908A7E3C230}" destId="{F90185E8-20C5-A44C-827F-4A710B78D864}" srcOrd="2" destOrd="0" presId="urn:microsoft.com/office/officeart/2005/8/layout/hProcess7"/>
    <dgm:cxn modelId="{60430AD5-4A52-F64B-8CA7-A69D25E47758}" type="presParOf" srcId="{3D7A6A4D-D110-9243-8B44-20BAE4D8C78F}" destId="{58F74B13-6A5D-1A46-B46E-7AF99C5FDC2F}" srcOrd="1" destOrd="0" presId="urn:microsoft.com/office/officeart/2005/8/layout/hProcess7"/>
    <dgm:cxn modelId="{FD1CBA2C-7042-6E4D-A7E9-9BDE975ED662}" type="presParOf" srcId="{3D7A6A4D-D110-9243-8B44-20BAE4D8C78F}" destId="{F43B13B9-B426-6A40-AD02-3FDA165AA555}" srcOrd="2" destOrd="0" presId="urn:microsoft.com/office/officeart/2005/8/layout/hProcess7"/>
    <dgm:cxn modelId="{551A910A-7CB8-7E4A-AD56-DA8729381A39}" type="presParOf" srcId="{F43B13B9-B426-6A40-AD02-3FDA165AA555}" destId="{622DB548-5488-C043-B979-951FA39BBDC8}" srcOrd="0" destOrd="0" presId="urn:microsoft.com/office/officeart/2005/8/layout/hProcess7"/>
    <dgm:cxn modelId="{B7FFBCBD-2B29-E941-86B3-7D2D5A0E2C2D}" type="presParOf" srcId="{F43B13B9-B426-6A40-AD02-3FDA165AA555}" destId="{D6F8A54C-44DF-044C-93E0-E6C9BBEDDC1C}" srcOrd="1" destOrd="0" presId="urn:microsoft.com/office/officeart/2005/8/layout/hProcess7"/>
    <dgm:cxn modelId="{AD78AA6B-9334-DD47-807D-DEF541863C12}" type="presParOf" srcId="{F43B13B9-B426-6A40-AD02-3FDA165AA555}" destId="{EAF98EAA-721F-E44C-888F-ED39D8F371A4}" srcOrd="2" destOrd="0" presId="urn:microsoft.com/office/officeart/2005/8/layout/hProcess7"/>
    <dgm:cxn modelId="{2E69496C-2455-CB4C-99F6-4C8A33EBE50A}" type="presParOf" srcId="{3D7A6A4D-D110-9243-8B44-20BAE4D8C78F}" destId="{D773ACC3-98B8-DD49-81EC-C2FC04DAF5EE}" srcOrd="3" destOrd="0" presId="urn:microsoft.com/office/officeart/2005/8/layout/hProcess7"/>
    <dgm:cxn modelId="{FE57ED56-A0AA-FA4C-9384-0151F2CF48DB}" type="presParOf" srcId="{3D7A6A4D-D110-9243-8B44-20BAE4D8C78F}" destId="{90E98012-A6FD-6542-A9BC-FE02FA8A4E52}" srcOrd="4" destOrd="0" presId="urn:microsoft.com/office/officeart/2005/8/layout/hProcess7"/>
    <dgm:cxn modelId="{40B378AA-5845-1748-AF74-80D9744B0CE8}" type="presParOf" srcId="{90E98012-A6FD-6542-A9BC-FE02FA8A4E52}" destId="{87804FDA-4BBF-1641-BAB1-7CCC13099006}" srcOrd="0" destOrd="0" presId="urn:microsoft.com/office/officeart/2005/8/layout/hProcess7"/>
    <dgm:cxn modelId="{12046C41-4D81-F147-95EE-660B92691625}" type="presParOf" srcId="{90E98012-A6FD-6542-A9BC-FE02FA8A4E52}" destId="{5DF9D7E6-6E5D-FC49-A826-E4BA2EF529CD}" srcOrd="1" destOrd="0" presId="urn:microsoft.com/office/officeart/2005/8/layout/hProcess7"/>
    <dgm:cxn modelId="{1E41D175-DBC0-9242-B323-61DA44DC33C1}" type="presParOf" srcId="{90E98012-A6FD-6542-A9BC-FE02FA8A4E52}" destId="{2049C57F-C3C1-3D4A-B887-853723967C98}" srcOrd="2" destOrd="0" presId="urn:microsoft.com/office/officeart/2005/8/layout/hProcess7"/>
    <dgm:cxn modelId="{69C9F024-E5F3-024C-BE76-EDF79BDCFC46}" type="presParOf" srcId="{3D7A6A4D-D110-9243-8B44-20BAE4D8C78F}" destId="{6520E4B5-7159-4948-AE6D-D1B7E9051FB9}" srcOrd="5" destOrd="0" presId="urn:microsoft.com/office/officeart/2005/8/layout/hProcess7"/>
    <dgm:cxn modelId="{EDD9B320-3186-364E-9C7E-8E447A572286}" type="presParOf" srcId="{3D7A6A4D-D110-9243-8B44-20BAE4D8C78F}" destId="{13838C08-9ECA-AB48-9C74-435F76FA4DC5}" srcOrd="6" destOrd="0" presId="urn:microsoft.com/office/officeart/2005/8/layout/hProcess7"/>
    <dgm:cxn modelId="{0CD2081C-C48D-3B42-8D7F-6C2904AAFBEF}" type="presParOf" srcId="{13838C08-9ECA-AB48-9C74-435F76FA4DC5}" destId="{92827FD7-32CC-D942-A84C-D6201099C267}" srcOrd="0" destOrd="0" presId="urn:microsoft.com/office/officeart/2005/8/layout/hProcess7"/>
    <dgm:cxn modelId="{B0AD286A-DAD4-2845-A9EC-F0D4968BA438}" type="presParOf" srcId="{13838C08-9ECA-AB48-9C74-435F76FA4DC5}" destId="{41D2B0E2-62ED-DF4A-A5B2-D039F99AAF0F}" srcOrd="1" destOrd="0" presId="urn:microsoft.com/office/officeart/2005/8/layout/hProcess7"/>
    <dgm:cxn modelId="{E134D41F-2C62-6F40-9CF9-B7294DA38EC3}" type="presParOf" srcId="{13838C08-9ECA-AB48-9C74-435F76FA4DC5}" destId="{5DDEC69C-753F-6943-A2A0-C7376AE99B23}" srcOrd="2" destOrd="0" presId="urn:microsoft.com/office/officeart/2005/8/layout/hProcess7"/>
    <dgm:cxn modelId="{D28AE4BF-C9BD-6D43-9493-DED09838684B}" type="presParOf" srcId="{3D7A6A4D-D110-9243-8B44-20BAE4D8C78F}" destId="{E175F35C-4A22-1444-A75F-B43FEE2BE1A0}" srcOrd="7" destOrd="0" presId="urn:microsoft.com/office/officeart/2005/8/layout/hProcess7"/>
    <dgm:cxn modelId="{B5EB5D70-011C-3F4C-B229-7A49DB09521E}" type="presParOf" srcId="{3D7A6A4D-D110-9243-8B44-20BAE4D8C78F}" destId="{0E5EC099-B88B-7C43-AD36-005F3BA64331}" srcOrd="8" destOrd="0" presId="urn:microsoft.com/office/officeart/2005/8/layout/hProcess7"/>
    <dgm:cxn modelId="{6D8223D4-19E0-624C-8B1B-C14E96063245}" type="presParOf" srcId="{0E5EC099-B88B-7C43-AD36-005F3BA64331}" destId="{D7897D79-ACC9-A846-931C-3AC2965A8430}" srcOrd="0" destOrd="0" presId="urn:microsoft.com/office/officeart/2005/8/layout/hProcess7"/>
    <dgm:cxn modelId="{5EA8C14D-5008-AB43-BA9B-A41F30D01070}" type="presParOf" srcId="{0E5EC099-B88B-7C43-AD36-005F3BA64331}" destId="{9AEF0433-720C-F44E-9D10-EE0D6AC15ACC}" srcOrd="1" destOrd="0" presId="urn:microsoft.com/office/officeart/2005/8/layout/hProcess7"/>
    <dgm:cxn modelId="{7D529C4C-AEA0-C244-B5DA-5BBD156F0C1F}" type="presParOf" srcId="{0E5EC099-B88B-7C43-AD36-005F3BA64331}" destId="{063A08D1-4725-3545-AB3E-655080A73C42}"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F65D51-7A07-D547-9EC8-3CC16D89667D}">
      <dsp:nvSpPr>
        <dsp:cNvPr id="0" name=""/>
        <dsp:cNvSpPr/>
      </dsp:nvSpPr>
      <dsp:spPr>
        <a:xfrm>
          <a:off x="634" y="642516"/>
          <a:ext cx="2729879" cy="3275855"/>
        </a:xfrm>
        <a:prstGeom prst="roundRect">
          <a:avLst>
            <a:gd name="adj" fmla="val 5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kern="1200" dirty="0" smtClean="0">
              <a:solidFill>
                <a:schemeClr val="bg1"/>
              </a:solidFill>
            </a:rPr>
            <a:t>Foundation</a:t>
          </a:r>
          <a:endParaRPr lang="en-US" sz="2600" kern="1200" dirty="0">
            <a:solidFill>
              <a:schemeClr val="bg1"/>
            </a:solidFill>
          </a:endParaRPr>
        </a:p>
      </dsp:txBody>
      <dsp:txXfrm rot="16200000">
        <a:off x="-1069478" y="1712628"/>
        <a:ext cx="2686201" cy="545975"/>
      </dsp:txXfrm>
    </dsp:sp>
    <dsp:sp modelId="{F90185E8-20C5-A44C-827F-4A710B78D864}">
      <dsp:nvSpPr>
        <dsp:cNvPr id="0" name=""/>
        <dsp:cNvSpPr/>
      </dsp:nvSpPr>
      <dsp:spPr>
        <a:xfrm>
          <a:off x="546610" y="642516"/>
          <a:ext cx="2033760" cy="3275855"/>
        </a:xfrm>
        <a:prstGeom prst="rect">
          <a:avLst/>
        </a:prstGeom>
        <a:noFill/>
        <a:ln>
          <a:noFill/>
        </a:ln>
        <a:effectLst>
          <a:outerShdw blurRad="50800" dist="381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t>ASLR*</a:t>
          </a:r>
        </a:p>
        <a:p>
          <a:pPr lvl="0" algn="l" defTabSz="844550">
            <a:lnSpc>
              <a:spcPct val="90000"/>
            </a:lnSpc>
            <a:spcBef>
              <a:spcPct val="0"/>
            </a:spcBef>
            <a:spcAft>
              <a:spcPct val="35000"/>
            </a:spcAft>
          </a:pPr>
          <a:r>
            <a:rPr lang="en-US" sz="1900" kern="1200" dirty="0" smtClean="0"/>
            <a:t>Service Hardening*</a:t>
          </a:r>
        </a:p>
        <a:p>
          <a:pPr lvl="0" algn="l" defTabSz="844550">
            <a:lnSpc>
              <a:spcPct val="90000"/>
            </a:lnSpc>
            <a:spcBef>
              <a:spcPct val="0"/>
            </a:spcBef>
            <a:spcAft>
              <a:spcPct val="35000"/>
            </a:spcAft>
          </a:pPr>
          <a:r>
            <a:rPr lang="en-US" sz="1900" kern="1200" dirty="0" smtClean="0"/>
            <a:t>Kernel Patch Protection*</a:t>
          </a:r>
        </a:p>
        <a:p>
          <a:pPr lvl="0" algn="l" defTabSz="844550">
            <a:lnSpc>
              <a:spcPct val="90000"/>
            </a:lnSpc>
            <a:spcBef>
              <a:spcPct val="0"/>
            </a:spcBef>
            <a:spcAft>
              <a:spcPct val="35000"/>
            </a:spcAft>
          </a:pPr>
          <a:r>
            <a:rPr lang="en-US" sz="1900" kern="1200" dirty="0" smtClean="0"/>
            <a:t>Data Execution Prevention*</a:t>
          </a:r>
        </a:p>
        <a:p>
          <a:pPr lvl="0" algn="l" defTabSz="844550">
            <a:lnSpc>
              <a:spcPct val="90000"/>
            </a:lnSpc>
            <a:spcBef>
              <a:spcPct val="0"/>
            </a:spcBef>
            <a:spcAft>
              <a:spcPct val="35000"/>
            </a:spcAft>
          </a:pPr>
          <a:r>
            <a:rPr lang="en-US" sz="1900" kern="1200" dirty="0" err="1" smtClean="0"/>
            <a:t>BitLocker</a:t>
          </a:r>
          <a:r>
            <a:rPr lang="en-US" sz="1900" kern="1200" dirty="0" smtClean="0"/>
            <a:t>*</a:t>
          </a:r>
        </a:p>
      </dsp:txBody>
      <dsp:txXfrm>
        <a:off x="546610" y="642516"/>
        <a:ext cx="2033760" cy="3275855"/>
      </dsp:txXfrm>
    </dsp:sp>
    <dsp:sp modelId="{87804FDA-4BBF-1641-BAB1-7CCC13099006}">
      <dsp:nvSpPr>
        <dsp:cNvPr id="0" name=""/>
        <dsp:cNvSpPr/>
      </dsp:nvSpPr>
      <dsp:spPr>
        <a:xfrm>
          <a:off x="2826060" y="642516"/>
          <a:ext cx="2729879" cy="3275855"/>
        </a:xfrm>
        <a:prstGeom prst="roundRect">
          <a:avLst>
            <a:gd name="adj" fmla="val 5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kern="1200" dirty="0" smtClean="0">
              <a:solidFill>
                <a:srgbClr val="000000"/>
              </a:solidFill>
            </a:rPr>
            <a:t>Mostly Server R2</a:t>
          </a:r>
          <a:endParaRPr lang="en-US" sz="2600" kern="1200" dirty="0">
            <a:solidFill>
              <a:srgbClr val="000000"/>
            </a:solidFill>
          </a:endParaRPr>
        </a:p>
      </dsp:txBody>
      <dsp:txXfrm rot="16200000">
        <a:off x="1755947" y="1712628"/>
        <a:ext cx="2686201" cy="545975"/>
      </dsp:txXfrm>
    </dsp:sp>
    <dsp:sp modelId="{D6F8A54C-44DF-044C-93E0-E6C9BBEDDC1C}">
      <dsp:nvSpPr>
        <dsp:cNvPr id="0" name=""/>
        <dsp:cNvSpPr/>
      </dsp:nvSpPr>
      <dsp:spPr>
        <a:xfrm rot="5400000">
          <a:off x="2599113" y="3244732"/>
          <a:ext cx="481192" cy="409481"/>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49C57F-C3C1-3D4A-B887-853723967C98}">
      <dsp:nvSpPr>
        <dsp:cNvPr id="0" name=""/>
        <dsp:cNvSpPr/>
      </dsp:nvSpPr>
      <dsp:spPr>
        <a:xfrm>
          <a:off x="3372036" y="642516"/>
          <a:ext cx="2033760" cy="3275855"/>
        </a:xfrm>
        <a:prstGeom prst="rect">
          <a:avLst/>
        </a:prstGeom>
        <a:noFill/>
        <a:ln>
          <a:noFill/>
        </a:ln>
        <a:effectLst>
          <a:outerShdw blurRad="50800" dist="381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err="1" smtClean="0"/>
            <a:t>DirectAccess</a:t>
          </a:r>
          <a:endParaRPr lang="en-US" sz="1900" kern="1200" dirty="0" smtClean="0"/>
        </a:p>
        <a:p>
          <a:pPr lvl="0" algn="l" defTabSz="844550">
            <a:lnSpc>
              <a:spcPct val="90000"/>
            </a:lnSpc>
            <a:spcBef>
              <a:spcPct val="0"/>
            </a:spcBef>
            <a:spcAft>
              <a:spcPct val="35000"/>
            </a:spcAft>
          </a:pPr>
          <a:r>
            <a:rPr lang="en-US" sz="1900" kern="1200" dirty="0" err="1" smtClean="0"/>
            <a:t>AppLocker</a:t>
          </a:r>
          <a:endParaRPr lang="en-US" sz="1900" kern="1200" dirty="0" smtClean="0"/>
        </a:p>
        <a:p>
          <a:pPr lvl="0" algn="l" defTabSz="844550">
            <a:lnSpc>
              <a:spcPct val="90000"/>
            </a:lnSpc>
            <a:spcBef>
              <a:spcPct val="0"/>
            </a:spcBef>
            <a:spcAft>
              <a:spcPct val="35000"/>
            </a:spcAft>
          </a:pPr>
          <a:r>
            <a:rPr lang="en-US" sz="1900" kern="1200" dirty="0" smtClean="0"/>
            <a:t>Enhanced Storage Access</a:t>
          </a:r>
        </a:p>
        <a:p>
          <a:pPr lvl="0" algn="l" defTabSz="844550">
            <a:lnSpc>
              <a:spcPct val="90000"/>
            </a:lnSpc>
            <a:spcBef>
              <a:spcPct val="0"/>
            </a:spcBef>
            <a:spcAft>
              <a:spcPct val="35000"/>
            </a:spcAft>
          </a:pPr>
          <a:r>
            <a:rPr lang="en-US" sz="1900" kern="1200" dirty="0" smtClean="0"/>
            <a:t>DNSSEC</a:t>
          </a:r>
        </a:p>
        <a:p>
          <a:pPr lvl="0" algn="l" defTabSz="844550">
            <a:lnSpc>
              <a:spcPct val="90000"/>
            </a:lnSpc>
            <a:spcBef>
              <a:spcPct val="0"/>
            </a:spcBef>
            <a:spcAft>
              <a:spcPct val="35000"/>
            </a:spcAft>
          </a:pPr>
          <a:r>
            <a:rPr lang="en-US" sz="1900" kern="1200" dirty="0" smtClean="0"/>
            <a:t>Enhanced Auditing*</a:t>
          </a:r>
        </a:p>
        <a:p>
          <a:pPr lvl="0" algn="l" defTabSz="844550">
            <a:lnSpc>
              <a:spcPct val="90000"/>
            </a:lnSpc>
            <a:spcBef>
              <a:spcPct val="0"/>
            </a:spcBef>
            <a:spcAft>
              <a:spcPct val="35000"/>
            </a:spcAft>
          </a:pPr>
          <a:r>
            <a:rPr lang="en-US" sz="1900" kern="1200" dirty="0" smtClean="0"/>
            <a:t>Suite-B for EFS, </a:t>
          </a:r>
          <a:r>
            <a:rPr lang="en-US" sz="1900" kern="1200" dirty="0" smtClean="0"/>
            <a:t>Kerberos, TLS v1.2 </a:t>
          </a:r>
          <a:r>
            <a:rPr lang="en-US" sz="1900" kern="1200" dirty="0" smtClean="0"/>
            <a:t>and more</a:t>
          </a:r>
        </a:p>
      </dsp:txBody>
      <dsp:txXfrm>
        <a:off x="3372036" y="642516"/>
        <a:ext cx="2033760" cy="3275855"/>
      </dsp:txXfrm>
    </dsp:sp>
    <dsp:sp modelId="{D7897D79-ACC9-A846-931C-3AC2965A8430}">
      <dsp:nvSpPr>
        <dsp:cNvPr id="0" name=""/>
        <dsp:cNvSpPr/>
      </dsp:nvSpPr>
      <dsp:spPr>
        <a:xfrm>
          <a:off x="5651485" y="642516"/>
          <a:ext cx="2729879" cy="3275855"/>
        </a:xfrm>
        <a:prstGeom prst="roundRect">
          <a:avLst>
            <a:gd name="adj" fmla="val 5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kern="1200" dirty="0" smtClean="0">
              <a:solidFill>
                <a:srgbClr val="000000"/>
              </a:solidFill>
            </a:rPr>
            <a:t> Mostly Windows 7</a:t>
          </a:r>
          <a:endParaRPr lang="en-US" sz="2600" kern="1200" dirty="0">
            <a:solidFill>
              <a:srgbClr val="000000"/>
            </a:solidFill>
          </a:endParaRPr>
        </a:p>
      </dsp:txBody>
      <dsp:txXfrm rot="16200000">
        <a:off x="4581372" y="1712628"/>
        <a:ext cx="2686201" cy="545975"/>
      </dsp:txXfrm>
    </dsp:sp>
    <dsp:sp modelId="{41D2B0E2-62ED-DF4A-A5B2-D039F99AAF0F}">
      <dsp:nvSpPr>
        <dsp:cNvPr id="0" name=""/>
        <dsp:cNvSpPr/>
      </dsp:nvSpPr>
      <dsp:spPr>
        <a:xfrm rot="5400000">
          <a:off x="5424538" y="3244732"/>
          <a:ext cx="481192" cy="409481"/>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3A08D1-4725-3545-AB3E-655080A73C42}">
      <dsp:nvSpPr>
        <dsp:cNvPr id="0" name=""/>
        <dsp:cNvSpPr/>
      </dsp:nvSpPr>
      <dsp:spPr>
        <a:xfrm>
          <a:off x="6197461" y="642516"/>
          <a:ext cx="2033760" cy="3275855"/>
        </a:xfrm>
        <a:prstGeom prst="rect">
          <a:avLst/>
        </a:prstGeom>
        <a:noFill/>
        <a:ln>
          <a:noFill/>
        </a:ln>
        <a:effectLst>
          <a:outerShdw blurRad="50800" dist="381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err="1" smtClean="0"/>
            <a:t>BitLocker</a:t>
          </a:r>
          <a:r>
            <a:rPr lang="en-US" sz="1900" kern="1200" dirty="0" smtClean="0"/>
            <a:t> to Go</a:t>
          </a:r>
        </a:p>
        <a:p>
          <a:pPr lvl="0" algn="l" defTabSz="844550">
            <a:lnSpc>
              <a:spcPct val="90000"/>
            </a:lnSpc>
            <a:spcBef>
              <a:spcPct val="0"/>
            </a:spcBef>
            <a:spcAft>
              <a:spcPct val="35000"/>
            </a:spcAft>
          </a:pPr>
          <a:r>
            <a:rPr lang="en-US" sz="1900" kern="1200" dirty="0" smtClean="0"/>
            <a:t>Multiple Firewall Profiles</a:t>
          </a:r>
        </a:p>
        <a:p>
          <a:pPr lvl="0" algn="l" defTabSz="844550">
            <a:lnSpc>
              <a:spcPct val="90000"/>
            </a:lnSpc>
            <a:spcBef>
              <a:spcPct val="0"/>
            </a:spcBef>
            <a:spcAft>
              <a:spcPct val="35000"/>
            </a:spcAft>
          </a:pPr>
          <a:r>
            <a:rPr lang="en-US" sz="1900" kern="1200" dirty="0" smtClean="0"/>
            <a:t>Streamlined UAC</a:t>
          </a:r>
        </a:p>
        <a:p>
          <a:pPr lvl="0" algn="l" defTabSz="844550">
            <a:lnSpc>
              <a:spcPct val="90000"/>
            </a:lnSpc>
            <a:spcBef>
              <a:spcPct val="0"/>
            </a:spcBef>
            <a:spcAft>
              <a:spcPct val="35000"/>
            </a:spcAft>
          </a:pPr>
          <a:r>
            <a:rPr lang="en-US" sz="1900" kern="1200" dirty="0" smtClean="0"/>
            <a:t>Biometric Framework</a:t>
          </a:r>
        </a:p>
        <a:p>
          <a:pPr lvl="0" algn="l" defTabSz="844550">
            <a:lnSpc>
              <a:spcPct val="90000"/>
            </a:lnSpc>
            <a:spcBef>
              <a:spcPct val="0"/>
            </a:spcBef>
            <a:spcAft>
              <a:spcPct val="35000"/>
            </a:spcAft>
          </a:pPr>
          <a:r>
            <a:rPr lang="en-US" sz="1900" kern="1200" dirty="0" smtClean="0"/>
            <a:t>HTTP PKI Enroll</a:t>
          </a:r>
        </a:p>
        <a:p>
          <a:pPr lvl="0" algn="l" defTabSz="844550">
            <a:lnSpc>
              <a:spcPct val="90000"/>
            </a:lnSpc>
            <a:spcBef>
              <a:spcPct val="0"/>
            </a:spcBef>
            <a:spcAft>
              <a:spcPct val="35000"/>
            </a:spcAft>
          </a:pPr>
          <a:r>
            <a:rPr lang="en-US" sz="1900" kern="1200" dirty="0" smtClean="0"/>
            <a:t>PIV Smartcards</a:t>
          </a:r>
        </a:p>
      </dsp:txBody>
      <dsp:txXfrm>
        <a:off x="6197461" y="642516"/>
        <a:ext cx="2033760" cy="32758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851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0000"/>
                </a:solidFill>
                <a:cs typeface="Arial" charset="0"/>
              </a:defRPr>
            </a:lvl1pPr>
          </a:lstStyle>
          <a:p>
            <a:pPr>
              <a:defRPr/>
            </a:pPr>
            <a:r>
              <a:rPr lang="en-US"/>
              <a:t>Microsoft Tech·Ed IT Forum 2006 </a:t>
            </a:r>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cs typeface="Arial" charset="0"/>
              </a:defRPr>
            </a:lvl1pPr>
          </a:lstStyle>
          <a:p>
            <a:pPr>
              <a:defRPr/>
            </a:pPr>
            <a:endParaRPr lang="en-GB"/>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pPr>
              <a:defRPr/>
            </a:pPr>
            <a:fld id="{2223884F-A4A3-43BB-BD93-7BC2E885106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latin typeface="Verdana" pitchFamily="34"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latin typeface="Verdana" pitchFamily="34"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b="1">
                <a:latin typeface="Verdana"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1">
                <a:latin typeface="Verdana" pitchFamily="34" charset="0"/>
              </a:defRPr>
            </a:lvl1pPr>
          </a:lstStyle>
          <a:p>
            <a:pPr>
              <a:defRPr/>
            </a:pPr>
            <a:fld id="{030EF119-BD1B-40DE-B47A-BFAD543088E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11/13/2009 4:15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E3C803-36FF-4C8F-AD1A-C1779955C5DE}" type="slidenum">
              <a:rPr lang="en-US" smtClean="0"/>
              <a:pPr/>
              <a:t>12</a:t>
            </a:fld>
            <a:endParaRPr lang="en-US" smtClean="0"/>
          </a:p>
        </p:txBody>
      </p:sp>
      <p:sp>
        <p:nvSpPr>
          <p:cNvPr id="70659"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D67215C-05F1-4CE0-97CC-6A3AEF8CBE95}" type="slidenum">
              <a:rPr lang="en-US" smtClean="0"/>
              <a:pPr/>
              <a:t>13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A29C5F1-1B8C-4AA5-AF34-3F79DAF6BAA0}" type="slidenum">
              <a:rPr lang="en-US" smtClean="0"/>
              <a:pPr/>
              <a:t>16</a:t>
            </a:fld>
            <a:endParaRPr lang="en-US" smtClean="0"/>
          </a:p>
        </p:txBody>
      </p:sp>
      <p:sp>
        <p:nvSpPr>
          <p:cNvPr id="65539" name="Rectangle 1026"/>
          <p:cNvSpPr>
            <a:spLocks noGrp="1" noRot="1" noChangeAspect="1" noChangeArrowheads="1" noTextEdit="1"/>
          </p:cNvSpPr>
          <p:nvPr>
            <p:ph type="sldImg"/>
          </p:nvPr>
        </p:nvSpPr>
        <p:spPr>
          <a:ln/>
        </p:spPr>
      </p:sp>
      <p:sp>
        <p:nvSpPr>
          <p:cNvPr id="65540" name="Rectangle 1027"/>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E3C803-36FF-4C8F-AD1A-C1779955C5DE}" type="slidenum">
              <a:rPr lang="en-US" smtClean="0"/>
              <a:pPr/>
              <a:t>18</a:t>
            </a:fld>
            <a:endParaRPr lang="en-US" smtClean="0"/>
          </a:p>
        </p:txBody>
      </p:sp>
      <p:sp>
        <p:nvSpPr>
          <p:cNvPr id="70659" name="Rectangle 2"/>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AB1BC81-14D1-458E-9A92-7F44E33FE950}" type="slidenum">
              <a:rPr lang="en-US" smtClean="0"/>
              <a:pPr/>
              <a:t>28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E3C803-36FF-4C8F-AD1A-C1779955C5DE}" type="slidenum">
              <a:rPr lang="en-US" smtClean="0"/>
              <a:pPr/>
              <a:t>31</a:t>
            </a:fld>
            <a:endParaRPr lang="en-US" smtClean="0"/>
          </a:p>
        </p:txBody>
      </p:sp>
      <p:sp>
        <p:nvSpPr>
          <p:cNvPr id="70659"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87E678F-B1B0-465B-91EB-9D4F427ED9A2}" type="slidenum">
              <a:rPr lang="en-US" smtClean="0"/>
              <a:pPr/>
              <a:t>41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11/13/2009 4:15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11/13/2009 4:15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496FD8-5ED8-42E3-9E53-23C991DE25E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F49161B-63C8-4F03-A5DC-DC2889879765}" type="slidenum">
              <a:rPr lang="en-US" smtClean="0"/>
              <a:pPr/>
              <a:t>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E3C803-36FF-4C8F-AD1A-C1779955C5DE}"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E3C803-36FF-4C8F-AD1A-C1779955C5DE}" type="slidenum">
              <a:rPr lang="en-US" smtClean="0"/>
              <a:pPr/>
              <a:t>8</a:t>
            </a:fld>
            <a:endParaRPr lang="en-US" smtClean="0"/>
          </a:p>
        </p:txBody>
      </p:sp>
      <p:sp>
        <p:nvSpPr>
          <p:cNvPr id="70659"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6FBB2E1-92D0-47B7-A421-E04BD0AD4144}" type="slidenum">
              <a:rPr lang="en-US" smtClean="0"/>
              <a:pPr/>
              <a:t>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6FBB2E1-92D0-47B7-A421-E04BD0AD4144}" type="slidenum">
              <a:rPr lang="en-US" smtClean="0"/>
              <a:pPr/>
              <a:t>10</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6FBB2E1-92D0-47B7-A421-E04BD0AD4144}" type="slidenum">
              <a:rPr lang="en-US" smtClean="0"/>
              <a:pPr/>
              <a:t>11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8676408" y="6550223"/>
            <a:ext cx="467591" cy="307777"/>
          </a:xfrm>
          <a:prstGeom prst="rect">
            <a:avLst/>
          </a:prstGeom>
          <a:noFill/>
        </p:spPr>
        <p:txBody>
          <a:bodyPr wrap="square" rtlCol="0">
            <a:spAutoFit/>
          </a:bodyPr>
          <a:lstStyle/>
          <a:p>
            <a:fld id="{35EC4976-E456-4DB2-9521-22CD48FF0626}" type="slidenum">
              <a:rPr lang="en-IE" sz="1400" smtClean="0"/>
              <a:pPr/>
              <a:t>‹#›</a:t>
            </a:fld>
            <a:endParaRPr lang="en-IE" sz="1400" dirty="0"/>
          </a:p>
        </p:txBody>
      </p:sp>
    </p:spTree>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3" r:id="rId11"/>
    <p:sldLayoutId id="214748379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hyperlink" Target="http://microsoft.com/technet" TargetMode="External"/><Relationship Id="rId10" Type="http://schemas.openxmlformats.org/officeDocument/2006/relationships/image" Target="../media/image17.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381000" y="230188"/>
            <a:ext cx="8382000" cy="677108"/>
          </a:xfrm>
        </p:spPr>
        <p:txBody>
          <a:bodyPr/>
          <a:lstStyle/>
          <a:p>
            <a:r>
              <a:rPr lang="en-GB" dirty="0" smtClean="0"/>
              <a:t>Scenario 2: On-the-Road</a:t>
            </a:r>
          </a:p>
        </p:txBody>
      </p:sp>
      <p:sp>
        <p:nvSpPr>
          <p:cNvPr id="762887" name="Rectangle 7"/>
          <p:cNvSpPr>
            <a:spLocks noGrp="1" noChangeArrowheads="1"/>
          </p:cNvSpPr>
          <p:nvPr>
            <p:ph idx="1"/>
          </p:nvPr>
        </p:nvSpPr>
        <p:spPr/>
        <p:txBody>
          <a:bodyPr/>
          <a:lstStyle/>
          <a:p>
            <a:pPr marL="457200" indent="-457200">
              <a:buFont typeface="+mj-lt"/>
              <a:buAutoNum type="arabicPeriod"/>
            </a:pPr>
            <a:r>
              <a:rPr lang="en-GB" sz="2400" dirty="0" err="1" smtClean="0"/>
              <a:t>BitLocker</a:t>
            </a:r>
            <a:r>
              <a:rPr lang="en-GB" sz="2400" dirty="0" smtClean="0"/>
              <a:t> protects from data loss in case of laptop theft</a:t>
            </a:r>
          </a:p>
          <a:p>
            <a:pPr marL="457200" indent="-457200">
              <a:buFont typeface="+mj-lt"/>
              <a:buAutoNum type="arabicPeriod"/>
            </a:pPr>
            <a:r>
              <a:rPr lang="en-GB" sz="2400" dirty="0" smtClean="0"/>
              <a:t>Multiple firewall policies enable the machine to be in a more locked-down mode with no user intervention</a:t>
            </a:r>
          </a:p>
          <a:p>
            <a:pPr marL="457200" indent="-457200">
              <a:buFont typeface="+mj-lt"/>
              <a:buAutoNum type="arabicPeriod"/>
            </a:pPr>
            <a:r>
              <a:rPr lang="en-GB" sz="2400" dirty="0" smtClean="0"/>
              <a:t>User accesses company resources securely and efficiently with </a:t>
            </a:r>
            <a:r>
              <a:rPr lang="en-GB" sz="2400" dirty="0" err="1" smtClean="0"/>
              <a:t>DirectAccess</a:t>
            </a:r>
            <a:r>
              <a:rPr lang="en-GB" sz="2400" dirty="0" smtClean="0"/>
              <a:t> while still having fast access to the web</a:t>
            </a:r>
          </a:p>
          <a:p>
            <a:pPr marL="457200" indent="-457200">
              <a:buFont typeface="+mj-lt"/>
              <a:buAutoNum type="arabicPeriod"/>
            </a:pPr>
            <a:r>
              <a:rPr lang="en-GB" sz="2400" dirty="0" smtClean="0"/>
              <a:t>Corp admin can remotely update and control the laptop</a:t>
            </a:r>
          </a:p>
          <a:p>
            <a:pPr marL="457200" indent="-457200">
              <a:buFont typeface="+mj-lt"/>
              <a:buAutoNum type="arabicPeriod"/>
            </a:pPr>
            <a:r>
              <a:rPr lang="en-GB" sz="2400" dirty="0" smtClean="0"/>
              <a:t>User can keep their smartcards/PKI up-to-date using HTTP cert enrolment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2887">
                                            <p:txEl>
                                              <p:pRg st="0" end="0"/>
                                            </p:txEl>
                                          </p:spTgt>
                                        </p:tgtEl>
                                        <p:attrNameLst>
                                          <p:attrName>style.visibility</p:attrName>
                                        </p:attrNameLst>
                                      </p:cBhvr>
                                      <p:to>
                                        <p:strVal val="visible"/>
                                      </p:to>
                                    </p:set>
                                    <p:animEffect transition="in" filter="fade">
                                      <p:cBhvr>
                                        <p:cTn id="7" dur="500"/>
                                        <p:tgtEl>
                                          <p:spTgt spid="7628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2887">
                                            <p:txEl>
                                              <p:pRg st="1" end="1"/>
                                            </p:txEl>
                                          </p:spTgt>
                                        </p:tgtEl>
                                        <p:attrNameLst>
                                          <p:attrName>style.visibility</p:attrName>
                                        </p:attrNameLst>
                                      </p:cBhvr>
                                      <p:to>
                                        <p:strVal val="visible"/>
                                      </p:to>
                                    </p:set>
                                    <p:animEffect transition="in" filter="fade">
                                      <p:cBhvr>
                                        <p:cTn id="12" dur="500"/>
                                        <p:tgtEl>
                                          <p:spTgt spid="7628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2887">
                                            <p:txEl>
                                              <p:pRg st="2" end="2"/>
                                            </p:txEl>
                                          </p:spTgt>
                                        </p:tgtEl>
                                        <p:attrNameLst>
                                          <p:attrName>style.visibility</p:attrName>
                                        </p:attrNameLst>
                                      </p:cBhvr>
                                      <p:to>
                                        <p:strVal val="visible"/>
                                      </p:to>
                                    </p:set>
                                    <p:animEffect transition="in" filter="fade">
                                      <p:cBhvr>
                                        <p:cTn id="17" dur="500"/>
                                        <p:tgtEl>
                                          <p:spTgt spid="7628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2887">
                                            <p:txEl>
                                              <p:pRg st="3" end="3"/>
                                            </p:txEl>
                                          </p:spTgt>
                                        </p:tgtEl>
                                        <p:attrNameLst>
                                          <p:attrName>style.visibility</p:attrName>
                                        </p:attrNameLst>
                                      </p:cBhvr>
                                      <p:to>
                                        <p:strVal val="visible"/>
                                      </p:to>
                                    </p:set>
                                    <p:animEffect transition="in" filter="fade">
                                      <p:cBhvr>
                                        <p:cTn id="22" dur="500"/>
                                        <p:tgtEl>
                                          <p:spTgt spid="7628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2887">
                                            <p:txEl>
                                              <p:pRg st="4" end="4"/>
                                            </p:txEl>
                                          </p:spTgt>
                                        </p:tgtEl>
                                        <p:attrNameLst>
                                          <p:attrName>style.visibility</p:attrName>
                                        </p:attrNameLst>
                                      </p:cBhvr>
                                      <p:to>
                                        <p:strVal val="visible"/>
                                      </p:to>
                                    </p:set>
                                    <p:animEffect transition="in" filter="fade">
                                      <p:cBhvr>
                                        <p:cTn id="27" dur="500"/>
                                        <p:tgtEl>
                                          <p:spTgt spid="7628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381000" y="230188"/>
            <a:ext cx="8382000" cy="677108"/>
          </a:xfrm>
        </p:spPr>
        <p:txBody>
          <a:bodyPr/>
          <a:lstStyle/>
          <a:p>
            <a:r>
              <a:rPr lang="en-GB" dirty="0" smtClean="0"/>
              <a:t>Scenario 3: Liability Investigation</a:t>
            </a:r>
          </a:p>
        </p:txBody>
      </p:sp>
      <p:sp>
        <p:nvSpPr>
          <p:cNvPr id="762887" name="Rectangle 7"/>
          <p:cNvSpPr>
            <a:spLocks noGrp="1" noChangeArrowheads="1"/>
          </p:cNvSpPr>
          <p:nvPr>
            <p:ph idx="1"/>
          </p:nvPr>
        </p:nvSpPr>
        <p:spPr/>
        <p:txBody>
          <a:bodyPr/>
          <a:lstStyle/>
          <a:p>
            <a:pPr marL="457200" indent="-457200">
              <a:buFont typeface="+mj-lt"/>
              <a:buAutoNum type="arabicPeriod"/>
            </a:pPr>
            <a:r>
              <a:rPr lang="en-GB" sz="1800" dirty="0" smtClean="0"/>
              <a:t>Things went wrong. You get a visit from an insurance investigator assessing your liability. Naturally, you have an ongoing OCTAVE risk assessment and process, and:</a:t>
            </a:r>
          </a:p>
          <a:p>
            <a:pPr marL="457200" indent="-457200">
              <a:buFont typeface="+mj-lt"/>
              <a:buAutoNum type="arabicPeriod"/>
            </a:pPr>
            <a:r>
              <a:rPr lang="en-GB" sz="1800" dirty="0" smtClean="0"/>
              <a:t>You made best effort to have USG TOP-SECRET compliance for data protection because:</a:t>
            </a:r>
          </a:p>
          <a:p>
            <a:pPr marL="974725" lvl="1" indent="-457200">
              <a:buFont typeface="+mj-lt"/>
              <a:buAutoNum type="arabicPeriod"/>
            </a:pPr>
            <a:r>
              <a:rPr lang="en-GB" sz="1600" dirty="0" smtClean="0"/>
              <a:t>Your on-premises data is EFS Suite-B encrypted on shared servers</a:t>
            </a:r>
          </a:p>
          <a:p>
            <a:pPr marL="974725" lvl="1" indent="-457200">
              <a:buFont typeface="+mj-lt"/>
              <a:buAutoNum type="arabicPeriod"/>
            </a:pPr>
            <a:r>
              <a:rPr lang="en-GB" sz="1600" dirty="0" smtClean="0"/>
              <a:t>Your laptops have Suite-B </a:t>
            </a:r>
            <a:r>
              <a:rPr lang="en-GB" sz="1600" dirty="0" err="1" smtClean="0"/>
              <a:t>BitLocker</a:t>
            </a:r>
            <a:r>
              <a:rPr lang="en-GB" sz="1600" dirty="0" smtClean="0"/>
              <a:t> on them</a:t>
            </a:r>
          </a:p>
          <a:p>
            <a:pPr marL="974725" lvl="1" indent="-457200">
              <a:buFont typeface="+mj-lt"/>
              <a:buAutoNum type="arabicPeriod"/>
            </a:pPr>
            <a:r>
              <a:rPr lang="en-GB" sz="1600" dirty="0" smtClean="0"/>
              <a:t>All of your removable media (USB etc) has Suite-B </a:t>
            </a:r>
            <a:r>
              <a:rPr lang="en-GB" sz="1600" dirty="0" err="1" smtClean="0"/>
              <a:t>BitLocker</a:t>
            </a:r>
            <a:r>
              <a:rPr lang="en-GB" sz="1600" dirty="0" smtClean="0"/>
              <a:t>-to-Go by policy (or users cannot write to it)</a:t>
            </a:r>
          </a:p>
          <a:p>
            <a:pPr marL="457200" indent="-457200">
              <a:buFont typeface="+mj-lt"/>
              <a:buAutoNum type="arabicPeriod"/>
            </a:pPr>
            <a:r>
              <a:rPr lang="en-GB" sz="1800" dirty="0" smtClean="0"/>
              <a:t>You have used NIST compliant PIV plug-and-play smartcards</a:t>
            </a:r>
          </a:p>
          <a:p>
            <a:pPr marL="457200" indent="-457200">
              <a:buFont typeface="+mj-lt"/>
              <a:buAutoNum type="arabicPeriod"/>
            </a:pPr>
            <a:r>
              <a:rPr lang="en-GB" sz="1800" dirty="0" smtClean="0"/>
              <a:t>Your passwords are strong</a:t>
            </a:r>
          </a:p>
          <a:p>
            <a:pPr marL="457200" indent="-457200">
              <a:buFont typeface="+mj-lt"/>
              <a:buAutoNum type="arabicPeriod"/>
            </a:pPr>
            <a:r>
              <a:rPr lang="en-GB" sz="1800" dirty="0" smtClean="0"/>
              <a:t>Any fingerprint readers are used as a secondary line of defence only and rely on the Biometrics Framework</a:t>
            </a:r>
          </a:p>
          <a:p>
            <a:pPr marL="457200" indent="-457200">
              <a:buFont typeface="+mj-lt"/>
              <a:buAutoNum type="arabicPeriod"/>
            </a:pPr>
            <a:r>
              <a:rPr lang="en-GB" sz="1800" dirty="0" smtClean="0"/>
              <a:t>Enhanced Audit clearly shows who-attempted-what-when</a:t>
            </a:r>
          </a:p>
          <a:p>
            <a:pPr marL="457200" indent="-457200">
              <a:buFont typeface="+mj-lt"/>
              <a:buAutoNum type="arabicPeriod"/>
            </a:pPr>
            <a:r>
              <a:rPr lang="en-GB" sz="1800" dirty="0" smtClean="0"/>
              <a:t>Separately, you have been auditing your Forefront Identity Manager 2010 (formerly ILM 2) so you know you comply with </a:t>
            </a:r>
            <a:r>
              <a:rPr lang="en-GB" sz="1800" dirty="0" err="1" smtClean="0"/>
              <a:t>Sarb</a:t>
            </a:r>
            <a:r>
              <a:rPr lang="en-GB" sz="1800" dirty="0" smtClean="0"/>
              <a:t>-Ox too</a:t>
            </a:r>
          </a:p>
          <a:p>
            <a:pPr marL="457200" indent="-457200">
              <a:buFont typeface="+mj-lt"/>
              <a:buAutoNum type="arabicPeriod"/>
            </a:pPr>
            <a:endParaRPr lang="en-GB" sz="1800" dirty="0" smtClean="0"/>
          </a:p>
          <a:p>
            <a:pPr marL="457200" indent="-457200">
              <a:buFont typeface="+mj-lt"/>
              <a:buAutoNum type="arabicPeriod"/>
            </a:pPr>
            <a:r>
              <a:rPr lang="en-GB" sz="1800" dirty="0" smtClean="0"/>
              <a:t>You’ve done a good job! </a:t>
            </a:r>
            <a:r>
              <a:rPr lang="en-US" sz="1800" dirty="0" err="1" smtClean="0">
                <a:sym typeface="Wingdings"/>
              </a:rPr>
              <a:t></a:t>
            </a:r>
            <a:endParaRPr lang="en-GB" sz="1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2887">
                                            <p:txEl>
                                              <p:pRg st="0" end="0"/>
                                            </p:txEl>
                                          </p:spTgt>
                                        </p:tgtEl>
                                        <p:attrNameLst>
                                          <p:attrName>style.visibility</p:attrName>
                                        </p:attrNameLst>
                                      </p:cBhvr>
                                      <p:to>
                                        <p:strVal val="visible"/>
                                      </p:to>
                                    </p:set>
                                    <p:animEffect transition="in" filter="fade">
                                      <p:cBhvr>
                                        <p:cTn id="7" dur="500"/>
                                        <p:tgtEl>
                                          <p:spTgt spid="7628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2887">
                                            <p:txEl>
                                              <p:pRg st="1" end="1"/>
                                            </p:txEl>
                                          </p:spTgt>
                                        </p:tgtEl>
                                        <p:attrNameLst>
                                          <p:attrName>style.visibility</p:attrName>
                                        </p:attrNameLst>
                                      </p:cBhvr>
                                      <p:to>
                                        <p:strVal val="visible"/>
                                      </p:to>
                                    </p:set>
                                    <p:animEffect transition="in" filter="fade">
                                      <p:cBhvr>
                                        <p:cTn id="12" dur="500"/>
                                        <p:tgtEl>
                                          <p:spTgt spid="7628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2887">
                                            <p:txEl>
                                              <p:pRg st="2" end="2"/>
                                            </p:txEl>
                                          </p:spTgt>
                                        </p:tgtEl>
                                        <p:attrNameLst>
                                          <p:attrName>style.visibility</p:attrName>
                                        </p:attrNameLst>
                                      </p:cBhvr>
                                      <p:to>
                                        <p:strVal val="visible"/>
                                      </p:to>
                                    </p:set>
                                    <p:animEffect transition="in" filter="fade">
                                      <p:cBhvr>
                                        <p:cTn id="17" dur="500"/>
                                        <p:tgtEl>
                                          <p:spTgt spid="7628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2887">
                                            <p:txEl>
                                              <p:pRg st="3" end="3"/>
                                            </p:txEl>
                                          </p:spTgt>
                                        </p:tgtEl>
                                        <p:attrNameLst>
                                          <p:attrName>style.visibility</p:attrName>
                                        </p:attrNameLst>
                                      </p:cBhvr>
                                      <p:to>
                                        <p:strVal val="visible"/>
                                      </p:to>
                                    </p:set>
                                    <p:animEffect transition="in" filter="fade">
                                      <p:cBhvr>
                                        <p:cTn id="22" dur="500"/>
                                        <p:tgtEl>
                                          <p:spTgt spid="7628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2887">
                                            <p:txEl>
                                              <p:pRg st="4" end="4"/>
                                            </p:txEl>
                                          </p:spTgt>
                                        </p:tgtEl>
                                        <p:attrNameLst>
                                          <p:attrName>style.visibility</p:attrName>
                                        </p:attrNameLst>
                                      </p:cBhvr>
                                      <p:to>
                                        <p:strVal val="visible"/>
                                      </p:to>
                                    </p:set>
                                    <p:animEffect transition="in" filter="fade">
                                      <p:cBhvr>
                                        <p:cTn id="27" dur="500"/>
                                        <p:tgtEl>
                                          <p:spTgt spid="7628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2887">
                                            <p:txEl>
                                              <p:pRg st="5" end="5"/>
                                            </p:txEl>
                                          </p:spTgt>
                                        </p:tgtEl>
                                        <p:attrNameLst>
                                          <p:attrName>style.visibility</p:attrName>
                                        </p:attrNameLst>
                                      </p:cBhvr>
                                      <p:to>
                                        <p:strVal val="visible"/>
                                      </p:to>
                                    </p:set>
                                    <p:animEffect transition="in" filter="fade">
                                      <p:cBhvr>
                                        <p:cTn id="32" dur="500"/>
                                        <p:tgtEl>
                                          <p:spTgt spid="7628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62887">
                                            <p:txEl>
                                              <p:pRg st="6" end="6"/>
                                            </p:txEl>
                                          </p:spTgt>
                                        </p:tgtEl>
                                        <p:attrNameLst>
                                          <p:attrName>style.visibility</p:attrName>
                                        </p:attrNameLst>
                                      </p:cBhvr>
                                      <p:to>
                                        <p:strVal val="visible"/>
                                      </p:to>
                                    </p:set>
                                    <p:animEffect transition="in" filter="fade">
                                      <p:cBhvr>
                                        <p:cTn id="37" dur="500"/>
                                        <p:tgtEl>
                                          <p:spTgt spid="7628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62887">
                                            <p:txEl>
                                              <p:pRg st="7" end="7"/>
                                            </p:txEl>
                                          </p:spTgt>
                                        </p:tgtEl>
                                        <p:attrNameLst>
                                          <p:attrName>style.visibility</p:attrName>
                                        </p:attrNameLst>
                                      </p:cBhvr>
                                      <p:to>
                                        <p:strVal val="visible"/>
                                      </p:to>
                                    </p:set>
                                    <p:animEffect transition="in" filter="fade">
                                      <p:cBhvr>
                                        <p:cTn id="42" dur="500"/>
                                        <p:tgtEl>
                                          <p:spTgt spid="7628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62887">
                                            <p:txEl>
                                              <p:pRg st="8" end="8"/>
                                            </p:txEl>
                                          </p:spTgt>
                                        </p:tgtEl>
                                        <p:attrNameLst>
                                          <p:attrName>style.visibility</p:attrName>
                                        </p:attrNameLst>
                                      </p:cBhvr>
                                      <p:to>
                                        <p:strVal val="visible"/>
                                      </p:to>
                                    </p:set>
                                    <p:animEffect transition="in" filter="fade">
                                      <p:cBhvr>
                                        <p:cTn id="47" dur="500"/>
                                        <p:tgtEl>
                                          <p:spTgt spid="7628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62887">
                                            <p:txEl>
                                              <p:pRg st="9" end="9"/>
                                            </p:txEl>
                                          </p:spTgt>
                                        </p:tgtEl>
                                        <p:attrNameLst>
                                          <p:attrName>style.visibility</p:attrName>
                                        </p:attrNameLst>
                                      </p:cBhvr>
                                      <p:to>
                                        <p:strVal val="visible"/>
                                      </p:to>
                                    </p:set>
                                    <p:animEffect transition="in" filter="fade">
                                      <p:cBhvr>
                                        <p:cTn id="52" dur="500"/>
                                        <p:tgtEl>
                                          <p:spTgt spid="76288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62887">
                                            <p:txEl>
                                              <p:pRg st="11" end="11"/>
                                            </p:txEl>
                                          </p:spTgt>
                                        </p:tgtEl>
                                        <p:attrNameLst>
                                          <p:attrName>style.visibility</p:attrName>
                                        </p:attrNameLst>
                                      </p:cBhvr>
                                      <p:to>
                                        <p:strVal val="visible"/>
                                      </p:to>
                                    </p:set>
                                    <p:animEffect transition="in" filter="fade">
                                      <p:cBhvr>
                                        <p:cTn id="57" dur="500"/>
                                        <p:tgtEl>
                                          <p:spTgt spid="76288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3"/>
          <p:cNvSpPr>
            <a:spLocks noGrp="1"/>
          </p:cNvSpPr>
          <p:nvPr>
            <p:ph type="ctrTitle" idx="4294967295"/>
          </p:nvPr>
        </p:nvSpPr>
        <p:spPr>
          <a:xfrm>
            <a:off x="803271" y="3173917"/>
            <a:ext cx="7681913" cy="677108"/>
          </a:xfrm>
        </p:spPr>
        <p:txBody>
          <a:bodyPr/>
          <a:lstStyle/>
          <a:p>
            <a:r>
              <a:rPr lang="en-IE" dirty="0" smtClean="0"/>
              <a:t>Key Security Technologies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r>
              <a:rPr lang="en-GB" dirty="0" smtClean="0"/>
              <a:t>Hardened Services</a:t>
            </a:r>
          </a:p>
        </p:txBody>
      </p:sp>
      <p:sp>
        <p:nvSpPr>
          <p:cNvPr id="12291" name="Rectangle 7"/>
          <p:cNvSpPr>
            <a:spLocks noGrp="1" noChangeArrowheads="1"/>
          </p:cNvSpPr>
          <p:nvPr>
            <p:ph idx="1"/>
          </p:nvPr>
        </p:nvSpPr>
        <p:spPr>
          <a:xfrm>
            <a:off x="381000" y="1298574"/>
            <a:ext cx="8382000" cy="4561205"/>
          </a:xfrm>
        </p:spPr>
        <p:txBody>
          <a:bodyPr/>
          <a:lstStyle/>
          <a:p>
            <a:r>
              <a:rPr lang="en-GB" sz="2800" dirty="0" smtClean="0"/>
              <a:t>New types of accounts:</a:t>
            </a:r>
          </a:p>
          <a:p>
            <a:pPr lvl="1"/>
            <a:r>
              <a:rPr lang="en-GB" sz="2400" dirty="0" smtClean="0">
                <a:solidFill>
                  <a:srgbClr val="CCCCCC"/>
                </a:solidFill>
              </a:rPr>
              <a:t>Managed Service Accounts</a:t>
            </a:r>
          </a:p>
          <a:p>
            <a:pPr lvl="2"/>
            <a:r>
              <a:rPr lang="en-GB" sz="2000" dirty="0" smtClean="0"/>
              <a:t>Automatic </a:t>
            </a:r>
            <a:r>
              <a:rPr lang="en-GB" sz="2000" dirty="0" err="1" smtClean="0"/>
              <a:t>pw</a:t>
            </a:r>
            <a:r>
              <a:rPr lang="en-GB" sz="2000" dirty="0" smtClean="0"/>
              <a:t> reset or no password/SPN management, can be delegated</a:t>
            </a:r>
          </a:p>
          <a:p>
            <a:pPr lvl="2"/>
            <a:r>
              <a:rPr lang="en-GB" sz="2000" dirty="0" smtClean="0"/>
              <a:t>Domain account isolation</a:t>
            </a:r>
          </a:p>
          <a:p>
            <a:pPr lvl="2"/>
            <a:r>
              <a:rPr lang="en-GB" sz="2000" dirty="0" smtClean="0"/>
              <a:t>Great for SQL Server or IIS</a:t>
            </a:r>
          </a:p>
          <a:p>
            <a:pPr lvl="1"/>
            <a:r>
              <a:rPr lang="en-GB" sz="2400" dirty="0" smtClean="0">
                <a:solidFill>
                  <a:srgbClr val="CCCCCC"/>
                </a:solidFill>
              </a:rPr>
              <a:t>Virtual Accounts</a:t>
            </a:r>
          </a:p>
          <a:p>
            <a:pPr lvl="2"/>
            <a:r>
              <a:rPr lang="en-GB" sz="2000" dirty="0" smtClean="0"/>
              <a:t>No passwords</a:t>
            </a:r>
          </a:p>
          <a:p>
            <a:pPr lvl="2"/>
            <a:r>
              <a:rPr lang="en-GB" sz="2000" dirty="0" smtClean="0"/>
              <a:t>Use computer credential for network access</a:t>
            </a:r>
          </a:p>
          <a:p>
            <a:r>
              <a:rPr lang="en-GB" sz="2800" dirty="0" smtClean="0"/>
              <a:t>Windows and Your Services:</a:t>
            </a:r>
          </a:p>
          <a:p>
            <a:pPr lvl="1"/>
            <a:r>
              <a:rPr lang="en-GB" sz="2400" dirty="0" smtClean="0"/>
              <a:t>SID (per-service Security Identifier) recognised in resource </a:t>
            </a:r>
            <a:r>
              <a:rPr lang="en-GB" sz="2400" dirty="0" err="1" smtClean="0"/>
              <a:t>ACLs</a:t>
            </a:r>
            <a:r>
              <a:rPr lang="en-GB" sz="2400" dirty="0" smtClean="0"/>
              <a:t> and Firewall policies</a:t>
            </a:r>
          </a:p>
          <a:p>
            <a:pPr lvl="1"/>
            <a:r>
              <a:rPr lang="en-GB" sz="2400" dirty="0" smtClean="0"/>
              <a:t>Write-restricted tokens where possible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IE" dirty="0" smtClean="0"/>
              <a:t>ASLR</a:t>
            </a:r>
            <a:endParaRPr lang="en-IE" dirty="0"/>
          </a:p>
        </p:txBody>
      </p:sp>
      <p:sp>
        <p:nvSpPr>
          <p:cNvPr id="3" name="Content Placeholder 2"/>
          <p:cNvSpPr>
            <a:spLocks noGrp="1"/>
          </p:cNvSpPr>
          <p:nvPr>
            <p:ph idx="1"/>
          </p:nvPr>
        </p:nvSpPr>
        <p:spPr/>
        <p:txBody>
          <a:bodyPr/>
          <a:lstStyle/>
          <a:p>
            <a:r>
              <a:rPr lang="en-IE" dirty="0" smtClean="0"/>
              <a:t>Address Space Layout Randomization (ASLR)</a:t>
            </a:r>
          </a:p>
          <a:p>
            <a:endParaRPr lang="en-IE" dirty="0" smtClean="0"/>
          </a:p>
          <a:p>
            <a:r>
              <a:rPr lang="en-IE" dirty="0" smtClean="0"/>
              <a:t>Key DLLs load into one of 256 memory locations mitigating “return-to-libc” attacks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Pointer Obfuscation</a:t>
            </a:r>
            <a:endParaRPr lang="en-GB" dirty="0"/>
          </a:p>
        </p:txBody>
      </p:sp>
      <p:sp>
        <p:nvSpPr>
          <p:cNvPr id="3" name="Content Placeholder 2"/>
          <p:cNvSpPr>
            <a:spLocks noGrp="1"/>
          </p:cNvSpPr>
          <p:nvPr>
            <p:ph idx="1"/>
          </p:nvPr>
        </p:nvSpPr>
        <p:spPr/>
        <p:txBody>
          <a:bodyPr/>
          <a:lstStyle/>
          <a:p>
            <a:r>
              <a:rPr lang="en-IE" dirty="0" smtClean="0"/>
              <a:t>Long life pointers obfuscated and decoded when needed</a:t>
            </a:r>
          </a:p>
          <a:p>
            <a:r>
              <a:rPr lang="en-IE" dirty="0" smtClean="0"/>
              <a:t>You can too! Use: </a:t>
            </a:r>
            <a:r>
              <a:rPr lang="en-IE" dirty="0" err="1" smtClean="0">
                <a:latin typeface="Courier New" pitchFamily="49" charset="0"/>
                <a:cs typeface="Courier New" pitchFamily="49" charset="0"/>
              </a:rPr>
              <a:t>EncodePointer</a:t>
            </a:r>
            <a:r>
              <a:rPr lang="en-IE" dirty="0" smtClean="0"/>
              <a:t> and </a:t>
            </a:r>
            <a:r>
              <a:rPr lang="en-IE" dirty="0" err="1" smtClean="0">
                <a:latin typeface="Courier New" pitchFamily="49" charset="0"/>
                <a:cs typeface="Courier New" pitchFamily="49" charset="0"/>
              </a:rPr>
              <a:t>DecodePointer</a:t>
            </a:r>
            <a:endParaRPr lang="en-IE" dirty="0" smtClean="0">
              <a:latin typeface="Courier New" pitchFamily="49" charset="0"/>
              <a:cs typeface="Courier New" pitchFamily="49" charset="0"/>
            </a:endParaRPr>
          </a:p>
          <a:p>
            <a:pPr lvl="1"/>
            <a:r>
              <a:rPr lang="en-IE" dirty="0" smtClean="0"/>
              <a:t>Win32 API</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81000" y="230188"/>
            <a:ext cx="8382000" cy="677108"/>
          </a:xfrm>
        </p:spPr>
        <p:txBody>
          <a:bodyPr/>
          <a:lstStyle/>
          <a:p>
            <a:r>
              <a:rPr lang="en-GB" dirty="0" smtClean="0"/>
              <a:t>NG TCP/IP</a:t>
            </a:r>
            <a:endParaRPr lang="en-GB" sz="2000" dirty="0" smtClean="0">
              <a:solidFill>
                <a:schemeClr val="accent4"/>
              </a:solidFill>
            </a:endParaRPr>
          </a:p>
        </p:txBody>
      </p:sp>
      <p:sp>
        <p:nvSpPr>
          <p:cNvPr id="21507" name="Rectangle 5"/>
          <p:cNvSpPr>
            <a:spLocks noGrp="1" noChangeArrowheads="1"/>
          </p:cNvSpPr>
          <p:nvPr>
            <p:ph idx="1"/>
          </p:nvPr>
        </p:nvSpPr>
        <p:spPr>
          <a:xfrm>
            <a:off x="381000" y="1412874"/>
            <a:ext cx="8763000" cy="4561205"/>
          </a:xfrm>
        </p:spPr>
        <p:txBody>
          <a:bodyPr/>
          <a:lstStyle/>
          <a:p>
            <a:r>
              <a:rPr lang="en-GB" dirty="0" smtClean="0"/>
              <a:t>TCP/IP stack introduced in WS2008 and Vista</a:t>
            </a:r>
          </a:p>
          <a:p>
            <a:r>
              <a:rPr lang="en-GB" dirty="0" smtClean="0"/>
              <a:t>Dual-stack IPv6 implementation</a:t>
            </a:r>
          </a:p>
          <a:p>
            <a:pPr lvl="1"/>
            <a:r>
              <a:rPr lang="en-GB" dirty="0" smtClean="0"/>
              <a:t>IPv6 is </a:t>
            </a:r>
            <a:r>
              <a:rPr lang="en-GB" dirty="0" smtClean="0">
                <a:solidFill>
                  <a:schemeClr val="tx2"/>
                </a:solidFill>
              </a:rPr>
              <a:t>more secure </a:t>
            </a:r>
            <a:r>
              <a:rPr lang="en-GB" dirty="0" smtClean="0"/>
              <a:t>than IPv4 </a:t>
            </a:r>
            <a:r>
              <a:rPr lang="en-GB" dirty="0" smtClean="0">
                <a:solidFill>
                  <a:schemeClr val="tx2"/>
                </a:solidFill>
              </a:rPr>
              <a:t>by design</a:t>
            </a:r>
            <a:r>
              <a:rPr lang="en-GB" dirty="0" smtClean="0"/>
              <a:t>, esp.:</a:t>
            </a:r>
          </a:p>
          <a:p>
            <a:pPr lvl="2"/>
            <a:r>
              <a:rPr lang="en-GB" dirty="0" smtClean="0"/>
              <a:t>Privacy, tracking, network port scanning, confidentiality and integrity</a:t>
            </a:r>
          </a:p>
          <a:p>
            <a:r>
              <a:rPr lang="en-GB" dirty="0" smtClean="0"/>
              <a:t>With</a:t>
            </a:r>
          </a:p>
          <a:p>
            <a:pPr lvl="1"/>
            <a:r>
              <a:rPr lang="en-GB" dirty="0" smtClean="0"/>
              <a:t>Strong Host model</a:t>
            </a:r>
          </a:p>
          <a:p>
            <a:pPr lvl="1"/>
            <a:r>
              <a:rPr lang="en-GB" dirty="0" smtClean="0"/>
              <a:t>Windows Filtering Platform</a:t>
            </a:r>
          </a:p>
          <a:p>
            <a:pPr lvl="1"/>
            <a:r>
              <a:rPr lang="en-GB" dirty="0" smtClean="0"/>
              <a:t>Resistance to most TCP/IP-based </a:t>
            </a:r>
            <a:r>
              <a:rPr lang="en-GB" dirty="0" err="1" smtClean="0"/>
              <a:t>DoS</a:t>
            </a:r>
            <a:r>
              <a:rPr lang="en-GB" dirty="0" smtClean="0"/>
              <a:t> attacks</a:t>
            </a:r>
          </a:p>
          <a:p>
            <a:pPr lvl="1"/>
            <a:r>
              <a:rPr lang="en-GB" dirty="0" smtClean="0"/>
              <a:t>Auto-configuration and no-restart reconfiguration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Additionally, Server R2 Must Use:</a:t>
            </a:r>
            <a:endParaRPr lang="en-GB" dirty="0"/>
          </a:p>
        </p:txBody>
      </p:sp>
      <p:sp>
        <p:nvSpPr>
          <p:cNvPr id="3" name="Text Placeholder 2"/>
          <p:cNvSpPr>
            <a:spLocks noGrp="1"/>
          </p:cNvSpPr>
          <p:nvPr>
            <p:ph type="body" sz="quarter" idx="10"/>
          </p:nvPr>
        </p:nvSpPr>
        <p:spPr/>
        <p:txBody>
          <a:bodyPr/>
          <a:lstStyle/>
          <a:p>
            <a:r>
              <a:rPr lang="en-IE" dirty="0" smtClean="0"/>
              <a:t>Data Execution Protection</a:t>
            </a:r>
          </a:p>
          <a:p>
            <a:pPr lvl="1"/>
            <a:r>
              <a:rPr lang="en-IE" dirty="0" smtClean="0"/>
              <a:t>Aka NX (No Execute) bit</a:t>
            </a:r>
          </a:p>
          <a:p>
            <a:pPr lvl="1"/>
            <a:r>
              <a:rPr lang="en-IE" dirty="0" smtClean="0"/>
              <a:t>CPU-based protection against running code in data memory segments</a:t>
            </a:r>
          </a:p>
          <a:p>
            <a:r>
              <a:rPr lang="en-IE" dirty="0" smtClean="0"/>
              <a:t>Kernel Patch Protection</a:t>
            </a:r>
          </a:p>
          <a:p>
            <a:r>
              <a:rPr lang="en-IE" dirty="0" smtClean="0"/>
              <a:t>Device Driver Signing</a:t>
            </a:r>
          </a:p>
          <a:p>
            <a:pPr lvl="1"/>
            <a:r>
              <a:rPr lang="en-IE" dirty="0" smtClean="0"/>
              <a:t>Kernel-mode drivers signed by certs trusted by well-known CAs</a:t>
            </a:r>
          </a:p>
          <a:p>
            <a:pPr lvl="1"/>
            <a:r>
              <a:rPr lang="en-IE" dirty="0" smtClean="0"/>
              <a:t>Applied to Windows 7 64-bit too</a:t>
            </a:r>
          </a:p>
          <a:p>
            <a:endParaRPr lang="en-IE" dirty="0" smtClean="0"/>
          </a:p>
          <a:p>
            <a:endParaRPr lang="en-GB" dirty="0" smtClean="0"/>
          </a:p>
          <a:p>
            <a:endParaRPr lang="en-GB"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3"/>
          <p:cNvSpPr>
            <a:spLocks noGrp="1"/>
          </p:cNvSpPr>
          <p:nvPr>
            <p:ph type="ctrTitle" idx="4294967295"/>
          </p:nvPr>
        </p:nvSpPr>
        <p:spPr>
          <a:xfrm>
            <a:off x="803271" y="3173917"/>
            <a:ext cx="7681913" cy="1341906"/>
          </a:xfrm>
        </p:spPr>
        <p:txBody>
          <a:bodyPr/>
          <a:lstStyle/>
          <a:p>
            <a:r>
              <a:rPr lang="en-IE" dirty="0" smtClean="0"/>
              <a:t>Mostly on </a:t>
            </a:r>
            <a:br>
              <a:rPr lang="en-IE" dirty="0" smtClean="0"/>
            </a:br>
            <a:r>
              <a:rPr lang="en-IE" dirty="0" smtClean="0"/>
              <a:t>Windows Server 2008 R2</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err="1" smtClean="0"/>
              <a:t>DirectAccess</a:t>
            </a:r>
            <a:endParaRPr lang="en-GB" dirty="0"/>
          </a:p>
        </p:txBody>
      </p:sp>
      <p:sp>
        <p:nvSpPr>
          <p:cNvPr id="3" name="Content Placeholder 2"/>
          <p:cNvSpPr>
            <a:spLocks noGrp="1"/>
          </p:cNvSpPr>
          <p:nvPr>
            <p:ph idx="1"/>
          </p:nvPr>
        </p:nvSpPr>
        <p:spPr/>
        <p:txBody>
          <a:bodyPr/>
          <a:lstStyle/>
          <a:p>
            <a:r>
              <a:rPr lang="en-GB" dirty="0" smtClean="0"/>
              <a:t>No tunnel, no VPN, yet secure access to your corpnet</a:t>
            </a:r>
          </a:p>
          <a:p>
            <a:endParaRPr lang="en-GB" dirty="0" smtClean="0"/>
          </a:p>
          <a:p>
            <a:r>
              <a:rPr lang="en-GB" dirty="0" smtClean="0"/>
              <a:t>How?</a:t>
            </a:r>
          </a:p>
          <a:p>
            <a:pPr lvl="1"/>
            <a:r>
              <a:rPr lang="en-GB" dirty="0" smtClean="0">
                <a:solidFill>
                  <a:srgbClr val="CCCCCC"/>
                </a:solidFill>
              </a:rPr>
              <a:t>IPv6 </a:t>
            </a:r>
            <a:r>
              <a:rPr lang="en-GB" dirty="0" smtClean="0"/>
              <a:t>allows point-to-point secure mutually authenticated connectivity</a:t>
            </a:r>
          </a:p>
          <a:p>
            <a:pPr lvl="1"/>
            <a:r>
              <a:rPr lang="en-GB" dirty="0" smtClean="0">
                <a:solidFill>
                  <a:srgbClr val="CCCCCC"/>
                </a:solidFill>
              </a:rPr>
              <a:t>NRPT </a:t>
            </a:r>
            <a:r>
              <a:rPr lang="en-GB" dirty="0" smtClean="0"/>
              <a:t>knows which requests to intercept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929349"/>
            <a:ext cx="7987522" cy="1337595"/>
          </a:xfrm>
        </p:spPr>
        <p:txBody>
          <a:bodyPr/>
          <a:lstStyle/>
          <a:p>
            <a:r>
              <a:rPr lang="en-US" sz="4800" dirty="0" smtClean="0"/>
              <a:t>A-to-Z of Usable Security in Windows Server 2008 R2 and Windows 7</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5331557" y="5352802"/>
            <a:ext cx="3812443" cy="461665"/>
          </a:xfrm>
        </p:spPr>
        <p:txBody>
          <a:bodyPr/>
          <a:lstStyle/>
          <a:p>
            <a:r>
              <a:rPr lang="en-US" dirty="0" smtClean="0">
                <a:solidFill>
                  <a:schemeClr val="tx1"/>
                </a:solidFill>
              </a:rPr>
              <a:t>Rafal Lukawiecki</a:t>
            </a:r>
          </a:p>
          <a:p>
            <a:r>
              <a:rPr lang="en-US" dirty="0" smtClean="0">
                <a:solidFill>
                  <a:schemeClr val="tx1"/>
                </a:solidFill>
              </a:rPr>
              <a:t>Strategic Consultant</a:t>
            </a:r>
          </a:p>
          <a:p>
            <a:r>
              <a:rPr lang="en-US" dirty="0" smtClean="0">
                <a:solidFill>
                  <a:schemeClr val="tx1"/>
                </a:solidFill>
              </a:rPr>
              <a:t>Project Botticelli Ltd</a:t>
            </a:r>
          </a:p>
          <a:p>
            <a:r>
              <a:rPr lang="en-US" dirty="0" smtClean="0">
                <a:solidFill>
                  <a:schemeClr val="tx1"/>
                </a:solidFill>
              </a:rPr>
              <a:t>Session Code: </a:t>
            </a:r>
            <a:r>
              <a:rPr lang="en-US" dirty="0" smtClean="0">
                <a:solidFill>
                  <a:schemeClr val="tx1"/>
                </a:solidFill>
              </a:rPr>
              <a:t>SVR313</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err="1" smtClean="0"/>
              <a:t>DirectAccess</a:t>
            </a:r>
            <a:r>
              <a:rPr lang="en-GB" dirty="0" smtClean="0"/>
              <a:t> and IPv6</a:t>
            </a:r>
            <a:endParaRPr lang="en-GB" dirty="0"/>
          </a:p>
        </p:txBody>
      </p:sp>
      <p:sp>
        <p:nvSpPr>
          <p:cNvPr id="3" name="Content Placeholder 2"/>
          <p:cNvSpPr>
            <a:spLocks noGrp="1"/>
          </p:cNvSpPr>
          <p:nvPr>
            <p:ph idx="1"/>
          </p:nvPr>
        </p:nvSpPr>
        <p:spPr/>
        <p:txBody>
          <a:bodyPr/>
          <a:lstStyle/>
          <a:p>
            <a:r>
              <a:rPr lang="en-GB" sz="2800" dirty="0" smtClean="0"/>
              <a:t>IPv6 gives you </a:t>
            </a:r>
            <a:r>
              <a:rPr lang="en-GB" sz="2800" dirty="0" smtClean="0">
                <a:solidFill>
                  <a:srgbClr val="CCCCCC"/>
                </a:solidFill>
              </a:rPr>
              <a:t>security</a:t>
            </a:r>
            <a:r>
              <a:rPr lang="en-GB" sz="2800" dirty="0" smtClean="0"/>
              <a:t>:</a:t>
            </a:r>
          </a:p>
          <a:p>
            <a:pPr lvl="1"/>
            <a:r>
              <a:rPr lang="en-GB" sz="2400" dirty="0" smtClean="0"/>
              <a:t>IPSec6 Encapsulating Security Payload (EPS) for Suite-B level of confidentiality</a:t>
            </a:r>
          </a:p>
          <a:p>
            <a:pPr lvl="1"/>
            <a:r>
              <a:rPr lang="en-GB" sz="2400" dirty="0" smtClean="0"/>
              <a:t>Server-client two-way authentication</a:t>
            </a:r>
          </a:p>
          <a:p>
            <a:r>
              <a:rPr lang="en-GB" sz="2800" dirty="0" smtClean="0"/>
              <a:t>IPv6 </a:t>
            </a:r>
            <a:r>
              <a:rPr lang="en-GB" sz="2800" dirty="0" smtClean="0">
                <a:solidFill>
                  <a:srgbClr val="CCCCCC"/>
                </a:solidFill>
              </a:rPr>
              <a:t>just-gets-there</a:t>
            </a:r>
          </a:p>
          <a:p>
            <a:pPr lvl="1"/>
            <a:r>
              <a:rPr lang="en-GB" sz="2400" dirty="0" smtClean="0"/>
              <a:t>Bypasses </a:t>
            </a:r>
            <a:r>
              <a:rPr lang="en-GB" sz="2400" dirty="0" err="1" smtClean="0"/>
              <a:t>NATs</a:t>
            </a:r>
            <a:endParaRPr lang="en-GB" sz="2400" dirty="0" smtClean="0"/>
          </a:p>
          <a:p>
            <a:pPr lvl="1"/>
            <a:r>
              <a:rPr lang="en-GB" sz="2400" dirty="0" smtClean="0"/>
              <a:t>Full mobility support with no loss of connection</a:t>
            </a:r>
          </a:p>
          <a:p>
            <a:pPr lvl="1"/>
            <a:r>
              <a:rPr lang="en-GB" sz="2400" dirty="0" smtClean="0"/>
              <a:t>Full </a:t>
            </a:r>
            <a:r>
              <a:rPr lang="en-GB" sz="2400" dirty="0" err="1" smtClean="0"/>
              <a:t>autoconfiguration</a:t>
            </a:r>
            <a:endParaRPr lang="en-GB" sz="2400" dirty="0" smtClean="0"/>
          </a:p>
          <a:p>
            <a:r>
              <a:rPr lang="en-GB" sz="2800" dirty="0" smtClean="0"/>
              <a:t>Crosses over IPv4 using:</a:t>
            </a:r>
          </a:p>
          <a:p>
            <a:pPr lvl="1"/>
            <a:r>
              <a:rPr lang="en-GB" sz="2400" dirty="0" smtClean="0"/>
              <a:t>6to4, 6over4, ISATAP, </a:t>
            </a:r>
            <a:r>
              <a:rPr lang="en-GB" sz="2400" dirty="0" err="1" smtClean="0"/>
              <a:t>Teredo</a:t>
            </a:r>
            <a:r>
              <a:rPr lang="en-GB" sz="2400" dirty="0" smtClean="0"/>
              <a:t>, NAT-PT, and now:</a:t>
            </a:r>
          </a:p>
          <a:p>
            <a:pPr lvl="1"/>
            <a:r>
              <a:rPr lang="en-GB" sz="2400" dirty="0" smtClean="0">
                <a:solidFill>
                  <a:srgbClr val="CCCCCC"/>
                </a:solidFill>
              </a:rPr>
              <a:t>IP-HTTPS </a:t>
            </a:r>
            <a:r>
              <a:rPr lang="en-GB" sz="2400" dirty="0" smtClean="0"/>
              <a:t>if all else fails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err="1" smtClean="0"/>
              <a:t>DirectAccess</a:t>
            </a:r>
            <a:r>
              <a:rPr lang="en-GB" dirty="0" smtClean="0"/>
              <a:t> and NRPT</a:t>
            </a:r>
            <a:endParaRPr lang="en-GB" dirty="0"/>
          </a:p>
        </p:txBody>
      </p:sp>
      <p:sp>
        <p:nvSpPr>
          <p:cNvPr id="3" name="Content Placeholder 2"/>
          <p:cNvSpPr>
            <a:spLocks noGrp="1"/>
          </p:cNvSpPr>
          <p:nvPr>
            <p:ph idx="1"/>
          </p:nvPr>
        </p:nvSpPr>
        <p:spPr>
          <a:xfrm>
            <a:off x="381000" y="1412874"/>
            <a:ext cx="2997200" cy="4561205"/>
          </a:xfrm>
        </p:spPr>
        <p:txBody>
          <a:bodyPr/>
          <a:lstStyle/>
          <a:p>
            <a:r>
              <a:rPr lang="en-GB" sz="2400" dirty="0" smtClean="0"/>
              <a:t>Clever hack</a:t>
            </a:r>
          </a:p>
          <a:p>
            <a:r>
              <a:rPr lang="en-GB" sz="2400" dirty="0" smtClean="0"/>
              <a:t>Works on DNS namespaces, </a:t>
            </a:r>
            <a:r>
              <a:rPr lang="en-GB" sz="2400" dirty="0" err="1" smtClean="0"/>
              <a:t>eg</a:t>
            </a:r>
            <a:r>
              <a:rPr lang="en-GB" sz="2400" dirty="0" smtClean="0"/>
              <a:t>:</a:t>
            </a:r>
          </a:p>
          <a:p>
            <a:pPr lvl="1"/>
            <a:r>
              <a:rPr lang="en-GB" sz="2000" dirty="0" err="1" smtClean="0"/>
              <a:t>inside.example.comor</a:t>
            </a:r>
            <a:endParaRPr lang="en-GB" sz="2000" dirty="0" smtClean="0"/>
          </a:p>
          <a:p>
            <a:pPr lvl="1"/>
            <a:r>
              <a:rPr lang="en-GB" sz="2000" dirty="0" smtClean="0"/>
              <a:t>//inside</a:t>
            </a:r>
          </a:p>
          <a:p>
            <a:pPr lvl="1"/>
            <a:endParaRPr lang="en-GB" sz="2000" dirty="0" smtClean="0"/>
          </a:p>
          <a:p>
            <a:pPr lvl="1"/>
            <a:r>
              <a:rPr lang="en-GB" sz="2000" dirty="0" smtClean="0"/>
              <a:t>will be resolved by a corpnet DNS server</a:t>
            </a:r>
          </a:p>
          <a:p>
            <a:pPr lvl="1"/>
            <a:endParaRPr lang="en-GB" sz="2000" dirty="0" smtClean="0"/>
          </a:p>
        </p:txBody>
      </p:sp>
      <p:pic>
        <p:nvPicPr>
          <p:cNvPr id="4" name="Picture 3" descr="ee518861.figure1_L(en-us).gif"/>
          <p:cNvPicPr>
            <a:picLocks noChangeAspect="1"/>
          </p:cNvPicPr>
          <p:nvPr/>
        </p:nvPicPr>
        <p:blipFill>
          <a:blip r:embed="rId2" cstate="print"/>
          <a:stretch>
            <a:fillRect/>
          </a:stretch>
        </p:blipFill>
        <p:spPr>
          <a:xfrm>
            <a:off x="3428599" y="1397000"/>
            <a:ext cx="5521725" cy="452120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lvl="0"/>
            <a:r>
              <a:rPr lang="en-US" dirty="0" err="1" smtClean="0"/>
              <a:t>AppLocker</a:t>
            </a:r>
            <a:endParaRPr lang="en-GB" dirty="0"/>
          </a:p>
        </p:txBody>
      </p:sp>
      <p:sp>
        <p:nvSpPr>
          <p:cNvPr id="3" name="Content Placeholder 2"/>
          <p:cNvSpPr>
            <a:spLocks noGrp="1"/>
          </p:cNvSpPr>
          <p:nvPr>
            <p:ph idx="1"/>
          </p:nvPr>
        </p:nvSpPr>
        <p:spPr>
          <a:xfrm>
            <a:off x="369983" y="1159486"/>
            <a:ext cx="2997200" cy="4561205"/>
          </a:xfrm>
        </p:spPr>
        <p:txBody>
          <a:bodyPr/>
          <a:lstStyle/>
          <a:p>
            <a:r>
              <a:rPr lang="en-GB" sz="2800" dirty="0" smtClean="0"/>
              <a:t>System for policing allowed and blocked software</a:t>
            </a:r>
          </a:p>
          <a:p>
            <a:r>
              <a:rPr lang="en-GB" sz="2400" dirty="0" smtClean="0"/>
              <a:t>Replacement for </a:t>
            </a:r>
            <a:r>
              <a:rPr lang="en-GB" sz="2400" dirty="0" err="1" smtClean="0"/>
              <a:t>SRPs</a:t>
            </a:r>
            <a:endParaRPr lang="en-GB" sz="2400" dirty="0" smtClean="0"/>
          </a:p>
          <a:p>
            <a:pPr lvl="1"/>
            <a:r>
              <a:rPr lang="en-GB" sz="2000" dirty="0" smtClean="0"/>
              <a:t>Software Restriction Policies</a:t>
            </a:r>
          </a:p>
          <a:p>
            <a:r>
              <a:rPr lang="en-GB" sz="2400" dirty="0" smtClean="0"/>
              <a:t>Key features:</a:t>
            </a:r>
          </a:p>
          <a:p>
            <a:pPr lvl="1"/>
            <a:r>
              <a:rPr lang="en-GB" sz="2000" dirty="0" smtClean="0"/>
              <a:t>OS </a:t>
            </a:r>
            <a:r>
              <a:rPr lang="en-GB" sz="2000" dirty="0" smtClean="0">
                <a:solidFill>
                  <a:srgbClr val="CCCCCC"/>
                </a:solidFill>
              </a:rPr>
              <a:t>kernel</a:t>
            </a:r>
            <a:r>
              <a:rPr lang="en-GB" sz="2000" dirty="0" smtClean="0"/>
              <a:t>-mode driver enforcement</a:t>
            </a:r>
          </a:p>
          <a:p>
            <a:pPr lvl="1"/>
            <a:r>
              <a:rPr lang="en-GB" sz="2000" dirty="0" smtClean="0"/>
              <a:t>Publisher signatures</a:t>
            </a:r>
          </a:p>
          <a:p>
            <a:pPr lvl="1"/>
            <a:r>
              <a:rPr lang="en-GB" sz="2000" dirty="0" smtClean="0"/>
              <a:t>User policies</a:t>
            </a:r>
            <a:endParaRPr lang="en-GB" sz="2000" dirty="0"/>
          </a:p>
        </p:txBody>
      </p:sp>
      <p:pic>
        <p:nvPicPr>
          <p:cNvPr id="5" name="Picture 4" descr="Screen shot 2009-11-13 at 03.22.20.png"/>
          <p:cNvPicPr>
            <a:picLocks noChangeAspect="1"/>
          </p:cNvPicPr>
          <p:nvPr/>
        </p:nvPicPr>
        <p:blipFill>
          <a:blip r:embed="rId2" cstate="print"/>
          <a:stretch>
            <a:fillRect/>
          </a:stretch>
        </p:blipFill>
        <p:spPr>
          <a:xfrm>
            <a:off x="3684144" y="749300"/>
            <a:ext cx="5275705" cy="521970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err="1" smtClean="0"/>
              <a:t>AppLocker</a:t>
            </a:r>
            <a:r>
              <a:rPr lang="en-GB" dirty="0" smtClean="0"/>
              <a:t> Flexibility</a:t>
            </a:r>
            <a:endParaRPr lang="en-GB" dirty="0"/>
          </a:p>
        </p:txBody>
      </p:sp>
      <p:sp>
        <p:nvSpPr>
          <p:cNvPr id="5" name="Content Placeholder 4"/>
          <p:cNvSpPr>
            <a:spLocks noGrp="1"/>
          </p:cNvSpPr>
          <p:nvPr>
            <p:ph idx="1"/>
          </p:nvPr>
        </p:nvSpPr>
        <p:spPr>
          <a:xfrm>
            <a:off x="381000" y="1412874"/>
            <a:ext cx="2959100" cy="4561205"/>
          </a:xfrm>
        </p:spPr>
        <p:txBody>
          <a:bodyPr/>
          <a:lstStyle/>
          <a:p>
            <a:r>
              <a:rPr lang="en-GB" dirty="0" smtClean="0"/>
              <a:t>You can control at high or low level, down to allowed versions</a:t>
            </a:r>
            <a:endParaRPr lang="en-GB" dirty="0"/>
          </a:p>
        </p:txBody>
      </p:sp>
      <p:pic>
        <p:nvPicPr>
          <p:cNvPr id="6" name="Picture 5" descr="ee518861.figure5_L(en-us).gif"/>
          <p:cNvPicPr>
            <a:picLocks noChangeAspect="1"/>
          </p:cNvPicPr>
          <p:nvPr/>
        </p:nvPicPr>
        <p:blipFill>
          <a:blip r:embed="rId2" cstate="print"/>
          <a:stretch>
            <a:fillRect/>
          </a:stretch>
        </p:blipFill>
        <p:spPr>
          <a:xfrm>
            <a:off x="3662680" y="1532466"/>
            <a:ext cx="5049520" cy="4207933"/>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lvl="0"/>
            <a:r>
              <a:rPr lang="en-US" dirty="0"/>
              <a:t>Enhanced Storage </a:t>
            </a:r>
            <a:r>
              <a:rPr lang="en-US" dirty="0" smtClean="0"/>
              <a:t>Access</a:t>
            </a:r>
            <a:endParaRPr lang="en-GB" dirty="0"/>
          </a:p>
        </p:txBody>
      </p:sp>
      <p:sp>
        <p:nvSpPr>
          <p:cNvPr id="3" name="Content Placeholder 2"/>
          <p:cNvSpPr>
            <a:spLocks noGrp="1"/>
          </p:cNvSpPr>
          <p:nvPr>
            <p:ph idx="1"/>
          </p:nvPr>
        </p:nvSpPr>
        <p:spPr/>
        <p:txBody>
          <a:bodyPr/>
          <a:lstStyle/>
          <a:p>
            <a:r>
              <a:rPr lang="en-GB" dirty="0" smtClean="0"/>
              <a:t>Simpler authentication for removable media</a:t>
            </a:r>
          </a:p>
          <a:p>
            <a:pPr lvl="1"/>
            <a:r>
              <a:rPr lang="en-GB" dirty="0" smtClean="0"/>
              <a:t>Password-protected USB</a:t>
            </a:r>
          </a:p>
          <a:p>
            <a:pPr lvl="1"/>
            <a:endParaRPr lang="en-GB" dirty="0" smtClean="0"/>
          </a:p>
          <a:p>
            <a:r>
              <a:rPr lang="en-GB" dirty="0" smtClean="0"/>
              <a:t>IEEE 1667 for password protection and certificate-based </a:t>
            </a:r>
            <a:r>
              <a:rPr lang="en-GB" dirty="0" smtClean="0">
                <a:solidFill>
                  <a:srgbClr val="CCCCCC"/>
                </a:solidFill>
              </a:rPr>
              <a:t>authentication</a:t>
            </a:r>
          </a:p>
          <a:p>
            <a:endParaRPr lang="en-GB" dirty="0" smtClean="0"/>
          </a:p>
          <a:p>
            <a:r>
              <a:rPr lang="en-GB" dirty="0" smtClean="0"/>
              <a:t>This is </a:t>
            </a:r>
            <a:r>
              <a:rPr lang="en-GB" dirty="0" smtClean="0">
                <a:solidFill>
                  <a:srgbClr val="CCCCCC"/>
                </a:solidFill>
              </a:rPr>
              <a:t>not </a:t>
            </a:r>
            <a:r>
              <a:rPr lang="en-GB" dirty="0" smtClean="0"/>
              <a:t>full encryption!</a:t>
            </a:r>
          </a:p>
          <a:p>
            <a:pPr lvl="1"/>
            <a:r>
              <a:rPr lang="en-GB" dirty="0" smtClean="0"/>
              <a:t>Consider </a:t>
            </a:r>
            <a:r>
              <a:rPr lang="en-GB" dirty="0" err="1" smtClean="0"/>
              <a:t>BitLocker</a:t>
            </a:r>
            <a:r>
              <a:rPr lang="en-GB" dirty="0" smtClean="0"/>
              <a:t>-to-Go for </a:t>
            </a:r>
            <a:r>
              <a:rPr lang="en-GB" dirty="0" smtClean="0">
                <a:solidFill>
                  <a:srgbClr val="CCCCCC"/>
                </a:solidFill>
              </a:rPr>
              <a:t>confidentiality</a:t>
            </a:r>
            <a:endParaRPr lang="en-GB" dirty="0">
              <a:solidFill>
                <a:srgbClr val="CCCCCC"/>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6926"/>
          </a:xfrm>
        </p:spPr>
        <p:txBody>
          <a:bodyPr/>
          <a:lstStyle/>
          <a:p>
            <a:pPr lvl="0"/>
            <a:r>
              <a:rPr lang="en-US" dirty="0" smtClean="0"/>
              <a:t>DNSSEC</a:t>
            </a:r>
            <a:br>
              <a:rPr lang="en-US" dirty="0" smtClean="0"/>
            </a:br>
            <a:r>
              <a:rPr lang="en-US" sz="2000" dirty="0" smtClean="0">
                <a:solidFill>
                  <a:srgbClr val="CCCCCC"/>
                </a:solidFill>
              </a:rPr>
              <a:t>Specifically: RFC 4033, 4034, 4035</a:t>
            </a:r>
            <a:endParaRPr lang="en-GB" dirty="0">
              <a:solidFill>
                <a:srgbClr val="CCCCCC"/>
              </a:solidFill>
            </a:endParaRPr>
          </a:p>
        </p:txBody>
      </p:sp>
      <p:sp>
        <p:nvSpPr>
          <p:cNvPr id="3" name="Content Placeholder 2"/>
          <p:cNvSpPr>
            <a:spLocks noGrp="1"/>
          </p:cNvSpPr>
          <p:nvPr>
            <p:ph idx="1"/>
          </p:nvPr>
        </p:nvSpPr>
        <p:spPr/>
        <p:txBody>
          <a:bodyPr/>
          <a:lstStyle/>
          <a:p>
            <a:r>
              <a:rPr lang="en-GB" sz="2800" dirty="0" smtClean="0"/>
              <a:t>Certificate-based verification of DNS responses</a:t>
            </a:r>
          </a:p>
          <a:p>
            <a:pPr lvl="1"/>
            <a:r>
              <a:rPr lang="en-GB" sz="2400" dirty="0" smtClean="0"/>
              <a:t>Authenticity of responder</a:t>
            </a:r>
          </a:p>
          <a:p>
            <a:pPr lvl="1"/>
            <a:r>
              <a:rPr lang="en-GB" sz="2400" dirty="0" smtClean="0"/>
              <a:t>Integrity of the response</a:t>
            </a:r>
          </a:p>
          <a:p>
            <a:pPr lvl="1"/>
            <a:r>
              <a:rPr lang="en-GB" sz="2400" dirty="0" smtClean="0"/>
              <a:t>Authenticated denial of existence</a:t>
            </a:r>
          </a:p>
          <a:p>
            <a:r>
              <a:rPr lang="en-GB" sz="2800" dirty="0" smtClean="0"/>
              <a:t>Why? Prevent DNS poisoning</a:t>
            </a:r>
          </a:p>
          <a:p>
            <a:endParaRPr lang="en-GB" sz="2800" dirty="0" smtClean="0"/>
          </a:p>
          <a:p>
            <a:r>
              <a:rPr lang="en-GB" sz="2800" dirty="0" smtClean="0"/>
              <a:t>How?</a:t>
            </a:r>
          </a:p>
          <a:p>
            <a:pPr lvl="1"/>
            <a:r>
              <a:rPr lang="en-GB" sz="2400" dirty="0" smtClean="0"/>
              <a:t>Configured in NRPT</a:t>
            </a:r>
          </a:p>
          <a:p>
            <a:pPr lvl="1"/>
            <a:r>
              <a:rPr lang="en-GB" sz="2400" dirty="0" smtClean="0"/>
              <a:t>Windows 7 has DNSSEC aware non-validating resolver, so</a:t>
            </a:r>
          </a:p>
          <a:p>
            <a:pPr lvl="1"/>
            <a:r>
              <a:rPr lang="en-GB" sz="2400" dirty="0" smtClean="0"/>
              <a:t>It refers queries to your </a:t>
            </a:r>
            <a:r>
              <a:rPr lang="en-GB" sz="2400" dirty="0" smtClean="0">
                <a:solidFill>
                  <a:srgbClr val="CCCCCC"/>
                </a:solidFill>
              </a:rPr>
              <a:t>corpnet Windows Server 2008 R2 DNS server </a:t>
            </a:r>
            <a:r>
              <a:rPr lang="en-GB" sz="2400" dirty="0" smtClean="0"/>
              <a:t>for verification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03352"/>
          </a:xfrm>
        </p:spPr>
        <p:txBody>
          <a:bodyPr/>
          <a:lstStyle/>
          <a:p>
            <a:pPr lvl="0"/>
            <a:r>
              <a:rPr lang="en-US" dirty="0"/>
              <a:t>Enhanced </a:t>
            </a:r>
            <a:r>
              <a:rPr lang="en-US" dirty="0" smtClean="0"/>
              <a:t>Auditing</a:t>
            </a:r>
            <a:br>
              <a:rPr lang="en-US" dirty="0" smtClean="0"/>
            </a:br>
            <a:r>
              <a:rPr lang="en-US" sz="2400" dirty="0" smtClean="0">
                <a:solidFill>
                  <a:srgbClr val="CCCCCC"/>
                </a:solidFill>
              </a:rPr>
              <a:t>Reduces Clutter, Number of Logged Events</a:t>
            </a:r>
            <a:endParaRPr lang="en-GB" dirty="0">
              <a:solidFill>
                <a:srgbClr val="CCCCCC"/>
              </a:solidFill>
            </a:endParaRPr>
          </a:p>
        </p:txBody>
      </p:sp>
      <p:sp>
        <p:nvSpPr>
          <p:cNvPr id="3" name="Content Placeholder 2"/>
          <p:cNvSpPr>
            <a:spLocks noGrp="1"/>
          </p:cNvSpPr>
          <p:nvPr>
            <p:ph idx="1"/>
          </p:nvPr>
        </p:nvSpPr>
        <p:spPr>
          <a:xfrm>
            <a:off x="381000" y="1641474"/>
            <a:ext cx="8382000" cy="4561205"/>
          </a:xfrm>
        </p:spPr>
        <p:txBody>
          <a:bodyPr/>
          <a:lstStyle/>
          <a:p>
            <a:r>
              <a:rPr lang="en-GB" dirty="0" smtClean="0"/>
              <a:t>Global Object Access Auditing</a:t>
            </a:r>
          </a:p>
          <a:p>
            <a:pPr lvl="1"/>
            <a:r>
              <a:rPr lang="en-GB" dirty="0" smtClean="0"/>
              <a:t>Computer-wide System Access Control Lists (</a:t>
            </a:r>
            <a:r>
              <a:rPr lang="en-GB" dirty="0" err="1" smtClean="0"/>
              <a:t>SACLs</a:t>
            </a:r>
            <a:r>
              <a:rPr lang="en-GB" dirty="0" smtClean="0"/>
              <a:t>)</a:t>
            </a:r>
          </a:p>
          <a:p>
            <a:r>
              <a:rPr lang="en-GB" dirty="0" smtClean="0"/>
              <a:t>Reason for Access Reporting</a:t>
            </a:r>
          </a:p>
          <a:p>
            <a:pPr lvl="1"/>
            <a:r>
              <a:rPr lang="en-GB" dirty="0" smtClean="0"/>
              <a:t>Lists </a:t>
            </a:r>
            <a:r>
              <a:rPr lang="en-GB" dirty="0" err="1" smtClean="0"/>
              <a:t>ACEs</a:t>
            </a:r>
            <a:r>
              <a:rPr lang="en-GB" dirty="0" smtClean="0"/>
              <a:t> used to make access decisions</a:t>
            </a:r>
          </a:p>
          <a:p>
            <a:r>
              <a:rPr lang="en-GB" dirty="0" smtClean="0"/>
              <a:t>Advanced Policy Settings</a:t>
            </a:r>
          </a:p>
          <a:p>
            <a:pPr lvl="1"/>
            <a:r>
              <a:rPr lang="en-GB" dirty="0" smtClean="0"/>
              <a:t>53 fine-grained settings from Windows Server 2008/Vista now controllable through </a:t>
            </a:r>
            <a:r>
              <a:rPr lang="en-GB" dirty="0" err="1" smtClean="0">
                <a:solidFill>
                  <a:srgbClr val="CCCCCC"/>
                </a:solidFill>
              </a:rPr>
              <a:t>GPOs</a:t>
            </a:r>
            <a:endParaRPr lang="en-GB" dirty="0" smtClean="0">
              <a:solidFill>
                <a:srgbClr val="CCCCCC"/>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lvl="0"/>
            <a:r>
              <a:rPr lang="en-US" dirty="0"/>
              <a:t>EFS with Suite-</a:t>
            </a:r>
            <a:r>
              <a:rPr lang="en-US" dirty="0" smtClean="0"/>
              <a:t>B</a:t>
            </a:r>
            <a:endParaRPr lang="en-GB" dirty="0"/>
          </a:p>
        </p:txBody>
      </p:sp>
      <p:sp>
        <p:nvSpPr>
          <p:cNvPr id="3" name="Content Placeholder 2"/>
          <p:cNvSpPr>
            <a:spLocks noGrp="1"/>
          </p:cNvSpPr>
          <p:nvPr>
            <p:ph idx="1"/>
          </p:nvPr>
        </p:nvSpPr>
        <p:spPr/>
        <p:txBody>
          <a:bodyPr/>
          <a:lstStyle/>
          <a:p>
            <a:r>
              <a:rPr lang="en-GB" dirty="0" smtClean="0"/>
              <a:t>Encrypting File System is used for workgroup files, shares, SharePoint…</a:t>
            </a:r>
          </a:p>
          <a:p>
            <a:pPr lvl="1"/>
            <a:r>
              <a:rPr lang="en-GB" dirty="0" smtClean="0"/>
              <a:t>Does not replace and is not replaced by </a:t>
            </a:r>
            <a:r>
              <a:rPr lang="en-GB" dirty="0" err="1" smtClean="0"/>
              <a:t>BitLocker</a:t>
            </a:r>
            <a:endParaRPr lang="en-GB" dirty="0" smtClean="0"/>
          </a:p>
          <a:p>
            <a:pPr lvl="1"/>
            <a:endParaRPr lang="en-GB" dirty="0" smtClean="0"/>
          </a:p>
          <a:p>
            <a:r>
              <a:rPr lang="en-GB" dirty="0" smtClean="0"/>
              <a:t>Now: Suite-B compliant!</a:t>
            </a:r>
          </a:p>
          <a:p>
            <a:pPr lvl="1"/>
            <a:r>
              <a:rPr lang="en-GB" dirty="0" smtClean="0"/>
              <a:t>But: allows use of RSA for backward compatibility</a:t>
            </a:r>
          </a:p>
          <a:p>
            <a:pPr lvl="1"/>
            <a:r>
              <a:rPr lang="en-GB" dirty="0" smtClean="0"/>
              <a:t>Control this via a new group policy setting</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GB" dirty="0" smtClean="0"/>
              <a:t>Suite-B Algorithms</a:t>
            </a:r>
          </a:p>
        </p:txBody>
      </p:sp>
      <p:sp>
        <p:nvSpPr>
          <p:cNvPr id="32771" name="Rectangle 5"/>
          <p:cNvSpPr>
            <a:spLocks noGrp="1" noChangeArrowheads="1"/>
          </p:cNvSpPr>
          <p:nvPr>
            <p:ph idx="1"/>
          </p:nvPr>
        </p:nvSpPr>
        <p:spPr>
          <a:xfrm>
            <a:off x="381000" y="1298575"/>
            <a:ext cx="8382000" cy="2068259"/>
          </a:xfrm>
        </p:spPr>
        <p:txBody>
          <a:bodyPr/>
          <a:lstStyle/>
          <a:p>
            <a:r>
              <a:rPr lang="en-GB" sz="2800" dirty="0" smtClean="0"/>
              <a:t>Why?</a:t>
            </a:r>
          </a:p>
          <a:p>
            <a:pPr lvl="1"/>
            <a:r>
              <a:rPr lang="en-GB" sz="2400" dirty="0" smtClean="0"/>
              <a:t>USG requirement for civilian and military SECRET and TOP-SECRET applications</a:t>
            </a:r>
          </a:p>
          <a:p>
            <a:pPr lvl="1"/>
            <a:r>
              <a:rPr lang="en-GB" sz="2400" dirty="0" smtClean="0"/>
              <a:t>Popular world-wide due to use of Elliptical Curve Cryptography (ECC)</a:t>
            </a:r>
          </a:p>
          <a:p>
            <a:pPr lvl="1"/>
            <a:endParaRPr lang="en-GB" sz="2400" dirty="0" smtClean="0"/>
          </a:p>
          <a:p>
            <a:r>
              <a:rPr lang="en-GB" sz="2800" dirty="0" smtClean="0"/>
              <a:t>How?</a:t>
            </a:r>
          </a:p>
          <a:p>
            <a:pPr lvl="1"/>
            <a:r>
              <a:rPr lang="en-GB" sz="2400" dirty="0" smtClean="0"/>
              <a:t>Encryption: </a:t>
            </a:r>
            <a:r>
              <a:rPr lang="en-GB" sz="2400" dirty="0" smtClean="0">
                <a:solidFill>
                  <a:schemeClr val="tx2"/>
                </a:solidFill>
              </a:rPr>
              <a:t>AES</a:t>
            </a:r>
          </a:p>
          <a:p>
            <a:pPr lvl="1"/>
            <a:r>
              <a:rPr lang="en-GB" sz="2400" dirty="0" smtClean="0"/>
              <a:t>Digital Signature: </a:t>
            </a:r>
            <a:r>
              <a:rPr lang="en-GB" sz="2400" dirty="0" smtClean="0">
                <a:solidFill>
                  <a:schemeClr val="tx2"/>
                </a:solidFill>
              </a:rPr>
              <a:t>EC-DSA</a:t>
            </a:r>
          </a:p>
          <a:p>
            <a:pPr lvl="1"/>
            <a:r>
              <a:rPr lang="en-GB" sz="2400" dirty="0" smtClean="0"/>
              <a:t>Key Exchange: </a:t>
            </a:r>
            <a:r>
              <a:rPr lang="en-GB" sz="2400" dirty="0" smtClean="0">
                <a:solidFill>
                  <a:schemeClr val="tx2"/>
                </a:solidFill>
              </a:rPr>
              <a:t>EC-DH</a:t>
            </a:r>
            <a:r>
              <a:rPr lang="en-GB" sz="2400" dirty="0" smtClean="0"/>
              <a:t> or </a:t>
            </a:r>
            <a:r>
              <a:rPr lang="en-GB" sz="2400" dirty="0" smtClean="0">
                <a:solidFill>
                  <a:schemeClr val="tx2"/>
                </a:solidFill>
              </a:rPr>
              <a:t>EC-MQV</a:t>
            </a:r>
          </a:p>
          <a:p>
            <a:pPr lvl="1"/>
            <a:r>
              <a:rPr lang="en-GB" sz="2400" dirty="0" smtClean="0"/>
              <a:t>Hashing: </a:t>
            </a:r>
            <a:r>
              <a:rPr lang="en-GB" sz="2400" dirty="0" smtClean="0">
                <a:solidFill>
                  <a:schemeClr val="tx2"/>
                </a:solidFill>
              </a:rPr>
              <a:t>SHA-2</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TLS v1.2</a:t>
            </a:r>
            <a:endParaRPr lang="en-GB" dirty="0"/>
          </a:p>
        </p:txBody>
      </p:sp>
      <p:sp>
        <p:nvSpPr>
          <p:cNvPr id="3" name="Content Placeholder 2"/>
          <p:cNvSpPr>
            <a:spLocks noGrp="1"/>
          </p:cNvSpPr>
          <p:nvPr>
            <p:ph idx="1"/>
          </p:nvPr>
        </p:nvSpPr>
        <p:spPr>
          <a:xfrm>
            <a:off x="381000" y="1171574"/>
            <a:ext cx="8382000" cy="4561205"/>
          </a:xfrm>
        </p:spPr>
        <p:txBody>
          <a:bodyPr/>
          <a:lstStyle/>
          <a:p>
            <a:r>
              <a:rPr lang="en-GB" sz="2800" dirty="0" smtClean="0"/>
              <a:t>Transport Layer Security v1.2</a:t>
            </a:r>
          </a:p>
          <a:p>
            <a:r>
              <a:rPr lang="en-GB" sz="2800" dirty="0" smtClean="0"/>
              <a:t>Essential for SSL</a:t>
            </a:r>
          </a:p>
          <a:p>
            <a:pPr lvl="1"/>
            <a:r>
              <a:rPr lang="en-GB" sz="2400" dirty="0" err="1" smtClean="0"/>
              <a:t>schannel.dll</a:t>
            </a:r>
            <a:r>
              <a:rPr lang="en-GB" sz="2400" dirty="0" smtClean="0"/>
              <a:t> authentication package</a:t>
            </a:r>
          </a:p>
          <a:p>
            <a:endParaRPr lang="en-GB" sz="2800" dirty="0" smtClean="0"/>
          </a:p>
          <a:p>
            <a:r>
              <a:rPr lang="en-GB" sz="2800" dirty="0" smtClean="0"/>
              <a:t>Now uses Suite-B! Specifically:</a:t>
            </a:r>
          </a:p>
          <a:p>
            <a:pPr lvl="1"/>
            <a:r>
              <a:rPr lang="en-US" sz="2400" dirty="0" smtClean="0"/>
              <a:t>TLS_ECDHE_ECDSA_WITH_AES_128_GCM_SHA256 </a:t>
            </a:r>
          </a:p>
          <a:p>
            <a:pPr lvl="1"/>
            <a:r>
              <a:rPr lang="en-US" sz="2400" dirty="0" smtClean="0"/>
              <a:t>TLS_ECDHE_ECDSA_WITH_AES_256_GCM_SHA384</a:t>
            </a:r>
          </a:p>
          <a:p>
            <a:pPr lvl="1"/>
            <a:endParaRPr lang="en-US" sz="2400" dirty="0" smtClean="0"/>
          </a:p>
          <a:p>
            <a:r>
              <a:rPr lang="en-US" sz="2800" dirty="0" smtClean="0"/>
              <a:t>Group Policy setting:</a:t>
            </a:r>
          </a:p>
          <a:p>
            <a:pPr lvl="1"/>
            <a:r>
              <a:rPr lang="en-US" sz="2400" dirty="0" smtClean="0">
                <a:latin typeface="Courier New"/>
                <a:cs typeface="Courier New"/>
              </a:rPr>
              <a:t>System cryptography: Use FIPS compliant algorithms for encryption, hashing, and signing </a:t>
            </a:r>
            <a:endParaRPr lang="en-GB" sz="2400" dirty="0" smtClean="0">
              <a:latin typeface="Courier New"/>
              <a:cs typeface="Courier New"/>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381000" y="230188"/>
            <a:ext cx="8382000" cy="677108"/>
          </a:xfrm>
        </p:spPr>
        <p:txBody>
          <a:bodyPr/>
          <a:lstStyle/>
          <a:p>
            <a:r>
              <a:rPr lang="en-GB" dirty="0" smtClean="0"/>
              <a:t>Objectives</a:t>
            </a:r>
          </a:p>
        </p:txBody>
      </p:sp>
      <p:sp>
        <p:nvSpPr>
          <p:cNvPr id="5123" name="Rectangle 7"/>
          <p:cNvSpPr>
            <a:spLocks noGrp="1" noChangeArrowheads="1"/>
          </p:cNvSpPr>
          <p:nvPr>
            <p:ph idx="1"/>
          </p:nvPr>
        </p:nvSpPr>
        <p:spPr>
          <a:xfrm>
            <a:off x="381000" y="1293129"/>
            <a:ext cx="8382000" cy="1969770"/>
          </a:xfrm>
        </p:spPr>
        <p:txBody>
          <a:bodyPr/>
          <a:lstStyle/>
          <a:p>
            <a:r>
              <a:rPr lang="en-GB" dirty="0" smtClean="0"/>
              <a:t>Understand the “big picture” of security on Microsoft’s newest OS platform</a:t>
            </a:r>
          </a:p>
          <a:p>
            <a:r>
              <a:rPr lang="en-GB" dirty="0" smtClean="0"/>
              <a:t>Help you enable more usability through not-in-my-way security </a:t>
            </a:r>
          </a:p>
        </p:txBody>
      </p:sp>
      <p:pic>
        <p:nvPicPr>
          <p:cNvPr id="6" name="Picture 8" descr="probwht-jpg.jpg"/>
          <p:cNvPicPr>
            <a:picLocks noChangeAspect="1"/>
          </p:cNvPicPr>
          <p:nvPr/>
        </p:nvPicPr>
        <p:blipFill>
          <a:blip r:embed="rId3" cstate="print"/>
          <a:srcRect/>
          <a:stretch>
            <a:fillRect/>
          </a:stretch>
        </p:blipFill>
        <p:spPr bwMode="auto">
          <a:xfrm>
            <a:off x="7078454" y="5017676"/>
            <a:ext cx="1285884" cy="650988"/>
          </a:xfrm>
          <a:prstGeom prst="rect">
            <a:avLst/>
          </a:prstGeom>
          <a:noFill/>
          <a:ln w="9525">
            <a:noFill/>
            <a:miter lim="800000"/>
            <a:headEnd/>
            <a:tailEnd/>
          </a:ln>
        </p:spPr>
      </p:pic>
      <p:sp>
        <p:nvSpPr>
          <p:cNvPr id="10" name="TextBox 9"/>
          <p:cNvSpPr txBox="1">
            <a:spLocks noChangeArrowheads="1"/>
          </p:cNvSpPr>
          <p:nvPr/>
        </p:nvSpPr>
        <p:spPr bwMode="auto">
          <a:xfrm>
            <a:off x="439352" y="4697094"/>
            <a:ext cx="6215106" cy="1446550"/>
          </a:xfrm>
          <a:prstGeom prst="rect">
            <a:avLst/>
          </a:prstGeom>
          <a:noFill/>
          <a:ln w="9525">
            <a:noFill/>
            <a:miter lim="800000"/>
            <a:headEnd/>
            <a:tailEnd/>
          </a:ln>
        </p:spPr>
        <p:txBody>
          <a:bodyPr wrap="square">
            <a:spAutoFit/>
          </a:bodyPr>
          <a:lstStyle/>
          <a:p>
            <a:pPr algn="just"/>
            <a:r>
              <a:rPr lang="en-US" sz="800" dirty="0">
                <a:latin typeface="+mn-lt"/>
              </a:rPr>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800" dirty="0">
              <a:latin typeface="+mn-lt"/>
            </a:endParaRPr>
          </a:p>
          <a:p>
            <a:pPr algn="just"/>
            <a:r>
              <a:rPr lang="en-US" sz="800" dirty="0">
                <a:latin typeface="+mn-lt"/>
              </a:rPr>
              <a:t>© </a:t>
            </a:r>
            <a:r>
              <a:rPr lang="en-US" sz="800" dirty="0" smtClean="0">
                <a:latin typeface="+mn-lt"/>
              </a:rPr>
              <a:t>2009 </a:t>
            </a:r>
            <a:r>
              <a:rPr lang="en-US" sz="800" dirty="0">
                <a:latin typeface="+mn-lt"/>
              </a:rPr>
              <a:t>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MICROSOFT AND/OR PROJECT BOTTICELLI MAKES NO WARRANTIES, EXPRESS, IMPLIED OR STATUTORY, AS TO THE INFORMATION IN THIS PRESENTATION. E&amp;OE</a:t>
            </a:r>
            <a:r>
              <a:rPr lang="en-US" sz="800" dirty="0" smtClean="0">
                <a:latin typeface="+mn-lt"/>
              </a:rPr>
              <a:t>.</a:t>
            </a:r>
            <a:endParaRPr lang="en-US" sz="800" dirty="0">
              <a:latin typeface="+mn-lt"/>
            </a:endParaRPr>
          </a:p>
        </p:txBody>
      </p:sp>
      <p:sp>
        <p:nvSpPr>
          <p:cNvPr id="7" name="TextBox 6"/>
          <p:cNvSpPr txBox="1">
            <a:spLocks noChangeArrowheads="1"/>
          </p:cNvSpPr>
          <p:nvPr/>
        </p:nvSpPr>
        <p:spPr bwMode="auto">
          <a:xfrm>
            <a:off x="482600" y="3574139"/>
            <a:ext cx="7937500" cy="954107"/>
          </a:xfrm>
          <a:prstGeom prst="rect">
            <a:avLst/>
          </a:prstGeom>
          <a:noFill/>
          <a:ln w="9525">
            <a:noFill/>
            <a:miter lim="800000"/>
            <a:headEnd/>
            <a:tailEnd/>
          </a:ln>
        </p:spPr>
        <p:txBody>
          <a:bodyPr wrap="square">
            <a:spAutoFit/>
          </a:bodyPr>
          <a:lstStyle/>
          <a:p>
            <a:pPr algn="just"/>
            <a:r>
              <a:rPr lang="en-US" sz="1400" dirty="0" smtClean="0">
                <a:latin typeface="+mn-lt"/>
              </a:rPr>
              <a:t>In addition to hours of playing with the software, chatting, intuitional meditating, searching and being generally unsociable towards Microsoft people, this </a:t>
            </a:r>
            <a:r>
              <a:rPr lang="en-US" sz="1400" dirty="0" smtClean="0">
                <a:latin typeface="+mn-lt"/>
              </a:rPr>
              <a:t>presentation is </a:t>
            </a:r>
            <a:r>
              <a:rPr lang="en-US" sz="1400" dirty="0" smtClean="0">
                <a:latin typeface="+mn-lt"/>
              </a:rPr>
              <a:t>also based </a:t>
            </a:r>
            <a:r>
              <a:rPr lang="en-US" sz="1400" dirty="0" smtClean="0">
                <a:latin typeface="+mn-lt"/>
              </a:rPr>
              <a:t>on </a:t>
            </a:r>
            <a:r>
              <a:rPr lang="en-US" sz="1400" dirty="0" smtClean="0">
                <a:latin typeface="+mn-lt"/>
              </a:rPr>
              <a:t>many TechNet </a:t>
            </a:r>
            <a:r>
              <a:rPr lang="en-US" sz="1400" dirty="0" smtClean="0">
                <a:latin typeface="+mn-lt"/>
              </a:rPr>
              <a:t>and MSDN articles, notably including Steve Riley’s great read in the TechNet Windows Magazine. Thanks for writing it, Steve, we missed you here…</a:t>
            </a:r>
            <a:endParaRPr lang="en-US" sz="1400" dirty="0">
              <a:latin typeface="+mn-lt"/>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Kerberos Enhancements</a:t>
            </a:r>
            <a:endParaRPr lang="en-GB" dirty="0"/>
          </a:p>
        </p:txBody>
      </p:sp>
      <p:sp>
        <p:nvSpPr>
          <p:cNvPr id="3" name="Content Placeholder 2"/>
          <p:cNvSpPr>
            <a:spLocks noGrp="1"/>
          </p:cNvSpPr>
          <p:nvPr>
            <p:ph idx="1"/>
          </p:nvPr>
        </p:nvSpPr>
        <p:spPr/>
        <p:txBody>
          <a:bodyPr/>
          <a:lstStyle/>
          <a:p>
            <a:r>
              <a:rPr lang="en-GB" dirty="0" smtClean="0"/>
              <a:t>Hurrah! DES has been disabled in R2 and W7 Kerberos</a:t>
            </a:r>
          </a:p>
          <a:p>
            <a:pPr lvl="1"/>
            <a:r>
              <a:rPr lang="en-GB" dirty="0" smtClean="0"/>
              <a:t>BTW: no LM, and NTLM now min 128-bits, can be further restricted</a:t>
            </a:r>
          </a:p>
          <a:p>
            <a:r>
              <a:rPr lang="en-GB" dirty="0" smtClean="0"/>
              <a:t>Enabled algorithms:</a:t>
            </a:r>
          </a:p>
          <a:p>
            <a:pPr lvl="1"/>
            <a:r>
              <a:rPr lang="en-US" dirty="0" smtClean="0"/>
              <a:t>Cool: </a:t>
            </a:r>
            <a:r>
              <a:rPr lang="en-US" dirty="0" smtClean="0">
                <a:solidFill>
                  <a:srgbClr val="CCCCCC"/>
                </a:solidFill>
              </a:rPr>
              <a:t>AES256</a:t>
            </a:r>
            <a:r>
              <a:rPr lang="en-US" dirty="0" smtClean="0"/>
              <a:t>-CTS-HMAC-SHA1-96</a:t>
            </a:r>
          </a:p>
          <a:p>
            <a:pPr lvl="1"/>
            <a:r>
              <a:rPr lang="en-US" dirty="0" smtClean="0"/>
              <a:t>Very good: </a:t>
            </a:r>
            <a:r>
              <a:rPr lang="en-US" dirty="0" smtClean="0">
                <a:solidFill>
                  <a:srgbClr val="CCCCCC"/>
                </a:solidFill>
              </a:rPr>
              <a:t>AES128</a:t>
            </a:r>
            <a:r>
              <a:rPr lang="en-US" dirty="0" smtClean="0"/>
              <a:t>-CTS-HMAC-SHA1-96</a:t>
            </a:r>
          </a:p>
          <a:p>
            <a:pPr lvl="1"/>
            <a:r>
              <a:rPr lang="en-US" dirty="0" smtClean="0"/>
              <a:t>Ok-</a:t>
            </a:r>
            <a:r>
              <a:rPr lang="en-US" dirty="0" err="1" smtClean="0"/>
              <a:t>ish</a:t>
            </a:r>
            <a:r>
              <a:rPr lang="en-US" dirty="0" smtClean="0"/>
              <a:t>: RC4-HMAC</a:t>
            </a:r>
          </a:p>
          <a:p>
            <a:r>
              <a:rPr lang="en-US" dirty="0" smtClean="0"/>
              <a:t>Kerberos with smartcards now uses ECC (Elliptic Curve Crypto), RFC 5349 (PKINIT)</a:t>
            </a:r>
            <a:endParaRPr lang="en-GB"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3"/>
          <p:cNvSpPr>
            <a:spLocks noGrp="1"/>
          </p:cNvSpPr>
          <p:nvPr>
            <p:ph type="ctrTitle" idx="4294967295"/>
          </p:nvPr>
        </p:nvSpPr>
        <p:spPr>
          <a:xfrm>
            <a:off x="803271" y="3173917"/>
            <a:ext cx="7681913" cy="677108"/>
          </a:xfrm>
        </p:spPr>
        <p:txBody>
          <a:bodyPr/>
          <a:lstStyle/>
          <a:p>
            <a:r>
              <a:rPr lang="en-IE" dirty="0" smtClean="0"/>
              <a:t>Mostly on Windows 7</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lvl="0"/>
            <a:r>
              <a:rPr lang="en-US" dirty="0" smtClean="0"/>
              <a:t>COM-DV</a:t>
            </a:r>
            <a:endParaRPr lang="en-GB" dirty="0"/>
          </a:p>
        </p:txBody>
      </p:sp>
      <p:sp>
        <p:nvSpPr>
          <p:cNvPr id="3" name="Text Placeholder 2"/>
          <p:cNvSpPr>
            <a:spLocks noGrp="1"/>
          </p:cNvSpPr>
          <p:nvPr>
            <p:ph type="body" sz="quarter" idx="10"/>
          </p:nvPr>
        </p:nvSpPr>
        <p:spPr/>
        <p:txBody>
          <a:bodyPr/>
          <a:lstStyle/>
          <a:p>
            <a:r>
              <a:rPr lang="en-GB" dirty="0" smtClean="0"/>
              <a:t>Microsoft used a new approach in rewriting UAC for Windows 7 called </a:t>
            </a:r>
            <a:r>
              <a:rPr lang="en-GB" i="1" dirty="0" smtClean="0"/>
              <a:t>COM-DV</a:t>
            </a:r>
          </a:p>
          <a:p>
            <a:endParaRPr lang="en-GB" dirty="0" smtClean="0"/>
          </a:p>
          <a:p>
            <a:r>
              <a:rPr lang="en-GB" dirty="0" smtClean="0"/>
              <a:t>Careful Observation and </a:t>
            </a:r>
            <a:r>
              <a:rPr lang="en-GB" i="1" dirty="0" smtClean="0"/>
              <a:t>Monitoring </a:t>
            </a:r>
            <a:r>
              <a:rPr lang="en-GB" dirty="0" smtClean="0"/>
              <a:t>of Deployed Vistas</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3">
                                            <p:txEl>
                                              <p:pRg st="2" end="2"/>
                                            </p:txEl>
                                          </p:spTgt>
                                        </p:tgtEl>
                                        <p:attrNameLst>
                                          <p:attrName>ppt_x</p:attrName>
                                        </p:attrNameLst>
                                      </p:cBhvr>
                                    </p:anim>
                                    <p:anim from="0" to="-1.0" calcmode="lin" valueType="num">
                                      <p:cBhvr>
                                        <p:cTn id="8" dur="200" decel="50000" autoRev="1" fill="hold">
                                          <p:stCondLst>
                                            <p:cond delay="600"/>
                                          </p:stCondLst>
                                        </p:cTn>
                                        <p:tgtEl>
                                          <p:spTgt spid="3">
                                            <p:txEl>
                                              <p:pRg st="2" end="2"/>
                                            </p:txEl>
                                          </p:spTgt>
                                        </p:tgtEl>
                                        <p:attrNameLst>
                                          <p:attrName>xshear</p:attrName>
                                        </p:attrNameLst>
                                      </p:cBhvr>
                                    </p:anim>
                                    <p:animScale>
                                      <p:cBhvr>
                                        <p:cTn id="9" dur="200" decel="100000" autoRev="1" fill="hold">
                                          <p:stCondLst>
                                            <p:cond delay="600"/>
                                          </p:stCondLst>
                                        </p:cTn>
                                        <p:tgtEl>
                                          <p:spTgt spid="3">
                                            <p:txEl>
                                              <p:pRg st="2" end="2"/>
                                            </p:txEl>
                                          </p:spTgt>
                                        </p:tgtEl>
                                      </p:cBhvr>
                                      <p:from x="100000" y="100000"/>
                                      <p:to x="80000" y="100000"/>
                                    </p:animScale>
                                    <p:anim by="(#ppt_h/3+#ppt_w*0.1)" calcmode="lin" valueType="num">
                                      <p:cBhvr additive="sum">
                                        <p:cTn id="10"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Streamlined UAC</a:t>
            </a:r>
            <a:endParaRPr lang="en-GB" dirty="0"/>
          </a:p>
        </p:txBody>
      </p:sp>
      <p:sp>
        <p:nvSpPr>
          <p:cNvPr id="3" name="Text Placeholder 2"/>
          <p:cNvSpPr>
            <a:spLocks noGrp="1"/>
          </p:cNvSpPr>
          <p:nvPr>
            <p:ph type="body" sz="quarter" idx="10"/>
          </p:nvPr>
        </p:nvSpPr>
        <p:spPr>
          <a:xfrm>
            <a:off x="381000" y="1411552"/>
            <a:ext cx="3987800" cy="2210862"/>
          </a:xfrm>
        </p:spPr>
        <p:txBody>
          <a:bodyPr/>
          <a:lstStyle/>
          <a:p>
            <a:r>
              <a:rPr lang="en-GB" dirty="0" smtClean="0"/>
              <a:t>Fewer. Less. Yes.</a:t>
            </a:r>
          </a:p>
          <a:p>
            <a:r>
              <a:rPr lang="en-GB" dirty="0" smtClean="0"/>
              <a:t>Redrawn boundaries</a:t>
            </a:r>
          </a:p>
          <a:p>
            <a:r>
              <a:rPr lang="en-GB" dirty="0" smtClean="0"/>
              <a:t>Manageability:</a:t>
            </a:r>
          </a:p>
          <a:p>
            <a:pPr lvl="1"/>
            <a:r>
              <a:rPr lang="en-GB" dirty="0" smtClean="0"/>
              <a:t>User has 4 settings</a:t>
            </a:r>
          </a:p>
          <a:p>
            <a:pPr lvl="1"/>
            <a:r>
              <a:rPr lang="en-GB" dirty="0" smtClean="0"/>
              <a:t>Admin has Group Policies</a:t>
            </a:r>
            <a:endParaRPr lang="en-GB" dirty="0"/>
          </a:p>
        </p:txBody>
      </p:sp>
      <p:pic>
        <p:nvPicPr>
          <p:cNvPr id="6" name="Picture 5" descr="Screen shot 2009-11-13 at 03.11.56.png"/>
          <p:cNvPicPr>
            <a:picLocks noChangeAspect="1"/>
          </p:cNvPicPr>
          <p:nvPr/>
        </p:nvPicPr>
        <p:blipFill>
          <a:blip r:embed="rId2" cstate="print"/>
          <a:stretch>
            <a:fillRect/>
          </a:stretch>
        </p:blipFill>
        <p:spPr>
          <a:xfrm>
            <a:off x="4524351" y="1409700"/>
            <a:ext cx="4346598" cy="3879850"/>
          </a:xfrm>
          <a:prstGeom prst="rect">
            <a:avLst/>
          </a:prstGeo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PKI Enhancements</a:t>
            </a:r>
            <a:endParaRPr lang="en-GB" dirty="0"/>
          </a:p>
        </p:txBody>
      </p:sp>
      <p:sp>
        <p:nvSpPr>
          <p:cNvPr id="3" name="Text Placeholder 2"/>
          <p:cNvSpPr>
            <a:spLocks noGrp="1"/>
          </p:cNvSpPr>
          <p:nvPr>
            <p:ph type="body" sz="quarter" idx="10"/>
          </p:nvPr>
        </p:nvSpPr>
        <p:spPr/>
        <p:txBody>
          <a:bodyPr/>
          <a:lstStyle/>
          <a:p>
            <a:r>
              <a:rPr lang="en-GB" dirty="0" smtClean="0"/>
              <a:t>PKU2U</a:t>
            </a:r>
          </a:p>
          <a:p>
            <a:pPr lvl="1"/>
            <a:r>
              <a:rPr lang="en-GB" dirty="0" smtClean="0"/>
              <a:t>Public Key Cryptography Based User-to-User</a:t>
            </a:r>
          </a:p>
          <a:p>
            <a:pPr lvl="2"/>
            <a:r>
              <a:rPr lang="en-GB" dirty="0" smtClean="0"/>
              <a:t>P2P Security Services Provider</a:t>
            </a:r>
          </a:p>
          <a:p>
            <a:pPr lvl="2"/>
            <a:r>
              <a:rPr lang="en-GB" dirty="0" smtClean="0"/>
              <a:t>Strong </a:t>
            </a:r>
            <a:r>
              <a:rPr lang="en-GB" dirty="0" err="1" smtClean="0"/>
              <a:t>authenication</a:t>
            </a:r>
            <a:r>
              <a:rPr lang="en-GB" dirty="0" smtClean="0"/>
              <a:t> without a domain</a:t>
            </a:r>
          </a:p>
          <a:p>
            <a:pPr lvl="3"/>
            <a:r>
              <a:rPr lang="en-GB" dirty="0" err="1" smtClean="0"/>
              <a:t>Homegroup</a:t>
            </a:r>
            <a:r>
              <a:rPr lang="en-GB" dirty="0" smtClean="0"/>
              <a:t>, media sharing etc</a:t>
            </a:r>
          </a:p>
          <a:p>
            <a:pPr lvl="3"/>
            <a:r>
              <a:rPr lang="en-GB" dirty="0" smtClean="0"/>
              <a:t>Allows linking of online IDs to Windows accounts</a:t>
            </a:r>
          </a:p>
          <a:p>
            <a:pPr lvl="3"/>
            <a:endParaRPr lang="en-GB" dirty="0" smtClean="0"/>
          </a:p>
          <a:p>
            <a:r>
              <a:rPr lang="en-GB" dirty="0" smtClean="0"/>
              <a:t>PKI HTTP Enrolment</a:t>
            </a:r>
          </a:p>
          <a:p>
            <a:pPr lvl="1"/>
            <a:r>
              <a:rPr lang="en-GB" dirty="0" smtClean="0"/>
              <a:t>Cert request and renewal over the Internet</a:t>
            </a:r>
          </a:p>
          <a:p>
            <a:pPr lvl="1"/>
            <a:r>
              <a:rPr lang="en-GB" dirty="0" smtClean="0"/>
              <a:t>Cross-forest CA enrolment</a:t>
            </a:r>
          </a:p>
          <a:p>
            <a:pPr lvl="1"/>
            <a:endParaRPr lang="en-GB"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lvl="0"/>
            <a:r>
              <a:rPr lang="en-US" dirty="0" smtClean="0"/>
              <a:t>Multiple Firewall Profiles</a:t>
            </a:r>
            <a:endParaRPr lang="en-GB" dirty="0"/>
          </a:p>
        </p:txBody>
      </p:sp>
      <p:sp>
        <p:nvSpPr>
          <p:cNvPr id="3" name="Text Placeholder 2"/>
          <p:cNvSpPr>
            <a:spLocks noGrp="1"/>
          </p:cNvSpPr>
          <p:nvPr>
            <p:ph type="body" sz="quarter" idx="10"/>
          </p:nvPr>
        </p:nvSpPr>
        <p:spPr>
          <a:xfrm>
            <a:off x="381000" y="1411552"/>
            <a:ext cx="3149600" cy="2210862"/>
          </a:xfrm>
        </p:spPr>
        <p:txBody>
          <a:bodyPr/>
          <a:lstStyle/>
          <a:p>
            <a:r>
              <a:rPr lang="en-GB" dirty="0" smtClean="0"/>
              <a:t>At last:</a:t>
            </a:r>
          </a:p>
          <a:p>
            <a:pPr lvl="1"/>
            <a:r>
              <a:rPr lang="en-GB" dirty="0" smtClean="0"/>
              <a:t>Strong domain policy respectful of home or on-the-road needs</a:t>
            </a:r>
            <a:endParaRPr lang="en-GB" dirty="0"/>
          </a:p>
        </p:txBody>
      </p:sp>
      <p:pic>
        <p:nvPicPr>
          <p:cNvPr id="4" name="Picture 3" descr="Screen shot 2009-11-13 at 03.19.41.png"/>
          <p:cNvPicPr>
            <a:picLocks noChangeAspect="1"/>
          </p:cNvPicPr>
          <p:nvPr/>
        </p:nvPicPr>
        <p:blipFill>
          <a:blip r:embed="rId2" cstate="print"/>
          <a:stretch>
            <a:fillRect/>
          </a:stretch>
        </p:blipFill>
        <p:spPr>
          <a:xfrm>
            <a:off x="3767810" y="1130300"/>
            <a:ext cx="5071389" cy="4883150"/>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lvl="0"/>
            <a:r>
              <a:rPr lang="en-US" dirty="0" smtClean="0"/>
              <a:t>Windows Biometric Framework</a:t>
            </a:r>
            <a:endParaRPr lang="en-GB" dirty="0"/>
          </a:p>
        </p:txBody>
      </p:sp>
      <p:sp>
        <p:nvSpPr>
          <p:cNvPr id="3" name="Text Placeholder 2"/>
          <p:cNvSpPr>
            <a:spLocks noGrp="1"/>
          </p:cNvSpPr>
          <p:nvPr>
            <p:ph type="body" sz="quarter" idx="10"/>
          </p:nvPr>
        </p:nvSpPr>
        <p:spPr/>
        <p:txBody>
          <a:bodyPr/>
          <a:lstStyle/>
          <a:p>
            <a:r>
              <a:rPr lang="en-GB" sz="2800" dirty="0" smtClean="0"/>
              <a:t>Remember: biometrics is </a:t>
            </a:r>
            <a:r>
              <a:rPr lang="en-GB" sz="2800" i="1" dirty="0" smtClean="0"/>
              <a:t>not </a:t>
            </a:r>
            <a:r>
              <a:rPr lang="en-GB" sz="2800" dirty="0" smtClean="0"/>
              <a:t>1</a:t>
            </a:r>
            <a:r>
              <a:rPr lang="en-GB" sz="2800" baseline="30000" dirty="0" smtClean="0"/>
              <a:t>st</a:t>
            </a:r>
            <a:r>
              <a:rPr lang="en-GB" sz="2800" dirty="0" smtClean="0"/>
              <a:t> class security just a usability enhancement</a:t>
            </a:r>
          </a:p>
          <a:p>
            <a:pPr lvl="1"/>
            <a:r>
              <a:rPr lang="en-GB" sz="2400" dirty="0" smtClean="0"/>
              <a:t>More bad news: Fingerprint readers tend to have terrible design, buggy drivers, insecure storage of keys</a:t>
            </a:r>
          </a:p>
          <a:p>
            <a:endParaRPr lang="en-GB" sz="2800" dirty="0" smtClean="0"/>
          </a:p>
          <a:p>
            <a:r>
              <a:rPr lang="en-GB" sz="2800" dirty="0" smtClean="0"/>
              <a:t>WBF builds fingerprint support into Windows 7</a:t>
            </a:r>
          </a:p>
          <a:p>
            <a:pPr lvl="1"/>
            <a:r>
              <a:rPr lang="en-GB" sz="2400" dirty="0" smtClean="0"/>
              <a:t>Requires simpler but quality drivers</a:t>
            </a:r>
          </a:p>
          <a:p>
            <a:pPr lvl="1"/>
            <a:r>
              <a:rPr lang="en-GB" sz="2400" dirty="0" smtClean="0"/>
              <a:t>Encrypted transmission of representational data</a:t>
            </a:r>
          </a:p>
          <a:p>
            <a:pPr lvl="1"/>
            <a:r>
              <a:rPr lang="en-GB" sz="2400" dirty="0" smtClean="0"/>
              <a:t>Storage vault</a:t>
            </a:r>
          </a:p>
          <a:p>
            <a:pPr lvl="1"/>
            <a:r>
              <a:rPr lang="en-GB" sz="2400" dirty="0" smtClean="0"/>
              <a:t>GUID to passwords</a:t>
            </a:r>
          </a:p>
          <a:p>
            <a:pPr lvl="1"/>
            <a:r>
              <a:rPr lang="en-GB" sz="2400" dirty="0" err="1" smtClean="0"/>
              <a:t>GPOs</a:t>
            </a:r>
            <a:r>
              <a:rPr lang="en-GB" sz="2400" dirty="0" smtClean="0"/>
              <a:t> for management</a:t>
            </a:r>
            <a:endParaRPr lang="en-GB" sz="24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Smartcard PIV and PnP</a:t>
            </a:r>
            <a:endParaRPr lang="en-GB" dirty="0"/>
          </a:p>
        </p:txBody>
      </p:sp>
      <p:sp>
        <p:nvSpPr>
          <p:cNvPr id="3" name="Text Placeholder 2"/>
          <p:cNvSpPr>
            <a:spLocks noGrp="1"/>
          </p:cNvSpPr>
          <p:nvPr>
            <p:ph type="body" sz="quarter" idx="10"/>
          </p:nvPr>
        </p:nvSpPr>
        <p:spPr/>
        <p:txBody>
          <a:bodyPr/>
          <a:lstStyle/>
          <a:p>
            <a:r>
              <a:rPr lang="en-GB" dirty="0" smtClean="0"/>
              <a:t>Plug-and-play means no more middleware</a:t>
            </a:r>
          </a:p>
          <a:p>
            <a:r>
              <a:rPr lang="en-GB" dirty="0" smtClean="0"/>
              <a:t>Compliant smartcard works with Windows Update drivers</a:t>
            </a:r>
          </a:p>
          <a:p>
            <a:endParaRPr lang="en-GB" dirty="0" smtClean="0"/>
          </a:p>
          <a:p>
            <a:r>
              <a:rPr lang="en-GB" dirty="0" smtClean="0"/>
              <a:t>Personal Identity Verification (PIV) NIST standard FIPS 201 for USG employees</a:t>
            </a:r>
          </a:p>
          <a:p>
            <a:pPr lvl="1"/>
            <a:r>
              <a:rPr lang="en-GB" dirty="0" smtClean="0"/>
              <a:t>Policies + specs for:</a:t>
            </a:r>
          </a:p>
          <a:p>
            <a:pPr lvl="2"/>
            <a:r>
              <a:rPr lang="en-GB" dirty="0" smtClean="0"/>
              <a:t>Interfaces and card elements containing biometrics (fingers/facial)</a:t>
            </a:r>
          </a:p>
          <a:p>
            <a:pPr lvl="2"/>
            <a:r>
              <a:rPr lang="en-GB" dirty="0" smtClean="0"/>
              <a:t>Required key sizes and algorithms</a:t>
            </a:r>
          </a:p>
          <a:p>
            <a:endParaRPr lang="en-GB"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lvl="0"/>
            <a:r>
              <a:rPr lang="en-US" dirty="0" err="1" smtClean="0"/>
              <a:t>BitLocker</a:t>
            </a:r>
            <a:r>
              <a:rPr lang="en-US" dirty="0" smtClean="0"/>
              <a:t> to Go</a:t>
            </a:r>
            <a:endParaRPr lang="en-GB" dirty="0"/>
          </a:p>
        </p:txBody>
      </p:sp>
      <p:sp>
        <p:nvSpPr>
          <p:cNvPr id="3" name="Text Placeholder 2"/>
          <p:cNvSpPr>
            <a:spLocks noGrp="1"/>
          </p:cNvSpPr>
          <p:nvPr>
            <p:ph type="body" sz="quarter" idx="10"/>
          </p:nvPr>
        </p:nvSpPr>
        <p:spPr>
          <a:xfrm>
            <a:off x="381000" y="1411552"/>
            <a:ext cx="3848100" cy="4252648"/>
          </a:xfrm>
        </p:spPr>
        <p:txBody>
          <a:bodyPr/>
          <a:lstStyle/>
          <a:p>
            <a:r>
              <a:rPr lang="en-GB" dirty="0" err="1" smtClean="0"/>
              <a:t>BitLocker</a:t>
            </a:r>
            <a:r>
              <a:rPr lang="en-GB" dirty="0" smtClean="0"/>
              <a:t> on a </a:t>
            </a:r>
            <a:r>
              <a:rPr lang="en-GB" dirty="0" smtClean="0">
                <a:solidFill>
                  <a:srgbClr val="CCCCCC"/>
                </a:solidFill>
              </a:rPr>
              <a:t>removable device</a:t>
            </a:r>
          </a:p>
          <a:p>
            <a:r>
              <a:rPr lang="en-GB" dirty="0" smtClean="0"/>
              <a:t>Right-click deployment </a:t>
            </a:r>
            <a:r>
              <a:rPr lang="en-US" dirty="0" err="1" smtClean="0">
                <a:sym typeface="Wingdings"/>
              </a:rPr>
              <a:t></a:t>
            </a:r>
            <a:endParaRPr lang="en-GB" dirty="0" smtClean="0"/>
          </a:p>
          <a:p>
            <a:r>
              <a:rPr lang="en-GB" dirty="0" smtClean="0"/>
              <a:t>Works even without installed system-wide </a:t>
            </a:r>
            <a:r>
              <a:rPr lang="en-GB" dirty="0" err="1" smtClean="0"/>
              <a:t>BitLocker</a:t>
            </a:r>
            <a:endParaRPr lang="en-GB" dirty="0" smtClean="0"/>
          </a:p>
          <a:p>
            <a:r>
              <a:rPr lang="en-GB" dirty="0" smtClean="0"/>
              <a:t>Device can be read on XP and Vista!</a:t>
            </a:r>
          </a:p>
          <a:p>
            <a:pPr lvl="1"/>
            <a:endParaRPr lang="en-GB" dirty="0"/>
          </a:p>
        </p:txBody>
      </p:sp>
      <p:pic>
        <p:nvPicPr>
          <p:cNvPr id="4" name="Picture 3" descr="ee518861.figure2_L(en-us).gif"/>
          <p:cNvPicPr>
            <a:picLocks noChangeAspect="1"/>
          </p:cNvPicPr>
          <p:nvPr/>
        </p:nvPicPr>
        <p:blipFill>
          <a:blip r:embed="rId2" cstate="print"/>
          <a:stretch>
            <a:fillRect/>
          </a:stretch>
        </p:blipFill>
        <p:spPr>
          <a:xfrm>
            <a:off x="4305911" y="1409700"/>
            <a:ext cx="4415814" cy="4292600"/>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err="1" smtClean="0"/>
              <a:t>BitLocker</a:t>
            </a:r>
            <a:r>
              <a:rPr lang="en-GB" dirty="0" smtClean="0"/>
              <a:t> to Go Protection</a:t>
            </a:r>
            <a:endParaRPr lang="en-GB" dirty="0"/>
          </a:p>
        </p:txBody>
      </p:sp>
      <p:sp>
        <p:nvSpPr>
          <p:cNvPr id="3" name="Text Placeholder 2"/>
          <p:cNvSpPr>
            <a:spLocks noGrp="1"/>
          </p:cNvSpPr>
          <p:nvPr>
            <p:ph type="body" sz="quarter" idx="10"/>
          </p:nvPr>
        </p:nvSpPr>
        <p:spPr>
          <a:xfrm>
            <a:off x="381000" y="1411552"/>
            <a:ext cx="2819400" cy="2210862"/>
          </a:xfrm>
        </p:spPr>
        <p:txBody>
          <a:bodyPr/>
          <a:lstStyle/>
          <a:p>
            <a:r>
              <a:rPr lang="en-GB" sz="2400" dirty="0" smtClean="0"/>
              <a:t>Password</a:t>
            </a:r>
          </a:p>
          <a:p>
            <a:pPr lvl="1"/>
            <a:r>
              <a:rPr lang="en-GB" sz="2000" dirty="0" smtClean="0"/>
              <a:t>Make it good</a:t>
            </a:r>
          </a:p>
          <a:p>
            <a:r>
              <a:rPr lang="en-GB" sz="2400" dirty="0" smtClean="0"/>
              <a:t>Smartcard + PIN</a:t>
            </a:r>
          </a:p>
          <a:p>
            <a:pPr lvl="1"/>
            <a:r>
              <a:rPr lang="en-GB" sz="2000" dirty="0" smtClean="0"/>
              <a:t>Great, but cannot be read on XP/Vista</a:t>
            </a:r>
          </a:p>
          <a:p>
            <a:r>
              <a:rPr lang="en-GB" sz="2400" dirty="0" smtClean="0"/>
              <a:t>GP setting for:</a:t>
            </a:r>
          </a:p>
          <a:p>
            <a:pPr lvl="1"/>
            <a:r>
              <a:rPr lang="en-GB" sz="2000" dirty="0" smtClean="0"/>
              <a:t>Disabling writing to devices without </a:t>
            </a:r>
            <a:r>
              <a:rPr lang="en-GB" sz="2000" dirty="0" err="1" smtClean="0"/>
              <a:t>BitLocker</a:t>
            </a:r>
            <a:endParaRPr lang="en-GB" sz="2000" dirty="0" smtClean="0"/>
          </a:p>
          <a:p>
            <a:pPr lvl="1"/>
            <a:r>
              <a:rPr lang="en-GB" sz="2000" dirty="0" smtClean="0"/>
              <a:t>Configuring a Data Recovery Agent</a:t>
            </a:r>
            <a:endParaRPr lang="en-GB" sz="2000" dirty="0"/>
          </a:p>
        </p:txBody>
      </p:sp>
      <p:pic>
        <p:nvPicPr>
          <p:cNvPr id="4" name="Picture 3" descr="ee518861.figure3_L(en-us).gif"/>
          <p:cNvPicPr>
            <a:picLocks noChangeAspect="1"/>
          </p:cNvPicPr>
          <p:nvPr/>
        </p:nvPicPr>
        <p:blipFill>
          <a:blip r:embed="rId2" cstate="print"/>
          <a:stretch>
            <a:fillRect/>
          </a:stretch>
        </p:blipFill>
        <p:spPr>
          <a:xfrm>
            <a:off x="3391152" y="1415234"/>
            <a:ext cx="5410892" cy="41771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r>
              <a:rPr lang="en-US" dirty="0" smtClean="0"/>
              <a:t>Agenda</a:t>
            </a:r>
          </a:p>
        </p:txBody>
      </p:sp>
      <p:sp>
        <p:nvSpPr>
          <p:cNvPr id="918532" name="Rectangle 4"/>
          <p:cNvSpPr>
            <a:spLocks noGrp="1" noChangeArrowheads="1"/>
          </p:cNvSpPr>
          <p:nvPr>
            <p:ph idx="1"/>
          </p:nvPr>
        </p:nvSpPr>
        <p:spPr/>
        <p:txBody>
          <a:bodyPr/>
          <a:lstStyle/>
          <a:p>
            <a:r>
              <a:rPr lang="pl-PL" dirty="0" smtClean="0"/>
              <a:t>The Big Picture on 1 Slide</a:t>
            </a:r>
          </a:p>
          <a:p>
            <a:r>
              <a:rPr lang="pl-PL" dirty="0" smtClean="0"/>
              <a:t>Usability Scenarios for Security</a:t>
            </a:r>
          </a:p>
          <a:p>
            <a:endParaRPr lang="pl-PL" dirty="0" smtClean="0"/>
          </a:p>
          <a:p>
            <a:r>
              <a:rPr lang="pl-PL" dirty="0" smtClean="0"/>
              <a:t>Foundational Security Features</a:t>
            </a:r>
          </a:p>
          <a:p>
            <a:r>
              <a:rPr lang="pl-PL" dirty="0" smtClean="0"/>
              <a:t>Mostly on the Server</a:t>
            </a:r>
          </a:p>
          <a:p>
            <a:r>
              <a:rPr lang="pl-PL" dirty="0" smtClean="0"/>
              <a:t>Mostly on the Client</a:t>
            </a:r>
          </a:p>
          <a:p>
            <a:endParaRPr lang="en-US"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30188"/>
            <a:ext cx="8382000" cy="677108"/>
          </a:xfrm>
        </p:spPr>
        <p:txBody>
          <a:bodyPr/>
          <a:lstStyle/>
          <a:p>
            <a:r>
              <a:rPr lang="en-GB" dirty="0" smtClean="0"/>
              <a:t>Summary</a:t>
            </a:r>
            <a:endParaRPr lang="en-GB" dirty="0"/>
          </a:p>
        </p:txBody>
      </p:sp>
      <p:sp>
        <p:nvSpPr>
          <p:cNvPr id="6" name="Text Placeholder 5"/>
          <p:cNvSpPr>
            <a:spLocks noGrp="1"/>
          </p:cNvSpPr>
          <p:nvPr>
            <p:ph type="body" sz="quarter" idx="10"/>
          </p:nvPr>
        </p:nvSpPr>
        <p:spPr>
          <a:xfrm>
            <a:off x="4191000" y="2706952"/>
            <a:ext cx="762000" cy="823648"/>
          </a:xfrm>
        </p:spPr>
        <p:txBody>
          <a:bodyPr/>
          <a:lstStyle/>
          <a:p>
            <a:pPr>
              <a:buNone/>
            </a:pPr>
            <a:r>
              <a:rPr lang="en-US" sz="6000" dirty="0" err="1" smtClean="0">
                <a:sym typeface="Wingdings"/>
              </a:rPr>
              <a:t></a:t>
            </a:r>
            <a:endParaRPr lang="en-GB" sz="60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r>
              <a:rPr lang="en-GB" smtClean="0"/>
              <a:t>Summary</a:t>
            </a:r>
          </a:p>
        </p:txBody>
      </p:sp>
      <p:sp>
        <p:nvSpPr>
          <p:cNvPr id="52227" name="Rectangle 5"/>
          <p:cNvSpPr>
            <a:spLocks noGrp="1" noChangeArrowheads="1"/>
          </p:cNvSpPr>
          <p:nvPr>
            <p:ph idx="1"/>
          </p:nvPr>
        </p:nvSpPr>
        <p:spPr>
          <a:xfrm>
            <a:off x="381000" y="1412875"/>
            <a:ext cx="8382000" cy="2856167"/>
          </a:xfrm>
        </p:spPr>
        <p:txBody>
          <a:bodyPr/>
          <a:lstStyle/>
          <a:p>
            <a:r>
              <a:rPr lang="en-GB" dirty="0" smtClean="0"/>
              <a:t>Vista and Windows Server 2008 were very </a:t>
            </a:r>
            <a:r>
              <a:rPr lang="en-GB" dirty="0" smtClean="0">
                <a:solidFill>
                  <a:schemeClr val="tx2"/>
                </a:solidFill>
              </a:rPr>
              <a:t>secure</a:t>
            </a:r>
          </a:p>
          <a:p>
            <a:r>
              <a:rPr lang="en-GB" dirty="0" smtClean="0"/>
              <a:t>Windows Server 2008 R2 and Windows 7 should beat that record while also being truly </a:t>
            </a:r>
            <a:r>
              <a:rPr lang="en-GB" dirty="0" smtClean="0">
                <a:solidFill>
                  <a:srgbClr val="CCCCCC"/>
                </a:solidFill>
              </a:rPr>
              <a:t>usable</a:t>
            </a:r>
          </a:p>
          <a:p>
            <a:endParaRPr lang="en-GB" dirty="0" smtClean="0"/>
          </a:p>
          <a:p>
            <a:r>
              <a:rPr lang="en-GB" dirty="0" smtClean="0"/>
              <a:t>Approach security </a:t>
            </a:r>
            <a:r>
              <a:rPr lang="en-GB" dirty="0" smtClean="0">
                <a:solidFill>
                  <a:srgbClr val="CCCCCC"/>
                </a:solidFill>
              </a:rPr>
              <a:t>holistically</a:t>
            </a:r>
            <a:r>
              <a:rPr lang="en-GB" dirty="0" smtClean="0"/>
              <a:t>, always</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cstate="print"/>
          <a:stretch>
            <a:fillRect/>
          </a:stretch>
        </p:blipFill>
        <p:spPr bwMode="black">
          <a:xfrm>
            <a:off x="762000" y="3607054"/>
            <a:ext cx="3624263" cy="738032"/>
          </a:xfrm>
          <a:prstGeom prst="rect">
            <a:avLst/>
          </a:prstGeom>
        </p:spPr>
      </p:pic>
      <p:grpSp>
        <p:nvGrpSpPr>
          <p:cNvPr id="2"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cstate="print"/>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cstate="print"/>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cstate="print"/>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37474" y="-60065"/>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
        <p:nvSpPr>
          <p:cNvPr id="6" name="Rectangle 5"/>
          <p:cNvSpPr/>
          <p:nvPr/>
        </p:nvSpPr>
        <p:spPr bwMode="auto">
          <a:xfrm>
            <a:off x="-2298032" y="23853"/>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pic>
        <p:nvPicPr>
          <p:cNvPr id="16" name="Picture 15" descr="xbox_360_elite_2_2.png"/>
          <p:cNvPicPr>
            <a:picLocks noChangeAspect="1"/>
          </p:cNvPicPr>
          <p:nvPr/>
        </p:nvPicPr>
        <p:blipFill>
          <a:blip r:embed="rId3" cstate="print"/>
          <a:stretch>
            <a:fillRect/>
          </a:stretch>
        </p:blipFill>
        <p:spPr>
          <a:xfrm>
            <a:off x="4794692" y="404813"/>
            <a:ext cx="4349308" cy="5781675"/>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80671" y="4978600"/>
            <a:ext cx="7208845" cy="1061815"/>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just"/>
            <a:r>
              <a:rPr lang="en-US" sz="700" dirty="0" smtClean="0"/>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700" dirty="0" smtClean="0"/>
          </a:p>
          <a:p>
            <a:pPr algn="just"/>
            <a:r>
              <a:rPr lang="en-US" sz="700" dirty="0" smtClean="0"/>
              <a:t>© 2009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MICROSOFT AND/OR PROJECT BOTTICELLI MAKES NO WARRANTIES, EXPRESS, IMPLIED OR STATUTORY, AS TO THE INFORMATION IN THIS PRESENTATION. E&amp;OE.</a:t>
            </a:r>
            <a:endParaRPr lang="en-US" sz="700" dirty="0"/>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3"/>
          <p:cNvSpPr>
            <a:spLocks noGrp="1"/>
          </p:cNvSpPr>
          <p:nvPr>
            <p:ph type="ctrTitle" idx="4294967295"/>
          </p:nvPr>
        </p:nvSpPr>
        <p:spPr>
          <a:xfrm>
            <a:off x="803271" y="3173917"/>
            <a:ext cx="7681913" cy="677108"/>
          </a:xfrm>
        </p:spPr>
        <p:txBody>
          <a:bodyPr/>
          <a:lstStyle/>
          <a:p>
            <a:r>
              <a:rPr lang="en-IE" dirty="0" smtClean="0"/>
              <a:t>Big Picture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Are </a:t>
            </a:r>
            <a:r>
              <a:rPr lang="en-GB" i="1" dirty="0" smtClean="0"/>
              <a:t>We </a:t>
            </a:r>
            <a:r>
              <a:rPr lang="en-GB" dirty="0" smtClean="0"/>
              <a:t>Friends?</a:t>
            </a:r>
            <a:endParaRPr lang="en-GB" dirty="0"/>
          </a:p>
        </p:txBody>
      </p:sp>
      <p:sp>
        <p:nvSpPr>
          <p:cNvPr id="3" name="Text Placeholder 2"/>
          <p:cNvSpPr>
            <a:spLocks noGrp="1"/>
          </p:cNvSpPr>
          <p:nvPr>
            <p:ph type="body" sz="quarter" idx="10"/>
          </p:nvPr>
        </p:nvSpPr>
        <p:spPr/>
        <p:txBody>
          <a:bodyPr/>
          <a:lstStyle/>
          <a:p>
            <a:r>
              <a:rPr lang="en-GB" sz="2800" dirty="0" smtClean="0"/>
              <a:t>Vista had, </a:t>
            </a:r>
            <a:r>
              <a:rPr lang="en-GB" sz="2800" dirty="0" err="1" smtClean="0"/>
              <a:t>er</a:t>
            </a:r>
            <a:r>
              <a:rPr lang="en-GB" sz="2800" dirty="0" smtClean="0"/>
              <a:t>, some issues</a:t>
            </a:r>
          </a:p>
          <a:p>
            <a:pPr lvl="1"/>
            <a:r>
              <a:rPr lang="en-GB" sz="2400" dirty="0" smtClean="0"/>
              <a:t>thankfully, not security ones</a:t>
            </a:r>
          </a:p>
          <a:p>
            <a:endParaRPr lang="en-GB" sz="2800" dirty="0" smtClean="0"/>
          </a:p>
          <a:p>
            <a:r>
              <a:rPr lang="en-GB" sz="2800" dirty="0" smtClean="0"/>
              <a:t>Windows Server 2008 and Vista were, in fact, very secure</a:t>
            </a:r>
          </a:p>
          <a:p>
            <a:endParaRPr lang="en-GB" sz="2800" dirty="0" smtClean="0"/>
          </a:p>
          <a:p>
            <a:r>
              <a:rPr lang="en-GB" sz="2800" dirty="0" smtClean="0"/>
              <a:t>Small example:</a:t>
            </a:r>
          </a:p>
          <a:p>
            <a:pPr lvl="1"/>
            <a:r>
              <a:rPr lang="en-GB" sz="2400" dirty="0" smtClean="0"/>
              <a:t>There are 340m stolen data record in US since 2005 (</a:t>
            </a:r>
            <a:r>
              <a:rPr lang="en-GB" sz="2400" dirty="0" err="1" smtClean="0"/>
              <a:t>privacyrights.org</a:t>
            </a:r>
            <a:r>
              <a:rPr lang="en-GB" sz="2400" dirty="0" smtClean="0"/>
              <a:t>)</a:t>
            </a:r>
          </a:p>
          <a:p>
            <a:pPr lvl="1"/>
            <a:r>
              <a:rPr lang="en-GB" sz="2400" dirty="0" smtClean="0"/>
              <a:t>There are no reports of a loss from a compromised </a:t>
            </a:r>
            <a:r>
              <a:rPr lang="en-GB" sz="2400" dirty="0" err="1" smtClean="0"/>
              <a:t>BitLocker</a:t>
            </a:r>
            <a:r>
              <a:rPr lang="en-GB" sz="2400" dirty="0" smtClean="0"/>
              <a:t> drive</a:t>
            </a:r>
          </a:p>
          <a:p>
            <a:endParaRPr lang="en-GB" sz="28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Current OS Security Technologies</a:t>
            </a:r>
            <a:endParaRPr lang="en-GB" dirty="0"/>
          </a:p>
        </p:txBody>
      </p:sp>
      <p:graphicFrame>
        <p:nvGraphicFramePr>
          <p:cNvPr id="4" name="Content Placeholder 3"/>
          <p:cNvGraphicFramePr>
            <a:graphicFrameLocks noGrp="1"/>
          </p:cNvGraphicFramePr>
          <p:nvPr>
            <p:ph idx="1"/>
          </p:nvPr>
        </p:nvGraphicFramePr>
        <p:xfrm>
          <a:off x="381000" y="1425575"/>
          <a:ext cx="8382000" cy="456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3"/>
          <p:cNvSpPr>
            <a:spLocks noGrp="1"/>
          </p:cNvSpPr>
          <p:nvPr>
            <p:ph type="ctrTitle" idx="4294967295"/>
          </p:nvPr>
        </p:nvSpPr>
        <p:spPr>
          <a:xfrm>
            <a:off x="803271" y="3173917"/>
            <a:ext cx="7681913" cy="677108"/>
          </a:xfrm>
        </p:spPr>
        <p:txBody>
          <a:bodyPr/>
          <a:lstStyle/>
          <a:p>
            <a:r>
              <a:rPr lang="en-IE" dirty="0" smtClean="0"/>
              <a:t>Usability Scenarios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381000" y="230188"/>
            <a:ext cx="8382000" cy="677108"/>
          </a:xfrm>
        </p:spPr>
        <p:txBody>
          <a:bodyPr/>
          <a:lstStyle/>
          <a:p>
            <a:r>
              <a:rPr lang="en-GB" dirty="0" smtClean="0"/>
              <a:t>Scenario 1: On-Premises</a:t>
            </a:r>
          </a:p>
        </p:txBody>
      </p:sp>
      <p:sp>
        <p:nvSpPr>
          <p:cNvPr id="762887" name="Rectangle 7"/>
          <p:cNvSpPr>
            <a:spLocks noGrp="1" noChangeArrowheads="1"/>
          </p:cNvSpPr>
          <p:nvPr>
            <p:ph idx="1"/>
          </p:nvPr>
        </p:nvSpPr>
        <p:spPr/>
        <p:txBody>
          <a:bodyPr/>
          <a:lstStyle/>
          <a:p>
            <a:pPr marL="457200" indent="-457200">
              <a:buFont typeface="+mj-lt"/>
              <a:buAutoNum type="arabicPeriod"/>
            </a:pPr>
            <a:r>
              <a:rPr lang="en-GB" sz="2000" dirty="0" smtClean="0"/>
              <a:t>While starting up, system is protected through </a:t>
            </a:r>
            <a:r>
              <a:rPr lang="en-GB" sz="2000" dirty="0" err="1" smtClean="0"/>
              <a:t>BitLocker</a:t>
            </a:r>
            <a:r>
              <a:rPr lang="en-GB" sz="2000" dirty="0" smtClean="0"/>
              <a:t> and TPM (Trusted Platform Module) from off-line modifications</a:t>
            </a:r>
          </a:p>
          <a:p>
            <a:pPr marL="457200" indent="-457200">
              <a:buFont typeface="+mj-lt"/>
              <a:buAutoNum type="arabicPeriod"/>
            </a:pPr>
            <a:r>
              <a:rPr lang="en-GB" sz="2000" dirty="0" smtClean="0"/>
              <a:t>NAP (Network Access Protection) ensures computer adheres to your policy (e.g. has required updates, virus signatures etc.) before servers allow it to use the network</a:t>
            </a:r>
          </a:p>
          <a:p>
            <a:pPr marL="457200" indent="-457200">
              <a:buFont typeface="+mj-lt"/>
              <a:buAutoNum type="arabicPeriod"/>
            </a:pPr>
            <a:r>
              <a:rPr lang="en-GB" sz="2000" dirty="0" smtClean="0"/>
              <a:t>Multiple types of logon devices and identities can be selected by the user using a simple and consistent UI</a:t>
            </a:r>
          </a:p>
          <a:p>
            <a:pPr marL="457200" indent="-457200">
              <a:buFont typeface="+mj-lt"/>
              <a:buAutoNum type="arabicPeriod"/>
            </a:pPr>
            <a:r>
              <a:rPr lang="en-GB" sz="2000" dirty="0" smtClean="0"/>
              <a:t>User logs on using non-admin accounts. If admin rights are truly needed user’s approval is requested. Legacy apps cope with UAC or use Windows XP Mode, or app virtualisation.</a:t>
            </a:r>
          </a:p>
          <a:p>
            <a:pPr marL="457200" indent="-457200">
              <a:buFont typeface="+mj-lt"/>
              <a:buAutoNum type="arabicPeriod"/>
            </a:pPr>
            <a:r>
              <a:rPr lang="en-GB" sz="2000" dirty="0" smtClean="0"/>
              <a:t>User can only run approved applications thanks to </a:t>
            </a:r>
            <a:r>
              <a:rPr lang="en-GB" sz="2000" dirty="0" err="1" smtClean="0"/>
              <a:t>AppLocker</a:t>
            </a:r>
            <a:endParaRPr lang="en-GB" sz="2000" dirty="0" smtClean="0"/>
          </a:p>
          <a:p>
            <a:pPr marL="457200" indent="-457200">
              <a:buFont typeface="+mj-lt"/>
              <a:buAutoNum type="arabicPeriod"/>
            </a:pPr>
            <a:r>
              <a:rPr lang="en-GB" sz="2000" dirty="0" smtClean="0"/>
              <a:t>When connecting to Internet DNSSEC prevents phishing through DNS poisoning</a:t>
            </a:r>
          </a:p>
          <a:p>
            <a:pPr marL="457200" indent="-457200">
              <a:buFont typeface="+mj-lt"/>
              <a:buAutoNum type="arabicPeriod"/>
            </a:pPr>
            <a:r>
              <a:rPr lang="en-GB" sz="2000" dirty="0" smtClean="0"/>
              <a:t>When updates are available, Restart Manager ensures minimum of disruption, even if running applications are left on a locked workstation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2887">
                                            <p:txEl>
                                              <p:pRg st="0" end="0"/>
                                            </p:txEl>
                                          </p:spTgt>
                                        </p:tgtEl>
                                        <p:attrNameLst>
                                          <p:attrName>style.visibility</p:attrName>
                                        </p:attrNameLst>
                                      </p:cBhvr>
                                      <p:to>
                                        <p:strVal val="visible"/>
                                      </p:to>
                                    </p:set>
                                    <p:animEffect transition="in" filter="fade">
                                      <p:cBhvr>
                                        <p:cTn id="7" dur="500"/>
                                        <p:tgtEl>
                                          <p:spTgt spid="7628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2887">
                                            <p:txEl>
                                              <p:pRg st="1" end="1"/>
                                            </p:txEl>
                                          </p:spTgt>
                                        </p:tgtEl>
                                        <p:attrNameLst>
                                          <p:attrName>style.visibility</p:attrName>
                                        </p:attrNameLst>
                                      </p:cBhvr>
                                      <p:to>
                                        <p:strVal val="visible"/>
                                      </p:to>
                                    </p:set>
                                    <p:animEffect transition="in" filter="fade">
                                      <p:cBhvr>
                                        <p:cTn id="12" dur="500"/>
                                        <p:tgtEl>
                                          <p:spTgt spid="7628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2887">
                                            <p:txEl>
                                              <p:pRg st="2" end="2"/>
                                            </p:txEl>
                                          </p:spTgt>
                                        </p:tgtEl>
                                        <p:attrNameLst>
                                          <p:attrName>style.visibility</p:attrName>
                                        </p:attrNameLst>
                                      </p:cBhvr>
                                      <p:to>
                                        <p:strVal val="visible"/>
                                      </p:to>
                                    </p:set>
                                    <p:animEffect transition="in" filter="fade">
                                      <p:cBhvr>
                                        <p:cTn id="17" dur="500"/>
                                        <p:tgtEl>
                                          <p:spTgt spid="7628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2887">
                                            <p:txEl>
                                              <p:pRg st="3" end="3"/>
                                            </p:txEl>
                                          </p:spTgt>
                                        </p:tgtEl>
                                        <p:attrNameLst>
                                          <p:attrName>style.visibility</p:attrName>
                                        </p:attrNameLst>
                                      </p:cBhvr>
                                      <p:to>
                                        <p:strVal val="visible"/>
                                      </p:to>
                                    </p:set>
                                    <p:animEffect transition="in" filter="fade">
                                      <p:cBhvr>
                                        <p:cTn id="22" dur="500"/>
                                        <p:tgtEl>
                                          <p:spTgt spid="7628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2887">
                                            <p:txEl>
                                              <p:pRg st="4" end="4"/>
                                            </p:txEl>
                                          </p:spTgt>
                                        </p:tgtEl>
                                        <p:attrNameLst>
                                          <p:attrName>style.visibility</p:attrName>
                                        </p:attrNameLst>
                                      </p:cBhvr>
                                      <p:to>
                                        <p:strVal val="visible"/>
                                      </p:to>
                                    </p:set>
                                    <p:animEffect transition="in" filter="fade">
                                      <p:cBhvr>
                                        <p:cTn id="27" dur="500"/>
                                        <p:tgtEl>
                                          <p:spTgt spid="7628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2887">
                                            <p:txEl>
                                              <p:pRg st="5" end="5"/>
                                            </p:txEl>
                                          </p:spTgt>
                                        </p:tgtEl>
                                        <p:attrNameLst>
                                          <p:attrName>style.visibility</p:attrName>
                                        </p:attrNameLst>
                                      </p:cBhvr>
                                      <p:to>
                                        <p:strVal val="visible"/>
                                      </p:to>
                                    </p:set>
                                    <p:animEffect transition="in" filter="fade">
                                      <p:cBhvr>
                                        <p:cTn id="32" dur="500"/>
                                        <p:tgtEl>
                                          <p:spTgt spid="7628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62887">
                                            <p:txEl>
                                              <p:pRg st="6" end="6"/>
                                            </p:txEl>
                                          </p:spTgt>
                                        </p:tgtEl>
                                        <p:attrNameLst>
                                          <p:attrName>style.visibility</p:attrName>
                                        </p:attrNameLst>
                                      </p:cBhvr>
                                      <p:to>
                                        <p:strVal val="visible"/>
                                      </p:to>
                                    </p:set>
                                    <p:animEffect transition="in" filter="fade">
                                      <p:cBhvr>
                                        <p:cTn id="37" dur="500"/>
                                        <p:tgtEl>
                                          <p:spTgt spid="7628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TechEd2008_Dev_4-3</Template>
  <TotalTime>3309</TotalTime>
  <Words>2379</Words>
  <Application>Microsoft Office PowerPoint</Application>
  <PresentationFormat>On-screen Show (4:3)</PresentationFormat>
  <Paragraphs>333</Paragraphs>
  <Slides>44</Slides>
  <Notes>19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1_TechEd09_Europe template</vt:lpstr>
      <vt:lpstr>Slide 1</vt:lpstr>
      <vt:lpstr>A-to-Z of Usable Security in Windows Server 2008 R2 and Windows 7</vt:lpstr>
      <vt:lpstr>Objectives</vt:lpstr>
      <vt:lpstr>Agenda</vt:lpstr>
      <vt:lpstr>Big Picture</vt:lpstr>
      <vt:lpstr>Are We Friends?</vt:lpstr>
      <vt:lpstr>Current OS Security Technologies</vt:lpstr>
      <vt:lpstr>Usability Scenarios</vt:lpstr>
      <vt:lpstr>Scenario 1: On-Premises</vt:lpstr>
      <vt:lpstr>Scenario 2: On-the-Road</vt:lpstr>
      <vt:lpstr>Scenario 3: Liability Investigation</vt:lpstr>
      <vt:lpstr>Key Security Technologies</vt:lpstr>
      <vt:lpstr>Hardened Services</vt:lpstr>
      <vt:lpstr>ASLR</vt:lpstr>
      <vt:lpstr>Pointer Obfuscation</vt:lpstr>
      <vt:lpstr>NG TCP/IP</vt:lpstr>
      <vt:lpstr>Additionally, Server R2 Must Use:</vt:lpstr>
      <vt:lpstr>Mostly on  Windows Server 2008 R2</vt:lpstr>
      <vt:lpstr>DirectAccess</vt:lpstr>
      <vt:lpstr>DirectAccess and IPv6</vt:lpstr>
      <vt:lpstr>DirectAccess and NRPT</vt:lpstr>
      <vt:lpstr>AppLocker</vt:lpstr>
      <vt:lpstr>AppLocker Flexibility</vt:lpstr>
      <vt:lpstr>Enhanced Storage Access</vt:lpstr>
      <vt:lpstr>DNSSEC Specifically: RFC 4033, 4034, 4035</vt:lpstr>
      <vt:lpstr>Enhanced Auditing Reduces Clutter, Number of Logged Events</vt:lpstr>
      <vt:lpstr>EFS with Suite-B</vt:lpstr>
      <vt:lpstr>Suite-B Algorithms</vt:lpstr>
      <vt:lpstr>TLS v1.2</vt:lpstr>
      <vt:lpstr>Kerberos Enhancements</vt:lpstr>
      <vt:lpstr>Mostly on Windows 7</vt:lpstr>
      <vt:lpstr>COM-DV</vt:lpstr>
      <vt:lpstr>Streamlined UAC</vt:lpstr>
      <vt:lpstr>PKI Enhancements</vt:lpstr>
      <vt:lpstr>Multiple Firewall Profiles</vt:lpstr>
      <vt:lpstr>Windows Biometric Framework</vt:lpstr>
      <vt:lpstr>Smartcard PIV and PnP</vt:lpstr>
      <vt:lpstr>BitLocker to Go</vt:lpstr>
      <vt:lpstr>BitLocker to Go Protection</vt:lpstr>
      <vt:lpstr>Summary</vt:lpstr>
      <vt:lpstr>Summary</vt:lpstr>
      <vt:lpstr>Resources</vt:lpstr>
      <vt:lpstr>Slide 43</vt:lpstr>
      <vt:lpstr>Slide 44</vt:lpstr>
    </vt:vector>
  </TitlesOfParts>
  <Company>Project Botticelli Ltd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ARC306 Architecture of Predictive Programming</dc:title>
  <dc:subject>Tech Ed 2009 TechEd Tech-Ed</dc:subject>
  <dc:creator>Rafal Lukawiecki</dc:creator>
  <dc:description> 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
© 2009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MICROSOFT AND/OR PROJECT BOTTICELLI MAKES NO WARRANTIES, EXPRESS, IMPLIED OR STATUTORY, AS TO THE INFORMATION IN THIS PRESENTATION. E&amp;OE. </dc:description>
  <cp:lastModifiedBy>Rafal Lukawiecki</cp:lastModifiedBy>
  <cp:revision>222</cp:revision>
  <dcterms:created xsi:type="dcterms:W3CDTF">2009-11-12T23:24:17Z</dcterms:created>
  <dcterms:modified xsi:type="dcterms:W3CDTF">2009-11-13T03:27:14Z</dcterms:modified>
</cp:coreProperties>
</file>