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04" r:id="rId2"/>
  </p:sldMasterIdLst>
  <p:notesMasterIdLst>
    <p:notesMasterId r:id="rId51"/>
  </p:notesMasterIdLst>
  <p:handoutMasterIdLst>
    <p:handoutMasterId r:id="rId52"/>
  </p:handoutMasterIdLst>
  <p:sldIdLst>
    <p:sldId id="256" r:id="rId3"/>
    <p:sldId id="257" r:id="rId4"/>
    <p:sldId id="323" r:id="rId5"/>
    <p:sldId id="286" r:id="rId6"/>
    <p:sldId id="288" r:id="rId7"/>
    <p:sldId id="326" r:id="rId8"/>
    <p:sldId id="290" r:id="rId9"/>
    <p:sldId id="338" r:id="rId10"/>
    <p:sldId id="297" r:id="rId11"/>
    <p:sldId id="296" r:id="rId12"/>
    <p:sldId id="331" r:id="rId13"/>
    <p:sldId id="356" r:id="rId14"/>
    <p:sldId id="299" r:id="rId15"/>
    <p:sldId id="340" r:id="rId16"/>
    <p:sldId id="341" r:id="rId17"/>
    <p:sldId id="353" r:id="rId18"/>
    <p:sldId id="351" r:id="rId19"/>
    <p:sldId id="352" r:id="rId20"/>
    <p:sldId id="342" r:id="rId21"/>
    <p:sldId id="343" r:id="rId22"/>
    <p:sldId id="344" r:id="rId23"/>
    <p:sldId id="345" r:id="rId24"/>
    <p:sldId id="346" r:id="rId25"/>
    <p:sldId id="347" r:id="rId26"/>
    <p:sldId id="360" r:id="rId27"/>
    <p:sldId id="361" r:id="rId28"/>
    <p:sldId id="359" r:id="rId29"/>
    <p:sldId id="336" r:id="rId30"/>
    <p:sldId id="304" r:id="rId31"/>
    <p:sldId id="305" r:id="rId32"/>
    <p:sldId id="337" r:id="rId33"/>
    <p:sldId id="306" r:id="rId34"/>
    <p:sldId id="355" r:id="rId35"/>
    <p:sldId id="317" r:id="rId36"/>
    <p:sldId id="300" r:id="rId37"/>
    <p:sldId id="319" r:id="rId38"/>
    <p:sldId id="320" r:id="rId39"/>
    <p:sldId id="350" r:id="rId40"/>
    <p:sldId id="301" r:id="rId41"/>
    <p:sldId id="333" r:id="rId42"/>
    <p:sldId id="348" r:id="rId43"/>
    <p:sldId id="349" r:id="rId44"/>
    <p:sldId id="357" r:id="rId45"/>
    <p:sldId id="358" r:id="rId46"/>
    <p:sldId id="274" r:id="rId47"/>
    <p:sldId id="330" r:id="rId48"/>
    <p:sldId id="329" r:id="rId49"/>
    <p:sldId id="280" r:id="rId5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00"/>
    <a:srgbClr val="CCFFCC"/>
    <a:srgbClr val="CCCCCC"/>
    <a:srgbClr val="99CC99"/>
    <a:srgbClr val="F6AE1E"/>
    <a:srgbClr val="FFFFFF"/>
    <a:srgbClr val="FF0066"/>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1267" autoAdjust="0"/>
  </p:normalViewPr>
  <p:slideViewPr>
    <p:cSldViewPr snapToGrid="0">
      <p:cViewPr>
        <p:scale>
          <a:sx n="70" d="100"/>
          <a:sy n="70" d="100"/>
        </p:scale>
        <p:origin x="-1506" y="-846"/>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7" d="100"/>
          <a:sy n="87" d="100"/>
        </p:scale>
        <p:origin x="-277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anreger\AppData\Local\Microsoft\Windows\Temporary%20Internet%20Files\Content.Outlook\4NFHRD3N\MarketingFigures_w2k3SP2_RC.xlsm"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danreger\AppData\Local\Microsoft\Windows\Temporary%20Internet%20Files\Content.Outlook\4NFHRD3N\MarketingFigures_w2k3SP2_RC.xlsm"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28"/>
  <c:chart>
    <c:autoTitleDeleted val="1"/>
    <c:plotArea>
      <c:layout>
        <c:manualLayout>
          <c:layoutTarget val="inner"/>
          <c:xMode val="edge"/>
          <c:yMode val="edge"/>
          <c:x val="5.793616646218322E-2"/>
          <c:y val="3.6428870869006216E-2"/>
          <c:w val="0.92449896106985541"/>
          <c:h val="0.69018985087001483"/>
        </c:manualLayout>
      </c:layout>
      <c:barChart>
        <c:barDir val="col"/>
        <c:grouping val="clustered"/>
        <c:ser>
          <c:idx val="0"/>
          <c:order val="0"/>
          <c:tx>
            <c:strRef>
              <c:f>Sheet1!$B$1</c:f>
              <c:strCache>
                <c:ptCount val="1"/>
                <c:pt idx="0">
                  <c:v>Volume servers</c:v>
                </c:pt>
              </c:strCache>
            </c:strRef>
          </c:tx>
          <c:spPr>
            <a:gradFill>
              <a:gsLst>
                <a:gs pos="0">
                  <a:srgbClr val="FF5B00"/>
                </a:gs>
                <a:gs pos="50000">
                  <a:srgbClr val="FF5B00">
                    <a:lumMod val="75000"/>
                  </a:srgbClr>
                </a:gs>
                <a:gs pos="100000">
                  <a:schemeClr val="accent1">
                    <a:lumMod val="50000"/>
                  </a:schemeClr>
                </a:gs>
              </a:gsLst>
              <a:lin ang="5400000" scaled="0"/>
            </a:gradFill>
            <a:effectLst>
              <a:outerShdw blurRad="50800" dist="38100" dir="2700000" algn="tl" rotWithShape="0">
                <a:prstClr val="black">
                  <a:alpha val="40000"/>
                </a:prstClr>
              </a:outerShdw>
            </a:effectLst>
            <a:scene3d>
              <a:camera prst="orthographicFront"/>
              <a:lightRig rig="soft" dir="tl">
                <a:rot lat="0" lon="0" rev="20000000"/>
              </a:lightRig>
            </a:scene3d>
            <a:sp3d prstMaterial="matte"/>
          </c:spPr>
          <c:cat>
            <c:numRef>
              <c:f>Sheet1!$A$2:$A$7</c:f>
              <c:numCache>
                <c:formatCode>General</c:formatCode>
                <c:ptCount val="6"/>
                <c:pt idx="0">
                  <c:v>2000</c:v>
                </c:pt>
                <c:pt idx="1">
                  <c:v>2005</c:v>
                </c:pt>
                <c:pt idx="4">
                  <c:v>2000</c:v>
                </c:pt>
                <c:pt idx="5">
                  <c:v>2005</c:v>
                </c:pt>
              </c:numCache>
            </c:numRef>
          </c:cat>
          <c:val>
            <c:numRef>
              <c:f>Sheet1!$B$2:$B$7</c:f>
              <c:numCache>
                <c:formatCode>General</c:formatCode>
                <c:ptCount val="6"/>
                <c:pt idx="0">
                  <c:v>8</c:v>
                </c:pt>
                <c:pt idx="1">
                  <c:v>19</c:v>
                </c:pt>
                <c:pt idx="4">
                  <c:v>20</c:v>
                </c:pt>
                <c:pt idx="5">
                  <c:v>50</c:v>
                </c:pt>
              </c:numCache>
            </c:numRef>
          </c:val>
        </c:ser>
        <c:ser>
          <c:idx val="1"/>
          <c:order val="1"/>
          <c:tx>
            <c:strRef>
              <c:f>Sheet1!$C$1</c:f>
              <c:strCache>
                <c:ptCount val="1"/>
                <c:pt idx="0">
                  <c:v>Mid-range servers</c:v>
                </c:pt>
              </c:strCache>
            </c:strRef>
          </c:tx>
          <c:spPr>
            <a:gradFill>
              <a:gsLst>
                <a:gs pos="0">
                  <a:srgbClr val="0066CC"/>
                </a:gs>
                <a:gs pos="50000">
                  <a:srgbClr val="0066CC">
                    <a:lumMod val="75000"/>
                  </a:srgbClr>
                </a:gs>
                <a:gs pos="100000">
                  <a:schemeClr val="accent2">
                    <a:lumMod val="50000"/>
                  </a:schemeClr>
                </a:gs>
              </a:gsLst>
              <a:lin ang="5400000" scaled="0"/>
            </a:gradFill>
            <a:effectLst>
              <a:outerShdw blurRad="50800" dist="38100" dir="2700000" algn="tl" rotWithShape="0">
                <a:prstClr val="black">
                  <a:alpha val="40000"/>
                </a:prstClr>
              </a:outerShdw>
            </a:effectLst>
            <a:scene3d>
              <a:camera prst="orthographicFront"/>
              <a:lightRig rig="soft" dir="tl">
                <a:rot lat="0" lon="0" rev="20000000"/>
              </a:lightRig>
            </a:scene3d>
            <a:sp3d prstMaterial="matte"/>
          </c:spPr>
          <c:cat>
            <c:numRef>
              <c:f>Sheet1!$A$2:$A$7</c:f>
              <c:numCache>
                <c:formatCode>General</c:formatCode>
                <c:ptCount val="6"/>
                <c:pt idx="0">
                  <c:v>2000</c:v>
                </c:pt>
                <c:pt idx="1">
                  <c:v>2005</c:v>
                </c:pt>
                <c:pt idx="4">
                  <c:v>2000</c:v>
                </c:pt>
                <c:pt idx="5">
                  <c:v>2005</c:v>
                </c:pt>
              </c:numCache>
            </c:numRef>
          </c:cat>
          <c:val>
            <c:numRef>
              <c:f>Sheet1!$C$2:$C$7</c:f>
              <c:numCache>
                <c:formatCode>General</c:formatCode>
                <c:ptCount val="6"/>
                <c:pt idx="0">
                  <c:v>2.5</c:v>
                </c:pt>
                <c:pt idx="1">
                  <c:v>2.1</c:v>
                </c:pt>
                <c:pt idx="4">
                  <c:v>7</c:v>
                </c:pt>
                <c:pt idx="5">
                  <c:v>7</c:v>
                </c:pt>
              </c:numCache>
            </c:numRef>
          </c:val>
        </c:ser>
        <c:ser>
          <c:idx val="2"/>
          <c:order val="2"/>
          <c:tx>
            <c:strRef>
              <c:f>Sheet1!$D$1</c:f>
              <c:strCache>
                <c:ptCount val="1"/>
                <c:pt idx="0">
                  <c:v>High-end servers</c:v>
                </c:pt>
              </c:strCache>
            </c:strRef>
          </c:tx>
          <c:spPr>
            <a:gradFill>
              <a:gsLst>
                <a:gs pos="0">
                  <a:srgbClr val="4D4D4D"/>
                </a:gs>
                <a:gs pos="50000">
                  <a:srgbClr val="4D4D4D">
                    <a:lumMod val="75000"/>
                  </a:srgbClr>
                </a:gs>
                <a:gs pos="100000">
                  <a:schemeClr val="accent3">
                    <a:lumMod val="50000"/>
                  </a:schemeClr>
                </a:gs>
              </a:gsLst>
              <a:lin ang="5400000" scaled="0"/>
            </a:gradFill>
            <a:effectLst>
              <a:outerShdw blurRad="50800" dist="38100" dir="2700000" algn="tl" rotWithShape="0">
                <a:prstClr val="black">
                  <a:alpha val="40000"/>
                </a:prstClr>
              </a:outerShdw>
            </a:effectLst>
            <a:scene3d>
              <a:camera prst="orthographicFront"/>
              <a:lightRig rig="soft" dir="tl">
                <a:rot lat="0" lon="0" rev="20000000"/>
              </a:lightRig>
            </a:scene3d>
            <a:sp3d prstMaterial="matte"/>
          </c:spPr>
          <c:cat>
            <c:numRef>
              <c:f>Sheet1!$A$2:$A$7</c:f>
              <c:numCache>
                <c:formatCode>General</c:formatCode>
                <c:ptCount val="6"/>
                <c:pt idx="0">
                  <c:v>2000</c:v>
                </c:pt>
                <c:pt idx="1">
                  <c:v>2005</c:v>
                </c:pt>
                <c:pt idx="4">
                  <c:v>2000</c:v>
                </c:pt>
                <c:pt idx="5">
                  <c:v>2005</c:v>
                </c:pt>
              </c:numCache>
            </c:numRef>
          </c:cat>
          <c:val>
            <c:numRef>
              <c:f>Sheet1!$D$2:$D$7</c:f>
              <c:numCache>
                <c:formatCode>General</c:formatCode>
                <c:ptCount val="6"/>
                <c:pt idx="0">
                  <c:v>1.1000000000000001</c:v>
                </c:pt>
                <c:pt idx="1">
                  <c:v>1.5</c:v>
                </c:pt>
                <c:pt idx="4">
                  <c:v>3</c:v>
                </c:pt>
                <c:pt idx="5">
                  <c:v>4</c:v>
                </c:pt>
              </c:numCache>
            </c:numRef>
          </c:val>
        </c:ser>
        <c:ser>
          <c:idx val="3"/>
          <c:order val="3"/>
          <c:tx>
            <c:strRef>
              <c:f>Sheet1!$E$1</c:f>
              <c:strCache>
                <c:ptCount val="1"/>
                <c:pt idx="0">
                  <c:v>Cooling &amp; aux. equipment</c:v>
                </c:pt>
              </c:strCache>
            </c:strRef>
          </c:tx>
          <c:spPr>
            <a:gradFill>
              <a:gsLst>
                <a:gs pos="0">
                  <a:srgbClr val="68C33B"/>
                </a:gs>
                <a:gs pos="50000">
                  <a:srgbClr val="68C33B">
                    <a:lumMod val="75000"/>
                  </a:srgbClr>
                </a:gs>
                <a:gs pos="100000">
                  <a:schemeClr val="accent4">
                    <a:lumMod val="50000"/>
                  </a:schemeClr>
                </a:gs>
              </a:gsLst>
              <a:lin ang="5400000" scaled="0"/>
            </a:gradFill>
            <a:scene3d>
              <a:camera prst="orthographicFront"/>
              <a:lightRig rig="soft" dir="tl">
                <a:rot lat="0" lon="0" rev="20000000"/>
              </a:lightRig>
            </a:scene3d>
            <a:sp3d prstMaterial="matte"/>
          </c:spPr>
          <c:cat>
            <c:numRef>
              <c:f>Sheet1!$A$2:$A$7</c:f>
              <c:numCache>
                <c:formatCode>General</c:formatCode>
                <c:ptCount val="6"/>
                <c:pt idx="0">
                  <c:v>2000</c:v>
                </c:pt>
                <c:pt idx="1">
                  <c:v>2005</c:v>
                </c:pt>
                <c:pt idx="4">
                  <c:v>2000</c:v>
                </c:pt>
                <c:pt idx="5">
                  <c:v>2005</c:v>
                </c:pt>
              </c:numCache>
            </c:numRef>
          </c:cat>
          <c:val>
            <c:numRef>
              <c:f>Sheet1!$E$2:$E$7</c:f>
              <c:numCache>
                <c:formatCode>General</c:formatCode>
                <c:ptCount val="6"/>
                <c:pt idx="0">
                  <c:v>11</c:v>
                </c:pt>
                <c:pt idx="1">
                  <c:v>22</c:v>
                </c:pt>
                <c:pt idx="4">
                  <c:v>29</c:v>
                </c:pt>
                <c:pt idx="5">
                  <c:v>62</c:v>
                </c:pt>
              </c:numCache>
            </c:numRef>
          </c:val>
        </c:ser>
        <c:gapWidth val="138"/>
        <c:overlap val="-30"/>
        <c:axId val="64968960"/>
        <c:axId val="64970752"/>
      </c:barChart>
      <c:catAx>
        <c:axId val="64968960"/>
        <c:scaling>
          <c:orientation val="minMax"/>
        </c:scaling>
        <c:axPos val="b"/>
        <c:numFmt formatCode="General" sourceLinked="1"/>
        <c:majorTickMark val="none"/>
        <c:tickLblPos val="nextTo"/>
        <c:txPr>
          <a:bodyPr/>
          <a:lstStyle/>
          <a:p>
            <a:pPr>
              <a:defRPr sz="1050" baseline="0">
                <a:solidFill>
                  <a:srgbClr val="000000"/>
                </a:solidFill>
                <a:latin typeface="+mj-lt"/>
              </a:defRPr>
            </a:pPr>
            <a:endParaRPr lang="en-US"/>
          </a:p>
        </c:txPr>
        <c:crossAx val="64970752"/>
        <c:crosses val="autoZero"/>
        <c:auto val="1"/>
        <c:lblAlgn val="ctr"/>
        <c:lblOffset val="100"/>
      </c:catAx>
      <c:valAx>
        <c:axId val="64970752"/>
        <c:scaling>
          <c:orientation val="minMax"/>
        </c:scaling>
        <c:axPos val="l"/>
        <c:majorGridlines>
          <c:spPr>
            <a:ln w="6350">
              <a:solidFill>
                <a:schemeClr val="bg1">
                  <a:lumMod val="75000"/>
                </a:schemeClr>
              </a:solidFill>
              <a:prstDash val="sysDash"/>
            </a:ln>
          </c:spPr>
        </c:majorGridlines>
        <c:numFmt formatCode="General" sourceLinked="1"/>
        <c:majorTickMark val="none"/>
        <c:tickLblPos val="nextTo"/>
        <c:spPr>
          <a:ln w="9525">
            <a:solidFill>
              <a:schemeClr val="bg2"/>
            </a:solidFill>
          </a:ln>
        </c:spPr>
        <c:txPr>
          <a:bodyPr/>
          <a:lstStyle/>
          <a:p>
            <a:pPr>
              <a:defRPr sz="1050">
                <a:gradFill>
                  <a:gsLst>
                    <a:gs pos="0">
                      <a:srgbClr val="373737"/>
                    </a:gs>
                    <a:gs pos="100000">
                      <a:schemeClr val="tx1"/>
                    </a:gs>
                  </a:gsLst>
                  <a:lin ang="5400000" scaled="0"/>
                </a:gradFill>
              </a:defRPr>
            </a:pPr>
            <a:endParaRPr lang="en-US"/>
          </a:p>
        </c:txPr>
        <c:crossAx val="64968960"/>
        <c:crosses val="autoZero"/>
        <c:crossBetween val="between"/>
      </c:valAx>
      <c:spPr>
        <a:gradFill>
          <a:gsLst>
            <a:gs pos="0">
              <a:srgbClr val="FFFFFF">
                <a:alpha val="65000"/>
              </a:srgbClr>
            </a:gs>
            <a:gs pos="100000">
              <a:srgbClr val="FFFFFF">
                <a:alpha val="20000"/>
              </a:srgbClr>
            </a:gs>
          </a:gsLst>
          <a:lin ang="5400000" scaled="0"/>
        </a:gradFill>
      </c:spPr>
    </c:plotArea>
    <c:legend>
      <c:legendPos val="b"/>
      <c:layout>
        <c:manualLayout>
          <c:xMode val="edge"/>
          <c:yMode val="edge"/>
          <c:x val="3.0324959380077478E-2"/>
          <c:y val="0.89751893678584316"/>
          <c:w val="0.96188176477940268"/>
          <c:h val="7.9818145831016721E-2"/>
        </c:manualLayout>
      </c:layout>
      <c:spPr>
        <a:noFill/>
        <a:ln>
          <a:solidFill>
            <a:schemeClr val="accent1"/>
          </a:solidFill>
        </a:ln>
      </c:spPr>
      <c:txPr>
        <a:bodyPr/>
        <a:lstStyle/>
        <a:p>
          <a:pPr>
            <a:defRPr sz="1100" baseline="0">
              <a:solidFill>
                <a:srgbClr val="000000"/>
              </a:solidFill>
            </a:defRPr>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16511049520871737"/>
          <c:y val="4.4957112319722915E-2"/>
          <c:w val="0.82703481652422572"/>
          <c:h val="0.83561003328192263"/>
        </c:manualLayout>
      </c:layout>
      <c:lineChart>
        <c:grouping val="standard"/>
        <c:ser>
          <c:idx val="0"/>
          <c:order val="0"/>
          <c:tx>
            <c:strRef>
              <c:f>Sheet1!$B$1</c:f>
              <c:strCache>
                <c:ptCount val="1"/>
                <c:pt idx="0">
                  <c:v>Series 1</c:v>
                </c:pt>
              </c:strCache>
            </c:strRef>
          </c:tx>
          <c:spPr>
            <a:ln w="31750">
              <a:prstDash val="solid"/>
            </a:ln>
          </c:spPr>
          <c:marker>
            <c:symbol val="none"/>
          </c:marker>
          <c:cat>
            <c:numRef>
              <c:f>Sheet1!$A$2:$A$13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Sheet1!$B$2:$B$13</c:f>
              <c:numCache>
                <c:formatCode>General</c:formatCode>
                <c:ptCount val="12"/>
                <c:pt idx="0">
                  <c:v>28.2</c:v>
                </c:pt>
                <c:pt idx="1">
                  <c:v>35.6</c:v>
                </c:pt>
                <c:pt idx="2">
                  <c:v>39.5</c:v>
                </c:pt>
                <c:pt idx="3">
                  <c:v>44.1</c:v>
                </c:pt>
                <c:pt idx="4">
                  <c:v>50.3</c:v>
                </c:pt>
                <c:pt idx="5">
                  <c:v>55.2</c:v>
                </c:pt>
                <c:pt idx="6">
                  <c:v>61.4</c:v>
                </c:pt>
              </c:numCache>
            </c:numRef>
          </c:val>
        </c:ser>
        <c:ser>
          <c:idx val="1"/>
          <c:order val="1"/>
          <c:tx>
            <c:strRef>
              <c:f>Sheet1!$C$1</c:f>
              <c:strCache>
                <c:ptCount val="1"/>
                <c:pt idx="0">
                  <c:v>Historical trends</c:v>
                </c:pt>
              </c:strCache>
            </c:strRef>
          </c:tx>
          <c:spPr>
            <a:ln w="38100">
              <a:prstDash val="sysDot"/>
            </a:ln>
          </c:spPr>
          <c:marker>
            <c:symbol val="none"/>
          </c:marker>
          <c:cat>
            <c:numRef>
              <c:f>Sheet1!$A$2:$A$13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Sheet1!$C$2:$C$13</c:f>
              <c:numCache>
                <c:formatCode>General</c:formatCode>
                <c:ptCount val="12"/>
                <c:pt idx="6">
                  <c:v>61.4</c:v>
                </c:pt>
                <c:pt idx="7">
                  <c:v>70</c:v>
                </c:pt>
                <c:pt idx="8">
                  <c:v>81.3</c:v>
                </c:pt>
                <c:pt idx="9">
                  <c:v>93.7</c:v>
                </c:pt>
                <c:pt idx="10">
                  <c:v>109.3</c:v>
                </c:pt>
                <c:pt idx="11">
                  <c:v>124.5</c:v>
                </c:pt>
              </c:numCache>
            </c:numRef>
          </c:val>
        </c:ser>
        <c:ser>
          <c:idx val="2"/>
          <c:order val="2"/>
          <c:tx>
            <c:strRef>
              <c:f>Sheet1!$D$1</c:f>
              <c:strCache>
                <c:ptCount val="1"/>
                <c:pt idx="0">
                  <c:v>Current efficiency trends</c:v>
                </c:pt>
              </c:strCache>
            </c:strRef>
          </c:tx>
          <c:spPr>
            <a:ln w="38100">
              <a:prstDash val="sysDot"/>
            </a:ln>
          </c:spPr>
          <c:marker>
            <c:symbol val="none"/>
          </c:marker>
          <c:cat>
            <c:numRef>
              <c:f>Sheet1!$A$2:$A$13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Sheet1!$D$2:$D$13</c:f>
              <c:numCache>
                <c:formatCode>General</c:formatCode>
                <c:ptCount val="12"/>
                <c:pt idx="6">
                  <c:v>61.4</c:v>
                </c:pt>
                <c:pt idx="7">
                  <c:v>67.400000000000006</c:v>
                </c:pt>
                <c:pt idx="8">
                  <c:v>76.099999999999994</c:v>
                </c:pt>
                <c:pt idx="9">
                  <c:v>85</c:v>
                </c:pt>
                <c:pt idx="10">
                  <c:v>95.5</c:v>
                </c:pt>
                <c:pt idx="11">
                  <c:v>107.4</c:v>
                </c:pt>
              </c:numCache>
            </c:numRef>
          </c:val>
        </c:ser>
        <c:ser>
          <c:idx val="3"/>
          <c:order val="3"/>
          <c:tx>
            <c:strRef>
              <c:f>Sheet1!$E$1</c:f>
              <c:strCache>
                <c:ptCount val="1"/>
                <c:pt idx="0">
                  <c:v>Improved operations</c:v>
                </c:pt>
              </c:strCache>
            </c:strRef>
          </c:tx>
          <c:spPr>
            <a:ln w="38100">
              <a:prstDash val="sysDot"/>
            </a:ln>
          </c:spPr>
          <c:marker>
            <c:symbol val="none"/>
          </c:marker>
          <c:cat>
            <c:numRef>
              <c:f>Sheet1!$A$2:$A$13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Sheet1!$E$2:$E$13</c:f>
              <c:numCache>
                <c:formatCode>General</c:formatCode>
                <c:ptCount val="12"/>
                <c:pt idx="6">
                  <c:v>61.4</c:v>
                </c:pt>
                <c:pt idx="7">
                  <c:v>54.9</c:v>
                </c:pt>
                <c:pt idx="8">
                  <c:v>61.9</c:v>
                </c:pt>
                <c:pt idx="9">
                  <c:v>69</c:v>
                </c:pt>
                <c:pt idx="10">
                  <c:v>76.400000000000006</c:v>
                </c:pt>
                <c:pt idx="11">
                  <c:v>84</c:v>
                </c:pt>
              </c:numCache>
            </c:numRef>
          </c:val>
        </c:ser>
        <c:ser>
          <c:idx val="4"/>
          <c:order val="4"/>
          <c:tx>
            <c:strRef>
              <c:f>Sheet1!$F$1</c:f>
              <c:strCache>
                <c:ptCount val="1"/>
                <c:pt idx="0">
                  <c:v>Best practice</c:v>
                </c:pt>
              </c:strCache>
            </c:strRef>
          </c:tx>
          <c:spPr>
            <a:ln w="38100">
              <a:prstDash val="sysDot"/>
            </a:ln>
          </c:spPr>
          <c:marker>
            <c:symbol val="none"/>
          </c:marker>
          <c:cat>
            <c:numRef>
              <c:f>Sheet1!$A$2:$A$13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Sheet1!$F$2:$F$13</c:f>
              <c:numCache>
                <c:formatCode>General</c:formatCode>
                <c:ptCount val="12"/>
                <c:pt idx="6">
                  <c:v>61.4</c:v>
                </c:pt>
                <c:pt idx="7">
                  <c:v>47.6</c:v>
                </c:pt>
                <c:pt idx="8">
                  <c:v>47.6</c:v>
                </c:pt>
                <c:pt idx="9">
                  <c:v>47.2</c:v>
                </c:pt>
                <c:pt idx="10">
                  <c:v>46.9</c:v>
                </c:pt>
                <c:pt idx="11">
                  <c:v>47.7</c:v>
                </c:pt>
              </c:numCache>
            </c:numRef>
          </c:val>
        </c:ser>
        <c:ser>
          <c:idx val="5"/>
          <c:order val="5"/>
          <c:tx>
            <c:strRef>
              <c:f>Sheet1!$G$1</c:f>
              <c:strCache>
                <c:ptCount val="1"/>
                <c:pt idx="0">
                  <c:v>State-of-the-art</c:v>
                </c:pt>
              </c:strCache>
            </c:strRef>
          </c:tx>
          <c:spPr>
            <a:ln w="38100">
              <a:prstDash val="sysDot"/>
            </a:ln>
          </c:spPr>
          <c:marker>
            <c:symbol val="none"/>
          </c:marker>
          <c:cat>
            <c:numRef>
              <c:f>Sheet1!$A$2:$A$13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Sheet1!$G$2:$G$13</c:f>
              <c:numCache>
                <c:formatCode>General</c:formatCode>
                <c:ptCount val="12"/>
                <c:pt idx="6">
                  <c:v>61.4</c:v>
                </c:pt>
                <c:pt idx="7">
                  <c:v>44.3</c:v>
                </c:pt>
                <c:pt idx="8">
                  <c:v>40.800000000000004</c:v>
                </c:pt>
                <c:pt idx="9">
                  <c:v>37.200000000000003</c:v>
                </c:pt>
                <c:pt idx="10">
                  <c:v>33.800000000000004</c:v>
                </c:pt>
                <c:pt idx="11">
                  <c:v>33.6</c:v>
                </c:pt>
              </c:numCache>
            </c:numRef>
          </c:val>
        </c:ser>
        <c:marker val="1"/>
        <c:axId val="84540032"/>
        <c:axId val="84644224"/>
      </c:lineChart>
      <c:catAx>
        <c:axId val="84540032"/>
        <c:scaling>
          <c:orientation val="minMax"/>
        </c:scaling>
        <c:axPos val="b"/>
        <c:numFmt formatCode="General" sourceLinked="1"/>
        <c:tickLblPos val="nextTo"/>
        <c:txPr>
          <a:bodyPr/>
          <a:lstStyle/>
          <a:p>
            <a:pPr>
              <a:defRPr sz="1000" baseline="0">
                <a:solidFill>
                  <a:srgbClr val="000000"/>
                </a:solidFill>
                <a:latin typeface="+mj-lt"/>
              </a:defRPr>
            </a:pPr>
            <a:endParaRPr lang="en-US"/>
          </a:p>
        </c:txPr>
        <c:crossAx val="84644224"/>
        <c:crosses val="autoZero"/>
        <c:auto val="1"/>
        <c:lblAlgn val="ctr"/>
        <c:lblOffset val="100"/>
      </c:catAx>
      <c:valAx>
        <c:axId val="84644224"/>
        <c:scaling>
          <c:orientation val="minMax"/>
        </c:scaling>
        <c:axPos val="l"/>
        <c:majorGridlines>
          <c:spPr>
            <a:ln w="6350">
              <a:solidFill>
                <a:schemeClr val="bg1">
                  <a:lumMod val="75000"/>
                </a:schemeClr>
              </a:solidFill>
              <a:prstDash val="sysDash"/>
            </a:ln>
          </c:spPr>
        </c:majorGridlines>
        <c:title>
          <c:tx>
            <c:rich>
              <a:bodyPr rot="-5400000" vert="horz"/>
              <a:lstStyle/>
              <a:p>
                <a:pPr>
                  <a:defRPr sz="1200" b="0">
                    <a:gradFill>
                      <a:gsLst>
                        <a:gs pos="0">
                          <a:srgbClr val="373737"/>
                        </a:gs>
                        <a:gs pos="100000">
                          <a:srgbClr val="373737"/>
                        </a:gs>
                      </a:gsLst>
                      <a:lin ang="16200000" scaled="1"/>
                    </a:gradFill>
                    <a:latin typeface="+mj-lt"/>
                  </a:defRPr>
                </a:pPr>
                <a:r>
                  <a:rPr lang="en-US" sz="1200" b="0" dirty="0" smtClean="0">
                    <a:gradFill>
                      <a:gsLst>
                        <a:gs pos="0">
                          <a:srgbClr val="373737"/>
                        </a:gs>
                        <a:gs pos="100000">
                          <a:srgbClr val="373737"/>
                        </a:gs>
                      </a:gsLst>
                      <a:lin ang="16200000" scaled="1"/>
                    </a:gradFill>
                    <a:latin typeface="+mj-lt"/>
                  </a:rPr>
                  <a:t>Total electricity use</a:t>
                </a:r>
                <a:br>
                  <a:rPr lang="en-US" sz="1200" b="0" dirty="0" smtClean="0">
                    <a:gradFill>
                      <a:gsLst>
                        <a:gs pos="0">
                          <a:srgbClr val="373737"/>
                        </a:gs>
                        <a:gs pos="100000">
                          <a:srgbClr val="373737"/>
                        </a:gs>
                      </a:gsLst>
                      <a:lin ang="16200000" scaled="1"/>
                    </a:gradFill>
                    <a:latin typeface="+mj-lt"/>
                  </a:rPr>
                </a:br>
                <a:r>
                  <a:rPr lang="en-US" sz="1200" b="0" dirty="0" smtClean="0">
                    <a:gradFill>
                      <a:gsLst>
                        <a:gs pos="0">
                          <a:srgbClr val="373737"/>
                        </a:gs>
                        <a:gs pos="100000">
                          <a:srgbClr val="373737"/>
                        </a:gs>
                      </a:gsLst>
                      <a:lin ang="16200000" scaled="1"/>
                    </a:gradFill>
                    <a:latin typeface="+mj-lt"/>
                  </a:rPr>
                  <a:t>(billion kWh/year)</a:t>
                </a:r>
                <a:endParaRPr lang="en-US" sz="1200" b="0" dirty="0">
                  <a:gradFill>
                    <a:gsLst>
                      <a:gs pos="0">
                        <a:srgbClr val="373737"/>
                      </a:gs>
                      <a:gs pos="100000">
                        <a:srgbClr val="373737"/>
                      </a:gs>
                    </a:gsLst>
                    <a:lin ang="16200000" scaled="1"/>
                  </a:gradFill>
                  <a:latin typeface="+mj-lt"/>
                </a:endParaRPr>
              </a:p>
            </c:rich>
          </c:tx>
          <c:layout>
            <c:manualLayout>
              <c:xMode val="edge"/>
              <c:yMode val="edge"/>
              <c:x val="5.8523520975413811E-3"/>
              <c:y val="0.33870979746934693"/>
            </c:manualLayout>
          </c:layout>
        </c:title>
        <c:numFmt formatCode="General" sourceLinked="1"/>
        <c:majorTickMark val="none"/>
        <c:tickLblPos val="nextTo"/>
        <c:spPr>
          <a:ln>
            <a:solidFill>
              <a:schemeClr val="bg2"/>
            </a:solidFill>
          </a:ln>
        </c:spPr>
        <c:txPr>
          <a:bodyPr/>
          <a:lstStyle/>
          <a:p>
            <a:pPr>
              <a:defRPr sz="1100" baseline="0">
                <a:solidFill>
                  <a:srgbClr val="000000"/>
                </a:solidFill>
                <a:latin typeface="+mj-lt"/>
              </a:defRPr>
            </a:pPr>
            <a:endParaRPr lang="en-US"/>
          </a:p>
        </c:txPr>
        <c:crossAx val="84540032"/>
        <c:crosses val="autoZero"/>
        <c:crossBetween val="between"/>
      </c:valAx>
      <c:spPr>
        <a:gradFill>
          <a:gsLst>
            <a:gs pos="0">
              <a:srgbClr val="FFFFFF">
                <a:alpha val="20000"/>
              </a:srgbClr>
            </a:gs>
            <a:gs pos="100000">
              <a:srgbClr val="FFFFFF">
                <a:alpha val="65000"/>
              </a:srgbClr>
            </a:gs>
          </a:gsLst>
          <a:lin ang="5400000" scaled="0"/>
        </a:gradFill>
      </c:spPr>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style val="26"/>
  <c:chart>
    <c:autoTitleDeleted val="1"/>
    <c:plotArea>
      <c:layout>
        <c:manualLayout>
          <c:layoutTarget val="inner"/>
          <c:xMode val="edge"/>
          <c:yMode val="edge"/>
          <c:x val="8.144906305316485E-2"/>
          <c:y val="5.5555555555555455E-2"/>
          <c:w val="0.83710187389367341"/>
          <c:h val="0.7986111111111116"/>
        </c:manualLayout>
      </c:layout>
      <c:pieChart>
        <c:varyColors val="1"/>
        <c:ser>
          <c:idx val="0"/>
          <c:order val="0"/>
          <c:tx>
            <c:strRef>
              <c:f>Sheet1!$B$1</c:f>
              <c:strCache>
                <c:ptCount val="1"/>
                <c:pt idx="0">
                  <c:v>World Electricity Sources, 2005</c:v>
                </c:pt>
              </c:strCache>
            </c:strRef>
          </c:tx>
          <c:dPt>
            <c:idx val="0"/>
            <c:spPr>
              <a:gradFill>
                <a:gsLst>
                  <a:gs pos="0">
                    <a:srgbClr val="FF5B00"/>
                  </a:gs>
                  <a:gs pos="50000">
                    <a:srgbClr val="FF5B00">
                      <a:lumMod val="75000"/>
                    </a:srgbClr>
                  </a:gs>
                  <a:gs pos="100000">
                    <a:schemeClr val="accent1">
                      <a:lumMod val="50000"/>
                    </a:schemeClr>
                  </a:gs>
                </a:gsLst>
                <a:lin ang="16200000" scaled="1"/>
              </a:gradFill>
            </c:spPr>
          </c:dPt>
          <c:dPt>
            <c:idx val="1"/>
            <c:spPr>
              <a:gradFill>
                <a:gsLst>
                  <a:gs pos="0">
                    <a:srgbClr val="0066CC"/>
                  </a:gs>
                  <a:gs pos="50000">
                    <a:srgbClr val="0066CC">
                      <a:lumMod val="75000"/>
                    </a:srgbClr>
                  </a:gs>
                  <a:gs pos="100000">
                    <a:schemeClr val="accent2">
                      <a:lumMod val="50000"/>
                    </a:schemeClr>
                  </a:gs>
                </a:gsLst>
                <a:lin ang="16200000" scaled="1"/>
              </a:gradFill>
            </c:spPr>
          </c:dPt>
          <c:dPt>
            <c:idx val="3"/>
            <c:spPr>
              <a:gradFill>
                <a:gsLst>
                  <a:gs pos="0">
                    <a:srgbClr val="68C33B"/>
                  </a:gs>
                  <a:gs pos="50000">
                    <a:srgbClr val="68C33B">
                      <a:lumMod val="75000"/>
                    </a:srgbClr>
                  </a:gs>
                  <a:gs pos="100000">
                    <a:schemeClr val="accent4">
                      <a:lumMod val="50000"/>
                    </a:schemeClr>
                  </a:gs>
                </a:gsLst>
                <a:lin ang="16200000" scaled="1"/>
              </a:gradFill>
            </c:spPr>
          </c:dPt>
          <c:dPt>
            <c:idx val="4"/>
            <c:spPr>
              <a:gradFill>
                <a:gsLst>
                  <a:gs pos="0">
                    <a:srgbClr val="FFC000"/>
                  </a:gs>
                  <a:gs pos="50000">
                    <a:srgbClr val="FFC000">
                      <a:lumMod val="75000"/>
                    </a:srgbClr>
                  </a:gs>
                  <a:gs pos="100000">
                    <a:schemeClr val="accent5">
                      <a:lumMod val="50000"/>
                    </a:schemeClr>
                  </a:gs>
                </a:gsLst>
                <a:lin ang="16200000" scaled="1"/>
              </a:gradFill>
            </c:spPr>
          </c:dPt>
          <c:dPt>
            <c:idx val="5"/>
            <c:spPr>
              <a:gradFill>
                <a:gsLst>
                  <a:gs pos="0">
                    <a:srgbClr val="09BED1"/>
                  </a:gs>
                  <a:gs pos="50000">
                    <a:srgbClr val="09BED1">
                      <a:lumMod val="75000"/>
                    </a:srgbClr>
                  </a:gs>
                  <a:gs pos="100000">
                    <a:schemeClr val="accent6">
                      <a:lumMod val="50000"/>
                    </a:schemeClr>
                  </a:gs>
                </a:gsLst>
                <a:lin ang="16200000" scaled="1"/>
              </a:gradFill>
            </c:spPr>
          </c:dPt>
          <c:dLbls>
            <c:dLbl>
              <c:idx val="0"/>
              <c:layout>
                <c:manualLayout>
                  <c:x val="9.7769774902168219E-2"/>
                  <c:y val="-0.13971046587926564"/>
                </c:manualLayout>
              </c:layout>
              <c:tx>
                <c:rich>
                  <a:bodyPr/>
                  <a:lstStyle/>
                  <a:p>
                    <a:r>
                      <a:rPr lang="en-US" sz="1400" baseline="0" dirty="0">
                        <a:solidFill>
                          <a:srgbClr val="000000"/>
                        </a:solidFill>
                        <a:effectLst>
                          <a:outerShdw blurRad="38100" dist="38100" dir="2700000" algn="tl">
                            <a:srgbClr val="000000">
                              <a:alpha val="43137"/>
                            </a:srgbClr>
                          </a:outerShdw>
                        </a:effectLst>
                      </a:rPr>
                      <a:t>Coal
40%</a:t>
                    </a:r>
                  </a:p>
                </c:rich>
              </c:tx>
              <c:showCatName val="1"/>
              <c:showPercent val="1"/>
            </c:dLbl>
            <c:dLbl>
              <c:idx val="1"/>
              <c:layout>
                <c:manualLayout>
                  <c:x val="-2.1472122186277218E-4"/>
                  <c:y val="0.11631944444444445"/>
                </c:manualLayout>
              </c:layout>
              <c:showCatName val="1"/>
              <c:showPercent val="1"/>
            </c:dLbl>
            <c:dLbl>
              <c:idx val="2"/>
              <c:layout>
                <c:manualLayout>
                  <c:x val="-0.11227044293881885"/>
                  <c:y val="0.11201416229221349"/>
                </c:manualLayout>
              </c:layout>
              <c:showCatName val="1"/>
              <c:showPercent val="1"/>
            </c:dLbl>
            <c:dLbl>
              <c:idx val="4"/>
              <c:layout>
                <c:manualLayout>
                  <c:x val="1.1318919648600365E-2"/>
                  <c:y val="-2.826169768803765E-2"/>
                </c:manualLayout>
              </c:layout>
              <c:showCatName val="1"/>
              <c:showPercent val="1"/>
            </c:dLbl>
            <c:dLbl>
              <c:idx val="5"/>
              <c:layout>
                <c:manualLayout>
                  <c:x val="-1.8893599119359485E-2"/>
                  <c:y val="-1.6238128900571784E-3"/>
                </c:manualLayout>
              </c:layout>
              <c:spPr/>
              <c:txPr>
                <a:bodyPr/>
                <a:lstStyle/>
                <a:p>
                  <a:pPr>
                    <a:defRPr sz="1400" baseline="0">
                      <a:solidFill>
                        <a:srgbClr val="000000"/>
                      </a:solidFill>
                      <a:effectLst/>
                    </a:defRPr>
                  </a:pPr>
                  <a:endParaRPr lang="en-US"/>
                </a:p>
              </c:txPr>
              <c:showCatName val="1"/>
              <c:showPercent val="1"/>
            </c:dLbl>
            <c:txPr>
              <a:bodyPr/>
              <a:lstStyle/>
              <a:p>
                <a:pPr>
                  <a:defRPr sz="1400" baseline="0">
                    <a:solidFill>
                      <a:srgbClr val="000000"/>
                    </a:solidFill>
                    <a:effectLst>
                      <a:outerShdw blurRad="38100" dist="38100" dir="2700000" algn="tl">
                        <a:srgbClr val="000000">
                          <a:alpha val="43137"/>
                        </a:srgbClr>
                      </a:outerShdw>
                    </a:effectLst>
                  </a:defRPr>
                </a:pPr>
                <a:endParaRPr lang="en-US"/>
              </a:p>
            </c:txPr>
            <c:showCatName val="1"/>
            <c:showPercent val="1"/>
          </c:dLbls>
          <c:cat>
            <c:strRef>
              <c:f>Sheet1!$A$2:$A$7</c:f>
              <c:strCache>
                <c:ptCount val="6"/>
                <c:pt idx="0">
                  <c:v>Coal</c:v>
                </c:pt>
                <c:pt idx="1">
                  <c:v>Gas</c:v>
                </c:pt>
                <c:pt idx="2">
                  <c:v>Hydro</c:v>
                </c:pt>
                <c:pt idx="3">
                  <c:v>Nuclear</c:v>
                </c:pt>
                <c:pt idx="4">
                  <c:v>Oil</c:v>
                </c:pt>
                <c:pt idx="5">
                  <c:v>Other</c:v>
                </c:pt>
              </c:strCache>
            </c:strRef>
          </c:cat>
          <c:val>
            <c:numRef>
              <c:f>Sheet1!$B$2:$B$7</c:f>
              <c:numCache>
                <c:formatCode>General</c:formatCode>
                <c:ptCount val="6"/>
                <c:pt idx="0">
                  <c:v>7350724</c:v>
                </c:pt>
                <c:pt idx="1">
                  <c:v>3596992</c:v>
                </c:pt>
                <c:pt idx="2">
                  <c:v>2993892</c:v>
                </c:pt>
                <c:pt idx="3">
                  <c:v>2767940</c:v>
                </c:pt>
                <c:pt idx="4">
                  <c:v>1200518</c:v>
                </c:pt>
                <c:pt idx="5">
                  <c:v>396657</c:v>
                </c:pt>
              </c:numCache>
            </c:numRef>
          </c:val>
        </c:ser>
        <c:dLbls>
          <c:showCatName val="1"/>
          <c:showPercent val="1"/>
        </c:dLbls>
        <c:firstSliceAng val="180"/>
      </c:pieChart>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style val="18"/>
  <c:chart>
    <c:autoTitleDeleted val="1"/>
    <c:plotArea>
      <c:layout>
        <c:manualLayout>
          <c:layoutTarget val="inner"/>
          <c:xMode val="edge"/>
          <c:yMode val="edge"/>
          <c:x val="0.12472137733685844"/>
          <c:y val="3.9375520194446074E-2"/>
          <c:w val="0.81398700613686825"/>
          <c:h val="0.64641018817870766"/>
        </c:manualLayout>
      </c:layout>
      <c:scatterChart>
        <c:scatterStyle val="lineMarker"/>
        <c:ser>
          <c:idx val="0"/>
          <c:order val="0"/>
          <c:tx>
            <c:v>Windows Server 2003</c:v>
          </c:tx>
          <c:spPr>
            <a:ln w="31750"/>
            <a:effectLst/>
          </c:spPr>
          <c:marker>
            <c:symbol val="circle"/>
            <c:size val="8"/>
            <c:spPr>
              <a:effectLst/>
            </c:spPr>
          </c:marker>
          <c:xVal>
            <c:numRef>
              <c:f>throughput!$C$17:$C$27</c:f>
              <c:numCache>
                <c:formatCode>General</c:formatCode>
                <c:ptCount val="11"/>
                <c:pt idx="0">
                  <c:v>5.4221533694810324E-3</c:v>
                </c:pt>
                <c:pt idx="1">
                  <c:v>0.10689388071262602</c:v>
                </c:pt>
                <c:pt idx="2">
                  <c:v>0.20836560805577073</c:v>
                </c:pt>
                <c:pt idx="3">
                  <c:v>0.30906274206042167</c:v>
                </c:pt>
                <c:pt idx="4">
                  <c:v>0.41053446940356331</c:v>
                </c:pt>
                <c:pt idx="5">
                  <c:v>0.51200619674670556</c:v>
                </c:pt>
                <c:pt idx="6">
                  <c:v>0.6134779240898528</c:v>
                </c:pt>
                <c:pt idx="7">
                  <c:v>0.71417505809451221</c:v>
                </c:pt>
                <c:pt idx="8">
                  <c:v>0.80092951200620466</c:v>
                </c:pt>
                <c:pt idx="9">
                  <c:v>0.78776142525174286</c:v>
                </c:pt>
                <c:pt idx="10">
                  <c:v>0.78466305189774666</c:v>
                </c:pt>
              </c:numCache>
            </c:numRef>
          </c:xVal>
          <c:yVal>
            <c:numRef>
              <c:f>power!$H$16:$H$26</c:f>
              <c:numCache>
                <c:formatCode>0.00</c:formatCode>
                <c:ptCount val="11"/>
                <c:pt idx="0">
                  <c:v>0.69000867583420611</c:v>
                </c:pt>
                <c:pt idx="1">
                  <c:v>0.74010142096169362</c:v>
                </c:pt>
                <c:pt idx="2">
                  <c:v>0.77578027914386272</c:v>
                </c:pt>
                <c:pt idx="3">
                  <c:v>0.82205031812488916</c:v>
                </c:pt>
                <c:pt idx="4">
                  <c:v>0.86688559926483855</c:v>
                </c:pt>
                <c:pt idx="5">
                  <c:v>0.8923077467384567</c:v>
                </c:pt>
                <c:pt idx="6">
                  <c:v>0.92115602099660199</c:v>
                </c:pt>
                <c:pt idx="7">
                  <c:v>0.94717409577568712</c:v>
                </c:pt>
                <c:pt idx="8">
                  <c:v>0.97761612548650756</c:v>
                </c:pt>
                <c:pt idx="9">
                  <c:v>0.97707225818193977</c:v>
                </c:pt>
                <c:pt idx="10">
                  <c:v>0.97815504176347723</c:v>
                </c:pt>
              </c:numCache>
            </c:numRef>
          </c:yVal>
        </c:ser>
        <c:ser>
          <c:idx val="1"/>
          <c:order val="1"/>
          <c:tx>
            <c:v>Windows Server 2008</c:v>
          </c:tx>
          <c:spPr>
            <a:ln w="31750"/>
            <a:effectLst/>
          </c:spPr>
          <c:marker>
            <c:symbol val="circle"/>
            <c:size val="8"/>
            <c:spPr>
              <a:effectLst/>
            </c:spPr>
          </c:marker>
          <c:xVal>
            <c:numRef>
              <c:f>throughput!$D$17:$D$27</c:f>
              <c:numCache>
                <c:formatCode>General</c:formatCode>
                <c:ptCount val="11"/>
                <c:pt idx="0">
                  <c:v>5.4221533694810324E-3</c:v>
                </c:pt>
                <c:pt idx="1">
                  <c:v>0.12470952749806352</c:v>
                </c:pt>
                <c:pt idx="2">
                  <c:v>0.24322230828814873</c:v>
                </c:pt>
                <c:pt idx="3">
                  <c:v>0.3625096824167312</c:v>
                </c:pt>
                <c:pt idx="4">
                  <c:v>0.48179705654530885</c:v>
                </c:pt>
                <c:pt idx="5">
                  <c:v>0.60108443067390593</c:v>
                </c:pt>
                <c:pt idx="6">
                  <c:v>0.71882261812549531</c:v>
                </c:pt>
                <c:pt idx="7">
                  <c:v>0.83810999225407712</c:v>
                </c:pt>
                <c:pt idx="8">
                  <c:v>0.9318357862122385</c:v>
                </c:pt>
                <c:pt idx="9">
                  <c:v>0.99690162664601789</c:v>
                </c:pt>
                <c:pt idx="10">
                  <c:v>1</c:v>
                </c:pt>
              </c:numCache>
            </c:numRef>
          </c:xVal>
          <c:yVal>
            <c:numRef>
              <c:f>power!$I$16:$I$26</c:f>
              <c:numCache>
                <c:formatCode>0.00</c:formatCode>
                <c:ptCount val="11"/>
                <c:pt idx="0">
                  <c:v>0.60756316634859864</c:v>
                </c:pt>
                <c:pt idx="1">
                  <c:v>0.64935659067465967</c:v>
                </c:pt>
                <c:pt idx="2">
                  <c:v>0.71065786135439168</c:v>
                </c:pt>
                <c:pt idx="3">
                  <c:v>0.75688187979178145</c:v>
                </c:pt>
                <c:pt idx="4">
                  <c:v>0.79522686090522565</c:v>
                </c:pt>
                <c:pt idx="5">
                  <c:v>0.85106639638005843</c:v>
                </c:pt>
                <c:pt idx="6">
                  <c:v>0.90491380028665458</c:v>
                </c:pt>
                <c:pt idx="7">
                  <c:v>0.96116958770517369</c:v>
                </c:pt>
                <c:pt idx="8">
                  <c:v>0.99109538801932717</c:v>
                </c:pt>
                <c:pt idx="9">
                  <c:v>1</c:v>
                </c:pt>
                <c:pt idx="10">
                  <c:v>0.99978384173099699</c:v>
                </c:pt>
              </c:numCache>
            </c:numRef>
          </c:yVal>
        </c:ser>
        <c:axId val="30438528"/>
        <c:axId val="30561024"/>
      </c:scatterChart>
      <c:valAx>
        <c:axId val="30438528"/>
        <c:scaling>
          <c:orientation val="minMax"/>
          <c:max val="1"/>
          <c:min val="0"/>
        </c:scaling>
        <c:axPos val="b"/>
        <c:title>
          <c:tx>
            <c:rich>
              <a:bodyPr/>
              <a:lstStyle/>
              <a:p>
                <a:pPr>
                  <a:defRPr sz="1200" b="0">
                    <a:gradFill>
                      <a:gsLst>
                        <a:gs pos="0">
                          <a:schemeClr val="tx1"/>
                        </a:gs>
                        <a:gs pos="100000">
                          <a:schemeClr val="tx1"/>
                        </a:gs>
                      </a:gsLst>
                      <a:lin ang="5400000" scaled="0"/>
                    </a:gradFill>
                    <a:latin typeface="+mj-lt"/>
                  </a:defRPr>
                </a:pPr>
                <a:r>
                  <a:rPr lang="en-US" sz="1200" b="0" dirty="0">
                    <a:solidFill>
                      <a:srgbClr val="000000"/>
                    </a:solidFill>
                    <a:latin typeface="+mj-lt"/>
                  </a:rPr>
                  <a:t>Workload (% of </a:t>
                </a:r>
                <a:r>
                  <a:rPr lang="en-US" sz="1200" b="0" dirty="0" smtClean="0">
                    <a:solidFill>
                      <a:srgbClr val="000000"/>
                    </a:solidFill>
                    <a:latin typeface="+mj-lt"/>
                  </a:rPr>
                  <a:t>Windows Server 2008 maximum </a:t>
                </a:r>
                <a:r>
                  <a:rPr lang="en-US" sz="1200" b="0" dirty="0">
                    <a:solidFill>
                      <a:srgbClr val="000000"/>
                    </a:solidFill>
                    <a:latin typeface="+mj-lt"/>
                  </a:rPr>
                  <a:t>throughput)</a:t>
                </a:r>
              </a:p>
            </c:rich>
          </c:tx>
          <c:layout>
            <c:manualLayout>
              <c:xMode val="edge"/>
              <c:yMode val="edge"/>
              <c:x val="0.29262937800645045"/>
              <c:y val="0.79879905948141694"/>
            </c:manualLayout>
          </c:layout>
        </c:title>
        <c:numFmt formatCode="0%" sourceLinked="0"/>
        <c:majorTickMark val="none"/>
        <c:tickLblPos val="nextTo"/>
        <c:txPr>
          <a:bodyPr/>
          <a:lstStyle/>
          <a:p>
            <a:pPr>
              <a:defRPr sz="1200">
                <a:gradFill>
                  <a:gsLst>
                    <a:gs pos="0">
                      <a:srgbClr val="373737"/>
                    </a:gs>
                    <a:gs pos="100000">
                      <a:srgbClr val="373737"/>
                    </a:gs>
                  </a:gsLst>
                  <a:lin ang="5400000" scaled="0"/>
                </a:gradFill>
              </a:defRPr>
            </a:pPr>
            <a:endParaRPr lang="en-US"/>
          </a:p>
        </c:txPr>
        <c:crossAx val="30561024"/>
        <c:crosses val="autoZero"/>
        <c:crossBetween val="midCat"/>
      </c:valAx>
      <c:valAx>
        <c:axId val="30561024"/>
        <c:scaling>
          <c:orientation val="minMax"/>
          <c:max val="1"/>
          <c:min val="0.4"/>
        </c:scaling>
        <c:axPos val="l"/>
        <c:majorGridlines>
          <c:spPr>
            <a:ln w="6350">
              <a:solidFill>
                <a:schemeClr val="bg1">
                  <a:lumMod val="75000"/>
                </a:schemeClr>
              </a:solidFill>
              <a:prstDash val="sysDash"/>
            </a:ln>
          </c:spPr>
        </c:majorGridlines>
        <c:title>
          <c:tx>
            <c:rich>
              <a:bodyPr rot="-5400000" vert="horz"/>
              <a:lstStyle/>
              <a:p>
                <a:pPr>
                  <a:defRPr sz="1200" b="0">
                    <a:gradFill>
                      <a:gsLst>
                        <a:gs pos="0">
                          <a:srgbClr val="373737"/>
                        </a:gs>
                        <a:gs pos="100000">
                          <a:srgbClr val="373737"/>
                        </a:gs>
                      </a:gsLst>
                      <a:lin ang="5400000" scaled="0"/>
                    </a:gradFill>
                    <a:latin typeface="+mj-lt"/>
                  </a:defRPr>
                </a:pPr>
                <a:r>
                  <a:rPr lang="en-US" sz="1200" b="0" dirty="0">
                    <a:gradFill>
                      <a:gsLst>
                        <a:gs pos="0">
                          <a:srgbClr val="373737"/>
                        </a:gs>
                        <a:gs pos="100000">
                          <a:srgbClr val="373737"/>
                        </a:gs>
                      </a:gsLst>
                      <a:lin ang="5400000" scaled="0"/>
                    </a:gradFill>
                    <a:latin typeface="+mj-lt"/>
                  </a:rPr>
                  <a:t>Watts (% </a:t>
                </a:r>
                <a:r>
                  <a:rPr lang="en-US" sz="1200" b="0" dirty="0" smtClean="0">
                    <a:gradFill>
                      <a:gsLst>
                        <a:gs pos="0">
                          <a:srgbClr val="373737"/>
                        </a:gs>
                        <a:gs pos="100000">
                          <a:srgbClr val="373737"/>
                        </a:gs>
                      </a:gsLst>
                      <a:lin ang="5400000" scaled="0"/>
                    </a:gradFill>
                    <a:latin typeface="+mj-lt"/>
                  </a:rPr>
                  <a:t>of Windows</a:t>
                </a:r>
                <a:r>
                  <a:rPr lang="en-US" sz="1200" b="0" baseline="0" dirty="0" smtClean="0">
                    <a:gradFill>
                      <a:gsLst>
                        <a:gs pos="0">
                          <a:srgbClr val="373737"/>
                        </a:gs>
                        <a:gs pos="100000">
                          <a:srgbClr val="373737"/>
                        </a:gs>
                      </a:gsLst>
                      <a:lin ang="5400000" scaled="0"/>
                    </a:gradFill>
                    <a:latin typeface="+mj-lt"/>
                  </a:rPr>
                  <a:t> Server 2008</a:t>
                </a:r>
                <a:r>
                  <a:rPr lang="en-US" sz="1200" b="0" dirty="0" smtClean="0">
                    <a:gradFill>
                      <a:gsLst>
                        <a:gs pos="0">
                          <a:srgbClr val="373737"/>
                        </a:gs>
                        <a:gs pos="100000">
                          <a:srgbClr val="373737"/>
                        </a:gs>
                      </a:gsLst>
                      <a:lin ang="5400000" scaled="0"/>
                    </a:gradFill>
                    <a:latin typeface="+mj-lt"/>
                  </a:rPr>
                  <a:t> </a:t>
                </a:r>
                <a:r>
                  <a:rPr lang="en-US" sz="1200" b="0" dirty="0">
                    <a:gradFill>
                      <a:gsLst>
                        <a:gs pos="0">
                          <a:srgbClr val="373737"/>
                        </a:gs>
                        <a:gs pos="100000">
                          <a:srgbClr val="373737"/>
                        </a:gs>
                      </a:gsLst>
                      <a:lin ang="5400000" scaled="0"/>
                    </a:gradFill>
                    <a:latin typeface="+mj-lt"/>
                  </a:rPr>
                  <a:t>maximum)</a:t>
                </a:r>
              </a:p>
            </c:rich>
          </c:tx>
          <c:layout/>
        </c:title>
        <c:numFmt formatCode="0%" sourceLinked="0"/>
        <c:majorTickMark val="none"/>
        <c:tickLblPos val="nextTo"/>
        <c:txPr>
          <a:bodyPr/>
          <a:lstStyle/>
          <a:p>
            <a:pPr>
              <a:defRPr sz="1200">
                <a:gradFill>
                  <a:gsLst>
                    <a:gs pos="0">
                      <a:srgbClr val="373737"/>
                    </a:gs>
                    <a:gs pos="100000">
                      <a:srgbClr val="373737"/>
                    </a:gs>
                  </a:gsLst>
                  <a:lin ang="5400000" scaled="0"/>
                </a:gradFill>
              </a:defRPr>
            </a:pPr>
            <a:endParaRPr lang="en-US"/>
          </a:p>
        </c:txPr>
        <c:crossAx val="30438528"/>
        <c:crosses val="autoZero"/>
        <c:crossBetween val="midCat"/>
        <c:majorUnit val="0.1"/>
      </c:valAx>
      <c:spPr>
        <a:gradFill flip="none" rotWithShape="1">
          <a:gsLst>
            <a:gs pos="0">
              <a:srgbClr val="FFFFFF">
                <a:alpha val="15000"/>
              </a:srgbClr>
            </a:gs>
            <a:gs pos="100000">
              <a:srgbClr val="FFFFFF">
                <a:alpha val="65000"/>
              </a:srgbClr>
            </a:gs>
          </a:gsLst>
          <a:lin ang="8100000" scaled="1"/>
          <a:tileRect/>
        </a:gradFill>
      </c:spPr>
    </c:plotArea>
    <c:legend>
      <c:legendPos val="r"/>
      <c:layout>
        <c:manualLayout>
          <c:xMode val="edge"/>
          <c:yMode val="edge"/>
          <c:x val="0.20001604492579264"/>
          <c:y val="0.93000467441463575"/>
          <c:w val="0.65397513036502508"/>
          <c:h val="6.639713981271915E-2"/>
        </c:manualLayout>
      </c:layout>
      <c:spPr>
        <a:noFill/>
        <a:ln>
          <a:solidFill>
            <a:schemeClr val="accent1"/>
          </a:solidFill>
        </a:ln>
      </c:spPr>
      <c:txPr>
        <a:bodyPr/>
        <a:lstStyle/>
        <a:p>
          <a:pPr>
            <a:defRPr sz="1200" baseline="0">
              <a:solidFill>
                <a:srgbClr val="000000"/>
              </a:solidFill>
            </a:defRPr>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plotArea>
      <c:layout/>
      <c:scatterChart>
        <c:scatterStyle val="lineMarker"/>
        <c:ser>
          <c:idx val="15"/>
          <c:order val="0"/>
          <c:tx>
            <c:v>WS2003 SP2</c:v>
          </c:tx>
          <c:spPr>
            <a:ln>
              <a:solidFill>
                <a:schemeClr val="accent1"/>
              </a:solidFill>
            </a:ln>
          </c:spPr>
          <c:marker>
            <c:symbol val="diamond"/>
            <c:size val="7"/>
            <c:spPr>
              <a:solidFill>
                <a:schemeClr val="accent1"/>
              </a:solidFill>
              <a:ln>
                <a:solidFill>
                  <a:schemeClr val="accent1"/>
                </a:solidFill>
              </a:ln>
            </c:spPr>
          </c:marker>
          <c:xVal>
            <c:numRef>
              <c:f>Data_Workload!$BY$20:$BY$30</c:f>
              <c:numCache>
                <c:formatCode>0.000</c:formatCode>
                <c:ptCount val="11"/>
                <c:pt idx="0">
                  <c:v>0.99477927413471123</c:v>
                </c:pt>
                <c:pt idx="1">
                  <c:v>0.89520874972239928</c:v>
                </c:pt>
                <c:pt idx="2">
                  <c:v>0.79615573744489121</c:v>
                </c:pt>
                <c:pt idx="3">
                  <c:v>0.69455482059579765</c:v>
                </c:pt>
                <c:pt idx="4">
                  <c:v>0.59858705307572657</c:v>
                </c:pt>
                <c:pt idx="5">
                  <c:v>0.49636551822595054</c:v>
                </c:pt>
                <c:pt idx="6">
                  <c:v>0.39644998572381068</c:v>
                </c:pt>
                <c:pt idx="7">
                  <c:v>0.29683583959899751</c:v>
                </c:pt>
                <c:pt idx="8">
                  <c:v>0.19719988261793894</c:v>
                </c:pt>
                <c:pt idx="9">
                  <c:v>0.10049847720567252</c:v>
                </c:pt>
                <c:pt idx="10">
                  <c:v>0</c:v>
                </c:pt>
              </c:numCache>
            </c:numRef>
          </c:xVal>
          <c:yVal>
            <c:numRef>
              <c:f>Data_Workload!$BZ$20:$BZ$30</c:f>
              <c:numCache>
                <c:formatCode>0.000</c:formatCode>
                <c:ptCount val="11"/>
                <c:pt idx="0">
                  <c:v>0.99052132701421758</c:v>
                </c:pt>
                <c:pt idx="1">
                  <c:v>0.93127962085308869</c:v>
                </c:pt>
                <c:pt idx="2">
                  <c:v>0.87203791469194314</c:v>
                </c:pt>
                <c:pt idx="3">
                  <c:v>0.83175355450236954</c:v>
                </c:pt>
                <c:pt idx="4">
                  <c:v>0.79383886255924174</c:v>
                </c:pt>
                <c:pt idx="5">
                  <c:v>0.75118483412323023</c:v>
                </c:pt>
                <c:pt idx="6">
                  <c:v>0.70379146919432023</c:v>
                </c:pt>
                <c:pt idx="7">
                  <c:v>0.66587677725119743</c:v>
                </c:pt>
                <c:pt idx="8">
                  <c:v>0.61848341232228154</c:v>
                </c:pt>
                <c:pt idx="9">
                  <c:v>0.56398104265403703</c:v>
                </c:pt>
                <c:pt idx="10">
                  <c:v>0.50236966824644547</c:v>
                </c:pt>
              </c:numCache>
            </c:numRef>
          </c:yVal>
        </c:ser>
        <c:ser>
          <c:idx val="1"/>
          <c:order val="1"/>
          <c:tx>
            <c:v>WS2008 R2 RC</c:v>
          </c:tx>
          <c:spPr>
            <a:ln>
              <a:prstDash val="sysDot"/>
            </a:ln>
          </c:spPr>
          <c:marker>
            <c:symbol val="star"/>
            <c:size val="7"/>
          </c:marker>
          <c:xVal>
            <c:numRef>
              <c:f>Data_Workload!$G$20:$G$30</c:f>
              <c:numCache>
                <c:formatCode>0.000</c:formatCode>
                <c:ptCount val="11"/>
                <c:pt idx="0">
                  <c:v>0.94210803908505469</c:v>
                </c:pt>
                <c:pt idx="1">
                  <c:v>0.84940198597759997</c:v>
                </c:pt>
                <c:pt idx="2">
                  <c:v>0.7522841914913867</c:v>
                </c:pt>
                <c:pt idx="3">
                  <c:v>0.66260389898798344</c:v>
                </c:pt>
                <c:pt idx="4">
                  <c:v>0.56907498175819293</c:v>
                </c:pt>
                <c:pt idx="5">
                  <c:v>0.47084285079788502</c:v>
                </c:pt>
                <c:pt idx="6">
                  <c:v>0.37783541131309656</c:v>
                </c:pt>
                <c:pt idx="7">
                  <c:v>0.28243472605564918</c:v>
                </c:pt>
                <c:pt idx="8">
                  <c:v>0.18917943593160141</c:v>
                </c:pt>
                <c:pt idx="9">
                  <c:v>9.4413248310650066E-2</c:v>
                </c:pt>
                <c:pt idx="10">
                  <c:v>0</c:v>
                </c:pt>
              </c:numCache>
            </c:numRef>
          </c:xVal>
          <c:yVal>
            <c:numRef>
              <c:f>Data_Workload!$H$20:$H$30</c:f>
              <c:numCache>
                <c:formatCode>0.000</c:formatCode>
                <c:ptCount val="11"/>
                <c:pt idx="0">
                  <c:v>0.84123222748815163</c:v>
                </c:pt>
                <c:pt idx="1">
                  <c:v>0.80094786729859324</c:v>
                </c:pt>
                <c:pt idx="2">
                  <c:v>0.75592417061612238</c:v>
                </c:pt>
                <c:pt idx="3">
                  <c:v>0.72037914691943161</c:v>
                </c:pt>
                <c:pt idx="4">
                  <c:v>0.68246445497630359</c:v>
                </c:pt>
                <c:pt idx="5">
                  <c:v>0.63744075829384839</c:v>
                </c:pt>
                <c:pt idx="6">
                  <c:v>0.59952606635071048</c:v>
                </c:pt>
                <c:pt idx="7">
                  <c:v>0.56398104265403703</c:v>
                </c:pt>
                <c:pt idx="8">
                  <c:v>0.5355450236966891</c:v>
                </c:pt>
                <c:pt idx="9">
                  <c:v>0.50236966824644547</c:v>
                </c:pt>
                <c:pt idx="10">
                  <c:v>0.36255924170616116</c:v>
                </c:pt>
              </c:numCache>
            </c:numRef>
          </c:yVal>
        </c:ser>
        <c:axId val="34910208"/>
        <c:axId val="35128448"/>
      </c:scatterChart>
      <c:scatterChart>
        <c:scatterStyle val="lineMarker"/>
        <c:ser>
          <c:idx val="0"/>
          <c:order val="2"/>
          <c:tx>
            <c:v>w2k3SP2Power</c:v>
          </c:tx>
          <c:spPr>
            <a:ln>
              <a:solidFill>
                <a:schemeClr val="accent1"/>
              </a:solidFill>
            </a:ln>
          </c:spPr>
          <c:marker>
            <c:spPr>
              <a:solidFill>
                <a:schemeClr val="accent1"/>
              </a:solidFill>
              <a:ln>
                <a:solidFill>
                  <a:schemeClr val="accent1"/>
                </a:solidFill>
              </a:ln>
            </c:spPr>
          </c:marker>
          <c:xVal>
            <c:numRef>
              <c:f>Data_Workload!$BY$20:$BY$30</c:f>
              <c:numCache>
                <c:formatCode>0.000</c:formatCode>
                <c:ptCount val="11"/>
                <c:pt idx="0">
                  <c:v>0.99477927413471123</c:v>
                </c:pt>
                <c:pt idx="1">
                  <c:v>0.89520874972239928</c:v>
                </c:pt>
                <c:pt idx="2">
                  <c:v>0.79615573744489121</c:v>
                </c:pt>
                <c:pt idx="3">
                  <c:v>0.69455482059579765</c:v>
                </c:pt>
                <c:pt idx="4">
                  <c:v>0.59858705307572657</c:v>
                </c:pt>
                <c:pt idx="5">
                  <c:v>0.49636551822595054</c:v>
                </c:pt>
                <c:pt idx="6">
                  <c:v>0.39644998572381068</c:v>
                </c:pt>
                <c:pt idx="7">
                  <c:v>0.29683583959899751</c:v>
                </c:pt>
                <c:pt idx="8">
                  <c:v>0.19719988261793894</c:v>
                </c:pt>
                <c:pt idx="9">
                  <c:v>0.10049847720567252</c:v>
                </c:pt>
                <c:pt idx="10">
                  <c:v>0</c:v>
                </c:pt>
              </c:numCache>
            </c:numRef>
          </c:xVal>
          <c:yVal>
            <c:numRef>
              <c:f>Data_Workload!$BZ$3:$BZ$13</c:f>
              <c:numCache>
                <c:formatCode>General</c:formatCode>
                <c:ptCount val="11"/>
                <c:pt idx="0">
                  <c:v>418</c:v>
                </c:pt>
                <c:pt idx="1">
                  <c:v>393</c:v>
                </c:pt>
                <c:pt idx="2">
                  <c:v>368</c:v>
                </c:pt>
                <c:pt idx="3">
                  <c:v>351</c:v>
                </c:pt>
                <c:pt idx="4">
                  <c:v>335</c:v>
                </c:pt>
                <c:pt idx="5">
                  <c:v>317</c:v>
                </c:pt>
                <c:pt idx="6">
                  <c:v>297</c:v>
                </c:pt>
                <c:pt idx="7">
                  <c:v>281</c:v>
                </c:pt>
                <c:pt idx="8">
                  <c:v>261</c:v>
                </c:pt>
                <c:pt idx="9">
                  <c:v>238</c:v>
                </c:pt>
                <c:pt idx="10">
                  <c:v>212</c:v>
                </c:pt>
              </c:numCache>
            </c:numRef>
          </c:yVal>
        </c:ser>
        <c:ser>
          <c:idx val="2"/>
          <c:order val="3"/>
          <c:tx>
            <c:v>RCPower</c:v>
          </c:tx>
          <c:spPr>
            <a:ln>
              <a:solidFill>
                <a:schemeClr val="accent2"/>
              </a:solidFill>
            </a:ln>
          </c:spPr>
          <c:marker>
            <c:spPr>
              <a:solidFill>
                <a:schemeClr val="accent2"/>
              </a:solidFill>
              <a:ln>
                <a:solidFill>
                  <a:schemeClr val="accent2"/>
                </a:solidFill>
              </a:ln>
            </c:spPr>
          </c:marker>
          <c:xVal>
            <c:numRef>
              <c:f>Data_Workload!$G$20:$G$30</c:f>
              <c:numCache>
                <c:formatCode>0.000</c:formatCode>
                <c:ptCount val="11"/>
                <c:pt idx="0">
                  <c:v>0.94210803908505469</c:v>
                </c:pt>
                <c:pt idx="1">
                  <c:v>0.84940198597759997</c:v>
                </c:pt>
                <c:pt idx="2">
                  <c:v>0.7522841914913867</c:v>
                </c:pt>
                <c:pt idx="3">
                  <c:v>0.66260389898798344</c:v>
                </c:pt>
                <c:pt idx="4">
                  <c:v>0.56907498175819293</c:v>
                </c:pt>
                <c:pt idx="5">
                  <c:v>0.47084285079788502</c:v>
                </c:pt>
                <c:pt idx="6">
                  <c:v>0.37783541131309656</c:v>
                </c:pt>
                <c:pt idx="7">
                  <c:v>0.28243472605564918</c:v>
                </c:pt>
                <c:pt idx="8">
                  <c:v>0.18917943593160141</c:v>
                </c:pt>
                <c:pt idx="9">
                  <c:v>9.4413248310650066E-2</c:v>
                </c:pt>
                <c:pt idx="10">
                  <c:v>0</c:v>
                </c:pt>
              </c:numCache>
            </c:numRef>
          </c:xVal>
          <c:yVal>
            <c:numRef>
              <c:f>Data_Workload!$H$3:$H$13</c:f>
              <c:numCache>
                <c:formatCode>General</c:formatCode>
                <c:ptCount val="11"/>
                <c:pt idx="0">
                  <c:v>355</c:v>
                </c:pt>
                <c:pt idx="1">
                  <c:v>338</c:v>
                </c:pt>
                <c:pt idx="2">
                  <c:v>319</c:v>
                </c:pt>
                <c:pt idx="3">
                  <c:v>304</c:v>
                </c:pt>
                <c:pt idx="4">
                  <c:v>288</c:v>
                </c:pt>
                <c:pt idx="5">
                  <c:v>269</c:v>
                </c:pt>
                <c:pt idx="6">
                  <c:v>253</c:v>
                </c:pt>
                <c:pt idx="7">
                  <c:v>238</c:v>
                </c:pt>
                <c:pt idx="8">
                  <c:v>226</c:v>
                </c:pt>
                <c:pt idx="9">
                  <c:v>212</c:v>
                </c:pt>
                <c:pt idx="10">
                  <c:v>153</c:v>
                </c:pt>
              </c:numCache>
            </c:numRef>
          </c:yVal>
        </c:ser>
        <c:axId val="40799232"/>
        <c:axId val="40796160"/>
      </c:scatterChart>
      <c:valAx>
        <c:axId val="34910208"/>
        <c:scaling>
          <c:orientation val="minMax"/>
          <c:max val="1"/>
        </c:scaling>
        <c:axPos val="b"/>
        <c:title>
          <c:tx>
            <c:rich>
              <a:bodyPr/>
              <a:lstStyle/>
              <a:p>
                <a:pPr>
                  <a:defRPr sz="1200">
                    <a:gradFill>
                      <a:gsLst>
                        <a:gs pos="0">
                          <a:srgbClr val="373737"/>
                        </a:gs>
                        <a:gs pos="100000">
                          <a:srgbClr val="373737"/>
                        </a:gs>
                      </a:gsLst>
                      <a:lin ang="5400000" scaled="0"/>
                    </a:gradFill>
                  </a:defRPr>
                </a:pPr>
                <a:r>
                  <a:rPr lang="en-US" dirty="0" smtClean="0">
                    <a:gradFill>
                      <a:gsLst>
                        <a:gs pos="0">
                          <a:srgbClr val="373737"/>
                        </a:gs>
                        <a:gs pos="100000">
                          <a:srgbClr val="373737"/>
                        </a:gs>
                      </a:gsLst>
                      <a:lin ang="5400000" scaled="0"/>
                    </a:gradFill>
                  </a:rPr>
                  <a:t>Representative OLTP</a:t>
                </a:r>
                <a:r>
                  <a:rPr lang="en-US" baseline="0" dirty="0" smtClean="0">
                    <a:gradFill>
                      <a:gsLst>
                        <a:gs pos="0">
                          <a:srgbClr val="373737"/>
                        </a:gs>
                        <a:gs pos="100000">
                          <a:srgbClr val="373737"/>
                        </a:gs>
                      </a:gsLst>
                      <a:lin ang="5400000" scaled="0"/>
                    </a:gradFill>
                  </a:rPr>
                  <a:t> </a:t>
                </a:r>
                <a:r>
                  <a:rPr lang="en-US" dirty="0" smtClean="0">
                    <a:gradFill>
                      <a:gsLst>
                        <a:gs pos="0">
                          <a:srgbClr val="373737"/>
                        </a:gs>
                        <a:gs pos="100000">
                          <a:srgbClr val="373737"/>
                        </a:gs>
                      </a:gsLst>
                      <a:lin ang="5400000" scaled="0"/>
                    </a:gradFill>
                  </a:rPr>
                  <a:t>Workload </a:t>
                </a:r>
                <a:r>
                  <a:rPr lang="en-US" dirty="0">
                    <a:gradFill>
                      <a:gsLst>
                        <a:gs pos="0">
                          <a:srgbClr val="373737"/>
                        </a:gs>
                        <a:gs pos="100000">
                          <a:srgbClr val="373737"/>
                        </a:gs>
                      </a:gsLst>
                      <a:lin ang="5400000" scaled="0"/>
                    </a:gradFill>
                  </a:rPr>
                  <a:t>(% of Max Workload)</a:t>
                </a:r>
                <a:endParaRPr>
                  <a:gradFill>
                    <a:gsLst>
                      <a:gs pos="0">
                        <a:srgbClr val="373737"/>
                      </a:gs>
                      <a:gs pos="100000">
                        <a:srgbClr val="373737"/>
                      </a:gs>
                    </a:gsLst>
                    <a:lin ang="5400000" scaled="0"/>
                  </a:gradFill>
                </a:endParaRPr>
              </a:p>
            </c:rich>
          </c:tx>
          <c:layout>
            <c:manualLayout>
              <c:xMode val="edge"/>
              <c:yMode val="edge"/>
              <c:x val="0.26314196112325738"/>
              <c:y val="0.85433334246742987"/>
            </c:manualLayout>
          </c:layout>
        </c:title>
        <c:numFmt formatCode="0%" sourceLinked="0"/>
        <c:tickLblPos val="nextTo"/>
        <c:txPr>
          <a:bodyPr/>
          <a:lstStyle/>
          <a:p>
            <a:pPr>
              <a:defRPr baseline="0">
                <a:solidFill>
                  <a:schemeClr val="accent2">
                    <a:lumMod val="75000"/>
                  </a:schemeClr>
                </a:solidFill>
              </a:defRPr>
            </a:pPr>
            <a:endParaRPr lang="en-US"/>
          </a:p>
        </c:txPr>
        <c:crossAx val="35128448"/>
        <c:crosses val="autoZero"/>
        <c:crossBetween val="midCat"/>
      </c:valAx>
      <c:valAx>
        <c:axId val="35128448"/>
        <c:scaling>
          <c:orientation val="minMax"/>
          <c:max val="1"/>
          <c:min val="0.30000000000000032"/>
        </c:scaling>
        <c:axPos val="l"/>
        <c:majorGridlines/>
        <c:title>
          <c:tx>
            <c:rich>
              <a:bodyPr/>
              <a:lstStyle/>
              <a:p>
                <a:pPr>
                  <a:defRPr sz="1600" baseline="0">
                    <a:solidFill>
                      <a:srgbClr val="000000"/>
                    </a:solidFill>
                  </a:defRPr>
                </a:pPr>
                <a:r>
                  <a:rPr lang="en-US" sz="1600" b="0" baseline="0" dirty="0">
                    <a:solidFill>
                      <a:srgbClr val="000000"/>
                    </a:solidFill>
                    <a:latin typeface="+mj-lt"/>
                  </a:rPr>
                  <a:t>Power - % of Max Watts</a:t>
                </a:r>
                <a:endParaRPr sz="1600" b="0" baseline="0" dirty="0">
                  <a:solidFill>
                    <a:srgbClr val="000000"/>
                  </a:solidFill>
                  <a:latin typeface="+mj-lt"/>
                </a:endParaRPr>
              </a:p>
            </c:rich>
          </c:tx>
          <c:layout/>
        </c:title>
        <c:numFmt formatCode="0%" sourceLinked="0"/>
        <c:tickLblPos val="nextTo"/>
        <c:txPr>
          <a:bodyPr/>
          <a:lstStyle/>
          <a:p>
            <a:pPr>
              <a:defRPr>
                <a:solidFill>
                  <a:schemeClr val="bg2"/>
                </a:solidFill>
              </a:defRPr>
            </a:pPr>
            <a:endParaRPr lang="en-US"/>
          </a:p>
        </c:txPr>
        <c:crossAx val="34910208"/>
        <c:crosses val="autoZero"/>
        <c:crossBetween val="midCat"/>
      </c:valAx>
      <c:valAx>
        <c:axId val="40796160"/>
        <c:scaling>
          <c:orientation val="minMax"/>
          <c:max val="422"/>
          <c:min val="126.6"/>
        </c:scaling>
        <c:axPos val="r"/>
        <c:title>
          <c:tx>
            <c:rich>
              <a:bodyPr rot="-5400000" vert="horz"/>
              <a:lstStyle/>
              <a:p>
                <a:pPr>
                  <a:defRPr sz="1600">
                    <a:gradFill>
                      <a:gsLst>
                        <a:gs pos="0">
                          <a:schemeClr val="tx1"/>
                        </a:gs>
                        <a:gs pos="100000">
                          <a:schemeClr val="tx1"/>
                        </a:gs>
                      </a:gsLst>
                      <a:lin ang="5400000" scaled="0"/>
                    </a:gradFill>
                  </a:defRPr>
                </a:pPr>
                <a:r>
                  <a:rPr lang="en-US" sz="1600" dirty="0">
                    <a:solidFill>
                      <a:schemeClr val="accent2">
                        <a:lumMod val="75000"/>
                      </a:schemeClr>
                    </a:solidFill>
                  </a:rPr>
                  <a:t>Power (Watts)</a:t>
                </a:r>
              </a:p>
            </c:rich>
          </c:tx>
          <c:layout/>
        </c:title>
        <c:numFmt formatCode="#,##0" sourceLinked="0"/>
        <c:tickLblPos val="nextTo"/>
        <c:txPr>
          <a:bodyPr/>
          <a:lstStyle/>
          <a:p>
            <a:pPr>
              <a:defRPr baseline="0">
                <a:solidFill>
                  <a:schemeClr val="accent2">
                    <a:lumMod val="75000"/>
                  </a:schemeClr>
                </a:solidFill>
              </a:defRPr>
            </a:pPr>
            <a:endParaRPr lang="en-US"/>
          </a:p>
        </c:txPr>
        <c:crossAx val="40799232"/>
        <c:crosses val="max"/>
        <c:crossBetween val="midCat"/>
        <c:majorUnit val="40"/>
      </c:valAx>
      <c:valAx>
        <c:axId val="40799232"/>
        <c:scaling>
          <c:orientation val="minMax"/>
        </c:scaling>
        <c:delete val="1"/>
        <c:axPos val="b"/>
        <c:numFmt formatCode="0.000" sourceLinked="1"/>
        <c:tickLblPos val="none"/>
        <c:crossAx val="40796160"/>
        <c:crosses val="autoZero"/>
        <c:crossBetween val="midCat"/>
      </c:valAx>
    </c:plotArea>
    <c:legend>
      <c:legendPos val="b"/>
      <c:legendEntry>
        <c:idx val="0"/>
        <c:txPr>
          <a:bodyPr/>
          <a:lstStyle/>
          <a:p>
            <a:pPr>
              <a:defRPr sz="1200" baseline="0">
                <a:solidFill>
                  <a:srgbClr val="000000"/>
                </a:solidFill>
              </a:defRPr>
            </a:pPr>
            <a:endParaRPr lang="en-US"/>
          </a:p>
        </c:txPr>
      </c:legendEntry>
      <c:legendEntry>
        <c:idx val="1"/>
        <c:txPr>
          <a:bodyPr/>
          <a:lstStyle/>
          <a:p>
            <a:pPr>
              <a:defRPr sz="1200" baseline="0">
                <a:solidFill>
                  <a:srgbClr val="000000"/>
                </a:solidFill>
              </a:defRPr>
            </a:pPr>
            <a:endParaRPr lang="en-US"/>
          </a:p>
        </c:txPr>
      </c:legendEntry>
      <c:legendEntry>
        <c:idx val="2"/>
        <c:delete val="1"/>
      </c:legendEntry>
      <c:legendEntry>
        <c:idx val="3"/>
        <c:delete val="1"/>
      </c:legendEntry>
      <c:layout>
        <c:manualLayout>
          <c:xMode val="edge"/>
          <c:yMode val="edge"/>
          <c:x val="0.23988503914741977"/>
          <c:y val="0.89121785459026459"/>
          <c:w val="0.52022992125984269"/>
          <c:h val="7.2331653543307423E-2"/>
        </c:manualLayout>
      </c:layout>
      <c:txPr>
        <a:bodyPr/>
        <a:lstStyle/>
        <a:p>
          <a:pPr>
            <a:defRPr baseline="0">
              <a:solidFill>
                <a:srgbClr val="000000"/>
              </a:solidFill>
            </a:defRPr>
          </a:pPr>
          <a:endParaRPr lang="en-US"/>
        </a:p>
      </c:txPr>
    </c:legend>
    <c:plotVisOnly val="1"/>
  </c:chart>
  <c:spPr>
    <a:noFill/>
    <a:ln w="9525">
      <a:noFill/>
    </a:ln>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hart>
    <c:plotArea>
      <c:layout/>
      <c:scatterChart>
        <c:scatterStyle val="lineMarker"/>
        <c:ser>
          <c:idx val="15"/>
          <c:order val="0"/>
          <c:tx>
            <c:v>WS2003 SP2</c:v>
          </c:tx>
          <c:spPr>
            <a:ln>
              <a:solidFill>
                <a:schemeClr val="accent1"/>
              </a:solidFill>
            </a:ln>
          </c:spPr>
          <c:marker>
            <c:symbol val="diamond"/>
            <c:size val="7"/>
            <c:spPr>
              <a:solidFill>
                <a:schemeClr val="accent1"/>
              </a:solidFill>
              <a:ln>
                <a:solidFill>
                  <a:schemeClr val="accent1"/>
                </a:solidFill>
              </a:ln>
            </c:spPr>
          </c:marker>
          <c:xVal>
            <c:numRef>
              <c:f>Data_Workload!$BY$20:$BY$30</c:f>
              <c:numCache>
                <c:formatCode>0.000</c:formatCode>
                <c:ptCount val="11"/>
                <c:pt idx="0">
                  <c:v>0.99477927413471146</c:v>
                </c:pt>
                <c:pt idx="1">
                  <c:v>0.89520874972239906</c:v>
                </c:pt>
                <c:pt idx="2">
                  <c:v>0.79615573744489165</c:v>
                </c:pt>
                <c:pt idx="3">
                  <c:v>0.69455482059579765</c:v>
                </c:pt>
                <c:pt idx="4">
                  <c:v>0.59858705307572657</c:v>
                </c:pt>
                <c:pt idx="5">
                  <c:v>0.49636551822595076</c:v>
                </c:pt>
                <c:pt idx="6">
                  <c:v>0.39644998572381096</c:v>
                </c:pt>
                <c:pt idx="7">
                  <c:v>0.29683583959899751</c:v>
                </c:pt>
                <c:pt idx="8">
                  <c:v>0.19719988261793894</c:v>
                </c:pt>
                <c:pt idx="9">
                  <c:v>0.10049847720567252</c:v>
                </c:pt>
                <c:pt idx="10">
                  <c:v>0</c:v>
                </c:pt>
              </c:numCache>
            </c:numRef>
          </c:xVal>
          <c:yVal>
            <c:numRef>
              <c:f>Data_Workload!$BZ$20:$BZ$30</c:f>
              <c:numCache>
                <c:formatCode>0.000</c:formatCode>
                <c:ptCount val="11"/>
                <c:pt idx="0">
                  <c:v>0.99052132701421758</c:v>
                </c:pt>
                <c:pt idx="1">
                  <c:v>0.93127962085308891</c:v>
                </c:pt>
                <c:pt idx="2">
                  <c:v>0.87203791469194314</c:v>
                </c:pt>
                <c:pt idx="3">
                  <c:v>0.83175355450236954</c:v>
                </c:pt>
                <c:pt idx="4">
                  <c:v>0.79383886255924174</c:v>
                </c:pt>
                <c:pt idx="5">
                  <c:v>0.75118483412323045</c:v>
                </c:pt>
                <c:pt idx="6">
                  <c:v>0.70379146919432045</c:v>
                </c:pt>
                <c:pt idx="7">
                  <c:v>0.66587677725119776</c:v>
                </c:pt>
                <c:pt idx="8">
                  <c:v>0.61848341232228177</c:v>
                </c:pt>
                <c:pt idx="9">
                  <c:v>0.56398104265403726</c:v>
                </c:pt>
                <c:pt idx="10">
                  <c:v>0.50236966824644547</c:v>
                </c:pt>
              </c:numCache>
            </c:numRef>
          </c:yVal>
        </c:ser>
        <c:ser>
          <c:idx val="1"/>
          <c:order val="1"/>
          <c:tx>
            <c:v>WS2008 R2 RC</c:v>
          </c:tx>
          <c:spPr>
            <a:ln>
              <a:prstDash val="sysDot"/>
            </a:ln>
          </c:spPr>
          <c:marker>
            <c:symbol val="star"/>
            <c:size val="7"/>
          </c:marker>
          <c:xVal>
            <c:numRef>
              <c:f>Data_Workload!$G$20:$G$30</c:f>
              <c:numCache>
                <c:formatCode>0.000</c:formatCode>
                <c:ptCount val="11"/>
                <c:pt idx="0">
                  <c:v>0.94210803908505469</c:v>
                </c:pt>
                <c:pt idx="1">
                  <c:v>0.84940198597759997</c:v>
                </c:pt>
                <c:pt idx="2">
                  <c:v>0.7522841914913867</c:v>
                </c:pt>
                <c:pt idx="3">
                  <c:v>0.66260389898798366</c:v>
                </c:pt>
                <c:pt idx="4">
                  <c:v>0.56907498175819293</c:v>
                </c:pt>
                <c:pt idx="5">
                  <c:v>0.47084285079788513</c:v>
                </c:pt>
                <c:pt idx="6">
                  <c:v>0.37783541131309667</c:v>
                </c:pt>
                <c:pt idx="7">
                  <c:v>0.28243472605564934</c:v>
                </c:pt>
                <c:pt idx="8">
                  <c:v>0.18917943593160141</c:v>
                </c:pt>
                <c:pt idx="9">
                  <c:v>9.4413248310650066E-2</c:v>
                </c:pt>
                <c:pt idx="10">
                  <c:v>0</c:v>
                </c:pt>
              </c:numCache>
            </c:numRef>
          </c:xVal>
          <c:yVal>
            <c:numRef>
              <c:f>Data_Workload!$H$20:$H$30</c:f>
              <c:numCache>
                <c:formatCode>0.000</c:formatCode>
                <c:ptCount val="11"/>
                <c:pt idx="0">
                  <c:v>0.84123222748815163</c:v>
                </c:pt>
                <c:pt idx="1">
                  <c:v>0.8009478672985938</c:v>
                </c:pt>
                <c:pt idx="2">
                  <c:v>0.75592417061612271</c:v>
                </c:pt>
                <c:pt idx="3">
                  <c:v>0.72037914691943161</c:v>
                </c:pt>
                <c:pt idx="4">
                  <c:v>0.68246445497630359</c:v>
                </c:pt>
                <c:pt idx="5">
                  <c:v>0.63744075829384872</c:v>
                </c:pt>
                <c:pt idx="6">
                  <c:v>0.59952606635071048</c:v>
                </c:pt>
                <c:pt idx="7">
                  <c:v>0.56398104265403726</c:v>
                </c:pt>
                <c:pt idx="8">
                  <c:v>0.53554502369668933</c:v>
                </c:pt>
                <c:pt idx="9">
                  <c:v>0.50236966824644547</c:v>
                </c:pt>
                <c:pt idx="10">
                  <c:v>0.36255924170616116</c:v>
                </c:pt>
              </c:numCache>
            </c:numRef>
          </c:yVal>
        </c:ser>
        <c:axId val="42372480"/>
        <c:axId val="42511744"/>
      </c:scatterChart>
      <c:scatterChart>
        <c:scatterStyle val="lineMarker"/>
        <c:ser>
          <c:idx val="0"/>
          <c:order val="2"/>
          <c:tx>
            <c:v>w2k3SP2Power</c:v>
          </c:tx>
          <c:spPr>
            <a:ln>
              <a:solidFill>
                <a:schemeClr val="accent1"/>
              </a:solidFill>
            </a:ln>
          </c:spPr>
          <c:marker>
            <c:spPr>
              <a:solidFill>
                <a:schemeClr val="accent1"/>
              </a:solidFill>
              <a:ln>
                <a:solidFill>
                  <a:schemeClr val="accent1"/>
                </a:solidFill>
              </a:ln>
            </c:spPr>
          </c:marker>
          <c:xVal>
            <c:numRef>
              <c:f>Data_Workload!$BY$20:$BY$30</c:f>
              <c:numCache>
                <c:formatCode>0.000</c:formatCode>
                <c:ptCount val="11"/>
                <c:pt idx="0">
                  <c:v>0.99477927413471146</c:v>
                </c:pt>
                <c:pt idx="1">
                  <c:v>0.89520874972239906</c:v>
                </c:pt>
                <c:pt idx="2">
                  <c:v>0.79615573744489165</c:v>
                </c:pt>
                <c:pt idx="3">
                  <c:v>0.69455482059579765</c:v>
                </c:pt>
                <c:pt idx="4">
                  <c:v>0.59858705307572657</c:v>
                </c:pt>
                <c:pt idx="5">
                  <c:v>0.49636551822595076</c:v>
                </c:pt>
                <c:pt idx="6">
                  <c:v>0.39644998572381096</c:v>
                </c:pt>
                <c:pt idx="7">
                  <c:v>0.29683583959899751</c:v>
                </c:pt>
                <c:pt idx="8">
                  <c:v>0.19719988261793894</c:v>
                </c:pt>
                <c:pt idx="9">
                  <c:v>0.10049847720567252</c:v>
                </c:pt>
                <c:pt idx="10">
                  <c:v>0</c:v>
                </c:pt>
              </c:numCache>
            </c:numRef>
          </c:xVal>
          <c:yVal>
            <c:numRef>
              <c:f>Data_Workload!$BZ$3:$BZ$13</c:f>
              <c:numCache>
                <c:formatCode>General</c:formatCode>
                <c:ptCount val="11"/>
                <c:pt idx="0">
                  <c:v>418</c:v>
                </c:pt>
                <c:pt idx="1">
                  <c:v>393</c:v>
                </c:pt>
                <c:pt idx="2">
                  <c:v>368</c:v>
                </c:pt>
                <c:pt idx="3">
                  <c:v>351</c:v>
                </c:pt>
                <c:pt idx="4">
                  <c:v>335</c:v>
                </c:pt>
                <c:pt idx="5">
                  <c:v>317</c:v>
                </c:pt>
                <c:pt idx="6">
                  <c:v>297</c:v>
                </c:pt>
                <c:pt idx="7">
                  <c:v>281</c:v>
                </c:pt>
                <c:pt idx="8">
                  <c:v>261</c:v>
                </c:pt>
                <c:pt idx="9">
                  <c:v>238</c:v>
                </c:pt>
                <c:pt idx="10">
                  <c:v>212</c:v>
                </c:pt>
              </c:numCache>
            </c:numRef>
          </c:yVal>
        </c:ser>
        <c:ser>
          <c:idx val="2"/>
          <c:order val="3"/>
          <c:tx>
            <c:v>RCPower</c:v>
          </c:tx>
          <c:spPr>
            <a:ln>
              <a:solidFill>
                <a:schemeClr val="accent2"/>
              </a:solidFill>
            </a:ln>
          </c:spPr>
          <c:marker>
            <c:spPr>
              <a:solidFill>
                <a:schemeClr val="accent2"/>
              </a:solidFill>
              <a:ln>
                <a:solidFill>
                  <a:schemeClr val="accent2"/>
                </a:solidFill>
              </a:ln>
            </c:spPr>
          </c:marker>
          <c:xVal>
            <c:numRef>
              <c:f>Data_Workload!$G$20:$G$30</c:f>
              <c:numCache>
                <c:formatCode>0.000</c:formatCode>
                <c:ptCount val="11"/>
                <c:pt idx="0">
                  <c:v>0.94210803908505469</c:v>
                </c:pt>
                <c:pt idx="1">
                  <c:v>0.84940198597759997</c:v>
                </c:pt>
                <c:pt idx="2">
                  <c:v>0.7522841914913867</c:v>
                </c:pt>
                <c:pt idx="3">
                  <c:v>0.66260389898798366</c:v>
                </c:pt>
                <c:pt idx="4">
                  <c:v>0.56907498175819293</c:v>
                </c:pt>
                <c:pt idx="5">
                  <c:v>0.47084285079788513</c:v>
                </c:pt>
                <c:pt idx="6">
                  <c:v>0.37783541131309667</c:v>
                </c:pt>
                <c:pt idx="7">
                  <c:v>0.28243472605564934</c:v>
                </c:pt>
                <c:pt idx="8">
                  <c:v>0.18917943593160141</c:v>
                </c:pt>
                <c:pt idx="9">
                  <c:v>9.4413248310650066E-2</c:v>
                </c:pt>
                <c:pt idx="10">
                  <c:v>0</c:v>
                </c:pt>
              </c:numCache>
            </c:numRef>
          </c:xVal>
          <c:yVal>
            <c:numRef>
              <c:f>Data_Workload!$H$3:$H$13</c:f>
              <c:numCache>
                <c:formatCode>General</c:formatCode>
                <c:ptCount val="11"/>
                <c:pt idx="0">
                  <c:v>355</c:v>
                </c:pt>
                <c:pt idx="1">
                  <c:v>338</c:v>
                </c:pt>
                <c:pt idx="2">
                  <c:v>319</c:v>
                </c:pt>
                <c:pt idx="3">
                  <c:v>304</c:v>
                </c:pt>
                <c:pt idx="4">
                  <c:v>288</c:v>
                </c:pt>
                <c:pt idx="5">
                  <c:v>269</c:v>
                </c:pt>
                <c:pt idx="6">
                  <c:v>253</c:v>
                </c:pt>
                <c:pt idx="7">
                  <c:v>238</c:v>
                </c:pt>
                <c:pt idx="8">
                  <c:v>226</c:v>
                </c:pt>
                <c:pt idx="9">
                  <c:v>212</c:v>
                </c:pt>
                <c:pt idx="10">
                  <c:v>153</c:v>
                </c:pt>
              </c:numCache>
            </c:numRef>
          </c:yVal>
        </c:ser>
        <c:axId val="42779008"/>
        <c:axId val="42579456"/>
      </c:scatterChart>
      <c:valAx>
        <c:axId val="42372480"/>
        <c:scaling>
          <c:orientation val="minMax"/>
          <c:max val="1"/>
        </c:scaling>
        <c:axPos val="b"/>
        <c:title>
          <c:tx>
            <c:rich>
              <a:bodyPr/>
              <a:lstStyle/>
              <a:p>
                <a:pPr>
                  <a:defRPr sz="1200">
                    <a:gradFill>
                      <a:gsLst>
                        <a:gs pos="0">
                          <a:srgbClr val="373737"/>
                        </a:gs>
                        <a:gs pos="100000">
                          <a:srgbClr val="373737"/>
                        </a:gs>
                      </a:gsLst>
                      <a:lin ang="5400000" scaled="0"/>
                    </a:gradFill>
                  </a:defRPr>
                </a:pPr>
                <a:r>
                  <a:rPr lang="en-US" dirty="0" smtClean="0">
                    <a:gradFill>
                      <a:gsLst>
                        <a:gs pos="0">
                          <a:srgbClr val="373737"/>
                        </a:gs>
                        <a:gs pos="100000">
                          <a:srgbClr val="373737"/>
                        </a:gs>
                      </a:gsLst>
                      <a:lin ang="5400000" scaled="0"/>
                    </a:gradFill>
                  </a:rPr>
                  <a:t>Representative OLTP</a:t>
                </a:r>
                <a:r>
                  <a:rPr lang="en-US" baseline="0" dirty="0" smtClean="0">
                    <a:gradFill>
                      <a:gsLst>
                        <a:gs pos="0">
                          <a:srgbClr val="373737"/>
                        </a:gs>
                        <a:gs pos="100000">
                          <a:srgbClr val="373737"/>
                        </a:gs>
                      </a:gsLst>
                      <a:lin ang="5400000" scaled="0"/>
                    </a:gradFill>
                  </a:rPr>
                  <a:t> </a:t>
                </a:r>
                <a:r>
                  <a:rPr lang="en-US" dirty="0" smtClean="0">
                    <a:gradFill>
                      <a:gsLst>
                        <a:gs pos="0">
                          <a:srgbClr val="373737"/>
                        </a:gs>
                        <a:gs pos="100000">
                          <a:srgbClr val="373737"/>
                        </a:gs>
                      </a:gsLst>
                      <a:lin ang="5400000" scaled="0"/>
                    </a:gradFill>
                  </a:rPr>
                  <a:t>Workload </a:t>
                </a:r>
                <a:r>
                  <a:rPr lang="en-US" dirty="0">
                    <a:gradFill>
                      <a:gsLst>
                        <a:gs pos="0">
                          <a:srgbClr val="373737"/>
                        </a:gs>
                        <a:gs pos="100000">
                          <a:srgbClr val="373737"/>
                        </a:gs>
                      </a:gsLst>
                      <a:lin ang="5400000" scaled="0"/>
                    </a:gradFill>
                  </a:rPr>
                  <a:t>(% of Max Workload)</a:t>
                </a:r>
                <a:endParaRPr>
                  <a:gradFill>
                    <a:gsLst>
                      <a:gs pos="0">
                        <a:srgbClr val="373737"/>
                      </a:gs>
                      <a:gs pos="100000">
                        <a:srgbClr val="373737"/>
                      </a:gs>
                    </a:gsLst>
                    <a:lin ang="5400000" scaled="0"/>
                  </a:gradFill>
                </a:endParaRPr>
              </a:p>
            </c:rich>
          </c:tx>
          <c:layout>
            <c:manualLayout>
              <c:xMode val="edge"/>
              <c:yMode val="edge"/>
              <c:x val="0.26314196112325738"/>
              <c:y val="0.85433334246742987"/>
            </c:manualLayout>
          </c:layout>
        </c:title>
        <c:numFmt formatCode="0%" sourceLinked="0"/>
        <c:tickLblPos val="nextTo"/>
        <c:txPr>
          <a:bodyPr/>
          <a:lstStyle/>
          <a:p>
            <a:pPr>
              <a:defRPr baseline="0">
                <a:solidFill>
                  <a:schemeClr val="accent2">
                    <a:lumMod val="75000"/>
                  </a:schemeClr>
                </a:solidFill>
              </a:defRPr>
            </a:pPr>
            <a:endParaRPr lang="en-US"/>
          </a:p>
        </c:txPr>
        <c:crossAx val="42511744"/>
        <c:crosses val="autoZero"/>
        <c:crossBetween val="midCat"/>
      </c:valAx>
      <c:valAx>
        <c:axId val="42511744"/>
        <c:scaling>
          <c:orientation val="minMax"/>
          <c:max val="1"/>
          <c:min val="0.30000000000000032"/>
        </c:scaling>
        <c:axPos val="l"/>
        <c:majorGridlines/>
        <c:title>
          <c:tx>
            <c:rich>
              <a:bodyPr/>
              <a:lstStyle/>
              <a:p>
                <a:pPr>
                  <a:defRPr sz="1600" baseline="0">
                    <a:solidFill>
                      <a:srgbClr val="000000"/>
                    </a:solidFill>
                  </a:defRPr>
                </a:pPr>
                <a:r>
                  <a:rPr lang="en-US" sz="1600" b="0" baseline="0" dirty="0">
                    <a:solidFill>
                      <a:srgbClr val="000000"/>
                    </a:solidFill>
                    <a:latin typeface="+mj-lt"/>
                  </a:rPr>
                  <a:t>Power - % of Max Watts</a:t>
                </a:r>
                <a:endParaRPr sz="1600" b="0" baseline="0" dirty="0">
                  <a:solidFill>
                    <a:srgbClr val="000000"/>
                  </a:solidFill>
                  <a:latin typeface="+mj-lt"/>
                </a:endParaRPr>
              </a:p>
            </c:rich>
          </c:tx>
          <c:layout/>
        </c:title>
        <c:numFmt formatCode="0%" sourceLinked="0"/>
        <c:tickLblPos val="nextTo"/>
        <c:txPr>
          <a:bodyPr/>
          <a:lstStyle/>
          <a:p>
            <a:pPr>
              <a:defRPr>
                <a:solidFill>
                  <a:schemeClr val="bg2"/>
                </a:solidFill>
              </a:defRPr>
            </a:pPr>
            <a:endParaRPr lang="en-US"/>
          </a:p>
        </c:txPr>
        <c:crossAx val="42372480"/>
        <c:crosses val="autoZero"/>
        <c:crossBetween val="midCat"/>
      </c:valAx>
      <c:valAx>
        <c:axId val="42579456"/>
        <c:scaling>
          <c:orientation val="minMax"/>
          <c:max val="422"/>
          <c:min val="126.6"/>
        </c:scaling>
        <c:axPos val="r"/>
        <c:title>
          <c:tx>
            <c:rich>
              <a:bodyPr rot="-5400000" vert="horz"/>
              <a:lstStyle/>
              <a:p>
                <a:pPr>
                  <a:defRPr sz="1600">
                    <a:gradFill>
                      <a:gsLst>
                        <a:gs pos="0">
                          <a:schemeClr val="tx1"/>
                        </a:gs>
                        <a:gs pos="100000">
                          <a:schemeClr val="tx1"/>
                        </a:gs>
                      </a:gsLst>
                      <a:lin ang="5400000" scaled="0"/>
                    </a:gradFill>
                  </a:defRPr>
                </a:pPr>
                <a:r>
                  <a:rPr lang="en-US" sz="1600" dirty="0">
                    <a:solidFill>
                      <a:schemeClr val="accent2">
                        <a:lumMod val="75000"/>
                      </a:schemeClr>
                    </a:solidFill>
                  </a:rPr>
                  <a:t>Power (Watts)</a:t>
                </a:r>
              </a:p>
            </c:rich>
          </c:tx>
          <c:layout/>
        </c:title>
        <c:numFmt formatCode="#,##0" sourceLinked="0"/>
        <c:tickLblPos val="nextTo"/>
        <c:txPr>
          <a:bodyPr/>
          <a:lstStyle/>
          <a:p>
            <a:pPr>
              <a:defRPr baseline="0">
                <a:solidFill>
                  <a:schemeClr val="accent2">
                    <a:lumMod val="75000"/>
                  </a:schemeClr>
                </a:solidFill>
              </a:defRPr>
            </a:pPr>
            <a:endParaRPr lang="en-US"/>
          </a:p>
        </c:txPr>
        <c:crossAx val="42779008"/>
        <c:crosses val="max"/>
        <c:crossBetween val="midCat"/>
        <c:majorUnit val="40"/>
      </c:valAx>
      <c:valAx>
        <c:axId val="42779008"/>
        <c:scaling>
          <c:orientation val="minMax"/>
        </c:scaling>
        <c:delete val="1"/>
        <c:axPos val="b"/>
        <c:numFmt formatCode="0.000" sourceLinked="1"/>
        <c:tickLblPos val="none"/>
        <c:crossAx val="42579456"/>
        <c:crosses val="autoZero"/>
        <c:crossBetween val="midCat"/>
      </c:valAx>
    </c:plotArea>
    <c:legend>
      <c:legendPos val="b"/>
      <c:legendEntry>
        <c:idx val="0"/>
        <c:txPr>
          <a:bodyPr/>
          <a:lstStyle/>
          <a:p>
            <a:pPr>
              <a:defRPr sz="1200" baseline="0">
                <a:solidFill>
                  <a:srgbClr val="000000"/>
                </a:solidFill>
              </a:defRPr>
            </a:pPr>
            <a:endParaRPr lang="en-US"/>
          </a:p>
        </c:txPr>
      </c:legendEntry>
      <c:legendEntry>
        <c:idx val="1"/>
        <c:txPr>
          <a:bodyPr/>
          <a:lstStyle/>
          <a:p>
            <a:pPr>
              <a:defRPr sz="1200" baseline="0">
                <a:solidFill>
                  <a:srgbClr val="000000"/>
                </a:solidFill>
              </a:defRPr>
            </a:pPr>
            <a:endParaRPr lang="en-US"/>
          </a:p>
        </c:txPr>
      </c:legendEntry>
      <c:legendEntry>
        <c:idx val="2"/>
        <c:delete val="1"/>
      </c:legendEntry>
      <c:legendEntry>
        <c:idx val="3"/>
        <c:delete val="1"/>
      </c:legendEntry>
      <c:layout>
        <c:manualLayout>
          <c:xMode val="edge"/>
          <c:yMode val="edge"/>
          <c:x val="0.23988503914741988"/>
          <c:y val="0.89121785459026459"/>
          <c:w val="0.52022992125984269"/>
          <c:h val="7.2331653543307423E-2"/>
        </c:manualLayout>
      </c:layout>
      <c:txPr>
        <a:bodyPr/>
        <a:lstStyle/>
        <a:p>
          <a:pPr>
            <a:defRPr baseline="0">
              <a:solidFill>
                <a:srgbClr val="000000"/>
              </a:solidFill>
            </a:defRPr>
          </a:pPr>
          <a:endParaRPr lang="en-US"/>
        </a:p>
      </c:txPr>
    </c:legend>
    <c:plotVisOnly val="1"/>
  </c:chart>
  <c:spPr>
    <a:noFill/>
    <a:ln w="9525">
      <a:noFill/>
    </a:ln>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GB"/>
  <c:style val="26"/>
  <c:chart>
    <c:autoTitleDeleted val="1"/>
    <c:plotArea>
      <c:layout/>
      <c:pieChart>
        <c:varyColors val="1"/>
        <c:ser>
          <c:idx val="0"/>
          <c:order val="0"/>
          <c:tx>
            <c:strRef>
              <c:f>Sheet1!$B$1</c:f>
              <c:strCache>
                <c:ptCount val="1"/>
                <c:pt idx="0">
                  <c:v>Column2</c:v>
                </c:pt>
              </c:strCache>
            </c:strRef>
          </c:tx>
          <c:dPt>
            <c:idx val="0"/>
            <c:spPr>
              <a:gradFill>
                <a:gsLst>
                  <a:gs pos="0">
                    <a:srgbClr val="FF5B00"/>
                  </a:gs>
                  <a:gs pos="50000">
                    <a:srgbClr val="FF5B00">
                      <a:lumMod val="75000"/>
                    </a:srgbClr>
                  </a:gs>
                  <a:gs pos="100000">
                    <a:schemeClr val="accent1">
                      <a:lumMod val="50000"/>
                    </a:schemeClr>
                  </a:gs>
                </a:gsLst>
                <a:lin ang="16200000" scaled="1"/>
              </a:gradFill>
            </c:spPr>
          </c:dPt>
          <c:dPt>
            <c:idx val="1"/>
            <c:spPr>
              <a:gradFill>
                <a:gsLst>
                  <a:gs pos="0">
                    <a:srgbClr val="0066CC"/>
                  </a:gs>
                  <a:gs pos="50000">
                    <a:srgbClr val="0066CC">
                      <a:lumMod val="75000"/>
                    </a:srgbClr>
                  </a:gs>
                  <a:gs pos="100000">
                    <a:schemeClr val="accent2">
                      <a:lumMod val="50000"/>
                    </a:schemeClr>
                  </a:gs>
                </a:gsLst>
                <a:lin ang="16200000" scaled="1"/>
              </a:gradFill>
            </c:spPr>
          </c:dPt>
          <c:dPt>
            <c:idx val="3"/>
            <c:spPr>
              <a:gradFill>
                <a:gsLst>
                  <a:gs pos="0">
                    <a:srgbClr val="68C33B"/>
                  </a:gs>
                  <a:gs pos="50000">
                    <a:srgbClr val="68C33B">
                      <a:lumMod val="75000"/>
                    </a:srgbClr>
                  </a:gs>
                  <a:gs pos="100000">
                    <a:schemeClr val="accent4">
                      <a:lumMod val="50000"/>
                    </a:schemeClr>
                  </a:gs>
                </a:gsLst>
                <a:lin ang="16200000" scaled="1"/>
              </a:gradFill>
            </c:spPr>
          </c:dPt>
          <c:dPt>
            <c:idx val="4"/>
            <c:spPr>
              <a:gradFill>
                <a:gsLst>
                  <a:gs pos="0">
                    <a:srgbClr val="FFC000"/>
                  </a:gs>
                  <a:gs pos="50000">
                    <a:srgbClr val="FFC000">
                      <a:lumMod val="75000"/>
                    </a:srgbClr>
                  </a:gs>
                  <a:gs pos="100000">
                    <a:schemeClr val="accent5">
                      <a:lumMod val="50000"/>
                    </a:schemeClr>
                  </a:gs>
                </a:gsLst>
                <a:lin ang="16200000" scaled="1"/>
              </a:gradFill>
            </c:spPr>
          </c:dPt>
          <c:dPt>
            <c:idx val="5"/>
            <c:spPr>
              <a:gradFill>
                <a:gsLst>
                  <a:gs pos="0">
                    <a:srgbClr val="09BED1"/>
                  </a:gs>
                  <a:gs pos="50000">
                    <a:srgbClr val="09BED1">
                      <a:lumMod val="75000"/>
                    </a:srgbClr>
                  </a:gs>
                  <a:gs pos="100000">
                    <a:schemeClr val="accent6">
                      <a:lumMod val="50000"/>
                    </a:schemeClr>
                  </a:gs>
                </a:gsLst>
                <a:lin ang="16200000" scaled="1"/>
              </a:gradFill>
            </c:spPr>
          </c:dPt>
          <c:dLbls>
            <c:dLbl>
              <c:idx val="0"/>
              <c:layout>
                <c:manualLayout>
                  <c:x val="2.907910798453547E-2"/>
                  <c:y val="-0.11887739738428681"/>
                </c:manualLayout>
              </c:layout>
              <c:tx>
                <c:rich>
                  <a:bodyPr/>
                  <a:lstStyle/>
                  <a:p>
                    <a:r>
                      <a:rPr lang="en-US" sz="1400" baseline="0" dirty="0" smtClean="0">
                        <a:solidFill>
                          <a:srgbClr val="000000"/>
                        </a:solidFill>
                        <a:effectLst>
                          <a:outerShdw blurRad="38100" dist="38100" dir="2700000" algn="tl">
                            <a:srgbClr val="000000">
                              <a:alpha val="43137"/>
                            </a:srgbClr>
                          </a:outerShdw>
                        </a:effectLst>
                      </a:rPr>
                      <a:t>HBAs </a:t>
                    </a:r>
                    <a:br>
                      <a:rPr lang="en-US" sz="1400" baseline="0" dirty="0" smtClean="0">
                        <a:solidFill>
                          <a:srgbClr val="000000"/>
                        </a:solidFill>
                        <a:effectLst>
                          <a:outerShdw blurRad="38100" dist="38100" dir="2700000" algn="tl">
                            <a:srgbClr val="000000">
                              <a:alpha val="43137"/>
                            </a:srgbClr>
                          </a:outerShdw>
                        </a:effectLst>
                      </a:rPr>
                    </a:br>
                    <a:r>
                      <a:rPr lang="en-US" sz="1400" baseline="0" dirty="0" smtClean="0">
                        <a:solidFill>
                          <a:srgbClr val="000000"/>
                        </a:solidFill>
                        <a:effectLst>
                          <a:outerShdw blurRad="38100" dist="38100" dir="2700000" algn="tl">
                            <a:srgbClr val="000000">
                              <a:alpha val="43137"/>
                            </a:srgbClr>
                          </a:outerShdw>
                        </a:effectLst>
                      </a:rPr>
                      <a:t>32 W</a:t>
                    </a:r>
                    <a:r>
                      <a:rPr lang="en-US" sz="1400" baseline="0" dirty="0">
                        <a:solidFill>
                          <a:srgbClr val="000000"/>
                        </a:solidFill>
                        <a:effectLst>
                          <a:outerShdw blurRad="38100" dist="38100" dir="2700000" algn="tl">
                            <a:srgbClr val="000000">
                              <a:alpha val="43137"/>
                            </a:srgbClr>
                          </a:outerShdw>
                        </a:effectLst>
                      </a:rPr>
                      <a:t>
</a:t>
                    </a:r>
                    <a:r>
                      <a:rPr lang="en-US" sz="1400" baseline="0" dirty="0" smtClean="0">
                        <a:solidFill>
                          <a:srgbClr val="000000"/>
                        </a:solidFill>
                        <a:effectLst>
                          <a:outerShdw blurRad="38100" dist="38100" dir="2700000" algn="tl">
                            <a:srgbClr val="000000">
                              <a:alpha val="43137"/>
                            </a:srgbClr>
                          </a:outerShdw>
                        </a:effectLst>
                      </a:rPr>
                      <a:t>6%</a:t>
                    </a:r>
                    <a:endParaRPr lang="en-US" sz="1400" baseline="0" dirty="0">
                      <a:solidFill>
                        <a:srgbClr val="000000"/>
                      </a:solidFill>
                      <a:effectLst>
                        <a:outerShdw blurRad="38100" dist="38100" dir="2700000" algn="tl">
                          <a:srgbClr val="000000">
                            <a:alpha val="43137"/>
                          </a:srgbClr>
                        </a:outerShdw>
                      </a:effectLst>
                    </a:endParaRPr>
                  </a:p>
                </c:rich>
              </c:tx>
              <c:showCatName val="1"/>
              <c:showPercent val="1"/>
            </c:dLbl>
            <c:dLbl>
              <c:idx val="1"/>
              <c:layout>
                <c:manualLayout>
                  <c:x val="-1.9459247277849614E-2"/>
                  <c:y val="-2.1263043944660491E-2"/>
                </c:manualLayout>
              </c:layout>
              <c:spPr/>
              <c:txPr>
                <a:bodyPr/>
                <a:lstStyle/>
                <a:p>
                  <a:pPr>
                    <a:defRPr sz="1200" baseline="0">
                      <a:solidFill>
                        <a:srgbClr val="000000"/>
                      </a:solidFill>
                      <a:effectLst/>
                    </a:defRPr>
                  </a:pPr>
                  <a:endParaRPr lang="en-US"/>
                </a:p>
              </c:txPr>
              <c:showCatName val="1"/>
              <c:showPercent val="1"/>
            </c:dLbl>
            <c:dLbl>
              <c:idx val="2"/>
              <c:layout>
                <c:manualLayout>
                  <c:x val="7.5617543931039741E-2"/>
                  <c:y val="-0.20897145669291362"/>
                </c:manualLayout>
              </c:layout>
              <c:tx>
                <c:rich>
                  <a:bodyPr/>
                  <a:lstStyle/>
                  <a:p>
                    <a:r>
                      <a:rPr lang="en-US" baseline="0" dirty="0">
                        <a:solidFill>
                          <a:srgbClr val="000000"/>
                        </a:solidFill>
                      </a:rPr>
                      <a:t>Disks </a:t>
                    </a:r>
                    <a:r>
                      <a:rPr lang="en-US" baseline="0" dirty="0" smtClean="0">
                        <a:solidFill>
                          <a:srgbClr val="000000"/>
                        </a:solidFill>
                      </a:rPr>
                      <a:t>52 </a:t>
                    </a:r>
                    <a:r>
                      <a:rPr lang="en-US" baseline="0" dirty="0">
                        <a:solidFill>
                          <a:srgbClr val="000000"/>
                        </a:solidFill>
                      </a:rPr>
                      <a:t>W
9%</a:t>
                    </a:r>
                  </a:p>
                </c:rich>
              </c:tx>
              <c:showCatName val="1"/>
              <c:showPercent val="1"/>
            </c:dLbl>
            <c:dLbl>
              <c:idx val="3"/>
              <c:layout>
                <c:manualLayout>
                  <c:x val="0.15867863466303908"/>
                  <c:y val="-3.5099090807548403E-2"/>
                </c:manualLayout>
              </c:layout>
              <c:tx>
                <c:rich>
                  <a:bodyPr/>
                  <a:lstStyle/>
                  <a:p>
                    <a:r>
                      <a:rPr lang="en-US" baseline="0" dirty="0">
                        <a:solidFill>
                          <a:srgbClr val="000000"/>
                        </a:solidFill>
                      </a:rPr>
                      <a:t>Memory </a:t>
                    </a:r>
                    <a:r>
                      <a:rPr lang="en-US" baseline="0" dirty="0" smtClean="0">
                        <a:solidFill>
                          <a:srgbClr val="000000"/>
                        </a:solidFill>
                      </a:rPr>
                      <a:t>86 </a:t>
                    </a:r>
                    <a:r>
                      <a:rPr lang="en-US" baseline="0" dirty="0">
                        <a:solidFill>
                          <a:srgbClr val="000000"/>
                        </a:solidFill>
                      </a:rPr>
                      <a:t>W
15%</a:t>
                    </a:r>
                  </a:p>
                </c:rich>
              </c:tx>
              <c:showCatName val="1"/>
              <c:showPercent val="1"/>
            </c:dLbl>
            <c:dLbl>
              <c:idx val="4"/>
              <c:layout>
                <c:manualLayout>
                  <c:x val="-1.9385948849417133E-3"/>
                  <c:y val="0.19444444444444492"/>
                </c:manualLayout>
              </c:layout>
              <c:showCatName val="1"/>
              <c:showPercent val="1"/>
            </c:dLbl>
            <c:dLbl>
              <c:idx val="5"/>
              <c:layout>
                <c:manualLayout>
                  <c:x val="-0.14270118625844044"/>
                  <c:y val="-0.16180028381021333"/>
                </c:manualLayout>
              </c:layout>
              <c:showCatName val="1"/>
              <c:showPercent val="1"/>
            </c:dLbl>
            <c:txPr>
              <a:bodyPr/>
              <a:lstStyle/>
              <a:p>
                <a:pPr>
                  <a:defRPr sz="1400" baseline="0">
                    <a:solidFill>
                      <a:srgbClr val="000000"/>
                    </a:solidFill>
                    <a:effectLst>
                      <a:outerShdw blurRad="38100" dist="38100" dir="2700000" algn="tl">
                        <a:srgbClr val="000000">
                          <a:alpha val="43137"/>
                        </a:srgbClr>
                      </a:outerShdw>
                    </a:effectLst>
                  </a:defRPr>
                </a:pPr>
                <a:endParaRPr lang="en-US"/>
              </a:p>
            </c:txPr>
            <c:showCatName val="1"/>
            <c:showPercent val="1"/>
          </c:dLbls>
          <c:cat>
            <c:strRef>
              <c:f>Sheet1!$A$2:$A$7</c:f>
              <c:strCache>
                <c:ptCount val="6"/>
                <c:pt idx="0">
                  <c:v>HBAs 32 W</c:v>
                </c:pt>
                <c:pt idx="1">
                  <c:v>NIC 5 W</c:v>
                </c:pt>
                <c:pt idx="2">
                  <c:v>Disks 52 W</c:v>
                </c:pt>
                <c:pt idx="3">
                  <c:v>Memory 86 W</c:v>
                </c:pt>
                <c:pt idx="4">
                  <c:v>Processors 214 W</c:v>
                </c:pt>
                <c:pt idx="5">
                  <c:v>Others 179 W</c:v>
                </c:pt>
              </c:strCache>
            </c:strRef>
          </c:cat>
          <c:val>
            <c:numRef>
              <c:f>Sheet1!$B$2:$B$7</c:f>
              <c:numCache>
                <c:formatCode>General</c:formatCode>
                <c:ptCount val="6"/>
                <c:pt idx="0">
                  <c:v>6</c:v>
                </c:pt>
                <c:pt idx="1">
                  <c:v>1</c:v>
                </c:pt>
                <c:pt idx="2">
                  <c:v>9</c:v>
                </c:pt>
                <c:pt idx="3">
                  <c:v>15</c:v>
                </c:pt>
                <c:pt idx="4">
                  <c:v>38</c:v>
                </c:pt>
                <c:pt idx="5">
                  <c:v>31</c:v>
                </c:pt>
              </c:numCache>
            </c:numRef>
          </c:val>
        </c:ser>
        <c:dLbls>
          <c:showCatName val="1"/>
          <c:showPercent val="1"/>
        </c:dLbls>
        <c:firstSliceAng val="180"/>
      </c:pieChart>
    </c:plotArea>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style val="26"/>
  <c:chart>
    <c:autoTitleDeleted val="1"/>
    <c:plotArea>
      <c:layout/>
      <c:pieChart>
        <c:varyColors val="1"/>
        <c:ser>
          <c:idx val="0"/>
          <c:order val="0"/>
          <c:tx>
            <c:strRef>
              <c:f>Sheet1!$B$1</c:f>
              <c:strCache>
                <c:ptCount val="1"/>
                <c:pt idx="0">
                  <c:v>Column2</c:v>
                </c:pt>
              </c:strCache>
            </c:strRef>
          </c:tx>
          <c:dPt>
            <c:idx val="0"/>
            <c:spPr>
              <a:gradFill>
                <a:gsLst>
                  <a:gs pos="0">
                    <a:srgbClr val="FF5B00"/>
                  </a:gs>
                  <a:gs pos="50000">
                    <a:srgbClr val="FF5B00">
                      <a:lumMod val="75000"/>
                    </a:srgbClr>
                  </a:gs>
                  <a:gs pos="100000">
                    <a:schemeClr val="accent1">
                      <a:lumMod val="50000"/>
                    </a:schemeClr>
                  </a:gs>
                </a:gsLst>
                <a:lin ang="16200000" scaled="1"/>
              </a:gradFill>
            </c:spPr>
          </c:dPt>
          <c:dPt>
            <c:idx val="1"/>
            <c:spPr>
              <a:gradFill>
                <a:gsLst>
                  <a:gs pos="0">
                    <a:srgbClr val="0066CC"/>
                  </a:gs>
                  <a:gs pos="50000">
                    <a:srgbClr val="0066CC">
                      <a:lumMod val="75000"/>
                    </a:srgbClr>
                  </a:gs>
                  <a:gs pos="100000">
                    <a:schemeClr val="accent2">
                      <a:lumMod val="50000"/>
                    </a:schemeClr>
                  </a:gs>
                </a:gsLst>
                <a:lin ang="16200000" scaled="1"/>
              </a:gradFill>
            </c:spPr>
          </c:dPt>
          <c:dPt>
            <c:idx val="3"/>
            <c:spPr>
              <a:gradFill>
                <a:gsLst>
                  <a:gs pos="0">
                    <a:srgbClr val="68C33B"/>
                  </a:gs>
                  <a:gs pos="50000">
                    <a:srgbClr val="68C33B">
                      <a:lumMod val="75000"/>
                    </a:srgbClr>
                  </a:gs>
                  <a:gs pos="100000">
                    <a:schemeClr val="accent4">
                      <a:lumMod val="50000"/>
                    </a:schemeClr>
                  </a:gs>
                </a:gsLst>
                <a:lin ang="16200000" scaled="1"/>
              </a:gradFill>
            </c:spPr>
          </c:dPt>
          <c:dPt>
            <c:idx val="4"/>
            <c:spPr>
              <a:gradFill>
                <a:gsLst>
                  <a:gs pos="0">
                    <a:srgbClr val="FFC000"/>
                  </a:gs>
                  <a:gs pos="50000">
                    <a:srgbClr val="FFC000">
                      <a:lumMod val="75000"/>
                    </a:srgbClr>
                  </a:gs>
                  <a:gs pos="100000">
                    <a:schemeClr val="accent5">
                      <a:lumMod val="50000"/>
                    </a:schemeClr>
                  </a:gs>
                </a:gsLst>
                <a:lin ang="16200000" scaled="1"/>
              </a:gradFill>
            </c:spPr>
          </c:dPt>
          <c:dPt>
            <c:idx val="5"/>
            <c:spPr>
              <a:gradFill>
                <a:gsLst>
                  <a:gs pos="0">
                    <a:srgbClr val="09BED1"/>
                  </a:gs>
                  <a:gs pos="50000">
                    <a:srgbClr val="09BED1">
                      <a:lumMod val="75000"/>
                    </a:srgbClr>
                  </a:gs>
                  <a:gs pos="100000">
                    <a:schemeClr val="accent6">
                      <a:lumMod val="50000"/>
                    </a:schemeClr>
                  </a:gs>
                </a:gsLst>
                <a:lin ang="16200000" scaled="1"/>
              </a:gradFill>
            </c:spPr>
          </c:dPt>
          <c:dLbls>
            <c:dLbl>
              <c:idx val="0"/>
              <c:layout>
                <c:manualLayout>
                  <c:x val="-9.1606408578167764E-2"/>
                  <c:y val="0"/>
                </c:manualLayout>
              </c:layout>
              <c:tx>
                <c:rich>
                  <a:bodyPr/>
                  <a:lstStyle/>
                  <a:p>
                    <a:pPr>
                      <a:defRPr sz="1200" baseline="0">
                        <a:solidFill>
                          <a:srgbClr val="000000"/>
                        </a:solidFill>
                        <a:effectLst/>
                      </a:defRPr>
                    </a:pPr>
                    <a:r>
                      <a:rPr lang="en-US" sz="1200" baseline="0" dirty="0" smtClean="0">
                        <a:solidFill>
                          <a:srgbClr val="000000"/>
                        </a:solidFill>
                        <a:effectLst/>
                      </a:rPr>
                      <a:t>HBAs 10W</a:t>
                    </a:r>
                    <a:r>
                      <a:rPr lang="en-US" sz="1200" baseline="0" dirty="0">
                        <a:solidFill>
                          <a:srgbClr val="000000"/>
                        </a:solidFill>
                        <a:effectLst/>
                      </a:rPr>
                      <a:t>
</a:t>
                    </a:r>
                    <a:r>
                      <a:rPr lang="en-US" sz="1200" baseline="0" dirty="0" smtClean="0">
                        <a:solidFill>
                          <a:srgbClr val="000000"/>
                        </a:solidFill>
                        <a:effectLst/>
                      </a:rPr>
                      <a:t>2%</a:t>
                    </a:r>
                    <a:endParaRPr lang="en-US" sz="1200" baseline="0" dirty="0">
                      <a:solidFill>
                        <a:srgbClr val="000000"/>
                      </a:solidFill>
                      <a:effectLst/>
                    </a:endParaRPr>
                  </a:p>
                </c:rich>
              </c:tx>
              <c:spPr/>
              <c:showCatName val="1"/>
              <c:showPercent val="1"/>
            </c:dLbl>
            <c:dLbl>
              <c:idx val="1"/>
              <c:layout>
                <c:manualLayout>
                  <c:x val="-0.14323082749140509"/>
                  <c:y val="-2.2787028921881678E-5"/>
                </c:manualLayout>
              </c:layout>
              <c:spPr/>
              <c:txPr>
                <a:bodyPr/>
                <a:lstStyle/>
                <a:p>
                  <a:pPr>
                    <a:defRPr sz="1200" baseline="0">
                      <a:solidFill>
                        <a:srgbClr val="000000"/>
                      </a:solidFill>
                      <a:effectLst/>
                    </a:defRPr>
                  </a:pPr>
                  <a:endParaRPr lang="en-US"/>
                </a:p>
              </c:txPr>
              <c:showCatName val="1"/>
              <c:showPercent val="1"/>
            </c:dLbl>
            <c:dLbl>
              <c:idx val="2"/>
              <c:layout>
                <c:manualLayout>
                  <c:x val="-0.17521014542451024"/>
                  <c:y val="6.1845498935770718E-3"/>
                </c:manualLayout>
              </c:layout>
              <c:tx>
                <c:rich>
                  <a:bodyPr/>
                  <a:lstStyle/>
                  <a:p>
                    <a:pPr>
                      <a:defRPr sz="1200" baseline="0">
                        <a:solidFill>
                          <a:srgbClr val="000000"/>
                        </a:solidFill>
                        <a:effectLst/>
                      </a:defRPr>
                    </a:pPr>
                    <a:r>
                      <a:rPr lang="en-US" sz="1200" baseline="0" dirty="0">
                        <a:solidFill>
                          <a:srgbClr val="000000"/>
                        </a:solidFill>
                        <a:effectLst/>
                      </a:rPr>
                      <a:t>Disks </a:t>
                    </a:r>
                    <a:r>
                      <a:rPr lang="en-US" sz="1200" baseline="0" dirty="0" smtClean="0">
                        <a:solidFill>
                          <a:srgbClr val="000000"/>
                        </a:solidFill>
                        <a:effectLst/>
                      </a:rPr>
                      <a:t>27W</a:t>
                    </a:r>
                    <a:r>
                      <a:rPr lang="en-US" sz="1200" baseline="0" dirty="0">
                        <a:solidFill>
                          <a:srgbClr val="000000"/>
                        </a:solidFill>
                        <a:effectLst/>
                      </a:rPr>
                      <a:t>
</a:t>
                    </a:r>
                    <a:r>
                      <a:rPr lang="en-US" sz="1200" baseline="0" dirty="0" smtClean="0">
                        <a:solidFill>
                          <a:srgbClr val="000000"/>
                        </a:solidFill>
                        <a:effectLst/>
                      </a:rPr>
                      <a:t>4%</a:t>
                    </a:r>
                    <a:endParaRPr lang="en-US" sz="1200" baseline="0" dirty="0">
                      <a:solidFill>
                        <a:srgbClr val="000000"/>
                      </a:solidFill>
                      <a:effectLst/>
                    </a:endParaRPr>
                  </a:p>
                </c:rich>
              </c:tx>
              <c:spPr/>
              <c:showCatName val="1"/>
              <c:showPercent val="1"/>
            </c:dLbl>
            <c:dLbl>
              <c:idx val="3"/>
              <c:layout>
                <c:manualLayout>
                  <c:x val="0.15792114222975825"/>
                  <c:y val="0.17003236520859147"/>
                </c:manualLayout>
              </c:layout>
              <c:tx>
                <c:rich>
                  <a:bodyPr/>
                  <a:lstStyle/>
                  <a:p>
                    <a:r>
                      <a:rPr lang="en-US" baseline="0" dirty="0">
                        <a:solidFill>
                          <a:srgbClr val="000000"/>
                        </a:solidFill>
                      </a:rPr>
                      <a:t>Memory </a:t>
                    </a:r>
                    <a:r>
                      <a:rPr lang="en-US" baseline="0" dirty="0" smtClean="0">
                        <a:solidFill>
                          <a:srgbClr val="000000"/>
                        </a:solidFill>
                      </a:rPr>
                      <a:t>344W</a:t>
                    </a:r>
                    <a:r>
                      <a:rPr lang="en-US" baseline="0" dirty="0">
                        <a:solidFill>
                          <a:srgbClr val="000000"/>
                        </a:solidFill>
                      </a:rPr>
                      <a:t>
</a:t>
                    </a:r>
                    <a:r>
                      <a:rPr lang="en-US" baseline="0" dirty="0" smtClean="0">
                        <a:solidFill>
                          <a:srgbClr val="000000"/>
                        </a:solidFill>
                      </a:rPr>
                      <a:t>54%</a:t>
                    </a:r>
                    <a:endParaRPr lang="en-US" baseline="0" dirty="0">
                      <a:solidFill>
                        <a:srgbClr val="000000"/>
                      </a:solidFill>
                    </a:endParaRPr>
                  </a:p>
                </c:rich>
              </c:tx>
              <c:showCatName val="1"/>
              <c:showPercent val="1"/>
            </c:dLbl>
            <c:dLbl>
              <c:idx val="4"/>
              <c:layout>
                <c:manualLayout>
                  <c:x val="-0.18577019108416826"/>
                  <c:y val="3.2242209505497083E-2"/>
                </c:manualLayout>
              </c:layout>
              <c:showCatName val="1"/>
              <c:showPercent val="1"/>
            </c:dLbl>
            <c:dLbl>
              <c:idx val="5"/>
              <c:layout>
                <c:manualLayout>
                  <c:x val="-9.8062045199010822E-2"/>
                  <c:y val="-0.20081503466192843"/>
                </c:manualLayout>
              </c:layout>
              <c:showCatName val="1"/>
              <c:showPercent val="1"/>
            </c:dLbl>
            <c:txPr>
              <a:bodyPr/>
              <a:lstStyle/>
              <a:p>
                <a:pPr>
                  <a:defRPr sz="1400" baseline="0">
                    <a:solidFill>
                      <a:srgbClr val="000000"/>
                    </a:solidFill>
                    <a:effectLst>
                      <a:outerShdw blurRad="38100" dist="38100" dir="2700000" algn="tl">
                        <a:srgbClr val="000000">
                          <a:alpha val="43137"/>
                        </a:srgbClr>
                      </a:outerShdw>
                    </a:effectLst>
                  </a:defRPr>
                </a:pPr>
                <a:endParaRPr lang="en-US"/>
              </a:p>
            </c:txPr>
            <c:showCatName val="1"/>
            <c:showPercent val="1"/>
          </c:dLbls>
          <c:cat>
            <c:strRef>
              <c:f>Sheet1!$A$2:$A$7</c:f>
              <c:strCache>
                <c:ptCount val="6"/>
                <c:pt idx="0">
                  <c:v>HBAs 10W</c:v>
                </c:pt>
                <c:pt idx="1">
                  <c:v>NIC 17W</c:v>
                </c:pt>
                <c:pt idx="2">
                  <c:v>Disks 27W</c:v>
                </c:pt>
                <c:pt idx="3">
                  <c:v>Memory 344W</c:v>
                </c:pt>
                <c:pt idx="4">
                  <c:v>Processors 136W</c:v>
                </c:pt>
                <c:pt idx="5">
                  <c:v>Others 101W</c:v>
                </c:pt>
              </c:strCache>
            </c:strRef>
          </c:cat>
          <c:val>
            <c:numRef>
              <c:f>Sheet1!$B$2:$B$7</c:f>
              <c:numCache>
                <c:formatCode>General</c:formatCode>
                <c:ptCount val="6"/>
                <c:pt idx="0">
                  <c:v>2</c:v>
                </c:pt>
                <c:pt idx="1">
                  <c:v>3</c:v>
                </c:pt>
                <c:pt idx="2">
                  <c:v>4</c:v>
                </c:pt>
                <c:pt idx="3">
                  <c:v>54</c:v>
                </c:pt>
                <c:pt idx="4">
                  <c:v>21</c:v>
                </c:pt>
                <c:pt idx="5">
                  <c:v>16</c:v>
                </c:pt>
              </c:numCache>
            </c:numRef>
          </c:val>
        </c:ser>
        <c:dLbls>
          <c:showCatName val="1"/>
          <c:showPercent val="1"/>
        </c:dLbls>
        <c:firstSliceAng val="180"/>
      </c:pieChart>
    </c:plotArea>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GB"/>
  <c:style val="26"/>
  <c:chart>
    <c:autoTitleDeleted val="1"/>
    <c:plotArea>
      <c:layout>
        <c:manualLayout>
          <c:layoutTarget val="inner"/>
          <c:xMode val="edge"/>
          <c:yMode val="edge"/>
          <c:x val="0.19366280543521452"/>
          <c:y val="3.5168063669460674E-2"/>
          <c:w val="0.76979235362640508"/>
          <c:h val="0.73854478875624197"/>
        </c:manualLayout>
      </c:layout>
      <c:barChart>
        <c:barDir val="col"/>
        <c:grouping val="clustered"/>
        <c:ser>
          <c:idx val="0"/>
          <c:order val="0"/>
          <c:tx>
            <c:strRef>
              <c:f>Sheet1!$B$1</c:f>
              <c:strCache>
                <c:ptCount val="1"/>
                <c:pt idx="0">
                  <c:v>Physical Machines</c:v>
                </c:pt>
              </c:strCache>
            </c:strRef>
          </c:tx>
          <c:spPr>
            <a:gradFill>
              <a:gsLst>
                <a:gs pos="0">
                  <a:srgbClr val="FF5B00"/>
                </a:gs>
                <a:gs pos="50000">
                  <a:srgbClr val="FF5B00">
                    <a:lumMod val="75000"/>
                  </a:srgbClr>
                </a:gs>
                <a:gs pos="100000">
                  <a:schemeClr val="accent1">
                    <a:lumMod val="50000"/>
                  </a:schemeClr>
                </a:gs>
              </a:gsLst>
              <a:lin ang="5400000" scaled="0"/>
            </a:gradFill>
            <a:effectLst>
              <a:outerShdw blurRad="50800" dist="38100" dir="2700000" algn="tl" rotWithShape="0">
                <a:prstClr val="black">
                  <a:alpha val="40000"/>
                </a:prstClr>
              </a:outerShdw>
            </a:effectLst>
            <a:scene3d>
              <a:camera prst="orthographicFront"/>
              <a:lightRig rig="soft" dir="tl">
                <a:rot lat="0" lon="0" rev="20000000"/>
              </a:lightRig>
            </a:scene3d>
            <a:sp3d prstMaterial="matte"/>
          </c:spPr>
          <c:cat>
            <c:strRef>
              <c:f>Sheet1!$A$2:$A$4</c:f>
              <c:strCache>
                <c:ptCount val="3"/>
                <c:pt idx="0">
                  <c:v>1 machine</c:v>
                </c:pt>
                <c:pt idx="1">
                  <c:v>4 machines</c:v>
                </c:pt>
                <c:pt idx="2">
                  <c:v>10 machines</c:v>
                </c:pt>
              </c:strCache>
            </c:strRef>
          </c:cat>
          <c:val>
            <c:numRef>
              <c:f>Sheet1!$B$2:$B$4</c:f>
              <c:numCache>
                <c:formatCode>General</c:formatCode>
                <c:ptCount val="3"/>
                <c:pt idx="0">
                  <c:v>4704.3600000000024</c:v>
                </c:pt>
                <c:pt idx="1">
                  <c:v>17535.509999999897</c:v>
                </c:pt>
                <c:pt idx="2">
                  <c:v>43838.77</c:v>
                </c:pt>
              </c:numCache>
            </c:numRef>
          </c:val>
        </c:ser>
        <c:ser>
          <c:idx val="1"/>
          <c:order val="1"/>
          <c:tx>
            <c:strRef>
              <c:f>Sheet1!$C$1</c:f>
              <c:strCache>
                <c:ptCount val="1"/>
                <c:pt idx="0">
                  <c:v>Virtual Machines</c:v>
                </c:pt>
              </c:strCache>
            </c:strRef>
          </c:tx>
          <c:spPr>
            <a:gradFill>
              <a:gsLst>
                <a:gs pos="0">
                  <a:srgbClr val="0066CC"/>
                </a:gs>
                <a:gs pos="50000">
                  <a:srgbClr val="0066CC">
                    <a:lumMod val="75000"/>
                  </a:srgbClr>
                </a:gs>
                <a:gs pos="100000">
                  <a:schemeClr val="accent2">
                    <a:lumMod val="50000"/>
                  </a:schemeClr>
                </a:gs>
              </a:gsLst>
              <a:lin ang="5400000" scaled="0"/>
            </a:gradFill>
            <a:effectLst>
              <a:outerShdw blurRad="50800" dist="38100" dir="2700000" algn="tl" rotWithShape="0">
                <a:prstClr val="black">
                  <a:alpha val="40000"/>
                </a:prstClr>
              </a:outerShdw>
            </a:effectLst>
            <a:scene3d>
              <a:camera prst="orthographicFront"/>
              <a:lightRig rig="soft" dir="tl">
                <a:rot lat="0" lon="0" rev="20000000"/>
              </a:lightRig>
            </a:scene3d>
            <a:sp3d prstMaterial="matte"/>
          </c:spPr>
          <c:cat>
            <c:strRef>
              <c:f>Sheet1!$A$2:$A$4</c:f>
              <c:strCache>
                <c:ptCount val="3"/>
                <c:pt idx="0">
                  <c:v>1 machine</c:v>
                </c:pt>
                <c:pt idx="1">
                  <c:v>4 machines</c:v>
                </c:pt>
                <c:pt idx="2">
                  <c:v>10 machines</c:v>
                </c:pt>
              </c:strCache>
            </c:strRef>
          </c:cat>
          <c:val>
            <c:numRef>
              <c:f>Sheet1!$C$2:$C$4</c:f>
              <c:numCache>
                <c:formatCode>General</c:formatCode>
                <c:ptCount val="3"/>
                <c:pt idx="0">
                  <c:v>4383.88</c:v>
                </c:pt>
                <c:pt idx="1">
                  <c:v>4357.8100000000004</c:v>
                </c:pt>
                <c:pt idx="2">
                  <c:v>4489.68</c:v>
                </c:pt>
              </c:numCache>
            </c:numRef>
          </c:val>
        </c:ser>
        <c:gapWidth val="193"/>
        <c:overlap val="-55"/>
        <c:axId val="154435584"/>
        <c:axId val="154437888"/>
      </c:barChart>
      <c:catAx>
        <c:axId val="154435584"/>
        <c:scaling>
          <c:orientation val="minMax"/>
        </c:scaling>
        <c:axPos val="b"/>
        <c:majorTickMark val="none"/>
        <c:tickLblPos val="nextTo"/>
        <c:spPr>
          <a:ln>
            <a:solidFill>
              <a:srgbClr val="4D4D4D"/>
            </a:solidFill>
          </a:ln>
        </c:spPr>
        <c:txPr>
          <a:bodyPr/>
          <a:lstStyle/>
          <a:p>
            <a:pPr>
              <a:defRPr sz="1200">
                <a:gradFill>
                  <a:gsLst>
                    <a:gs pos="0">
                      <a:srgbClr val="373737"/>
                    </a:gs>
                    <a:gs pos="100000">
                      <a:srgbClr val="373737"/>
                    </a:gs>
                  </a:gsLst>
                  <a:lin ang="5400000" scaled="0"/>
                </a:gradFill>
              </a:defRPr>
            </a:pPr>
            <a:endParaRPr lang="en-US"/>
          </a:p>
        </c:txPr>
        <c:crossAx val="154437888"/>
        <c:crosses val="autoZero"/>
        <c:auto val="1"/>
        <c:lblAlgn val="ctr"/>
        <c:lblOffset val="100"/>
      </c:catAx>
      <c:valAx>
        <c:axId val="154437888"/>
        <c:scaling>
          <c:orientation val="minMax"/>
        </c:scaling>
        <c:axPos val="l"/>
        <c:majorGridlines>
          <c:spPr>
            <a:ln w="6350">
              <a:solidFill>
                <a:schemeClr val="bg1">
                  <a:lumMod val="75000"/>
                </a:schemeClr>
              </a:solidFill>
              <a:prstDash val="sysDot"/>
            </a:ln>
          </c:spPr>
        </c:majorGridlines>
        <c:numFmt formatCode="#,##0" sourceLinked="0"/>
        <c:majorTickMark val="none"/>
        <c:tickLblPos val="nextTo"/>
        <c:spPr>
          <a:ln w="9525">
            <a:solidFill>
              <a:schemeClr val="bg2"/>
            </a:solidFill>
          </a:ln>
        </c:spPr>
        <c:txPr>
          <a:bodyPr/>
          <a:lstStyle/>
          <a:p>
            <a:pPr>
              <a:defRPr sz="1200" baseline="0">
                <a:solidFill>
                  <a:srgbClr val="000000"/>
                </a:solidFill>
              </a:defRPr>
            </a:pPr>
            <a:endParaRPr lang="en-US"/>
          </a:p>
        </c:txPr>
        <c:crossAx val="154435584"/>
        <c:crosses val="autoZero"/>
        <c:crossBetween val="between"/>
        <c:majorUnit val="10000"/>
      </c:valAx>
      <c:spPr>
        <a:gradFill flip="none" rotWithShape="1">
          <a:gsLst>
            <a:gs pos="0">
              <a:srgbClr val="FFFFFF">
                <a:alpha val="15000"/>
              </a:srgbClr>
            </a:gs>
            <a:gs pos="100000">
              <a:srgbClr val="FFFFFF">
                <a:alpha val="65000"/>
              </a:srgbClr>
            </a:gs>
          </a:gsLst>
          <a:lin ang="8100000" scaled="1"/>
          <a:tileRect/>
        </a:gradFill>
      </c:spPr>
    </c:plotArea>
    <c:legend>
      <c:legendPos val="b"/>
      <c:layout>
        <c:manualLayout>
          <c:xMode val="edge"/>
          <c:yMode val="edge"/>
          <c:x val="4.9999986920243406E-2"/>
          <c:y val="0.91533972567945132"/>
          <c:w val="0.92657783070138089"/>
          <c:h val="6.8531292329678986E-2"/>
        </c:manualLayout>
      </c:layout>
      <c:spPr>
        <a:ln>
          <a:solidFill>
            <a:schemeClr val="accent1"/>
          </a:solidFill>
        </a:ln>
      </c:spPr>
      <c:txPr>
        <a:bodyPr/>
        <a:lstStyle/>
        <a:p>
          <a:pPr>
            <a:defRPr sz="1400" baseline="0">
              <a:solidFill>
                <a:srgbClr val="000000"/>
              </a:solidFill>
            </a:defRPr>
          </a:pPr>
          <a:endParaRPr lang="en-US"/>
        </a:p>
      </c:txPr>
    </c:legend>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0.25111</cdr:x>
      <cdr:y>0.6252</cdr:y>
    </cdr:from>
    <cdr:to>
      <cdr:x>0.35611</cdr:x>
      <cdr:y>0.7032</cdr:y>
    </cdr:to>
    <cdr:sp macro="" textlink="">
      <cdr:nvSpPr>
        <cdr:cNvPr id="10" name="TextBox 9"/>
        <cdr:cNvSpPr txBox="1"/>
      </cdr:nvSpPr>
      <cdr:spPr>
        <a:xfrm xmlns:a="http://schemas.openxmlformats.org/drawingml/2006/main">
          <a:off x="2340115" y="3641383"/>
          <a:ext cx="978488" cy="45429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b="1" dirty="0">
              <a:solidFill>
                <a:schemeClr val="accent2">
                  <a:lumMod val="75000"/>
                </a:schemeClr>
              </a:solidFill>
            </a:rPr>
            <a:t>59 W</a:t>
          </a:r>
        </a:p>
      </cdr:txBody>
    </cdr:sp>
  </cdr:relSizeAnchor>
  <cdr:relSizeAnchor xmlns:cdr="http://schemas.openxmlformats.org/drawingml/2006/chartDrawing">
    <cdr:from>
      <cdr:x>0.7187</cdr:x>
      <cdr:y>0.06595</cdr:y>
    </cdr:from>
    <cdr:to>
      <cdr:x>0.80825</cdr:x>
      <cdr:y>0.14395</cdr:y>
    </cdr:to>
    <cdr:sp macro="" textlink="">
      <cdr:nvSpPr>
        <cdr:cNvPr id="32" name="TextBox 1"/>
        <cdr:cNvSpPr txBox="1"/>
      </cdr:nvSpPr>
      <cdr:spPr>
        <a:xfrm xmlns:a="http://schemas.openxmlformats.org/drawingml/2006/main">
          <a:off x="5581247" y="320108"/>
          <a:ext cx="695425" cy="378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smtClean="0">
              <a:solidFill>
                <a:schemeClr val="accent2">
                  <a:lumMod val="75000"/>
                </a:schemeClr>
              </a:solidFill>
              <a:latin typeface="+mn-lt"/>
            </a:rPr>
            <a:t>63</a:t>
          </a:r>
          <a:r>
            <a:rPr lang="en-US" sz="1100" b="1" baseline="0" dirty="0" smtClean="0">
              <a:solidFill>
                <a:schemeClr val="accent2">
                  <a:lumMod val="75000"/>
                </a:schemeClr>
              </a:solidFill>
              <a:latin typeface="+mn-lt"/>
            </a:rPr>
            <a:t> W</a:t>
          </a:r>
          <a:endParaRPr lang="en-US" sz="1100" b="1" dirty="0">
            <a:solidFill>
              <a:schemeClr val="accent2">
                <a:lumMod val="75000"/>
              </a:schemeClr>
            </a:solidFill>
            <a:latin typeface="+mn-lt"/>
          </a:endParaRPr>
        </a:p>
      </cdr:txBody>
    </cdr:sp>
  </cdr:relSizeAnchor>
  <cdr:relSizeAnchor xmlns:cdr="http://schemas.openxmlformats.org/drawingml/2006/chartDrawing">
    <cdr:from>
      <cdr:x>0.39188</cdr:x>
      <cdr:y>0.426</cdr:y>
    </cdr:from>
    <cdr:to>
      <cdr:x>0.83813</cdr:x>
      <cdr:y>0.57</cdr:y>
    </cdr:to>
    <cdr:sp macro="" textlink="">
      <cdr:nvSpPr>
        <cdr:cNvPr id="33" name="TextBox 1"/>
        <cdr:cNvSpPr txBox="1"/>
      </cdr:nvSpPr>
      <cdr:spPr>
        <a:xfrm xmlns:a="http://schemas.openxmlformats.org/drawingml/2006/main">
          <a:off x="1990725" y="1352550"/>
          <a:ext cx="2266950" cy="4572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200" b="1" dirty="0">
              <a:solidFill>
                <a:schemeClr val="accent2">
                  <a:lumMod val="75000"/>
                </a:schemeClr>
              </a:solidFill>
              <a:latin typeface="+mj-lt"/>
            </a:rPr>
            <a:t>Power</a:t>
          </a:r>
          <a:r>
            <a:rPr lang="en-US" sz="1200" b="1" baseline="0" dirty="0">
              <a:solidFill>
                <a:schemeClr val="accent2">
                  <a:lumMod val="75000"/>
                </a:schemeClr>
              </a:solidFill>
              <a:latin typeface="+mj-lt"/>
            </a:rPr>
            <a:t> saving at the same load:</a:t>
          </a:r>
          <a:endParaRPr lang="en-US" sz="1200" b="1" dirty="0">
            <a:solidFill>
              <a:schemeClr val="accent2">
                <a:lumMod val="75000"/>
              </a:schemeClr>
            </a:solidFill>
            <a:latin typeface="+mj-lt"/>
          </a:endParaRPr>
        </a:p>
        <a:p xmlns:a="http://schemas.openxmlformats.org/drawingml/2006/main">
          <a:pPr algn="ctr"/>
          <a:r>
            <a:rPr lang="en-US" sz="1200" b="1" dirty="0">
              <a:solidFill>
                <a:schemeClr val="accent2">
                  <a:lumMod val="75000"/>
                </a:schemeClr>
              </a:solidFill>
              <a:latin typeface="+mj-lt"/>
            </a:rPr>
            <a:t>10% - </a:t>
          </a:r>
          <a:r>
            <a:rPr lang="en-US" sz="1200" b="1" dirty="0" smtClean="0">
              <a:solidFill>
                <a:schemeClr val="accent2">
                  <a:lumMod val="75000"/>
                </a:schemeClr>
              </a:solidFill>
              <a:latin typeface="+mj-lt"/>
            </a:rPr>
            <a:t>15%</a:t>
          </a:r>
          <a:endParaRPr lang="en-US" sz="1200" b="1" dirty="0">
            <a:solidFill>
              <a:schemeClr val="accent2">
                <a:lumMod val="75000"/>
              </a:schemeClr>
            </a:solidFill>
            <a:latin typeface="+mj-lt"/>
          </a:endParaRPr>
        </a:p>
      </cdr:txBody>
    </cdr:sp>
  </cdr:relSizeAnchor>
  <cdr:relSizeAnchor xmlns:cdr="http://schemas.openxmlformats.org/drawingml/2006/chartDrawing">
    <cdr:from>
      <cdr:x>0.1231</cdr:x>
      <cdr:y>0.57386</cdr:y>
    </cdr:from>
    <cdr:to>
      <cdr:x>0.28422</cdr:x>
      <cdr:y>0.57419</cdr:y>
    </cdr:to>
    <cdr:sp macro="" textlink="">
      <cdr:nvSpPr>
        <cdr:cNvPr id="16" name="Straight Connector 15"/>
        <cdr:cNvSpPr/>
      </cdr:nvSpPr>
      <cdr:spPr>
        <a:xfrm xmlns:a="http://schemas.openxmlformats.org/drawingml/2006/main">
          <a:off x="955946" y="2785293"/>
          <a:ext cx="1251221" cy="1602"/>
        </a:xfrm>
        <a:prstGeom xmlns:a="http://schemas.openxmlformats.org/drawingml/2006/main" prst="line">
          <a:avLst/>
        </a:prstGeom>
        <a:ln xmlns:a="http://schemas.openxmlformats.org/drawingml/2006/main" w="38100">
          <a:solidFill>
            <a:schemeClr val="bg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0.25111</cdr:x>
      <cdr:y>0.6252</cdr:y>
    </cdr:from>
    <cdr:to>
      <cdr:x>0.35611</cdr:x>
      <cdr:y>0.7032</cdr:y>
    </cdr:to>
    <cdr:sp macro="" textlink="">
      <cdr:nvSpPr>
        <cdr:cNvPr id="10" name="TextBox 9"/>
        <cdr:cNvSpPr txBox="1"/>
      </cdr:nvSpPr>
      <cdr:spPr>
        <a:xfrm xmlns:a="http://schemas.openxmlformats.org/drawingml/2006/main">
          <a:off x="2340115" y="3641383"/>
          <a:ext cx="978488" cy="45429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b="1" dirty="0">
              <a:solidFill>
                <a:schemeClr val="accent2">
                  <a:lumMod val="75000"/>
                </a:schemeClr>
              </a:solidFill>
            </a:rPr>
            <a:t>59 W</a:t>
          </a:r>
        </a:p>
      </cdr:txBody>
    </cdr:sp>
  </cdr:relSizeAnchor>
  <cdr:relSizeAnchor xmlns:cdr="http://schemas.openxmlformats.org/drawingml/2006/chartDrawing">
    <cdr:from>
      <cdr:x>0.7187</cdr:x>
      <cdr:y>0.06595</cdr:y>
    </cdr:from>
    <cdr:to>
      <cdr:x>0.80825</cdr:x>
      <cdr:y>0.14395</cdr:y>
    </cdr:to>
    <cdr:sp macro="" textlink="">
      <cdr:nvSpPr>
        <cdr:cNvPr id="32" name="TextBox 1"/>
        <cdr:cNvSpPr txBox="1"/>
      </cdr:nvSpPr>
      <cdr:spPr>
        <a:xfrm xmlns:a="http://schemas.openxmlformats.org/drawingml/2006/main">
          <a:off x="5581247" y="320108"/>
          <a:ext cx="695425" cy="378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smtClean="0">
              <a:solidFill>
                <a:schemeClr val="accent2">
                  <a:lumMod val="75000"/>
                </a:schemeClr>
              </a:solidFill>
              <a:latin typeface="+mn-lt"/>
            </a:rPr>
            <a:t>63</a:t>
          </a:r>
          <a:r>
            <a:rPr lang="en-US" sz="1100" b="1" baseline="0" dirty="0" smtClean="0">
              <a:solidFill>
                <a:schemeClr val="accent2">
                  <a:lumMod val="75000"/>
                </a:schemeClr>
              </a:solidFill>
              <a:latin typeface="+mn-lt"/>
            </a:rPr>
            <a:t> W</a:t>
          </a:r>
          <a:endParaRPr lang="en-US" sz="1100" b="1" dirty="0">
            <a:solidFill>
              <a:schemeClr val="accent2">
                <a:lumMod val="75000"/>
              </a:schemeClr>
            </a:solidFill>
            <a:latin typeface="+mn-lt"/>
          </a:endParaRPr>
        </a:p>
      </cdr:txBody>
    </cdr:sp>
  </cdr:relSizeAnchor>
  <cdr:relSizeAnchor xmlns:cdr="http://schemas.openxmlformats.org/drawingml/2006/chartDrawing">
    <cdr:from>
      <cdr:x>0.39188</cdr:x>
      <cdr:y>0.426</cdr:y>
    </cdr:from>
    <cdr:to>
      <cdr:x>0.83813</cdr:x>
      <cdr:y>0.57</cdr:y>
    </cdr:to>
    <cdr:sp macro="" textlink="">
      <cdr:nvSpPr>
        <cdr:cNvPr id="33" name="TextBox 1"/>
        <cdr:cNvSpPr txBox="1"/>
      </cdr:nvSpPr>
      <cdr:spPr>
        <a:xfrm xmlns:a="http://schemas.openxmlformats.org/drawingml/2006/main">
          <a:off x="1990725" y="1352550"/>
          <a:ext cx="2266950" cy="4572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200" b="1" dirty="0">
              <a:solidFill>
                <a:schemeClr val="accent2">
                  <a:lumMod val="75000"/>
                </a:schemeClr>
              </a:solidFill>
              <a:latin typeface="+mj-lt"/>
            </a:rPr>
            <a:t>Power</a:t>
          </a:r>
          <a:r>
            <a:rPr lang="en-US" sz="1200" b="1" baseline="0" dirty="0">
              <a:solidFill>
                <a:schemeClr val="accent2">
                  <a:lumMod val="75000"/>
                </a:schemeClr>
              </a:solidFill>
              <a:latin typeface="+mj-lt"/>
            </a:rPr>
            <a:t> saving at the same load:</a:t>
          </a:r>
          <a:endParaRPr lang="en-US" sz="1200" b="1" dirty="0">
            <a:solidFill>
              <a:schemeClr val="accent2">
                <a:lumMod val="75000"/>
              </a:schemeClr>
            </a:solidFill>
            <a:latin typeface="+mj-lt"/>
          </a:endParaRPr>
        </a:p>
        <a:p xmlns:a="http://schemas.openxmlformats.org/drawingml/2006/main">
          <a:pPr algn="ctr"/>
          <a:r>
            <a:rPr lang="en-US" sz="1200" b="1" dirty="0">
              <a:solidFill>
                <a:schemeClr val="accent2">
                  <a:lumMod val="75000"/>
                </a:schemeClr>
              </a:solidFill>
              <a:latin typeface="+mj-lt"/>
            </a:rPr>
            <a:t>10% - </a:t>
          </a:r>
          <a:r>
            <a:rPr lang="en-US" sz="1200" b="1" dirty="0" smtClean="0">
              <a:solidFill>
                <a:schemeClr val="accent2">
                  <a:lumMod val="75000"/>
                </a:schemeClr>
              </a:solidFill>
              <a:latin typeface="+mj-lt"/>
            </a:rPr>
            <a:t>15%</a:t>
          </a:r>
          <a:endParaRPr lang="en-US" sz="1200" b="1" dirty="0">
            <a:solidFill>
              <a:schemeClr val="accent2">
                <a:lumMod val="75000"/>
              </a:schemeClr>
            </a:solidFill>
            <a:latin typeface="+mj-lt"/>
          </a:endParaRPr>
        </a:p>
      </cdr:txBody>
    </cdr:sp>
  </cdr:relSizeAnchor>
  <cdr:relSizeAnchor xmlns:cdr="http://schemas.openxmlformats.org/drawingml/2006/chartDrawing">
    <cdr:from>
      <cdr:x>0.1231</cdr:x>
      <cdr:y>0.57386</cdr:y>
    </cdr:from>
    <cdr:to>
      <cdr:x>0.28422</cdr:x>
      <cdr:y>0.57419</cdr:y>
    </cdr:to>
    <cdr:sp macro="" textlink="">
      <cdr:nvSpPr>
        <cdr:cNvPr id="16" name="Straight Connector 15"/>
        <cdr:cNvSpPr/>
      </cdr:nvSpPr>
      <cdr:spPr>
        <a:xfrm xmlns:a="http://schemas.openxmlformats.org/drawingml/2006/main">
          <a:off x="955946" y="2785293"/>
          <a:ext cx="1251221" cy="1602"/>
        </a:xfrm>
        <a:prstGeom xmlns:a="http://schemas.openxmlformats.org/drawingml/2006/main" prst="line">
          <a:avLst/>
        </a:prstGeom>
        <a:ln xmlns:a="http://schemas.openxmlformats.org/drawingml/2006/main" w="38100">
          <a:solidFill>
            <a:schemeClr val="bg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11/12/2009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svr316_reger.pptx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kern="1200" baseline="0" dirty="0" smtClean="0">
              <a:solidFill>
                <a:schemeClr val="tx1"/>
              </a:solidFill>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latin typeface="Calibri"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latin typeface="Calibri" pitchFamily="34" charset="0"/>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4"/>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5"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energystar.gov/index.cfm?c=prod_development.server_efficiency_study"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epa.gov/cleanenergy/energy-resources/refs.html"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energystar.gov/index.cfm?c=prod_development.server_efficiency_study"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epa.gov/cleanenergy/energy-resources/refs.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hyperlink" Target="http://microsoft.com/technet" TargetMode="External"/><Relationship Id="rId10" Type="http://schemas.openxmlformats.org/officeDocument/2006/relationships/image" Target="../media/image29.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90513" y="1990725"/>
            <a:ext cx="8562975" cy="3829049"/>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6" name="Snip Single Corner Rectangle 15"/>
          <p:cNvSpPr/>
          <p:nvPr/>
        </p:nvSpPr>
        <p:spPr>
          <a:xfrm>
            <a:off x="274792" y="1457325"/>
            <a:ext cx="8594416" cy="600075"/>
          </a:xfrm>
          <a:prstGeom prst="snip1Rect">
            <a:avLst>
              <a:gd name="adj" fmla="val 40064"/>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pic>
        <p:nvPicPr>
          <p:cNvPr id="13" name="Picture 2"/>
          <p:cNvPicPr>
            <a:picLocks noGrp="1" noChangeAspect="1" noChangeArrowheads="1"/>
          </p:cNvPicPr>
          <p:nvPr>
            <p:ph idx="4294967295"/>
          </p:nvPr>
        </p:nvPicPr>
        <p:blipFill>
          <a:blip r:embed="rId3" cstate="print"/>
          <a:stretch>
            <a:fillRect/>
          </a:stretch>
        </p:blipFill>
        <p:spPr>
          <a:xfrm>
            <a:off x="800100" y="2218280"/>
            <a:ext cx="3276600" cy="3461387"/>
          </a:xfrm>
        </p:spPr>
      </p:pic>
      <p:pic>
        <p:nvPicPr>
          <p:cNvPr id="14" name="Picture 13" descr="deleteme.png"/>
          <p:cNvPicPr/>
          <p:nvPr/>
        </p:nvPicPr>
        <p:blipFill>
          <a:blip r:embed="rId4" cstate="print"/>
          <a:stretch>
            <a:fillRect/>
          </a:stretch>
        </p:blipFill>
        <p:spPr>
          <a:xfrm>
            <a:off x="5067300" y="2218280"/>
            <a:ext cx="3080347" cy="3438526"/>
          </a:xfrm>
          <a:prstGeom prst="rect">
            <a:avLst/>
          </a:prstGeom>
        </p:spPr>
      </p:pic>
      <p:sp>
        <p:nvSpPr>
          <p:cNvPr id="12" name="Title 11"/>
          <p:cNvSpPr>
            <a:spLocks noGrp="1"/>
          </p:cNvSpPr>
          <p:nvPr>
            <p:ph type="title"/>
          </p:nvPr>
        </p:nvSpPr>
        <p:spPr>
          <a:xfrm>
            <a:off x="381000" y="228600"/>
            <a:ext cx="8382000" cy="443198"/>
          </a:xfrm>
        </p:spPr>
        <p:txBody>
          <a:bodyPr/>
          <a:lstStyle/>
          <a:p>
            <a:r>
              <a:rPr sz="3200" dirty="0" smtClean="0"/>
              <a:t>Enhanced Power Management in Windows Server 2008</a:t>
            </a:r>
            <a:endParaRPr lang="en-US" sz="3200" dirty="0"/>
          </a:p>
        </p:txBody>
      </p:sp>
      <p:pic>
        <p:nvPicPr>
          <p:cNvPr id="1026" name="Picture 2" descr="C:\Users\roslyn.ADI\Desktop\DVD_ART36\Logos\Windows Server 2008\_ Windows Server 2008 brand\Windows Server 2008 logo h r.png"/>
          <p:cNvPicPr>
            <a:picLocks noChangeAspect="1" noChangeArrowheads="1"/>
          </p:cNvPicPr>
          <p:nvPr/>
        </p:nvPicPr>
        <p:blipFill>
          <a:blip r:embed="rId5" cstate="print"/>
          <a:srcRect/>
          <a:stretch>
            <a:fillRect/>
          </a:stretch>
        </p:blipFill>
        <p:spPr bwMode="auto">
          <a:xfrm>
            <a:off x="890588" y="1547348"/>
            <a:ext cx="2830353" cy="448139"/>
          </a:xfrm>
          <a:prstGeom prst="rect">
            <a:avLst/>
          </a:prstGeom>
          <a:noFill/>
        </p:spPr>
      </p:pic>
      <p:pic>
        <p:nvPicPr>
          <p:cNvPr id="1027" name="Picture 3" descr="C:\Users\roslyn.ADI\Desktop\DVD_ART36\Logos\Windows Vista\_ Windows Vista (brand)\Windows Vista logo rev h.png"/>
          <p:cNvPicPr>
            <a:picLocks noChangeAspect="1" noChangeArrowheads="1"/>
          </p:cNvPicPr>
          <p:nvPr/>
        </p:nvPicPr>
        <p:blipFill>
          <a:blip r:embed="rId6" cstate="print"/>
          <a:srcRect/>
          <a:stretch>
            <a:fillRect/>
          </a:stretch>
        </p:blipFill>
        <p:spPr bwMode="auto">
          <a:xfrm>
            <a:off x="5564487" y="1665203"/>
            <a:ext cx="2074564" cy="282659"/>
          </a:xfrm>
          <a:prstGeom prst="rect">
            <a:avLst/>
          </a:prstGeom>
          <a:noFill/>
        </p:spPr>
      </p:pic>
      <p:grpSp>
        <p:nvGrpSpPr>
          <p:cNvPr id="2" name="Group 10"/>
          <p:cNvGrpSpPr/>
          <p:nvPr/>
        </p:nvGrpSpPr>
        <p:grpSpPr>
          <a:xfrm>
            <a:off x="8343006" y="545462"/>
            <a:ext cx="1591216" cy="831782"/>
            <a:chOff x="1083218" y="2037607"/>
            <a:chExt cx="2580010" cy="1348656"/>
          </a:xfrm>
        </p:grpSpPr>
        <p:grpSp>
          <p:nvGrpSpPr>
            <p:cNvPr id="3" name="Group 9"/>
            <p:cNvGrpSpPr/>
            <p:nvPr/>
          </p:nvGrpSpPr>
          <p:grpSpPr>
            <a:xfrm>
              <a:off x="1083218" y="2100135"/>
              <a:ext cx="2580010" cy="1286128"/>
              <a:chOff x="387436" y="1411109"/>
              <a:chExt cx="5344424" cy="2664180"/>
            </a:xfrm>
          </p:grpSpPr>
          <p:sp>
            <p:nvSpPr>
              <p:cNvPr id="20" name="Rectangle 19"/>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21" name="Down Arrow 20"/>
              <p:cNvSpPr>
                <a:spLocks noChangeAspect="1"/>
              </p:cNvSpPr>
              <p:nvPr/>
            </p:nvSpPr>
            <p:spPr>
              <a:xfrm>
                <a:off x="977024" y="2444000"/>
                <a:ext cx="1511126" cy="13939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1968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nip Single Corner Rectangle 21"/>
              <p:cNvSpPr/>
              <p:nvPr/>
            </p:nvSpPr>
            <p:spPr>
              <a:xfrm flipH="1">
                <a:off x="389401" y="1411109"/>
                <a:ext cx="3749987" cy="578804"/>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19" name="Rectangle 18"/>
            <p:cNvSpPr/>
            <p:nvPr/>
          </p:nvSpPr>
          <p:spPr>
            <a:xfrm>
              <a:off x="1222259" y="2037607"/>
              <a:ext cx="1022259" cy="312258"/>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powercfg.exe</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8343006" y="545462"/>
            <a:ext cx="1591216" cy="831782"/>
            <a:chOff x="1083218" y="2037607"/>
            <a:chExt cx="2580010" cy="1348656"/>
          </a:xfrm>
        </p:grpSpPr>
        <p:grpSp>
          <p:nvGrpSpPr>
            <p:cNvPr id="3" name="Group 9"/>
            <p:cNvGrpSpPr/>
            <p:nvPr/>
          </p:nvGrpSpPr>
          <p:grpSpPr>
            <a:xfrm>
              <a:off x="1083218" y="2100135"/>
              <a:ext cx="2580010" cy="1286128"/>
              <a:chOff x="387436" y="1411109"/>
              <a:chExt cx="5344424" cy="2664180"/>
            </a:xfrm>
          </p:grpSpPr>
          <p:sp>
            <p:nvSpPr>
              <p:cNvPr id="9" name="Rectangle 8"/>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10" name="Snip Single Corner Rectangle 9"/>
              <p:cNvSpPr/>
              <p:nvPr/>
            </p:nvSpPr>
            <p:spPr>
              <a:xfrm flipH="1">
                <a:off x="389401" y="1411109"/>
                <a:ext cx="3749987" cy="578804"/>
              </a:xfrm>
              <a:prstGeom prst="snip1Rect">
                <a:avLst>
                  <a:gd name="adj" fmla="val 38178"/>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8" name="Rectangle 7"/>
            <p:cNvSpPr/>
            <p:nvPr/>
          </p:nvSpPr>
          <p:spPr>
            <a:xfrm>
              <a:off x="1222259" y="2037607"/>
              <a:ext cx="1022259" cy="374272"/>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Manage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pic>
        <p:nvPicPr>
          <p:cNvPr id="11" name="Picture 3" descr="\\SPSQL\Shares\VADATA_08\Resources\Design\Images\Royalty Free\People\Men\Business\_Environment\32135000.jpg"/>
          <p:cNvPicPr>
            <a:picLocks noChangeAspect="1" noChangeArrowheads="1"/>
          </p:cNvPicPr>
          <p:nvPr/>
        </p:nvPicPr>
        <p:blipFill>
          <a:blip r:embed="rId3" cstate="print"/>
          <a:stretch>
            <a:fillRect/>
          </a:stretch>
        </p:blipFill>
        <p:spPr bwMode="auto">
          <a:xfrm>
            <a:off x="8614146" y="800100"/>
            <a:ext cx="244103" cy="488205"/>
          </a:xfrm>
          <a:prstGeom prst="rect">
            <a:avLst/>
          </a:prstGeom>
          <a:noFill/>
          <a:effectLst>
            <a:outerShdw blurRad="50800" dist="38100" dir="5400000" algn="t" rotWithShape="0">
              <a:prstClr val="black">
                <a:alpha val="40000"/>
              </a:prstClr>
            </a:outerShdw>
          </a:effectLst>
        </p:spPr>
      </p:pic>
      <p:sp>
        <p:nvSpPr>
          <p:cNvPr id="12" name="Title 11"/>
          <p:cNvSpPr>
            <a:spLocks noGrp="1"/>
          </p:cNvSpPr>
          <p:nvPr>
            <p:ph type="title"/>
          </p:nvPr>
        </p:nvSpPr>
        <p:spPr>
          <a:xfrm>
            <a:off x="381000" y="228600"/>
            <a:ext cx="8382000" cy="443198"/>
          </a:xfrm>
        </p:spPr>
        <p:txBody>
          <a:bodyPr/>
          <a:lstStyle/>
          <a:p>
            <a:r>
              <a:rPr smtClean="0"/>
              <a:t>Enhanced Power Management AQ</a:t>
            </a:r>
            <a:endParaRPr lang="en-US" dirty="0"/>
          </a:p>
        </p:txBody>
      </p:sp>
      <p:sp>
        <p:nvSpPr>
          <p:cNvPr id="13" name="Rectangle 12"/>
          <p:cNvSpPr/>
          <p:nvPr/>
        </p:nvSpPr>
        <p:spPr>
          <a:xfrm>
            <a:off x="279399" y="2223204"/>
            <a:ext cx="8695267" cy="1332796"/>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4" name="Rectangle 13"/>
          <p:cNvSpPr/>
          <p:nvPr/>
        </p:nvSpPr>
        <p:spPr bwMode="auto">
          <a:xfrm>
            <a:off x="383824" y="2076450"/>
            <a:ext cx="8477954" cy="135255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5" name="Rectangle 14"/>
          <p:cNvSpPr/>
          <p:nvPr/>
        </p:nvSpPr>
        <p:spPr>
          <a:xfrm>
            <a:off x="479777" y="2393224"/>
            <a:ext cx="8246533" cy="1000274"/>
          </a:xfrm>
          <a:prstGeom prst="rect">
            <a:avLst/>
          </a:prstGeom>
        </p:spPr>
        <p:txBody>
          <a:bodyPr wrap="square">
            <a:spAutoFit/>
          </a:bodyPr>
          <a:lstStyle/>
          <a:p>
            <a:pPr marL="225425" indent="-225425" defTabSz="914363">
              <a:spcAft>
                <a:spcPts val="600"/>
              </a:spcAft>
              <a:buSzPct val="65000"/>
              <a:buBlip>
                <a:blip r:embed="rId4"/>
              </a:buBlip>
            </a:pPr>
            <a:r>
              <a:rPr lang="en-US" sz="1600" dirty="0" smtClean="0">
                <a:gradFill>
                  <a:gsLst>
                    <a:gs pos="0">
                      <a:schemeClr val="tx1"/>
                    </a:gs>
                    <a:gs pos="81000">
                      <a:schemeClr val="tx1"/>
                    </a:gs>
                  </a:gsLst>
                  <a:lin ang="13500000" scaled="1"/>
                </a:gradFill>
                <a:latin typeface="Segoe" pitchFamily="34" charset="0"/>
              </a:rPr>
              <a:t>Processor power management through Windows</a:t>
            </a:r>
          </a:p>
          <a:p>
            <a:pPr marL="225425" indent="-225425" defTabSz="914363">
              <a:spcAft>
                <a:spcPts val="600"/>
              </a:spcAft>
              <a:buSzPct val="65000"/>
              <a:buBlip>
                <a:blip r:embed="rId4"/>
              </a:buBlip>
            </a:pPr>
            <a:r>
              <a:rPr lang="en-US" sz="1600" dirty="0" smtClean="0">
                <a:gradFill>
                  <a:gsLst>
                    <a:gs pos="0">
                      <a:schemeClr val="tx1"/>
                    </a:gs>
                    <a:gs pos="81000">
                      <a:schemeClr val="tx1"/>
                    </a:gs>
                  </a:gsLst>
                  <a:lin ang="13500000" scaled="1"/>
                </a:gradFill>
                <a:latin typeface="Segoe" pitchFamily="34" charset="0"/>
              </a:rPr>
              <a:t>Power metering and budgeting</a:t>
            </a:r>
          </a:p>
          <a:p>
            <a:pPr marL="225425" indent="-225425" defTabSz="914363">
              <a:spcAft>
                <a:spcPts val="600"/>
              </a:spcAft>
              <a:buSzPct val="65000"/>
              <a:buBlip>
                <a:blip r:embed="rId4"/>
              </a:buBlip>
            </a:pPr>
            <a:r>
              <a:rPr lang="en-US" sz="1600" dirty="0" smtClean="0">
                <a:gradFill>
                  <a:gsLst>
                    <a:gs pos="0">
                      <a:schemeClr val="tx1"/>
                    </a:gs>
                    <a:gs pos="81000">
                      <a:schemeClr val="tx1"/>
                    </a:gs>
                  </a:gsLst>
                  <a:lin ang="13500000" scaled="1"/>
                </a:gradFill>
                <a:latin typeface="Segoe" pitchFamily="34" charset="0"/>
              </a:rPr>
              <a:t>Power On/Off via WS-Management (SMASH)</a:t>
            </a:r>
          </a:p>
        </p:txBody>
      </p:sp>
      <p:sp>
        <p:nvSpPr>
          <p:cNvPr id="16" name="Snip Single Corner Rectangle 15"/>
          <p:cNvSpPr/>
          <p:nvPr/>
        </p:nvSpPr>
        <p:spPr bwMode="auto">
          <a:xfrm>
            <a:off x="279399" y="1574800"/>
            <a:ext cx="8695944" cy="762000"/>
          </a:xfrm>
          <a:prstGeom prst="snip1Rect">
            <a:avLst>
              <a:gd name="adj" fmla="val 3343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17" name="Rectangle 16"/>
          <p:cNvSpPr/>
          <p:nvPr/>
        </p:nvSpPr>
        <p:spPr>
          <a:xfrm>
            <a:off x="461096" y="1632138"/>
            <a:ext cx="7971704" cy="646331"/>
          </a:xfrm>
          <a:prstGeom prst="rect">
            <a:avLst/>
          </a:prstGeom>
        </p:spPr>
        <p:txBody>
          <a:bodyPr wrap="squar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Windows Server 2008 R2 will include an Additional Qualification logo for “Enhanced Power Management” that indicates support for the following:</a:t>
            </a:r>
          </a:p>
        </p:txBody>
      </p:sp>
      <p:sp>
        <p:nvSpPr>
          <p:cNvPr id="18" name="Rectangle 17"/>
          <p:cNvSpPr/>
          <p:nvPr/>
        </p:nvSpPr>
        <p:spPr>
          <a:xfrm>
            <a:off x="279399" y="3963104"/>
            <a:ext cx="8695267" cy="786696"/>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9" name="Rectangle 18"/>
          <p:cNvSpPr/>
          <p:nvPr/>
        </p:nvSpPr>
        <p:spPr bwMode="auto">
          <a:xfrm>
            <a:off x="383824" y="3816350"/>
            <a:ext cx="8477954" cy="81915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0" name="Rectangle 19"/>
          <p:cNvSpPr/>
          <p:nvPr/>
        </p:nvSpPr>
        <p:spPr>
          <a:xfrm>
            <a:off x="479777" y="4196624"/>
            <a:ext cx="8246533" cy="338554"/>
          </a:xfrm>
          <a:prstGeom prst="rect">
            <a:avLst/>
          </a:prstGeom>
        </p:spPr>
        <p:txBody>
          <a:bodyPr wrap="square">
            <a:spAutoFit/>
          </a:bodyPr>
          <a:lstStyle/>
          <a:p>
            <a:pPr marL="225425" indent="-225425" defTabSz="914363">
              <a:spcAft>
                <a:spcPts val="600"/>
              </a:spcAft>
              <a:buSzPct val="65000"/>
              <a:buBlip>
                <a:blip r:embed="rId4"/>
              </a:buBlip>
            </a:pPr>
            <a:r>
              <a:rPr lang="en-US" sz="1600" dirty="0" smtClean="0">
                <a:gradFill>
                  <a:gsLst>
                    <a:gs pos="0">
                      <a:schemeClr val="tx1"/>
                    </a:gs>
                    <a:gs pos="81000">
                      <a:schemeClr val="tx1"/>
                    </a:gs>
                  </a:gsLst>
                  <a:lin ang="13500000" scaled="1"/>
                </a:gradFill>
                <a:latin typeface="Segoe" pitchFamily="34" charset="0"/>
              </a:rPr>
              <a:t>Microsoft Internal engineering standard in development</a:t>
            </a:r>
          </a:p>
        </p:txBody>
      </p:sp>
      <p:sp>
        <p:nvSpPr>
          <p:cNvPr id="21" name="Snip Single Corner Rectangle 20"/>
          <p:cNvSpPr/>
          <p:nvPr/>
        </p:nvSpPr>
        <p:spPr bwMode="auto">
          <a:xfrm>
            <a:off x="279399" y="3632200"/>
            <a:ext cx="8695944" cy="520700"/>
          </a:xfrm>
          <a:prstGeom prst="snip1Rect">
            <a:avLst>
              <a:gd name="adj" fmla="val 3343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22" name="Rectangle 21"/>
          <p:cNvSpPr/>
          <p:nvPr/>
        </p:nvSpPr>
        <p:spPr>
          <a:xfrm>
            <a:off x="461096" y="3689538"/>
            <a:ext cx="7971704" cy="369332"/>
          </a:xfrm>
          <a:prstGeom prst="rect">
            <a:avLst/>
          </a:prstGeom>
        </p:spPr>
        <p:txBody>
          <a:bodyPr wrap="squar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Common Engineering Criteria for Power</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7175" y="1343025"/>
            <a:ext cx="8562975" cy="4714875"/>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graphicFrame>
        <p:nvGraphicFramePr>
          <p:cNvPr id="8" name="Content Placeholder 7"/>
          <p:cNvGraphicFramePr>
            <a:graphicFrameLocks noGrp="1"/>
          </p:cNvGraphicFramePr>
          <p:nvPr>
            <p:ph idx="4294967295"/>
          </p:nvPr>
        </p:nvGraphicFramePr>
        <p:xfrm>
          <a:off x="495299" y="1543050"/>
          <a:ext cx="7915275" cy="4400551"/>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0"/>
          <p:cNvGrpSpPr/>
          <p:nvPr/>
        </p:nvGrpSpPr>
        <p:grpSpPr>
          <a:xfrm>
            <a:off x="8343006" y="545462"/>
            <a:ext cx="1591216" cy="831782"/>
            <a:chOff x="1083218" y="2037607"/>
            <a:chExt cx="2580010" cy="1348656"/>
          </a:xfrm>
        </p:grpSpPr>
        <p:grpSp>
          <p:nvGrpSpPr>
            <p:cNvPr id="3" name="Group 9"/>
            <p:cNvGrpSpPr/>
            <p:nvPr/>
          </p:nvGrpSpPr>
          <p:grpSpPr>
            <a:xfrm>
              <a:off x="1083218" y="2100135"/>
              <a:ext cx="2580010" cy="1286128"/>
              <a:chOff x="387436" y="1411109"/>
              <a:chExt cx="5344424" cy="2664180"/>
            </a:xfrm>
          </p:grpSpPr>
          <p:sp>
            <p:nvSpPr>
              <p:cNvPr id="9" name="Rectangle 8"/>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10" name="Down Arrow 9"/>
              <p:cNvSpPr>
                <a:spLocks noChangeAspect="1"/>
              </p:cNvSpPr>
              <p:nvPr/>
            </p:nvSpPr>
            <p:spPr>
              <a:xfrm>
                <a:off x="977024" y="2444000"/>
                <a:ext cx="1511126" cy="13939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1968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flipH="1">
                <a:off x="389401" y="1411109"/>
                <a:ext cx="3749987" cy="578804"/>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7" name="Rectangle 6"/>
            <p:cNvSpPr/>
            <p:nvPr/>
          </p:nvSpPr>
          <p:spPr>
            <a:xfrm>
              <a:off x="1222259" y="2037607"/>
              <a:ext cx="1022259" cy="312258"/>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sp>
        <p:nvSpPr>
          <p:cNvPr id="12" name="Title 11"/>
          <p:cNvSpPr>
            <a:spLocks noGrp="1"/>
          </p:cNvSpPr>
          <p:nvPr>
            <p:ph type="title"/>
          </p:nvPr>
        </p:nvSpPr>
        <p:spPr>
          <a:xfrm>
            <a:off x="381000" y="228600"/>
            <a:ext cx="8382000" cy="443198"/>
          </a:xfrm>
        </p:spPr>
        <p:txBody>
          <a:bodyPr/>
          <a:lstStyle/>
          <a:p>
            <a:r>
              <a:rPr smtClean="0"/>
              <a:t>Out-of-the-Box Power Savings</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1938" y="1485900"/>
            <a:ext cx="9390062" cy="453390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pic>
        <p:nvPicPr>
          <p:cNvPr id="14" name="Picture 13" descr="men two talking laptop meeting office conference roon wondows copy.png"/>
          <p:cNvPicPr>
            <a:picLocks noChangeAspect="1"/>
          </p:cNvPicPr>
          <p:nvPr/>
        </p:nvPicPr>
        <p:blipFill>
          <a:blip r:embed="rId3" cstate="print"/>
          <a:srcRect r="18254" b="8655"/>
          <a:stretch>
            <a:fillRect/>
          </a:stretch>
        </p:blipFill>
        <p:spPr>
          <a:xfrm>
            <a:off x="4210254" y="1498600"/>
            <a:ext cx="5403646" cy="4508500"/>
          </a:xfrm>
          <a:prstGeom prst="rect">
            <a:avLst/>
          </a:prstGeom>
        </p:spPr>
      </p:pic>
      <p:sp>
        <p:nvSpPr>
          <p:cNvPr id="13" name="Rectangle 12"/>
          <p:cNvSpPr/>
          <p:nvPr/>
        </p:nvSpPr>
        <p:spPr bwMode="auto">
          <a:xfrm>
            <a:off x="374474" y="1632744"/>
            <a:ext cx="4629326" cy="4240212"/>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 name="Content Placeholder 2"/>
          <p:cNvSpPr>
            <a:spLocks noGrp="1"/>
          </p:cNvSpPr>
          <p:nvPr>
            <p:ph idx="1"/>
          </p:nvPr>
        </p:nvSpPr>
        <p:spPr>
          <a:xfrm>
            <a:off x="527993" y="1720693"/>
            <a:ext cx="4521679" cy="3564053"/>
          </a:xfrm>
        </p:spPr>
        <p:txBody>
          <a:bodyPr/>
          <a:lstStyle/>
          <a:p>
            <a:pPr marL="228600" indent="-228600"/>
            <a:r>
              <a:rPr lang="en-US" sz="2000" dirty="0" smtClean="0"/>
              <a:t>Reduce Power Consumption </a:t>
            </a:r>
            <a:br>
              <a:rPr lang="en-US" sz="2000" dirty="0" smtClean="0"/>
            </a:br>
            <a:r>
              <a:rPr lang="en-US" sz="2000" dirty="0" smtClean="0"/>
              <a:t>of Individual Servers</a:t>
            </a:r>
          </a:p>
          <a:p>
            <a:pPr marL="571500" lvl="1" indent="-225425">
              <a:tabLst>
                <a:tab pos="800100" algn="l"/>
              </a:tabLst>
            </a:pPr>
            <a:r>
              <a:rPr lang="en-US" sz="1800" dirty="0" smtClean="0"/>
              <a:t>Rewritten processor power </a:t>
            </a:r>
            <a:br>
              <a:rPr lang="en-US" sz="1800" dirty="0" smtClean="0"/>
            </a:br>
            <a:r>
              <a:rPr lang="en-US" sz="1800" dirty="0" smtClean="0"/>
              <a:t>management engine</a:t>
            </a:r>
          </a:p>
          <a:p>
            <a:pPr marL="800100" lvl="2" indent="-228600"/>
            <a:r>
              <a:rPr lang="en-US" sz="1600" dirty="0" smtClean="0"/>
              <a:t>Improved Power Profile defaults</a:t>
            </a:r>
          </a:p>
          <a:p>
            <a:pPr marL="566738" lvl="1" indent="-223838"/>
            <a:r>
              <a:rPr lang="en-US" sz="1800" dirty="0" smtClean="0"/>
              <a:t>Storage Power Management </a:t>
            </a:r>
            <a:br>
              <a:rPr lang="en-US" sz="1800" dirty="0" smtClean="0"/>
            </a:br>
            <a:r>
              <a:rPr lang="en-US" sz="1800" dirty="0" smtClean="0"/>
              <a:t>enhancements</a:t>
            </a:r>
          </a:p>
          <a:p>
            <a:pPr marL="566738" lvl="1" indent="-223838">
              <a:spcAft>
                <a:spcPts val="1200"/>
              </a:spcAft>
            </a:pPr>
            <a:r>
              <a:rPr lang="en-US" sz="1800" dirty="0" smtClean="0"/>
              <a:t>Core parking, tick skipping, </a:t>
            </a:r>
            <a:br>
              <a:rPr lang="en-US" sz="1800" dirty="0" smtClean="0"/>
            </a:br>
            <a:r>
              <a:rPr lang="en-US" sz="1800" dirty="0" smtClean="0"/>
              <a:t>timer coalescing</a:t>
            </a:r>
          </a:p>
          <a:p>
            <a:pPr marL="228600" indent="-228600"/>
            <a:r>
              <a:rPr lang="en-US" sz="2000" dirty="0" smtClean="0"/>
              <a:t>Hyper-V Makes Use of Our Power Improvements</a:t>
            </a:r>
            <a:br>
              <a:rPr lang="en-US" sz="2000" dirty="0" smtClean="0"/>
            </a:br>
            <a:endParaRPr lang="en-US" sz="2000" dirty="0" smtClean="0"/>
          </a:p>
        </p:txBody>
      </p:sp>
      <p:grpSp>
        <p:nvGrpSpPr>
          <p:cNvPr id="2" name="Group 10"/>
          <p:cNvGrpSpPr/>
          <p:nvPr/>
        </p:nvGrpSpPr>
        <p:grpSpPr>
          <a:xfrm>
            <a:off x="8343006" y="545462"/>
            <a:ext cx="1591216" cy="831782"/>
            <a:chOff x="1083218" y="2037607"/>
            <a:chExt cx="2580010" cy="1348656"/>
          </a:xfrm>
        </p:grpSpPr>
        <p:grpSp>
          <p:nvGrpSpPr>
            <p:cNvPr id="4" name="Group 9"/>
            <p:cNvGrpSpPr/>
            <p:nvPr/>
          </p:nvGrpSpPr>
          <p:grpSpPr>
            <a:xfrm>
              <a:off x="1083218" y="2100135"/>
              <a:ext cx="2580010" cy="1286128"/>
              <a:chOff x="387436" y="1411109"/>
              <a:chExt cx="5344424" cy="2664180"/>
            </a:xfrm>
          </p:grpSpPr>
          <p:sp>
            <p:nvSpPr>
              <p:cNvPr id="8" name="Rectangle 7"/>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9" name="Down Arrow 8"/>
              <p:cNvSpPr>
                <a:spLocks noChangeAspect="1"/>
              </p:cNvSpPr>
              <p:nvPr/>
            </p:nvSpPr>
            <p:spPr>
              <a:xfrm>
                <a:off x="977024" y="2444000"/>
                <a:ext cx="1511126" cy="13939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1968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p:nvSpPr>
            <p:spPr>
              <a:xfrm flipH="1">
                <a:off x="389401" y="1411109"/>
                <a:ext cx="3749987" cy="578804"/>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7" name="Rectangle 6"/>
            <p:cNvSpPr/>
            <p:nvPr/>
          </p:nvSpPr>
          <p:spPr>
            <a:xfrm>
              <a:off x="1222259" y="2037607"/>
              <a:ext cx="1022259" cy="312258"/>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sp>
        <p:nvSpPr>
          <p:cNvPr id="11" name="Title 10"/>
          <p:cNvSpPr>
            <a:spLocks noGrp="1"/>
          </p:cNvSpPr>
          <p:nvPr>
            <p:ph type="title"/>
          </p:nvPr>
        </p:nvSpPr>
        <p:spPr>
          <a:xfrm>
            <a:off x="381000" y="228600"/>
            <a:ext cx="8382000" cy="886397"/>
          </a:xfrm>
        </p:spPr>
        <p:txBody>
          <a:bodyPr/>
          <a:lstStyle/>
          <a:p>
            <a:r>
              <a:rPr smtClean="0"/>
              <a:t>Windows Server 2008 R2 </a:t>
            </a:r>
            <a:br>
              <a:rPr smtClean="0"/>
            </a:br>
            <a:r>
              <a:rPr smtClean="0"/>
              <a:t>Enhancements - Reduce</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87436" y="1253067"/>
            <a:ext cx="8372742" cy="4775199"/>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2" name="Title 1"/>
          <p:cNvSpPr>
            <a:spLocks noGrp="1"/>
          </p:cNvSpPr>
          <p:nvPr>
            <p:ph type="title"/>
          </p:nvPr>
        </p:nvSpPr>
        <p:spPr>
          <a:xfrm>
            <a:off x="381000" y="230188"/>
            <a:ext cx="8382000" cy="997196"/>
          </a:xfrm>
        </p:spPr>
        <p:txBody>
          <a:bodyPr/>
          <a:lstStyle/>
          <a:p>
            <a:r>
              <a:rPr lang="en-US" sz="3600" dirty="0" smtClean="0"/>
              <a:t>An Example of Windows Server 2008 R2 Power Efficiency Improvement</a:t>
            </a:r>
            <a:endParaRPr lang="en-US" sz="3600" dirty="0"/>
          </a:p>
        </p:txBody>
      </p:sp>
      <p:graphicFrame>
        <p:nvGraphicFramePr>
          <p:cNvPr id="3" name="Chart 2"/>
          <p:cNvGraphicFramePr/>
          <p:nvPr/>
        </p:nvGraphicFramePr>
        <p:xfrm>
          <a:off x="744575" y="1295401"/>
          <a:ext cx="7765774" cy="4853609"/>
        </p:xfrm>
        <a:graphic>
          <a:graphicData uri="http://schemas.openxmlformats.org/drawingml/2006/chart">
            <c:chart xmlns:c="http://schemas.openxmlformats.org/drawingml/2006/chart" xmlns:r="http://schemas.openxmlformats.org/officeDocument/2006/relationships" r:id="rId3"/>
          </a:graphicData>
        </a:graphic>
      </p:graphicFrame>
      <p:sp>
        <p:nvSpPr>
          <p:cNvPr id="7" name="Straight Connector 6"/>
          <p:cNvSpPr/>
          <p:nvPr/>
        </p:nvSpPr>
        <p:spPr>
          <a:xfrm>
            <a:off x="1700288" y="4823368"/>
            <a:ext cx="1251284" cy="158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9" name="Straight Arrow Connector 8"/>
          <p:cNvCxnSpPr/>
          <p:nvPr/>
        </p:nvCxnSpPr>
        <p:spPr>
          <a:xfrm rot="5400000">
            <a:off x="2297055" y="4455695"/>
            <a:ext cx="693019" cy="1588"/>
          </a:xfrm>
          <a:prstGeom prst="straightConnector1">
            <a:avLst/>
          </a:prstGeom>
          <a:ln w="2540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Straight Connector 10"/>
          <p:cNvSpPr/>
          <p:nvPr/>
        </p:nvSpPr>
        <p:spPr>
          <a:xfrm>
            <a:off x="6443237" y="1501349"/>
            <a:ext cx="1251284" cy="158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12" name="Straight Arrow Connector 11"/>
          <p:cNvCxnSpPr/>
          <p:nvPr/>
        </p:nvCxnSpPr>
        <p:spPr>
          <a:xfrm rot="5400000">
            <a:off x="6477820" y="1881738"/>
            <a:ext cx="751585" cy="8819"/>
          </a:xfrm>
          <a:prstGeom prst="straightConnector1">
            <a:avLst/>
          </a:prstGeom>
          <a:ln w="2540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Straight Connector 13"/>
          <p:cNvSpPr/>
          <p:nvPr/>
        </p:nvSpPr>
        <p:spPr>
          <a:xfrm>
            <a:off x="6441733" y="2279391"/>
            <a:ext cx="1251284" cy="158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grpSp>
        <p:nvGrpSpPr>
          <p:cNvPr id="4" name="Group 12"/>
          <p:cNvGrpSpPr/>
          <p:nvPr/>
        </p:nvGrpSpPr>
        <p:grpSpPr>
          <a:xfrm>
            <a:off x="8343006" y="545462"/>
            <a:ext cx="1591216" cy="831782"/>
            <a:chOff x="1083218" y="2037607"/>
            <a:chExt cx="2580010" cy="1348656"/>
          </a:xfrm>
        </p:grpSpPr>
        <p:grpSp>
          <p:nvGrpSpPr>
            <p:cNvPr id="5" name="Group 9"/>
            <p:cNvGrpSpPr/>
            <p:nvPr/>
          </p:nvGrpSpPr>
          <p:grpSpPr>
            <a:xfrm>
              <a:off x="1083218" y="2100135"/>
              <a:ext cx="2580010" cy="1286128"/>
              <a:chOff x="387436" y="1411109"/>
              <a:chExt cx="5344424" cy="2664180"/>
            </a:xfrm>
          </p:grpSpPr>
          <p:sp>
            <p:nvSpPr>
              <p:cNvPr id="17" name="Rectangle 16"/>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18" name="Down Arrow 17"/>
              <p:cNvSpPr>
                <a:spLocks noChangeAspect="1"/>
              </p:cNvSpPr>
              <p:nvPr/>
            </p:nvSpPr>
            <p:spPr>
              <a:xfrm>
                <a:off x="977024" y="2444000"/>
                <a:ext cx="1511126" cy="13939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1968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Single Corner Rectangle 18"/>
              <p:cNvSpPr/>
              <p:nvPr/>
            </p:nvSpPr>
            <p:spPr>
              <a:xfrm flipH="1">
                <a:off x="389401" y="1411109"/>
                <a:ext cx="3749987" cy="578804"/>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16" name="Rectangle 15"/>
            <p:cNvSpPr/>
            <p:nvPr/>
          </p:nvSpPr>
          <p:spPr>
            <a:xfrm>
              <a:off x="1222259" y="2037607"/>
              <a:ext cx="1022259" cy="312258"/>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62113" y="266700"/>
            <a:ext cx="5819775" cy="581025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3" name="Rectangle 12"/>
          <p:cNvSpPr/>
          <p:nvPr/>
        </p:nvSpPr>
        <p:spPr bwMode="auto">
          <a:xfrm>
            <a:off x="1824038" y="390525"/>
            <a:ext cx="5495925" cy="557212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pic>
        <p:nvPicPr>
          <p:cNvPr id="4" name="Picture 3" descr="Fig_08_TDM_Whitepaper_Power_Consumption_P-States.gif"/>
          <p:cNvPicPr/>
          <p:nvPr/>
        </p:nvPicPr>
        <p:blipFill>
          <a:blip r:embed="rId3" cstate="print"/>
          <a:stretch>
            <a:fillRect/>
          </a:stretch>
        </p:blipFill>
        <p:spPr>
          <a:xfrm>
            <a:off x="2500463" y="514350"/>
            <a:ext cx="4143075" cy="5282837"/>
          </a:xfrm>
          <a:prstGeom prst="rect">
            <a:avLst/>
          </a:prstGeom>
        </p:spPr>
      </p:pic>
      <p:grpSp>
        <p:nvGrpSpPr>
          <p:cNvPr id="2" name="Group 10"/>
          <p:cNvGrpSpPr/>
          <p:nvPr/>
        </p:nvGrpSpPr>
        <p:grpSpPr>
          <a:xfrm>
            <a:off x="8343006" y="545462"/>
            <a:ext cx="1591216" cy="831782"/>
            <a:chOff x="1083218" y="2037607"/>
            <a:chExt cx="2580010" cy="1348656"/>
          </a:xfrm>
        </p:grpSpPr>
        <p:grpSp>
          <p:nvGrpSpPr>
            <p:cNvPr id="3" name="Group 9"/>
            <p:cNvGrpSpPr/>
            <p:nvPr/>
          </p:nvGrpSpPr>
          <p:grpSpPr>
            <a:xfrm>
              <a:off x="1083218" y="2100135"/>
              <a:ext cx="2580010" cy="1286128"/>
              <a:chOff x="387436" y="1411109"/>
              <a:chExt cx="5344424" cy="2664180"/>
            </a:xfrm>
          </p:grpSpPr>
          <p:sp>
            <p:nvSpPr>
              <p:cNvPr id="9" name="Rectangle 8"/>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10" name="Down Arrow 9"/>
              <p:cNvSpPr>
                <a:spLocks noChangeAspect="1"/>
              </p:cNvSpPr>
              <p:nvPr/>
            </p:nvSpPr>
            <p:spPr>
              <a:xfrm>
                <a:off x="977024" y="2444000"/>
                <a:ext cx="1511126" cy="13939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1968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flipH="1">
                <a:off x="389401" y="1411109"/>
                <a:ext cx="3749987" cy="578804"/>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8" name="Rectangle 7"/>
            <p:cNvSpPr/>
            <p:nvPr/>
          </p:nvSpPr>
          <p:spPr>
            <a:xfrm>
              <a:off x="1222259" y="2037607"/>
              <a:ext cx="1022259" cy="312258"/>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pic>
        <p:nvPicPr>
          <p:cNvPr id="1026" name="Picture 2" descr="C:\Users\danreger\AppData\Local\Microsoft\Windows\Temporary Internet Files\Content.IE5\GR35XY9R\MPj04092680000[1].jpg"/>
          <p:cNvPicPr>
            <a:picLocks noChangeAspect="1" noChangeArrowheads="1"/>
          </p:cNvPicPr>
          <p:nvPr/>
        </p:nvPicPr>
        <p:blipFill>
          <a:blip r:embed="rId4"/>
          <a:srcRect/>
          <a:stretch>
            <a:fillRect/>
          </a:stretch>
        </p:blipFill>
        <p:spPr bwMode="auto">
          <a:xfrm>
            <a:off x="362607" y="4327635"/>
            <a:ext cx="1600200" cy="160020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2008 PPM Settings</a:t>
            </a:r>
            <a:endParaRPr lang="en-US" dirty="0"/>
          </a:p>
        </p:txBody>
      </p:sp>
      <p:graphicFrame>
        <p:nvGraphicFramePr>
          <p:cNvPr id="7" name="Table 6"/>
          <p:cNvGraphicFramePr>
            <a:graphicFrameLocks noGrp="1"/>
          </p:cNvGraphicFramePr>
          <p:nvPr/>
        </p:nvGraphicFramePr>
        <p:xfrm>
          <a:off x="268013" y="1295401"/>
          <a:ext cx="8576441" cy="4876800"/>
        </p:xfrm>
        <a:graphic>
          <a:graphicData uri="http://schemas.openxmlformats.org/drawingml/2006/table">
            <a:tbl>
              <a:tblPr/>
              <a:tblGrid>
                <a:gridCol w="1686911"/>
                <a:gridCol w="1087821"/>
                <a:gridCol w="5801709"/>
              </a:tblGrid>
              <a:tr h="191336">
                <a:tc>
                  <a:txBody>
                    <a:bodyPr/>
                    <a:lstStyle/>
                    <a:p>
                      <a:pPr marL="0" marR="0">
                        <a:spcBef>
                          <a:spcPts val="0"/>
                        </a:spcBef>
                        <a:spcAft>
                          <a:spcPts val="0"/>
                        </a:spcAft>
                        <a:tabLst>
                          <a:tab pos="228600" algn="l"/>
                          <a:tab pos="457200" algn="l"/>
                        </a:tabLst>
                      </a:pPr>
                      <a:r>
                        <a:rPr lang="en-US" sz="1600" b="0" dirty="0">
                          <a:solidFill>
                            <a:srgbClr val="000000"/>
                          </a:solidFill>
                          <a:latin typeface="Calibri"/>
                          <a:ea typeface="MS Mincho"/>
                          <a:cs typeface="Arial"/>
                        </a:rPr>
                        <a:t>Name</a:t>
                      </a:r>
                      <a:endParaRPr lang="en-US" sz="1600" b="1" dirty="0">
                        <a:solidFill>
                          <a:srgbClr val="000000"/>
                        </a:solidFill>
                        <a:latin typeface="Calibri"/>
                        <a:ea typeface="MS Mincho"/>
                        <a:cs typeface="Arial"/>
                      </a:endParaRPr>
                    </a:p>
                  </a:txBody>
                  <a:tcPr marL="67733" marR="6773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tabLst>
                          <a:tab pos="228600" algn="l"/>
                          <a:tab pos="457200" algn="l"/>
                        </a:tabLst>
                      </a:pPr>
                      <a:r>
                        <a:rPr lang="en-US" sz="1600" b="0" dirty="0">
                          <a:solidFill>
                            <a:srgbClr val="000000"/>
                          </a:solidFill>
                          <a:latin typeface="Calibri"/>
                          <a:ea typeface="MS Mincho"/>
                          <a:cs typeface="Arial"/>
                        </a:rPr>
                        <a:t>Default</a:t>
                      </a:r>
                      <a:endParaRPr lang="en-US" sz="1600" b="1" dirty="0">
                        <a:solidFill>
                          <a:srgbClr val="000000"/>
                        </a:solidFill>
                        <a:latin typeface="Calibri"/>
                        <a:ea typeface="MS Mincho"/>
                        <a:cs typeface="Arial"/>
                      </a:endParaRPr>
                    </a:p>
                  </a:txBody>
                  <a:tcPr marL="67733" marR="6773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tabLst>
                          <a:tab pos="228600" algn="l"/>
                          <a:tab pos="457200" algn="l"/>
                        </a:tabLst>
                      </a:pPr>
                      <a:r>
                        <a:rPr lang="en-US" sz="1600" b="0" dirty="0">
                          <a:solidFill>
                            <a:srgbClr val="000000"/>
                          </a:solidFill>
                          <a:latin typeface="Calibri"/>
                          <a:ea typeface="MS Mincho"/>
                          <a:cs typeface="Arial"/>
                        </a:rPr>
                        <a:t>Description</a:t>
                      </a:r>
                      <a:endParaRPr lang="en-US" sz="1600" b="1" dirty="0">
                        <a:solidFill>
                          <a:srgbClr val="000000"/>
                        </a:solidFill>
                        <a:latin typeface="Calibri"/>
                        <a:ea typeface="MS Mincho"/>
                        <a:cs typeface="Arial"/>
                      </a:endParaRPr>
                    </a:p>
                  </a:txBody>
                  <a:tcPr marL="67733" marR="6773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64665">
                <a:tc>
                  <a:txBody>
                    <a:bodyPr/>
                    <a:lstStyle/>
                    <a:p>
                      <a:pPr marL="0" marR="0">
                        <a:spcBef>
                          <a:spcPts val="0"/>
                        </a:spcBef>
                        <a:spcAft>
                          <a:spcPts val="0"/>
                        </a:spcAft>
                      </a:pPr>
                      <a:r>
                        <a:rPr lang="en-US" sz="1600">
                          <a:latin typeface="Calibri"/>
                          <a:ea typeface="Calibri"/>
                          <a:cs typeface="Times New Roman"/>
                        </a:rPr>
                        <a:t>Time Check</a:t>
                      </a:r>
                      <a:endParaRPr lang="en-US" sz="2000">
                        <a:latin typeface="Calibri"/>
                        <a:ea typeface="Calibri"/>
                        <a:cs typeface="Times New Roman"/>
                      </a:endParaRPr>
                    </a:p>
                  </a:txBody>
                  <a:tcPr marL="67733" marR="67733" marT="0" marB="0">
                    <a:lnL>
                      <a:noFill/>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100 ms</a:t>
                      </a:r>
                      <a:endParaRPr lang="en-US" sz="200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The time interval at which the operating system considers a change of the current P-state.</a:t>
                      </a:r>
                      <a:endParaRPr lang="en-US" sz="200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4665">
                <a:tc>
                  <a:txBody>
                    <a:bodyPr/>
                    <a:lstStyle/>
                    <a:p>
                      <a:pPr marL="0" marR="0">
                        <a:spcBef>
                          <a:spcPts val="0"/>
                        </a:spcBef>
                        <a:spcAft>
                          <a:spcPts val="0"/>
                        </a:spcAft>
                      </a:pPr>
                      <a:r>
                        <a:rPr lang="en-US" sz="1600" dirty="0">
                          <a:latin typeface="Calibri"/>
                          <a:ea typeface="Calibri"/>
                          <a:cs typeface="Times New Roman"/>
                        </a:rPr>
                        <a:t>Increase Time</a:t>
                      </a:r>
                      <a:endParaRPr lang="en-US" sz="2000" dirty="0">
                        <a:latin typeface="Calibri"/>
                        <a:ea typeface="Calibri"/>
                        <a:cs typeface="Times New Roman"/>
                      </a:endParaRPr>
                    </a:p>
                  </a:txBody>
                  <a:tcPr marL="67733" marR="67733"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100 ms</a:t>
                      </a:r>
                      <a:endParaRPr lang="en-US" sz="200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The minimum time period that must expire before considering a P-state increase.</a:t>
                      </a:r>
                      <a:endParaRPr lang="en-US" sz="200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4665">
                <a:tc>
                  <a:txBody>
                    <a:bodyPr/>
                    <a:lstStyle/>
                    <a:p>
                      <a:pPr marL="0" marR="0">
                        <a:spcBef>
                          <a:spcPts val="0"/>
                        </a:spcBef>
                        <a:spcAft>
                          <a:spcPts val="0"/>
                        </a:spcAft>
                      </a:pPr>
                      <a:r>
                        <a:rPr lang="en-US" sz="1600">
                          <a:latin typeface="Calibri"/>
                          <a:ea typeface="Calibri"/>
                          <a:cs typeface="Times New Roman"/>
                        </a:rPr>
                        <a:t>Decrease Time</a:t>
                      </a:r>
                      <a:endParaRPr lang="en-US" sz="2000">
                        <a:latin typeface="Calibri"/>
                        <a:ea typeface="Calibri"/>
                        <a:cs typeface="Times New Roman"/>
                      </a:endParaRPr>
                    </a:p>
                  </a:txBody>
                  <a:tcPr marL="67733" marR="67733"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300 ms</a:t>
                      </a:r>
                      <a:endParaRPr lang="en-US" sz="200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The minimum time period that must expire before considering a P-state decrease.</a:t>
                      </a:r>
                      <a:endParaRPr lang="en-US" sz="2000" dirty="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276327">
                <a:tc>
                  <a:txBody>
                    <a:bodyPr/>
                    <a:lstStyle/>
                    <a:p>
                      <a:pPr marL="0" marR="0">
                        <a:spcBef>
                          <a:spcPts val="0"/>
                        </a:spcBef>
                        <a:spcAft>
                          <a:spcPts val="0"/>
                        </a:spcAft>
                      </a:pPr>
                      <a:r>
                        <a:rPr lang="en-US" sz="1600" dirty="0">
                          <a:latin typeface="Calibri"/>
                          <a:ea typeface="Calibri"/>
                          <a:cs typeface="Times New Roman"/>
                        </a:rPr>
                        <a:t>Domain Accounting Policy</a:t>
                      </a:r>
                      <a:endParaRPr lang="en-US" sz="2000" dirty="0">
                        <a:latin typeface="Calibri"/>
                        <a:ea typeface="Calibri"/>
                        <a:cs typeface="Times New Roman"/>
                      </a:endParaRPr>
                    </a:p>
                  </a:txBody>
                  <a:tcPr marL="67733" marR="67733"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0 (On)</a:t>
                      </a:r>
                      <a:endParaRPr lang="en-US" sz="200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Determines how the kernel power manager accumulates idle time. Settings:</a:t>
                      </a:r>
                      <a:endParaRPr lang="en-US" sz="2000">
                        <a:latin typeface="Calibri"/>
                        <a:ea typeface="Calibri"/>
                        <a:cs typeface="Times New Roman"/>
                      </a:endParaRPr>
                    </a:p>
                    <a:p>
                      <a:pPr marL="0" marR="0">
                        <a:spcBef>
                          <a:spcPts val="0"/>
                        </a:spcBef>
                        <a:spcAft>
                          <a:spcPts val="0"/>
                        </a:spcAft>
                      </a:pPr>
                      <a:r>
                        <a:rPr lang="en-US" sz="1600">
                          <a:latin typeface="Calibri"/>
                          <a:ea typeface="Calibri"/>
                          <a:cs typeface="Times New Roman"/>
                        </a:rPr>
                        <a:t> 0 (On): idle time is accumulated only when all processors in a C- state domain</a:t>
                      </a:r>
                      <a:r>
                        <a:rPr lang="en-US" sz="1600" baseline="30000">
                          <a:latin typeface="Calibri"/>
                          <a:ea typeface="Calibri"/>
                          <a:cs typeface="Times New Roman"/>
                        </a:rPr>
                        <a:t>2</a:t>
                      </a:r>
                      <a:r>
                        <a:rPr lang="en-US" sz="1600">
                          <a:latin typeface="Calibri"/>
                          <a:ea typeface="Calibri"/>
                          <a:cs typeface="Times New Roman"/>
                        </a:rPr>
                        <a:t> are idle.</a:t>
                      </a:r>
                      <a:endParaRPr lang="en-US" sz="2000">
                        <a:latin typeface="Calibri"/>
                        <a:ea typeface="Calibri"/>
                        <a:cs typeface="Times New Roman"/>
                      </a:endParaRPr>
                    </a:p>
                    <a:p>
                      <a:pPr marL="0" marR="0">
                        <a:spcBef>
                          <a:spcPts val="0"/>
                        </a:spcBef>
                        <a:spcAft>
                          <a:spcPts val="0"/>
                        </a:spcAft>
                      </a:pPr>
                      <a:r>
                        <a:rPr lang="en-US" sz="1600">
                          <a:latin typeface="Calibri"/>
                          <a:ea typeface="Calibri"/>
                          <a:cs typeface="Times New Roman"/>
                        </a:rPr>
                        <a:t>1 (Off): idle time is accumulated and P-states are calculated for each processor without regard to any other processor in the domain.</a:t>
                      </a:r>
                      <a:endParaRPr lang="en-US" sz="200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55831">
                <a:tc>
                  <a:txBody>
                    <a:bodyPr/>
                    <a:lstStyle/>
                    <a:p>
                      <a:pPr marL="0" marR="0">
                        <a:spcBef>
                          <a:spcPts val="0"/>
                        </a:spcBef>
                        <a:spcAft>
                          <a:spcPts val="0"/>
                        </a:spcAft>
                      </a:pPr>
                      <a:r>
                        <a:rPr lang="en-US" sz="1600">
                          <a:latin typeface="Calibri"/>
                          <a:ea typeface="Calibri"/>
                          <a:cs typeface="Times New Roman"/>
                        </a:rPr>
                        <a:t>Increase Policy</a:t>
                      </a:r>
                      <a:endParaRPr lang="en-US" sz="2000">
                        <a:latin typeface="Calibri"/>
                        <a:ea typeface="Calibri"/>
                        <a:cs typeface="Times New Roman"/>
                      </a:endParaRPr>
                    </a:p>
                  </a:txBody>
                  <a:tcPr marL="67733" marR="67733"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IDEAL (0)</a:t>
                      </a:r>
                      <a:endParaRPr lang="en-US" sz="200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2">
                  <a:txBody>
                    <a:bodyPr/>
                    <a:lstStyle/>
                    <a:p>
                      <a:pPr marL="0" marR="0">
                        <a:spcBef>
                          <a:spcPts val="0"/>
                        </a:spcBef>
                        <a:spcAft>
                          <a:spcPts val="0"/>
                        </a:spcAft>
                      </a:pPr>
                      <a:r>
                        <a:rPr lang="en-US" sz="1600">
                          <a:latin typeface="Calibri"/>
                          <a:ea typeface="Calibri"/>
                          <a:cs typeface="Times New Roman"/>
                        </a:rPr>
                        <a:t>Determines how P-state transition decisions are made. Settings:</a:t>
                      </a:r>
                      <a:endParaRPr lang="en-US" sz="2000">
                        <a:latin typeface="Calibri"/>
                        <a:ea typeface="Calibri"/>
                        <a:cs typeface="Times New Roman"/>
                      </a:endParaRPr>
                    </a:p>
                    <a:p>
                      <a:pPr marL="0" marR="0">
                        <a:spcBef>
                          <a:spcPts val="0"/>
                        </a:spcBef>
                        <a:spcAft>
                          <a:spcPts val="0"/>
                        </a:spcAft>
                      </a:pPr>
                      <a:r>
                        <a:rPr lang="en-US" sz="1600">
                          <a:latin typeface="Calibri"/>
                          <a:ea typeface="Calibri"/>
                          <a:cs typeface="Times New Roman"/>
                        </a:rPr>
                        <a:t> IDEAL (0): calculates the target P-state based only on processor utilization and then finds a nearby </a:t>
                      </a:r>
                      <a:r>
                        <a:rPr lang="en-US" sz="1600">
                          <a:latin typeface="Calibri"/>
                          <a:ea typeface="Calibri"/>
                          <a:cs typeface="Calibri"/>
                        </a:rPr>
                        <a:t>available </a:t>
                      </a:r>
                      <a:r>
                        <a:rPr lang="en-US" sz="1600">
                          <a:latin typeface="Calibri"/>
                          <a:ea typeface="Calibri"/>
                          <a:cs typeface="Times New Roman"/>
                        </a:rPr>
                        <a:t>P-state on the system.</a:t>
                      </a:r>
                      <a:endParaRPr lang="en-US" sz="2000">
                        <a:latin typeface="Calibri"/>
                        <a:ea typeface="Calibri"/>
                        <a:cs typeface="Times New Roman"/>
                      </a:endParaRPr>
                    </a:p>
                    <a:p>
                      <a:pPr marL="0" marR="0">
                        <a:spcBef>
                          <a:spcPts val="0"/>
                        </a:spcBef>
                        <a:spcAft>
                          <a:spcPts val="0"/>
                        </a:spcAft>
                      </a:pPr>
                      <a:r>
                        <a:rPr lang="en-US" sz="1600">
                          <a:latin typeface="Calibri"/>
                          <a:ea typeface="Calibri"/>
                          <a:cs typeface="Times New Roman"/>
                        </a:rPr>
                        <a:t>SINGLE (1): calculates an ideal P-state but only increases or decreases by one P-state per time check interval.</a:t>
                      </a:r>
                      <a:endParaRPr lang="en-US" sz="2000">
                        <a:latin typeface="Calibri"/>
                        <a:ea typeface="Calibri"/>
                        <a:cs typeface="Times New Roman"/>
                      </a:endParaRPr>
                    </a:p>
                    <a:p>
                      <a:pPr marL="0" marR="0">
                        <a:spcBef>
                          <a:spcPts val="0"/>
                        </a:spcBef>
                        <a:spcAft>
                          <a:spcPts val="0"/>
                        </a:spcAft>
                      </a:pPr>
                      <a:r>
                        <a:rPr lang="en-US" sz="1600">
                          <a:latin typeface="Calibri"/>
                          <a:ea typeface="Calibri"/>
                          <a:cs typeface="Times New Roman"/>
                        </a:rPr>
                        <a:t>ROCKET (2): transitions to the highest P-state available on increase or lowest P-state available on decrease</a:t>
                      </a:r>
                      <a:endParaRPr lang="en-US" sz="200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5160">
                <a:tc>
                  <a:txBody>
                    <a:bodyPr/>
                    <a:lstStyle/>
                    <a:p>
                      <a:pPr marL="0" marR="0">
                        <a:spcBef>
                          <a:spcPts val="0"/>
                        </a:spcBef>
                        <a:spcAft>
                          <a:spcPts val="0"/>
                        </a:spcAft>
                      </a:pPr>
                      <a:r>
                        <a:rPr lang="en-US" sz="1600">
                          <a:latin typeface="Calibri"/>
                          <a:ea typeface="Calibri"/>
                          <a:cs typeface="Times New Roman"/>
                        </a:rPr>
                        <a:t>Decrease Policy</a:t>
                      </a:r>
                      <a:endParaRPr lang="en-US" sz="2000">
                        <a:latin typeface="Calibri"/>
                        <a:ea typeface="Calibri"/>
                        <a:cs typeface="Times New Roman"/>
                      </a:endParaRPr>
                    </a:p>
                  </a:txBody>
                  <a:tcPr marL="67733" marR="67733"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SINGLE (1)</a:t>
                      </a:r>
                      <a:endParaRPr lang="en-US" sz="2000" dirty="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Windows Server 2008 R2 Settings</a:t>
            </a:r>
            <a:endParaRPr lang="en-US" dirty="0"/>
          </a:p>
        </p:txBody>
      </p:sp>
      <p:graphicFrame>
        <p:nvGraphicFramePr>
          <p:cNvPr id="7" name="Table 6"/>
          <p:cNvGraphicFramePr>
            <a:graphicFrameLocks noGrp="1"/>
          </p:cNvGraphicFramePr>
          <p:nvPr/>
        </p:nvGraphicFramePr>
        <p:xfrm>
          <a:off x="268013" y="1295401"/>
          <a:ext cx="8576441" cy="4876800"/>
        </p:xfrm>
        <a:graphic>
          <a:graphicData uri="http://schemas.openxmlformats.org/drawingml/2006/table">
            <a:tbl>
              <a:tblPr/>
              <a:tblGrid>
                <a:gridCol w="1686911"/>
                <a:gridCol w="1087821"/>
                <a:gridCol w="5801709"/>
              </a:tblGrid>
              <a:tr h="191336">
                <a:tc>
                  <a:txBody>
                    <a:bodyPr/>
                    <a:lstStyle/>
                    <a:p>
                      <a:pPr marL="0" marR="0">
                        <a:spcBef>
                          <a:spcPts val="0"/>
                        </a:spcBef>
                        <a:spcAft>
                          <a:spcPts val="0"/>
                        </a:spcAft>
                        <a:tabLst>
                          <a:tab pos="228600" algn="l"/>
                          <a:tab pos="457200" algn="l"/>
                        </a:tabLst>
                      </a:pPr>
                      <a:r>
                        <a:rPr lang="en-US" sz="1600" b="0" dirty="0">
                          <a:solidFill>
                            <a:srgbClr val="000000"/>
                          </a:solidFill>
                          <a:latin typeface="Calibri"/>
                          <a:ea typeface="MS Mincho"/>
                          <a:cs typeface="Arial"/>
                        </a:rPr>
                        <a:t>Name</a:t>
                      </a:r>
                      <a:endParaRPr lang="en-US" sz="1600" b="1" dirty="0">
                        <a:solidFill>
                          <a:srgbClr val="000000"/>
                        </a:solidFill>
                        <a:latin typeface="Calibri"/>
                        <a:ea typeface="MS Mincho"/>
                        <a:cs typeface="Arial"/>
                      </a:endParaRPr>
                    </a:p>
                  </a:txBody>
                  <a:tcPr marL="67733" marR="6773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tabLst>
                          <a:tab pos="228600" algn="l"/>
                          <a:tab pos="457200" algn="l"/>
                        </a:tabLst>
                      </a:pPr>
                      <a:r>
                        <a:rPr lang="en-US" sz="1600" b="0">
                          <a:solidFill>
                            <a:srgbClr val="000000"/>
                          </a:solidFill>
                          <a:latin typeface="Calibri"/>
                          <a:ea typeface="MS Mincho"/>
                          <a:cs typeface="Arial"/>
                        </a:rPr>
                        <a:t>Default</a:t>
                      </a:r>
                      <a:endParaRPr lang="en-US" sz="1600" b="1">
                        <a:solidFill>
                          <a:srgbClr val="000000"/>
                        </a:solidFill>
                        <a:latin typeface="Calibri"/>
                        <a:ea typeface="MS Mincho"/>
                        <a:cs typeface="Arial"/>
                      </a:endParaRPr>
                    </a:p>
                  </a:txBody>
                  <a:tcPr marL="67733" marR="6773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tabLst>
                          <a:tab pos="228600" algn="l"/>
                          <a:tab pos="457200" algn="l"/>
                        </a:tabLst>
                      </a:pPr>
                      <a:r>
                        <a:rPr lang="en-US" sz="1600" b="0" dirty="0">
                          <a:solidFill>
                            <a:srgbClr val="000000"/>
                          </a:solidFill>
                          <a:latin typeface="Calibri"/>
                          <a:ea typeface="MS Mincho"/>
                          <a:cs typeface="Arial"/>
                        </a:rPr>
                        <a:t>Description</a:t>
                      </a:r>
                      <a:endParaRPr lang="en-US" sz="1600" b="1" dirty="0">
                        <a:solidFill>
                          <a:srgbClr val="000000"/>
                        </a:solidFill>
                        <a:latin typeface="Calibri"/>
                        <a:ea typeface="MS Mincho"/>
                        <a:cs typeface="Arial"/>
                      </a:endParaRPr>
                    </a:p>
                  </a:txBody>
                  <a:tcPr marL="67733" marR="6773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64665">
                <a:tc>
                  <a:txBody>
                    <a:bodyPr/>
                    <a:lstStyle/>
                    <a:p>
                      <a:pPr marL="0" marR="0">
                        <a:spcBef>
                          <a:spcPts val="0"/>
                        </a:spcBef>
                        <a:spcAft>
                          <a:spcPts val="0"/>
                        </a:spcAft>
                      </a:pPr>
                      <a:r>
                        <a:rPr lang="en-US" sz="1600">
                          <a:latin typeface="Calibri"/>
                          <a:ea typeface="Calibri"/>
                          <a:cs typeface="Times New Roman"/>
                        </a:rPr>
                        <a:t>Time Check</a:t>
                      </a:r>
                      <a:endParaRPr lang="en-US" sz="2000">
                        <a:latin typeface="Calibri"/>
                        <a:ea typeface="Calibri"/>
                        <a:cs typeface="Times New Roman"/>
                      </a:endParaRPr>
                    </a:p>
                  </a:txBody>
                  <a:tcPr marL="67733" marR="67733" marT="0" marB="0">
                    <a:lnL>
                      <a:noFill/>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100 ms</a:t>
                      </a:r>
                      <a:endParaRPr lang="en-US" sz="2000" dirty="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The time interval at which the operating system considers a change of the current P-state.</a:t>
                      </a:r>
                      <a:endParaRPr lang="en-US" sz="200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4665">
                <a:tc>
                  <a:txBody>
                    <a:bodyPr/>
                    <a:lstStyle/>
                    <a:p>
                      <a:pPr marL="0" marR="0">
                        <a:spcBef>
                          <a:spcPts val="0"/>
                        </a:spcBef>
                        <a:spcAft>
                          <a:spcPts val="0"/>
                        </a:spcAft>
                      </a:pPr>
                      <a:r>
                        <a:rPr lang="en-US" sz="1600" dirty="0">
                          <a:latin typeface="Calibri"/>
                          <a:ea typeface="Calibri"/>
                          <a:cs typeface="Times New Roman"/>
                        </a:rPr>
                        <a:t>Increase Time</a:t>
                      </a:r>
                      <a:endParaRPr lang="en-US" sz="2000" dirty="0">
                        <a:latin typeface="Calibri"/>
                        <a:ea typeface="Calibri"/>
                        <a:cs typeface="Times New Roman"/>
                      </a:endParaRPr>
                    </a:p>
                  </a:txBody>
                  <a:tcPr marL="67733" marR="67733"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100 ms</a:t>
                      </a:r>
                      <a:endParaRPr lang="en-US" sz="2000" dirty="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The minimum time period that must expire before considering a P-state increase.</a:t>
                      </a:r>
                      <a:endParaRPr lang="en-US" sz="200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4665">
                <a:tc>
                  <a:txBody>
                    <a:bodyPr/>
                    <a:lstStyle/>
                    <a:p>
                      <a:pPr marL="0" marR="0">
                        <a:spcBef>
                          <a:spcPts val="0"/>
                        </a:spcBef>
                        <a:spcAft>
                          <a:spcPts val="0"/>
                        </a:spcAft>
                      </a:pPr>
                      <a:r>
                        <a:rPr lang="en-US" sz="1600" dirty="0">
                          <a:latin typeface="Calibri"/>
                          <a:ea typeface="Calibri"/>
                          <a:cs typeface="Times New Roman"/>
                        </a:rPr>
                        <a:t>Decrease Time</a:t>
                      </a:r>
                      <a:endParaRPr lang="en-US" sz="2000" dirty="0">
                        <a:latin typeface="Calibri"/>
                        <a:ea typeface="Calibri"/>
                        <a:cs typeface="Times New Roman"/>
                      </a:endParaRPr>
                    </a:p>
                  </a:txBody>
                  <a:tcPr marL="67733" marR="67733"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strike="sngStrike" dirty="0">
                          <a:latin typeface="Calibri"/>
                          <a:ea typeface="Calibri"/>
                          <a:cs typeface="Times New Roman"/>
                        </a:rPr>
                        <a:t>300 </a:t>
                      </a:r>
                      <a:r>
                        <a:rPr lang="en-US" sz="1600" strike="sngStrike" dirty="0" smtClean="0">
                          <a:latin typeface="Calibri"/>
                          <a:ea typeface="Calibri"/>
                          <a:cs typeface="Times New Roman"/>
                        </a:rPr>
                        <a:t>ms</a:t>
                      </a:r>
                    </a:p>
                    <a:p>
                      <a:pPr marL="0" marR="0">
                        <a:spcBef>
                          <a:spcPts val="0"/>
                        </a:spcBef>
                        <a:spcAft>
                          <a:spcPts val="0"/>
                        </a:spcAft>
                      </a:pPr>
                      <a:r>
                        <a:rPr lang="en-US" sz="1600" dirty="0" smtClean="0">
                          <a:solidFill>
                            <a:schemeClr val="bg2">
                              <a:lumMod val="75000"/>
                            </a:schemeClr>
                          </a:solidFill>
                          <a:latin typeface="Calibri"/>
                          <a:ea typeface="Calibri"/>
                          <a:cs typeface="Times New Roman"/>
                        </a:rPr>
                        <a:t>100 ms</a:t>
                      </a:r>
                      <a:endParaRPr lang="en-US" sz="1600" dirty="0">
                        <a:solidFill>
                          <a:schemeClr val="bg2">
                            <a:lumMod val="75000"/>
                          </a:schemeClr>
                        </a:solidFill>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dirty="0">
                          <a:latin typeface="Calibri"/>
                          <a:ea typeface="Calibri"/>
                          <a:cs typeface="Times New Roman"/>
                        </a:rPr>
                        <a:t>The minimum time period that must expire before considering a P-state decrease.</a:t>
                      </a:r>
                      <a:endParaRPr lang="en-US" sz="2000" dirty="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276327">
                <a:tc>
                  <a:txBody>
                    <a:bodyPr/>
                    <a:lstStyle/>
                    <a:p>
                      <a:pPr marL="0" marR="0">
                        <a:spcBef>
                          <a:spcPts val="0"/>
                        </a:spcBef>
                        <a:spcAft>
                          <a:spcPts val="0"/>
                        </a:spcAft>
                      </a:pPr>
                      <a:r>
                        <a:rPr lang="en-US" sz="1600" dirty="0">
                          <a:latin typeface="Calibri"/>
                          <a:ea typeface="Calibri"/>
                          <a:cs typeface="Times New Roman"/>
                        </a:rPr>
                        <a:t>Domain Accounting Policy</a:t>
                      </a:r>
                      <a:endParaRPr lang="en-US" sz="2000" dirty="0">
                        <a:latin typeface="Calibri"/>
                        <a:ea typeface="Calibri"/>
                        <a:cs typeface="Times New Roman"/>
                      </a:endParaRPr>
                    </a:p>
                  </a:txBody>
                  <a:tcPr marL="67733" marR="67733"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strike="sngStrike" dirty="0">
                          <a:latin typeface="Calibri" pitchFamily="34" charset="0"/>
                          <a:ea typeface="Calibri"/>
                          <a:cs typeface="Calibri" pitchFamily="34" charset="0"/>
                        </a:rPr>
                        <a:t>0 (On</a:t>
                      </a:r>
                      <a:r>
                        <a:rPr lang="en-US" sz="1600" strike="sngStrike" dirty="0" smtClean="0">
                          <a:latin typeface="Calibri" pitchFamily="34" charset="0"/>
                          <a:ea typeface="Calibri"/>
                          <a:cs typeface="Calibri" pitchFamily="34" charset="0"/>
                        </a:rPr>
                        <a:t>)</a:t>
                      </a:r>
                    </a:p>
                    <a:p>
                      <a:pPr marL="0" marR="0">
                        <a:spcBef>
                          <a:spcPts val="0"/>
                        </a:spcBef>
                        <a:spcAft>
                          <a:spcPts val="0"/>
                        </a:spcAft>
                      </a:pPr>
                      <a:r>
                        <a:rPr lang="en-US" sz="1600" dirty="0" smtClean="0">
                          <a:solidFill>
                            <a:schemeClr val="bg2">
                              <a:lumMod val="75000"/>
                            </a:schemeClr>
                          </a:solidFill>
                          <a:latin typeface="Calibri" pitchFamily="34" charset="0"/>
                          <a:ea typeface="Calibri"/>
                          <a:cs typeface="Calibri" pitchFamily="34" charset="0"/>
                        </a:rPr>
                        <a:t>1 (Off)</a:t>
                      </a:r>
                      <a:endParaRPr lang="en-US" sz="1600" dirty="0">
                        <a:solidFill>
                          <a:schemeClr val="bg2">
                            <a:lumMod val="75000"/>
                          </a:schemeClr>
                        </a:solidFill>
                        <a:latin typeface="Calibri" pitchFamily="34" charset="0"/>
                        <a:ea typeface="Calibri"/>
                        <a:cs typeface="Calibri" pitchFamily="34" charset="0"/>
                      </a:endParaRPr>
                    </a:p>
                  </a:txBody>
                  <a:tcPr marL="67733" marR="6773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Calibri"/>
                          <a:cs typeface="Times New Roman"/>
                        </a:rPr>
                        <a:t>Determines how the kernel power manager accumulates idle time. Settings:</a:t>
                      </a:r>
                      <a:endParaRPr lang="en-US" sz="2000">
                        <a:latin typeface="Calibri"/>
                        <a:ea typeface="Calibri"/>
                        <a:cs typeface="Times New Roman"/>
                      </a:endParaRPr>
                    </a:p>
                    <a:p>
                      <a:pPr marL="0" marR="0">
                        <a:spcBef>
                          <a:spcPts val="0"/>
                        </a:spcBef>
                        <a:spcAft>
                          <a:spcPts val="0"/>
                        </a:spcAft>
                      </a:pPr>
                      <a:r>
                        <a:rPr lang="en-US" sz="1600">
                          <a:latin typeface="Calibri"/>
                          <a:ea typeface="Calibri"/>
                          <a:cs typeface="Times New Roman"/>
                        </a:rPr>
                        <a:t> 0 (On): idle time is accumulated only when all processors in a C- state domain</a:t>
                      </a:r>
                      <a:r>
                        <a:rPr lang="en-US" sz="1600" baseline="30000">
                          <a:latin typeface="Calibri"/>
                          <a:ea typeface="Calibri"/>
                          <a:cs typeface="Times New Roman"/>
                        </a:rPr>
                        <a:t>2</a:t>
                      </a:r>
                      <a:r>
                        <a:rPr lang="en-US" sz="1600">
                          <a:latin typeface="Calibri"/>
                          <a:ea typeface="Calibri"/>
                          <a:cs typeface="Times New Roman"/>
                        </a:rPr>
                        <a:t> are idle.</a:t>
                      </a:r>
                      <a:endParaRPr lang="en-US" sz="2000">
                        <a:latin typeface="Calibri"/>
                        <a:ea typeface="Calibri"/>
                        <a:cs typeface="Times New Roman"/>
                      </a:endParaRPr>
                    </a:p>
                    <a:p>
                      <a:pPr marL="0" marR="0">
                        <a:spcBef>
                          <a:spcPts val="0"/>
                        </a:spcBef>
                        <a:spcAft>
                          <a:spcPts val="0"/>
                        </a:spcAft>
                      </a:pPr>
                      <a:r>
                        <a:rPr lang="en-US" sz="1600">
                          <a:latin typeface="Calibri"/>
                          <a:ea typeface="Calibri"/>
                          <a:cs typeface="Times New Roman"/>
                        </a:rPr>
                        <a:t>1 (Off): idle time is accumulated and P-states are calculated for each processor without regard to any other processor in the domain.</a:t>
                      </a:r>
                      <a:endParaRPr lang="en-US" sz="200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55831">
                <a:tc>
                  <a:txBody>
                    <a:bodyPr/>
                    <a:lstStyle/>
                    <a:p>
                      <a:pPr marL="0" marR="0">
                        <a:spcBef>
                          <a:spcPts val="0"/>
                        </a:spcBef>
                        <a:spcAft>
                          <a:spcPts val="0"/>
                        </a:spcAft>
                      </a:pPr>
                      <a:r>
                        <a:rPr lang="en-US" sz="1600">
                          <a:latin typeface="Calibri"/>
                          <a:ea typeface="Calibri"/>
                          <a:cs typeface="Times New Roman"/>
                        </a:rPr>
                        <a:t>Increase Policy</a:t>
                      </a:r>
                      <a:endParaRPr lang="en-US" sz="2000">
                        <a:latin typeface="Calibri"/>
                        <a:ea typeface="Calibri"/>
                        <a:cs typeface="Times New Roman"/>
                      </a:endParaRPr>
                    </a:p>
                  </a:txBody>
                  <a:tcPr marL="67733" marR="67733"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600" strike="sngStrike" dirty="0">
                          <a:latin typeface="Calibri" pitchFamily="34" charset="0"/>
                          <a:ea typeface="Calibri"/>
                          <a:cs typeface="Calibri" pitchFamily="34" charset="0"/>
                        </a:rPr>
                        <a:t>IDEAL (0</a:t>
                      </a:r>
                      <a:r>
                        <a:rPr lang="en-US" sz="1600" strike="sngStrike" dirty="0" smtClean="0">
                          <a:latin typeface="Calibri" pitchFamily="34" charset="0"/>
                          <a:ea typeface="Calibri"/>
                          <a:cs typeface="Calibri" pitchFamily="34" charset="0"/>
                        </a:rPr>
                        <a:t>)</a:t>
                      </a:r>
                    </a:p>
                    <a:p>
                      <a:pPr marL="0" marR="0">
                        <a:spcBef>
                          <a:spcPts val="0"/>
                        </a:spcBef>
                        <a:spcAft>
                          <a:spcPts val="0"/>
                        </a:spcAft>
                      </a:pPr>
                      <a:r>
                        <a:rPr lang="en-US" sz="1600" dirty="0" smtClean="0">
                          <a:solidFill>
                            <a:schemeClr val="bg2">
                              <a:lumMod val="75000"/>
                            </a:schemeClr>
                          </a:solidFill>
                          <a:latin typeface="Calibri" pitchFamily="34" charset="0"/>
                          <a:ea typeface="Calibri"/>
                          <a:cs typeface="Calibri" pitchFamily="34" charset="0"/>
                        </a:rPr>
                        <a:t>SINGLE (1)</a:t>
                      </a:r>
                      <a:endParaRPr lang="en-US" sz="1600" dirty="0">
                        <a:solidFill>
                          <a:schemeClr val="bg2">
                            <a:lumMod val="75000"/>
                          </a:schemeClr>
                        </a:solidFill>
                        <a:latin typeface="Calibri" pitchFamily="34" charset="0"/>
                        <a:ea typeface="Calibri"/>
                        <a:cs typeface="Calibri" pitchFamily="34" charset="0"/>
                      </a:endParaRPr>
                    </a:p>
                  </a:txBody>
                  <a:tcPr marL="67733" marR="6773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rowSpan="2">
                  <a:txBody>
                    <a:bodyPr/>
                    <a:lstStyle/>
                    <a:p>
                      <a:pPr marL="0" marR="0">
                        <a:spcBef>
                          <a:spcPts val="0"/>
                        </a:spcBef>
                        <a:spcAft>
                          <a:spcPts val="0"/>
                        </a:spcAft>
                      </a:pPr>
                      <a:r>
                        <a:rPr lang="en-US" sz="1600">
                          <a:latin typeface="Calibri"/>
                          <a:ea typeface="Calibri"/>
                          <a:cs typeface="Times New Roman"/>
                        </a:rPr>
                        <a:t>Determines how P-state transition decisions are made. Settings:</a:t>
                      </a:r>
                      <a:endParaRPr lang="en-US" sz="2000">
                        <a:latin typeface="Calibri"/>
                        <a:ea typeface="Calibri"/>
                        <a:cs typeface="Times New Roman"/>
                      </a:endParaRPr>
                    </a:p>
                    <a:p>
                      <a:pPr marL="0" marR="0">
                        <a:spcBef>
                          <a:spcPts val="0"/>
                        </a:spcBef>
                        <a:spcAft>
                          <a:spcPts val="0"/>
                        </a:spcAft>
                      </a:pPr>
                      <a:r>
                        <a:rPr lang="en-US" sz="1600">
                          <a:latin typeface="Calibri"/>
                          <a:ea typeface="Calibri"/>
                          <a:cs typeface="Times New Roman"/>
                        </a:rPr>
                        <a:t> IDEAL (0): calculates the target P-state based only on processor utilization and then finds a nearby </a:t>
                      </a:r>
                      <a:r>
                        <a:rPr lang="en-US" sz="1600">
                          <a:latin typeface="Calibri"/>
                          <a:ea typeface="Calibri"/>
                          <a:cs typeface="Calibri"/>
                        </a:rPr>
                        <a:t>available </a:t>
                      </a:r>
                      <a:r>
                        <a:rPr lang="en-US" sz="1600">
                          <a:latin typeface="Calibri"/>
                          <a:ea typeface="Calibri"/>
                          <a:cs typeface="Times New Roman"/>
                        </a:rPr>
                        <a:t>P-state on the system.</a:t>
                      </a:r>
                      <a:endParaRPr lang="en-US" sz="2000">
                        <a:latin typeface="Calibri"/>
                        <a:ea typeface="Calibri"/>
                        <a:cs typeface="Times New Roman"/>
                      </a:endParaRPr>
                    </a:p>
                    <a:p>
                      <a:pPr marL="0" marR="0">
                        <a:spcBef>
                          <a:spcPts val="0"/>
                        </a:spcBef>
                        <a:spcAft>
                          <a:spcPts val="0"/>
                        </a:spcAft>
                      </a:pPr>
                      <a:r>
                        <a:rPr lang="en-US" sz="1600">
                          <a:latin typeface="Calibri"/>
                          <a:ea typeface="Calibri"/>
                          <a:cs typeface="Times New Roman"/>
                        </a:rPr>
                        <a:t>SINGLE (1): calculates an ideal P-state but only increases or decreases by one P-state per time check interval.</a:t>
                      </a:r>
                      <a:endParaRPr lang="en-US" sz="2000">
                        <a:latin typeface="Calibri"/>
                        <a:ea typeface="Calibri"/>
                        <a:cs typeface="Times New Roman"/>
                      </a:endParaRPr>
                    </a:p>
                    <a:p>
                      <a:pPr marL="0" marR="0">
                        <a:spcBef>
                          <a:spcPts val="0"/>
                        </a:spcBef>
                        <a:spcAft>
                          <a:spcPts val="0"/>
                        </a:spcAft>
                      </a:pPr>
                      <a:r>
                        <a:rPr lang="en-US" sz="1600">
                          <a:latin typeface="Calibri"/>
                          <a:ea typeface="Calibri"/>
                          <a:cs typeface="Times New Roman"/>
                        </a:rPr>
                        <a:t>ROCKET (2): transitions to the highest P-state available on increase or lowest P-state available on decrease</a:t>
                      </a:r>
                      <a:endParaRPr lang="en-US" sz="2000">
                        <a:latin typeface="Calibri"/>
                        <a:ea typeface="Calibri"/>
                        <a:cs typeface="Times New Roman"/>
                      </a:endParaRPr>
                    </a:p>
                  </a:txBody>
                  <a:tcPr marL="67733" marR="67733" marT="0" marB="0">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5160">
                <a:tc>
                  <a:txBody>
                    <a:bodyPr/>
                    <a:lstStyle/>
                    <a:p>
                      <a:pPr marL="0" marR="0">
                        <a:spcBef>
                          <a:spcPts val="0"/>
                        </a:spcBef>
                        <a:spcAft>
                          <a:spcPts val="0"/>
                        </a:spcAft>
                      </a:pPr>
                      <a:r>
                        <a:rPr lang="en-US" sz="1600">
                          <a:latin typeface="Calibri"/>
                          <a:ea typeface="Calibri"/>
                          <a:cs typeface="Times New Roman"/>
                        </a:rPr>
                        <a:t>Decrease Policy</a:t>
                      </a:r>
                      <a:endParaRPr lang="en-US" sz="2000">
                        <a:latin typeface="Calibri"/>
                        <a:ea typeface="Calibri"/>
                        <a:cs typeface="Times New Roman"/>
                      </a:endParaRPr>
                    </a:p>
                  </a:txBody>
                  <a:tcPr marL="67733" marR="67733" marT="0" marB="0">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strike="sngStrike" dirty="0">
                          <a:latin typeface="Calibri" pitchFamily="34" charset="0"/>
                          <a:ea typeface="Calibri"/>
                          <a:cs typeface="Calibri" pitchFamily="34" charset="0"/>
                        </a:rPr>
                        <a:t>SINGLE (1</a:t>
                      </a:r>
                      <a:r>
                        <a:rPr lang="en-US" sz="1600" strike="sngStrike" dirty="0" smtClean="0">
                          <a:latin typeface="Calibri" pitchFamily="34" charset="0"/>
                          <a:ea typeface="Calibri"/>
                          <a:cs typeface="Calibri" pitchFamily="34" charset="0"/>
                        </a:rPr>
                        <a:t>)</a:t>
                      </a:r>
                    </a:p>
                    <a:p>
                      <a:pPr marL="0" marR="0">
                        <a:spcBef>
                          <a:spcPts val="0"/>
                        </a:spcBef>
                        <a:spcAft>
                          <a:spcPts val="0"/>
                        </a:spcAft>
                      </a:pPr>
                      <a:r>
                        <a:rPr lang="en-US" sz="1600" dirty="0" smtClean="0">
                          <a:solidFill>
                            <a:schemeClr val="bg2">
                              <a:lumMod val="75000"/>
                            </a:schemeClr>
                          </a:solidFill>
                          <a:latin typeface="Calibri" pitchFamily="34" charset="0"/>
                          <a:ea typeface="Calibri"/>
                          <a:cs typeface="Calibri" pitchFamily="34" charset="0"/>
                        </a:rPr>
                        <a:t>IDEAL (0)</a:t>
                      </a:r>
                      <a:endParaRPr lang="en-US" sz="1600" dirty="0">
                        <a:solidFill>
                          <a:schemeClr val="bg2">
                            <a:lumMod val="75000"/>
                          </a:schemeClr>
                        </a:solidFill>
                        <a:latin typeface="Calibri" pitchFamily="34" charset="0"/>
                        <a:ea typeface="Calibri"/>
                        <a:cs typeface="Calibri" pitchFamily="34" charset="0"/>
                      </a:endParaRPr>
                    </a:p>
                  </a:txBody>
                  <a:tcPr marL="67733" marR="6773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8343006" y="545462"/>
            <a:ext cx="1591216" cy="831782"/>
            <a:chOff x="1083218" y="2037607"/>
            <a:chExt cx="2580010" cy="1348656"/>
          </a:xfrm>
        </p:grpSpPr>
        <p:grpSp>
          <p:nvGrpSpPr>
            <p:cNvPr id="3" name="Group 9"/>
            <p:cNvGrpSpPr/>
            <p:nvPr/>
          </p:nvGrpSpPr>
          <p:grpSpPr>
            <a:xfrm>
              <a:off x="1083218" y="2100135"/>
              <a:ext cx="2580010" cy="1286128"/>
              <a:chOff x="387436" y="1411109"/>
              <a:chExt cx="5344424" cy="2664180"/>
            </a:xfrm>
          </p:grpSpPr>
          <p:sp>
            <p:nvSpPr>
              <p:cNvPr id="8" name="Rectangle 7"/>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9" name="Down Arrow 8"/>
              <p:cNvSpPr>
                <a:spLocks noChangeAspect="1"/>
              </p:cNvSpPr>
              <p:nvPr/>
            </p:nvSpPr>
            <p:spPr>
              <a:xfrm>
                <a:off x="977024" y="2444000"/>
                <a:ext cx="1511126" cy="13939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1968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p:nvSpPr>
            <p:spPr>
              <a:xfrm flipH="1">
                <a:off x="389401" y="1411109"/>
                <a:ext cx="3749987" cy="578804"/>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7" name="Rectangle 6"/>
            <p:cNvSpPr/>
            <p:nvPr/>
          </p:nvSpPr>
          <p:spPr>
            <a:xfrm>
              <a:off x="1222259" y="2037607"/>
              <a:ext cx="1022259" cy="312258"/>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sp>
        <p:nvSpPr>
          <p:cNvPr id="11" name="Title 10"/>
          <p:cNvSpPr>
            <a:spLocks noGrp="1"/>
          </p:cNvSpPr>
          <p:nvPr>
            <p:ph type="title"/>
          </p:nvPr>
        </p:nvSpPr>
        <p:spPr>
          <a:xfrm>
            <a:off x="381000" y="228600"/>
            <a:ext cx="8382000" cy="886397"/>
          </a:xfrm>
        </p:spPr>
        <p:txBody>
          <a:bodyPr/>
          <a:lstStyle/>
          <a:p>
            <a:r>
              <a:rPr smtClean="0"/>
              <a:t>Storage Power </a:t>
            </a:r>
            <a:br>
              <a:rPr smtClean="0"/>
            </a:br>
            <a:r>
              <a:rPr smtClean="0"/>
              <a:t>Management Enhancements</a:t>
            </a:r>
            <a:endParaRPr lang="en-US" dirty="0"/>
          </a:p>
        </p:txBody>
      </p:sp>
      <p:sp>
        <p:nvSpPr>
          <p:cNvPr id="12" name="Snip Single Corner Rectangle 11"/>
          <p:cNvSpPr/>
          <p:nvPr/>
        </p:nvSpPr>
        <p:spPr bwMode="auto">
          <a:xfrm>
            <a:off x="279399" y="1860548"/>
            <a:ext cx="8695944" cy="471313"/>
          </a:xfrm>
          <a:prstGeom prst="snip1Rect">
            <a:avLst>
              <a:gd name="adj" fmla="val 3343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13" name="Rectangle 12"/>
          <p:cNvSpPr/>
          <p:nvPr/>
        </p:nvSpPr>
        <p:spPr>
          <a:xfrm>
            <a:off x="461096" y="1911538"/>
            <a:ext cx="3294556"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Support for remove on delete</a:t>
            </a:r>
          </a:p>
        </p:txBody>
      </p:sp>
      <p:sp>
        <p:nvSpPr>
          <p:cNvPr id="14" name="Snip Single Corner Rectangle 13"/>
          <p:cNvSpPr/>
          <p:nvPr/>
        </p:nvSpPr>
        <p:spPr bwMode="auto">
          <a:xfrm>
            <a:off x="279399" y="2419348"/>
            <a:ext cx="8695944" cy="471313"/>
          </a:xfrm>
          <a:prstGeom prst="snip1Rect">
            <a:avLst>
              <a:gd name="adj" fmla="val 3343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15" name="Rectangle 14"/>
          <p:cNvSpPr/>
          <p:nvPr/>
        </p:nvSpPr>
        <p:spPr>
          <a:xfrm>
            <a:off x="461096" y="2470338"/>
            <a:ext cx="7311304" cy="369332"/>
          </a:xfrm>
          <a:prstGeom prst="rect">
            <a:avLst/>
          </a:prstGeom>
        </p:spPr>
        <p:txBody>
          <a:bodyPr wrap="squar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Asynchronous notification of media change for optical devices</a:t>
            </a:r>
          </a:p>
        </p:txBody>
      </p:sp>
      <p:sp>
        <p:nvSpPr>
          <p:cNvPr id="16" name="Snip Single Corner Rectangle 15"/>
          <p:cNvSpPr/>
          <p:nvPr/>
        </p:nvSpPr>
        <p:spPr bwMode="auto">
          <a:xfrm>
            <a:off x="279399" y="2978148"/>
            <a:ext cx="8695944" cy="471313"/>
          </a:xfrm>
          <a:prstGeom prst="snip1Rect">
            <a:avLst>
              <a:gd name="adj" fmla="val 3343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17" name="Rectangle 16"/>
          <p:cNvSpPr/>
          <p:nvPr/>
        </p:nvSpPr>
        <p:spPr>
          <a:xfrm>
            <a:off x="461096" y="3029138"/>
            <a:ext cx="7311304" cy="369332"/>
          </a:xfrm>
          <a:prstGeom prst="rect">
            <a:avLst/>
          </a:prstGeom>
        </p:spPr>
        <p:txBody>
          <a:bodyPr wrap="squar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ATA Slumber</a:t>
            </a:r>
          </a:p>
        </p:txBody>
      </p:sp>
      <p:sp>
        <p:nvSpPr>
          <p:cNvPr id="18" name="Snip Single Corner Rectangle 17"/>
          <p:cNvSpPr/>
          <p:nvPr/>
        </p:nvSpPr>
        <p:spPr bwMode="auto">
          <a:xfrm>
            <a:off x="279399" y="3536948"/>
            <a:ext cx="8695944" cy="471313"/>
          </a:xfrm>
          <a:prstGeom prst="snip1Rect">
            <a:avLst>
              <a:gd name="adj" fmla="val 3343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19" name="Rectangle 18"/>
          <p:cNvSpPr/>
          <p:nvPr/>
        </p:nvSpPr>
        <p:spPr>
          <a:xfrm>
            <a:off x="461096" y="3587938"/>
            <a:ext cx="7311304" cy="369332"/>
          </a:xfrm>
          <a:prstGeom prst="rect">
            <a:avLst/>
          </a:prstGeom>
        </p:spPr>
        <p:txBody>
          <a:bodyPr wrap="squar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Optimize Link Power Management for SATA disks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Power Efficiency and Power Management with Windows Server 2008 R2</a:t>
            </a:r>
            <a:endParaRPr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p:txBody>
          <a:bodyPr/>
          <a:lstStyle/>
          <a:p>
            <a:r>
              <a:rPr lang="en-US" dirty="0" smtClean="0">
                <a:solidFill>
                  <a:schemeClr val="tx1"/>
                </a:solidFill>
              </a:rPr>
              <a:t>Dan Reger</a:t>
            </a:r>
          </a:p>
          <a:p>
            <a:r>
              <a:rPr lang="en-US" dirty="0" smtClean="0">
                <a:solidFill>
                  <a:schemeClr val="tx1"/>
                </a:solidFill>
              </a:rPr>
              <a:t>Sr. Technical Product Manager</a:t>
            </a:r>
          </a:p>
          <a:p>
            <a:r>
              <a:rPr lang="en-US" dirty="0" smtClean="0">
                <a:solidFill>
                  <a:schemeClr val="tx1"/>
                </a:solidFill>
              </a:rPr>
              <a:t>Microsoft</a:t>
            </a:r>
          </a:p>
          <a:p>
            <a:r>
              <a:rPr lang="en-US" dirty="0" smtClean="0">
                <a:solidFill>
                  <a:schemeClr val="tx1"/>
                </a:solidFill>
              </a:rPr>
              <a:t>Session Code: SVR316</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62113" y="977900"/>
            <a:ext cx="5819775" cy="525145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4" name="Rectangle 13"/>
          <p:cNvSpPr/>
          <p:nvPr/>
        </p:nvSpPr>
        <p:spPr bwMode="auto">
          <a:xfrm>
            <a:off x="1824038" y="1111250"/>
            <a:ext cx="5495925" cy="498475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pic>
        <p:nvPicPr>
          <p:cNvPr id="4" name="Content Placeholder 3" descr="Fig_10_TDM_Whitepaper_Datacenter_Local_Storage.gif"/>
          <p:cNvPicPr>
            <a:picLocks noGrp="1"/>
          </p:cNvPicPr>
          <p:nvPr>
            <p:ph idx="4294967295"/>
          </p:nvPr>
        </p:nvPicPr>
        <p:blipFill>
          <a:blip r:embed="rId3" cstate="print"/>
          <a:srcRect/>
          <a:stretch>
            <a:fillRect/>
          </a:stretch>
        </p:blipFill>
        <p:spPr bwMode="auto">
          <a:xfrm>
            <a:off x="2032000" y="1144818"/>
            <a:ext cx="5123506" cy="4919731"/>
          </a:xfrm>
          <a:prstGeom prst="rect">
            <a:avLst/>
          </a:prstGeom>
          <a:noFill/>
          <a:ln w="9525">
            <a:noFill/>
            <a:miter lim="800000"/>
            <a:headEnd/>
            <a:tailEnd/>
          </a:ln>
        </p:spPr>
      </p:pic>
      <p:grpSp>
        <p:nvGrpSpPr>
          <p:cNvPr id="2" name="Group 10"/>
          <p:cNvGrpSpPr/>
          <p:nvPr/>
        </p:nvGrpSpPr>
        <p:grpSpPr>
          <a:xfrm>
            <a:off x="8343006" y="545462"/>
            <a:ext cx="1591216" cy="831782"/>
            <a:chOff x="1083218" y="2037607"/>
            <a:chExt cx="2580010" cy="1348656"/>
          </a:xfrm>
        </p:grpSpPr>
        <p:grpSp>
          <p:nvGrpSpPr>
            <p:cNvPr id="3" name="Group 9"/>
            <p:cNvGrpSpPr/>
            <p:nvPr/>
          </p:nvGrpSpPr>
          <p:grpSpPr>
            <a:xfrm>
              <a:off x="1083218" y="2100135"/>
              <a:ext cx="2580010" cy="1286128"/>
              <a:chOff x="387436" y="1411109"/>
              <a:chExt cx="5344424" cy="2664180"/>
            </a:xfrm>
          </p:grpSpPr>
          <p:sp>
            <p:nvSpPr>
              <p:cNvPr id="9" name="Rectangle 8"/>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10" name="Down Arrow 9"/>
              <p:cNvSpPr>
                <a:spLocks noChangeAspect="1"/>
              </p:cNvSpPr>
              <p:nvPr/>
            </p:nvSpPr>
            <p:spPr>
              <a:xfrm>
                <a:off x="977024" y="2444000"/>
                <a:ext cx="1511126" cy="13939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1968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flipH="1">
                <a:off x="389401" y="1411109"/>
                <a:ext cx="3749987" cy="578804"/>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8" name="Rectangle 7"/>
            <p:cNvSpPr/>
            <p:nvPr/>
          </p:nvSpPr>
          <p:spPr>
            <a:xfrm>
              <a:off x="1222259" y="2037607"/>
              <a:ext cx="1022259" cy="312258"/>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sp>
        <p:nvSpPr>
          <p:cNvPr id="12" name="Title 11"/>
          <p:cNvSpPr>
            <a:spLocks noGrp="1"/>
          </p:cNvSpPr>
          <p:nvPr>
            <p:ph type="title"/>
          </p:nvPr>
        </p:nvSpPr>
        <p:spPr/>
        <p:txBody>
          <a:bodyPr/>
          <a:lstStyle/>
          <a:p>
            <a:r>
              <a:rPr lang="en-US" dirty="0" smtClean="0"/>
              <a:t>Boot From SAN Can Save Power</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79399" y="4179004"/>
            <a:ext cx="8695267" cy="1021646"/>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2" name="Rectangle 21"/>
          <p:cNvSpPr/>
          <p:nvPr/>
        </p:nvSpPr>
        <p:spPr bwMode="auto">
          <a:xfrm>
            <a:off x="383824" y="4032250"/>
            <a:ext cx="8477954" cy="104457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3" name="Rectangle 22"/>
          <p:cNvSpPr/>
          <p:nvPr/>
        </p:nvSpPr>
        <p:spPr>
          <a:xfrm>
            <a:off x="479777" y="4412524"/>
            <a:ext cx="8246533" cy="523220"/>
          </a:xfrm>
          <a:prstGeom prst="rect">
            <a:avLst/>
          </a:prstGeom>
        </p:spPr>
        <p:txBody>
          <a:bodyPr wrap="square">
            <a:spAutoFit/>
          </a:bodyPr>
          <a:lstStyle/>
          <a:p>
            <a:pPr marL="225425" indent="-225425" defTabSz="914363">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Helps combine software timers such that for each time the processor </a:t>
            </a:r>
            <a:br>
              <a:rPr lang="en-US" sz="1400" dirty="0" smtClean="0">
                <a:gradFill>
                  <a:gsLst>
                    <a:gs pos="0">
                      <a:schemeClr val="tx1"/>
                    </a:gs>
                    <a:gs pos="81000">
                      <a:schemeClr val="tx1"/>
                    </a:gs>
                  </a:gsLst>
                  <a:lin ang="13500000" scaled="1"/>
                </a:gradFill>
                <a:latin typeface="Segoe" pitchFamily="34" charset="0"/>
              </a:rPr>
            </a:br>
            <a:r>
              <a:rPr lang="en-US" sz="1400" dirty="0" smtClean="0">
                <a:gradFill>
                  <a:gsLst>
                    <a:gs pos="0">
                      <a:schemeClr val="tx1"/>
                    </a:gs>
                    <a:gs pos="81000">
                      <a:schemeClr val="tx1"/>
                    </a:gs>
                  </a:gsLst>
                  <a:lin ang="13500000" scaled="1"/>
                </a:gradFill>
                <a:latin typeface="Segoe" pitchFamily="34" charset="0"/>
              </a:rPr>
              <a:t>comes out of a low-power state, multiple timers can be expired</a:t>
            </a:r>
          </a:p>
        </p:txBody>
      </p:sp>
      <p:grpSp>
        <p:nvGrpSpPr>
          <p:cNvPr id="2" name="Group 10"/>
          <p:cNvGrpSpPr/>
          <p:nvPr/>
        </p:nvGrpSpPr>
        <p:grpSpPr>
          <a:xfrm>
            <a:off x="8343006" y="545462"/>
            <a:ext cx="1591216" cy="831782"/>
            <a:chOff x="1083218" y="2037607"/>
            <a:chExt cx="2580010" cy="1348656"/>
          </a:xfrm>
        </p:grpSpPr>
        <p:grpSp>
          <p:nvGrpSpPr>
            <p:cNvPr id="3" name="Group 9"/>
            <p:cNvGrpSpPr/>
            <p:nvPr/>
          </p:nvGrpSpPr>
          <p:grpSpPr>
            <a:xfrm>
              <a:off x="1083218" y="2100135"/>
              <a:ext cx="2580010" cy="1286128"/>
              <a:chOff x="387436" y="1411109"/>
              <a:chExt cx="5344424" cy="2664180"/>
            </a:xfrm>
          </p:grpSpPr>
          <p:sp>
            <p:nvSpPr>
              <p:cNvPr id="9" name="Rectangle 8"/>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10" name="Down Arrow 9"/>
              <p:cNvSpPr>
                <a:spLocks noChangeAspect="1"/>
              </p:cNvSpPr>
              <p:nvPr/>
            </p:nvSpPr>
            <p:spPr>
              <a:xfrm>
                <a:off x="977024" y="2444000"/>
                <a:ext cx="1511126" cy="13939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1968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flipH="1">
                <a:off x="389401" y="1411109"/>
                <a:ext cx="3749987" cy="578804"/>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8" name="Rectangle 7"/>
            <p:cNvSpPr/>
            <p:nvPr/>
          </p:nvSpPr>
          <p:spPr>
            <a:xfrm>
              <a:off x="1222259" y="2037607"/>
              <a:ext cx="1022259" cy="312258"/>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sp>
        <p:nvSpPr>
          <p:cNvPr id="12" name="Title 11"/>
          <p:cNvSpPr>
            <a:spLocks noGrp="1"/>
          </p:cNvSpPr>
          <p:nvPr>
            <p:ph type="title"/>
          </p:nvPr>
        </p:nvSpPr>
        <p:spPr>
          <a:xfrm>
            <a:off x="381000" y="228600"/>
            <a:ext cx="8382000" cy="886397"/>
          </a:xfrm>
        </p:spPr>
        <p:txBody>
          <a:bodyPr/>
          <a:lstStyle/>
          <a:p>
            <a:r>
              <a:rPr smtClean="0"/>
              <a:t>Intelligent Timer Tick Distribution </a:t>
            </a:r>
            <a:br>
              <a:rPr smtClean="0"/>
            </a:br>
            <a:r>
              <a:rPr smtClean="0"/>
              <a:t>(Tick Skipping)</a:t>
            </a:r>
            <a:endParaRPr lang="en-US" dirty="0"/>
          </a:p>
        </p:txBody>
      </p:sp>
      <p:sp>
        <p:nvSpPr>
          <p:cNvPr id="13" name="Snip Single Corner Rectangle 12"/>
          <p:cNvSpPr/>
          <p:nvPr/>
        </p:nvSpPr>
        <p:spPr bwMode="auto">
          <a:xfrm>
            <a:off x="279399" y="1860548"/>
            <a:ext cx="8695944" cy="471313"/>
          </a:xfrm>
          <a:prstGeom prst="snip1Rect">
            <a:avLst>
              <a:gd name="adj" fmla="val 3343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14" name="Rectangle 13"/>
          <p:cNvSpPr/>
          <p:nvPr/>
        </p:nvSpPr>
        <p:spPr>
          <a:xfrm>
            <a:off x="461096" y="1911538"/>
            <a:ext cx="8213004" cy="369332"/>
          </a:xfrm>
          <a:prstGeom prst="rect">
            <a:avLst/>
          </a:prstGeom>
        </p:spPr>
        <p:txBody>
          <a:bodyPr wrap="squar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Extends processor sleep states by not waking the CPU unnecessarily</a:t>
            </a:r>
          </a:p>
        </p:txBody>
      </p:sp>
      <p:sp>
        <p:nvSpPr>
          <p:cNvPr id="15" name="Snip Single Corner Rectangle 14"/>
          <p:cNvSpPr/>
          <p:nvPr/>
        </p:nvSpPr>
        <p:spPr bwMode="auto">
          <a:xfrm>
            <a:off x="279399" y="2419348"/>
            <a:ext cx="8695944" cy="755652"/>
          </a:xfrm>
          <a:prstGeom prst="snip1Rect">
            <a:avLst>
              <a:gd name="adj" fmla="val 3343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16" name="Rectangle 15"/>
          <p:cNvSpPr/>
          <p:nvPr/>
        </p:nvSpPr>
        <p:spPr>
          <a:xfrm>
            <a:off x="461096" y="2470338"/>
            <a:ext cx="7311304" cy="646331"/>
          </a:xfrm>
          <a:prstGeom prst="rect">
            <a:avLst/>
          </a:prstGeom>
        </p:spPr>
        <p:txBody>
          <a:bodyPr wrap="squar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One processor handles the periodic system timer tick; </a:t>
            </a:r>
            <a:b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b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other processors are signaled as necessary</a:t>
            </a:r>
          </a:p>
        </p:txBody>
      </p:sp>
      <p:sp>
        <p:nvSpPr>
          <p:cNvPr id="17" name="Snip Single Corner Rectangle 16"/>
          <p:cNvSpPr/>
          <p:nvPr/>
        </p:nvSpPr>
        <p:spPr bwMode="auto">
          <a:xfrm>
            <a:off x="279399" y="3257548"/>
            <a:ext cx="8695944" cy="471313"/>
          </a:xfrm>
          <a:prstGeom prst="snip1Rect">
            <a:avLst>
              <a:gd name="adj" fmla="val 3343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18" name="Rectangle 17"/>
          <p:cNvSpPr/>
          <p:nvPr/>
        </p:nvSpPr>
        <p:spPr>
          <a:xfrm>
            <a:off x="461096" y="3308538"/>
            <a:ext cx="7311304" cy="369332"/>
          </a:xfrm>
          <a:prstGeom prst="rect">
            <a:avLst/>
          </a:prstGeom>
        </p:spPr>
        <p:txBody>
          <a:bodyPr wrap="squar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Non-timer interrupts will still wake sleeping processors</a:t>
            </a:r>
          </a:p>
        </p:txBody>
      </p:sp>
      <p:sp>
        <p:nvSpPr>
          <p:cNvPr id="19" name="Snip Single Corner Rectangle 18"/>
          <p:cNvSpPr/>
          <p:nvPr/>
        </p:nvSpPr>
        <p:spPr bwMode="auto">
          <a:xfrm>
            <a:off x="279399" y="3829048"/>
            <a:ext cx="8695944" cy="471313"/>
          </a:xfrm>
          <a:prstGeom prst="snip1Rect">
            <a:avLst>
              <a:gd name="adj" fmla="val 3343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20" name="Rectangle 19"/>
          <p:cNvSpPr/>
          <p:nvPr/>
        </p:nvSpPr>
        <p:spPr>
          <a:xfrm>
            <a:off x="461096" y="3880038"/>
            <a:ext cx="7311304" cy="369332"/>
          </a:xfrm>
          <a:prstGeom prst="rect">
            <a:avLst/>
          </a:prstGeom>
        </p:spPr>
        <p:txBody>
          <a:bodyPr wrap="squar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Timer coalescing</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8343006" y="545462"/>
            <a:ext cx="1591216" cy="831782"/>
            <a:chOff x="1083218" y="2037607"/>
            <a:chExt cx="2580010" cy="1348656"/>
          </a:xfrm>
        </p:grpSpPr>
        <p:grpSp>
          <p:nvGrpSpPr>
            <p:cNvPr id="3" name="Group 9"/>
            <p:cNvGrpSpPr/>
            <p:nvPr/>
          </p:nvGrpSpPr>
          <p:grpSpPr>
            <a:xfrm>
              <a:off x="1083218" y="2100135"/>
              <a:ext cx="2580010" cy="1286128"/>
              <a:chOff x="387436" y="1411109"/>
              <a:chExt cx="5344424" cy="2664180"/>
            </a:xfrm>
          </p:grpSpPr>
          <p:sp>
            <p:nvSpPr>
              <p:cNvPr id="8" name="Rectangle 7"/>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9" name="Down Arrow 8"/>
              <p:cNvSpPr>
                <a:spLocks noChangeAspect="1"/>
              </p:cNvSpPr>
              <p:nvPr/>
            </p:nvSpPr>
            <p:spPr>
              <a:xfrm>
                <a:off x="977024" y="2444000"/>
                <a:ext cx="1511126" cy="13939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1968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p:nvSpPr>
            <p:spPr>
              <a:xfrm flipH="1">
                <a:off x="389401" y="1411109"/>
                <a:ext cx="3749987" cy="578804"/>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7" name="Rectangle 6"/>
            <p:cNvSpPr/>
            <p:nvPr/>
          </p:nvSpPr>
          <p:spPr>
            <a:xfrm>
              <a:off x="1222259" y="2037607"/>
              <a:ext cx="1022259" cy="312258"/>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sp>
        <p:nvSpPr>
          <p:cNvPr id="11" name="Title 10"/>
          <p:cNvSpPr>
            <a:spLocks noGrp="1"/>
          </p:cNvSpPr>
          <p:nvPr>
            <p:ph type="title"/>
          </p:nvPr>
        </p:nvSpPr>
        <p:spPr/>
        <p:txBody>
          <a:bodyPr/>
          <a:lstStyle/>
          <a:p>
            <a:r>
              <a:rPr dirty="0" smtClean="0"/>
              <a:t>Core Parking </a:t>
            </a:r>
            <a:r>
              <a:rPr lang="en-US" dirty="0" smtClean="0"/>
              <a:t>–</a:t>
            </a:r>
            <a:r>
              <a:rPr dirty="0" smtClean="0"/>
              <a:t> in brief</a:t>
            </a:r>
            <a:endParaRPr lang="en-US" dirty="0"/>
          </a:p>
        </p:txBody>
      </p:sp>
      <p:sp>
        <p:nvSpPr>
          <p:cNvPr id="12" name="Snip Single Corner Rectangle 11"/>
          <p:cNvSpPr/>
          <p:nvPr/>
        </p:nvSpPr>
        <p:spPr bwMode="auto">
          <a:xfrm>
            <a:off x="279399" y="1860548"/>
            <a:ext cx="8695944" cy="1060452"/>
          </a:xfrm>
          <a:prstGeom prst="snip1Rect">
            <a:avLst>
              <a:gd name="adj" fmla="val 3343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13" name="Rectangle 12"/>
          <p:cNvSpPr/>
          <p:nvPr/>
        </p:nvSpPr>
        <p:spPr>
          <a:xfrm>
            <a:off x="461096" y="1911538"/>
            <a:ext cx="8213004" cy="923330"/>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The Windows Server 2008 R2 default “balanced” power policy uses </a:t>
            </a:r>
            <a:b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b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core parking in conjunction with p-state management to further </a:t>
            </a:r>
            <a:b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b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improve the power efficiency of Windows, out of the box</a:t>
            </a:r>
          </a:p>
        </p:txBody>
      </p:sp>
      <p:sp>
        <p:nvSpPr>
          <p:cNvPr id="16" name="Snip Single Corner Rectangle 15"/>
          <p:cNvSpPr/>
          <p:nvPr/>
        </p:nvSpPr>
        <p:spPr bwMode="auto">
          <a:xfrm>
            <a:off x="279399" y="2990848"/>
            <a:ext cx="8695944" cy="527052"/>
          </a:xfrm>
          <a:prstGeom prst="snip1Rect">
            <a:avLst>
              <a:gd name="adj" fmla="val 3343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17" name="Rectangle 16"/>
          <p:cNvSpPr/>
          <p:nvPr/>
        </p:nvSpPr>
        <p:spPr>
          <a:xfrm>
            <a:off x="461096" y="3041838"/>
            <a:ext cx="8213004" cy="369332"/>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This should be particularly effective on underutilized servers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171"/>
          <p:cNvSpPr/>
          <p:nvPr/>
        </p:nvSpPr>
        <p:spPr>
          <a:xfrm>
            <a:off x="2222499" y="4089400"/>
            <a:ext cx="2286001" cy="157480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73" name="Rectangle 172"/>
          <p:cNvSpPr/>
          <p:nvPr/>
        </p:nvSpPr>
        <p:spPr>
          <a:xfrm>
            <a:off x="4584701" y="4089400"/>
            <a:ext cx="2273300" cy="157480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69" name="Rectangle 168"/>
          <p:cNvSpPr/>
          <p:nvPr/>
        </p:nvSpPr>
        <p:spPr>
          <a:xfrm>
            <a:off x="2222499" y="2336800"/>
            <a:ext cx="2286001" cy="165100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70" name="Rectangle 169"/>
          <p:cNvSpPr/>
          <p:nvPr/>
        </p:nvSpPr>
        <p:spPr>
          <a:xfrm>
            <a:off x="4584701" y="2336800"/>
            <a:ext cx="2273300" cy="165100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grpSp>
        <p:nvGrpSpPr>
          <p:cNvPr id="2" name="Group 95"/>
          <p:cNvGrpSpPr/>
          <p:nvPr/>
        </p:nvGrpSpPr>
        <p:grpSpPr>
          <a:xfrm>
            <a:off x="3638713" y="2641859"/>
            <a:ext cx="609600" cy="1143000"/>
            <a:chOff x="5943600" y="2286000"/>
            <a:chExt cx="609600" cy="1143000"/>
          </a:xfrm>
        </p:grpSpPr>
        <p:sp>
          <p:nvSpPr>
            <p:cNvPr id="97" name="Rounded Rectangle 96"/>
            <p:cNvSpPr/>
            <p:nvPr/>
          </p:nvSpPr>
          <p:spPr bwMode="auto">
            <a:xfrm>
              <a:off x="5943600" y="3352800"/>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8" name="Rounded Rectangle 97"/>
            <p:cNvSpPr/>
            <p:nvPr/>
          </p:nvSpPr>
          <p:spPr bwMode="auto">
            <a:xfrm>
              <a:off x="5943600" y="2895600"/>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9" name="Rounded Rectangle 98"/>
            <p:cNvSpPr/>
            <p:nvPr/>
          </p:nvSpPr>
          <p:spPr bwMode="auto">
            <a:xfrm>
              <a:off x="5943600" y="3200400"/>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0" name="Rounded Rectangle 99"/>
            <p:cNvSpPr/>
            <p:nvPr/>
          </p:nvSpPr>
          <p:spPr bwMode="auto">
            <a:xfrm>
              <a:off x="5943600" y="3048000"/>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1" name="Rounded Rectangle 100"/>
            <p:cNvSpPr/>
            <p:nvPr/>
          </p:nvSpPr>
          <p:spPr bwMode="auto">
            <a:xfrm>
              <a:off x="5943600" y="2743200"/>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2" name="Rounded Rectangle 101"/>
            <p:cNvSpPr/>
            <p:nvPr/>
          </p:nvSpPr>
          <p:spPr bwMode="auto">
            <a:xfrm>
              <a:off x="5943600" y="25908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Rounded Rectangle 102"/>
            <p:cNvSpPr/>
            <p:nvPr/>
          </p:nvSpPr>
          <p:spPr bwMode="auto">
            <a:xfrm>
              <a:off x="5943600" y="24384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4" name="Rounded Rectangle 103"/>
            <p:cNvSpPr/>
            <p:nvPr/>
          </p:nvSpPr>
          <p:spPr bwMode="auto">
            <a:xfrm>
              <a:off x="5943600" y="22860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174"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2436800" y="2534917"/>
            <a:ext cx="984148" cy="899709"/>
          </a:xfrm>
          <a:prstGeom prst="rect">
            <a:avLst/>
          </a:prstGeom>
          <a:noFill/>
        </p:spPr>
      </p:pic>
      <p:sp>
        <p:nvSpPr>
          <p:cNvPr id="175" name="TextBox 174"/>
          <p:cNvSpPr txBox="1"/>
          <p:nvPr/>
        </p:nvSpPr>
        <p:spPr>
          <a:xfrm>
            <a:off x="2404447" y="5157830"/>
            <a:ext cx="1011478" cy="461659"/>
          </a:xfrm>
          <a:prstGeom prst="rect">
            <a:avLst/>
          </a:prstGeom>
        </p:spPr>
        <p:txBody>
          <a:bodyPr wrap="none" lIns="91432" tIns="45717" rIns="91432" bIns="45717" rtlCol="0">
            <a:spAutoFit/>
          </a:bodyPr>
          <a:lstStyle/>
          <a:p>
            <a:pPr algn="ctr"/>
            <a:r>
              <a:rPr lang="en-US" sz="1200" dirty="0" smtClean="0">
                <a:gradFill>
                  <a:gsLst>
                    <a:gs pos="0">
                      <a:schemeClr val="accent1"/>
                    </a:gs>
                    <a:gs pos="100000">
                      <a:schemeClr val="accent1"/>
                    </a:gs>
                  </a:gsLst>
                  <a:lin ang="13500000" scaled="1"/>
                </a:gradFill>
              </a:rPr>
              <a:t>Processor</a:t>
            </a:r>
          </a:p>
          <a:p>
            <a:pPr algn="ctr"/>
            <a:r>
              <a:rPr lang="en-US" sz="1200" dirty="0" smtClean="0">
                <a:gradFill>
                  <a:gsLst>
                    <a:gs pos="0">
                      <a:schemeClr val="accent1"/>
                    </a:gs>
                    <a:gs pos="100000">
                      <a:schemeClr val="accent1"/>
                    </a:gs>
                  </a:gsLst>
                  <a:lin ang="13500000" scaled="1"/>
                </a:gradFill>
              </a:rPr>
              <a:t>Core 3 Active</a:t>
            </a:r>
            <a:endParaRPr lang="en-US" sz="1200" dirty="0">
              <a:gradFill>
                <a:gsLst>
                  <a:gs pos="0">
                    <a:schemeClr val="accent1"/>
                  </a:gs>
                  <a:gs pos="100000">
                    <a:schemeClr val="accent1"/>
                  </a:gs>
                </a:gsLst>
                <a:lin ang="13500000" scaled="1"/>
              </a:gradFill>
            </a:endParaRPr>
          </a:p>
        </p:txBody>
      </p:sp>
      <p:grpSp>
        <p:nvGrpSpPr>
          <p:cNvPr id="3" name="Group 10"/>
          <p:cNvGrpSpPr/>
          <p:nvPr/>
        </p:nvGrpSpPr>
        <p:grpSpPr>
          <a:xfrm>
            <a:off x="8343006" y="545462"/>
            <a:ext cx="1591216" cy="831782"/>
            <a:chOff x="1083218" y="2037607"/>
            <a:chExt cx="2580010" cy="1348656"/>
          </a:xfrm>
        </p:grpSpPr>
        <p:grpSp>
          <p:nvGrpSpPr>
            <p:cNvPr id="4" name="Group 9"/>
            <p:cNvGrpSpPr/>
            <p:nvPr/>
          </p:nvGrpSpPr>
          <p:grpSpPr>
            <a:xfrm>
              <a:off x="1083218" y="2100135"/>
              <a:ext cx="2580010" cy="1286128"/>
              <a:chOff x="387436" y="1411109"/>
              <a:chExt cx="5344424" cy="2664180"/>
            </a:xfrm>
          </p:grpSpPr>
          <p:sp>
            <p:nvSpPr>
              <p:cNvPr id="161" name="Rectangle 160"/>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162" name="Down Arrow 161"/>
              <p:cNvSpPr>
                <a:spLocks noChangeAspect="1"/>
              </p:cNvSpPr>
              <p:nvPr/>
            </p:nvSpPr>
            <p:spPr>
              <a:xfrm>
                <a:off x="977024" y="2444000"/>
                <a:ext cx="1511126" cy="13939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1968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Snip Single Corner Rectangle 165"/>
              <p:cNvSpPr/>
              <p:nvPr/>
            </p:nvSpPr>
            <p:spPr>
              <a:xfrm flipH="1">
                <a:off x="389401" y="1411109"/>
                <a:ext cx="3749987" cy="578804"/>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160" name="Rectangle 159"/>
            <p:cNvSpPr/>
            <p:nvPr/>
          </p:nvSpPr>
          <p:spPr>
            <a:xfrm>
              <a:off x="1222259" y="2037607"/>
              <a:ext cx="1022259" cy="312258"/>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sp>
        <p:nvSpPr>
          <p:cNvPr id="167" name="Title 166"/>
          <p:cNvSpPr>
            <a:spLocks noGrp="1"/>
          </p:cNvSpPr>
          <p:nvPr>
            <p:ph type="title"/>
          </p:nvPr>
        </p:nvSpPr>
        <p:spPr>
          <a:xfrm>
            <a:off x="381000" y="228600"/>
            <a:ext cx="8382000" cy="664797"/>
          </a:xfrm>
        </p:spPr>
        <p:txBody>
          <a:bodyPr/>
          <a:lstStyle/>
          <a:p>
            <a:r>
              <a:rPr dirty="0" smtClean="0"/>
              <a:t>Core Parking </a:t>
            </a:r>
            <a:r>
              <a:rPr lang="en-US" dirty="0" smtClean="0"/>
              <a:t>–</a:t>
            </a:r>
            <a:r>
              <a:rPr dirty="0" smtClean="0"/>
              <a:t> before</a:t>
            </a:r>
            <a:endParaRPr lang="en-US" dirty="0"/>
          </a:p>
        </p:txBody>
      </p:sp>
      <p:sp>
        <p:nvSpPr>
          <p:cNvPr id="168" name="Snip Single Corner Rectangle 167"/>
          <p:cNvSpPr/>
          <p:nvPr/>
        </p:nvSpPr>
        <p:spPr bwMode="auto">
          <a:xfrm>
            <a:off x="2209800" y="1358900"/>
            <a:ext cx="4724400" cy="1066800"/>
          </a:xfrm>
          <a:prstGeom prst="snip1Rect">
            <a:avLst>
              <a:gd name="adj" fmla="val 3343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pic>
        <p:nvPicPr>
          <p:cNvPr id="163"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4735126" y="1148708"/>
            <a:ext cx="1233873" cy="1128008"/>
          </a:xfrm>
          <a:prstGeom prst="rect">
            <a:avLst/>
          </a:prstGeom>
          <a:noFill/>
        </p:spPr>
      </p:pic>
      <p:sp>
        <p:nvSpPr>
          <p:cNvPr id="164" name="TextBox 163"/>
          <p:cNvSpPr txBox="1"/>
          <p:nvPr/>
        </p:nvSpPr>
        <p:spPr>
          <a:xfrm>
            <a:off x="2376871" y="1563728"/>
            <a:ext cx="1728021" cy="646325"/>
          </a:xfrm>
          <a:prstGeom prst="rect">
            <a:avLst/>
          </a:prstGeom>
        </p:spPr>
        <p:txBody>
          <a:bodyPr wrap="square">
            <a:spAutoFit/>
          </a:bodyPr>
          <a:lstStyle/>
          <a:p>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2.8 GHz Quad</a:t>
            </a:r>
          </a:p>
          <a:p>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Core Processor</a:t>
            </a:r>
            <a:endParaRPr lang="en-US" dirty="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nvGrpSpPr>
          <p:cNvPr id="5" name="Group 95"/>
          <p:cNvGrpSpPr/>
          <p:nvPr/>
        </p:nvGrpSpPr>
        <p:grpSpPr>
          <a:xfrm>
            <a:off x="6064413" y="2641859"/>
            <a:ext cx="609600" cy="1143000"/>
            <a:chOff x="5943600" y="2286000"/>
            <a:chExt cx="609600" cy="1143000"/>
          </a:xfrm>
        </p:grpSpPr>
        <p:sp>
          <p:nvSpPr>
            <p:cNvPr id="186" name="Rounded Rectangle 185"/>
            <p:cNvSpPr/>
            <p:nvPr/>
          </p:nvSpPr>
          <p:spPr bwMode="auto">
            <a:xfrm>
              <a:off x="5943600" y="3352800"/>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7" name="Rounded Rectangle 186"/>
            <p:cNvSpPr/>
            <p:nvPr/>
          </p:nvSpPr>
          <p:spPr bwMode="auto">
            <a:xfrm>
              <a:off x="5943600" y="28956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8" name="Rounded Rectangle 187"/>
            <p:cNvSpPr/>
            <p:nvPr/>
          </p:nvSpPr>
          <p:spPr bwMode="auto">
            <a:xfrm>
              <a:off x="5943600" y="32004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9" name="Rounded Rectangle 188"/>
            <p:cNvSpPr/>
            <p:nvPr/>
          </p:nvSpPr>
          <p:spPr bwMode="auto">
            <a:xfrm>
              <a:off x="5943600" y="30480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0" name="Rounded Rectangle 189"/>
            <p:cNvSpPr/>
            <p:nvPr/>
          </p:nvSpPr>
          <p:spPr bwMode="auto">
            <a:xfrm>
              <a:off x="5943600" y="27432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1" name="Rounded Rectangle 190"/>
            <p:cNvSpPr/>
            <p:nvPr/>
          </p:nvSpPr>
          <p:spPr bwMode="auto">
            <a:xfrm>
              <a:off x="5943600" y="25908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2" name="Rounded Rectangle 191"/>
            <p:cNvSpPr/>
            <p:nvPr/>
          </p:nvSpPr>
          <p:spPr bwMode="auto">
            <a:xfrm>
              <a:off x="5943600" y="24384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3" name="Rounded Rectangle 192"/>
            <p:cNvSpPr/>
            <p:nvPr/>
          </p:nvSpPr>
          <p:spPr bwMode="auto">
            <a:xfrm>
              <a:off x="5943600" y="22860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94" name="TextBox 193"/>
          <p:cNvSpPr txBox="1"/>
          <p:nvPr/>
        </p:nvSpPr>
        <p:spPr>
          <a:xfrm>
            <a:off x="4741247" y="5157830"/>
            <a:ext cx="1011478" cy="461659"/>
          </a:xfrm>
          <a:prstGeom prst="rect">
            <a:avLst/>
          </a:prstGeom>
        </p:spPr>
        <p:txBody>
          <a:bodyPr wrap="none" lIns="91432" tIns="45717" rIns="91432" bIns="45717" rtlCol="0">
            <a:spAutoFit/>
          </a:bodyPr>
          <a:lstStyle/>
          <a:p>
            <a:pPr algn="ctr"/>
            <a:r>
              <a:rPr lang="en-US" sz="1200" dirty="0" smtClean="0">
                <a:gradFill>
                  <a:gsLst>
                    <a:gs pos="0">
                      <a:schemeClr val="accent1"/>
                    </a:gs>
                    <a:gs pos="100000">
                      <a:schemeClr val="accent1"/>
                    </a:gs>
                  </a:gsLst>
                  <a:lin ang="13500000" scaled="1"/>
                </a:gradFill>
              </a:rPr>
              <a:t>Processor</a:t>
            </a:r>
          </a:p>
          <a:p>
            <a:pPr algn="ctr"/>
            <a:r>
              <a:rPr lang="en-US" sz="1200" dirty="0" smtClean="0">
                <a:gradFill>
                  <a:gsLst>
                    <a:gs pos="0">
                      <a:schemeClr val="accent1"/>
                    </a:gs>
                    <a:gs pos="100000">
                      <a:schemeClr val="accent1"/>
                    </a:gs>
                  </a:gsLst>
                  <a:lin ang="13500000" scaled="1"/>
                </a:gradFill>
              </a:rPr>
              <a:t>Core 4 Active</a:t>
            </a:r>
            <a:endParaRPr lang="en-US" sz="1200" dirty="0">
              <a:gradFill>
                <a:gsLst>
                  <a:gs pos="0">
                    <a:schemeClr val="accent1"/>
                  </a:gs>
                  <a:gs pos="100000">
                    <a:schemeClr val="accent1"/>
                  </a:gs>
                </a:gsLst>
                <a:lin ang="13500000" scaled="1"/>
              </a:gradFill>
            </a:endParaRPr>
          </a:p>
        </p:txBody>
      </p:sp>
      <p:grpSp>
        <p:nvGrpSpPr>
          <p:cNvPr id="6" name="Group 95"/>
          <p:cNvGrpSpPr/>
          <p:nvPr/>
        </p:nvGrpSpPr>
        <p:grpSpPr>
          <a:xfrm>
            <a:off x="6064413" y="4305300"/>
            <a:ext cx="609600" cy="1143000"/>
            <a:chOff x="5943600" y="2286000"/>
            <a:chExt cx="609600" cy="1143000"/>
          </a:xfrm>
        </p:grpSpPr>
        <p:sp>
          <p:nvSpPr>
            <p:cNvPr id="196" name="Rounded Rectangle 195"/>
            <p:cNvSpPr/>
            <p:nvPr/>
          </p:nvSpPr>
          <p:spPr bwMode="auto">
            <a:xfrm>
              <a:off x="5943600" y="3352800"/>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7" name="Rounded Rectangle 196"/>
            <p:cNvSpPr/>
            <p:nvPr/>
          </p:nvSpPr>
          <p:spPr bwMode="auto">
            <a:xfrm>
              <a:off x="5943600" y="28956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8" name="Rounded Rectangle 197"/>
            <p:cNvSpPr/>
            <p:nvPr/>
          </p:nvSpPr>
          <p:spPr bwMode="auto">
            <a:xfrm>
              <a:off x="5943600" y="32004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9" name="Rounded Rectangle 198"/>
            <p:cNvSpPr/>
            <p:nvPr/>
          </p:nvSpPr>
          <p:spPr bwMode="auto">
            <a:xfrm>
              <a:off x="5943600" y="30480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0" name="Rounded Rectangle 199"/>
            <p:cNvSpPr/>
            <p:nvPr/>
          </p:nvSpPr>
          <p:spPr bwMode="auto">
            <a:xfrm>
              <a:off x="5943600" y="27432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1" name="Rounded Rectangle 200"/>
            <p:cNvSpPr/>
            <p:nvPr/>
          </p:nvSpPr>
          <p:spPr bwMode="auto">
            <a:xfrm>
              <a:off x="5943600" y="25908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2" name="Rounded Rectangle 201"/>
            <p:cNvSpPr/>
            <p:nvPr/>
          </p:nvSpPr>
          <p:spPr bwMode="auto">
            <a:xfrm>
              <a:off x="5943600" y="24384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3" name="Rounded Rectangle 202"/>
            <p:cNvSpPr/>
            <p:nvPr/>
          </p:nvSpPr>
          <p:spPr bwMode="auto">
            <a:xfrm>
              <a:off x="5943600" y="22860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204" name="TextBox 203"/>
          <p:cNvSpPr txBox="1"/>
          <p:nvPr/>
        </p:nvSpPr>
        <p:spPr>
          <a:xfrm>
            <a:off x="4741247" y="3481430"/>
            <a:ext cx="1011478" cy="461659"/>
          </a:xfrm>
          <a:prstGeom prst="rect">
            <a:avLst/>
          </a:prstGeom>
        </p:spPr>
        <p:txBody>
          <a:bodyPr wrap="none" lIns="91432" tIns="45717" rIns="91432" bIns="45717" rtlCol="0">
            <a:spAutoFit/>
          </a:bodyPr>
          <a:lstStyle/>
          <a:p>
            <a:pPr algn="ctr"/>
            <a:r>
              <a:rPr lang="en-US" sz="1200" dirty="0" smtClean="0">
                <a:gradFill>
                  <a:gsLst>
                    <a:gs pos="0">
                      <a:schemeClr val="accent1"/>
                    </a:gs>
                    <a:gs pos="100000">
                      <a:schemeClr val="accent1"/>
                    </a:gs>
                  </a:gsLst>
                  <a:lin ang="13500000" scaled="1"/>
                </a:gradFill>
              </a:rPr>
              <a:t>Processor</a:t>
            </a:r>
          </a:p>
          <a:p>
            <a:pPr algn="ctr"/>
            <a:r>
              <a:rPr lang="en-US" sz="1200" dirty="0" smtClean="0">
                <a:gradFill>
                  <a:gsLst>
                    <a:gs pos="0">
                      <a:schemeClr val="accent1"/>
                    </a:gs>
                    <a:gs pos="100000">
                      <a:schemeClr val="accent1"/>
                    </a:gs>
                  </a:gsLst>
                  <a:lin ang="13500000" scaled="1"/>
                </a:gradFill>
              </a:rPr>
              <a:t>Core 2 Active</a:t>
            </a:r>
            <a:endParaRPr lang="en-US" sz="1200" dirty="0">
              <a:gradFill>
                <a:gsLst>
                  <a:gs pos="0">
                    <a:schemeClr val="accent1"/>
                  </a:gs>
                  <a:gs pos="100000">
                    <a:schemeClr val="accent1"/>
                  </a:gs>
                </a:gsLst>
                <a:lin ang="13500000" scaled="1"/>
              </a:gradFill>
            </a:endParaRPr>
          </a:p>
        </p:txBody>
      </p:sp>
      <p:sp>
        <p:nvSpPr>
          <p:cNvPr id="205" name="TextBox 204"/>
          <p:cNvSpPr txBox="1"/>
          <p:nvPr/>
        </p:nvSpPr>
        <p:spPr>
          <a:xfrm>
            <a:off x="2318750" y="3481430"/>
            <a:ext cx="1077074" cy="461659"/>
          </a:xfrm>
          <a:prstGeom prst="rect">
            <a:avLst/>
          </a:prstGeom>
        </p:spPr>
        <p:txBody>
          <a:bodyPr wrap="none" lIns="91432" tIns="45717" rIns="91432" bIns="45717" rtlCol="0">
            <a:spAutoFit/>
          </a:bodyPr>
          <a:lstStyle/>
          <a:p>
            <a:pPr algn="ctr"/>
            <a:r>
              <a:rPr lang="en-US" sz="1200" dirty="0" smtClean="0">
                <a:gradFill>
                  <a:gsLst>
                    <a:gs pos="0">
                      <a:schemeClr val="accent1"/>
                    </a:gs>
                    <a:gs pos="100000">
                      <a:schemeClr val="accent1"/>
                    </a:gs>
                  </a:gsLst>
                  <a:lin ang="13500000" scaled="1"/>
                </a:gradFill>
              </a:rPr>
              <a:t>Processor</a:t>
            </a:r>
          </a:p>
          <a:p>
            <a:pPr algn="ctr"/>
            <a:r>
              <a:rPr lang="en-US" sz="1200" dirty="0" smtClean="0">
                <a:gradFill>
                  <a:gsLst>
                    <a:gs pos="0">
                      <a:schemeClr val="accent1"/>
                    </a:gs>
                    <a:gs pos="100000">
                      <a:schemeClr val="accent1"/>
                    </a:gs>
                  </a:gsLst>
                  <a:lin ang="13500000" scaled="1"/>
                </a:gradFill>
              </a:rPr>
              <a:t>Core 1 Active</a:t>
            </a:r>
            <a:endParaRPr lang="en-US" sz="1200" dirty="0">
              <a:gradFill>
                <a:gsLst>
                  <a:gs pos="0">
                    <a:schemeClr val="accent1"/>
                  </a:gs>
                  <a:gs pos="100000">
                    <a:schemeClr val="accent1"/>
                  </a:gs>
                </a:gsLst>
                <a:lin ang="13500000" scaled="1"/>
              </a:gradFill>
            </a:endParaRPr>
          </a:p>
        </p:txBody>
      </p:sp>
      <p:grpSp>
        <p:nvGrpSpPr>
          <p:cNvPr id="7" name="Group 95"/>
          <p:cNvGrpSpPr/>
          <p:nvPr/>
        </p:nvGrpSpPr>
        <p:grpSpPr>
          <a:xfrm>
            <a:off x="3657600" y="4305300"/>
            <a:ext cx="609600" cy="1143000"/>
            <a:chOff x="5943600" y="2286000"/>
            <a:chExt cx="609600" cy="1143000"/>
          </a:xfrm>
        </p:grpSpPr>
        <p:sp>
          <p:nvSpPr>
            <p:cNvPr id="217" name="Rounded Rectangle 216"/>
            <p:cNvSpPr/>
            <p:nvPr/>
          </p:nvSpPr>
          <p:spPr bwMode="auto">
            <a:xfrm>
              <a:off x="5943600" y="3352800"/>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8" name="Rounded Rectangle 217"/>
            <p:cNvSpPr/>
            <p:nvPr/>
          </p:nvSpPr>
          <p:spPr bwMode="auto">
            <a:xfrm>
              <a:off x="5943600" y="28956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9" name="Rounded Rectangle 218"/>
            <p:cNvSpPr/>
            <p:nvPr/>
          </p:nvSpPr>
          <p:spPr bwMode="auto">
            <a:xfrm>
              <a:off x="5943600" y="32004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0" name="Rounded Rectangle 219"/>
            <p:cNvSpPr/>
            <p:nvPr/>
          </p:nvSpPr>
          <p:spPr bwMode="auto">
            <a:xfrm>
              <a:off x="5943600" y="30480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1" name="Rounded Rectangle 220"/>
            <p:cNvSpPr/>
            <p:nvPr/>
          </p:nvSpPr>
          <p:spPr bwMode="auto">
            <a:xfrm>
              <a:off x="5943600" y="27432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2" name="Rounded Rectangle 221"/>
            <p:cNvSpPr/>
            <p:nvPr/>
          </p:nvSpPr>
          <p:spPr bwMode="auto">
            <a:xfrm>
              <a:off x="5943600" y="25908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3" name="Rounded Rectangle 222"/>
            <p:cNvSpPr/>
            <p:nvPr/>
          </p:nvSpPr>
          <p:spPr bwMode="auto">
            <a:xfrm>
              <a:off x="5943600" y="24384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4" name="Rounded Rectangle 223"/>
            <p:cNvSpPr/>
            <p:nvPr/>
          </p:nvSpPr>
          <p:spPr bwMode="auto">
            <a:xfrm>
              <a:off x="5943600" y="22860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62"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2424100" y="4198617"/>
            <a:ext cx="984148" cy="899709"/>
          </a:xfrm>
          <a:prstGeom prst="rect">
            <a:avLst/>
          </a:prstGeom>
          <a:noFill/>
        </p:spPr>
      </p:pic>
      <p:pic>
        <p:nvPicPr>
          <p:cNvPr id="63"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4799000" y="2547617"/>
            <a:ext cx="984148" cy="899709"/>
          </a:xfrm>
          <a:prstGeom prst="rect">
            <a:avLst/>
          </a:prstGeom>
          <a:noFill/>
        </p:spPr>
      </p:pic>
      <p:pic>
        <p:nvPicPr>
          <p:cNvPr id="64"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4824400" y="4198617"/>
            <a:ext cx="984148" cy="899709"/>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171"/>
          <p:cNvSpPr/>
          <p:nvPr/>
        </p:nvSpPr>
        <p:spPr>
          <a:xfrm>
            <a:off x="2222499" y="4089400"/>
            <a:ext cx="2286001" cy="157480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73" name="Rectangle 172"/>
          <p:cNvSpPr/>
          <p:nvPr/>
        </p:nvSpPr>
        <p:spPr>
          <a:xfrm>
            <a:off x="4584701" y="4089400"/>
            <a:ext cx="2273300" cy="157480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69" name="Rectangle 168"/>
          <p:cNvSpPr/>
          <p:nvPr/>
        </p:nvSpPr>
        <p:spPr>
          <a:xfrm>
            <a:off x="2222499" y="2336800"/>
            <a:ext cx="2286001" cy="165100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70" name="Rectangle 169"/>
          <p:cNvSpPr/>
          <p:nvPr/>
        </p:nvSpPr>
        <p:spPr>
          <a:xfrm>
            <a:off x="4584701" y="2336800"/>
            <a:ext cx="2273300" cy="165100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grpSp>
        <p:nvGrpSpPr>
          <p:cNvPr id="2" name="Group 95"/>
          <p:cNvGrpSpPr/>
          <p:nvPr/>
        </p:nvGrpSpPr>
        <p:grpSpPr>
          <a:xfrm>
            <a:off x="3638713" y="2641859"/>
            <a:ext cx="609600" cy="1143000"/>
            <a:chOff x="5943600" y="2286000"/>
            <a:chExt cx="609600" cy="1143000"/>
          </a:xfrm>
        </p:grpSpPr>
        <p:sp>
          <p:nvSpPr>
            <p:cNvPr id="97" name="Rounded Rectangle 96"/>
            <p:cNvSpPr/>
            <p:nvPr/>
          </p:nvSpPr>
          <p:spPr bwMode="auto">
            <a:xfrm>
              <a:off x="5943600" y="3352800"/>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8" name="Rounded Rectangle 97"/>
            <p:cNvSpPr/>
            <p:nvPr/>
          </p:nvSpPr>
          <p:spPr bwMode="auto">
            <a:xfrm>
              <a:off x="5943600" y="2895600"/>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9" name="Rounded Rectangle 98"/>
            <p:cNvSpPr/>
            <p:nvPr/>
          </p:nvSpPr>
          <p:spPr bwMode="auto">
            <a:xfrm>
              <a:off x="5943600" y="3200400"/>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0" name="Rounded Rectangle 99"/>
            <p:cNvSpPr/>
            <p:nvPr/>
          </p:nvSpPr>
          <p:spPr bwMode="auto">
            <a:xfrm>
              <a:off x="5943600" y="3048000"/>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1" name="Rounded Rectangle 100"/>
            <p:cNvSpPr/>
            <p:nvPr/>
          </p:nvSpPr>
          <p:spPr bwMode="auto">
            <a:xfrm>
              <a:off x="5943600" y="2743200"/>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4" name="Rounded Rectangle 103"/>
            <p:cNvSpPr/>
            <p:nvPr/>
          </p:nvSpPr>
          <p:spPr bwMode="auto">
            <a:xfrm>
              <a:off x="5943600" y="22860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174"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2436800" y="2534917"/>
            <a:ext cx="984148" cy="899709"/>
          </a:xfrm>
          <a:prstGeom prst="rect">
            <a:avLst/>
          </a:prstGeom>
          <a:noFill/>
        </p:spPr>
      </p:pic>
      <p:sp>
        <p:nvSpPr>
          <p:cNvPr id="175" name="TextBox 174"/>
          <p:cNvSpPr txBox="1"/>
          <p:nvPr/>
        </p:nvSpPr>
        <p:spPr>
          <a:xfrm>
            <a:off x="2318750" y="5157830"/>
            <a:ext cx="1182873" cy="461659"/>
          </a:xfrm>
          <a:prstGeom prst="rect">
            <a:avLst/>
          </a:prstGeom>
        </p:spPr>
        <p:txBody>
          <a:bodyPr wrap="none" lIns="91432" tIns="45717" rIns="91432" bIns="45717" rtlCol="0">
            <a:spAutoFit/>
          </a:bodyPr>
          <a:lstStyle/>
          <a:p>
            <a:pPr algn="ctr"/>
            <a:r>
              <a:rPr lang="en-US" sz="1200" dirty="0" smtClean="0">
                <a:gradFill>
                  <a:gsLst>
                    <a:gs pos="0">
                      <a:schemeClr val="accent1"/>
                    </a:gs>
                    <a:gs pos="100000">
                      <a:schemeClr val="accent1"/>
                    </a:gs>
                  </a:gsLst>
                  <a:lin ang="13500000" scaled="1"/>
                </a:gradFill>
              </a:rPr>
              <a:t>Processor</a:t>
            </a:r>
          </a:p>
          <a:p>
            <a:pPr algn="ctr"/>
            <a:r>
              <a:rPr lang="en-US" sz="1200" dirty="0" smtClean="0">
                <a:gradFill>
                  <a:gsLst>
                    <a:gs pos="0">
                      <a:schemeClr val="accent1"/>
                    </a:gs>
                    <a:gs pos="100000">
                      <a:schemeClr val="accent1"/>
                    </a:gs>
                  </a:gsLst>
                  <a:lin ang="13500000" scaled="1"/>
                </a:gradFill>
              </a:rPr>
              <a:t>Core 3 Inactive</a:t>
            </a:r>
            <a:endParaRPr lang="en-US" sz="1200" dirty="0">
              <a:gradFill>
                <a:gsLst>
                  <a:gs pos="0">
                    <a:schemeClr val="accent1"/>
                  </a:gs>
                  <a:gs pos="100000">
                    <a:schemeClr val="accent1"/>
                  </a:gs>
                </a:gsLst>
                <a:lin ang="13500000" scaled="1"/>
              </a:gradFill>
            </a:endParaRPr>
          </a:p>
        </p:txBody>
      </p:sp>
      <p:pic>
        <p:nvPicPr>
          <p:cNvPr id="182"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4659300" y="4241800"/>
            <a:ext cx="984148" cy="899709"/>
          </a:xfrm>
          <a:prstGeom prst="rect">
            <a:avLst/>
          </a:prstGeom>
          <a:noFill/>
        </p:spPr>
      </p:pic>
      <p:pic>
        <p:nvPicPr>
          <p:cNvPr id="183"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4684700" y="2534917"/>
            <a:ext cx="984148" cy="899709"/>
          </a:xfrm>
          <a:prstGeom prst="rect">
            <a:avLst/>
          </a:prstGeom>
          <a:noFill/>
        </p:spPr>
      </p:pic>
      <p:pic>
        <p:nvPicPr>
          <p:cNvPr id="184"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2322500" y="4191000"/>
            <a:ext cx="984148" cy="899709"/>
          </a:xfrm>
          <a:prstGeom prst="rect">
            <a:avLst/>
          </a:prstGeom>
          <a:noFill/>
        </p:spPr>
      </p:pic>
      <p:grpSp>
        <p:nvGrpSpPr>
          <p:cNvPr id="3" name="Group 10"/>
          <p:cNvGrpSpPr/>
          <p:nvPr/>
        </p:nvGrpSpPr>
        <p:grpSpPr>
          <a:xfrm>
            <a:off x="8343006" y="545462"/>
            <a:ext cx="1591216" cy="831782"/>
            <a:chOff x="1083218" y="2037607"/>
            <a:chExt cx="2580010" cy="1348656"/>
          </a:xfrm>
        </p:grpSpPr>
        <p:grpSp>
          <p:nvGrpSpPr>
            <p:cNvPr id="4" name="Group 9"/>
            <p:cNvGrpSpPr/>
            <p:nvPr/>
          </p:nvGrpSpPr>
          <p:grpSpPr>
            <a:xfrm>
              <a:off x="1083218" y="2100135"/>
              <a:ext cx="2580010" cy="1286128"/>
              <a:chOff x="387436" y="1411109"/>
              <a:chExt cx="5344424" cy="2664180"/>
            </a:xfrm>
          </p:grpSpPr>
          <p:sp>
            <p:nvSpPr>
              <p:cNvPr id="161" name="Rectangle 160"/>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162" name="Down Arrow 161"/>
              <p:cNvSpPr>
                <a:spLocks noChangeAspect="1"/>
              </p:cNvSpPr>
              <p:nvPr/>
            </p:nvSpPr>
            <p:spPr>
              <a:xfrm>
                <a:off x="977024" y="2444000"/>
                <a:ext cx="1511126" cy="13939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1968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Snip Single Corner Rectangle 165"/>
              <p:cNvSpPr/>
              <p:nvPr/>
            </p:nvSpPr>
            <p:spPr>
              <a:xfrm flipH="1">
                <a:off x="389401" y="1411109"/>
                <a:ext cx="3749987" cy="578804"/>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160" name="Rectangle 159"/>
            <p:cNvSpPr/>
            <p:nvPr/>
          </p:nvSpPr>
          <p:spPr>
            <a:xfrm>
              <a:off x="1222259" y="2037607"/>
              <a:ext cx="1022259" cy="312258"/>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sp>
        <p:nvSpPr>
          <p:cNvPr id="167" name="Title 166"/>
          <p:cNvSpPr>
            <a:spLocks noGrp="1"/>
          </p:cNvSpPr>
          <p:nvPr>
            <p:ph type="title"/>
          </p:nvPr>
        </p:nvSpPr>
        <p:spPr>
          <a:xfrm>
            <a:off x="381000" y="228600"/>
            <a:ext cx="8382000" cy="664797"/>
          </a:xfrm>
        </p:spPr>
        <p:txBody>
          <a:bodyPr/>
          <a:lstStyle/>
          <a:p>
            <a:r>
              <a:rPr dirty="0" smtClean="0"/>
              <a:t>Core Parking </a:t>
            </a:r>
            <a:r>
              <a:rPr lang="en-US" dirty="0" smtClean="0"/>
              <a:t>–</a:t>
            </a:r>
            <a:r>
              <a:rPr dirty="0" smtClean="0"/>
              <a:t> after</a:t>
            </a:r>
            <a:endParaRPr lang="en-US" dirty="0"/>
          </a:p>
        </p:txBody>
      </p:sp>
      <p:sp>
        <p:nvSpPr>
          <p:cNvPr id="168" name="Snip Single Corner Rectangle 167"/>
          <p:cNvSpPr/>
          <p:nvPr/>
        </p:nvSpPr>
        <p:spPr bwMode="auto">
          <a:xfrm>
            <a:off x="2209800" y="1358900"/>
            <a:ext cx="4724400" cy="1066800"/>
          </a:xfrm>
          <a:prstGeom prst="snip1Rect">
            <a:avLst>
              <a:gd name="adj" fmla="val 33433"/>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pic>
        <p:nvPicPr>
          <p:cNvPr id="163" name="Picture 1" descr="C:\Courses\Wadeware\2008\2008_05_28 40818 Enterprise Service Readiness\EventsDVD_FY07\illustration - misc hardware\Windows Vista Illustration Icons\Processor.png"/>
          <p:cNvPicPr>
            <a:picLocks noChangeAspect="1" noChangeArrowheads="1"/>
          </p:cNvPicPr>
          <p:nvPr/>
        </p:nvPicPr>
        <p:blipFill>
          <a:blip r:embed="rId3" cstate="print"/>
          <a:srcRect/>
          <a:stretch>
            <a:fillRect/>
          </a:stretch>
        </p:blipFill>
        <p:spPr bwMode="auto">
          <a:xfrm>
            <a:off x="4735126" y="1148708"/>
            <a:ext cx="1233873" cy="1128008"/>
          </a:xfrm>
          <a:prstGeom prst="rect">
            <a:avLst/>
          </a:prstGeom>
          <a:noFill/>
        </p:spPr>
      </p:pic>
      <p:sp>
        <p:nvSpPr>
          <p:cNvPr id="164" name="TextBox 163"/>
          <p:cNvSpPr txBox="1"/>
          <p:nvPr/>
        </p:nvSpPr>
        <p:spPr>
          <a:xfrm>
            <a:off x="2376871" y="1563728"/>
            <a:ext cx="1728021" cy="646325"/>
          </a:xfrm>
          <a:prstGeom prst="rect">
            <a:avLst/>
          </a:prstGeom>
        </p:spPr>
        <p:txBody>
          <a:bodyPr wrap="square">
            <a:spAutoFit/>
          </a:bodyPr>
          <a:lstStyle/>
          <a:p>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2.8 GHz Quad</a:t>
            </a:r>
          </a:p>
          <a:p>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Core Processor</a:t>
            </a:r>
            <a:endParaRPr lang="en-US" dirty="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nvGrpSpPr>
          <p:cNvPr id="5" name="Group 95"/>
          <p:cNvGrpSpPr/>
          <p:nvPr/>
        </p:nvGrpSpPr>
        <p:grpSpPr>
          <a:xfrm>
            <a:off x="6064413" y="2641859"/>
            <a:ext cx="609600" cy="1143000"/>
            <a:chOff x="5943600" y="2286000"/>
            <a:chExt cx="609600" cy="1143000"/>
          </a:xfrm>
        </p:grpSpPr>
        <p:sp>
          <p:nvSpPr>
            <p:cNvPr id="186" name="Rounded Rectangle 185"/>
            <p:cNvSpPr/>
            <p:nvPr/>
          </p:nvSpPr>
          <p:spPr bwMode="auto">
            <a:xfrm>
              <a:off x="5943600" y="3352800"/>
              <a:ext cx="609600" cy="76200"/>
            </a:xfrm>
            <a:prstGeom prst="roundRect">
              <a:avLst/>
            </a:prstGeom>
            <a:solidFill>
              <a:schemeClr val="accent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7" name="Rounded Rectangle 186"/>
            <p:cNvSpPr/>
            <p:nvPr/>
          </p:nvSpPr>
          <p:spPr bwMode="auto">
            <a:xfrm>
              <a:off x="5943600" y="28956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8" name="Rounded Rectangle 187"/>
            <p:cNvSpPr/>
            <p:nvPr/>
          </p:nvSpPr>
          <p:spPr bwMode="auto">
            <a:xfrm>
              <a:off x="5943600" y="32004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9" name="Rounded Rectangle 188"/>
            <p:cNvSpPr/>
            <p:nvPr/>
          </p:nvSpPr>
          <p:spPr bwMode="auto">
            <a:xfrm>
              <a:off x="5943600" y="30480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0" name="Rounded Rectangle 189"/>
            <p:cNvSpPr/>
            <p:nvPr/>
          </p:nvSpPr>
          <p:spPr bwMode="auto">
            <a:xfrm>
              <a:off x="5943600" y="27432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1" name="Rounded Rectangle 190"/>
            <p:cNvSpPr/>
            <p:nvPr/>
          </p:nvSpPr>
          <p:spPr bwMode="auto">
            <a:xfrm>
              <a:off x="5943600" y="25908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2" name="Rounded Rectangle 191"/>
            <p:cNvSpPr/>
            <p:nvPr/>
          </p:nvSpPr>
          <p:spPr bwMode="auto">
            <a:xfrm>
              <a:off x="5943600" y="24384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3" name="Rounded Rectangle 192"/>
            <p:cNvSpPr/>
            <p:nvPr/>
          </p:nvSpPr>
          <p:spPr bwMode="auto">
            <a:xfrm>
              <a:off x="5943600" y="22860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94" name="TextBox 193"/>
          <p:cNvSpPr txBox="1"/>
          <p:nvPr/>
        </p:nvSpPr>
        <p:spPr>
          <a:xfrm>
            <a:off x="4655550" y="5157830"/>
            <a:ext cx="1182872" cy="461659"/>
          </a:xfrm>
          <a:prstGeom prst="rect">
            <a:avLst/>
          </a:prstGeom>
        </p:spPr>
        <p:txBody>
          <a:bodyPr wrap="none" lIns="91432" tIns="45717" rIns="91432" bIns="45717" rtlCol="0">
            <a:spAutoFit/>
          </a:bodyPr>
          <a:lstStyle/>
          <a:p>
            <a:pPr algn="ctr"/>
            <a:r>
              <a:rPr lang="en-US" sz="1200" dirty="0" smtClean="0">
                <a:gradFill>
                  <a:gsLst>
                    <a:gs pos="0">
                      <a:schemeClr val="accent1"/>
                    </a:gs>
                    <a:gs pos="100000">
                      <a:schemeClr val="accent1"/>
                    </a:gs>
                  </a:gsLst>
                  <a:lin ang="13500000" scaled="1"/>
                </a:gradFill>
              </a:rPr>
              <a:t>Processor</a:t>
            </a:r>
          </a:p>
          <a:p>
            <a:pPr algn="ctr"/>
            <a:r>
              <a:rPr lang="en-US" sz="1200" dirty="0" smtClean="0">
                <a:gradFill>
                  <a:gsLst>
                    <a:gs pos="0">
                      <a:schemeClr val="accent1"/>
                    </a:gs>
                    <a:gs pos="100000">
                      <a:schemeClr val="accent1"/>
                    </a:gs>
                  </a:gsLst>
                  <a:lin ang="13500000" scaled="1"/>
                </a:gradFill>
              </a:rPr>
              <a:t>Core 4 Inactive</a:t>
            </a:r>
            <a:endParaRPr lang="en-US" sz="1200" dirty="0">
              <a:gradFill>
                <a:gsLst>
                  <a:gs pos="0">
                    <a:schemeClr val="accent1"/>
                  </a:gs>
                  <a:gs pos="100000">
                    <a:schemeClr val="accent1"/>
                  </a:gs>
                </a:gsLst>
                <a:lin ang="13500000" scaled="1"/>
              </a:gradFill>
            </a:endParaRPr>
          </a:p>
        </p:txBody>
      </p:sp>
      <p:grpSp>
        <p:nvGrpSpPr>
          <p:cNvPr id="6" name="Group 95"/>
          <p:cNvGrpSpPr/>
          <p:nvPr/>
        </p:nvGrpSpPr>
        <p:grpSpPr>
          <a:xfrm>
            <a:off x="6064413" y="4305300"/>
            <a:ext cx="609600" cy="1143000"/>
            <a:chOff x="5943600" y="2286000"/>
            <a:chExt cx="609600" cy="1143000"/>
          </a:xfrm>
        </p:grpSpPr>
        <p:sp>
          <p:nvSpPr>
            <p:cNvPr id="196" name="Rounded Rectangle 195"/>
            <p:cNvSpPr/>
            <p:nvPr/>
          </p:nvSpPr>
          <p:spPr bwMode="auto">
            <a:xfrm>
              <a:off x="5943600" y="3352800"/>
              <a:ext cx="609600" cy="76200"/>
            </a:xfrm>
            <a:prstGeom prst="roundRect">
              <a:avLst/>
            </a:prstGeom>
            <a:solidFill>
              <a:schemeClr val="accent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7" name="Rounded Rectangle 196"/>
            <p:cNvSpPr/>
            <p:nvPr/>
          </p:nvSpPr>
          <p:spPr bwMode="auto">
            <a:xfrm>
              <a:off x="5943600" y="28956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8" name="Rounded Rectangle 197"/>
            <p:cNvSpPr/>
            <p:nvPr/>
          </p:nvSpPr>
          <p:spPr bwMode="auto">
            <a:xfrm>
              <a:off x="5943600" y="32004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9" name="Rounded Rectangle 198"/>
            <p:cNvSpPr/>
            <p:nvPr/>
          </p:nvSpPr>
          <p:spPr bwMode="auto">
            <a:xfrm>
              <a:off x="5943600" y="30480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0" name="Rounded Rectangle 199"/>
            <p:cNvSpPr/>
            <p:nvPr/>
          </p:nvSpPr>
          <p:spPr bwMode="auto">
            <a:xfrm>
              <a:off x="5943600" y="27432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1" name="Rounded Rectangle 200"/>
            <p:cNvSpPr/>
            <p:nvPr/>
          </p:nvSpPr>
          <p:spPr bwMode="auto">
            <a:xfrm>
              <a:off x="5943600" y="25908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2" name="Rounded Rectangle 201"/>
            <p:cNvSpPr/>
            <p:nvPr/>
          </p:nvSpPr>
          <p:spPr bwMode="auto">
            <a:xfrm>
              <a:off x="5943600" y="24384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3" name="Rounded Rectangle 202"/>
            <p:cNvSpPr/>
            <p:nvPr/>
          </p:nvSpPr>
          <p:spPr bwMode="auto">
            <a:xfrm>
              <a:off x="5943600" y="22860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204" name="TextBox 203"/>
          <p:cNvSpPr txBox="1"/>
          <p:nvPr/>
        </p:nvSpPr>
        <p:spPr>
          <a:xfrm>
            <a:off x="4655550" y="3481430"/>
            <a:ext cx="1182872" cy="461659"/>
          </a:xfrm>
          <a:prstGeom prst="rect">
            <a:avLst/>
          </a:prstGeom>
        </p:spPr>
        <p:txBody>
          <a:bodyPr wrap="none" lIns="91432" tIns="45717" rIns="91432" bIns="45717" rtlCol="0">
            <a:spAutoFit/>
          </a:bodyPr>
          <a:lstStyle/>
          <a:p>
            <a:pPr algn="ctr"/>
            <a:r>
              <a:rPr lang="en-US" sz="1200" dirty="0" smtClean="0">
                <a:gradFill>
                  <a:gsLst>
                    <a:gs pos="0">
                      <a:schemeClr val="accent1"/>
                    </a:gs>
                    <a:gs pos="100000">
                      <a:schemeClr val="accent1"/>
                    </a:gs>
                  </a:gsLst>
                  <a:lin ang="13500000" scaled="1"/>
                </a:gradFill>
              </a:rPr>
              <a:t>Processor</a:t>
            </a:r>
          </a:p>
          <a:p>
            <a:pPr algn="ctr"/>
            <a:r>
              <a:rPr lang="en-US" sz="1200" dirty="0" smtClean="0">
                <a:gradFill>
                  <a:gsLst>
                    <a:gs pos="0">
                      <a:schemeClr val="accent1"/>
                    </a:gs>
                    <a:gs pos="100000">
                      <a:schemeClr val="accent1"/>
                    </a:gs>
                  </a:gsLst>
                  <a:lin ang="13500000" scaled="1"/>
                </a:gradFill>
              </a:rPr>
              <a:t>Core 2 Inactive</a:t>
            </a:r>
            <a:endParaRPr lang="en-US" sz="1200" dirty="0">
              <a:gradFill>
                <a:gsLst>
                  <a:gs pos="0">
                    <a:schemeClr val="accent1"/>
                  </a:gs>
                  <a:gs pos="100000">
                    <a:schemeClr val="accent1"/>
                  </a:gs>
                </a:gsLst>
                <a:lin ang="13500000" scaled="1"/>
              </a:gradFill>
            </a:endParaRPr>
          </a:p>
        </p:txBody>
      </p:sp>
      <p:sp>
        <p:nvSpPr>
          <p:cNvPr id="205" name="TextBox 204"/>
          <p:cNvSpPr txBox="1"/>
          <p:nvPr/>
        </p:nvSpPr>
        <p:spPr>
          <a:xfrm>
            <a:off x="2318750" y="3481430"/>
            <a:ext cx="1077074" cy="461659"/>
          </a:xfrm>
          <a:prstGeom prst="rect">
            <a:avLst/>
          </a:prstGeom>
        </p:spPr>
        <p:txBody>
          <a:bodyPr wrap="none" lIns="91432" tIns="45717" rIns="91432" bIns="45717" rtlCol="0">
            <a:spAutoFit/>
          </a:bodyPr>
          <a:lstStyle/>
          <a:p>
            <a:pPr algn="ctr"/>
            <a:r>
              <a:rPr lang="en-US" sz="1200" dirty="0" smtClean="0">
                <a:gradFill>
                  <a:gsLst>
                    <a:gs pos="0">
                      <a:schemeClr val="accent1"/>
                    </a:gs>
                    <a:gs pos="100000">
                      <a:schemeClr val="accent1"/>
                    </a:gs>
                  </a:gsLst>
                  <a:lin ang="13500000" scaled="1"/>
                </a:gradFill>
              </a:rPr>
              <a:t>Processor</a:t>
            </a:r>
          </a:p>
          <a:p>
            <a:pPr algn="ctr"/>
            <a:r>
              <a:rPr lang="en-US" sz="1200" dirty="0" smtClean="0">
                <a:gradFill>
                  <a:gsLst>
                    <a:gs pos="0">
                      <a:schemeClr val="accent1"/>
                    </a:gs>
                    <a:gs pos="100000">
                      <a:schemeClr val="accent1"/>
                    </a:gs>
                  </a:gsLst>
                  <a:lin ang="13500000" scaled="1"/>
                </a:gradFill>
              </a:rPr>
              <a:t>Core 1 Active</a:t>
            </a:r>
            <a:endParaRPr lang="en-US" sz="1200" dirty="0">
              <a:gradFill>
                <a:gsLst>
                  <a:gs pos="0">
                    <a:schemeClr val="accent1"/>
                  </a:gs>
                  <a:gs pos="100000">
                    <a:schemeClr val="accent1"/>
                  </a:gs>
                </a:gsLst>
                <a:lin ang="13500000" scaled="1"/>
              </a:gradFill>
            </a:endParaRPr>
          </a:p>
        </p:txBody>
      </p:sp>
      <p:grpSp>
        <p:nvGrpSpPr>
          <p:cNvPr id="7" name="Group 95"/>
          <p:cNvGrpSpPr/>
          <p:nvPr/>
        </p:nvGrpSpPr>
        <p:grpSpPr>
          <a:xfrm>
            <a:off x="3657600" y="4305300"/>
            <a:ext cx="609600" cy="1143000"/>
            <a:chOff x="5943600" y="2286000"/>
            <a:chExt cx="609600" cy="1143000"/>
          </a:xfrm>
        </p:grpSpPr>
        <p:sp>
          <p:nvSpPr>
            <p:cNvPr id="217" name="Rounded Rectangle 216"/>
            <p:cNvSpPr/>
            <p:nvPr/>
          </p:nvSpPr>
          <p:spPr bwMode="auto">
            <a:xfrm>
              <a:off x="5943600" y="3352800"/>
              <a:ext cx="609600" cy="76200"/>
            </a:xfrm>
            <a:prstGeom prst="roundRect">
              <a:avLst/>
            </a:prstGeom>
            <a:solidFill>
              <a:schemeClr val="accent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8" name="Rounded Rectangle 217"/>
            <p:cNvSpPr/>
            <p:nvPr/>
          </p:nvSpPr>
          <p:spPr bwMode="auto">
            <a:xfrm>
              <a:off x="5943600" y="28956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9" name="Rounded Rectangle 218"/>
            <p:cNvSpPr/>
            <p:nvPr/>
          </p:nvSpPr>
          <p:spPr bwMode="auto">
            <a:xfrm>
              <a:off x="5943600" y="32004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0" name="Rounded Rectangle 219"/>
            <p:cNvSpPr/>
            <p:nvPr/>
          </p:nvSpPr>
          <p:spPr bwMode="auto">
            <a:xfrm>
              <a:off x="5943600" y="30480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1" name="Rounded Rectangle 220"/>
            <p:cNvSpPr/>
            <p:nvPr/>
          </p:nvSpPr>
          <p:spPr bwMode="auto">
            <a:xfrm>
              <a:off x="5943600" y="27432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2" name="Rounded Rectangle 221"/>
            <p:cNvSpPr/>
            <p:nvPr/>
          </p:nvSpPr>
          <p:spPr bwMode="auto">
            <a:xfrm>
              <a:off x="5943600" y="25908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3" name="Rounded Rectangle 222"/>
            <p:cNvSpPr/>
            <p:nvPr/>
          </p:nvSpPr>
          <p:spPr bwMode="auto">
            <a:xfrm>
              <a:off x="5943600" y="24384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4" name="Rounded Rectangle 223"/>
            <p:cNvSpPr/>
            <p:nvPr/>
          </p:nvSpPr>
          <p:spPr bwMode="auto">
            <a:xfrm>
              <a:off x="5943600" y="22860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60" name="Rounded Rectangle 59"/>
          <p:cNvSpPr/>
          <p:nvPr/>
        </p:nvSpPr>
        <p:spPr bwMode="auto">
          <a:xfrm>
            <a:off x="3630858" y="2949801"/>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1" name="Rounded Rectangle 60"/>
          <p:cNvSpPr/>
          <p:nvPr/>
        </p:nvSpPr>
        <p:spPr bwMode="auto">
          <a:xfrm>
            <a:off x="3630858" y="2789545"/>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2" name="Rounded Rectangle 61"/>
          <p:cNvSpPr/>
          <p:nvPr/>
        </p:nvSpPr>
        <p:spPr bwMode="auto">
          <a:xfrm>
            <a:off x="3630858" y="2638717"/>
            <a:ext cx="609600" cy="76200"/>
          </a:xfrm>
          <a:prstGeom prst="roundRect">
            <a:avLst/>
          </a:prstGeom>
          <a:solidFill>
            <a:schemeClr val="accent1">
              <a:lumMod val="75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3" name="Rounded Rectangle 62"/>
          <p:cNvSpPr/>
          <p:nvPr/>
        </p:nvSpPr>
        <p:spPr bwMode="auto">
          <a:xfrm>
            <a:off x="3659171" y="5379956"/>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4" name="Rounded Rectangle 63"/>
          <p:cNvSpPr/>
          <p:nvPr/>
        </p:nvSpPr>
        <p:spPr bwMode="auto">
          <a:xfrm>
            <a:off x="6066180" y="3705582"/>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5" name="Rounded Rectangle 64"/>
          <p:cNvSpPr/>
          <p:nvPr/>
        </p:nvSpPr>
        <p:spPr bwMode="auto">
          <a:xfrm>
            <a:off x="6070763" y="5372100"/>
            <a:ext cx="609600" cy="76200"/>
          </a:xfrm>
          <a:prstGeom prst="roundRect">
            <a:avLst/>
          </a:prstGeom>
          <a:solidFill>
            <a:schemeClr val="accent1">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27"/>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6" name="TextBox 65"/>
          <p:cNvSpPr txBox="1"/>
          <p:nvPr/>
        </p:nvSpPr>
        <p:spPr>
          <a:xfrm>
            <a:off x="1875312" y="5723906"/>
            <a:ext cx="6097979" cy="380011"/>
          </a:xfrm>
          <a:prstGeom prst="rect">
            <a:avLst/>
          </a:prstGeom>
          <a:noFill/>
        </p:spPr>
        <p:txBody>
          <a:bodyPr wrap="square" rtlCol="0">
            <a:spAutoFit/>
          </a:bodyPr>
          <a:lstStyle/>
          <a:p>
            <a:r>
              <a:rPr lang="en-US" dirty="0" smtClean="0"/>
              <a:t>The same work gets done, but less power is consumed…</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 $1.7B, € 1.2B, 2 Million Cars</a:t>
            </a:r>
            <a:endParaRPr lang="en-US" dirty="0"/>
          </a:p>
        </p:txBody>
      </p:sp>
      <p:graphicFrame>
        <p:nvGraphicFramePr>
          <p:cNvPr id="3" name="Table 2"/>
          <p:cNvGraphicFramePr>
            <a:graphicFrameLocks noGrp="1"/>
          </p:cNvGraphicFramePr>
          <p:nvPr/>
        </p:nvGraphicFramePr>
        <p:xfrm>
          <a:off x="764275" y="1009935"/>
          <a:ext cx="7574507" cy="5006680"/>
        </p:xfrm>
        <a:graphic>
          <a:graphicData uri="http://schemas.openxmlformats.org/drawingml/2006/table">
            <a:tbl>
              <a:tblPr/>
              <a:tblGrid>
                <a:gridCol w="2524540"/>
                <a:gridCol w="2920916"/>
                <a:gridCol w="2129051"/>
              </a:tblGrid>
              <a:tr h="184245">
                <a:tc>
                  <a:txBody>
                    <a:bodyPr/>
                    <a:lstStyle/>
                    <a:p>
                      <a:pPr marL="0" marR="0">
                        <a:spcBef>
                          <a:spcPts val="0"/>
                        </a:spcBef>
                        <a:spcAft>
                          <a:spcPts val="600"/>
                        </a:spcAft>
                      </a:pPr>
                      <a:r>
                        <a:rPr lang="en-US" sz="1200" b="1" i="1" dirty="0">
                          <a:solidFill>
                            <a:srgbClr val="FFFFFF"/>
                          </a:solidFill>
                          <a:latin typeface="Arial"/>
                          <a:ea typeface="Times New Roman"/>
                          <a:cs typeface="Times New Roman"/>
                        </a:rPr>
                        <a:t>Factor</a:t>
                      </a:r>
                      <a:endParaRPr lang="en-US"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0">
                      <a:fgClr>
                        <a:srgbClr val="000080"/>
                      </a:fgClr>
                      <a:bgClr>
                        <a:srgbClr val="B4B4CA"/>
                      </a:bgClr>
                    </a:pattFill>
                  </a:tcPr>
                </a:tc>
                <a:tc>
                  <a:txBody>
                    <a:bodyPr/>
                    <a:lstStyle/>
                    <a:p>
                      <a:pPr marL="0" marR="0">
                        <a:spcBef>
                          <a:spcPts val="0"/>
                        </a:spcBef>
                        <a:spcAft>
                          <a:spcPts val="600"/>
                        </a:spcAft>
                      </a:pPr>
                      <a:r>
                        <a:rPr lang="en-US" sz="1200" b="1" i="1">
                          <a:solidFill>
                            <a:srgbClr val="FFFFFF"/>
                          </a:solidFill>
                          <a:latin typeface="Arial"/>
                          <a:ea typeface="Times New Roman"/>
                          <a:cs typeface="Times New Roman"/>
                        </a:rPr>
                        <a:t>Source</a:t>
                      </a:r>
                      <a:endParaRPr lang="en-US" sz="1200">
                        <a:latin typeface="Arial"/>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0">
                      <a:fgClr>
                        <a:srgbClr val="000080"/>
                      </a:fgClr>
                      <a:bgClr>
                        <a:srgbClr val="B4B4CA"/>
                      </a:bgClr>
                    </a:pattFill>
                  </a:tcPr>
                </a:tc>
                <a:tc>
                  <a:txBody>
                    <a:bodyPr/>
                    <a:lstStyle/>
                    <a:p>
                      <a:pPr marL="0" marR="0">
                        <a:spcBef>
                          <a:spcPts val="0"/>
                        </a:spcBef>
                        <a:spcAft>
                          <a:spcPts val="600"/>
                        </a:spcAft>
                      </a:pPr>
                      <a:r>
                        <a:rPr lang="en-US" sz="1200" b="1" i="1">
                          <a:solidFill>
                            <a:srgbClr val="FFFFFF"/>
                          </a:solidFill>
                          <a:latin typeface="Arial"/>
                          <a:ea typeface="Times New Roman"/>
                          <a:cs typeface="Times New Roman"/>
                        </a:rPr>
                        <a:t>Value</a:t>
                      </a:r>
                      <a:endParaRPr lang="en-US" sz="1200">
                        <a:latin typeface="Arial"/>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0">
                      <a:fgClr>
                        <a:srgbClr val="000080"/>
                      </a:fgClr>
                      <a:bgClr>
                        <a:srgbClr val="B4B4CA"/>
                      </a:bgClr>
                    </a:pattFill>
                  </a:tcPr>
                </a:tc>
              </a:tr>
              <a:tr h="736979">
                <a:tc>
                  <a:txBody>
                    <a:bodyPr/>
                    <a:lstStyle/>
                    <a:p>
                      <a:pPr marL="0" marR="0">
                        <a:spcBef>
                          <a:spcPts val="0"/>
                        </a:spcBef>
                        <a:spcAft>
                          <a:spcPts val="600"/>
                        </a:spcAft>
                      </a:pPr>
                      <a:r>
                        <a:rPr lang="en-US" sz="1200" b="1" dirty="0">
                          <a:latin typeface="Arial"/>
                          <a:ea typeface="Times New Roman"/>
                          <a:cs typeface="Times New Roman"/>
                        </a:rPr>
                        <a:t>Number of Servers running versions of Windows Server prior to Windows Server 2008</a:t>
                      </a:r>
                      <a:endParaRPr lang="en-US"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600"/>
                        </a:spcAft>
                      </a:pPr>
                      <a:r>
                        <a:rPr lang="en-US" sz="1200">
                          <a:latin typeface="Arial"/>
                          <a:ea typeface="Times New Roman"/>
                          <a:cs typeface="Times New Roman"/>
                        </a:rPr>
                        <a:t>IDC Worldwide Windows Server Operating Environments 2009-2013 Forecast</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600"/>
                        </a:spcAft>
                      </a:pPr>
                      <a:r>
                        <a:rPr lang="en-US" sz="1200">
                          <a:latin typeface="Arial"/>
                          <a:ea typeface="Times New Roman"/>
                          <a:cs typeface="Times New Roman"/>
                        </a:rPr>
                        <a:t>19.4 million servers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52734">
                <a:tc>
                  <a:txBody>
                    <a:bodyPr/>
                    <a:lstStyle/>
                    <a:p>
                      <a:pPr marL="0" marR="0">
                        <a:spcBef>
                          <a:spcPts val="0"/>
                        </a:spcBef>
                        <a:spcAft>
                          <a:spcPts val="600"/>
                        </a:spcAft>
                      </a:pPr>
                      <a:r>
                        <a:rPr lang="en-US" sz="1200" b="1">
                          <a:latin typeface="Arial"/>
                          <a:ea typeface="Times New Roman"/>
                          <a:cs typeface="Times New Roman"/>
                        </a:rPr>
                        <a:t>Average per-server power consumption</a:t>
                      </a:r>
                      <a:endParaRPr lang="en-US"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600"/>
                        </a:spcAft>
                      </a:pPr>
                      <a:r>
                        <a:rPr lang="en-US" sz="1200" u="sng">
                          <a:solidFill>
                            <a:srgbClr val="0000FF"/>
                          </a:solidFill>
                          <a:latin typeface="Arial"/>
                          <a:ea typeface="Times New Roman"/>
                          <a:cs typeface="Times New Roman"/>
                          <a:hlinkClick r:id="rId3"/>
                        </a:rPr>
                        <a:t>EPA Report on Server and Data Center Energy Efficiency, August 2, 2007</a:t>
                      </a:r>
                      <a:endParaRPr lang="en-US" sz="1200">
                        <a:latin typeface="Arial"/>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600"/>
                        </a:spcAft>
                      </a:pPr>
                      <a:r>
                        <a:rPr lang="en-US" sz="1200">
                          <a:latin typeface="Arial"/>
                          <a:ea typeface="Times New Roman"/>
                          <a:cs typeface="Times New Roman"/>
                        </a:rPr>
                        <a:t>251 watts</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552734">
                <a:tc>
                  <a:txBody>
                    <a:bodyPr/>
                    <a:lstStyle/>
                    <a:p>
                      <a:pPr marL="0" marR="0">
                        <a:spcBef>
                          <a:spcPts val="0"/>
                        </a:spcBef>
                        <a:spcAft>
                          <a:spcPts val="600"/>
                        </a:spcAft>
                      </a:pPr>
                      <a:r>
                        <a:rPr lang="en-US" sz="1200" b="1">
                          <a:latin typeface="Arial"/>
                          <a:ea typeface="Times New Roman"/>
                          <a:cs typeface="Times New Roman"/>
                        </a:rPr>
                        <a:t>Power Utilization Efficiency (PUE)</a:t>
                      </a:r>
                      <a:endParaRPr lang="en-US"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600"/>
                        </a:spcAft>
                      </a:pPr>
                      <a:r>
                        <a:rPr lang="en-US" sz="1200" u="sng">
                          <a:solidFill>
                            <a:srgbClr val="0000FF"/>
                          </a:solidFill>
                          <a:latin typeface="Arial"/>
                          <a:ea typeface="Times New Roman"/>
                          <a:cs typeface="Times New Roman"/>
                          <a:hlinkClick r:id="rId3"/>
                        </a:rPr>
                        <a:t>EPA Report on Server and Data Center Energy Efficiency, August 2, 2007</a:t>
                      </a:r>
                      <a:endParaRPr lang="en-US" sz="1200">
                        <a:latin typeface="Arial"/>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600"/>
                        </a:spcAft>
                      </a:pPr>
                      <a:r>
                        <a:rPr lang="en-US" sz="1200">
                          <a:latin typeface="Arial"/>
                          <a:ea typeface="Times New Roman"/>
                          <a:cs typeface="Times New Roman"/>
                        </a:rPr>
                        <a:t>2.0</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1330657">
                <a:tc>
                  <a:txBody>
                    <a:bodyPr/>
                    <a:lstStyle/>
                    <a:p>
                      <a:pPr marL="0" marR="0">
                        <a:spcBef>
                          <a:spcPts val="0"/>
                        </a:spcBef>
                        <a:spcAft>
                          <a:spcPts val="600"/>
                        </a:spcAft>
                      </a:pPr>
                      <a:r>
                        <a:rPr lang="en-US" sz="1200" b="1" dirty="0">
                          <a:latin typeface="Arial"/>
                          <a:ea typeface="Times New Roman"/>
                          <a:cs typeface="Times New Roman"/>
                        </a:rPr>
                        <a:t>Power Cost per kWh</a:t>
                      </a:r>
                      <a:endParaRPr lang="en-US"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600"/>
                        </a:spcAft>
                      </a:pPr>
                      <a:r>
                        <a:rPr lang="en-US" sz="1200" dirty="0" smtClean="0">
                          <a:latin typeface="Arial"/>
                          <a:ea typeface="Times New Roman"/>
                          <a:cs typeface="Times New Roman"/>
                        </a:rPr>
                        <a:t>A simple average of 2 sources:</a:t>
                      </a:r>
                    </a:p>
                    <a:p>
                      <a:pPr marL="0" marR="0">
                        <a:spcBef>
                          <a:spcPts val="0"/>
                        </a:spcBef>
                        <a:spcAft>
                          <a:spcPts val="600"/>
                        </a:spcAft>
                      </a:pPr>
                      <a:r>
                        <a:rPr lang="en-US" sz="1200" dirty="0" smtClean="0">
                          <a:latin typeface="Arial"/>
                          <a:ea typeface="Times New Roman"/>
                          <a:cs typeface="Times New Roman"/>
                        </a:rPr>
                        <a:t>10.25 cents/kWh – Average Retail Price of Electricity to Ultimate Customers by End-Use - Commercial, July 208, EIA</a:t>
                      </a:r>
                    </a:p>
                    <a:p>
                      <a:pPr marL="0" marR="0">
                        <a:spcBef>
                          <a:spcPts val="0"/>
                        </a:spcBef>
                        <a:spcAft>
                          <a:spcPts val="600"/>
                        </a:spcAft>
                      </a:pPr>
                      <a:r>
                        <a:rPr lang="en-US" sz="1200" dirty="0" smtClean="0">
                          <a:latin typeface="Arial"/>
                          <a:ea typeface="Times New Roman"/>
                          <a:cs typeface="Times New Roman"/>
                        </a:rPr>
                        <a:t>13.5 US cents (9 Euro cents)/kWh – </a:t>
                      </a:r>
                      <a:r>
                        <a:rPr lang="en-US" sz="1200" dirty="0" err="1" smtClean="0">
                          <a:latin typeface="Arial"/>
                          <a:ea typeface="Times New Roman"/>
                          <a:cs typeface="Times New Roman"/>
                        </a:rPr>
                        <a:t>Eurostat</a:t>
                      </a:r>
                      <a:r>
                        <a:rPr lang="en-US" sz="1200" dirty="0" smtClean="0">
                          <a:latin typeface="Arial"/>
                          <a:ea typeface="Times New Roman"/>
                          <a:cs typeface="Times New Roman"/>
                        </a:rPr>
                        <a:t>, Electricity prices for EU households and industrial consumers on 1 July 2006</a:t>
                      </a:r>
                    </a:p>
                    <a:p>
                      <a:pPr marL="0" marR="0">
                        <a:spcBef>
                          <a:spcPts val="0"/>
                        </a:spcBef>
                        <a:spcAft>
                          <a:spcPts val="600"/>
                        </a:spcAft>
                      </a:pPr>
                      <a:endParaRPr lang="en-US" sz="1200" dirty="0">
                        <a:latin typeface="Arial"/>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600"/>
                        </a:spcAft>
                      </a:pPr>
                      <a:r>
                        <a:rPr lang="en-US" sz="1200" dirty="0" smtClean="0">
                          <a:latin typeface="Arial"/>
                          <a:ea typeface="Times New Roman"/>
                          <a:cs typeface="Times New Roman"/>
                        </a:rPr>
                        <a:t>11.87 US cents </a:t>
                      </a:r>
                      <a:r>
                        <a:rPr lang="en-US" sz="1200" dirty="0">
                          <a:latin typeface="Arial"/>
                          <a:ea typeface="Times New Roman"/>
                          <a:cs typeface="Times New Roman"/>
                        </a:rPr>
                        <a:t>per kWh</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552734">
                <a:tc>
                  <a:txBody>
                    <a:bodyPr/>
                    <a:lstStyle/>
                    <a:p>
                      <a:pPr marL="0" marR="0">
                        <a:spcBef>
                          <a:spcPts val="0"/>
                        </a:spcBef>
                        <a:spcAft>
                          <a:spcPts val="600"/>
                        </a:spcAft>
                      </a:pPr>
                      <a:r>
                        <a:rPr lang="en-US" sz="1200" b="1">
                          <a:latin typeface="Arial"/>
                          <a:ea typeface="Times New Roman"/>
                          <a:cs typeface="Times New Roman"/>
                        </a:rPr>
                        <a:t>Carbon equivalent due to power generation of a kWh</a:t>
                      </a:r>
                      <a:endParaRPr lang="en-US"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600"/>
                        </a:spcAft>
                      </a:pPr>
                      <a:r>
                        <a:rPr lang="en-US" sz="1200" u="sng">
                          <a:solidFill>
                            <a:srgbClr val="0000FF"/>
                          </a:solidFill>
                          <a:latin typeface="Arial"/>
                          <a:ea typeface="Times New Roman"/>
                          <a:cs typeface="Times New Roman"/>
                          <a:hlinkClick r:id="rId4"/>
                        </a:rPr>
                        <a:t>http://www.epa.gov/cleanenergy/energy-resources/refs.html</a:t>
                      </a:r>
                      <a:r>
                        <a:rPr lang="en-US" sz="1200">
                          <a:latin typeface="Arial"/>
                          <a:ea typeface="Times New Roman"/>
                          <a:cs typeface="Times New Roman"/>
                        </a:rPr>
                        <a:t> </a:t>
                      </a:r>
                    </a:p>
                  </a:txBody>
                  <a:tcPr marL="68580" marR="68580" marT="0" marB="0">
                    <a:lnL>
                      <a:noFill/>
                    </a:lnL>
                    <a:lnR>
                      <a:noFill/>
                    </a:lnR>
                    <a:lnT>
                      <a:noFill/>
                    </a:lnT>
                    <a:lnB>
                      <a:noFill/>
                    </a:lnB>
                  </a:tcPr>
                </a:tc>
                <a:tc>
                  <a:txBody>
                    <a:bodyPr/>
                    <a:lstStyle/>
                    <a:p>
                      <a:pPr marL="0" marR="0">
                        <a:spcBef>
                          <a:spcPts val="0"/>
                        </a:spcBef>
                        <a:spcAft>
                          <a:spcPts val="600"/>
                        </a:spcAft>
                      </a:pPr>
                      <a:r>
                        <a:rPr lang="en-US" sz="1200">
                          <a:latin typeface="Arial"/>
                          <a:ea typeface="Times New Roman"/>
                          <a:cs typeface="Times New Roman"/>
                        </a:rPr>
                        <a:t>.000718 metric tons of CO2 per kWhr</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552734">
                <a:tc>
                  <a:txBody>
                    <a:bodyPr/>
                    <a:lstStyle/>
                    <a:p>
                      <a:pPr marL="0" marR="0">
                        <a:spcBef>
                          <a:spcPts val="0"/>
                        </a:spcBef>
                        <a:spcAft>
                          <a:spcPts val="600"/>
                        </a:spcAft>
                      </a:pPr>
                      <a:r>
                        <a:rPr lang="en-US" sz="1200" b="1">
                          <a:latin typeface="Arial"/>
                          <a:ea typeface="Times New Roman"/>
                          <a:cs typeface="Times New Roman"/>
                        </a:rPr>
                        <a:t>Carbon equivalent of an automobile</a:t>
                      </a:r>
                      <a:endParaRPr lang="en-US"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200" u="sng">
                          <a:solidFill>
                            <a:srgbClr val="0000FF"/>
                          </a:solidFill>
                          <a:latin typeface="Arial"/>
                          <a:ea typeface="Times New Roman"/>
                          <a:cs typeface="Times New Roman"/>
                          <a:hlinkClick r:id="rId4"/>
                        </a:rPr>
                        <a:t>http://www.epa.gov/cleanenergy/energy-resources/refs.html</a:t>
                      </a:r>
                      <a:r>
                        <a:rPr lang="en-US" sz="1200">
                          <a:latin typeface="Arial"/>
                          <a:ea typeface="Times New Roman"/>
                          <a:cs typeface="Times New Roman"/>
                        </a:rPr>
                        <a:t> </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200" dirty="0">
                          <a:latin typeface="Arial"/>
                          <a:ea typeface="Times New Roman"/>
                          <a:cs typeface="Times New Roman"/>
                        </a:rPr>
                        <a:t>5.46 metric </a:t>
                      </a:r>
                      <a:r>
                        <a:rPr lang="en-US" sz="1200" dirty="0" err="1">
                          <a:latin typeface="Arial"/>
                          <a:ea typeface="Times New Roman"/>
                          <a:cs typeface="Times New Roman"/>
                        </a:rPr>
                        <a:t>tonnes</a:t>
                      </a:r>
                      <a:r>
                        <a:rPr lang="en-US" sz="1200" dirty="0">
                          <a:latin typeface="Arial"/>
                          <a:ea typeface="Times New Roman"/>
                          <a:cs typeface="Times New Roman"/>
                        </a:rPr>
                        <a:t> of CO2 emissions per vehicle per year</a:t>
                      </a: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87436" y="1253067"/>
            <a:ext cx="8372742" cy="4775199"/>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2" name="Title 1"/>
          <p:cNvSpPr>
            <a:spLocks noGrp="1"/>
          </p:cNvSpPr>
          <p:nvPr>
            <p:ph type="title"/>
          </p:nvPr>
        </p:nvSpPr>
        <p:spPr>
          <a:xfrm>
            <a:off x="381000" y="230188"/>
            <a:ext cx="8382000" cy="997196"/>
          </a:xfrm>
        </p:spPr>
        <p:txBody>
          <a:bodyPr/>
          <a:lstStyle/>
          <a:p>
            <a:r>
              <a:rPr lang="en-US" sz="3600" dirty="0" smtClean="0"/>
              <a:t>An Example of Windows Server 2008 R2 Power Efficiency Improvement</a:t>
            </a:r>
            <a:endParaRPr lang="en-US" sz="3600" dirty="0"/>
          </a:p>
        </p:txBody>
      </p:sp>
      <p:graphicFrame>
        <p:nvGraphicFramePr>
          <p:cNvPr id="3" name="Chart 2"/>
          <p:cNvGraphicFramePr/>
          <p:nvPr/>
        </p:nvGraphicFramePr>
        <p:xfrm>
          <a:off x="744575" y="1295401"/>
          <a:ext cx="7765774" cy="4853609"/>
        </p:xfrm>
        <a:graphic>
          <a:graphicData uri="http://schemas.openxmlformats.org/drawingml/2006/chart">
            <c:chart xmlns:c="http://schemas.openxmlformats.org/drawingml/2006/chart" xmlns:r="http://schemas.openxmlformats.org/officeDocument/2006/relationships" r:id="rId3"/>
          </a:graphicData>
        </a:graphic>
      </p:graphicFrame>
      <p:sp>
        <p:nvSpPr>
          <p:cNvPr id="7" name="Straight Connector 6"/>
          <p:cNvSpPr/>
          <p:nvPr/>
        </p:nvSpPr>
        <p:spPr>
          <a:xfrm>
            <a:off x="1700288" y="4823368"/>
            <a:ext cx="1251284" cy="158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9" name="Straight Arrow Connector 8"/>
          <p:cNvCxnSpPr/>
          <p:nvPr/>
        </p:nvCxnSpPr>
        <p:spPr>
          <a:xfrm rot="5400000">
            <a:off x="2297055" y="4455695"/>
            <a:ext cx="693019" cy="1588"/>
          </a:xfrm>
          <a:prstGeom prst="straightConnector1">
            <a:avLst/>
          </a:prstGeom>
          <a:ln w="2540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Straight Connector 10"/>
          <p:cNvSpPr/>
          <p:nvPr/>
        </p:nvSpPr>
        <p:spPr>
          <a:xfrm>
            <a:off x="6443237" y="1501349"/>
            <a:ext cx="1251284" cy="158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12" name="Straight Arrow Connector 11"/>
          <p:cNvCxnSpPr/>
          <p:nvPr/>
        </p:nvCxnSpPr>
        <p:spPr>
          <a:xfrm rot="5400000">
            <a:off x="6477820" y="1881738"/>
            <a:ext cx="751585" cy="8819"/>
          </a:xfrm>
          <a:prstGeom prst="straightConnector1">
            <a:avLst/>
          </a:prstGeom>
          <a:ln w="2540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Straight Connector 13"/>
          <p:cNvSpPr/>
          <p:nvPr/>
        </p:nvSpPr>
        <p:spPr>
          <a:xfrm>
            <a:off x="6441733" y="2279391"/>
            <a:ext cx="1251284" cy="158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grpSp>
        <p:nvGrpSpPr>
          <p:cNvPr id="4" name="Group 12"/>
          <p:cNvGrpSpPr/>
          <p:nvPr/>
        </p:nvGrpSpPr>
        <p:grpSpPr>
          <a:xfrm>
            <a:off x="8343006" y="545462"/>
            <a:ext cx="1591216" cy="831782"/>
            <a:chOff x="1083218" y="2037607"/>
            <a:chExt cx="2580010" cy="1348656"/>
          </a:xfrm>
        </p:grpSpPr>
        <p:grpSp>
          <p:nvGrpSpPr>
            <p:cNvPr id="5" name="Group 9"/>
            <p:cNvGrpSpPr/>
            <p:nvPr/>
          </p:nvGrpSpPr>
          <p:grpSpPr>
            <a:xfrm>
              <a:off x="1083218" y="2100135"/>
              <a:ext cx="2580010" cy="1286128"/>
              <a:chOff x="387436" y="1411109"/>
              <a:chExt cx="5344424" cy="2664180"/>
            </a:xfrm>
          </p:grpSpPr>
          <p:sp>
            <p:nvSpPr>
              <p:cNvPr id="17" name="Rectangle 16"/>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18" name="Down Arrow 17"/>
              <p:cNvSpPr>
                <a:spLocks noChangeAspect="1"/>
              </p:cNvSpPr>
              <p:nvPr/>
            </p:nvSpPr>
            <p:spPr>
              <a:xfrm>
                <a:off x="977024" y="2444000"/>
                <a:ext cx="1511126" cy="13939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1968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Single Corner Rectangle 18"/>
              <p:cNvSpPr/>
              <p:nvPr/>
            </p:nvSpPr>
            <p:spPr>
              <a:xfrm flipH="1">
                <a:off x="389401" y="1411109"/>
                <a:ext cx="3749987" cy="578804"/>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16" name="Rectangle 15"/>
            <p:cNvSpPr/>
            <p:nvPr/>
          </p:nvSpPr>
          <p:spPr>
            <a:xfrm>
              <a:off x="1222259" y="2037607"/>
              <a:ext cx="1022259" cy="312258"/>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 $1.3B, € .93B, 1.5 Million Cars</a:t>
            </a:r>
            <a:endParaRPr lang="en-US" dirty="0"/>
          </a:p>
        </p:txBody>
      </p:sp>
      <p:graphicFrame>
        <p:nvGraphicFramePr>
          <p:cNvPr id="3" name="Table 2"/>
          <p:cNvGraphicFramePr>
            <a:graphicFrameLocks noGrp="1"/>
          </p:cNvGraphicFramePr>
          <p:nvPr/>
        </p:nvGraphicFramePr>
        <p:xfrm>
          <a:off x="764275" y="1009935"/>
          <a:ext cx="7574507" cy="5006680"/>
        </p:xfrm>
        <a:graphic>
          <a:graphicData uri="http://schemas.openxmlformats.org/drawingml/2006/table">
            <a:tbl>
              <a:tblPr/>
              <a:tblGrid>
                <a:gridCol w="2524540"/>
                <a:gridCol w="2920916"/>
                <a:gridCol w="2129051"/>
              </a:tblGrid>
              <a:tr h="184245">
                <a:tc>
                  <a:txBody>
                    <a:bodyPr/>
                    <a:lstStyle/>
                    <a:p>
                      <a:pPr marL="0" marR="0">
                        <a:spcBef>
                          <a:spcPts val="0"/>
                        </a:spcBef>
                        <a:spcAft>
                          <a:spcPts val="600"/>
                        </a:spcAft>
                      </a:pPr>
                      <a:r>
                        <a:rPr lang="en-US" sz="1200" b="1" i="1" dirty="0">
                          <a:solidFill>
                            <a:srgbClr val="FFFFFF"/>
                          </a:solidFill>
                          <a:latin typeface="Arial"/>
                          <a:ea typeface="Times New Roman"/>
                          <a:cs typeface="Times New Roman"/>
                        </a:rPr>
                        <a:t>Factor</a:t>
                      </a:r>
                      <a:endParaRPr lang="en-US"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0">
                      <a:fgClr>
                        <a:srgbClr val="000080"/>
                      </a:fgClr>
                      <a:bgClr>
                        <a:srgbClr val="B4B4CA"/>
                      </a:bgClr>
                    </a:pattFill>
                  </a:tcPr>
                </a:tc>
                <a:tc>
                  <a:txBody>
                    <a:bodyPr/>
                    <a:lstStyle/>
                    <a:p>
                      <a:pPr marL="0" marR="0">
                        <a:spcBef>
                          <a:spcPts val="0"/>
                        </a:spcBef>
                        <a:spcAft>
                          <a:spcPts val="600"/>
                        </a:spcAft>
                      </a:pPr>
                      <a:r>
                        <a:rPr lang="en-US" sz="1200" b="1" i="1">
                          <a:solidFill>
                            <a:srgbClr val="FFFFFF"/>
                          </a:solidFill>
                          <a:latin typeface="Arial"/>
                          <a:ea typeface="Times New Roman"/>
                          <a:cs typeface="Times New Roman"/>
                        </a:rPr>
                        <a:t>Source</a:t>
                      </a:r>
                      <a:endParaRPr lang="en-US" sz="1200">
                        <a:latin typeface="Arial"/>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0">
                      <a:fgClr>
                        <a:srgbClr val="000080"/>
                      </a:fgClr>
                      <a:bgClr>
                        <a:srgbClr val="B4B4CA"/>
                      </a:bgClr>
                    </a:pattFill>
                  </a:tcPr>
                </a:tc>
                <a:tc>
                  <a:txBody>
                    <a:bodyPr/>
                    <a:lstStyle/>
                    <a:p>
                      <a:pPr marL="0" marR="0">
                        <a:spcBef>
                          <a:spcPts val="0"/>
                        </a:spcBef>
                        <a:spcAft>
                          <a:spcPts val="600"/>
                        </a:spcAft>
                      </a:pPr>
                      <a:r>
                        <a:rPr lang="en-US" sz="1200" b="1" i="1">
                          <a:solidFill>
                            <a:srgbClr val="FFFFFF"/>
                          </a:solidFill>
                          <a:latin typeface="Arial"/>
                          <a:ea typeface="Times New Roman"/>
                          <a:cs typeface="Times New Roman"/>
                        </a:rPr>
                        <a:t>Value</a:t>
                      </a:r>
                      <a:endParaRPr lang="en-US" sz="1200">
                        <a:latin typeface="Arial"/>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0">
                      <a:fgClr>
                        <a:srgbClr val="000080"/>
                      </a:fgClr>
                      <a:bgClr>
                        <a:srgbClr val="B4B4CA"/>
                      </a:bgClr>
                    </a:pattFill>
                  </a:tcPr>
                </a:tc>
              </a:tr>
              <a:tr h="736979">
                <a:tc>
                  <a:txBody>
                    <a:bodyPr/>
                    <a:lstStyle/>
                    <a:p>
                      <a:pPr marL="0" marR="0">
                        <a:spcBef>
                          <a:spcPts val="0"/>
                        </a:spcBef>
                        <a:spcAft>
                          <a:spcPts val="600"/>
                        </a:spcAft>
                      </a:pPr>
                      <a:r>
                        <a:rPr lang="en-US" sz="1200" b="1" dirty="0">
                          <a:latin typeface="Arial"/>
                          <a:ea typeface="Times New Roman"/>
                          <a:cs typeface="Times New Roman"/>
                        </a:rPr>
                        <a:t>Number of Servers running versions of Windows Server prior to Windows Server 2008</a:t>
                      </a:r>
                      <a:endParaRPr lang="en-US"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600"/>
                        </a:spcAft>
                      </a:pPr>
                      <a:r>
                        <a:rPr lang="en-US" sz="1200">
                          <a:latin typeface="Arial"/>
                          <a:ea typeface="Times New Roman"/>
                          <a:cs typeface="Times New Roman"/>
                        </a:rPr>
                        <a:t>IDC Worldwide Windows Server Operating Environments 2009-2013 Forecast</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600"/>
                        </a:spcAft>
                      </a:pPr>
                      <a:r>
                        <a:rPr lang="en-US" sz="1200">
                          <a:latin typeface="Arial"/>
                          <a:ea typeface="Times New Roman"/>
                          <a:cs typeface="Times New Roman"/>
                        </a:rPr>
                        <a:t>19.4 million servers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52734">
                <a:tc>
                  <a:txBody>
                    <a:bodyPr/>
                    <a:lstStyle/>
                    <a:p>
                      <a:pPr marL="0" marR="0">
                        <a:spcBef>
                          <a:spcPts val="0"/>
                        </a:spcBef>
                        <a:spcAft>
                          <a:spcPts val="600"/>
                        </a:spcAft>
                      </a:pPr>
                      <a:r>
                        <a:rPr lang="en-US" sz="1200" b="1">
                          <a:latin typeface="Arial"/>
                          <a:ea typeface="Times New Roman"/>
                          <a:cs typeface="Times New Roman"/>
                        </a:rPr>
                        <a:t>Average per-server power consumption</a:t>
                      </a:r>
                      <a:endParaRPr lang="en-US"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600"/>
                        </a:spcAft>
                      </a:pPr>
                      <a:r>
                        <a:rPr lang="en-US" sz="1200" u="sng">
                          <a:solidFill>
                            <a:srgbClr val="0000FF"/>
                          </a:solidFill>
                          <a:latin typeface="Arial"/>
                          <a:ea typeface="Times New Roman"/>
                          <a:cs typeface="Times New Roman"/>
                          <a:hlinkClick r:id="rId3"/>
                        </a:rPr>
                        <a:t>EPA Report on Server and Data Center Energy Efficiency, August 2, 2007</a:t>
                      </a:r>
                      <a:endParaRPr lang="en-US" sz="1200">
                        <a:latin typeface="Arial"/>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600"/>
                        </a:spcAft>
                      </a:pPr>
                      <a:r>
                        <a:rPr lang="en-US" sz="1200">
                          <a:latin typeface="Arial"/>
                          <a:ea typeface="Times New Roman"/>
                          <a:cs typeface="Times New Roman"/>
                        </a:rPr>
                        <a:t>251 watts</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552734">
                <a:tc>
                  <a:txBody>
                    <a:bodyPr/>
                    <a:lstStyle/>
                    <a:p>
                      <a:pPr marL="0" marR="0">
                        <a:spcBef>
                          <a:spcPts val="0"/>
                        </a:spcBef>
                        <a:spcAft>
                          <a:spcPts val="600"/>
                        </a:spcAft>
                      </a:pPr>
                      <a:r>
                        <a:rPr lang="en-US" sz="1200" b="1">
                          <a:latin typeface="Arial"/>
                          <a:ea typeface="Times New Roman"/>
                          <a:cs typeface="Times New Roman"/>
                        </a:rPr>
                        <a:t>Power Utilization Efficiency (PUE)</a:t>
                      </a:r>
                      <a:endParaRPr lang="en-US"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600"/>
                        </a:spcAft>
                      </a:pPr>
                      <a:r>
                        <a:rPr lang="en-US" sz="1200" u="sng">
                          <a:solidFill>
                            <a:srgbClr val="0000FF"/>
                          </a:solidFill>
                          <a:latin typeface="Arial"/>
                          <a:ea typeface="Times New Roman"/>
                          <a:cs typeface="Times New Roman"/>
                          <a:hlinkClick r:id="rId3"/>
                        </a:rPr>
                        <a:t>EPA Report on Server and Data Center Energy Efficiency, August 2, 2007</a:t>
                      </a:r>
                      <a:endParaRPr lang="en-US" sz="1200">
                        <a:latin typeface="Arial"/>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600"/>
                        </a:spcAft>
                      </a:pPr>
                      <a:r>
                        <a:rPr lang="en-US" sz="1200">
                          <a:latin typeface="Arial"/>
                          <a:ea typeface="Times New Roman"/>
                          <a:cs typeface="Times New Roman"/>
                        </a:rPr>
                        <a:t>2.0</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1330657">
                <a:tc>
                  <a:txBody>
                    <a:bodyPr/>
                    <a:lstStyle/>
                    <a:p>
                      <a:pPr marL="0" marR="0">
                        <a:spcBef>
                          <a:spcPts val="0"/>
                        </a:spcBef>
                        <a:spcAft>
                          <a:spcPts val="600"/>
                        </a:spcAft>
                      </a:pPr>
                      <a:r>
                        <a:rPr lang="en-US" sz="1200" b="1" dirty="0">
                          <a:latin typeface="Arial"/>
                          <a:ea typeface="Times New Roman"/>
                          <a:cs typeface="Times New Roman"/>
                        </a:rPr>
                        <a:t>Power Cost per kWh</a:t>
                      </a:r>
                      <a:endParaRPr lang="en-US"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600"/>
                        </a:spcAft>
                      </a:pPr>
                      <a:r>
                        <a:rPr lang="en-US" sz="1200" dirty="0" smtClean="0">
                          <a:latin typeface="Arial"/>
                          <a:ea typeface="Times New Roman"/>
                          <a:cs typeface="Times New Roman"/>
                        </a:rPr>
                        <a:t>A simple average of 2 sources:</a:t>
                      </a:r>
                    </a:p>
                    <a:p>
                      <a:pPr marL="0" marR="0">
                        <a:spcBef>
                          <a:spcPts val="0"/>
                        </a:spcBef>
                        <a:spcAft>
                          <a:spcPts val="600"/>
                        </a:spcAft>
                      </a:pPr>
                      <a:r>
                        <a:rPr lang="en-US" sz="1200" dirty="0" smtClean="0">
                          <a:latin typeface="Arial"/>
                          <a:ea typeface="Times New Roman"/>
                          <a:cs typeface="Times New Roman"/>
                        </a:rPr>
                        <a:t>10.25 cents/kWh – Average Retail Price of Electricity to Ultimate Customers by End-Use - Commercial, July 208, EIA</a:t>
                      </a:r>
                    </a:p>
                    <a:p>
                      <a:pPr marL="0" marR="0">
                        <a:spcBef>
                          <a:spcPts val="0"/>
                        </a:spcBef>
                        <a:spcAft>
                          <a:spcPts val="600"/>
                        </a:spcAft>
                      </a:pPr>
                      <a:r>
                        <a:rPr lang="en-US" sz="1200" dirty="0" smtClean="0">
                          <a:latin typeface="Arial"/>
                          <a:ea typeface="Times New Roman"/>
                          <a:cs typeface="Times New Roman"/>
                        </a:rPr>
                        <a:t>13.5 US cents (9 Euro cents)/kWh – </a:t>
                      </a:r>
                      <a:r>
                        <a:rPr lang="en-US" sz="1200" dirty="0" err="1" smtClean="0">
                          <a:latin typeface="Arial"/>
                          <a:ea typeface="Times New Roman"/>
                          <a:cs typeface="Times New Roman"/>
                        </a:rPr>
                        <a:t>Eurostat</a:t>
                      </a:r>
                      <a:r>
                        <a:rPr lang="en-US" sz="1200" dirty="0" smtClean="0">
                          <a:latin typeface="Arial"/>
                          <a:ea typeface="Times New Roman"/>
                          <a:cs typeface="Times New Roman"/>
                        </a:rPr>
                        <a:t>, Electricity prices for EU households and industrial consumers on 1 July 2006</a:t>
                      </a:r>
                    </a:p>
                    <a:p>
                      <a:pPr marL="0" marR="0">
                        <a:spcBef>
                          <a:spcPts val="0"/>
                        </a:spcBef>
                        <a:spcAft>
                          <a:spcPts val="600"/>
                        </a:spcAft>
                      </a:pPr>
                      <a:endParaRPr lang="en-US" sz="1200" dirty="0">
                        <a:latin typeface="Arial"/>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600"/>
                        </a:spcAft>
                      </a:pPr>
                      <a:r>
                        <a:rPr lang="en-US" sz="1200" dirty="0" smtClean="0">
                          <a:latin typeface="Arial"/>
                          <a:ea typeface="Times New Roman"/>
                          <a:cs typeface="Times New Roman"/>
                        </a:rPr>
                        <a:t>11.87 US cents </a:t>
                      </a:r>
                      <a:r>
                        <a:rPr lang="en-US" sz="1200" dirty="0">
                          <a:latin typeface="Arial"/>
                          <a:ea typeface="Times New Roman"/>
                          <a:cs typeface="Times New Roman"/>
                        </a:rPr>
                        <a:t>per kWh</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552734">
                <a:tc>
                  <a:txBody>
                    <a:bodyPr/>
                    <a:lstStyle/>
                    <a:p>
                      <a:pPr marL="0" marR="0">
                        <a:spcBef>
                          <a:spcPts val="0"/>
                        </a:spcBef>
                        <a:spcAft>
                          <a:spcPts val="600"/>
                        </a:spcAft>
                      </a:pPr>
                      <a:r>
                        <a:rPr lang="en-US" sz="1200" b="1">
                          <a:latin typeface="Arial"/>
                          <a:ea typeface="Times New Roman"/>
                          <a:cs typeface="Times New Roman"/>
                        </a:rPr>
                        <a:t>Carbon equivalent due to power generation of a kWh</a:t>
                      </a:r>
                      <a:endParaRPr lang="en-US"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600"/>
                        </a:spcAft>
                      </a:pPr>
                      <a:r>
                        <a:rPr lang="en-US" sz="1200" u="sng">
                          <a:solidFill>
                            <a:srgbClr val="0000FF"/>
                          </a:solidFill>
                          <a:latin typeface="Arial"/>
                          <a:ea typeface="Times New Roman"/>
                          <a:cs typeface="Times New Roman"/>
                          <a:hlinkClick r:id="rId4"/>
                        </a:rPr>
                        <a:t>http://www.epa.gov/cleanenergy/energy-resources/refs.html</a:t>
                      </a:r>
                      <a:r>
                        <a:rPr lang="en-US" sz="1200">
                          <a:latin typeface="Arial"/>
                          <a:ea typeface="Times New Roman"/>
                          <a:cs typeface="Times New Roman"/>
                        </a:rPr>
                        <a:t> </a:t>
                      </a:r>
                    </a:p>
                  </a:txBody>
                  <a:tcPr marL="68580" marR="68580" marT="0" marB="0">
                    <a:lnL>
                      <a:noFill/>
                    </a:lnL>
                    <a:lnR>
                      <a:noFill/>
                    </a:lnR>
                    <a:lnT>
                      <a:noFill/>
                    </a:lnT>
                    <a:lnB>
                      <a:noFill/>
                    </a:lnB>
                  </a:tcPr>
                </a:tc>
                <a:tc>
                  <a:txBody>
                    <a:bodyPr/>
                    <a:lstStyle/>
                    <a:p>
                      <a:pPr marL="0" marR="0">
                        <a:spcBef>
                          <a:spcPts val="0"/>
                        </a:spcBef>
                        <a:spcAft>
                          <a:spcPts val="600"/>
                        </a:spcAft>
                      </a:pPr>
                      <a:r>
                        <a:rPr lang="en-US" sz="1200">
                          <a:latin typeface="Arial"/>
                          <a:ea typeface="Times New Roman"/>
                          <a:cs typeface="Times New Roman"/>
                        </a:rPr>
                        <a:t>.000718 metric tons of CO2 per kWhr</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552734">
                <a:tc>
                  <a:txBody>
                    <a:bodyPr/>
                    <a:lstStyle/>
                    <a:p>
                      <a:pPr marL="0" marR="0">
                        <a:spcBef>
                          <a:spcPts val="0"/>
                        </a:spcBef>
                        <a:spcAft>
                          <a:spcPts val="600"/>
                        </a:spcAft>
                      </a:pPr>
                      <a:r>
                        <a:rPr lang="en-US" sz="1200" b="1">
                          <a:latin typeface="Arial"/>
                          <a:ea typeface="Times New Roman"/>
                          <a:cs typeface="Times New Roman"/>
                        </a:rPr>
                        <a:t>Carbon equivalent of an automobile</a:t>
                      </a:r>
                      <a:endParaRPr lang="en-US"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200" u="sng">
                          <a:solidFill>
                            <a:srgbClr val="0000FF"/>
                          </a:solidFill>
                          <a:latin typeface="Arial"/>
                          <a:ea typeface="Times New Roman"/>
                          <a:cs typeface="Times New Roman"/>
                          <a:hlinkClick r:id="rId4"/>
                        </a:rPr>
                        <a:t>http://www.epa.gov/cleanenergy/energy-resources/refs.html</a:t>
                      </a:r>
                      <a:r>
                        <a:rPr lang="en-US" sz="1200">
                          <a:latin typeface="Arial"/>
                          <a:ea typeface="Times New Roman"/>
                          <a:cs typeface="Times New Roman"/>
                        </a:rPr>
                        <a:t> </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200" dirty="0">
                          <a:latin typeface="Arial"/>
                          <a:ea typeface="Times New Roman"/>
                          <a:cs typeface="Times New Roman"/>
                        </a:rPr>
                        <a:t>5.46 metric </a:t>
                      </a:r>
                      <a:r>
                        <a:rPr lang="en-US" sz="1200" dirty="0" err="1">
                          <a:latin typeface="Arial"/>
                          <a:ea typeface="Times New Roman"/>
                          <a:cs typeface="Times New Roman"/>
                        </a:rPr>
                        <a:t>tonnes</a:t>
                      </a:r>
                      <a:r>
                        <a:rPr lang="en-US" sz="1200" dirty="0">
                          <a:latin typeface="Arial"/>
                          <a:ea typeface="Times New Roman"/>
                          <a:cs typeface="Times New Roman"/>
                        </a:rPr>
                        <a:t> of CO2 emissions per vehicle per year</a:t>
                      </a: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9399" y="3026479"/>
            <a:ext cx="8695267" cy="101212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6" name="Rectangle 15"/>
          <p:cNvSpPr/>
          <p:nvPr/>
        </p:nvSpPr>
        <p:spPr bwMode="auto">
          <a:xfrm>
            <a:off x="383824" y="2879725"/>
            <a:ext cx="8477954" cy="102552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7" name="Rectangle 16"/>
          <p:cNvSpPr/>
          <p:nvPr/>
        </p:nvSpPr>
        <p:spPr>
          <a:xfrm>
            <a:off x="479777" y="3259999"/>
            <a:ext cx="8246533" cy="600164"/>
          </a:xfrm>
          <a:prstGeom prst="rect">
            <a:avLst/>
          </a:prstGeom>
        </p:spPr>
        <p:txBody>
          <a:bodyPr wrap="square">
            <a:spAutoFit/>
          </a:bodyPr>
          <a:lstStyle/>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Features that help Reduce power consumption and improve power efficiency</a:t>
            </a:r>
          </a:p>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Demo</a:t>
            </a:r>
          </a:p>
        </p:txBody>
      </p:sp>
      <p:sp>
        <p:nvSpPr>
          <p:cNvPr id="20" name="Snip Single Corner Rectangle 19"/>
          <p:cNvSpPr/>
          <p:nvPr/>
        </p:nvSpPr>
        <p:spPr bwMode="auto">
          <a:xfrm>
            <a:off x="279399" y="4114800"/>
            <a:ext cx="8695944" cy="471313"/>
          </a:xfrm>
          <a:prstGeom prst="snip1Rect">
            <a:avLst>
              <a:gd name="adj" fmla="val 3343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21" name="Rectangle 20"/>
          <p:cNvSpPr/>
          <p:nvPr/>
        </p:nvSpPr>
        <p:spPr>
          <a:xfrm>
            <a:off x="461096" y="4165790"/>
            <a:ext cx="2603918"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A Hardware Interlude…</a:t>
            </a:r>
          </a:p>
        </p:txBody>
      </p:sp>
      <p:sp>
        <p:nvSpPr>
          <p:cNvPr id="22" name="Rectangle 21"/>
          <p:cNvSpPr/>
          <p:nvPr/>
        </p:nvSpPr>
        <p:spPr>
          <a:xfrm>
            <a:off x="279399" y="4941004"/>
            <a:ext cx="8695267" cy="1021646"/>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3" name="Rectangle 22"/>
          <p:cNvSpPr/>
          <p:nvPr/>
        </p:nvSpPr>
        <p:spPr bwMode="auto">
          <a:xfrm>
            <a:off x="383824" y="4794250"/>
            <a:ext cx="8477954" cy="104457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4" name="Rectangle 23"/>
          <p:cNvSpPr/>
          <p:nvPr/>
        </p:nvSpPr>
        <p:spPr>
          <a:xfrm>
            <a:off x="479777" y="5174524"/>
            <a:ext cx="8246533" cy="600164"/>
          </a:xfrm>
          <a:prstGeom prst="rect">
            <a:avLst/>
          </a:prstGeom>
        </p:spPr>
        <p:txBody>
          <a:bodyPr wrap="square">
            <a:spAutoFit/>
          </a:bodyPr>
          <a:lstStyle/>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Manage – you can’t manage what you can’t measure</a:t>
            </a:r>
          </a:p>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Demo</a:t>
            </a:r>
          </a:p>
        </p:txBody>
      </p:sp>
      <p:sp>
        <p:nvSpPr>
          <p:cNvPr id="25" name="Snip Single Corner Rectangle 24"/>
          <p:cNvSpPr/>
          <p:nvPr/>
        </p:nvSpPr>
        <p:spPr bwMode="auto">
          <a:xfrm>
            <a:off x="279399" y="4660898"/>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26" name="Rectangle 25"/>
          <p:cNvSpPr/>
          <p:nvPr/>
        </p:nvSpPr>
        <p:spPr>
          <a:xfrm>
            <a:off x="461096" y="4711888"/>
            <a:ext cx="1018227"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Manage</a:t>
            </a:r>
          </a:p>
        </p:txBody>
      </p:sp>
      <p:sp>
        <p:nvSpPr>
          <p:cNvPr id="4" name="Title 3"/>
          <p:cNvSpPr>
            <a:spLocks noGrp="1"/>
          </p:cNvSpPr>
          <p:nvPr>
            <p:ph type="title"/>
          </p:nvPr>
        </p:nvSpPr>
        <p:spPr/>
        <p:txBody>
          <a:bodyPr/>
          <a:lstStyle/>
          <a:p>
            <a:r>
              <a:rPr smtClean="0"/>
              <a:t>Topics</a:t>
            </a:r>
            <a:endParaRPr lang="en-US" dirty="0"/>
          </a:p>
        </p:txBody>
      </p:sp>
      <p:sp>
        <p:nvSpPr>
          <p:cNvPr id="5" name="Rectangle 4"/>
          <p:cNvSpPr/>
          <p:nvPr/>
        </p:nvSpPr>
        <p:spPr>
          <a:xfrm>
            <a:off x="279399" y="2007304"/>
            <a:ext cx="8695267" cy="66922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6" name="Rectangle 5"/>
          <p:cNvSpPr/>
          <p:nvPr/>
        </p:nvSpPr>
        <p:spPr bwMode="auto">
          <a:xfrm>
            <a:off x="383824" y="1860549"/>
            <a:ext cx="8477954" cy="730251"/>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7" name="Rectangle 6"/>
          <p:cNvSpPr/>
          <p:nvPr/>
        </p:nvSpPr>
        <p:spPr>
          <a:xfrm>
            <a:off x="479777" y="2240824"/>
            <a:ext cx="8246533" cy="307777"/>
          </a:xfrm>
          <a:prstGeom prst="rect">
            <a:avLst/>
          </a:prstGeom>
        </p:spPr>
        <p:txBody>
          <a:bodyPr wrap="square">
            <a:spAutoFit/>
          </a:bodyPr>
          <a:lstStyle/>
          <a:p>
            <a:pPr marL="225425" indent="-225425" defTabSz="914363">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Reduce – Manage – Rethink </a:t>
            </a:r>
          </a:p>
        </p:txBody>
      </p:sp>
      <p:sp>
        <p:nvSpPr>
          <p:cNvPr id="8" name="Snip Single Corner Rectangle 7"/>
          <p:cNvSpPr/>
          <p:nvPr/>
        </p:nvSpPr>
        <p:spPr bwMode="auto">
          <a:xfrm>
            <a:off x="279399" y="1184273"/>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9" name="Rectangle 8"/>
          <p:cNvSpPr/>
          <p:nvPr/>
        </p:nvSpPr>
        <p:spPr>
          <a:xfrm>
            <a:off x="461096" y="1235263"/>
            <a:ext cx="2671501"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The Context of Green IT</a:t>
            </a:r>
          </a:p>
        </p:txBody>
      </p:sp>
      <p:sp>
        <p:nvSpPr>
          <p:cNvPr id="10" name="Snip Single Corner Rectangle 9"/>
          <p:cNvSpPr/>
          <p:nvPr/>
        </p:nvSpPr>
        <p:spPr bwMode="auto">
          <a:xfrm>
            <a:off x="279399" y="1727198"/>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11" name="Rectangle 10"/>
          <p:cNvSpPr/>
          <p:nvPr/>
        </p:nvSpPr>
        <p:spPr>
          <a:xfrm>
            <a:off x="461096" y="1778188"/>
            <a:ext cx="5502532"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A Model for thinking about sustainability &amp; Efficiency</a:t>
            </a:r>
          </a:p>
        </p:txBody>
      </p:sp>
      <p:sp>
        <p:nvSpPr>
          <p:cNvPr id="12" name="Snip Single Corner Rectangle 11"/>
          <p:cNvSpPr/>
          <p:nvPr/>
        </p:nvSpPr>
        <p:spPr bwMode="auto">
          <a:xfrm>
            <a:off x="279399" y="2733675"/>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13" name="Rectangle 12"/>
          <p:cNvSpPr/>
          <p:nvPr/>
        </p:nvSpPr>
        <p:spPr>
          <a:xfrm>
            <a:off x="461096" y="2784665"/>
            <a:ext cx="979755"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57175" y="1282700"/>
            <a:ext cx="8562975" cy="4726213"/>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graphicFrame>
        <p:nvGraphicFramePr>
          <p:cNvPr id="9" name="Content Placeholder 3"/>
          <p:cNvGraphicFramePr>
            <a:graphicFrameLocks/>
          </p:cNvGraphicFramePr>
          <p:nvPr/>
        </p:nvGraphicFramePr>
        <p:xfrm>
          <a:off x="410547" y="1777800"/>
          <a:ext cx="8427253" cy="4180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Snip Single Corner Rectangle 9"/>
          <p:cNvSpPr/>
          <p:nvPr/>
        </p:nvSpPr>
        <p:spPr>
          <a:xfrm>
            <a:off x="274792" y="977899"/>
            <a:ext cx="8594416" cy="457201"/>
          </a:xfrm>
          <a:prstGeom prst="snip1Rect">
            <a:avLst>
              <a:gd name="adj" fmla="val 40064"/>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11" name="TextBox 10"/>
          <p:cNvSpPr txBox="1"/>
          <p:nvPr/>
        </p:nvSpPr>
        <p:spPr>
          <a:xfrm>
            <a:off x="3292685" y="1011843"/>
            <a:ext cx="2485296" cy="369332"/>
          </a:xfrm>
          <a:prstGeom prst="rect">
            <a:avLst/>
          </a:prstGeom>
        </p:spPr>
        <p:txBody>
          <a:bodyPr wrap="none">
            <a:spAutoFit/>
          </a:bodyPr>
          <a:lstStyle/>
          <a:p>
            <a:pPr algn="ct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2005 Server Hardware</a:t>
            </a:r>
          </a:p>
        </p:txBody>
      </p:sp>
      <p:sp>
        <p:nvSpPr>
          <p:cNvPr id="5" name="TextBox 4"/>
          <p:cNvSpPr txBox="1"/>
          <p:nvPr/>
        </p:nvSpPr>
        <p:spPr>
          <a:xfrm>
            <a:off x="1973868" y="1461582"/>
            <a:ext cx="5269584" cy="830987"/>
          </a:xfrm>
          <a:prstGeom prst="rect">
            <a:avLst/>
          </a:prstGeom>
          <a:noFill/>
        </p:spPr>
        <p:txBody>
          <a:bodyPr wrap="square" lIns="91428" tIns="45715" rIns="91428" bIns="45715" rtlCol="0">
            <a:spAutoFit/>
          </a:bodyPr>
          <a:lstStyle/>
          <a:p>
            <a:pPr algn="ctr"/>
            <a:r>
              <a:rPr lang="en-US" sz="1600" dirty="0" smtClean="0">
                <a:solidFill>
                  <a:srgbClr val="000000"/>
                </a:solidFill>
              </a:rPr>
              <a:t>Component Power Distribution, 2005 </a:t>
            </a:r>
          </a:p>
          <a:p>
            <a:pPr algn="ctr"/>
            <a:r>
              <a:rPr lang="en-US" sz="1600" dirty="0" smtClean="0">
                <a:solidFill>
                  <a:srgbClr val="000000"/>
                </a:solidFill>
              </a:rPr>
              <a:t>4-socket Single Core Server</a:t>
            </a:r>
          </a:p>
          <a:p>
            <a:endParaRPr lang="en-US" sz="1600" dirty="0">
              <a:solidFill>
                <a:srgbClr val="000000"/>
              </a:solidFill>
            </a:endParaRPr>
          </a:p>
        </p:txBody>
      </p:sp>
      <p:sp>
        <p:nvSpPr>
          <p:cNvPr id="6" name="Snip Single Corner Rectangle 5"/>
          <p:cNvSpPr/>
          <p:nvPr/>
        </p:nvSpPr>
        <p:spPr bwMode="auto">
          <a:xfrm>
            <a:off x="356477" y="1545022"/>
            <a:ext cx="1599323" cy="486978"/>
          </a:xfrm>
          <a:prstGeom prst="snip1Rect">
            <a:avLst>
              <a:gd name="adj" fmla="val 24491"/>
            </a:avLst>
          </a:prstGeom>
          <a:gradFill flip="none" rotWithShape="1">
            <a:gsLst>
              <a:gs pos="0">
                <a:schemeClr val="accent4"/>
              </a:gs>
              <a:gs pos="50000">
                <a:schemeClr val="accent4">
                  <a:lumMod val="75000"/>
                </a:schemeClr>
              </a:gs>
              <a:gs pos="100000">
                <a:schemeClr val="accent4">
                  <a:lumMod val="50000"/>
                </a:schemeClr>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600" dirty="0" smtClean="0">
                <a:gradFill>
                  <a:gsLst>
                    <a:gs pos="0">
                      <a:schemeClr val="bg1"/>
                    </a:gs>
                    <a:gs pos="100000">
                      <a:schemeClr val="bg1"/>
                    </a:gs>
                  </a:gsLst>
                  <a:lin ang="13500000" scaled="1"/>
                </a:gradFill>
                <a:latin typeface="Segoe Semibold" pitchFamily="34" charset="0"/>
              </a:rPr>
              <a:t>568 W</a:t>
            </a:r>
          </a:p>
        </p:txBody>
      </p:sp>
      <p:sp>
        <p:nvSpPr>
          <p:cNvPr id="7" name="Title 6"/>
          <p:cNvSpPr>
            <a:spLocks noGrp="1"/>
          </p:cNvSpPr>
          <p:nvPr>
            <p:ph type="title"/>
          </p:nvPr>
        </p:nvSpPr>
        <p:spPr/>
        <p:txBody>
          <a:bodyPr/>
          <a:lstStyle/>
          <a:p>
            <a:r>
              <a:rPr smtClean="0"/>
              <a:t>Power Usage by Component</a:t>
            </a:r>
            <a:endParaRPr lang="en-US" dirty="0"/>
          </a:p>
        </p:txBody>
      </p:sp>
      <p:cxnSp>
        <p:nvCxnSpPr>
          <p:cNvPr id="13" name="Straight Connector 12"/>
          <p:cNvCxnSpPr/>
          <p:nvPr/>
        </p:nvCxnSpPr>
        <p:spPr>
          <a:xfrm rot="5400000" flipH="1" flipV="1">
            <a:off x="3694922" y="5355772"/>
            <a:ext cx="223935" cy="223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9399" y="3026479"/>
            <a:ext cx="8695267" cy="101212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6" name="Rectangle 15"/>
          <p:cNvSpPr/>
          <p:nvPr/>
        </p:nvSpPr>
        <p:spPr bwMode="auto">
          <a:xfrm>
            <a:off x="383824" y="2879725"/>
            <a:ext cx="8477954" cy="102552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7" name="Rectangle 16"/>
          <p:cNvSpPr/>
          <p:nvPr/>
        </p:nvSpPr>
        <p:spPr>
          <a:xfrm>
            <a:off x="479777" y="3259999"/>
            <a:ext cx="8246533" cy="600164"/>
          </a:xfrm>
          <a:prstGeom prst="rect">
            <a:avLst/>
          </a:prstGeom>
        </p:spPr>
        <p:txBody>
          <a:bodyPr wrap="square">
            <a:spAutoFit/>
          </a:bodyPr>
          <a:lstStyle/>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Features that help Reduce power consumption and improve power efficiency</a:t>
            </a:r>
          </a:p>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Demo</a:t>
            </a:r>
          </a:p>
        </p:txBody>
      </p:sp>
      <p:sp>
        <p:nvSpPr>
          <p:cNvPr id="20" name="Snip Single Corner Rectangle 19"/>
          <p:cNvSpPr/>
          <p:nvPr/>
        </p:nvSpPr>
        <p:spPr bwMode="auto">
          <a:xfrm>
            <a:off x="279399" y="4114800"/>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21" name="Rectangle 20"/>
          <p:cNvSpPr/>
          <p:nvPr/>
        </p:nvSpPr>
        <p:spPr>
          <a:xfrm>
            <a:off x="461096" y="4165790"/>
            <a:ext cx="2603918"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A Hardware Interlude…</a:t>
            </a:r>
          </a:p>
        </p:txBody>
      </p:sp>
      <p:sp>
        <p:nvSpPr>
          <p:cNvPr id="22" name="Rectangle 21"/>
          <p:cNvSpPr/>
          <p:nvPr/>
        </p:nvSpPr>
        <p:spPr>
          <a:xfrm>
            <a:off x="279399" y="4941004"/>
            <a:ext cx="8695267" cy="1021646"/>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3" name="Rectangle 22"/>
          <p:cNvSpPr/>
          <p:nvPr/>
        </p:nvSpPr>
        <p:spPr bwMode="auto">
          <a:xfrm>
            <a:off x="383824" y="4794250"/>
            <a:ext cx="8477954" cy="104457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4" name="Rectangle 23"/>
          <p:cNvSpPr/>
          <p:nvPr/>
        </p:nvSpPr>
        <p:spPr>
          <a:xfrm>
            <a:off x="479777" y="5174524"/>
            <a:ext cx="8246533" cy="600164"/>
          </a:xfrm>
          <a:prstGeom prst="rect">
            <a:avLst/>
          </a:prstGeom>
        </p:spPr>
        <p:txBody>
          <a:bodyPr wrap="square">
            <a:spAutoFit/>
          </a:bodyPr>
          <a:lstStyle/>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Manage – you can’t manage what you can’t measure</a:t>
            </a:r>
          </a:p>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Demo</a:t>
            </a:r>
          </a:p>
        </p:txBody>
      </p:sp>
      <p:sp>
        <p:nvSpPr>
          <p:cNvPr id="25" name="Snip Single Corner Rectangle 24"/>
          <p:cNvSpPr/>
          <p:nvPr/>
        </p:nvSpPr>
        <p:spPr bwMode="auto">
          <a:xfrm>
            <a:off x="279399" y="4660898"/>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26" name="Rectangle 25"/>
          <p:cNvSpPr/>
          <p:nvPr/>
        </p:nvSpPr>
        <p:spPr>
          <a:xfrm>
            <a:off x="461096" y="4711888"/>
            <a:ext cx="4929555"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Measuring and Managing Power Consumption</a:t>
            </a:r>
          </a:p>
        </p:txBody>
      </p:sp>
      <p:sp>
        <p:nvSpPr>
          <p:cNvPr id="4" name="Title 3"/>
          <p:cNvSpPr>
            <a:spLocks noGrp="1"/>
          </p:cNvSpPr>
          <p:nvPr>
            <p:ph type="title"/>
          </p:nvPr>
        </p:nvSpPr>
        <p:spPr/>
        <p:txBody>
          <a:bodyPr/>
          <a:lstStyle/>
          <a:p>
            <a:r>
              <a:rPr smtClean="0"/>
              <a:t>Topics</a:t>
            </a:r>
            <a:endParaRPr lang="en-US" dirty="0"/>
          </a:p>
        </p:txBody>
      </p:sp>
      <p:sp>
        <p:nvSpPr>
          <p:cNvPr id="5" name="Rectangle 4"/>
          <p:cNvSpPr/>
          <p:nvPr/>
        </p:nvSpPr>
        <p:spPr>
          <a:xfrm>
            <a:off x="279399" y="2007304"/>
            <a:ext cx="8695267" cy="66922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6" name="Rectangle 5"/>
          <p:cNvSpPr/>
          <p:nvPr/>
        </p:nvSpPr>
        <p:spPr bwMode="auto">
          <a:xfrm>
            <a:off x="383824" y="1860549"/>
            <a:ext cx="8477954" cy="730251"/>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7" name="Rectangle 6"/>
          <p:cNvSpPr/>
          <p:nvPr/>
        </p:nvSpPr>
        <p:spPr>
          <a:xfrm>
            <a:off x="479777" y="2240824"/>
            <a:ext cx="8246533" cy="307777"/>
          </a:xfrm>
          <a:prstGeom prst="rect">
            <a:avLst/>
          </a:prstGeom>
        </p:spPr>
        <p:txBody>
          <a:bodyPr wrap="square">
            <a:spAutoFit/>
          </a:bodyPr>
          <a:lstStyle/>
          <a:p>
            <a:pPr marL="225425" indent="-225425" defTabSz="914363">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Reduce – Manage – Rethink </a:t>
            </a:r>
          </a:p>
        </p:txBody>
      </p:sp>
      <p:sp>
        <p:nvSpPr>
          <p:cNvPr id="8" name="Snip Single Corner Rectangle 7"/>
          <p:cNvSpPr/>
          <p:nvPr/>
        </p:nvSpPr>
        <p:spPr bwMode="auto">
          <a:xfrm>
            <a:off x="279399" y="1184273"/>
            <a:ext cx="8695944" cy="471313"/>
          </a:xfrm>
          <a:prstGeom prst="snip1Rect">
            <a:avLst>
              <a:gd name="adj" fmla="val 3343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9" name="Rectangle 8"/>
          <p:cNvSpPr/>
          <p:nvPr/>
        </p:nvSpPr>
        <p:spPr>
          <a:xfrm>
            <a:off x="461096" y="1235263"/>
            <a:ext cx="2671501"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The Context of Green IT</a:t>
            </a:r>
          </a:p>
        </p:txBody>
      </p:sp>
      <p:sp>
        <p:nvSpPr>
          <p:cNvPr id="10" name="Snip Single Corner Rectangle 9"/>
          <p:cNvSpPr/>
          <p:nvPr/>
        </p:nvSpPr>
        <p:spPr bwMode="auto">
          <a:xfrm>
            <a:off x="279399" y="1727198"/>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11" name="Rectangle 10"/>
          <p:cNvSpPr/>
          <p:nvPr/>
        </p:nvSpPr>
        <p:spPr>
          <a:xfrm>
            <a:off x="461096" y="1778188"/>
            <a:ext cx="5575309"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A Model for Thinking about Sustainability &amp; Efficiency</a:t>
            </a:r>
          </a:p>
        </p:txBody>
      </p:sp>
      <p:sp>
        <p:nvSpPr>
          <p:cNvPr id="12" name="Snip Single Corner Rectangle 11"/>
          <p:cNvSpPr/>
          <p:nvPr/>
        </p:nvSpPr>
        <p:spPr bwMode="auto">
          <a:xfrm>
            <a:off x="279399" y="2733675"/>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13" name="Rectangle 12"/>
          <p:cNvSpPr/>
          <p:nvPr/>
        </p:nvSpPr>
        <p:spPr>
          <a:xfrm>
            <a:off x="461096" y="2784665"/>
            <a:ext cx="5874365"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Reducing Power Consumption and Improving Efficiency</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257175" y="1282700"/>
            <a:ext cx="8562975" cy="4726213"/>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graphicFrame>
        <p:nvGraphicFramePr>
          <p:cNvPr id="8" name="Content Placeholder 3"/>
          <p:cNvGraphicFramePr>
            <a:graphicFrameLocks/>
          </p:cNvGraphicFramePr>
          <p:nvPr/>
        </p:nvGraphicFramePr>
        <p:xfrm>
          <a:off x="379963" y="1847461"/>
          <a:ext cx="8384075" cy="3993500"/>
        </p:xfrm>
        <a:graphic>
          <a:graphicData uri="http://schemas.openxmlformats.org/drawingml/2006/chart">
            <c:chart xmlns:c="http://schemas.openxmlformats.org/drawingml/2006/chart" xmlns:r="http://schemas.openxmlformats.org/officeDocument/2006/relationships" r:id="rId3"/>
          </a:graphicData>
        </a:graphic>
      </p:graphicFrame>
      <p:sp>
        <p:nvSpPr>
          <p:cNvPr id="9" name="Snip Single Corner Rectangle 8"/>
          <p:cNvSpPr/>
          <p:nvPr/>
        </p:nvSpPr>
        <p:spPr>
          <a:xfrm>
            <a:off x="274792" y="977899"/>
            <a:ext cx="8594416" cy="457201"/>
          </a:xfrm>
          <a:prstGeom prst="snip1Rect">
            <a:avLst>
              <a:gd name="adj" fmla="val 40064"/>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10" name="TextBox 9"/>
          <p:cNvSpPr txBox="1"/>
          <p:nvPr/>
        </p:nvSpPr>
        <p:spPr>
          <a:xfrm>
            <a:off x="3292685" y="1011843"/>
            <a:ext cx="2485296" cy="369332"/>
          </a:xfrm>
          <a:prstGeom prst="rect">
            <a:avLst/>
          </a:prstGeom>
        </p:spPr>
        <p:txBody>
          <a:bodyPr wrap="none">
            <a:spAutoFit/>
          </a:bodyPr>
          <a:lstStyle/>
          <a:p>
            <a:pPr algn="ct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2008 Server Hardware</a:t>
            </a:r>
          </a:p>
        </p:txBody>
      </p:sp>
      <p:sp>
        <p:nvSpPr>
          <p:cNvPr id="11" name="TextBox 10"/>
          <p:cNvSpPr txBox="1"/>
          <p:nvPr/>
        </p:nvSpPr>
        <p:spPr>
          <a:xfrm>
            <a:off x="1973868" y="1461582"/>
            <a:ext cx="5269584" cy="830987"/>
          </a:xfrm>
          <a:prstGeom prst="rect">
            <a:avLst/>
          </a:prstGeom>
          <a:noFill/>
        </p:spPr>
        <p:txBody>
          <a:bodyPr wrap="square" lIns="91428" tIns="45715" rIns="91428" bIns="45715" rtlCol="0">
            <a:spAutoFit/>
          </a:bodyPr>
          <a:lstStyle/>
          <a:p>
            <a:pPr algn="ctr"/>
            <a:r>
              <a:rPr lang="en-US" sz="1600" dirty="0" smtClean="0">
                <a:solidFill>
                  <a:srgbClr val="000000"/>
                </a:solidFill>
              </a:rPr>
              <a:t>Component Power Distribution</a:t>
            </a:r>
          </a:p>
          <a:p>
            <a:pPr algn="ctr"/>
            <a:r>
              <a:rPr lang="en-US" sz="1600" dirty="0" smtClean="0">
                <a:solidFill>
                  <a:srgbClr val="000000"/>
                </a:solidFill>
              </a:rPr>
              <a:t>2008 4-socket Quad Core Server</a:t>
            </a:r>
          </a:p>
          <a:p>
            <a:endParaRPr lang="en-US" sz="1600" dirty="0">
              <a:solidFill>
                <a:srgbClr val="000000"/>
              </a:solidFill>
            </a:endParaRPr>
          </a:p>
        </p:txBody>
      </p:sp>
      <p:sp>
        <p:nvSpPr>
          <p:cNvPr id="12" name="Snip Single Corner Rectangle 11"/>
          <p:cNvSpPr/>
          <p:nvPr/>
        </p:nvSpPr>
        <p:spPr bwMode="auto">
          <a:xfrm>
            <a:off x="356477" y="1545022"/>
            <a:ext cx="1599323" cy="652078"/>
          </a:xfrm>
          <a:prstGeom prst="snip1Rect">
            <a:avLst>
              <a:gd name="adj" fmla="val 30334"/>
            </a:avLst>
          </a:prstGeom>
          <a:gradFill flip="none" rotWithShape="1">
            <a:gsLst>
              <a:gs pos="0">
                <a:schemeClr val="accent4"/>
              </a:gs>
              <a:gs pos="50000">
                <a:schemeClr val="accent4">
                  <a:lumMod val="75000"/>
                </a:schemeClr>
              </a:gs>
              <a:gs pos="100000">
                <a:schemeClr val="accent4">
                  <a:lumMod val="50000"/>
                </a:schemeClr>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600" dirty="0" smtClean="0">
                <a:gradFill>
                  <a:gsLst>
                    <a:gs pos="0">
                      <a:schemeClr val="bg1"/>
                    </a:gs>
                    <a:gs pos="100000">
                      <a:schemeClr val="bg1"/>
                    </a:gs>
                  </a:gsLst>
                  <a:lin ang="13500000" scaled="1"/>
                </a:gradFill>
                <a:latin typeface="Segoe Semibold" pitchFamily="34" charset="0"/>
              </a:rPr>
              <a:t>635 W</a:t>
            </a:r>
          </a:p>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600" dirty="0" smtClean="0">
                <a:gradFill>
                  <a:gsLst>
                    <a:gs pos="0">
                      <a:schemeClr val="bg1"/>
                    </a:gs>
                    <a:gs pos="100000">
                      <a:schemeClr val="bg1"/>
                    </a:gs>
                  </a:gsLst>
                  <a:lin ang="13500000" scaled="1"/>
                </a:gradFill>
                <a:latin typeface="Segoe Semibold" pitchFamily="34" charset="0"/>
              </a:rPr>
              <a:t>11% more</a:t>
            </a:r>
          </a:p>
        </p:txBody>
      </p:sp>
      <p:sp>
        <p:nvSpPr>
          <p:cNvPr id="13" name="Title 12"/>
          <p:cNvSpPr>
            <a:spLocks noGrp="1"/>
          </p:cNvSpPr>
          <p:nvPr>
            <p:ph type="title"/>
          </p:nvPr>
        </p:nvSpPr>
        <p:spPr/>
        <p:txBody>
          <a:bodyPr/>
          <a:lstStyle/>
          <a:p>
            <a:r>
              <a:rPr smtClean="0"/>
              <a:t>Power Usage by Component</a:t>
            </a:r>
            <a:endParaRPr lang="en-US" dirty="0"/>
          </a:p>
        </p:txBody>
      </p:sp>
      <p:cxnSp>
        <p:nvCxnSpPr>
          <p:cNvPr id="15" name="Straight Connector 14"/>
          <p:cNvCxnSpPr/>
          <p:nvPr/>
        </p:nvCxnSpPr>
        <p:spPr>
          <a:xfrm flipV="1">
            <a:off x="3041780" y="5206484"/>
            <a:ext cx="1156996" cy="24259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313992" y="5038531"/>
            <a:ext cx="1567543" cy="39188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956180" y="5318450"/>
            <a:ext cx="447869" cy="16795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Quick Survey</a:t>
            </a:r>
            <a:endParaRPr lang="en-US" dirty="0"/>
          </a:p>
        </p:txBody>
      </p:sp>
      <p:sp>
        <p:nvSpPr>
          <p:cNvPr id="4" name="Content Placeholder 3"/>
          <p:cNvSpPr>
            <a:spLocks noGrp="1"/>
          </p:cNvSpPr>
          <p:nvPr>
            <p:ph idx="1"/>
          </p:nvPr>
        </p:nvSpPr>
        <p:spPr/>
        <p:txBody>
          <a:bodyPr/>
          <a:lstStyle/>
          <a:p>
            <a:r>
              <a:rPr lang="en-US" dirty="0" smtClean="0"/>
              <a:t>Do you know your power costs per kWh?</a:t>
            </a:r>
          </a:p>
          <a:p>
            <a:r>
              <a:rPr lang="en-US" dirty="0" smtClean="0"/>
              <a:t>Range:</a:t>
            </a:r>
          </a:p>
          <a:p>
            <a:pPr lvl="1"/>
            <a:r>
              <a:rPr lang="en-US" dirty="0" smtClean="0"/>
              <a:t>&lt;5 Euro cents</a:t>
            </a:r>
          </a:p>
          <a:p>
            <a:pPr lvl="1"/>
            <a:r>
              <a:rPr lang="en-US" dirty="0" smtClean="0"/>
              <a:t>5-10 Euro cents</a:t>
            </a:r>
          </a:p>
          <a:p>
            <a:pPr lvl="1"/>
            <a:r>
              <a:rPr lang="en-US" dirty="0" smtClean="0"/>
              <a:t>11-15 Euro cents</a:t>
            </a:r>
          </a:p>
          <a:p>
            <a:pPr lvl="1"/>
            <a:r>
              <a:rPr lang="en-US" dirty="0" smtClean="0"/>
              <a:t>More</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237958" y="2882901"/>
          <a:ext cx="8601242" cy="2806700"/>
        </p:xfrm>
        <a:graphic>
          <a:graphicData uri="http://schemas.openxmlformats.org/drawingml/2006/table">
            <a:tbl>
              <a:tblPr firstRow="1" bandRow="1">
                <a:tableStyleId>{69CF1AB2-1976-4502-BF36-3FF5EA218861}</a:tableStyleId>
              </a:tblPr>
              <a:tblGrid>
                <a:gridCol w="2136942"/>
                <a:gridCol w="1625600"/>
                <a:gridCol w="1638300"/>
                <a:gridCol w="1612900"/>
                <a:gridCol w="1587500"/>
              </a:tblGrid>
              <a:tr h="701675">
                <a:tc>
                  <a:txBody>
                    <a:bodyPr/>
                    <a:lstStyle/>
                    <a:p>
                      <a:pPr marL="0" marR="0">
                        <a:spcBef>
                          <a:spcPts val="0"/>
                        </a:spcBef>
                        <a:spcAft>
                          <a:spcPts val="800"/>
                        </a:spcAft>
                        <a:tabLst>
                          <a:tab pos="228600" algn="l"/>
                          <a:tab pos="457200" algn="l"/>
                        </a:tabLst>
                      </a:pPr>
                      <a:r>
                        <a:rPr lang="en-US" sz="1600" b="1" dirty="0"/>
                        <a:t>70 (default)</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c>
                  <a:txBody>
                    <a:bodyPr/>
                    <a:lstStyle/>
                    <a:p>
                      <a:pPr marL="0" marR="0">
                        <a:spcBef>
                          <a:spcPts val="0"/>
                        </a:spcBef>
                        <a:spcAft>
                          <a:spcPts val="800"/>
                        </a:spcAft>
                        <a:tabLst>
                          <a:tab pos="228600" algn="l"/>
                          <a:tab pos="457200" algn="l"/>
                        </a:tabLst>
                      </a:pPr>
                      <a:r>
                        <a:rPr lang="en-US" sz="1600" b="1" dirty="0"/>
                        <a:t>500 W</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c>
                  <a:txBody>
                    <a:bodyPr/>
                    <a:lstStyle/>
                    <a:p>
                      <a:pPr marL="0" marR="0">
                        <a:spcBef>
                          <a:spcPts val="0"/>
                        </a:spcBef>
                        <a:spcAft>
                          <a:spcPts val="800"/>
                        </a:spcAft>
                        <a:tabLst>
                          <a:tab pos="228600" algn="l"/>
                          <a:tab pos="457200" algn="l"/>
                        </a:tabLst>
                      </a:pPr>
                      <a:r>
                        <a:rPr lang="en-US" sz="1600" b="1" dirty="0"/>
                        <a:t>714 W</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c>
                  <a:txBody>
                    <a:bodyPr/>
                    <a:lstStyle/>
                    <a:p>
                      <a:pPr marL="0" marR="0">
                        <a:spcBef>
                          <a:spcPts val="0"/>
                        </a:spcBef>
                        <a:spcAft>
                          <a:spcPts val="800"/>
                        </a:spcAft>
                        <a:tabLst>
                          <a:tab pos="228600" algn="l"/>
                          <a:tab pos="457200" algn="l"/>
                        </a:tabLst>
                      </a:pPr>
                      <a:r>
                        <a:rPr lang="en-US" sz="1600" b="1" dirty="0"/>
                        <a:t>214W</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c>
                  <a:txBody>
                    <a:bodyPr/>
                    <a:lstStyle/>
                    <a:p>
                      <a:pPr marL="0" marR="0">
                        <a:spcBef>
                          <a:spcPts val="0"/>
                        </a:spcBef>
                        <a:spcAft>
                          <a:spcPts val="800"/>
                        </a:spcAft>
                        <a:tabLst>
                          <a:tab pos="228600" algn="l"/>
                          <a:tab pos="457200" algn="l"/>
                        </a:tabLst>
                      </a:pPr>
                      <a:r>
                        <a:rPr lang="en-US" sz="1600" b="1" dirty="0" smtClean="0"/>
                        <a:t>€ 262.45</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r>
              <a:tr h="701675">
                <a:tc>
                  <a:txBody>
                    <a:bodyPr/>
                    <a:lstStyle/>
                    <a:p>
                      <a:pPr marL="0" marR="0">
                        <a:spcBef>
                          <a:spcPts val="0"/>
                        </a:spcBef>
                        <a:spcAft>
                          <a:spcPts val="800"/>
                        </a:spcAft>
                        <a:tabLst>
                          <a:tab pos="228600" algn="l"/>
                          <a:tab pos="457200" algn="l"/>
                        </a:tabLst>
                      </a:pPr>
                      <a:r>
                        <a:rPr lang="en-US" sz="1600" b="1" dirty="0"/>
                        <a:t>80 (near 80 plus Bronze)</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c>
                  <a:txBody>
                    <a:bodyPr/>
                    <a:lstStyle/>
                    <a:p>
                      <a:pPr marL="0" marR="0">
                        <a:spcBef>
                          <a:spcPts val="0"/>
                        </a:spcBef>
                        <a:spcAft>
                          <a:spcPts val="800"/>
                        </a:spcAft>
                        <a:tabLst>
                          <a:tab pos="228600" algn="l"/>
                          <a:tab pos="457200" algn="l"/>
                        </a:tabLst>
                      </a:pPr>
                      <a:r>
                        <a:rPr lang="en-US" sz="1600" b="1" dirty="0"/>
                        <a:t>500 W</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c>
                  <a:txBody>
                    <a:bodyPr/>
                    <a:lstStyle/>
                    <a:p>
                      <a:pPr marL="0" marR="0">
                        <a:spcBef>
                          <a:spcPts val="0"/>
                        </a:spcBef>
                        <a:spcAft>
                          <a:spcPts val="800"/>
                        </a:spcAft>
                        <a:tabLst>
                          <a:tab pos="228600" algn="l"/>
                          <a:tab pos="457200" algn="l"/>
                        </a:tabLst>
                      </a:pPr>
                      <a:r>
                        <a:rPr lang="en-US" sz="1600" b="1" dirty="0"/>
                        <a:t>625W </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c>
                  <a:txBody>
                    <a:bodyPr/>
                    <a:lstStyle/>
                    <a:p>
                      <a:pPr marL="0" marR="0">
                        <a:spcBef>
                          <a:spcPts val="0"/>
                        </a:spcBef>
                        <a:spcAft>
                          <a:spcPts val="800"/>
                        </a:spcAft>
                        <a:tabLst>
                          <a:tab pos="228600" algn="l"/>
                          <a:tab pos="457200" algn="l"/>
                        </a:tabLst>
                      </a:pPr>
                      <a:r>
                        <a:rPr lang="en-US" sz="1600" b="1" dirty="0" smtClean="0"/>
                        <a:t>125W</a:t>
                      </a:r>
                    </a:p>
                    <a:p>
                      <a:pPr marL="0" marR="0">
                        <a:spcBef>
                          <a:spcPts val="0"/>
                        </a:spcBef>
                        <a:spcAft>
                          <a:spcPts val="800"/>
                        </a:spcAft>
                        <a:tabLst>
                          <a:tab pos="228600" algn="l"/>
                          <a:tab pos="457200" algn="l"/>
                        </a:tabLst>
                      </a:pPr>
                      <a:r>
                        <a:rPr lang="en-US" sz="1600" b="1" dirty="0" smtClean="0">
                          <a:solidFill>
                            <a:srgbClr val="000000"/>
                          </a:solidFill>
                          <a:latin typeface="+mn-lt"/>
                          <a:ea typeface="MS Mincho"/>
                          <a:cs typeface="Arial"/>
                        </a:rPr>
                        <a:t>Save: 89W</a:t>
                      </a:r>
                      <a:endParaRPr lang="en-US" sz="1800" b="1" dirty="0">
                        <a:solidFill>
                          <a:srgbClr val="000000"/>
                        </a:solidFill>
                        <a:latin typeface="+mn-lt"/>
                        <a:ea typeface="MS Mincho"/>
                        <a:cs typeface="Arial"/>
                      </a:endParaRPr>
                    </a:p>
                  </a:txBody>
                  <a:tcPr marL="114300" marR="114300" marT="0" marB="0" anchor="ctr"/>
                </a:tc>
                <a:tc>
                  <a:txBody>
                    <a:bodyPr/>
                    <a:lstStyle/>
                    <a:p>
                      <a:pPr marL="0" marR="0" indent="0" algn="l" defTabSz="914363" rtl="0" eaLnBrk="1" fontAlgn="auto" latinLnBrk="0" hangingPunct="1">
                        <a:lnSpc>
                          <a:spcPct val="100000"/>
                        </a:lnSpc>
                        <a:spcBef>
                          <a:spcPts val="0"/>
                        </a:spcBef>
                        <a:spcAft>
                          <a:spcPts val="800"/>
                        </a:spcAft>
                        <a:buClrTx/>
                        <a:buSzTx/>
                        <a:buFontTx/>
                        <a:buNone/>
                        <a:tabLst>
                          <a:tab pos="228600" algn="l"/>
                          <a:tab pos="457200" algn="l"/>
                        </a:tabLst>
                        <a:defRPr/>
                      </a:pPr>
                      <a:r>
                        <a:rPr lang="en-US" sz="1600" b="1" dirty="0" smtClean="0">
                          <a:solidFill>
                            <a:srgbClr val="000000"/>
                          </a:solidFill>
                        </a:rPr>
                        <a:t>€ 153.30</a:t>
                      </a:r>
                    </a:p>
                    <a:p>
                      <a:pPr marL="0" marR="0" indent="0" algn="l" defTabSz="914363" rtl="0" eaLnBrk="1" fontAlgn="auto" latinLnBrk="0" hangingPunct="1">
                        <a:lnSpc>
                          <a:spcPct val="100000"/>
                        </a:lnSpc>
                        <a:spcBef>
                          <a:spcPts val="0"/>
                        </a:spcBef>
                        <a:spcAft>
                          <a:spcPts val="800"/>
                        </a:spcAft>
                        <a:buClrTx/>
                        <a:buSzTx/>
                        <a:buFontTx/>
                        <a:buNone/>
                        <a:tabLst>
                          <a:tab pos="228600" algn="l"/>
                          <a:tab pos="457200" algn="l"/>
                        </a:tabLst>
                        <a:defRPr/>
                      </a:pPr>
                      <a:r>
                        <a:rPr lang="en-US" sz="1600" b="1" dirty="0" smtClean="0">
                          <a:solidFill>
                            <a:srgbClr val="000000"/>
                          </a:solidFill>
                          <a:latin typeface="+mn-lt"/>
                          <a:ea typeface="MS Mincho"/>
                          <a:cs typeface="Arial"/>
                        </a:rPr>
                        <a:t>Save: </a:t>
                      </a:r>
                      <a:r>
                        <a:rPr lang="en-US" sz="1600" b="1" dirty="0" smtClean="0">
                          <a:solidFill>
                            <a:srgbClr val="000000"/>
                          </a:solidFill>
                        </a:rPr>
                        <a:t>€ </a:t>
                      </a:r>
                      <a:r>
                        <a:rPr lang="en-US" sz="1600" b="1" dirty="0" smtClean="0">
                          <a:solidFill>
                            <a:srgbClr val="000000"/>
                          </a:solidFill>
                          <a:latin typeface="+mn-lt"/>
                          <a:ea typeface="MS Mincho"/>
                          <a:cs typeface="Arial"/>
                        </a:rPr>
                        <a:t>109/yr</a:t>
                      </a:r>
                      <a:endParaRPr lang="en-US" sz="1800" b="1" dirty="0" smtClean="0">
                        <a:solidFill>
                          <a:srgbClr val="000000"/>
                        </a:solidFill>
                        <a:latin typeface="+mn-lt"/>
                        <a:ea typeface="MS Mincho"/>
                        <a:cs typeface="Arial"/>
                      </a:endParaRPr>
                    </a:p>
                  </a:txBody>
                  <a:tcPr marL="114300" marR="114300" marT="0" marB="0" anchor="ctr"/>
                </a:tc>
              </a:tr>
              <a:tr h="701675">
                <a:tc>
                  <a:txBody>
                    <a:bodyPr/>
                    <a:lstStyle/>
                    <a:p>
                      <a:pPr marL="0" marR="0">
                        <a:spcBef>
                          <a:spcPts val="0"/>
                        </a:spcBef>
                        <a:spcAft>
                          <a:spcPts val="800"/>
                        </a:spcAft>
                        <a:tabLst>
                          <a:tab pos="228600" algn="l"/>
                          <a:tab pos="457200" algn="l"/>
                        </a:tabLst>
                      </a:pPr>
                      <a:r>
                        <a:rPr lang="en-US" sz="1600" b="1" dirty="0"/>
                        <a:t>85 (80 plus silver)</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c>
                  <a:txBody>
                    <a:bodyPr/>
                    <a:lstStyle/>
                    <a:p>
                      <a:pPr marL="0" marR="0">
                        <a:spcBef>
                          <a:spcPts val="0"/>
                        </a:spcBef>
                        <a:spcAft>
                          <a:spcPts val="800"/>
                        </a:spcAft>
                        <a:tabLst>
                          <a:tab pos="228600" algn="l"/>
                          <a:tab pos="457200" algn="l"/>
                        </a:tabLst>
                      </a:pPr>
                      <a:r>
                        <a:rPr lang="en-US" sz="1600" b="1" dirty="0"/>
                        <a:t>500 W</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c>
                  <a:txBody>
                    <a:bodyPr/>
                    <a:lstStyle/>
                    <a:p>
                      <a:pPr marL="0" marR="0">
                        <a:spcBef>
                          <a:spcPts val="0"/>
                        </a:spcBef>
                        <a:spcAft>
                          <a:spcPts val="800"/>
                        </a:spcAft>
                        <a:tabLst>
                          <a:tab pos="228600" algn="l"/>
                          <a:tab pos="457200" algn="l"/>
                        </a:tabLst>
                      </a:pPr>
                      <a:r>
                        <a:rPr lang="en-US" sz="1600" b="1" dirty="0"/>
                        <a:t>588</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c>
                  <a:txBody>
                    <a:bodyPr/>
                    <a:lstStyle/>
                    <a:p>
                      <a:pPr marL="0" marR="0">
                        <a:spcBef>
                          <a:spcPts val="0"/>
                        </a:spcBef>
                        <a:spcAft>
                          <a:spcPts val="800"/>
                        </a:spcAft>
                        <a:tabLst>
                          <a:tab pos="228600" algn="l"/>
                          <a:tab pos="457200" algn="l"/>
                        </a:tabLst>
                      </a:pPr>
                      <a:r>
                        <a:rPr lang="en-US" sz="1600" b="1" dirty="0"/>
                        <a:t>88W</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c>
                  <a:txBody>
                    <a:bodyPr/>
                    <a:lstStyle/>
                    <a:p>
                      <a:pPr marL="0" marR="0" indent="0" algn="l" defTabSz="914363" rtl="0" eaLnBrk="1" fontAlgn="auto" latinLnBrk="0" hangingPunct="1">
                        <a:lnSpc>
                          <a:spcPct val="100000"/>
                        </a:lnSpc>
                        <a:spcBef>
                          <a:spcPts val="0"/>
                        </a:spcBef>
                        <a:spcAft>
                          <a:spcPts val="800"/>
                        </a:spcAft>
                        <a:buClrTx/>
                        <a:buSzTx/>
                        <a:buFontTx/>
                        <a:buNone/>
                        <a:tabLst>
                          <a:tab pos="228600" algn="l"/>
                          <a:tab pos="457200" algn="l"/>
                        </a:tabLst>
                        <a:defRPr/>
                      </a:pPr>
                      <a:r>
                        <a:rPr lang="en-US" sz="1600" b="1" dirty="0" smtClean="0"/>
                        <a:t>€ 107.92</a:t>
                      </a:r>
                      <a:endParaRPr lang="en-US" sz="1800" b="1" dirty="0" smtClean="0">
                        <a:gradFill>
                          <a:gsLst>
                            <a:gs pos="0">
                              <a:schemeClr val="tx1"/>
                            </a:gs>
                            <a:gs pos="100000">
                              <a:schemeClr val="tx1"/>
                            </a:gs>
                          </a:gsLst>
                          <a:lin ang="16200000" scaled="1"/>
                        </a:gradFill>
                        <a:latin typeface="+mn-lt"/>
                        <a:ea typeface="MS Mincho"/>
                        <a:cs typeface="Arial"/>
                      </a:endParaRPr>
                    </a:p>
                  </a:txBody>
                  <a:tcPr marL="114300" marR="114300" marT="0" marB="0" anchor="ctr"/>
                </a:tc>
              </a:tr>
              <a:tr h="701675">
                <a:tc>
                  <a:txBody>
                    <a:bodyPr/>
                    <a:lstStyle/>
                    <a:p>
                      <a:pPr marL="0" marR="0">
                        <a:spcBef>
                          <a:spcPts val="0"/>
                        </a:spcBef>
                        <a:spcAft>
                          <a:spcPts val="800"/>
                        </a:spcAft>
                        <a:tabLst>
                          <a:tab pos="228600" algn="l"/>
                          <a:tab pos="457200" algn="l"/>
                        </a:tabLst>
                      </a:pPr>
                      <a:r>
                        <a:rPr lang="en-US" sz="1600" b="1" dirty="0"/>
                        <a:t>90(above 80 plus gold)</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c>
                  <a:txBody>
                    <a:bodyPr/>
                    <a:lstStyle/>
                    <a:p>
                      <a:pPr marL="0" marR="0">
                        <a:spcBef>
                          <a:spcPts val="0"/>
                        </a:spcBef>
                        <a:spcAft>
                          <a:spcPts val="800"/>
                        </a:spcAft>
                        <a:tabLst>
                          <a:tab pos="228600" algn="l"/>
                          <a:tab pos="457200" algn="l"/>
                        </a:tabLst>
                      </a:pPr>
                      <a:r>
                        <a:rPr lang="en-US" sz="1600" b="1" dirty="0"/>
                        <a:t>500 W</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c>
                  <a:txBody>
                    <a:bodyPr/>
                    <a:lstStyle/>
                    <a:p>
                      <a:pPr marL="0" marR="0">
                        <a:spcBef>
                          <a:spcPts val="0"/>
                        </a:spcBef>
                        <a:spcAft>
                          <a:spcPts val="800"/>
                        </a:spcAft>
                        <a:tabLst>
                          <a:tab pos="228600" algn="l"/>
                          <a:tab pos="457200" algn="l"/>
                        </a:tabLst>
                      </a:pPr>
                      <a:r>
                        <a:rPr lang="en-US" sz="1600" b="1" dirty="0"/>
                        <a:t>555</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c>
                  <a:txBody>
                    <a:bodyPr/>
                    <a:lstStyle/>
                    <a:p>
                      <a:pPr marL="0" marR="0">
                        <a:spcBef>
                          <a:spcPts val="0"/>
                        </a:spcBef>
                        <a:spcAft>
                          <a:spcPts val="800"/>
                        </a:spcAft>
                        <a:tabLst>
                          <a:tab pos="228600" algn="l"/>
                          <a:tab pos="457200" algn="l"/>
                        </a:tabLst>
                      </a:pPr>
                      <a:r>
                        <a:rPr lang="en-US" sz="1600" b="1" dirty="0"/>
                        <a:t>55W</a:t>
                      </a:r>
                      <a:endParaRPr lang="en-US" sz="1800" b="1" dirty="0">
                        <a:gradFill>
                          <a:gsLst>
                            <a:gs pos="0">
                              <a:schemeClr val="tx1"/>
                            </a:gs>
                            <a:gs pos="100000">
                              <a:schemeClr val="tx1"/>
                            </a:gs>
                          </a:gsLst>
                          <a:lin ang="16200000" scaled="1"/>
                        </a:gradFill>
                        <a:latin typeface="+mn-lt"/>
                        <a:ea typeface="MS Mincho"/>
                        <a:cs typeface="Arial"/>
                      </a:endParaRPr>
                    </a:p>
                  </a:txBody>
                  <a:tcPr marL="114300" marR="114300" marT="0" marB="0" anchor="ctr"/>
                </a:tc>
                <a:tc>
                  <a:txBody>
                    <a:bodyPr/>
                    <a:lstStyle/>
                    <a:p>
                      <a:pPr marL="0" marR="0" indent="0" algn="l" defTabSz="914363" rtl="0" eaLnBrk="1" fontAlgn="auto" latinLnBrk="0" hangingPunct="1">
                        <a:lnSpc>
                          <a:spcPct val="100000"/>
                        </a:lnSpc>
                        <a:spcBef>
                          <a:spcPts val="0"/>
                        </a:spcBef>
                        <a:spcAft>
                          <a:spcPts val="800"/>
                        </a:spcAft>
                        <a:buClrTx/>
                        <a:buSzTx/>
                        <a:buFontTx/>
                        <a:buNone/>
                        <a:tabLst>
                          <a:tab pos="228600" algn="l"/>
                          <a:tab pos="457200" algn="l"/>
                        </a:tabLst>
                        <a:defRPr/>
                      </a:pPr>
                      <a:r>
                        <a:rPr lang="en-US" sz="1600" b="1" dirty="0" smtClean="0"/>
                        <a:t>€ 67.45</a:t>
                      </a:r>
                      <a:endParaRPr lang="en-US" sz="1800" b="1" dirty="0" smtClean="0">
                        <a:gradFill>
                          <a:gsLst>
                            <a:gs pos="0">
                              <a:schemeClr val="tx1"/>
                            </a:gs>
                            <a:gs pos="100000">
                              <a:schemeClr val="tx1"/>
                            </a:gs>
                          </a:gsLst>
                          <a:lin ang="16200000" scaled="1"/>
                        </a:gradFill>
                        <a:latin typeface="+mn-lt"/>
                        <a:ea typeface="MS Mincho"/>
                        <a:cs typeface="Arial"/>
                      </a:endParaRPr>
                    </a:p>
                  </a:txBody>
                  <a:tcPr marL="114300" marR="114300" marT="0" marB="0" anchor="ctr"/>
                </a:tc>
              </a:tr>
            </a:tbl>
          </a:graphicData>
        </a:graphic>
      </p:graphicFrame>
      <p:sp>
        <p:nvSpPr>
          <p:cNvPr id="4" name="Snip Single Corner Rectangle 3"/>
          <p:cNvSpPr/>
          <p:nvPr/>
        </p:nvSpPr>
        <p:spPr>
          <a:xfrm>
            <a:off x="274792" y="1650999"/>
            <a:ext cx="8594416" cy="457201"/>
          </a:xfrm>
          <a:prstGeom prst="snip1Rect">
            <a:avLst>
              <a:gd name="adj" fmla="val 40064"/>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6" name="TextBox 5"/>
          <p:cNvSpPr txBox="1"/>
          <p:nvPr/>
        </p:nvSpPr>
        <p:spPr>
          <a:xfrm>
            <a:off x="320885" y="1684943"/>
            <a:ext cx="8151207" cy="369332"/>
          </a:xfrm>
          <a:prstGeom prst="rect">
            <a:avLst/>
          </a:prstGeom>
        </p:spPr>
        <p:txBody>
          <a:bodyPr wrap="none">
            <a:spAutoFit/>
          </a:bodyPr>
          <a:lstStyle/>
          <a:p>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 1000W rated Power Supply in a 12U server consuming 500W of power 24x7</a:t>
            </a:r>
          </a:p>
        </p:txBody>
      </p:sp>
      <p:sp>
        <p:nvSpPr>
          <p:cNvPr id="7" name="Title 6"/>
          <p:cNvSpPr>
            <a:spLocks noGrp="1"/>
          </p:cNvSpPr>
          <p:nvPr>
            <p:ph type="title"/>
          </p:nvPr>
        </p:nvSpPr>
        <p:spPr>
          <a:xfrm>
            <a:off x="381000" y="228600"/>
            <a:ext cx="8382000" cy="443198"/>
          </a:xfrm>
        </p:spPr>
        <p:txBody>
          <a:bodyPr/>
          <a:lstStyle/>
          <a:p>
            <a:r>
              <a:rPr smtClean="0"/>
              <a:t>Power Consumption – Power Supplies</a:t>
            </a:r>
            <a:endParaRPr lang="en-US" dirty="0"/>
          </a:p>
        </p:txBody>
      </p:sp>
      <p:sp>
        <p:nvSpPr>
          <p:cNvPr id="10" name="Snip Single Corner Rectangle 9"/>
          <p:cNvSpPr/>
          <p:nvPr/>
        </p:nvSpPr>
        <p:spPr>
          <a:xfrm>
            <a:off x="7314728" y="2207032"/>
            <a:ext cx="1554480" cy="713968"/>
          </a:xfrm>
          <a:prstGeom prst="snip1Rect">
            <a:avLst>
              <a:gd name="adj" fmla="val 2102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a:gradFill>
                <a:gsLst>
                  <a:gs pos="0">
                    <a:schemeClr val="tx1"/>
                  </a:gs>
                  <a:gs pos="100000">
                    <a:schemeClr val="tx1"/>
                  </a:gs>
                </a:gsLst>
                <a:lin ang="13500000" scaled="1"/>
              </a:gradFill>
              <a:latin typeface="Segoe Semibold" pitchFamily="34" charset="0"/>
            </a:endParaRPr>
          </a:p>
        </p:txBody>
      </p:sp>
      <p:sp>
        <p:nvSpPr>
          <p:cNvPr id="11" name="Rectangle 10"/>
          <p:cNvSpPr/>
          <p:nvPr/>
        </p:nvSpPr>
        <p:spPr>
          <a:xfrm>
            <a:off x="7317319" y="2286316"/>
            <a:ext cx="1839381" cy="523220"/>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Waste Power </a:t>
            </a:r>
            <a:b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br>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Cost per Annum</a:t>
            </a:r>
          </a:p>
        </p:txBody>
      </p:sp>
      <p:sp>
        <p:nvSpPr>
          <p:cNvPr id="12" name="Snip Single Corner Rectangle 11"/>
          <p:cNvSpPr/>
          <p:nvPr/>
        </p:nvSpPr>
        <p:spPr>
          <a:xfrm>
            <a:off x="5682778" y="2207032"/>
            <a:ext cx="1554480" cy="713968"/>
          </a:xfrm>
          <a:prstGeom prst="snip1Rect">
            <a:avLst>
              <a:gd name="adj" fmla="val 2102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a:gradFill>
                <a:gsLst>
                  <a:gs pos="0">
                    <a:schemeClr val="tx1"/>
                  </a:gs>
                  <a:gs pos="100000">
                    <a:schemeClr val="tx1"/>
                  </a:gs>
                </a:gsLst>
                <a:lin ang="13500000" scaled="1"/>
              </a:gradFill>
              <a:latin typeface="Segoe Semibold" pitchFamily="34" charset="0"/>
            </a:endParaRPr>
          </a:p>
        </p:txBody>
      </p:sp>
      <p:sp>
        <p:nvSpPr>
          <p:cNvPr id="13" name="Rectangle 12"/>
          <p:cNvSpPr/>
          <p:nvPr/>
        </p:nvSpPr>
        <p:spPr>
          <a:xfrm>
            <a:off x="5679019" y="2410128"/>
            <a:ext cx="1839381" cy="307777"/>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Waste Power </a:t>
            </a:r>
          </a:p>
        </p:txBody>
      </p:sp>
      <p:sp>
        <p:nvSpPr>
          <p:cNvPr id="15" name="Snip Single Corner Rectangle 14"/>
          <p:cNvSpPr/>
          <p:nvPr/>
        </p:nvSpPr>
        <p:spPr>
          <a:xfrm>
            <a:off x="4050828" y="2207032"/>
            <a:ext cx="1554480" cy="713968"/>
          </a:xfrm>
          <a:prstGeom prst="snip1Rect">
            <a:avLst>
              <a:gd name="adj" fmla="val 2102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a:gradFill>
                <a:gsLst>
                  <a:gs pos="0">
                    <a:schemeClr val="tx1"/>
                  </a:gs>
                  <a:gs pos="100000">
                    <a:schemeClr val="tx1"/>
                  </a:gs>
                </a:gsLst>
                <a:lin ang="13500000" scaled="1"/>
              </a:gradFill>
              <a:latin typeface="Segoe Semibold" pitchFamily="34" charset="0"/>
            </a:endParaRPr>
          </a:p>
        </p:txBody>
      </p:sp>
      <p:sp>
        <p:nvSpPr>
          <p:cNvPr id="16" name="Rectangle 15"/>
          <p:cNvSpPr/>
          <p:nvPr/>
        </p:nvSpPr>
        <p:spPr>
          <a:xfrm>
            <a:off x="4066119" y="2302406"/>
            <a:ext cx="1839381" cy="523220"/>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Required </a:t>
            </a:r>
            <a:b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br>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Input Power</a:t>
            </a:r>
          </a:p>
        </p:txBody>
      </p:sp>
      <p:sp>
        <p:nvSpPr>
          <p:cNvPr id="17" name="Snip Single Corner Rectangle 16"/>
          <p:cNvSpPr/>
          <p:nvPr/>
        </p:nvSpPr>
        <p:spPr>
          <a:xfrm>
            <a:off x="2418878" y="2207032"/>
            <a:ext cx="1554480" cy="713968"/>
          </a:xfrm>
          <a:prstGeom prst="snip1Rect">
            <a:avLst>
              <a:gd name="adj" fmla="val 2102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a:gradFill>
                <a:gsLst>
                  <a:gs pos="0">
                    <a:schemeClr val="tx1"/>
                  </a:gs>
                  <a:gs pos="100000">
                    <a:schemeClr val="tx1"/>
                  </a:gs>
                </a:gsLst>
                <a:lin ang="13500000" scaled="1"/>
              </a:gradFill>
              <a:latin typeface="Segoe Semibold" pitchFamily="34" charset="0"/>
            </a:endParaRPr>
          </a:p>
        </p:txBody>
      </p:sp>
      <p:sp>
        <p:nvSpPr>
          <p:cNvPr id="18" name="Rectangle 17"/>
          <p:cNvSpPr/>
          <p:nvPr/>
        </p:nvSpPr>
        <p:spPr>
          <a:xfrm>
            <a:off x="2440519" y="2410128"/>
            <a:ext cx="1839381" cy="307777"/>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Output Power</a:t>
            </a:r>
          </a:p>
        </p:txBody>
      </p:sp>
      <p:sp>
        <p:nvSpPr>
          <p:cNvPr id="19" name="Snip Single Corner Rectangle 18"/>
          <p:cNvSpPr/>
          <p:nvPr/>
        </p:nvSpPr>
        <p:spPr>
          <a:xfrm>
            <a:off x="254000" y="2207032"/>
            <a:ext cx="2087408" cy="713968"/>
          </a:xfrm>
          <a:prstGeom prst="snip1Rect">
            <a:avLst>
              <a:gd name="adj" fmla="val 2102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a:gradFill>
                <a:gsLst>
                  <a:gs pos="0">
                    <a:schemeClr val="tx1"/>
                  </a:gs>
                  <a:gs pos="100000">
                    <a:schemeClr val="tx1"/>
                  </a:gs>
                </a:gsLst>
                <a:lin ang="13500000" scaled="1"/>
              </a:gradFill>
              <a:latin typeface="Segoe Semibold" pitchFamily="34" charset="0"/>
            </a:endParaRPr>
          </a:p>
        </p:txBody>
      </p:sp>
      <p:sp>
        <p:nvSpPr>
          <p:cNvPr id="20" name="Rectangle 19"/>
          <p:cNvSpPr/>
          <p:nvPr/>
        </p:nvSpPr>
        <p:spPr>
          <a:xfrm>
            <a:off x="357719" y="2410128"/>
            <a:ext cx="1839381" cy="307777"/>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Efficiency</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9399" y="3026479"/>
            <a:ext cx="8695267" cy="101212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6" name="Rectangle 15"/>
          <p:cNvSpPr/>
          <p:nvPr/>
        </p:nvSpPr>
        <p:spPr bwMode="auto">
          <a:xfrm>
            <a:off x="383824" y="2879725"/>
            <a:ext cx="8477954" cy="102552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7" name="Rectangle 16"/>
          <p:cNvSpPr/>
          <p:nvPr/>
        </p:nvSpPr>
        <p:spPr>
          <a:xfrm>
            <a:off x="479777" y="3259999"/>
            <a:ext cx="8246533" cy="600164"/>
          </a:xfrm>
          <a:prstGeom prst="rect">
            <a:avLst/>
          </a:prstGeom>
        </p:spPr>
        <p:txBody>
          <a:bodyPr wrap="square">
            <a:spAutoFit/>
          </a:bodyPr>
          <a:lstStyle/>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Features that help Reduce power consumption and improve power efficiency</a:t>
            </a:r>
          </a:p>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Demo</a:t>
            </a:r>
          </a:p>
        </p:txBody>
      </p:sp>
      <p:sp>
        <p:nvSpPr>
          <p:cNvPr id="20" name="Snip Single Corner Rectangle 19"/>
          <p:cNvSpPr/>
          <p:nvPr/>
        </p:nvSpPr>
        <p:spPr bwMode="auto">
          <a:xfrm>
            <a:off x="279399" y="4114800"/>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21" name="Rectangle 20"/>
          <p:cNvSpPr/>
          <p:nvPr/>
        </p:nvSpPr>
        <p:spPr>
          <a:xfrm>
            <a:off x="461096" y="4165790"/>
            <a:ext cx="2603918"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A Hardware Interlude…</a:t>
            </a:r>
          </a:p>
        </p:txBody>
      </p:sp>
      <p:sp>
        <p:nvSpPr>
          <p:cNvPr id="22" name="Rectangle 21"/>
          <p:cNvSpPr/>
          <p:nvPr/>
        </p:nvSpPr>
        <p:spPr>
          <a:xfrm>
            <a:off x="279399" y="4941004"/>
            <a:ext cx="8695267" cy="1021646"/>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3" name="Rectangle 22"/>
          <p:cNvSpPr/>
          <p:nvPr/>
        </p:nvSpPr>
        <p:spPr bwMode="auto">
          <a:xfrm>
            <a:off x="383824" y="4794250"/>
            <a:ext cx="8477954" cy="104457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4" name="Rectangle 23"/>
          <p:cNvSpPr/>
          <p:nvPr/>
        </p:nvSpPr>
        <p:spPr>
          <a:xfrm>
            <a:off x="479777" y="5174524"/>
            <a:ext cx="8246533" cy="600164"/>
          </a:xfrm>
          <a:prstGeom prst="rect">
            <a:avLst/>
          </a:prstGeom>
        </p:spPr>
        <p:txBody>
          <a:bodyPr wrap="square">
            <a:spAutoFit/>
          </a:bodyPr>
          <a:lstStyle/>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Manage – you can’t manage what you can’t measure</a:t>
            </a:r>
          </a:p>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Demo</a:t>
            </a:r>
          </a:p>
        </p:txBody>
      </p:sp>
      <p:sp>
        <p:nvSpPr>
          <p:cNvPr id="25" name="Snip Single Corner Rectangle 24"/>
          <p:cNvSpPr/>
          <p:nvPr/>
        </p:nvSpPr>
        <p:spPr bwMode="auto">
          <a:xfrm>
            <a:off x="279399" y="4660898"/>
            <a:ext cx="8695944" cy="471313"/>
          </a:xfrm>
          <a:prstGeom prst="snip1Rect">
            <a:avLst>
              <a:gd name="adj" fmla="val 3343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26" name="Rectangle 25"/>
          <p:cNvSpPr/>
          <p:nvPr/>
        </p:nvSpPr>
        <p:spPr>
          <a:xfrm>
            <a:off x="461096" y="4711888"/>
            <a:ext cx="1018227"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Manage</a:t>
            </a:r>
          </a:p>
        </p:txBody>
      </p:sp>
      <p:sp>
        <p:nvSpPr>
          <p:cNvPr id="4" name="Title 3"/>
          <p:cNvSpPr>
            <a:spLocks noGrp="1"/>
          </p:cNvSpPr>
          <p:nvPr>
            <p:ph type="title"/>
          </p:nvPr>
        </p:nvSpPr>
        <p:spPr/>
        <p:txBody>
          <a:bodyPr/>
          <a:lstStyle/>
          <a:p>
            <a:r>
              <a:rPr smtClean="0"/>
              <a:t>Topics</a:t>
            </a:r>
            <a:endParaRPr lang="en-US" dirty="0"/>
          </a:p>
        </p:txBody>
      </p:sp>
      <p:sp>
        <p:nvSpPr>
          <p:cNvPr id="5" name="Rectangle 4"/>
          <p:cNvSpPr/>
          <p:nvPr/>
        </p:nvSpPr>
        <p:spPr>
          <a:xfrm>
            <a:off x="279399" y="2007304"/>
            <a:ext cx="8695267" cy="66922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6" name="Rectangle 5"/>
          <p:cNvSpPr/>
          <p:nvPr/>
        </p:nvSpPr>
        <p:spPr bwMode="auto">
          <a:xfrm>
            <a:off x="383824" y="1860549"/>
            <a:ext cx="8477954" cy="730251"/>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7" name="Rectangle 6"/>
          <p:cNvSpPr/>
          <p:nvPr/>
        </p:nvSpPr>
        <p:spPr>
          <a:xfrm>
            <a:off x="479777" y="2240824"/>
            <a:ext cx="8246533" cy="307777"/>
          </a:xfrm>
          <a:prstGeom prst="rect">
            <a:avLst/>
          </a:prstGeom>
        </p:spPr>
        <p:txBody>
          <a:bodyPr wrap="square">
            <a:spAutoFit/>
          </a:bodyPr>
          <a:lstStyle/>
          <a:p>
            <a:pPr marL="225425" indent="-225425" defTabSz="914363">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Reduce – Manage – Rethink </a:t>
            </a:r>
          </a:p>
        </p:txBody>
      </p:sp>
      <p:sp>
        <p:nvSpPr>
          <p:cNvPr id="8" name="Snip Single Corner Rectangle 7"/>
          <p:cNvSpPr/>
          <p:nvPr/>
        </p:nvSpPr>
        <p:spPr bwMode="auto">
          <a:xfrm>
            <a:off x="279399" y="1184273"/>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9" name="Rectangle 8"/>
          <p:cNvSpPr/>
          <p:nvPr/>
        </p:nvSpPr>
        <p:spPr>
          <a:xfrm>
            <a:off x="461096" y="1235263"/>
            <a:ext cx="2671501"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The Context of Green IT</a:t>
            </a:r>
          </a:p>
        </p:txBody>
      </p:sp>
      <p:sp>
        <p:nvSpPr>
          <p:cNvPr id="10" name="Snip Single Corner Rectangle 9"/>
          <p:cNvSpPr/>
          <p:nvPr/>
        </p:nvSpPr>
        <p:spPr bwMode="auto">
          <a:xfrm>
            <a:off x="279399" y="1727198"/>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11" name="Rectangle 10"/>
          <p:cNvSpPr/>
          <p:nvPr/>
        </p:nvSpPr>
        <p:spPr>
          <a:xfrm>
            <a:off x="461096" y="1778188"/>
            <a:ext cx="5502532"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A Model for thinking about sustainability &amp; Efficiency</a:t>
            </a:r>
          </a:p>
        </p:txBody>
      </p:sp>
      <p:sp>
        <p:nvSpPr>
          <p:cNvPr id="12" name="Snip Single Corner Rectangle 11"/>
          <p:cNvSpPr/>
          <p:nvPr/>
        </p:nvSpPr>
        <p:spPr bwMode="auto">
          <a:xfrm>
            <a:off x="279399" y="2733675"/>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13" name="Rectangle 12"/>
          <p:cNvSpPr/>
          <p:nvPr/>
        </p:nvSpPr>
        <p:spPr>
          <a:xfrm>
            <a:off x="461096" y="2784665"/>
            <a:ext cx="979755"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8343006" y="545462"/>
            <a:ext cx="1591216" cy="831782"/>
            <a:chOff x="1083218" y="2037607"/>
            <a:chExt cx="2580010" cy="1348656"/>
          </a:xfrm>
        </p:grpSpPr>
        <p:grpSp>
          <p:nvGrpSpPr>
            <p:cNvPr id="3" name="Group 9"/>
            <p:cNvGrpSpPr/>
            <p:nvPr/>
          </p:nvGrpSpPr>
          <p:grpSpPr>
            <a:xfrm>
              <a:off x="1083218" y="2100135"/>
              <a:ext cx="2580010" cy="1286128"/>
              <a:chOff x="387436" y="1411109"/>
              <a:chExt cx="5344424" cy="2664180"/>
            </a:xfrm>
          </p:grpSpPr>
          <p:sp>
            <p:nvSpPr>
              <p:cNvPr id="8" name="Rectangle 7"/>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9" name="Snip Single Corner Rectangle 8"/>
              <p:cNvSpPr/>
              <p:nvPr/>
            </p:nvSpPr>
            <p:spPr>
              <a:xfrm flipH="1">
                <a:off x="389401" y="1411109"/>
                <a:ext cx="3749987" cy="578804"/>
              </a:xfrm>
              <a:prstGeom prst="snip1Rect">
                <a:avLst>
                  <a:gd name="adj" fmla="val 38178"/>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7" name="Rectangle 6"/>
            <p:cNvSpPr/>
            <p:nvPr/>
          </p:nvSpPr>
          <p:spPr>
            <a:xfrm>
              <a:off x="1222259" y="2037607"/>
              <a:ext cx="1022259" cy="374272"/>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Manage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pic>
        <p:nvPicPr>
          <p:cNvPr id="10" name="Picture 3" descr="\\SPSQL\Shares\VADATA_08\Resources\Design\Images\Royalty Free\People\Men\Business\_Environment\32135000.jpg"/>
          <p:cNvPicPr>
            <a:picLocks noChangeAspect="1" noChangeArrowheads="1"/>
          </p:cNvPicPr>
          <p:nvPr/>
        </p:nvPicPr>
        <p:blipFill>
          <a:blip r:embed="rId3" cstate="print"/>
          <a:stretch>
            <a:fillRect/>
          </a:stretch>
        </p:blipFill>
        <p:spPr bwMode="auto">
          <a:xfrm>
            <a:off x="8614146" y="800100"/>
            <a:ext cx="244103" cy="488205"/>
          </a:xfrm>
          <a:prstGeom prst="rect">
            <a:avLst/>
          </a:prstGeom>
          <a:noFill/>
          <a:effectLst>
            <a:outerShdw blurRad="50800" dist="38100" dir="5400000" algn="t" rotWithShape="0">
              <a:prstClr val="black">
                <a:alpha val="40000"/>
              </a:prstClr>
            </a:outerShdw>
          </a:effectLst>
        </p:spPr>
      </p:pic>
      <p:sp>
        <p:nvSpPr>
          <p:cNvPr id="11" name="Title 10"/>
          <p:cNvSpPr>
            <a:spLocks noGrp="1"/>
          </p:cNvSpPr>
          <p:nvPr>
            <p:ph type="title"/>
          </p:nvPr>
        </p:nvSpPr>
        <p:spPr>
          <a:xfrm>
            <a:off x="381000" y="228600"/>
            <a:ext cx="8382000" cy="1329595"/>
          </a:xfrm>
        </p:spPr>
        <p:txBody>
          <a:bodyPr/>
          <a:lstStyle/>
          <a:p>
            <a:r>
              <a:rPr dirty="0" smtClean="0"/>
              <a:t>Windows Server 2008 &amp; R2 </a:t>
            </a:r>
            <a:br>
              <a:rPr dirty="0" smtClean="0"/>
            </a:br>
            <a:r>
              <a:rPr dirty="0" smtClean="0"/>
              <a:t>Enhancements - Manage</a:t>
            </a:r>
            <a:endParaRPr lang="en-US" dirty="0"/>
          </a:p>
        </p:txBody>
      </p:sp>
      <p:sp>
        <p:nvSpPr>
          <p:cNvPr id="12" name="Rectangle 11"/>
          <p:cNvSpPr/>
          <p:nvPr/>
        </p:nvSpPr>
        <p:spPr>
          <a:xfrm>
            <a:off x="279399" y="1931104"/>
            <a:ext cx="8695267" cy="1647668"/>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3" name="Rectangle 12"/>
          <p:cNvSpPr/>
          <p:nvPr/>
        </p:nvSpPr>
        <p:spPr bwMode="auto">
          <a:xfrm>
            <a:off x="383824" y="1784350"/>
            <a:ext cx="8477954" cy="1621002"/>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4" name="Rectangle 13"/>
          <p:cNvSpPr/>
          <p:nvPr/>
        </p:nvSpPr>
        <p:spPr>
          <a:xfrm>
            <a:off x="479777" y="2101124"/>
            <a:ext cx="8246533" cy="1308050"/>
          </a:xfrm>
          <a:prstGeom prst="rect">
            <a:avLst/>
          </a:prstGeom>
        </p:spPr>
        <p:txBody>
          <a:bodyPr wrap="square">
            <a:spAutoFit/>
          </a:bodyPr>
          <a:lstStyle/>
          <a:p>
            <a:pPr marL="225425" indent="-225425" defTabSz="914363">
              <a:spcAft>
                <a:spcPts val="600"/>
              </a:spcAft>
              <a:buSzPct val="65000"/>
              <a:buBlip>
                <a:blip r:embed="rId4"/>
              </a:buBlip>
            </a:pPr>
            <a:r>
              <a:rPr lang="en-US" sz="1600" dirty="0" smtClean="0">
                <a:gradFill>
                  <a:gsLst>
                    <a:gs pos="0">
                      <a:schemeClr val="tx1"/>
                    </a:gs>
                    <a:gs pos="81000">
                      <a:schemeClr val="tx1"/>
                    </a:gs>
                  </a:gsLst>
                  <a:lin ang="13500000" scaled="1"/>
                </a:gradFill>
                <a:latin typeface="Segoe" pitchFamily="34" charset="0"/>
              </a:rPr>
              <a:t>Group Policies</a:t>
            </a:r>
          </a:p>
          <a:p>
            <a:pPr marL="225425" indent="-225425" defTabSz="914363">
              <a:spcAft>
                <a:spcPts val="600"/>
              </a:spcAft>
              <a:buSzPct val="65000"/>
              <a:buBlip>
                <a:blip r:embed="rId4"/>
              </a:buBlip>
            </a:pPr>
            <a:r>
              <a:rPr lang="en-US" sz="1600" dirty="0" smtClean="0">
                <a:gradFill>
                  <a:gsLst>
                    <a:gs pos="0">
                      <a:schemeClr val="tx1"/>
                    </a:gs>
                    <a:gs pos="81000">
                      <a:schemeClr val="tx1"/>
                    </a:gs>
                  </a:gsLst>
                  <a:lin ang="13500000" scaled="1"/>
                </a:gradFill>
                <a:latin typeface="Segoe" pitchFamily="34" charset="0"/>
              </a:rPr>
              <a:t>WMI support</a:t>
            </a:r>
          </a:p>
          <a:p>
            <a:pPr marL="225425" indent="-225425" defTabSz="914363">
              <a:spcAft>
                <a:spcPts val="600"/>
              </a:spcAft>
              <a:buSzPct val="65000"/>
              <a:buBlip>
                <a:blip r:embed="rId4"/>
              </a:buBlip>
            </a:pPr>
            <a:r>
              <a:rPr lang="en-US" sz="1600" dirty="0" smtClean="0">
                <a:gradFill>
                  <a:gsLst>
                    <a:gs pos="0">
                      <a:schemeClr val="tx1"/>
                    </a:gs>
                    <a:gs pos="81000">
                      <a:schemeClr val="tx1"/>
                    </a:gs>
                  </a:gsLst>
                  <a:lin ang="13500000" scaled="1"/>
                </a:gradFill>
                <a:latin typeface="Segoe" pitchFamily="34" charset="0"/>
              </a:rPr>
              <a:t>Power metering</a:t>
            </a:r>
          </a:p>
          <a:p>
            <a:pPr marL="225425" indent="-225425" defTabSz="914363">
              <a:spcAft>
                <a:spcPts val="600"/>
              </a:spcAft>
              <a:buSzPct val="65000"/>
              <a:buBlip>
                <a:blip r:embed="rId4"/>
              </a:buBlip>
            </a:pPr>
            <a:r>
              <a:rPr lang="en-US" sz="1600" dirty="0" smtClean="0">
                <a:gradFill>
                  <a:gsLst>
                    <a:gs pos="0">
                      <a:schemeClr val="tx1"/>
                    </a:gs>
                    <a:gs pos="81000">
                      <a:schemeClr val="tx1"/>
                    </a:gs>
                  </a:gsLst>
                  <a:lin ang="13500000" scaled="1"/>
                </a:gradFill>
                <a:latin typeface="Segoe" pitchFamily="34" charset="0"/>
              </a:rPr>
              <a:t>Power budgeting</a:t>
            </a:r>
          </a:p>
        </p:txBody>
      </p:sp>
      <p:sp>
        <p:nvSpPr>
          <p:cNvPr id="15" name="Snip Single Corner Rectangle 14"/>
          <p:cNvSpPr/>
          <p:nvPr/>
        </p:nvSpPr>
        <p:spPr bwMode="auto">
          <a:xfrm>
            <a:off x="279399" y="1581148"/>
            <a:ext cx="8695944" cy="471313"/>
          </a:xfrm>
          <a:prstGeom prst="snip1Rect">
            <a:avLst>
              <a:gd name="adj" fmla="val 3343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sp>
        <p:nvSpPr>
          <p:cNvPr id="16" name="Rectangle 15"/>
          <p:cNvSpPr/>
          <p:nvPr/>
        </p:nvSpPr>
        <p:spPr>
          <a:xfrm>
            <a:off x="461096" y="1632138"/>
            <a:ext cx="7311304" cy="369332"/>
          </a:xfrm>
          <a:prstGeom prst="rect">
            <a:avLst/>
          </a:prstGeom>
        </p:spPr>
        <p:txBody>
          <a:bodyPr wrap="squar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Manage Power Across Your Computing Environment</a:t>
            </a:r>
          </a:p>
        </p:txBody>
      </p:sp>
      <p:sp>
        <p:nvSpPr>
          <p:cNvPr id="17" name="Rectangle 16"/>
          <p:cNvSpPr/>
          <p:nvPr/>
        </p:nvSpPr>
        <p:spPr>
          <a:xfrm>
            <a:off x="279399" y="4267029"/>
            <a:ext cx="8695267" cy="735896"/>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8" name="Rectangle 17"/>
          <p:cNvSpPr/>
          <p:nvPr/>
        </p:nvSpPr>
        <p:spPr bwMode="auto">
          <a:xfrm>
            <a:off x="383824" y="4120275"/>
            <a:ext cx="8477954" cy="76835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9" name="Rectangle 18"/>
          <p:cNvSpPr/>
          <p:nvPr/>
        </p:nvSpPr>
        <p:spPr>
          <a:xfrm>
            <a:off x="479777" y="4437049"/>
            <a:ext cx="8246533" cy="338554"/>
          </a:xfrm>
          <a:prstGeom prst="rect">
            <a:avLst/>
          </a:prstGeom>
        </p:spPr>
        <p:txBody>
          <a:bodyPr wrap="square">
            <a:spAutoFit/>
          </a:bodyPr>
          <a:lstStyle/>
          <a:p>
            <a:pPr marL="225425" indent="-225425" defTabSz="914363">
              <a:spcAft>
                <a:spcPts val="600"/>
              </a:spcAft>
              <a:buSzPct val="65000"/>
              <a:buBlip>
                <a:blip r:embed="rId4"/>
              </a:buBlip>
            </a:pPr>
            <a:r>
              <a:rPr lang="en-US" sz="1600" dirty="0" smtClean="0">
                <a:gradFill>
                  <a:gsLst>
                    <a:gs pos="0">
                      <a:schemeClr val="tx1"/>
                    </a:gs>
                    <a:gs pos="81000">
                      <a:schemeClr val="tx1"/>
                    </a:gs>
                  </a:gsLst>
                  <a:lin ang="13500000" scaled="1"/>
                </a:gradFill>
                <a:latin typeface="Segoe" pitchFamily="34" charset="0"/>
              </a:rPr>
              <a:t>Enhanced Power Management – Additional Qualifier</a:t>
            </a:r>
          </a:p>
        </p:txBody>
      </p:sp>
      <p:sp>
        <p:nvSpPr>
          <p:cNvPr id="20" name="Snip Single Corner Rectangle 19"/>
          <p:cNvSpPr/>
          <p:nvPr/>
        </p:nvSpPr>
        <p:spPr bwMode="auto">
          <a:xfrm>
            <a:off x="279399" y="3917073"/>
            <a:ext cx="8695944" cy="471313"/>
          </a:xfrm>
          <a:prstGeom prst="snip1Rect">
            <a:avLst>
              <a:gd name="adj" fmla="val 3343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smtClean="0">
              <a:gradFill>
                <a:gsLst>
                  <a:gs pos="0">
                    <a:schemeClr val="tx1"/>
                  </a:gs>
                  <a:gs pos="100000">
                    <a:schemeClr val="tx1"/>
                  </a:gs>
                </a:gsLst>
                <a:lin ang="13500000" scaled="1"/>
              </a:gradFill>
              <a:latin typeface="Segoe Semibold" pitchFamily="34" charset="0"/>
            </a:endParaRPr>
          </a:p>
        </p:txBody>
      </p:sp>
      <p:pic>
        <p:nvPicPr>
          <p:cNvPr id="23" name="Picture 22" descr="Windows Server brand logo hr.png"/>
          <p:cNvPicPr>
            <a:picLocks noChangeAspect="1"/>
          </p:cNvPicPr>
          <p:nvPr/>
        </p:nvPicPr>
        <p:blipFill>
          <a:blip r:embed="rId5" cstate="print"/>
          <a:stretch>
            <a:fillRect/>
          </a:stretch>
        </p:blipFill>
        <p:spPr>
          <a:xfrm>
            <a:off x="506413" y="3974978"/>
            <a:ext cx="1919288" cy="355502"/>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77813" y="876300"/>
            <a:ext cx="8472487" cy="494665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5" name="Rectangle 14"/>
          <p:cNvSpPr/>
          <p:nvPr/>
        </p:nvSpPr>
        <p:spPr bwMode="auto">
          <a:xfrm>
            <a:off x="384175" y="1000125"/>
            <a:ext cx="8259762" cy="469900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pic>
        <p:nvPicPr>
          <p:cNvPr id="4" name="Content Placeholder 3" descr="GPO-Power.PNG"/>
          <p:cNvPicPr>
            <a:picLocks noGrp="1"/>
          </p:cNvPicPr>
          <p:nvPr>
            <p:ph idx="4294967295"/>
          </p:nvPr>
        </p:nvPicPr>
        <p:blipFill>
          <a:blip r:embed="rId3" cstate="print"/>
          <a:stretch>
            <a:fillRect/>
          </a:stretch>
        </p:blipFill>
        <p:spPr>
          <a:xfrm>
            <a:off x="566722" y="1146175"/>
            <a:ext cx="5105400" cy="3709988"/>
          </a:xfrm>
          <a:prstGeom prst="rect">
            <a:avLst/>
          </a:prstGeom>
          <a:ln w="6350">
            <a:solidFill>
              <a:schemeClr val="bg2"/>
            </a:solidFill>
          </a:ln>
        </p:spPr>
      </p:pic>
      <p:pic>
        <p:nvPicPr>
          <p:cNvPr id="5" name="Picture 4" descr="GPO-Power.PNG"/>
          <p:cNvPicPr/>
          <p:nvPr/>
        </p:nvPicPr>
        <p:blipFill>
          <a:blip r:embed="rId3" cstate="print"/>
          <a:srcRect l="25253" t="12165" b="53077"/>
          <a:stretch>
            <a:fillRect/>
          </a:stretch>
        </p:blipFill>
        <p:spPr>
          <a:xfrm>
            <a:off x="2343400" y="3450281"/>
            <a:ext cx="6102099" cy="2061520"/>
          </a:xfrm>
          <a:prstGeom prst="rect">
            <a:avLst/>
          </a:prstGeom>
          <a:ln w="6350">
            <a:solidFill>
              <a:schemeClr val="bg2"/>
            </a:solidFill>
          </a:ln>
        </p:spPr>
      </p:pic>
      <p:sp>
        <p:nvSpPr>
          <p:cNvPr id="7" name="Title 6"/>
          <p:cNvSpPr>
            <a:spLocks noGrp="1"/>
          </p:cNvSpPr>
          <p:nvPr>
            <p:ph type="title"/>
          </p:nvPr>
        </p:nvSpPr>
        <p:spPr>
          <a:xfrm>
            <a:off x="381000" y="228600"/>
            <a:ext cx="8382000" cy="443198"/>
          </a:xfrm>
        </p:spPr>
        <p:txBody>
          <a:bodyPr/>
          <a:lstStyle/>
          <a:p>
            <a:r>
              <a:rPr smtClean="0"/>
              <a:t>Centralized Power Management</a:t>
            </a:r>
            <a:endParaRPr lang="en-US" dirty="0"/>
          </a:p>
        </p:txBody>
      </p:sp>
      <p:grpSp>
        <p:nvGrpSpPr>
          <p:cNvPr id="2" name="Group 10"/>
          <p:cNvGrpSpPr/>
          <p:nvPr/>
        </p:nvGrpSpPr>
        <p:grpSpPr>
          <a:xfrm>
            <a:off x="8343006" y="545462"/>
            <a:ext cx="1591216" cy="831782"/>
            <a:chOff x="1083218" y="2037607"/>
            <a:chExt cx="2580010" cy="1348656"/>
          </a:xfrm>
        </p:grpSpPr>
        <p:grpSp>
          <p:nvGrpSpPr>
            <p:cNvPr id="3" name="Group 9"/>
            <p:cNvGrpSpPr/>
            <p:nvPr/>
          </p:nvGrpSpPr>
          <p:grpSpPr>
            <a:xfrm>
              <a:off x="1083218" y="2100135"/>
              <a:ext cx="2580010" cy="1286128"/>
              <a:chOff x="387436" y="1411109"/>
              <a:chExt cx="5344424" cy="2664180"/>
            </a:xfrm>
          </p:grpSpPr>
          <p:sp>
            <p:nvSpPr>
              <p:cNvPr id="11" name="Rectangle 10"/>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12" name="Snip Single Corner Rectangle 11"/>
              <p:cNvSpPr/>
              <p:nvPr/>
            </p:nvSpPr>
            <p:spPr>
              <a:xfrm flipH="1">
                <a:off x="389401" y="1411109"/>
                <a:ext cx="3749987" cy="578804"/>
              </a:xfrm>
              <a:prstGeom prst="snip1Rect">
                <a:avLst>
                  <a:gd name="adj" fmla="val 38178"/>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10" name="Rectangle 9"/>
            <p:cNvSpPr/>
            <p:nvPr/>
          </p:nvSpPr>
          <p:spPr>
            <a:xfrm>
              <a:off x="1222259" y="2037607"/>
              <a:ext cx="1022259" cy="374272"/>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Manage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pic>
        <p:nvPicPr>
          <p:cNvPr id="13" name="Picture 3" descr="\\SPSQL\Shares\VADATA_08\Resources\Design\Images\Royalty Free\People\Men\Business\_Environment\32135000.jpg"/>
          <p:cNvPicPr>
            <a:picLocks noChangeAspect="1" noChangeArrowheads="1"/>
          </p:cNvPicPr>
          <p:nvPr/>
        </p:nvPicPr>
        <p:blipFill>
          <a:blip r:embed="rId4" cstate="print"/>
          <a:stretch>
            <a:fillRect/>
          </a:stretch>
        </p:blipFill>
        <p:spPr bwMode="auto">
          <a:xfrm>
            <a:off x="8614146" y="800100"/>
            <a:ext cx="244103" cy="488205"/>
          </a:xfrm>
          <a:prstGeom prst="rect">
            <a:avLst/>
          </a:prstGeom>
          <a:noFill/>
          <a:effectLst>
            <a:outerShdw blurRad="50800" dist="38100" dir="5400000" algn="t"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61938" y="1257300"/>
            <a:ext cx="9390062" cy="476250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pic>
        <p:nvPicPr>
          <p:cNvPr id="15" name="Picture 14" descr="LifeCam NX 3000 man laptop IM webcam chatting web camera 2.png"/>
          <p:cNvPicPr>
            <a:picLocks noChangeAspect="1"/>
          </p:cNvPicPr>
          <p:nvPr/>
        </p:nvPicPr>
        <p:blipFill>
          <a:blip r:embed="rId3" cstate="print"/>
          <a:stretch>
            <a:fillRect/>
          </a:stretch>
        </p:blipFill>
        <p:spPr>
          <a:xfrm flipH="1">
            <a:off x="3462422" y="1320800"/>
            <a:ext cx="6760302" cy="4510087"/>
          </a:xfrm>
          <a:prstGeom prst="rect">
            <a:avLst/>
          </a:prstGeom>
        </p:spPr>
      </p:pic>
      <p:sp>
        <p:nvSpPr>
          <p:cNvPr id="14" name="Rectangle 13"/>
          <p:cNvSpPr/>
          <p:nvPr/>
        </p:nvSpPr>
        <p:spPr bwMode="auto">
          <a:xfrm>
            <a:off x="374474" y="1384300"/>
            <a:ext cx="5378626" cy="448865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 name="Content Placeholder 2"/>
          <p:cNvSpPr>
            <a:spLocks noGrp="1"/>
          </p:cNvSpPr>
          <p:nvPr>
            <p:ph idx="1"/>
          </p:nvPr>
        </p:nvSpPr>
        <p:spPr>
          <a:xfrm>
            <a:off x="469900" y="1536701"/>
            <a:ext cx="5232400" cy="3519938"/>
          </a:xfrm>
        </p:spPr>
        <p:txBody>
          <a:bodyPr/>
          <a:lstStyle/>
          <a:p>
            <a:pPr marL="228600" indent="-228600">
              <a:spcAft>
                <a:spcPts val="400"/>
              </a:spcAft>
            </a:pPr>
            <a:r>
              <a:rPr lang="en-US" sz="1600" dirty="0" smtClean="0"/>
              <a:t>Windows Server 2008 R2 introduces the ability to </a:t>
            </a:r>
            <a:br>
              <a:rPr lang="en-US" sz="1600" dirty="0" smtClean="0"/>
            </a:br>
            <a:r>
              <a:rPr lang="en-US" sz="1600" dirty="0" smtClean="0"/>
              <a:t>report power consumption and budgeting information</a:t>
            </a:r>
          </a:p>
          <a:p>
            <a:pPr marL="457200" lvl="1" indent="-228600">
              <a:spcAft>
                <a:spcPts val="400"/>
              </a:spcAft>
            </a:pPr>
            <a:r>
              <a:rPr lang="en-US" sz="1400" dirty="0" smtClean="0"/>
              <a:t>Server platform reports this in-band to the OS via ACPI</a:t>
            </a:r>
          </a:p>
          <a:p>
            <a:pPr marL="457200" lvl="1" indent="-228600">
              <a:spcAft>
                <a:spcPts val="400"/>
              </a:spcAft>
            </a:pPr>
            <a:r>
              <a:rPr lang="en-US" sz="1400" dirty="0" smtClean="0"/>
              <a:t>No additional drivers are required, only platform support</a:t>
            </a:r>
          </a:p>
          <a:p>
            <a:pPr marL="457200" lvl="1" indent="-228600">
              <a:spcAft>
                <a:spcPts val="800"/>
              </a:spcAft>
            </a:pPr>
            <a:r>
              <a:rPr lang="en-US" sz="1400" dirty="0" smtClean="0"/>
              <a:t>Solution does not require hardware changes</a:t>
            </a:r>
          </a:p>
          <a:p>
            <a:pPr marL="228600" indent="-228600">
              <a:spcAft>
                <a:spcPts val="400"/>
              </a:spcAft>
            </a:pPr>
            <a:r>
              <a:rPr lang="en-US" sz="1600" dirty="0" smtClean="0"/>
              <a:t>Power information is exposed via WMI</a:t>
            </a:r>
          </a:p>
          <a:p>
            <a:pPr marL="452438" lvl="1" indent="-223838">
              <a:spcAft>
                <a:spcPts val="400"/>
              </a:spcAft>
            </a:pPr>
            <a:r>
              <a:rPr lang="en-US" sz="1400" dirty="0" smtClean="0"/>
              <a:t>Adheres to the DMTF Power Supply Profile v1.01</a:t>
            </a:r>
          </a:p>
          <a:p>
            <a:pPr marL="452438" lvl="1" indent="-223838">
              <a:spcAft>
                <a:spcPts val="400"/>
              </a:spcAft>
            </a:pPr>
            <a:r>
              <a:rPr lang="en-US" sz="1400" dirty="0" smtClean="0"/>
              <a:t>Enables local and remote management via WMI</a:t>
            </a:r>
          </a:p>
          <a:p>
            <a:pPr marL="452438" lvl="1" indent="-223838">
              <a:spcAft>
                <a:spcPts val="400"/>
              </a:spcAft>
            </a:pPr>
            <a:r>
              <a:rPr lang="en-US" sz="1400" dirty="0" smtClean="0"/>
              <a:t>Includes support for reading and writing </a:t>
            </a:r>
            <a:br>
              <a:rPr lang="en-US" sz="1400" dirty="0" smtClean="0"/>
            </a:br>
            <a:r>
              <a:rPr lang="en-US" sz="1400" dirty="0" smtClean="0"/>
              <a:t>of power plan and setting data</a:t>
            </a:r>
          </a:p>
          <a:p>
            <a:pPr marL="452438" lvl="1" indent="-223838">
              <a:spcAft>
                <a:spcPts val="800"/>
              </a:spcAft>
            </a:pPr>
            <a:r>
              <a:rPr lang="en-US" sz="1400" dirty="0" smtClean="0"/>
              <a:t>Active power plan can be changed remotely</a:t>
            </a:r>
          </a:p>
          <a:p>
            <a:pPr marL="228600" indent="-228600">
              <a:spcAft>
                <a:spcPts val="400"/>
              </a:spcAft>
            </a:pPr>
            <a:r>
              <a:rPr lang="en-US" sz="1600" dirty="0" smtClean="0"/>
              <a:t>Extendable to enable per-device metering</a:t>
            </a:r>
          </a:p>
          <a:p>
            <a:pPr marL="457200" lvl="1" indent="-228600">
              <a:spcAft>
                <a:spcPts val="400"/>
              </a:spcAft>
            </a:pPr>
            <a:r>
              <a:rPr lang="en-US" sz="1400" dirty="0" smtClean="0"/>
              <a:t>WDM driver interface available</a:t>
            </a:r>
          </a:p>
          <a:p>
            <a:pPr lvl="1">
              <a:spcAft>
                <a:spcPts val="300"/>
              </a:spcAft>
            </a:pPr>
            <a:endParaRPr lang="en-US" sz="1600" dirty="0" smtClean="0"/>
          </a:p>
        </p:txBody>
      </p:sp>
      <p:grpSp>
        <p:nvGrpSpPr>
          <p:cNvPr id="2" name="Group 10"/>
          <p:cNvGrpSpPr/>
          <p:nvPr/>
        </p:nvGrpSpPr>
        <p:grpSpPr>
          <a:xfrm>
            <a:off x="8343006" y="545462"/>
            <a:ext cx="1591216" cy="831782"/>
            <a:chOff x="1083218" y="2037607"/>
            <a:chExt cx="2580010" cy="1348656"/>
          </a:xfrm>
        </p:grpSpPr>
        <p:grpSp>
          <p:nvGrpSpPr>
            <p:cNvPr id="4" name="Group 9"/>
            <p:cNvGrpSpPr/>
            <p:nvPr/>
          </p:nvGrpSpPr>
          <p:grpSpPr>
            <a:xfrm>
              <a:off x="1083218" y="2100135"/>
              <a:ext cx="2580010" cy="1286128"/>
              <a:chOff x="387436" y="1411109"/>
              <a:chExt cx="5344424" cy="2664180"/>
            </a:xfrm>
          </p:grpSpPr>
          <p:sp>
            <p:nvSpPr>
              <p:cNvPr id="9" name="Rectangle 8"/>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10" name="Snip Single Corner Rectangle 9"/>
              <p:cNvSpPr/>
              <p:nvPr/>
            </p:nvSpPr>
            <p:spPr>
              <a:xfrm flipH="1">
                <a:off x="389401" y="1411109"/>
                <a:ext cx="3749987" cy="578804"/>
              </a:xfrm>
              <a:prstGeom prst="snip1Rect">
                <a:avLst>
                  <a:gd name="adj" fmla="val 38178"/>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8" name="Rectangle 7"/>
            <p:cNvSpPr/>
            <p:nvPr/>
          </p:nvSpPr>
          <p:spPr>
            <a:xfrm>
              <a:off x="1222259" y="2037607"/>
              <a:ext cx="1022259" cy="374272"/>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Manage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pic>
        <p:nvPicPr>
          <p:cNvPr id="11" name="Picture 3" descr="\\SPSQL\Shares\VADATA_08\Resources\Design\Images\Royalty Free\People\Men\Business\_Environment\32135000.jpg"/>
          <p:cNvPicPr>
            <a:picLocks noChangeAspect="1" noChangeArrowheads="1"/>
          </p:cNvPicPr>
          <p:nvPr/>
        </p:nvPicPr>
        <p:blipFill>
          <a:blip r:embed="rId4" cstate="print"/>
          <a:stretch>
            <a:fillRect/>
          </a:stretch>
        </p:blipFill>
        <p:spPr bwMode="auto">
          <a:xfrm>
            <a:off x="8614146" y="800100"/>
            <a:ext cx="244103" cy="488205"/>
          </a:xfrm>
          <a:prstGeom prst="rect">
            <a:avLst/>
          </a:prstGeom>
          <a:noFill/>
          <a:effectLst>
            <a:outerShdw blurRad="50800" dist="38100" dir="5400000" algn="t" rotWithShape="0">
              <a:prstClr val="black">
                <a:alpha val="40000"/>
              </a:prstClr>
            </a:outerShdw>
          </a:effectLst>
        </p:spPr>
      </p:pic>
      <p:sp>
        <p:nvSpPr>
          <p:cNvPr id="12" name="Title 11"/>
          <p:cNvSpPr>
            <a:spLocks noGrp="1"/>
          </p:cNvSpPr>
          <p:nvPr>
            <p:ph type="title"/>
          </p:nvPr>
        </p:nvSpPr>
        <p:spPr>
          <a:xfrm>
            <a:off x="381000" y="228600"/>
            <a:ext cx="8382000" cy="443198"/>
          </a:xfrm>
        </p:spPr>
        <p:txBody>
          <a:bodyPr/>
          <a:lstStyle/>
          <a:p>
            <a:r>
              <a:rPr smtClean="0"/>
              <a:t>Power Measurement</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372269" y="939800"/>
            <a:ext cx="8399462" cy="521970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grpSp>
        <p:nvGrpSpPr>
          <p:cNvPr id="2" name="Group 73"/>
          <p:cNvGrpSpPr/>
          <p:nvPr/>
        </p:nvGrpSpPr>
        <p:grpSpPr>
          <a:xfrm>
            <a:off x="3499918" y="4867167"/>
            <a:ext cx="2396386" cy="355600"/>
            <a:chOff x="3476108" y="5029200"/>
            <a:chExt cx="2396386" cy="488045"/>
          </a:xfrm>
        </p:grpSpPr>
        <p:cxnSp>
          <p:nvCxnSpPr>
            <p:cNvPr id="70" name="Straight Arrow Connector 69"/>
            <p:cNvCxnSpPr/>
            <p:nvPr/>
          </p:nvCxnSpPr>
          <p:spPr>
            <a:xfrm rot="5400000">
              <a:off x="3239277" y="5266031"/>
              <a:ext cx="477354" cy="3692"/>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flipH="1">
              <a:off x="5657677" y="5302429"/>
              <a:ext cx="424543" cy="5090"/>
            </a:xfrm>
            <a:prstGeom prst="straightConnector1">
              <a:avLst/>
            </a:prstGeom>
            <a:ln w="19050">
              <a:solidFill>
                <a:srgbClr val="000000"/>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3" name="Group 71"/>
          <p:cNvGrpSpPr/>
          <p:nvPr/>
        </p:nvGrpSpPr>
        <p:grpSpPr>
          <a:xfrm>
            <a:off x="3998775" y="4013205"/>
            <a:ext cx="1081228" cy="304796"/>
            <a:chOff x="3998775" y="4089404"/>
            <a:chExt cx="1081228" cy="378051"/>
          </a:xfrm>
        </p:grpSpPr>
        <p:cxnSp>
          <p:nvCxnSpPr>
            <p:cNvPr id="66" name="Straight Arrow Connector 65"/>
            <p:cNvCxnSpPr/>
            <p:nvPr/>
          </p:nvCxnSpPr>
          <p:spPr>
            <a:xfrm rot="5400000">
              <a:off x="3817050" y="4283825"/>
              <a:ext cx="365355" cy="1905"/>
            </a:xfrm>
            <a:prstGeom prst="straightConnector1">
              <a:avLst/>
            </a:prstGeom>
            <a:ln w="19050">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a:xfrm rot="5400000">
              <a:off x="4890033" y="4276769"/>
              <a:ext cx="377336" cy="2605"/>
            </a:xfrm>
            <a:prstGeom prst="straightConnector1">
              <a:avLst/>
            </a:prstGeom>
            <a:ln w="19050">
              <a:solidFill>
                <a:srgbClr val="000000"/>
              </a:solidFill>
              <a:prstDash val="solid"/>
              <a:tailEnd type="arrow"/>
            </a:ln>
          </p:spPr>
          <p:style>
            <a:lnRef idx="1">
              <a:schemeClr val="accent1"/>
            </a:lnRef>
            <a:fillRef idx="0">
              <a:schemeClr val="accent1"/>
            </a:fillRef>
            <a:effectRef idx="0">
              <a:schemeClr val="accent1"/>
            </a:effectRef>
            <a:fontRef idx="minor">
              <a:schemeClr val="tx1"/>
            </a:fontRef>
          </p:style>
        </p:cxnSp>
      </p:grpSp>
      <p:cxnSp>
        <p:nvCxnSpPr>
          <p:cNvPr id="62" name="Elbow Connector 61"/>
          <p:cNvCxnSpPr/>
          <p:nvPr/>
        </p:nvCxnSpPr>
        <p:spPr>
          <a:xfrm rot="5400000">
            <a:off x="5549700" y="1795171"/>
            <a:ext cx="808695" cy="2715984"/>
          </a:xfrm>
          <a:prstGeom prst="bentConnector3">
            <a:avLst>
              <a:gd name="adj1" fmla="val 50000"/>
            </a:avLst>
          </a:prstGeom>
          <a:ln w="28575">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775309" y="2756493"/>
            <a:ext cx="960370" cy="304709"/>
          </a:xfrm>
          <a:prstGeom prst="rect">
            <a:avLst/>
          </a:prstGeom>
          <a:noFill/>
        </p:spPr>
        <p:txBody>
          <a:bodyPr wrap="square" lIns="82295" tIns="41148" rIns="82295" bIns="41148" rtlCol="0">
            <a:spAutoFit/>
          </a:bodyPr>
          <a:lstStyle/>
          <a:p>
            <a:pPr>
              <a:lnSpc>
                <a:spcPct val="90000"/>
              </a:lnSpc>
            </a:pPr>
            <a:endParaRPr lang="en-US" sz="1600" dirty="0">
              <a:latin typeface="Trebuchet MS" pitchFamily="34" charset="0"/>
            </a:endParaRPr>
          </a:p>
        </p:txBody>
      </p:sp>
      <p:sp>
        <p:nvSpPr>
          <p:cNvPr id="42" name="TextBox 41"/>
          <p:cNvSpPr txBox="1"/>
          <p:nvPr/>
        </p:nvSpPr>
        <p:spPr>
          <a:xfrm>
            <a:off x="913143" y="2532394"/>
            <a:ext cx="1440555" cy="526308"/>
          </a:xfrm>
          <a:prstGeom prst="rect">
            <a:avLst/>
          </a:prstGeom>
          <a:gradFill flip="none" rotWithShape="1">
            <a:gsLst>
              <a:gs pos="0">
                <a:schemeClr val="accent2"/>
              </a:gs>
              <a:gs pos="50000">
                <a:schemeClr val="accent2">
                  <a:lumMod val="75000"/>
                </a:schemeClr>
              </a:gs>
              <a:gs pos="100000">
                <a:schemeClr val="accent2">
                  <a:lumMod val="50000"/>
                </a:schemeClr>
              </a:gs>
            </a:gsLst>
            <a:lin ang="27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200" dirty="0" smtClean="0">
                <a:gradFill>
                  <a:gsLst>
                    <a:gs pos="0">
                      <a:schemeClr val="bg1"/>
                    </a:gs>
                    <a:gs pos="100000">
                      <a:schemeClr val="bg1"/>
                    </a:gs>
                  </a:gsLst>
                  <a:lin ang="13500000" scaled="1"/>
                </a:gradFill>
                <a:latin typeface="Segoe Semibold" pitchFamily="34" charset="0"/>
              </a:rPr>
              <a:t>System Center</a:t>
            </a:r>
            <a:endParaRPr lang="en-US" altLang="zh-CN" sz="1200" dirty="0">
              <a:gradFill>
                <a:gsLst>
                  <a:gs pos="0">
                    <a:schemeClr val="bg1"/>
                  </a:gs>
                  <a:gs pos="100000">
                    <a:schemeClr val="bg1"/>
                  </a:gs>
                </a:gsLst>
                <a:lin ang="13500000" scaled="1"/>
              </a:gradFill>
              <a:latin typeface="Segoe Semibold" pitchFamily="34" charset="0"/>
            </a:endParaRPr>
          </a:p>
        </p:txBody>
      </p:sp>
      <p:sp>
        <p:nvSpPr>
          <p:cNvPr id="46" name="TextBox 45"/>
          <p:cNvSpPr txBox="1"/>
          <p:nvPr/>
        </p:nvSpPr>
        <p:spPr>
          <a:xfrm>
            <a:off x="838201" y="1092923"/>
            <a:ext cx="1904950" cy="276999"/>
          </a:xfrm>
          <a:prstGeom prst="rect">
            <a:avLst/>
          </a:prstGeom>
          <a:noFill/>
        </p:spPr>
        <p:txBody>
          <a:bodyPr wrap="square" lIns="82295" tIns="41148" rIns="82295" bIns="41148" rtlCol="0">
            <a:spAutoFit/>
          </a:bodyPr>
          <a:lstStyle/>
          <a:p>
            <a:pPr>
              <a:lnSpc>
                <a:spcPct val="90000"/>
              </a:lnSpc>
            </a:pPr>
            <a:r>
              <a:rPr lang="en-US" sz="1400" b="1" dirty="0" smtClean="0">
                <a:gradFill>
                  <a:gsLst>
                    <a:gs pos="0">
                      <a:schemeClr val="accent2"/>
                    </a:gs>
                    <a:gs pos="100000">
                      <a:schemeClr val="accent2"/>
                    </a:gs>
                  </a:gsLst>
                  <a:lin ang="13500000" scaled="1"/>
                </a:gradFill>
              </a:rPr>
              <a:t>WMI Consumers</a:t>
            </a:r>
            <a:endParaRPr lang="en-US" sz="1400" b="1" dirty="0">
              <a:gradFill>
                <a:gsLst>
                  <a:gs pos="0">
                    <a:schemeClr val="accent2"/>
                  </a:gs>
                  <a:gs pos="100000">
                    <a:schemeClr val="accent2"/>
                  </a:gs>
                </a:gsLst>
                <a:lin ang="13500000" scaled="1"/>
              </a:gradFill>
            </a:endParaRPr>
          </a:p>
        </p:txBody>
      </p:sp>
      <p:sp>
        <p:nvSpPr>
          <p:cNvPr id="49" name="TextBox 48"/>
          <p:cNvSpPr txBox="1"/>
          <p:nvPr/>
        </p:nvSpPr>
        <p:spPr>
          <a:xfrm>
            <a:off x="3721048" y="1058909"/>
            <a:ext cx="1701904" cy="1977319"/>
          </a:xfrm>
          <a:prstGeom prst="can">
            <a:avLst>
              <a:gd name="adj" fmla="val 13147"/>
            </a:avLst>
          </a:prstGeom>
          <a:gradFill flip="none" rotWithShape="1">
            <a:gsLst>
              <a:gs pos="0">
                <a:schemeClr val="accent4"/>
              </a:gs>
              <a:gs pos="50000">
                <a:schemeClr val="accent4">
                  <a:lumMod val="75000"/>
                </a:schemeClr>
              </a:gs>
              <a:gs pos="100000">
                <a:schemeClr val="accent4">
                  <a:lumMod val="50000"/>
                </a:schemeClr>
              </a:gs>
            </a:gsLst>
            <a:lin ang="27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ts val="600"/>
              </a:spcAft>
              <a:buClr>
                <a:srgbClr val="FFFF99"/>
              </a:buClr>
              <a:buSzPct val="80000"/>
              <a:tabLst>
                <a:tab pos="424590" algn="l"/>
              </a:tabLst>
              <a:defRPr/>
            </a:pPr>
            <a:r>
              <a:rPr lang="en-US" altLang="zh-CN" sz="1400" dirty="0" smtClean="0">
                <a:gradFill>
                  <a:gsLst>
                    <a:gs pos="0">
                      <a:schemeClr val="bg1"/>
                    </a:gs>
                    <a:gs pos="100000">
                      <a:schemeClr val="bg1"/>
                    </a:gs>
                  </a:gsLst>
                  <a:lin ang="13500000" scaled="1"/>
                </a:gradFill>
                <a:latin typeface="Segoe Semibold" pitchFamily="34" charset="0"/>
              </a:rPr>
              <a:t>WMI Namespace</a:t>
            </a:r>
            <a:br>
              <a:rPr lang="en-US" altLang="zh-CN" sz="1400" dirty="0" smtClean="0">
                <a:gradFill>
                  <a:gsLst>
                    <a:gs pos="0">
                      <a:schemeClr val="bg1"/>
                    </a:gs>
                    <a:gs pos="100000">
                      <a:schemeClr val="bg1"/>
                    </a:gs>
                  </a:gsLst>
                  <a:lin ang="13500000" scaled="1"/>
                </a:gradFill>
                <a:latin typeface="Segoe Semibold" pitchFamily="34" charset="0"/>
              </a:rPr>
            </a:br>
            <a:r>
              <a:rPr lang="en-US" altLang="zh-CN" sz="1400" dirty="0" smtClean="0">
                <a:gradFill>
                  <a:gsLst>
                    <a:gs pos="0">
                      <a:schemeClr val="bg1"/>
                    </a:gs>
                    <a:gs pos="100000">
                      <a:schemeClr val="bg1"/>
                    </a:gs>
                  </a:gsLst>
                  <a:lin ang="13500000" scaled="1"/>
                </a:gradFill>
                <a:latin typeface="Segoe Semibold" pitchFamily="34" charset="0"/>
              </a:rPr>
              <a:t>root\cimv2\power</a:t>
            </a:r>
          </a:p>
          <a:p>
            <a:pPr marL="0" lvl="1" indent="-342900" algn="ctr" defTabSz="914099" fontAlgn="base">
              <a:lnSpc>
                <a:spcPct val="90000"/>
              </a:lnSpc>
              <a:spcBef>
                <a:spcPct val="0"/>
              </a:spcBef>
              <a:spcAft>
                <a:spcPts val="600"/>
              </a:spcAft>
              <a:buClr>
                <a:srgbClr val="FFFF99"/>
              </a:buClr>
              <a:buSzPct val="80000"/>
              <a:tabLst>
                <a:tab pos="424590" algn="l"/>
              </a:tabLst>
              <a:defRPr/>
            </a:pPr>
            <a:r>
              <a:rPr lang="en-US" altLang="zh-CN" sz="1200" dirty="0" smtClean="0">
                <a:gradFill>
                  <a:gsLst>
                    <a:gs pos="0">
                      <a:schemeClr val="bg1"/>
                    </a:gs>
                    <a:gs pos="100000">
                      <a:schemeClr val="bg1"/>
                    </a:gs>
                  </a:gsLst>
                  <a:lin ang="13500000" scaled="1"/>
                </a:gradFill>
              </a:rPr>
              <a:t>Power Supply class</a:t>
            </a:r>
          </a:p>
          <a:p>
            <a:pPr marL="0" lvl="1" indent="-342900" algn="ctr" defTabSz="914099" fontAlgn="base">
              <a:lnSpc>
                <a:spcPct val="90000"/>
              </a:lnSpc>
              <a:spcBef>
                <a:spcPct val="0"/>
              </a:spcBef>
              <a:spcAft>
                <a:spcPts val="600"/>
              </a:spcAft>
              <a:buClr>
                <a:srgbClr val="FFFF99"/>
              </a:buClr>
              <a:buSzPct val="80000"/>
              <a:tabLst>
                <a:tab pos="424590" algn="l"/>
              </a:tabLst>
              <a:defRPr/>
            </a:pPr>
            <a:r>
              <a:rPr lang="en-US" altLang="zh-CN" sz="1200" dirty="0" smtClean="0">
                <a:gradFill>
                  <a:gsLst>
                    <a:gs pos="0">
                      <a:schemeClr val="bg1"/>
                    </a:gs>
                    <a:gs pos="100000">
                      <a:schemeClr val="bg1"/>
                    </a:gs>
                  </a:gsLst>
                  <a:lin ang="13500000" scaled="1"/>
                </a:gradFill>
              </a:rPr>
              <a:t>Power Meter class</a:t>
            </a:r>
          </a:p>
          <a:p>
            <a:pPr marL="0" lvl="1" indent="-342900" algn="ctr" defTabSz="914099" fontAlgn="base">
              <a:lnSpc>
                <a:spcPct val="90000"/>
              </a:lnSpc>
              <a:spcBef>
                <a:spcPct val="0"/>
              </a:spcBef>
              <a:spcAft>
                <a:spcPts val="600"/>
              </a:spcAft>
              <a:buClr>
                <a:srgbClr val="FFFF99"/>
              </a:buClr>
              <a:buSzPct val="80000"/>
              <a:tabLst>
                <a:tab pos="424590" algn="l"/>
              </a:tabLst>
              <a:defRPr/>
            </a:pPr>
            <a:r>
              <a:rPr lang="en-US" altLang="zh-CN" sz="1200" dirty="0" smtClean="0">
                <a:gradFill>
                  <a:gsLst>
                    <a:gs pos="0">
                      <a:schemeClr val="bg1"/>
                    </a:gs>
                    <a:gs pos="100000">
                      <a:schemeClr val="bg1"/>
                    </a:gs>
                  </a:gsLst>
                  <a:lin ang="13500000" scaled="1"/>
                </a:gradFill>
              </a:rPr>
              <a:t>Power Meter Events</a:t>
            </a:r>
          </a:p>
        </p:txBody>
      </p:sp>
      <p:cxnSp>
        <p:nvCxnSpPr>
          <p:cNvPr id="51" name="Straight Arrow Connector 50"/>
          <p:cNvCxnSpPr/>
          <p:nvPr/>
        </p:nvCxnSpPr>
        <p:spPr>
          <a:xfrm>
            <a:off x="2358700" y="2233887"/>
            <a:ext cx="1320490" cy="1429"/>
          </a:xfrm>
          <a:prstGeom prst="straightConnector1">
            <a:avLst/>
          </a:prstGeom>
          <a:ln w="28575">
            <a:solidFill>
              <a:srgbClr val="0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358698" y="1733769"/>
            <a:ext cx="1320492" cy="1429"/>
          </a:xfrm>
          <a:prstGeom prst="straightConnector1">
            <a:avLst/>
          </a:prstGeom>
          <a:ln w="28575">
            <a:solidFill>
              <a:srgbClr val="0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grpSp>
        <p:nvGrpSpPr>
          <p:cNvPr id="5" name="Group 65"/>
          <p:cNvGrpSpPr/>
          <p:nvPr/>
        </p:nvGrpSpPr>
        <p:grpSpPr>
          <a:xfrm>
            <a:off x="6507398" y="1289591"/>
            <a:ext cx="1646349" cy="1580090"/>
            <a:chOff x="6400800" y="1447800"/>
            <a:chExt cx="1828800" cy="1755659"/>
          </a:xfrm>
        </p:grpSpPr>
        <p:sp>
          <p:nvSpPr>
            <p:cNvPr id="56" name="TextBox 55"/>
            <p:cNvSpPr txBox="1"/>
            <p:nvPr/>
          </p:nvSpPr>
          <p:spPr>
            <a:xfrm>
              <a:off x="6400800" y="1447800"/>
              <a:ext cx="1828800" cy="1579923"/>
            </a:xfrm>
            <a:prstGeom prst="rect">
              <a:avLst/>
            </a:prstGeom>
            <a:gradFill flip="none" rotWithShape="1">
              <a:gsLst>
                <a:gs pos="0">
                  <a:schemeClr val="accent4"/>
                </a:gs>
                <a:gs pos="50000">
                  <a:schemeClr val="accent4">
                    <a:lumMod val="75000"/>
                  </a:schemeClr>
                </a:gs>
                <a:gs pos="100000">
                  <a:schemeClr val="accent4">
                    <a:lumMod val="50000"/>
                  </a:schemeClr>
                </a:gs>
              </a:gsLst>
              <a:lin ang="27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182880" rIns="91436" bIns="45718" numCol="1" rtlCol="0" anchor="t"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200" dirty="0" smtClean="0">
                  <a:gradFill>
                    <a:gsLst>
                      <a:gs pos="0">
                        <a:schemeClr val="bg1"/>
                      </a:gs>
                      <a:gs pos="100000">
                        <a:schemeClr val="bg1"/>
                      </a:gs>
                    </a:gsLst>
                    <a:lin ang="13500000" scaled="1"/>
                  </a:gradFill>
                  <a:latin typeface="Segoe Semibold" pitchFamily="34" charset="0"/>
                </a:rPr>
                <a:t>User-mode </a:t>
              </a:r>
              <a:br>
                <a:rPr lang="en-US" altLang="zh-CN" sz="1200" dirty="0" smtClean="0">
                  <a:gradFill>
                    <a:gsLst>
                      <a:gs pos="0">
                        <a:schemeClr val="bg1"/>
                      </a:gs>
                      <a:gs pos="100000">
                        <a:schemeClr val="bg1"/>
                      </a:gs>
                    </a:gsLst>
                    <a:lin ang="13500000" scaled="1"/>
                  </a:gradFill>
                  <a:latin typeface="Segoe Semibold" pitchFamily="34" charset="0"/>
                </a:rPr>
              </a:br>
              <a:r>
                <a:rPr lang="en-US" altLang="zh-CN" sz="1200" dirty="0" smtClean="0">
                  <a:gradFill>
                    <a:gsLst>
                      <a:gs pos="0">
                        <a:schemeClr val="bg1"/>
                      </a:gs>
                      <a:gs pos="100000">
                        <a:schemeClr val="bg1"/>
                      </a:gs>
                    </a:gsLst>
                    <a:lin ang="13500000" scaled="1"/>
                  </a:gradFill>
                  <a:latin typeface="Segoe Semibold" pitchFamily="34" charset="0"/>
                </a:rPr>
                <a:t>Power Service</a:t>
              </a:r>
            </a:p>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200" dirty="0">
                <a:gradFill>
                  <a:gsLst>
                    <a:gs pos="0">
                      <a:schemeClr val="bg1"/>
                    </a:gs>
                    <a:gs pos="100000">
                      <a:schemeClr val="bg1"/>
                    </a:gs>
                  </a:gsLst>
                  <a:lin ang="13500000" scaled="1"/>
                </a:gradFill>
                <a:latin typeface="Segoe Semibold" pitchFamily="34" charset="0"/>
              </a:endParaRPr>
            </a:p>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200" dirty="0" smtClean="0">
                <a:gradFill>
                  <a:gsLst>
                    <a:gs pos="0">
                      <a:schemeClr val="bg1"/>
                    </a:gs>
                    <a:gs pos="100000">
                      <a:schemeClr val="bg1"/>
                    </a:gs>
                  </a:gsLst>
                  <a:lin ang="13500000" scaled="1"/>
                </a:gradFill>
                <a:latin typeface="Segoe Semibold" pitchFamily="34" charset="0"/>
              </a:endParaRPr>
            </a:p>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200" dirty="0">
                <a:gradFill>
                  <a:gsLst>
                    <a:gs pos="0">
                      <a:schemeClr val="bg1"/>
                    </a:gs>
                    <a:gs pos="100000">
                      <a:schemeClr val="bg1"/>
                    </a:gs>
                  </a:gsLst>
                  <a:lin ang="13500000" scaled="1"/>
                </a:gradFill>
                <a:latin typeface="Segoe Semibold" pitchFamily="34" charset="0"/>
              </a:endParaRPr>
            </a:p>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200" dirty="0">
                <a:gradFill>
                  <a:gsLst>
                    <a:gs pos="0">
                      <a:schemeClr val="bg1"/>
                    </a:gs>
                    <a:gs pos="100000">
                      <a:schemeClr val="bg1"/>
                    </a:gs>
                  </a:gsLst>
                  <a:lin ang="13500000" scaled="1"/>
                </a:gradFill>
                <a:latin typeface="Segoe Semibold" pitchFamily="34" charset="0"/>
              </a:endParaRPr>
            </a:p>
          </p:txBody>
        </p:sp>
        <p:sp>
          <p:nvSpPr>
            <p:cNvPr id="57" name="TextBox 56"/>
            <p:cNvSpPr txBox="1"/>
            <p:nvPr/>
          </p:nvSpPr>
          <p:spPr>
            <a:xfrm>
              <a:off x="6629400" y="2362202"/>
              <a:ext cx="1295400" cy="841257"/>
            </a:xfrm>
            <a:prstGeom prst="rect">
              <a:avLst/>
            </a:prstGeom>
            <a:gradFill flip="none" rotWithShape="1">
              <a:gsLst>
                <a:gs pos="0">
                  <a:schemeClr val="accent4"/>
                </a:gs>
                <a:gs pos="50000">
                  <a:schemeClr val="accent4">
                    <a:lumMod val="75000"/>
                  </a:schemeClr>
                </a:gs>
                <a:gs pos="100000">
                  <a:schemeClr val="accent4">
                    <a:lumMod val="50000"/>
                  </a:schemeClr>
                </a:gs>
              </a:gsLst>
              <a:lin ang="27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200" dirty="0" smtClean="0">
                  <a:gradFill>
                    <a:gsLst>
                      <a:gs pos="0">
                        <a:schemeClr val="bg1"/>
                      </a:gs>
                      <a:gs pos="100000">
                        <a:schemeClr val="bg1"/>
                      </a:gs>
                    </a:gsLst>
                    <a:lin ang="13500000" scaled="1"/>
                  </a:gradFill>
                  <a:latin typeface="Segoe Semibold" pitchFamily="34" charset="0"/>
                </a:rPr>
                <a:t>Power WMI providers</a:t>
              </a:r>
              <a:endParaRPr lang="en-US" altLang="zh-CN" sz="1200" dirty="0">
                <a:gradFill>
                  <a:gsLst>
                    <a:gs pos="0">
                      <a:schemeClr val="bg1"/>
                    </a:gs>
                    <a:gs pos="100000">
                      <a:schemeClr val="bg1"/>
                    </a:gs>
                  </a:gsLst>
                  <a:lin ang="13500000" scaled="1"/>
                </a:gradFill>
                <a:latin typeface="Segoe Semibold" pitchFamily="34" charset="0"/>
              </a:endParaRPr>
            </a:p>
          </p:txBody>
        </p:sp>
      </p:grpSp>
      <p:cxnSp>
        <p:nvCxnSpPr>
          <p:cNvPr id="55" name="Straight Arrow Connector 54"/>
          <p:cNvCxnSpPr/>
          <p:nvPr/>
        </p:nvCxnSpPr>
        <p:spPr>
          <a:xfrm>
            <a:off x="5524500" y="2082800"/>
            <a:ext cx="800100" cy="1588"/>
          </a:xfrm>
          <a:prstGeom prst="straightConnector1">
            <a:avLst/>
          </a:prstGeom>
          <a:ln w="19050">
            <a:solidFill>
              <a:srgbClr val="0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036838" y="3602176"/>
            <a:ext cx="3086903" cy="436424"/>
          </a:xfrm>
          <a:prstGeom prst="rect">
            <a:avLst/>
          </a:prstGeom>
          <a:gradFill flip="none" rotWithShape="1">
            <a:gsLst>
              <a:gs pos="0">
                <a:schemeClr val="accent4"/>
              </a:gs>
              <a:gs pos="50000">
                <a:schemeClr val="accent4">
                  <a:lumMod val="75000"/>
                </a:schemeClr>
              </a:gs>
              <a:gs pos="100000">
                <a:schemeClr val="accent4">
                  <a:lumMod val="50000"/>
                </a:schemeClr>
              </a:gs>
            </a:gsLst>
            <a:lin ang="27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400" dirty="0" smtClean="0">
                <a:gradFill>
                  <a:gsLst>
                    <a:gs pos="0">
                      <a:schemeClr val="bg1"/>
                    </a:gs>
                    <a:gs pos="100000">
                      <a:schemeClr val="bg1"/>
                    </a:gs>
                  </a:gsLst>
                  <a:lin ang="13500000" scaled="1"/>
                </a:gradFill>
                <a:latin typeface="Segoe Semibold" pitchFamily="34" charset="0"/>
              </a:rPr>
              <a:t>Standard Windows IOCTL interface</a:t>
            </a:r>
            <a:endParaRPr lang="en-US" altLang="zh-CN" sz="1400" dirty="0">
              <a:gradFill>
                <a:gsLst>
                  <a:gs pos="0">
                    <a:schemeClr val="bg1"/>
                  </a:gs>
                  <a:gs pos="100000">
                    <a:schemeClr val="bg1"/>
                  </a:gs>
                </a:gsLst>
                <a:lin ang="13500000" scaled="1"/>
              </a:gradFill>
              <a:latin typeface="Segoe Semibold" pitchFamily="34" charset="0"/>
            </a:endParaRPr>
          </a:p>
        </p:txBody>
      </p:sp>
      <p:sp>
        <p:nvSpPr>
          <p:cNvPr id="65" name="TextBox 64"/>
          <p:cNvSpPr txBox="1"/>
          <p:nvPr/>
        </p:nvSpPr>
        <p:spPr>
          <a:xfrm>
            <a:off x="2490336" y="4344818"/>
            <a:ext cx="1989338" cy="570083"/>
          </a:xfrm>
          <a:prstGeom prst="rect">
            <a:avLst/>
          </a:prstGeom>
          <a:gradFill flip="none" rotWithShape="1">
            <a:gsLst>
              <a:gs pos="0">
                <a:schemeClr val="accent4"/>
              </a:gs>
              <a:gs pos="50000">
                <a:schemeClr val="accent4">
                  <a:lumMod val="75000"/>
                </a:schemeClr>
              </a:gs>
              <a:gs pos="100000">
                <a:schemeClr val="accent4">
                  <a:lumMod val="50000"/>
                </a:schemeClr>
              </a:gs>
            </a:gsLst>
            <a:lin ang="27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400" dirty="0" smtClean="0">
                <a:gradFill>
                  <a:gsLst>
                    <a:gs pos="0">
                      <a:schemeClr val="bg1"/>
                    </a:gs>
                    <a:gs pos="100000">
                      <a:schemeClr val="bg1"/>
                    </a:gs>
                  </a:gsLst>
                  <a:lin ang="13500000" scaled="1"/>
                </a:gradFill>
                <a:latin typeface="Segoe Semibold" pitchFamily="34" charset="0"/>
              </a:rPr>
              <a:t>In-box ACPI-based implementation</a:t>
            </a:r>
            <a:endParaRPr lang="en-US" altLang="zh-CN" sz="1400" dirty="0">
              <a:gradFill>
                <a:gsLst>
                  <a:gs pos="0">
                    <a:schemeClr val="bg1"/>
                  </a:gs>
                  <a:gs pos="100000">
                    <a:schemeClr val="bg1"/>
                  </a:gs>
                </a:gsLst>
                <a:lin ang="13500000" scaled="1"/>
              </a:gradFill>
              <a:latin typeface="Segoe Semibold" pitchFamily="34" charset="0"/>
            </a:endParaRPr>
          </a:p>
        </p:txBody>
      </p:sp>
      <p:cxnSp>
        <p:nvCxnSpPr>
          <p:cNvPr id="69" name="Straight Arrow Connector 68"/>
          <p:cNvCxnSpPr/>
          <p:nvPr/>
        </p:nvCxnSpPr>
        <p:spPr>
          <a:xfrm flipV="1">
            <a:off x="4134271" y="5612256"/>
            <a:ext cx="1021929" cy="193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632630" y="4357518"/>
            <a:ext cx="2047570" cy="557382"/>
          </a:xfrm>
          <a:prstGeom prst="rect">
            <a:avLst/>
          </a:prstGeom>
          <a:gradFill flip="none" rotWithShape="1">
            <a:gsLst>
              <a:gs pos="0">
                <a:schemeClr val="accent2"/>
              </a:gs>
              <a:gs pos="50000">
                <a:schemeClr val="accent2">
                  <a:lumMod val="75000"/>
                </a:schemeClr>
              </a:gs>
              <a:gs pos="100000">
                <a:schemeClr val="accent2">
                  <a:lumMod val="50000"/>
                </a:schemeClr>
              </a:gs>
            </a:gsLst>
            <a:lin ang="27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400" dirty="0" smtClean="0">
                <a:gradFill>
                  <a:gsLst>
                    <a:gs pos="0">
                      <a:schemeClr val="bg1"/>
                    </a:gs>
                    <a:gs pos="100000">
                      <a:schemeClr val="bg1"/>
                    </a:gs>
                  </a:gsLst>
                  <a:lin ang="13500000" scaled="1"/>
                </a:gradFill>
                <a:latin typeface="Segoe Semibold" pitchFamily="34" charset="0"/>
              </a:rPr>
              <a:t>Other vendor specific implementations…</a:t>
            </a:r>
            <a:endParaRPr lang="en-US" altLang="zh-CN" sz="1400" dirty="0">
              <a:gradFill>
                <a:gsLst>
                  <a:gs pos="0">
                    <a:schemeClr val="bg1"/>
                  </a:gs>
                  <a:gs pos="100000">
                    <a:schemeClr val="bg1"/>
                  </a:gs>
                </a:gsLst>
                <a:lin ang="13500000" scaled="1"/>
              </a:gradFill>
              <a:latin typeface="Segoe Semibold" pitchFamily="34" charset="0"/>
            </a:endParaRPr>
          </a:p>
        </p:txBody>
      </p:sp>
      <p:sp>
        <p:nvSpPr>
          <p:cNvPr id="84" name="TextBox 83"/>
          <p:cNvSpPr txBox="1"/>
          <p:nvPr/>
        </p:nvSpPr>
        <p:spPr>
          <a:xfrm>
            <a:off x="5245901" y="5242924"/>
            <a:ext cx="1434299" cy="253540"/>
          </a:xfrm>
          <a:prstGeom prst="rect">
            <a:avLst/>
          </a:prstGeom>
          <a:gradFill flip="none" rotWithShape="1">
            <a:gsLst>
              <a:gs pos="0">
                <a:schemeClr val="accent1"/>
              </a:gs>
              <a:gs pos="50000">
                <a:schemeClr val="accent1">
                  <a:lumMod val="75000"/>
                </a:schemeClr>
              </a:gs>
              <a:gs pos="100000">
                <a:schemeClr val="accent1">
                  <a:lumMod val="50000"/>
                </a:schemeClr>
              </a:gs>
            </a:gsLst>
            <a:path path="circle">
              <a:fillToRect r="100000" b="100000"/>
            </a:path>
            <a:tileRect l="-100000" t="-100000"/>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400" dirty="0" smtClean="0">
                <a:gradFill>
                  <a:gsLst>
                    <a:gs pos="0">
                      <a:schemeClr val="bg1"/>
                    </a:gs>
                    <a:gs pos="100000">
                      <a:schemeClr val="bg1"/>
                    </a:gs>
                  </a:gsLst>
                  <a:lin ang="13500000" scaled="1"/>
                </a:gradFill>
                <a:latin typeface="Segoe Semibold" pitchFamily="34" charset="0"/>
              </a:rPr>
              <a:t>BMC hardware</a:t>
            </a:r>
            <a:endParaRPr lang="en-US" altLang="zh-CN" sz="1400" dirty="0">
              <a:gradFill>
                <a:gsLst>
                  <a:gs pos="0">
                    <a:schemeClr val="bg1"/>
                  </a:gs>
                  <a:gs pos="100000">
                    <a:schemeClr val="bg1"/>
                  </a:gs>
                </a:gsLst>
                <a:lin ang="13500000" scaled="1"/>
              </a:gradFill>
              <a:latin typeface="Segoe Semibold" pitchFamily="34" charset="0"/>
            </a:endParaRPr>
          </a:p>
        </p:txBody>
      </p:sp>
      <p:sp>
        <p:nvSpPr>
          <p:cNvPr id="85" name="TextBox 84"/>
          <p:cNvSpPr txBox="1"/>
          <p:nvPr/>
        </p:nvSpPr>
        <p:spPr>
          <a:xfrm>
            <a:off x="913143" y="2108271"/>
            <a:ext cx="1440555" cy="304709"/>
          </a:xfrm>
          <a:prstGeom prst="rect">
            <a:avLst/>
          </a:prstGeom>
          <a:gradFill flip="none" rotWithShape="1">
            <a:gsLst>
              <a:gs pos="0">
                <a:schemeClr val="accent2"/>
              </a:gs>
              <a:gs pos="50000">
                <a:schemeClr val="accent2">
                  <a:lumMod val="75000"/>
                </a:schemeClr>
              </a:gs>
              <a:gs pos="100000">
                <a:schemeClr val="accent2">
                  <a:lumMod val="50000"/>
                </a:schemeClr>
              </a:gs>
            </a:gsLst>
            <a:lin ang="27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200" dirty="0" smtClean="0">
                <a:gradFill>
                  <a:gsLst>
                    <a:gs pos="0">
                      <a:schemeClr val="bg1"/>
                    </a:gs>
                    <a:gs pos="100000">
                      <a:schemeClr val="bg1"/>
                    </a:gs>
                  </a:gsLst>
                  <a:lin ang="13500000" scaled="1"/>
                </a:gradFill>
                <a:latin typeface="Segoe Semibold" pitchFamily="34" charset="0"/>
              </a:rPr>
              <a:t>Admin scripts</a:t>
            </a:r>
            <a:endParaRPr lang="en-US" altLang="zh-CN" sz="1200" dirty="0">
              <a:gradFill>
                <a:gsLst>
                  <a:gs pos="0">
                    <a:schemeClr val="bg1"/>
                  </a:gs>
                  <a:gs pos="100000">
                    <a:schemeClr val="bg1"/>
                  </a:gs>
                </a:gsLst>
                <a:lin ang="13500000" scaled="1"/>
              </a:gradFill>
              <a:latin typeface="Segoe Semibold" pitchFamily="34" charset="0"/>
            </a:endParaRPr>
          </a:p>
        </p:txBody>
      </p:sp>
      <p:sp>
        <p:nvSpPr>
          <p:cNvPr id="86" name="TextBox 85"/>
          <p:cNvSpPr txBox="1"/>
          <p:nvPr/>
        </p:nvSpPr>
        <p:spPr>
          <a:xfrm>
            <a:off x="5245901" y="5675184"/>
            <a:ext cx="1434299" cy="253540"/>
          </a:xfrm>
          <a:prstGeom prst="rect">
            <a:avLst/>
          </a:prstGeom>
          <a:gradFill flip="none" rotWithShape="1">
            <a:gsLst>
              <a:gs pos="0">
                <a:schemeClr val="accent1"/>
              </a:gs>
              <a:gs pos="50000">
                <a:schemeClr val="accent1">
                  <a:lumMod val="75000"/>
                </a:schemeClr>
              </a:gs>
              <a:gs pos="100000">
                <a:schemeClr val="accent1">
                  <a:lumMod val="50000"/>
                </a:schemeClr>
              </a:gs>
            </a:gsLst>
            <a:path path="circle">
              <a:fillToRect r="100000" b="100000"/>
            </a:path>
            <a:tileRect l="-100000" t="-100000"/>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400" dirty="0" smtClean="0">
                <a:gradFill>
                  <a:gsLst>
                    <a:gs pos="0">
                      <a:schemeClr val="bg1"/>
                    </a:gs>
                    <a:gs pos="100000">
                      <a:schemeClr val="bg1"/>
                    </a:gs>
                  </a:gsLst>
                  <a:lin ang="13500000" scaled="1"/>
                </a:gradFill>
                <a:latin typeface="Segoe Semibold" pitchFamily="34" charset="0"/>
              </a:rPr>
              <a:t>Hardware</a:t>
            </a:r>
            <a:endParaRPr lang="en-US" altLang="zh-CN" sz="1400" dirty="0">
              <a:gradFill>
                <a:gsLst>
                  <a:gs pos="0">
                    <a:schemeClr val="bg1"/>
                  </a:gs>
                  <a:gs pos="100000">
                    <a:schemeClr val="bg1"/>
                  </a:gs>
                </a:gsLst>
                <a:lin ang="13500000" scaled="1"/>
              </a:gradFill>
              <a:latin typeface="Segoe Semibold" pitchFamily="34" charset="0"/>
            </a:endParaRPr>
          </a:p>
        </p:txBody>
      </p:sp>
      <p:sp>
        <p:nvSpPr>
          <p:cNvPr id="87" name="TextBox 86"/>
          <p:cNvSpPr txBox="1"/>
          <p:nvPr/>
        </p:nvSpPr>
        <p:spPr>
          <a:xfrm>
            <a:off x="909592" y="1428471"/>
            <a:ext cx="1440555" cy="526308"/>
          </a:xfrm>
          <a:prstGeom prst="rect">
            <a:avLst/>
          </a:prstGeom>
          <a:gradFill flip="none" rotWithShape="1">
            <a:gsLst>
              <a:gs pos="0">
                <a:schemeClr val="accent2"/>
              </a:gs>
              <a:gs pos="50000">
                <a:schemeClr val="accent2">
                  <a:lumMod val="75000"/>
                </a:schemeClr>
              </a:gs>
              <a:gs pos="100000">
                <a:schemeClr val="accent2">
                  <a:lumMod val="50000"/>
                </a:schemeClr>
              </a:gs>
            </a:gsLst>
            <a:lin ang="27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200" dirty="0" smtClean="0">
                <a:gradFill>
                  <a:gsLst>
                    <a:gs pos="0">
                      <a:schemeClr val="bg1"/>
                    </a:gs>
                    <a:gs pos="100000">
                      <a:schemeClr val="bg1"/>
                    </a:gs>
                  </a:gsLst>
                  <a:lin ang="13500000" scaled="1"/>
                </a:gradFill>
                <a:latin typeface="Segoe Semibold" pitchFamily="34" charset="0"/>
              </a:rPr>
              <a:t>Management tools</a:t>
            </a:r>
            <a:endParaRPr lang="en-US" altLang="zh-CN" sz="1200" dirty="0">
              <a:gradFill>
                <a:gsLst>
                  <a:gs pos="0">
                    <a:schemeClr val="bg1"/>
                  </a:gs>
                  <a:gs pos="100000">
                    <a:schemeClr val="bg1"/>
                  </a:gs>
                </a:gsLst>
                <a:lin ang="13500000" scaled="1"/>
              </a:gradFill>
              <a:latin typeface="Segoe Semibold" pitchFamily="34" charset="0"/>
            </a:endParaRPr>
          </a:p>
        </p:txBody>
      </p:sp>
      <p:grpSp>
        <p:nvGrpSpPr>
          <p:cNvPr id="6" name="Group 10"/>
          <p:cNvGrpSpPr/>
          <p:nvPr/>
        </p:nvGrpSpPr>
        <p:grpSpPr>
          <a:xfrm>
            <a:off x="8343006" y="545462"/>
            <a:ext cx="1591216" cy="831782"/>
            <a:chOff x="1083218" y="2037607"/>
            <a:chExt cx="2580010" cy="1348656"/>
          </a:xfrm>
        </p:grpSpPr>
        <p:grpSp>
          <p:nvGrpSpPr>
            <p:cNvPr id="7" name="Group 9"/>
            <p:cNvGrpSpPr/>
            <p:nvPr/>
          </p:nvGrpSpPr>
          <p:grpSpPr>
            <a:xfrm>
              <a:off x="1083218" y="2100135"/>
              <a:ext cx="2580010" cy="1286128"/>
              <a:chOff x="387436" y="1411109"/>
              <a:chExt cx="5344424" cy="2664180"/>
            </a:xfrm>
          </p:grpSpPr>
          <p:sp>
            <p:nvSpPr>
              <p:cNvPr id="47" name="Rectangle 46"/>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48" name="Snip Single Corner Rectangle 47"/>
              <p:cNvSpPr/>
              <p:nvPr/>
            </p:nvSpPr>
            <p:spPr>
              <a:xfrm flipH="1">
                <a:off x="389401" y="1411109"/>
                <a:ext cx="3749987" cy="578804"/>
              </a:xfrm>
              <a:prstGeom prst="snip1Rect">
                <a:avLst>
                  <a:gd name="adj" fmla="val 38178"/>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45" name="Rectangle 44"/>
            <p:cNvSpPr/>
            <p:nvPr/>
          </p:nvSpPr>
          <p:spPr>
            <a:xfrm>
              <a:off x="1222259" y="2037607"/>
              <a:ext cx="1022259" cy="374272"/>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Manage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pic>
        <p:nvPicPr>
          <p:cNvPr id="50" name="Picture 3" descr="\\SPSQL\Shares\VADATA_08\Resources\Design\Images\Royalty Free\People\Men\Business\_Environment\32135000.jpg"/>
          <p:cNvPicPr>
            <a:picLocks noChangeAspect="1" noChangeArrowheads="1"/>
          </p:cNvPicPr>
          <p:nvPr/>
        </p:nvPicPr>
        <p:blipFill>
          <a:blip r:embed="rId3" cstate="print"/>
          <a:stretch>
            <a:fillRect/>
          </a:stretch>
        </p:blipFill>
        <p:spPr bwMode="auto">
          <a:xfrm>
            <a:off x="8614146" y="800100"/>
            <a:ext cx="244103" cy="488205"/>
          </a:xfrm>
          <a:prstGeom prst="rect">
            <a:avLst/>
          </a:prstGeom>
          <a:noFill/>
          <a:effectLst>
            <a:outerShdw blurRad="50800" dist="38100" dir="5400000" algn="t" rotWithShape="0">
              <a:prstClr val="black">
                <a:alpha val="40000"/>
              </a:prstClr>
            </a:outerShdw>
          </a:effectLst>
        </p:spPr>
      </p:pic>
      <p:sp>
        <p:nvSpPr>
          <p:cNvPr id="53" name="Title 52"/>
          <p:cNvSpPr>
            <a:spLocks noGrp="1"/>
          </p:cNvSpPr>
          <p:nvPr>
            <p:ph type="title"/>
          </p:nvPr>
        </p:nvSpPr>
        <p:spPr>
          <a:xfrm>
            <a:off x="381000" y="228600"/>
            <a:ext cx="8382000" cy="443198"/>
          </a:xfrm>
        </p:spPr>
        <p:txBody>
          <a:bodyPr/>
          <a:lstStyle/>
          <a:p>
            <a:r>
              <a:rPr smtClean="0"/>
              <a:t>Power Budgeting &amp; Metering</a:t>
            </a:r>
            <a:endParaRPr lang="en-US" dirty="0"/>
          </a:p>
        </p:txBody>
      </p:sp>
      <p:sp>
        <p:nvSpPr>
          <p:cNvPr id="73" name="TextBox 72"/>
          <p:cNvSpPr txBox="1"/>
          <p:nvPr/>
        </p:nvSpPr>
        <p:spPr>
          <a:xfrm>
            <a:off x="2490336" y="5242924"/>
            <a:ext cx="1989338" cy="685800"/>
          </a:xfrm>
          <a:prstGeom prst="rect">
            <a:avLst/>
          </a:prstGeom>
          <a:gradFill flip="none" rotWithShape="1">
            <a:gsLst>
              <a:gs pos="0">
                <a:schemeClr val="accent1"/>
              </a:gs>
              <a:gs pos="50000">
                <a:schemeClr val="accent1">
                  <a:lumMod val="75000"/>
                </a:schemeClr>
              </a:gs>
              <a:gs pos="100000">
                <a:schemeClr val="accent1">
                  <a:lumMod val="50000"/>
                </a:schemeClr>
              </a:gs>
            </a:gsLst>
            <a:path path="circle">
              <a:fillToRect r="100000" b="100000"/>
            </a:path>
            <a:tileRect l="-100000" t="-100000"/>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r>
              <a:rPr lang="en-US" altLang="zh-CN" sz="1400" dirty="0" smtClean="0">
                <a:gradFill>
                  <a:gsLst>
                    <a:gs pos="0">
                      <a:schemeClr val="bg1"/>
                    </a:gs>
                    <a:gs pos="100000">
                      <a:schemeClr val="bg1"/>
                    </a:gs>
                  </a:gsLst>
                  <a:lin ang="13500000" scaled="1"/>
                </a:gradFill>
                <a:latin typeface="Segoe Semibold" pitchFamily="34" charset="0"/>
              </a:rPr>
              <a:t>Vendors provide ACPI code in firmware</a:t>
            </a:r>
          </a:p>
        </p:txBody>
      </p:sp>
      <p:grpSp>
        <p:nvGrpSpPr>
          <p:cNvPr id="8" name="Group 77"/>
          <p:cNvGrpSpPr/>
          <p:nvPr/>
        </p:nvGrpSpPr>
        <p:grpSpPr>
          <a:xfrm>
            <a:off x="6959600" y="5346699"/>
            <a:ext cx="1752599" cy="678749"/>
            <a:chOff x="6921500" y="3568699"/>
            <a:chExt cx="1752599" cy="678749"/>
          </a:xfrm>
        </p:grpSpPr>
        <p:sp>
          <p:nvSpPr>
            <p:cNvPr id="82" name="TextBox 81"/>
            <p:cNvSpPr txBox="1"/>
            <p:nvPr/>
          </p:nvSpPr>
          <p:spPr>
            <a:xfrm>
              <a:off x="7417062" y="3665750"/>
              <a:ext cx="1257037" cy="581698"/>
            </a:xfrm>
            <a:prstGeom prst="rect">
              <a:avLst/>
            </a:prstGeom>
            <a:noFill/>
          </p:spPr>
          <p:txBody>
            <a:bodyPr wrap="square" lIns="82295" tIns="41148" rIns="82295" bIns="41148" rtlCol="0">
              <a:spAutoFit/>
            </a:bodyPr>
            <a:lstStyle/>
            <a:p>
              <a:pPr>
                <a:lnSpc>
                  <a:spcPct val="90000"/>
                </a:lnSpc>
              </a:pPr>
              <a:r>
                <a:rPr lang="en-US" sz="1200" dirty="0">
                  <a:gradFill>
                    <a:gsLst>
                      <a:gs pos="0">
                        <a:schemeClr val="tx1"/>
                      </a:gs>
                      <a:gs pos="100000">
                        <a:schemeClr val="tx1"/>
                      </a:gs>
                    </a:gsLst>
                    <a:lin ang="13500000" scaled="1"/>
                  </a:gradFill>
                  <a:latin typeface="Trebuchet MS" pitchFamily="34" charset="0"/>
                </a:rPr>
                <a:t>Implemented </a:t>
              </a:r>
              <a:r>
                <a:rPr lang="en-US" sz="1200" dirty="0" smtClean="0">
                  <a:gradFill>
                    <a:gsLst>
                      <a:gs pos="0">
                        <a:schemeClr val="tx1"/>
                      </a:gs>
                      <a:gs pos="100000">
                        <a:schemeClr val="tx1"/>
                      </a:gs>
                    </a:gsLst>
                    <a:lin ang="13500000" scaled="1"/>
                  </a:gradFill>
                  <a:latin typeface="Trebuchet MS" pitchFamily="34" charset="0"/>
                </a:rPr>
                <a:t/>
              </a:r>
              <a:br>
                <a:rPr lang="en-US" sz="1200" dirty="0" smtClean="0">
                  <a:gradFill>
                    <a:gsLst>
                      <a:gs pos="0">
                        <a:schemeClr val="tx1"/>
                      </a:gs>
                      <a:gs pos="100000">
                        <a:schemeClr val="tx1"/>
                      </a:gs>
                    </a:gsLst>
                    <a:lin ang="13500000" scaled="1"/>
                  </a:gradFill>
                  <a:latin typeface="Trebuchet MS" pitchFamily="34" charset="0"/>
                </a:rPr>
              </a:br>
              <a:r>
                <a:rPr lang="en-US" sz="1200" dirty="0" smtClean="0">
                  <a:gradFill>
                    <a:gsLst>
                      <a:gs pos="0">
                        <a:schemeClr val="tx1"/>
                      </a:gs>
                      <a:gs pos="100000">
                        <a:schemeClr val="tx1"/>
                      </a:gs>
                    </a:gsLst>
                    <a:lin ang="13500000" scaled="1"/>
                  </a:gradFill>
                  <a:latin typeface="Trebuchet MS" pitchFamily="34" charset="0"/>
                </a:rPr>
                <a:t>in Windows Server</a:t>
              </a:r>
              <a:endParaRPr lang="en-US" sz="1200" dirty="0">
                <a:gradFill>
                  <a:gsLst>
                    <a:gs pos="0">
                      <a:schemeClr val="tx1"/>
                    </a:gs>
                    <a:gs pos="100000">
                      <a:schemeClr val="tx1"/>
                    </a:gs>
                  </a:gsLst>
                  <a:lin ang="13500000" scaled="1"/>
                </a:gradFill>
                <a:latin typeface="Trebuchet MS" pitchFamily="34" charset="0"/>
              </a:endParaRPr>
            </a:p>
          </p:txBody>
        </p:sp>
        <p:sp>
          <p:nvSpPr>
            <p:cNvPr id="83" name="Rectangle 27"/>
            <p:cNvSpPr/>
            <p:nvPr/>
          </p:nvSpPr>
          <p:spPr>
            <a:xfrm>
              <a:off x="7007235" y="3738337"/>
              <a:ext cx="342989" cy="270324"/>
            </a:xfrm>
            <a:prstGeom prst="rect">
              <a:avLst/>
            </a:prstGeom>
            <a:gradFill flip="none" rotWithShape="1">
              <a:gsLst>
                <a:gs pos="0">
                  <a:schemeClr val="accent4"/>
                </a:gs>
                <a:gs pos="50000">
                  <a:schemeClr val="accent4">
                    <a:lumMod val="75000"/>
                  </a:schemeClr>
                </a:gs>
                <a:gs pos="100000">
                  <a:schemeClr val="accent4">
                    <a:lumMod val="50000"/>
                  </a:schemeClr>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182880" rIns="91436" bIns="45718" numCol="1" rtlCol="0" anchor="t"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dirty="0">
                <a:gradFill>
                  <a:gsLst>
                    <a:gs pos="0">
                      <a:schemeClr val="bg1"/>
                    </a:gs>
                    <a:gs pos="100000">
                      <a:schemeClr val="bg1"/>
                    </a:gs>
                  </a:gsLst>
                  <a:lin ang="13500000" scaled="1"/>
                </a:gradFill>
                <a:latin typeface="Segoe Semibold" pitchFamily="34" charset="0"/>
              </a:endParaRPr>
            </a:p>
          </p:txBody>
        </p:sp>
        <p:sp>
          <p:nvSpPr>
            <p:cNvPr id="77" name="Rectangle 76"/>
            <p:cNvSpPr/>
            <p:nvPr/>
          </p:nvSpPr>
          <p:spPr>
            <a:xfrm>
              <a:off x="6921500" y="3568699"/>
              <a:ext cx="1651000" cy="609601"/>
            </a:xfrm>
            <a:prstGeom prst="rect">
              <a:avLst/>
            </a:prstGeom>
            <a:no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grpSp>
      <p:cxnSp>
        <p:nvCxnSpPr>
          <p:cNvPr id="58" name="Straight Arrow Connector 57"/>
          <p:cNvCxnSpPr/>
          <p:nvPr/>
        </p:nvCxnSpPr>
        <p:spPr>
          <a:xfrm>
            <a:off x="2369209" y="2705976"/>
            <a:ext cx="1320492" cy="1429"/>
          </a:xfrm>
          <a:prstGeom prst="straightConnector1">
            <a:avLst/>
          </a:prstGeom>
          <a:ln w="28575">
            <a:solidFill>
              <a:srgbClr val="0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4992403"/>
            <a:ext cx="8413751" cy="752822"/>
          </a:xfrm>
        </p:spPr>
        <p:txBody>
          <a:bodyPr/>
          <a:lstStyle/>
          <a:p>
            <a:r>
              <a:rPr lang="en-US" dirty="0" smtClean="0"/>
              <a:t>Power Measurement – and Management</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1938" y="981075"/>
            <a:ext cx="8620125" cy="5038725"/>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bg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8" name="Rectangle 7"/>
          <p:cNvSpPr/>
          <p:nvPr/>
        </p:nvSpPr>
        <p:spPr bwMode="auto">
          <a:xfrm>
            <a:off x="374474" y="1109662"/>
            <a:ext cx="4111801" cy="478155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3" name="Content Placeholder 2"/>
          <p:cNvSpPr>
            <a:spLocks noGrp="1"/>
          </p:cNvSpPr>
          <p:nvPr>
            <p:ph idx="1"/>
          </p:nvPr>
        </p:nvSpPr>
        <p:spPr>
          <a:xfrm>
            <a:off x="457200" y="1244600"/>
            <a:ext cx="3721100" cy="3203954"/>
          </a:xfrm>
        </p:spPr>
        <p:txBody>
          <a:bodyPr/>
          <a:lstStyle/>
          <a:p>
            <a:pPr marL="228600" indent="-228600">
              <a:spcAft>
                <a:spcPts val="1200"/>
              </a:spcAft>
            </a:pPr>
            <a:r>
              <a:rPr lang="en-US" sz="1800" dirty="0" smtClean="0"/>
              <a:t>Each physical server creates </a:t>
            </a:r>
            <a:br>
              <a:rPr lang="en-US" sz="1800" dirty="0" smtClean="0"/>
            </a:br>
            <a:r>
              <a:rPr lang="en-US" sz="1800" dirty="0" smtClean="0"/>
              <a:t>a guaranteed minimum </a:t>
            </a:r>
            <a:br>
              <a:rPr lang="en-US" sz="1800" dirty="0" smtClean="0"/>
            </a:br>
            <a:r>
              <a:rPr lang="en-US" sz="1800" dirty="0" smtClean="0"/>
              <a:t>power usage overhead</a:t>
            </a:r>
          </a:p>
          <a:p>
            <a:pPr marL="228600" indent="-228600">
              <a:spcAft>
                <a:spcPts val="1200"/>
              </a:spcAft>
            </a:pPr>
            <a:r>
              <a:rPr lang="en-US" sz="1800" dirty="0" smtClean="0"/>
              <a:t>Even at idle, a server can </a:t>
            </a:r>
            <a:br>
              <a:rPr lang="en-US" sz="1800" dirty="0" smtClean="0"/>
            </a:br>
            <a:r>
              <a:rPr lang="en-US" sz="1800" dirty="0" smtClean="0"/>
              <a:t>consume 60 percent or </a:t>
            </a:r>
            <a:br>
              <a:rPr lang="en-US" sz="1800" dirty="0" smtClean="0"/>
            </a:br>
            <a:r>
              <a:rPr lang="en-US" sz="1800" dirty="0" smtClean="0"/>
              <a:t>more of its maximum </a:t>
            </a:r>
            <a:br>
              <a:rPr lang="en-US" sz="1800" dirty="0" smtClean="0"/>
            </a:br>
            <a:r>
              <a:rPr lang="en-US" sz="1800" dirty="0" smtClean="0"/>
              <a:t>power draw</a:t>
            </a:r>
          </a:p>
          <a:p>
            <a:pPr marL="228600" indent="-228600">
              <a:spcAft>
                <a:spcPts val="1200"/>
              </a:spcAft>
            </a:pPr>
            <a:r>
              <a:rPr lang="en-US" sz="1800" dirty="0" smtClean="0"/>
              <a:t>Dedicated servers typically </a:t>
            </a:r>
            <a:br>
              <a:rPr lang="en-US" sz="1800" dirty="0" smtClean="0"/>
            </a:br>
            <a:r>
              <a:rPr lang="en-US" sz="1800" dirty="0" smtClean="0"/>
              <a:t>run at far below capacity</a:t>
            </a:r>
          </a:p>
          <a:p>
            <a:pPr marL="228600" indent="-228600">
              <a:spcAft>
                <a:spcPts val="1200"/>
              </a:spcAft>
            </a:pPr>
            <a:r>
              <a:rPr lang="en-US" sz="1800" dirty="0" smtClean="0"/>
              <a:t>Inefficient resource allocation leads to wasted power</a:t>
            </a:r>
            <a:endParaRPr lang="en-US" sz="1800" dirty="0"/>
          </a:p>
        </p:txBody>
      </p:sp>
      <p:graphicFrame>
        <p:nvGraphicFramePr>
          <p:cNvPr id="5" name="Content Placeholder 4"/>
          <p:cNvGraphicFramePr>
            <a:graphicFrameLocks/>
          </p:cNvGraphicFramePr>
          <p:nvPr/>
        </p:nvGraphicFramePr>
        <p:xfrm>
          <a:off x="4762499" y="1282700"/>
          <a:ext cx="3822701"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381000" y="228600"/>
            <a:ext cx="8382000" cy="443198"/>
          </a:xfrm>
        </p:spPr>
        <p:txBody>
          <a:bodyPr/>
          <a:lstStyle/>
          <a:p>
            <a:r>
              <a:rPr smtClean="0"/>
              <a:t>Saving Power Through Virtualization</a:t>
            </a:r>
            <a:endParaRPr lang="en-US" dirty="0"/>
          </a:p>
        </p:txBody>
      </p:sp>
      <p:grpSp>
        <p:nvGrpSpPr>
          <p:cNvPr id="2" name="Group 10"/>
          <p:cNvGrpSpPr/>
          <p:nvPr/>
        </p:nvGrpSpPr>
        <p:grpSpPr>
          <a:xfrm>
            <a:off x="8343006" y="545462"/>
            <a:ext cx="1591216" cy="831782"/>
            <a:chOff x="1083218" y="2037607"/>
            <a:chExt cx="2580010" cy="1348656"/>
          </a:xfrm>
        </p:grpSpPr>
        <p:grpSp>
          <p:nvGrpSpPr>
            <p:cNvPr id="4" name="Group 9"/>
            <p:cNvGrpSpPr/>
            <p:nvPr/>
          </p:nvGrpSpPr>
          <p:grpSpPr>
            <a:xfrm>
              <a:off x="1083218" y="2100135"/>
              <a:ext cx="2580010" cy="1286128"/>
              <a:chOff x="387436" y="1411109"/>
              <a:chExt cx="5344424" cy="2664180"/>
            </a:xfrm>
          </p:grpSpPr>
          <p:sp>
            <p:nvSpPr>
              <p:cNvPr id="12" name="Rectangle 11"/>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13" name="Snip Single Corner Rectangle 12"/>
              <p:cNvSpPr/>
              <p:nvPr/>
            </p:nvSpPr>
            <p:spPr>
              <a:xfrm flipH="1">
                <a:off x="389401" y="1411109"/>
                <a:ext cx="3749987" cy="578804"/>
              </a:xfrm>
              <a:prstGeom prst="snip1Rect">
                <a:avLst>
                  <a:gd name="adj" fmla="val 38178"/>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dirty="0">
                  <a:gradFill>
                    <a:gsLst>
                      <a:gs pos="0">
                        <a:schemeClr val="bg1"/>
                      </a:gs>
                      <a:gs pos="100000">
                        <a:schemeClr val="bg1"/>
                      </a:gs>
                    </a:gsLst>
                    <a:lin ang="13500000" scaled="1"/>
                  </a:gradFill>
                  <a:latin typeface="Segoe" pitchFamily="34" charset="0"/>
                </a:endParaRPr>
              </a:p>
            </p:txBody>
          </p:sp>
        </p:grpSp>
        <p:sp>
          <p:nvSpPr>
            <p:cNvPr id="11" name="Rectangle 10"/>
            <p:cNvSpPr/>
            <p:nvPr/>
          </p:nvSpPr>
          <p:spPr>
            <a:xfrm>
              <a:off x="1222259" y="2037607"/>
              <a:ext cx="1022259" cy="374272"/>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Rethink</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pic>
        <p:nvPicPr>
          <p:cNvPr id="14" name="Picture 1" descr="C:\Users\josh\AppData\Local\Microsoft\Windows\Temporary Internet Files\Content.IE5\S9EROR0Q\MCj04349300000[1].png"/>
          <p:cNvPicPr>
            <a:picLocks noChangeAspect="1" noChangeArrowheads="1"/>
          </p:cNvPicPr>
          <p:nvPr/>
        </p:nvPicPr>
        <p:blipFill>
          <a:blip r:embed="rId4" cstate="print"/>
          <a:srcRect/>
          <a:stretch>
            <a:fillRect/>
          </a:stretch>
        </p:blipFill>
        <p:spPr bwMode="auto">
          <a:xfrm>
            <a:off x="8415440" y="828676"/>
            <a:ext cx="540698" cy="500174"/>
          </a:xfrm>
          <a:prstGeom prst="rect">
            <a:avLst/>
          </a:prstGeom>
          <a:noFill/>
        </p:spPr>
      </p:pic>
      <p:sp>
        <p:nvSpPr>
          <p:cNvPr id="16" name="TextBox 15"/>
          <p:cNvSpPr txBox="1"/>
          <p:nvPr/>
        </p:nvSpPr>
        <p:spPr>
          <a:xfrm>
            <a:off x="-2971800" y="2724150"/>
            <a:ext cx="2971800" cy="553998"/>
          </a:xfrm>
          <a:prstGeom prst="rect">
            <a:avLst/>
          </a:prstGeom>
          <a:noFill/>
        </p:spPr>
        <p:txBody>
          <a:bodyPr wrap="square" lIns="0" tIns="0" rIns="0" bIns="0" rtlCol="0">
            <a:spAutoFit/>
          </a:bodyPr>
          <a:lstStyle/>
          <a:p>
            <a:r>
              <a:rPr lang="en-US" dirty="0" smtClean="0"/>
              <a:t>kWh/Year</a:t>
            </a:r>
          </a:p>
          <a:p>
            <a:endParaRPr lang="en-US" dirty="0" err="1" smtClean="0">
              <a:gradFill>
                <a:gsLst>
                  <a:gs pos="0">
                    <a:schemeClr val="tx1"/>
                  </a:gs>
                  <a:gs pos="86000">
                    <a:schemeClr val="tx1"/>
                  </a:gs>
                </a:gsLst>
                <a:lin ang="5400000" scaled="0"/>
              </a:gradFill>
            </a:endParaRPr>
          </a:p>
        </p:txBody>
      </p:sp>
      <p:sp>
        <p:nvSpPr>
          <p:cNvPr id="17" name="TextBox 16"/>
          <p:cNvSpPr txBox="1"/>
          <p:nvPr/>
        </p:nvSpPr>
        <p:spPr>
          <a:xfrm rot="16200000">
            <a:off x="3467101" y="3071641"/>
            <a:ext cx="2495550" cy="323165"/>
          </a:xfrm>
          <a:prstGeom prst="rect">
            <a:avLst/>
          </a:prstGeom>
          <a:noFill/>
        </p:spPr>
        <p:txBody>
          <a:bodyPr wrap="square" lIns="0" tIns="0" rIns="0" bIns="0" rtlCol="0">
            <a:spAutoFit/>
          </a:bodyPr>
          <a:lstStyle/>
          <a:p>
            <a:pPr algn="ctr"/>
            <a:r>
              <a:rPr lang="en-US" sz="1050" dirty="0" smtClean="0">
                <a:gradFill>
                  <a:gsLst>
                    <a:gs pos="0">
                      <a:schemeClr val="tx1"/>
                    </a:gs>
                    <a:gs pos="100000">
                      <a:schemeClr val="tx1"/>
                    </a:gs>
                  </a:gsLst>
                  <a:lin ang="5400000" scaled="0"/>
                </a:gradFill>
                <a:latin typeface="+mj-lt"/>
              </a:rPr>
              <a:t>kWh/Year</a:t>
            </a:r>
          </a:p>
          <a:p>
            <a:endParaRPr lang="en-US" sz="1050" dirty="0" err="1" smtClean="0">
              <a:gradFill>
                <a:gsLst>
                  <a:gs pos="0">
                    <a:schemeClr val="tx1"/>
                  </a:gs>
                  <a:gs pos="100000">
                    <a:schemeClr val="tx1"/>
                  </a:gs>
                </a:gsLst>
                <a:lin ang="5400000" scaled="0"/>
              </a:gra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1938" y="981075"/>
            <a:ext cx="8620125" cy="5038725"/>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6" name="Rectangle 15"/>
          <p:cNvSpPr/>
          <p:nvPr/>
        </p:nvSpPr>
        <p:spPr bwMode="auto">
          <a:xfrm>
            <a:off x="374475" y="1109662"/>
            <a:ext cx="3835576" cy="478155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graphicFrame>
        <p:nvGraphicFramePr>
          <p:cNvPr id="4" name="Content Placeholder 3"/>
          <p:cNvGraphicFramePr>
            <a:graphicFrameLocks noGrp="1"/>
          </p:cNvGraphicFramePr>
          <p:nvPr>
            <p:ph idx="4294967295"/>
          </p:nvPr>
        </p:nvGraphicFramePr>
        <p:xfrm>
          <a:off x="4705350" y="1190626"/>
          <a:ext cx="4000500" cy="46291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304607" y="4335950"/>
            <a:ext cx="443190" cy="276995"/>
          </a:xfrm>
          <a:prstGeom prst="rect">
            <a:avLst/>
          </a:prstGeom>
          <a:noFill/>
        </p:spPr>
        <p:txBody>
          <a:bodyPr wrap="none" lIns="91436" tIns="45718" rIns="91436" bIns="45718" rtlCol="0">
            <a:spAutoFit/>
          </a:bodyPr>
          <a:lstStyle/>
          <a:p>
            <a:r>
              <a:rPr lang="en-US" sz="1200" dirty="0" smtClean="0">
                <a:solidFill>
                  <a:srgbClr val="000000"/>
                </a:solidFill>
                <a:latin typeface="+mj-lt"/>
              </a:rPr>
              <a:t>USA</a:t>
            </a:r>
            <a:endParaRPr lang="en-US" sz="1200" dirty="0">
              <a:solidFill>
                <a:srgbClr val="000000"/>
              </a:solidFill>
              <a:latin typeface="+mj-lt"/>
            </a:endParaRPr>
          </a:p>
        </p:txBody>
      </p:sp>
      <p:sp>
        <p:nvSpPr>
          <p:cNvPr id="6" name="TextBox 5"/>
          <p:cNvSpPr txBox="1"/>
          <p:nvPr/>
        </p:nvSpPr>
        <p:spPr>
          <a:xfrm>
            <a:off x="6891856" y="4335950"/>
            <a:ext cx="564505" cy="276995"/>
          </a:xfrm>
          <a:prstGeom prst="rect">
            <a:avLst/>
          </a:prstGeom>
          <a:noFill/>
        </p:spPr>
        <p:txBody>
          <a:bodyPr wrap="none" lIns="91436" tIns="45718" rIns="91436" bIns="45718" rtlCol="0">
            <a:spAutoFit/>
          </a:bodyPr>
          <a:lstStyle/>
          <a:p>
            <a:r>
              <a:rPr lang="en-US" sz="1200" dirty="0" smtClean="0">
                <a:solidFill>
                  <a:srgbClr val="000000"/>
                </a:solidFill>
                <a:latin typeface="+mj-lt"/>
              </a:rPr>
              <a:t>World</a:t>
            </a:r>
            <a:endParaRPr lang="en-US" sz="1200" dirty="0">
              <a:solidFill>
                <a:srgbClr val="000000"/>
              </a:solidFill>
              <a:latin typeface="+mj-lt"/>
            </a:endParaRPr>
          </a:p>
        </p:txBody>
      </p:sp>
      <p:sp>
        <p:nvSpPr>
          <p:cNvPr id="7" name="TextBox 6"/>
          <p:cNvSpPr txBox="1"/>
          <p:nvPr/>
        </p:nvSpPr>
        <p:spPr>
          <a:xfrm>
            <a:off x="133350" y="6021660"/>
            <a:ext cx="8886825" cy="184662"/>
          </a:xfrm>
          <a:prstGeom prst="rect">
            <a:avLst/>
          </a:prstGeom>
          <a:noFill/>
        </p:spPr>
        <p:txBody>
          <a:bodyPr wrap="square" lIns="91436" tIns="45718" rIns="91436" bIns="45718" rtlCol="0">
            <a:spAutoFit/>
          </a:bodyPr>
          <a:lstStyle/>
          <a:p>
            <a:r>
              <a:rPr lang="en-US" sz="600" dirty="0" smtClean="0">
                <a:solidFill>
                  <a:schemeClr val="bg1">
                    <a:lumMod val="50000"/>
                  </a:schemeClr>
                </a:solidFill>
              </a:rPr>
              <a:t>Source: </a:t>
            </a:r>
            <a:r>
              <a:rPr lang="en-US" sz="600" i="1" dirty="0" smtClean="0">
                <a:solidFill>
                  <a:schemeClr val="bg1">
                    <a:lumMod val="50000"/>
                  </a:schemeClr>
                </a:solidFill>
              </a:rPr>
              <a:t>Estimating Total Power Consumption by Servers in the U.S. and the World</a:t>
            </a:r>
            <a:r>
              <a:rPr lang="en-US" sz="600" dirty="0" smtClean="0">
                <a:solidFill>
                  <a:schemeClr val="bg1">
                    <a:lumMod val="50000"/>
                  </a:schemeClr>
                </a:solidFill>
              </a:rPr>
              <a:t>, Jonathan G. </a:t>
            </a:r>
            <a:r>
              <a:rPr lang="en-US" sz="600" dirty="0" err="1" smtClean="0">
                <a:solidFill>
                  <a:schemeClr val="bg1">
                    <a:lumMod val="50000"/>
                  </a:schemeClr>
                </a:solidFill>
              </a:rPr>
              <a:t>Koomey</a:t>
            </a:r>
            <a:r>
              <a:rPr lang="en-US" sz="600" dirty="0" smtClean="0">
                <a:solidFill>
                  <a:schemeClr val="bg1">
                    <a:lumMod val="50000"/>
                  </a:schemeClr>
                </a:solidFill>
              </a:rPr>
              <a:t>, Ph.D., Staff Scientist, Lawrence Berkeley National Laboratory and Consulting Professor, Stanford University, February 15, 2007</a:t>
            </a:r>
            <a:endParaRPr lang="en-US" sz="600" dirty="0">
              <a:solidFill>
                <a:schemeClr val="bg1">
                  <a:lumMod val="50000"/>
                </a:schemeClr>
              </a:solidFill>
            </a:endParaRPr>
          </a:p>
        </p:txBody>
      </p:sp>
      <p:sp>
        <p:nvSpPr>
          <p:cNvPr id="9" name="Title 8"/>
          <p:cNvSpPr>
            <a:spLocks noGrp="1"/>
          </p:cNvSpPr>
          <p:nvPr>
            <p:ph type="title"/>
          </p:nvPr>
        </p:nvSpPr>
        <p:spPr/>
        <p:txBody>
          <a:bodyPr/>
          <a:lstStyle/>
          <a:p>
            <a:r>
              <a:rPr dirty="0" smtClean="0"/>
              <a:t>Power Usage in IT</a:t>
            </a:r>
            <a:endParaRPr lang="en-US" dirty="0"/>
          </a:p>
        </p:txBody>
      </p:sp>
      <p:cxnSp>
        <p:nvCxnSpPr>
          <p:cNvPr id="12" name="Straight Connector 11"/>
          <p:cNvCxnSpPr/>
          <p:nvPr/>
        </p:nvCxnSpPr>
        <p:spPr>
          <a:xfrm rot="16200000" flipH="1">
            <a:off x="5253435" y="3024060"/>
            <a:ext cx="3200400" cy="8729"/>
          </a:xfrm>
          <a:prstGeom prst="line">
            <a:avLst/>
          </a:prstGeom>
        </p:spPr>
        <p:style>
          <a:lnRef idx="1">
            <a:schemeClr val="accent1"/>
          </a:lnRef>
          <a:fillRef idx="0">
            <a:schemeClr val="accent1"/>
          </a:fillRef>
          <a:effectRef idx="0">
            <a:schemeClr val="accent1"/>
          </a:effectRef>
          <a:fontRef idx="minor">
            <a:schemeClr val="tx1"/>
          </a:fontRef>
        </p:style>
      </p:cxnSp>
      <p:sp>
        <p:nvSpPr>
          <p:cNvPr id="20" name="Content Placeholder 9"/>
          <p:cNvSpPr txBox="1">
            <a:spLocks/>
          </p:cNvSpPr>
          <p:nvPr/>
        </p:nvSpPr>
        <p:spPr>
          <a:xfrm>
            <a:off x="466725" y="1234288"/>
            <a:ext cx="8382000" cy="4068806"/>
          </a:xfrm>
          <a:prstGeom prst="rect">
            <a:avLst/>
          </a:prstGeom>
        </p:spPr>
        <p:txBody>
          <a:bodyPr/>
          <a:lstStyle/>
          <a:p>
            <a:pPr marL="228600" lvl="0" indent="-228600" defTabSz="914363">
              <a:spcAft>
                <a:spcPts val="600"/>
              </a:spcAft>
              <a:buSzPct val="65000"/>
              <a:buBlip>
                <a:blip r:embed="rId4"/>
              </a:buBlip>
            </a:pPr>
            <a:r>
              <a:rPr lang="en-US" dirty="0" smtClean="0">
                <a:gradFill>
                  <a:gsLst>
                    <a:gs pos="0">
                      <a:schemeClr val="tx1"/>
                    </a:gs>
                    <a:gs pos="81000">
                      <a:schemeClr val="tx1"/>
                    </a:gs>
                  </a:gsLst>
                  <a:lin ang="13500000" scaled="1"/>
                </a:gradFill>
                <a:latin typeface="Segoe" pitchFamily="34" charset="0"/>
              </a:rPr>
              <a:t>Electricity usage by servers </a:t>
            </a:r>
            <a:br>
              <a:rPr lang="en-US" dirty="0" smtClean="0">
                <a:gradFill>
                  <a:gsLst>
                    <a:gs pos="0">
                      <a:schemeClr val="tx1"/>
                    </a:gs>
                    <a:gs pos="81000">
                      <a:schemeClr val="tx1"/>
                    </a:gs>
                  </a:gsLst>
                  <a:lin ang="13500000" scaled="1"/>
                </a:gradFill>
                <a:latin typeface="Segoe" pitchFamily="34" charset="0"/>
              </a:rPr>
            </a:br>
            <a:r>
              <a:rPr lang="en-US" dirty="0" smtClean="0">
                <a:gradFill>
                  <a:gsLst>
                    <a:gs pos="0">
                      <a:schemeClr val="tx1"/>
                    </a:gs>
                    <a:gs pos="81000">
                      <a:schemeClr val="tx1"/>
                    </a:gs>
                  </a:gsLst>
                  <a:lin ang="13500000" scaled="1"/>
                </a:gradFill>
                <a:latin typeface="Segoe" pitchFamily="34" charset="0"/>
              </a:rPr>
              <a:t>and equipment doubled </a:t>
            </a:r>
            <a:br>
              <a:rPr lang="en-US" dirty="0" smtClean="0">
                <a:gradFill>
                  <a:gsLst>
                    <a:gs pos="0">
                      <a:schemeClr val="tx1"/>
                    </a:gs>
                    <a:gs pos="81000">
                      <a:schemeClr val="tx1"/>
                    </a:gs>
                  </a:gsLst>
                  <a:lin ang="13500000" scaled="1"/>
                </a:gradFill>
                <a:latin typeface="Segoe" pitchFamily="34" charset="0"/>
              </a:rPr>
            </a:br>
            <a:r>
              <a:rPr lang="en-US" dirty="0" smtClean="0">
                <a:gradFill>
                  <a:gsLst>
                    <a:gs pos="0">
                      <a:schemeClr val="tx1"/>
                    </a:gs>
                    <a:gs pos="81000">
                      <a:schemeClr val="tx1"/>
                    </a:gs>
                  </a:gsLst>
                  <a:lin ang="13500000" scaled="1"/>
                </a:gradFill>
                <a:latin typeface="Segoe" pitchFamily="34" charset="0"/>
              </a:rPr>
              <a:t>between 2000 and 2005</a:t>
            </a:r>
          </a:p>
          <a:p>
            <a:pPr marL="228600" lvl="0" indent="-228600" defTabSz="914363">
              <a:spcAft>
                <a:spcPts val="600"/>
              </a:spcAft>
              <a:buSzPct val="65000"/>
              <a:buBlip>
                <a:blip r:embed="rId4"/>
              </a:buBlip>
            </a:pPr>
            <a:r>
              <a:rPr lang="en-US" dirty="0" smtClean="0">
                <a:gradFill>
                  <a:gsLst>
                    <a:gs pos="0">
                      <a:schemeClr val="tx1"/>
                    </a:gs>
                    <a:gs pos="81000">
                      <a:schemeClr val="tx1"/>
                    </a:gs>
                  </a:gsLst>
                  <a:lin ang="13500000" scaled="1"/>
                </a:gradFill>
                <a:latin typeface="Segoe" pitchFamily="34" charset="0"/>
              </a:rPr>
              <a:t>Server power and cooling uses </a:t>
            </a:r>
            <a:br>
              <a:rPr lang="en-US" dirty="0" smtClean="0">
                <a:gradFill>
                  <a:gsLst>
                    <a:gs pos="0">
                      <a:schemeClr val="tx1"/>
                    </a:gs>
                    <a:gs pos="81000">
                      <a:schemeClr val="tx1"/>
                    </a:gs>
                  </a:gsLst>
                  <a:lin ang="13500000" scaled="1"/>
                </a:gradFill>
                <a:latin typeface="Segoe" pitchFamily="34" charset="0"/>
              </a:rPr>
            </a:br>
            <a:r>
              <a:rPr lang="en-US" dirty="0" smtClean="0">
                <a:gradFill>
                  <a:gsLst>
                    <a:gs pos="0">
                      <a:schemeClr val="tx1"/>
                    </a:gs>
                    <a:gs pos="81000">
                      <a:schemeClr val="tx1"/>
                    </a:gs>
                  </a:gsLst>
                  <a:lin ang="13500000" scaled="1"/>
                </a:gradFill>
                <a:latin typeface="Segoe" pitchFamily="34" charset="0"/>
              </a:rPr>
              <a:t>123 billion kWh/year worldwide</a:t>
            </a:r>
          </a:p>
          <a:p>
            <a:pPr marL="457200" lvl="0" indent="-228600" defTabSz="914363">
              <a:spcAft>
                <a:spcPts val="600"/>
              </a:spcAft>
              <a:buSzPct val="65000"/>
              <a:buBlip>
                <a:blip r:embed="rId4"/>
              </a:buBlip>
            </a:pPr>
            <a:r>
              <a:rPr lang="en-US" sz="1600" dirty="0" smtClean="0">
                <a:gradFill>
                  <a:gsLst>
                    <a:gs pos="0">
                      <a:schemeClr val="tx1"/>
                    </a:gs>
                    <a:gs pos="81000">
                      <a:schemeClr val="tx1"/>
                    </a:gs>
                  </a:gsLst>
                  <a:lin ang="13500000" scaled="1"/>
                </a:gradFill>
                <a:latin typeface="Segoe" pitchFamily="34" charset="0"/>
              </a:rPr>
              <a:t>0.8% of all worldwide power </a:t>
            </a:r>
            <a:br>
              <a:rPr lang="en-US" sz="1600" dirty="0" smtClean="0">
                <a:gradFill>
                  <a:gsLst>
                    <a:gs pos="0">
                      <a:schemeClr val="tx1"/>
                    </a:gs>
                    <a:gs pos="81000">
                      <a:schemeClr val="tx1"/>
                    </a:gs>
                  </a:gsLst>
                  <a:lin ang="13500000" scaled="1"/>
                </a:gradFill>
                <a:latin typeface="Segoe" pitchFamily="34" charset="0"/>
              </a:rPr>
            </a:br>
            <a:r>
              <a:rPr lang="en-US" sz="1600" dirty="0" smtClean="0">
                <a:gradFill>
                  <a:gsLst>
                    <a:gs pos="0">
                      <a:schemeClr val="tx1"/>
                    </a:gs>
                    <a:gs pos="81000">
                      <a:schemeClr val="tx1"/>
                    </a:gs>
                  </a:gsLst>
                  <a:lin ang="13500000" scaled="1"/>
                </a:gradFill>
                <a:latin typeface="Segoe" pitchFamily="34" charset="0"/>
              </a:rPr>
              <a:t>usage (1.5% US)</a:t>
            </a:r>
          </a:p>
          <a:p>
            <a:pPr marL="457200" lvl="0" indent="-228600" defTabSz="914363">
              <a:spcAft>
                <a:spcPts val="600"/>
              </a:spcAft>
              <a:buSzPct val="65000"/>
              <a:buBlip>
                <a:blip r:embed="rId4"/>
              </a:buBlip>
            </a:pPr>
            <a:r>
              <a:rPr lang="en-US" sz="1600" dirty="0" smtClean="0">
                <a:gradFill>
                  <a:gsLst>
                    <a:gs pos="0">
                      <a:schemeClr val="tx1"/>
                    </a:gs>
                    <a:gs pos="81000">
                      <a:schemeClr val="tx1"/>
                    </a:gs>
                  </a:gsLst>
                  <a:lin ang="13500000" scaled="1"/>
                </a:gradFill>
                <a:latin typeface="Segoe" pitchFamily="34" charset="0"/>
              </a:rPr>
              <a:t>18.2 million metric tons of coal; </a:t>
            </a:r>
            <a:br>
              <a:rPr lang="en-US" sz="1600" dirty="0" smtClean="0">
                <a:gradFill>
                  <a:gsLst>
                    <a:gs pos="0">
                      <a:schemeClr val="tx1"/>
                    </a:gs>
                    <a:gs pos="81000">
                      <a:schemeClr val="tx1"/>
                    </a:gs>
                  </a:gsLst>
                  <a:lin ang="13500000" scaled="1"/>
                </a:gradFill>
                <a:latin typeface="Segoe" pitchFamily="34" charset="0"/>
              </a:rPr>
            </a:br>
            <a:r>
              <a:rPr lang="en-US" sz="1600" dirty="0" smtClean="0">
                <a:gradFill>
                  <a:gsLst>
                    <a:gs pos="0">
                      <a:schemeClr val="tx1"/>
                    </a:gs>
                    <a:gs pos="81000">
                      <a:schemeClr val="tx1"/>
                    </a:gs>
                  </a:gsLst>
                  <a:lin ang="13500000" scaled="1"/>
                </a:gradFill>
                <a:latin typeface="Segoe" pitchFamily="34" charset="0"/>
              </a:rPr>
              <a:t>69.7 million barrels of oil</a:t>
            </a:r>
          </a:p>
          <a:p>
            <a:pPr marL="457200" lvl="0" indent="-228600" defTabSz="914363">
              <a:spcAft>
                <a:spcPts val="600"/>
              </a:spcAft>
              <a:buSzPct val="65000"/>
              <a:buBlip>
                <a:blip r:embed="rId4"/>
              </a:buBlip>
            </a:pPr>
            <a:r>
              <a:rPr lang="en-US" sz="1600" dirty="0" smtClean="0">
                <a:gradFill>
                  <a:gsLst>
                    <a:gs pos="0">
                      <a:schemeClr val="tx1"/>
                    </a:gs>
                    <a:gs pos="81000">
                      <a:schemeClr val="tx1"/>
                    </a:gs>
                  </a:gsLst>
                  <a:lin ang="13500000" scaled="1"/>
                </a:gradFill>
                <a:latin typeface="Segoe" pitchFamily="34" charset="0"/>
              </a:rPr>
              <a:t>Equivalent to the yearly </a:t>
            </a:r>
            <a:br>
              <a:rPr lang="en-US" sz="1600" dirty="0" smtClean="0">
                <a:gradFill>
                  <a:gsLst>
                    <a:gs pos="0">
                      <a:schemeClr val="tx1"/>
                    </a:gs>
                    <a:gs pos="81000">
                      <a:schemeClr val="tx1"/>
                    </a:gs>
                  </a:gsLst>
                  <a:lin ang="13500000" scaled="1"/>
                </a:gradFill>
                <a:latin typeface="Segoe" pitchFamily="34" charset="0"/>
              </a:rPr>
            </a:br>
            <a:r>
              <a:rPr lang="en-US" sz="1600" dirty="0" smtClean="0">
                <a:gradFill>
                  <a:gsLst>
                    <a:gs pos="0">
                      <a:schemeClr val="tx1"/>
                    </a:gs>
                    <a:gs pos="81000">
                      <a:schemeClr val="tx1"/>
                    </a:gs>
                  </a:gsLst>
                  <a:lin ang="13500000" scaled="1"/>
                </a:gradFill>
                <a:latin typeface="Segoe" pitchFamily="34" charset="0"/>
              </a:rPr>
              <a:t>electricity consumption </a:t>
            </a:r>
            <a:br>
              <a:rPr lang="en-US" sz="1600" dirty="0" smtClean="0">
                <a:gradFill>
                  <a:gsLst>
                    <a:gs pos="0">
                      <a:schemeClr val="tx1"/>
                    </a:gs>
                    <a:gs pos="81000">
                      <a:schemeClr val="tx1"/>
                    </a:gs>
                  </a:gsLst>
                  <a:lin ang="13500000" scaled="1"/>
                </a:gradFill>
                <a:latin typeface="Segoe" pitchFamily="34" charset="0"/>
              </a:rPr>
            </a:br>
            <a:r>
              <a:rPr lang="en-US" sz="1600" dirty="0" smtClean="0">
                <a:gradFill>
                  <a:gsLst>
                    <a:gs pos="0">
                      <a:schemeClr val="tx1"/>
                    </a:gs>
                    <a:gs pos="81000">
                      <a:schemeClr val="tx1"/>
                    </a:gs>
                  </a:gsLst>
                  <a:lin ang="13500000" scaled="1"/>
                </a:gradFill>
                <a:latin typeface="Segoe" pitchFamily="34" charset="0"/>
              </a:rPr>
              <a:t>of the entire nation of Poland</a:t>
            </a:r>
          </a:p>
          <a:p>
            <a:pPr marL="457200" lvl="0" indent="-228600" defTabSz="914363">
              <a:spcAft>
                <a:spcPts val="600"/>
              </a:spcAft>
              <a:buSzPct val="65000"/>
              <a:buBlip>
                <a:blip r:embed="rId4"/>
              </a:buBlip>
            </a:pPr>
            <a:r>
              <a:rPr lang="en-US" sz="1600" dirty="0" smtClean="0">
                <a:gradFill>
                  <a:gsLst>
                    <a:gs pos="0">
                      <a:schemeClr val="tx1"/>
                    </a:gs>
                    <a:gs pos="81000">
                      <a:schemeClr val="tx1"/>
                    </a:gs>
                  </a:gsLst>
                  <a:lin ang="13500000" scaled="1"/>
                </a:gradFill>
                <a:latin typeface="Segoe" pitchFamily="34" charset="0"/>
              </a:rPr>
              <a:t>Could double again by 2011</a:t>
            </a:r>
          </a:p>
          <a:p>
            <a:pPr marL="228600" lvl="0" indent="-228600" defTabSz="914363">
              <a:spcAft>
                <a:spcPts val="600"/>
              </a:spcAft>
              <a:buSzPct val="65000"/>
              <a:buBlip>
                <a:blip r:embed="rId4"/>
              </a:buBlip>
            </a:pPr>
            <a:endParaRPr lang="en-US" dirty="0" smtClean="0">
              <a:gradFill>
                <a:gsLst>
                  <a:gs pos="0">
                    <a:schemeClr val="tx1"/>
                  </a:gs>
                  <a:gs pos="81000">
                    <a:schemeClr val="tx1"/>
                  </a:gs>
                </a:gsLst>
                <a:lin ang="13500000" scaled="1"/>
              </a:gradFill>
              <a:latin typeface="Segoe" pitchFamily="34" charset="0"/>
            </a:endParaRPr>
          </a:p>
        </p:txBody>
      </p:sp>
      <p:sp>
        <p:nvSpPr>
          <p:cNvPr id="13" name="TextBox 12"/>
          <p:cNvSpPr txBox="1"/>
          <p:nvPr/>
        </p:nvSpPr>
        <p:spPr>
          <a:xfrm rot="16200000">
            <a:off x="3295650" y="2990850"/>
            <a:ext cx="2495550" cy="484748"/>
          </a:xfrm>
          <a:prstGeom prst="rect">
            <a:avLst/>
          </a:prstGeom>
          <a:noFill/>
        </p:spPr>
        <p:txBody>
          <a:bodyPr wrap="square" lIns="0" tIns="0" rIns="0" bIns="0" rtlCol="0">
            <a:spAutoFit/>
          </a:bodyPr>
          <a:lstStyle/>
          <a:p>
            <a:pPr algn="ctr"/>
            <a:r>
              <a:rPr lang="en-US" sz="1050" dirty="0" smtClean="0">
                <a:gradFill>
                  <a:gsLst>
                    <a:gs pos="0">
                      <a:schemeClr val="tx1"/>
                    </a:gs>
                    <a:gs pos="100000">
                      <a:schemeClr val="tx1"/>
                    </a:gs>
                  </a:gsLst>
                  <a:lin ang="5400000" scaled="0"/>
                </a:gradFill>
                <a:latin typeface="+mj-lt"/>
              </a:rPr>
              <a:t>Total Electricity Use </a:t>
            </a:r>
            <a:r>
              <a:rPr lang="en-US" sz="1050" dirty="0" smtClean="0">
                <a:gradFill>
                  <a:gsLst>
                    <a:gs pos="0">
                      <a:schemeClr val="tx1"/>
                    </a:gs>
                    <a:gs pos="100000">
                      <a:schemeClr val="tx1"/>
                    </a:gs>
                  </a:gsLst>
                  <a:lin ang="5400000" scaled="0"/>
                </a:gradFill>
              </a:rPr>
              <a:t/>
            </a:r>
            <a:br>
              <a:rPr lang="en-US" sz="1050" dirty="0" smtClean="0">
                <a:gradFill>
                  <a:gsLst>
                    <a:gs pos="0">
                      <a:schemeClr val="tx1"/>
                    </a:gs>
                    <a:gs pos="100000">
                      <a:schemeClr val="tx1"/>
                    </a:gs>
                  </a:gsLst>
                  <a:lin ang="5400000" scaled="0"/>
                </a:gradFill>
              </a:rPr>
            </a:br>
            <a:r>
              <a:rPr lang="en-US" sz="1050" dirty="0" smtClean="0">
                <a:gradFill>
                  <a:gsLst>
                    <a:gs pos="0">
                      <a:schemeClr val="tx1"/>
                    </a:gs>
                    <a:gs pos="100000">
                      <a:schemeClr val="tx1"/>
                    </a:gs>
                  </a:gsLst>
                  <a:lin ang="5400000" scaled="0"/>
                </a:gradFill>
              </a:rPr>
              <a:t>(billion kWh/year)</a:t>
            </a:r>
          </a:p>
          <a:p>
            <a:endParaRPr lang="en-US" sz="1050" dirty="0" err="1" smtClean="0">
              <a:gradFill>
                <a:gsLst>
                  <a:gs pos="0">
                    <a:schemeClr val="tx1"/>
                  </a:gs>
                  <a:gs pos="100000">
                    <a:schemeClr val="tx1"/>
                  </a:gs>
                </a:gsLst>
                <a:lin ang="5400000" scaled="0"/>
              </a:gra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406400" y="1866901"/>
          <a:ext cx="8204200" cy="1915848"/>
        </p:xfrm>
        <a:graphic>
          <a:graphicData uri="http://schemas.openxmlformats.org/drawingml/2006/table">
            <a:tbl>
              <a:tblPr firstRow="1">
                <a:tableStyleId>{69CF1AB2-1976-4502-BF36-3FF5EA218861}</a:tableStyleId>
              </a:tblPr>
              <a:tblGrid>
                <a:gridCol w="1737577"/>
                <a:gridCol w="1653323"/>
                <a:gridCol w="1625600"/>
                <a:gridCol w="1625600"/>
                <a:gridCol w="1562100"/>
              </a:tblGrid>
              <a:tr h="638616">
                <a:tc>
                  <a:txBody>
                    <a:bodyPr/>
                    <a:lstStyle/>
                    <a:p>
                      <a:pPr marL="0" marR="0" algn="l" defTabSz="914400" rtl="0" eaLnBrk="1" latinLnBrk="0" hangingPunct="1">
                        <a:lnSpc>
                          <a:spcPts val="1300"/>
                        </a:lnSpc>
                        <a:spcBef>
                          <a:spcPts val="300"/>
                        </a:spcBef>
                        <a:spcAft>
                          <a:spcPts val="300"/>
                        </a:spcAft>
                      </a:pPr>
                      <a:r>
                        <a:rPr lang="en-US" sz="1400" b="0" kern="1200" dirty="0"/>
                        <a:t>Standalone IIS7 </a:t>
                      </a:r>
                      <a:r>
                        <a:rPr lang="en-US" sz="1400" b="0" kern="1200" dirty="0" smtClean="0"/>
                        <a:t/>
                      </a:r>
                      <a:br>
                        <a:rPr lang="en-US" sz="1400" b="0" kern="1200" dirty="0" smtClean="0"/>
                      </a:br>
                      <a:r>
                        <a:rPr lang="en-US" sz="1400" b="0" kern="1200" dirty="0" smtClean="0"/>
                        <a:t>server </a:t>
                      </a:r>
                      <a:r>
                        <a:rPr lang="en-US" sz="1400" b="0" kern="1200" dirty="0"/>
                        <a:t>× 4</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nSpc>
                          <a:spcPts val="1300"/>
                        </a:lnSpc>
                        <a:spcBef>
                          <a:spcPts val="300"/>
                        </a:spcBef>
                        <a:spcAft>
                          <a:spcPts val="300"/>
                        </a:spcAft>
                      </a:pPr>
                      <a:r>
                        <a:rPr lang="en-US" sz="1400" b="0" kern="1200" dirty="0" smtClean="0"/>
                        <a:t>2,000</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nSpc>
                          <a:spcPts val="1300"/>
                        </a:lnSpc>
                        <a:spcBef>
                          <a:spcPts val="300"/>
                        </a:spcBef>
                        <a:spcAft>
                          <a:spcPts val="300"/>
                        </a:spcAft>
                      </a:pPr>
                      <a:r>
                        <a:rPr lang="en-US" sz="1400" b="0" kern="1200" dirty="0" smtClean="0"/>
                        <a:t>17,535</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nSpc>
                          <a:spcPts val="1300"/>
                        </a:lnSpc>
                        <a:spcBef>
                          <a:spcPts val="300"/>
                        </a:spcBef>
                        <a:spcAft>
                          <a:spcPts val="300"/>
                        </a:spcAft>
                      </a:pPr>
                      <a:r>
                        <a:rPr lang="en-US" sz="1400" b="0" kern="1200" dirty="0" smtClean="0"/>
                        <a:t>€ 2,455</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nSpc>
                          <a:spcPts val="1300"/>
                        </a:lnSpc>
                        <a:spcBef>
                          <a:spcPts val="300"/>
                        </a:spcBef>
                        <a:spcAft>
                          <a:spcPts val="300"/>
                        </a:spcAft>
                      </a:pPr>
                      <a:r>
                        <a:rPr lang="en-US" sz="1400" b="0" kern="1200" dirty="0" smtClean="0"/>
                        <a:t>13,633</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r>
              <a:tr h="638616">
                <a:tc>
                  <a:txBody>
                    <a:bodyPr/>
                    <a:lstStyle/>
                    <a:p>
                      <a:pPr marL="0" marR="0" algn="l" defTabSz="914400" rtl="0" eaLnBrk="1" latinLnBrk="0" hangingPunct="1">
                        <a:lnSpc>
                          <a:spcPts val="1300"/>
                        </a:lnSpc>
                        <a:spcBef>
                          <a:spcPts val="300"/>
                        </a:spcBef>
                        <a:spcAft>
                          <a:spcPts val="300"/>
                        </a:spcAft>
                      </a:pPr>
                      <a:r>
                        <a:rPr lang="en-US" sz="1400" b="0" kern="1200" dirty="0"/>
                        <a:t>One Hyper-V </a:t>
                      </a:r>
                      <a:r>
                        <a:rPr lang="en-US" sz="1400" b="0" kern="1200" dirty="0" smtClean="0"/>
                        <a:t/>
                      </a:r>
                      <a:br>
                        <a:rPr lang="en-US" sz="1400" b="0" kern="1200" dirty="0" smtClean="0"/>
                      </a:br>
                      <a:r>
                        <a:rPr lang="en-US" sz="1400" b="0" kern="1200" dirty="0" smtClean="0"/>
                        <a:t>server with </a:t>
                      </a:r>
                      <a:r>
                        <a:rPr lang="en-US" sz="1400" b="0" kern="1200" dirty="0"/>
                        <a:t>4 IIS7 virtual machines</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517</a:t>
                      </a:r>
                      <a:r>
                        <a:rPr lang="en-US" sz="1400" b="0" kern="1200" dirty="0"/>
                        <a:t/>
                      </a:r>
                      <a:br>
                        <a:rPr lang="en-US" sz="1400" b="0" kern="1200" dirty="0"/>
                      </a:br>
                      <a:r>
                        <a:rPr lang="en-US" sz="1400" b="0" kern="1200" dirty="0"/>
                        <a:t>(measured)</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4,537</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€ 635</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3,528</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r>
              <a:tr h="638616">
                <a:tc>
                  <a:txBody>
                    <a:bodyPr/>
                    <a:lstStyle/>
                    <a:p>
                      <a:pPr marL="0" marR="0" algn="l" defTabSz="914400" rtl="0" eaLnBrk="1" latinLnBrk="0" hangingPunct="1">
                        <a:lnSpc>
                          <a:spcPts val="1300"/>
                        </a:lnSpc>
                        <a:spcBef>
                          <a:spcPts val="300"/>
                        </a:spcBef>
                        <a:spcAft>
                          <a:spcPts val="300"/>
                        </a:spcAft>
                      </a:pPr>
                      <a:r>
                        <a:rPr lang="en-US" sz="1400" b="0" kern="1200" dirty="0" smtClean="0"/>
                        <a:t>Potential Savings</a:t>
                      </a:r>
                      <a:endParaRPr lang="en-US" sz="1400" b="0" kern="1200" dirty="0">
                        <a:gradFill>
                          <a:gsLst>
                            <a:gs pos="0">
                              <a:schemeClr val="accent1"/>
                            </a:gs>
                            <a:gs pos="100000">
                              <a:schemeClr val="accent1"/>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a:lnSpc>
                          <a:spcPts val="1300"/>
                        </a:lnSpc>
                        <a:spcBef>
                          <a:spcPts val="300"/>
                        </a:spcBef>
                        <a:spcAft>
                          <a:spcPts val="300"/>
                        </a:spcAft>
                      </a:pPr>
                      <a:r>
                        <a:rPr lang="en-US" sz="1400" b="0" kern="1200" dirty="0" smtClean="0"/>
                        <a:t>1,483</a:t>
                      </a:r>
                      <a:endParaRPr lang="en-US" sz="1400" b="0" kern="1200" dirty="0">
                        <a:gradFill>
                          <a:gsLst>
                            <a:gs pos="0">
                              <a:schemeClr val="accent2"/>
                            </a:gs>
                            <a:gs pos="100000">
                              <a:schemeClr val="accent2"/>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a:lnSpc>
                          <a:spcPts val="1300"/>
                        </a:lnSpc>
                        <a:spcBef>
                          <a:spcPts val="300"/>
                        </a:spcBef>
                        <a:spcAft>
                          <a:spcPts val="300"/>
                        </a:spcAft>
                      </a:pPr>
                      <a:r>
                        <a:rPr lang="en-US" sz="1400" b="0" kern="1200" dirty="0" smtClean="0"/>
                        <a:t>12,997</a:t>
                      </a:r>
                      <a:endParaRPr lang="en-US" sz="1400" b="0" kern="1200" dirty="0">
                        <a:gradFill>
                          <a:gsLst>
                            <a:gs pos="0">
                              <a:schemeClr val="accent2"/>
                            </a:gs>
                            <a:gs pos="100000">
                              <a:schemeClr val="accent2"/>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indent="0" algn="l" defTabSz="914363" rtl="0" eaLnBrk="1" fontAlgn="auto" latinLnBrk="0" hangingPunct="1">
                        <a:lnSpc>
                          <a:spcPts val="1300"/>
                        </a:lnSpc>
                        <a:spcBef>
                          <a:spcPts val="300"/>
                        </a:spcBef>
                        <a:spcAft>
                          <a:spcPts val="300"/>
                        </a:spcAft>
                        <a:buClrTx/>
                        <a:buSzTx/>
                        <a:buFontTx/>
                        <a:buNone/>
                        <a:tabLst/>
                        <a:defRPr/>
                      </a:pPr>
                      <a:r>
                        <a:rPr lang="en-US" sz="1400" b="0" kern="1200" dirty="0" smtClean="0"/>
                        <a:t>€ 1,820</a:t>
                      </a:r>
                      <a:endParaRPr lang="en-US" sz="1400" b="0" kern="1200" dirty="0" smtClean="0">
                        <a:gradFill>
                          <a:gsLst>
                            <a:gs pos="0">
                              <a:schemeClr val="tx1"/>
                            </a:gs>
                            <a:gs pos="100000">
                              <a:schemeClr val="tx1"/>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a:lnSpc>
                          <a:spcPts val="1300"/>
                        </a:lnSpc>
                        <a:spcBef>
                          <a:spcPts val="300"/>
                        </a:spcBef>
                        <a:spcAft>
                          <a:spcPts val="300"/>
                        </a:spcAft>
                      </a:pPr>
                      <a:r>
                        <a:rPr lang="en-US" sz="1400" b="0" kern="1200" dirty="0" smtClean="0"/>
                        <a:t>10,105</a:t>
                      </a:r>
                      <a:endParaRPr lang="en-US" sz="1400" b="0" kern="1200" dirty="0">
                        <a:gradFill>
                          <a:gsLst>
                            <a:gs pos="0">
                              <a:schemeClr val="accent2"/>
                            </a:gs>
                            <a:gs pos="100000">
                              <a:schemeClr val="accent2"/>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r>
            </a:tbl>
          </a:graphicData>
        </a:graphic>
      </p:graphicFrame>
      <p:sp>
        <p:nvSpPr>
          <p:cNvPr id="9" name="TextBox 8"/>
          <p:cNvSpPr txBox="1"/>
          <p:nvPr/>
        </p:nvSpPr>
        <p:spPr>
          <a:xfrm>
            <a:off x="431800" y="5765801"/>
            <a:ext cx="8229600" cy="276995"/>
          </a:xfrm>
          <a:prstGeom prst="rect">
            <a:avLst/>
          </a:prstGeom>
          <a:noFill/>
        </p:spPr>
        <p:txBody>
          <a:bodyPr wrap="square" lIns="91436" tIns="45718" rIns="91436" bIns="45718" rtlCol="0">
            <a:spAutoFit/>
          </a:bodyPr>
          <a:lstStyle/>
          <a:p>
            <a:r>
              <a:rPr lang="en-US" sz="600" dirty="0" smtClean="0">
                <a:solidFill>
                  <a:schemeClr val="bg1">
                    <a:lumMod val="50000"/>
                  </a:schemeClr>
                </a:solidFill>
              </a:rPr>
              <a:t>* See Average Retail Price of Electricity to Ultimate Customers by End-Use Sector, by State (http://www.eia.doe.gov/cneaf/electricity/epm/table5_6_b.html) and Greenhouse Gas Equivalencies Calculator (http://www.epa.gov/cleanenergy/energy-resources/calculator.html) from the U.S. Environmental Protection Agency.</a:t>
            </a:r>
            <a:endParaRPr lang="en-US" sz="600" dirty="0">
              <a:solidFill>
                <a:schemeClr val="bg1">
                  <a:lumMod val="50000"/>
                </a:schemeClr>
              </a:solidFill>
            </a:endParaRPr>
          </a:p>
        </p:txBody>
      </p:sp>
      <p:sp>
        <p:nvSpPr>
          <p:cNvPr id="5" name="Title 4"/>
          <p:cNvSpPr>
            <a:spLocks noGrp="1"/>
          </p:cNvSpPr>
          <p:nvPr>
            <p:ph type="title"/>
          </p:nvPr>
        </p:nvSpPr>
        <p:spPr/>
        <p:txBody>
          <a:bodyPr/>
          <a:lstStyle/>
          <a:p>
            <a:r>
              <a:rPr smtClean="0"/>
              <a:t>Adding Up the Savings</a:t>
            </a:r>
            <a:endParaRPr lang="en-US" dirty="0"/>
          </a:p>
        </p:txBody>
      </p:sp>
      <p:sp>
        <p:nvSpPr>
          <p:cNvPr id="8" name="Snip Single Corner Rectangle 7"/>
          <p:cNvSpPr/>
          <p:nvPr/>
        </p:nvSpPr>
        <p:spPr>
          <a:xfrm>
            <a:off x="405456" y="1457732"/>
            <a:ext cx="1746504" cy="466344"/>
          </a:xfrm>
          <a:prstGeom prst="snip1Rect">
            <a:avLst>
              <a:gd name="adj" fmla="val 33474"/>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a:gradFill>
                <a:gsLst>
                  <a:gs pos="0">
                    <a:schemeClr val="tx1"/>
                  </a:gs>
                  <a:gs pos="100000">
                    <a:schemeClr val="tx1"/>
                  </a:gs>
                </a:gsLst>
                <a:lin ang="13500000" scaled="1"/>
              </a:gradFill>
              <a:latin typeface="Segoe Semibold" pitchFamily="34" charset="0"/>
            </a:endParaRPr>
          </a:p>
        </p:txBody>
      </p:sp>
      <p:sp>
        <p:nvSpPr>
          <p:cNvPr id="10" name="Rectangle 9"/>
          <p:cNvSpPr/>
          <p:nvPr/>
        </p:nvSpPr>
        <p:spPr>
          <a:xfrm>
            <a:off x="384796" y="1537016"/>
            <a:ext cx="1583138" cy="307777"/>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Server Setup</a:t>
            </a:r>
          </a:p>
        </p:txBody>
      </p:sp>
      <p:sp>
        <p:nvSpPr>
          <p:cNvPr id="12" name="Snip Single Corner Rectangle 11"/>
          <p:cNvSpPr/>
          <p:nvPr/>
        </p:nvSpPr>
        <p:spPr>
          <a:xfrm>
            <a:off x="2209800" y="1457732"/>
            <a:ext cx="1583788" cy="466344"/>
          </a:xfrm>
          <a:prstGeom prst="snip1Rect">
            <a:avLst>
              <a:gd name="adj" fmla="val 33474"/>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a:gradFill>
                <a:gsLst>
                  <a:gs pos="0">
                    <a:schemeClr val="tx1"/>
                  </a:gs>
                  <a:gs pos="100000">
                    <a:schemeClr val="tx1"/>
                  </a:gs>
                </a:gsLst>
                <a:lin ang="13500000" scaled="1"/>
              </a:gradFill>
              <a:latin typeface="Segoe Semibold" pitchFamily="34" charset="0"/>
            </a:endParaRPr>
          </a:p>
        </p:txBody>
      </p:sp>
      <p:sp>
        <p:nvSpPr>
          <p:cNvPr id="13" name="Rectangle 12"/>
          <p:cNvSpPr/>
          <p:nvPr/>
        </p:nvSpPr>
        <p:spPr>
          <a:xfrm>
            <a:off x="2231148" y="1537016"/>
            <a:ext cx="1839381" cy="307777"/>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Average Watts</a:t>
            </a:r>
          </a:p>
        </p:txBody>
      </p:sp>
      <p:sp>
        <p:nvSpPr>
          <p:cNvPr id="15" name="Snip Single Corner Rectangle 14"/>
          <p:cNvSpPr/>
          <p:nvPr/>
        </p:nvSpPr>
        <p:spPr>
          <a:xfrm>
            <a:off x="3852008" y="1457732"/>
            <a:ext cx="1554480" cy="466344"/>
          </a:xfrm>
          <a:prstGeom prst="snip1Rect">
            <a:avLst>
              <a:gd name="adj" fmla="val 33474"/>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a:gradFill>
                <a:gsLst>
                  <a:gs pos="0">
                    <a:schemeClr val="tx1"/>
                  </a:gs>
                  <a:gs pos="100000">
                    <a:schemeClr val="tx1"/>
                  </a:gs>
                </a:gsLst>
                <a:lin ang="13500000" scaled="1"/>
              </a:gradFill>
              <a:latin typeface="Segoe Semibold" pitchFamily="34" charset="0"/>
            </a:endParaRPr>
          </a:p>
        </p:txBody>
      </p:sp>
      <p:sp>
        <p:nvSpPr>
          <p:cNvPr id="16" name="Rectangle 15"/>
          <p:cNvSpPr/>
          <p:nvPr/>
        </p:nvSpPr>
        <p:spPr>
          <a:xfrm>
            <a:off x="3844048" y="1537016"/>
            <a:ext cx="1839381" cy="307777"/>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kWh/year</a:t>
            </a:r>
          </a:p>
        </p:txBody>
      </p:sp>
      <p:sp>
        <p:nvSpPr>
          <p:cNvPr id="18" name="Snip Single Corner Rectangle 17"/>
          <p:cNvSpPr/>
          <p:nvPr/>
        </p:nvSpPr>
        <p:spPr>
          <a:xfrm>
            <a:off x="5464908" y="1457732"/>
            <a:ext cx="1554480" cy="466344"/>
          </a:xfrm>
          <a:prstGeom prst="snip1Rect">
            <a:avLst>
              <a:gd name="adj" fmla="val 33474"/>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a:gradFill>
                <a:gsLst>
                  <a:gs pos="0">
                    <a:schemeClr val="tx1"/>
                  </a:gs>
                  <a:gs pos="100000">
                    <a:schemeClr val="tx1"/>
                  </a:gs>
                </a:gsLst>
                <a:lin ang="13500000" scaled="1"/>
              </a:gradFill>
              <a:latin typeface="Segoe Semibold" pitchFamily="34" charset="0"/>
            </a:endParaRPr>
          </a:p>
        </p:txBody>
      </p:sp>
      <p:sp>
        <p:nvSpPr>
          <p:cNvPr id="19" name="Rectangle 18"/>
          <p:cNvSpPr/>
          <p:nvPr/>
        </p:nvSpPr>
        <p:spPr>
          <a:xfrm>
            <a:off x="5444248" y="1537016"/>
            <a:ext cx="1839381" cy="307777"/>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Cost</a:t>
            </a:r>
          </a:p>
        </p:txBody>
      </p:sp>
      <p:sp>
        <p:nvSpPr>
          <p:cNvPr id="21" name="Snip Single Corner Rectangle 20"/>
          <p:cNvSpPr/>
          <p:nvPr/>
        </p:nvSpPr>
        <p:spPr>
          <a:xfrm>
            <a:off x="7072589" y="1457732"/>
            <a:ext cx="1554480" cy="466344"/>
          </a:xfrm>
          <a:prstGeom prst="snip1Rect">
            <a:avLst>
              <a:gd name="adj" fmla="val 33474"/>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a:gradFill>
                <a:gsLst>
                  <a:gs pos="0">
                    <a:schemeClr val="tx1"/>
                  </a:gs>
                  <a:gs pos="100000">
                    <a:schemeClr val="tx1"/>
                  </a:gs>
                </a:gsLst>
                <a:lin ang="13500000" scaled="1"/>
              </a:gradFill>
              <a:latin typeface="Segoe Semibold" pitchFamily="34" charset="0"/>
            </a:endParaRPr>
          </a:p>
        </p:txBody>
      </p:sp>
      <p:sp>
        <p:nvSpPr>
          <p:cNvPr id="22" name="Rectangle 21"/>
          <p:cNvSpPr/>
          <p:nvPr/>
        </p:nvSpPr>
        <p:spPr>
          <a:xfrm>
            <a:off x="7026529" y="1537016"/>
            <a:ext cx="1839381" cy="307777"/>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Kilograms of CO</a:t>
            </a:r>
            <a:r>
              <a:rPr lang="en-US" sz="1400" b="1" baseline="-250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2</a:t>
            </a:r>
          </a:p>
        </p:txBody>
      </p:sp>
      <p:graphicFrame>
        <p:nvGraphicFramePr>
          <p:cNvPr id="24" name="Content Placeholder 5"/>
          <p:cNvGraphicFramePr>
            <a:graphicFrameLocks noGrp="1"/>
          </p:cNvGraphicFramePr>
          <p:nvPr>
            <p:ph idx="4294967295"/>
          </p:nvPr>
        </p:nvGraphicFramePr>
        <p:xfrm>
          <a:off x="406400" y="3907039"/>
          <a:ext cx="8216899" cy="1820661"/>
        </p:xfrm>
        <a:graphic>
          <a:graphicData uri="http://schemas.openxmlformats.org/drawingml/2006/table">
            <a:tbl>
              <a:tblPr firstRow="1">
                <a:tableStyleId>{69CF1AB2-1976-4502-BF36-3FF5EA218861}</a:tableStyleId>
              </a:tblPr>
              <a:tblGrid>
                <a:gridCol w="1727200"/>
                <a:gridCol w="1689100"/>
                <a:gridCol w="1587500"/>
                <a:gridCol w="1612900"/>
                <a:gridCol w="1600199"/>
              </a:tblGrid>
              <a:tr h="606887">
                <a:tc>
                  <a:txBody>
                    <a:bodyPr/>
                    <a:lstStyle/>
                    <a:p>
                      <a:pPr marL="0" marR="0" algn="l" defTabSz="914363" rtl="0" eaLnBrk="1" latinLnBrk="0" hangingPunct="1">
                        <a:lnSpc>
                          <a:spcPts val="1300"/>
                        </a:lnSpc>
                        <a:spcBef>
                          <a:spcPts val="300"/>
                        </a:spcBef>
                        <a:spcAft>
                          <a:spcPts val="300"/>
                        </a:spcAft>
                      </a:pPr>
                      <a:r>
                        <a:rPr lang="en-US" sz="1400" b="0" kern="1200" dirty="0"/>
                        <a:t>Standalone IIS7 server × 10</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gn="l" defTabSz="914363" rtl="0" eaLnBrk="1" latinLnBrk="0" hangingPunct="1">
                        <a:lnSpc>
                          <a:spcPts val="1300"/>
                        </a:lnSpc>
                        <a:spcBef>
                          <a:spcPts val="300"/>
                        </a:spcBef>
                        <a:spcAft>
                          <a:spcPts val="300"/>
                        </a:spcAft>
                      </a:pPr>
                      <a:r>
                        <a:rPr lang="en-US" sz="1400" b="0" kern="1200" dirty="0" smtClean="0"/>
                        <a:t>5,001</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gn="l" defTabSz="914363" rtl="0" eaLnBrk="1" latinLnBrk="0" hangingPunct="1">
                        <a:lnSpc>
                          <a:spcPts val="1300"/>
                        </a:lnSpc>
                        <a:spcBef>
                          <a:spcPts val="300"/>
                        </a:spcBef>
                        <a:spcAft>
                          <a:spcPts val="300"/>
                        </a:spcAft>
                      </a:pPr>
                      <a:r>
                        <a:rPr lang="en-US" sz="1400" b="0" kern="1200" dirty="0" smtClean="0"/>
                        <a:t>43,838</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gn="l" defTabSz="914363" rtl="0" eaLnBrk="1" latinLnBrk="0" hangingPunct="1">
                        <a:lnSpc>
                          <a:spcPts val="1300"/>
                        </a:lnSpc>
                        <a:spcBef>
                          <a:spcPts val="300"/>
                        </a:spcBef>
                        <a:spcAft>
                          <a:spcPts val="300"/>
                        </a:spcAft>
                      </a:pPr>
                      <a:r>
                        <a:rPr lang="en-US" sz="1400" b="0" kern="1200" dirty="0" smtClean="0"/>
                        <a:t>€ 6,129</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gn="l" defTabSz="914363" rtl="0" eaLnBrk="1" latinLnBrk="0" hangingPunct="1">
                        <a:lnSpc>
                          <a:spcPts val="1300"/>
                        </a:lnSpc>
                        <a:spcBef>
                          <a:spcPts val="300"/>
                        </a:spcBef>
                        <a:spcAft>
                          <a:spcPts val="300"/>
                        </a:spcAft>
                      </a:pPr>
                      <a:r>
                        <a:rPr lang="en-US" sz="1400" b="0" kern="1200" dirty="0" smtClean="0"/>
                        <a:t>34,083</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r>
              <a:tr h="606887">
                <a:tc>
                  <a:txBody>
                    <a:bodyPr/>
                    <a:lstStyle/>
                    <a:p>
                      <a:pPr marL="0" marR="0" algn="l" defTabSz="914400" rtl="0" eaLnBrk="1" latinLnBrk="0" hangingPunct="1">
                        <a:lnSpc>
                          <a:spcPts val="1300"/>
                        </a:lnSpc>
                        <a:spcBef>
                          <a:spcPts val="300"/>
                        </a:spcBef>
                        <a:spcAft>
                          <a:spcPts val="300"/>
                        </a:spcAft>
                      </a:pPr>
                      <a:r>
                        <a:rPr lang="en-US" sz="1400" b="0" kern="1200" dirty="0"/>
                        <a:t>One Hyper-V </a:t>
                      </a:r>
                      <a:r>
                        <a:rPr lang="en-US" sz="1400" b="0" kern="1200" dirty="0" smtClean="0"/>
                        <a:t/>
                      </a:r>
                      <a:br>
                        <a:rPr lang="en-US" sz="1400" b="0" kern="1200" dirty="0" smtClean="0"/>
                      </a:br>
                      <a:r>
                        <a:rPr lang="en-US" sz="1400" b="0" kern="1200" dirty="0" smtClean="0"/>
                        <a:t>server </a:t>
                      </a:r>
                      <a:r>
                        <a:rPr lang="en-US" sz="1400" b="0" kern="1200" dirty="0"/>
                        <a:t>with 10 IIS7 virtual machines</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512</a:t>
                      </a:r>
                      <a:r>
                        <a:rPr lang="en-US" sz="1400" b="0" kern="1200" dirty="0"/>
                        <a:t/>
                      </a:r>
                      <a:br>
                        <a:rPr lang="en-US" sz="1400" b="0" kern="1200" dirty="0"/>
                      </a:br>
                      <a:r>
                        <a:rPr lang="en-US" sz="1400" b="0" kern="1200" dirty="0"/>
                        <a:t>(measured)</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4,489</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€ 628</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3,491</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r>
              <a:tr h="606887">
                <a:tc>
                  <a:txBody>
                    <a:bodyPr/>
                    <a:lstStyle/>
                    <a:p>
                      <a:pPr marL="0" marR="0" algn="l" defTabSz="914400" rtl="0" eaLnBrk="1" latinLnBrk="0" hangingPunct="1">
                        <a:lnSpc>
                          <a:spcPts val="1300"/>
                        </a:lnSpc>
                        <a:spcBef>
                          <a:spcPts val="300"/>
                        </a:spcBef>
                        <a:spcAft>
                          <a:spcPts val="300"/>
                        </a:spcAft>
                      </a:pPr>
                      <a:r>
                        <a:rPr lang="en-US" sz="1400" b="0" kern="1200" dirty="0"/>
                        <a:t>Potential Savings</a:t>
                      </a:r>
                      <a:endParaRPr lang="en-US" sz="1400" b="0" kern="1200" dirty="0">
                        <a:gradFill>
                          <a:gsLst>
                            <a:gs pos="0">
                              <a:schemeClr val="accent1"/>
                            </a:gs>
                            <a:gs pos="100000">
                              <a:schemeClr val="accent1"/>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a:lnSpc>
                          <a:spcPts val="1300"/>
                        </a:lnSpc>
                        <a:spcBef>
                          <a:spcPts val="300"/>
                        </a:spcBef>
                        <a:spcAft>
                          <a:spcPts val="300"/>
                        </a:spcAft>
                      </a:pPr>
                      <a:r>
                        <a:rPr lang="en-US" sz="1400" b="0" kern="1200" dirty="0" smtClean="0"/>
                        <a:t>4,489</a:t>
                      </a:r>
                      <a:endParaRPr lang="en-US" sz="1400" b="0" kern="1200" dirty="0">
                        <a:gradFill>
                          <a:gsLst>
                            <a:gs pos="0">
                              <a:schemeClr val="accent2"/>
                            </a:gs>
                            <a:gs pos="100000">
                              <a:schemeClr val="accent2"/>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a:lnSpc>
                          <a:spcPts val="1300"/>
                        </a:lnSpc>
                        <a:spcBef>
                          <a:spcPts val="300"/>
                        </a:spcBef>
                        <a:spcAft>
                          <a:spcPts val="300"/>
                        </a:spcAft>
                      </a:pPr>
                      <a:r>
                        <a:rPr lang="en-US" sz="1400" b="0" kern="1200" dirty="0" smtClean="0"/>
                        <a:t>39,349</a:t>
                      </a:r>
                      <a:endParaRPr lang="en-US" sz="1400" b="0" kern="1200" dirty="0">
                        <a:gradFill>
                          <a:gsLst>
                            <a:gs pos="0">
                              <a:schemeClr val="accent2"/>
                            </a:gs>
                            <a:gs pos="100000">
                              <a:schemeClr val="accent2"/>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a:lnSpc>
                          <a:spcPts val="1300"/>
                        </a:lnSpc>
                        <a:spcBef>
                          <a:spcPts val="300"/>
                        </a:spcBef>
                        <a:spcAft>
                          <a:spcPts val="300"/>
                        </a:spcAft>
                      </a:pPr>
                      <a:r>
                        <a:rPr lang="en-US" sz="1400" b="0" kern="1200" dirty="0" smtClean="0"/>
                        <a:t>€ 5,501</a:t>
                      </a:r>
                      <a:endParaRPr lang="en-US" sz="1400" b="0" kern="1200" dirty="0">
                        <a:gradFill>
                          <a:gsLst>
                            <a:gs pos="0">
                              <a:schemeClr val="accent2"/>
                            </a:gs>
                            <a:gs pos="100000">
                              <a:schemeClr val="accent2"/>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a:lnSpc>
                          <a:spcPts val="1300"/>
                        </a:lnSpc>
                        <a:spcBef>
                          <a:spcPts val="300"/>
                        </a:spcBef>
                        <a:spcAft>
                          <a:spcPts val="300"/>
                        </a:spcAft>
                      </a:pPr>
                      <a:r>
                        <a:rPr lang="en-US" sz="1400" b="0" kern="1200" dirty="0" smtClean="0"/>
                        <a:t>30,592</a:t>
                      </a:r>
                      <a:endParaRPr lang="en-US" sz="1400" b="0" kern="1200" dirty="0">
                        <a:gradFill>
                          <a:gsLst>
                            <a:gs pos="0">
                              <a:schemeClr val="accent2"/>
                            </a:gs>
                            <a:gs pos="100000">
                              <a:schemeClr val="accent2"/>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r>
            </a:tbl>
          </a:graphicData>
        </a:graphic>
      </p:graphicFrame>
      <p:cxnSp>
        <p:nvCxnSpPr>
          <p:cNvPr id="26" name="Straight Connector 25"/>
          <p:cNvCxnSpPr/>
          <p:nvPr/>
        </p:nvCxnSpPr>
        <p:spPr>
          <a:xfrm rot="5400000">
            <a:off x="2889250" y="2863850"/>
            <a:ext cx="18415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490244" y="2863850"/>
            <a:ext cx="18415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115844" y="2863850"/>
            <a:ext cx="18415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07887" y="4825619"/>
            <a:ext cx="1804194" cy="155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508087" y="4825619"/>
            <a:ext cx="1804194" cy="155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134513" y="4825619"/>
            <a:ext cx="1804194" cy="155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406400" y="1866901"/>
          <a:ext cx="8204200" cy="1915848"/>
        </p:xfrm>
        <a:graphic>
          <a:graphicData uri="http://schemas.openxmlformats.org/drawingml/2006/table">
            <a:tbl>
              <a:tblPr firstRow="1">
                <a:tableStyleId>{69CF1AB2-1976-4502-BF36-3FF5EA218861}</a:tableStyleId>
              </a:tblPr>
              <a:tblGrid>
                <a:gridCol w="1737577"/>
                <a:gridCol w="1653323"/>
                <a:gridCol w="1625600"/>
                <a:gridCol w="1625600"/>
                <a:gridCol w="1562100"/>
              </a:tblGrid>
              <a:tr h="638616">
                <a:tc>
                  <a:txBody>
                    <a:bodyPr/>
                    <a:lstStyle/>
                    <a:p>
                      <a:pPr marL="0" marR="0" algn="l" defTabSz="914400" rtl="0" eaLnBrk="1" latinLnBrk="0" hangingPunct="1">
                        <a:lnSpc>
                          <a:spcPts val="1300"/>
                        </a:lnSpc>
                        <a:spcBef>
                          <a:spcPts val="300"/>
                        </a:spcBef>
                        <a:spcAft>
                          <a:spcPts val="300"/>
                        </a:spcAft>
                      </a:pPr>
                      <a:r>
                        <a:rPr lang="en-US" sz="1400" b="0" kern="1200" dirty="0"/>
                        <a:t>Standalone IIS7 </a:t>
                      </a:r>
                      <a:r>
                        <a:rPr lang="en-US" sz="1400" b="0" kern="1200" dirty="0" smtClean="0"/>
                        <a:t/>
                      </a:r>
                      <a:br>
                        <a:rPr lang="en-US" sz="1400" b="0" kern="1200" dirty="0" smtClean="0"/>
                      </a:br>
                      <a:r>
                        <a:rPr lang="en-US" sz="1400" b="0" kern="1200" dirty="0" smtClean="0"/>
                        <a:t>server </a:t>
                      </a:r>
                      <a:r>
                        <a:rPr lang="en-US" sz="1400" b="0" kern="1200" dirty="0"/>
                        <a:t>× 4</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nSpc>
                          <a:spcPts val="1300"/>
                        </a:lnSpc>
                        <a:spcBef>
                          <a:spcPts val="300"/>
                        </a:spcBef>
                        <a:spcAft>
                          <a:spcPts val="300"/>
                        </a:spcAft>
                      </a:pPr>
                      <a:r>
                        <a:rPr lang="en-US" sz="1400" b="0" kern="1200" dirty="0" smtClean="0"/>
                        <a:t>2,000</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nSpc>
                          <a:spcPts val="1300"/>
                        </a:lnSpc>
                        <a:spcBef>
                          <a:spcPts val="300"/>
                        </a:spcBef>
                        <a:spcAft>
                          <a:spcPts val="300"/>
                        </a:spcAft>
                      </a:pPr>
                      <a:r>
                        <a:rPr lang="en-US" sz="1400" b="0" kern="1200" dirty="0" smtClean="0"/>
                        <a:t>17,535</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nSpc>
                          <a:spcPts val="1300"/>
                        </a:lnSpc>
                        <a:spcBef>
                          <a:spcPts val="300"/>
                        </a:spcBef>
                        <a:spcAft>
                          <a:spcPts val="300"/>
                        </a:spcAft>
                      </a:pPr>
                      <a:r>
                        <a:rPr lang="en-US" sz="1400" b="0" kern="1200" dirty="0" smtClean="0"/>
                        <a:t>€ 2,455</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nSpc>
                          <a:spcPts val="1300"/>
                        </a:lnSpc>
                        <a:spcBef>
                          <a:spcPts val="300"/>
                        </a:spcBef>
                        <a:spcAft>
                          <a:spcPts val="300"/>
                        </a:spcAft>
                      </a:pPr>
                      <a:r>
                        <a:rPr lang="en-US" sz="1400" b="0" kern="1200" dirty="0" smtClean="0"/>
                        <a:t>13,633</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r>
              <a:tr h="638616">
                <a:tc>
                  <a:txBody>
                    <a:bodyPr/>
                    <a:lstStyle/>
                    <a:p>
                      <a:pPr marL="0" marR="0" algn="l" defTabSz="914400" rtl="0" eaLnBrk="1" latinLnBrk="0" hangingPunct="1">
                        <a:lnSpc>
                          <a:spcPts val="1300"/>
                        </a:lnSpc>
                        <a:spcBef>
                          <a:spcPts val="300"/>
                        </a:spcBef>
                        <a:spcAft>
                          <a:spcPts val="300"/>
                        </a:spcAft>
                      </a:pPr>
                      <a:r>
                        <a:rPr lang="en-US" sz="1400" b="0" kern="1200" dirty="0"/>
                        <a:t>One Hyper-V </a:t>
                      </a:r>
                      <a:r>
                        <a:rPr lang="en-US" sz="1400" b="0" kern="1200" dirty="0" smtClean="0"/>
                        <a:t/>
                      </a:r>
                      <a:br>
                        <a:rPr lang="en-US" sz="1400" b="0" kern="1200" dirty="0" smtClean="0"/>
                      </a:br>
                      <a:r>
                        <a:rPr lang="en-US" sz="1400" b="0" kern="1200" dirty="0" smtClean="0"/>
                        <a:t>server with </a:t>
                      </a:r>
                      <a:r>
                        <a:rPr lang="en-US" sz="1400" b="0" kern="1200" dirty="0"/>
                        <a:t>4 IIS7 virtual machines</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517</a:t>
                      </a:r>
                      <a:r>
                        <a:rPr lang="en-US" sz="1400" b="0" kern="1200" dirty="0"/>
                        <a:t/>
                      </a:r>
                      <a:br>
                        <a:rPr lang="en-US" sz="1400" b="0" kern="1200" dirty="0"/>
                      </a:br>
                      <a:r>
                        <a:rPr lang="en-US" sz="1400" b="0" kern="1200" dirty="0"/>
                        <a:t>(measured)</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4,537</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€ 635</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3,528</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r>
              <a:tr h="638616">
                <a:tc>
                  <a:txBody>
                    <a:bodyPr/>
                    <a:lstStyle/>
                    <a:p>
                      <a:pPr marL="0" marR="0" algn="l" defTabSz="914400" rtl="0" eaLnBrk="1" latinLnBrk="0" hangingPunct="1">
                        <a:lnSpc>
                          <a:spcPts val="1300"/>
                        </a:lnSpc>
                        <a:spcBef>
                          <a:spcPts val="300"/>
                        </a:spcBef>
                        <a:spcAft>
                          <a:spcPts val="300"/>
                        </a:spcAft>
                      </a:pPr>
                      <a:r>
                        <a:rPr lang="en-US" sz="1400" b="0" kern="1200" dirty="0" smtClean="0"/>
                        <a:t>Potential Savings</a:t>
                      </a:r>
                      <a:endParaRPr lang="en-US" sz="1400" b="0" kern="1200" dirty="0">
                        <a:gradFill>
                          <a:gsLst>
                            <a:gs pos="0">
                              <a:schemeClr val="accent1"/>
                            </a:gs>
                            <a:gs pos="100000">
                              <a:schemeClr val="accent1"/>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a:lnSpc>
                          <a:spcPts val="1300"/>
                        </a:lnSpc>
                        <a:spcBef>
                          <a:spcPts val="300"/>
                        </a:spcBef>
                        <a:spcAft>
                          <a:spcPts val="300"/>
                        </a:spcAft>
                      </a:pPr>
                      <a:r>
                        <a:rPr lang="en-US" sz="1400" b="0" kern="1200" dirty="0" smtClean="0"/>
                        <a:t>1,483</a:t>
                      </a:r>
                      <a:endParaRPr lang="en-US" sz="1400" b="0" kern="1200" dirty="0">
                        <a:gradFill>
                          <a:gsLst>
                            <a:gs pos="0">
                              <a:schemeClr val="accent2"/>
                            </a:gs>
                            <a:gs pos="100000">
                              <a:schemeClr val="accent2"/>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a:lnSpc>
                          <a:spcPts val="1300"/>
                        </a:lnSpc>
                        <a:spcBef>
                          <a:spcPts val="300"/>
                        </a:spcBef>
                        <a:spcAft>
                          <a:spcPts val="300"/>
                        </a:spcAft>
                      </a:pPr>
                      <a:r>
                        <a:rPr lang="en-US" sz="1400" b="0" kern="1200" dirty="0" smtClean="0"/>
                        <a:t>12,997</a:t>
                      </a:r>
                      <a:endParaRPr lang="en-US" sz="1400" b="0" kern="1200" dirty="0">
                        <a:gradFill>
                          <a:gsLst>
                            <a:gs pos="0">
                              <a:schemeClr val="accent2"/>
                            </a:gs>
                            <a:gs pos="100000">
                              <a:schemeClr val="accent2"/>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indent="0" algn="l" defTabSz="914363" rtl="0" eaLnBrk="1" fontAlgn="auto" latinLnBrk="0" hangingPunct="1">
                        <a:lnSpc>
                          <a:spcPts val="1300"/>
                        </a:lnSpc>
                        <a:spcBef>
                          <a:spcPts val="300"/>
                        </a:spcBef>
                        <a:spcAft>
                          <a:spcPts val="300"/>
                        </a:spcAft>
                        <a:buClrTx/>
                        <a:buSzTx/>
                        <a:buFontTx/>
                        <a:buNone/>
                        <a:tabLst/>
                        <a:defRPr/>
                      </a:pPr>
                      <a:r>
                        <a:rPr lang="en-US" sz="1400" b="0" kern="1200" dirty="0" smtClean="0"/>
                        <a:t>€ 1,820</a:t>
                      </a:r>
                      <a:endParaRPr lang="en-US" sz="1400" b="0" kern="1200" dirty="0" smtClean="0">
                        <a:gradFill>
                          <a:gsLst>
                            <a:gs pos="0">
                              <a:schemeClr val="tx1"/>
                            </a:gs>
                            <a:gs pos="100000">
                              <a:schemeClr val="tx1"/>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a:lnSpc>
                          <a:spcPts val="1300"/>
                        </a:lnSpc>
                        <a:spcBef>
                          <a:spcPts val="300"/>
                        </a:spcBef>
                        <a:spcAft>
                          <a:spcPts val="300"/>
                        </a:spcAft>
                      </a:pPr>
                      <a:r>
                        <a:rPr lang="en-US" sz="1400" b="0" kern="1200" dirty="0" smtClean="0"/>
                        <a:t>10,105</a:t>
                      </a:r>
                      <a:endParaRPr lang="en-US" sz="1400" b="0" kern="1200" dirty="0">
                        <a:gradFill>
                          <a:gsLst>
                            <a:gs pos="0">
                              <a:schemeClr val="accent2"/>
                            </a:gs>
                            <a:gs pos="100000">
                              <a:schemeClr val="accent2"/>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r>
            </a:tbl>
          </a:graphicData>
        </a:graphic>
      </p:graphicFrame>
      <p:sp>
        <p:nvSpPr>
          <p:cNvPr id="9" name="TextBox 8"/>
          <p:cNvSpPr txBox="1"/>
          <p:nvPr/>
        </p:nvSpPr>
        <p:spPr>
          <a:xfrm>
            <a:off x="431800" y="5765801"/>
            <a:ext cx="8229600" cy="276995"/>
          </a:xfrm>
          <a:prstGeom prst="rect">
            <a:avLst/>
          </a:prstGeom>
          <a:noFill/>
        </p:spPr>
        <p:txBody>
          <a:bodyPr wrap="square" lIns="91436" tIns="45718" rIns="91436" bIns="45718" rtlCol="0">
            <a:spAutoFit/>
          </a:bodyPr>
          <a:lstStyle/>
          <a:p>
            <a:r>
              <a:rPr lang="en-US" sz="600" dirty="0" smtClean="0">
                <a:solidFill>
                  <a:schemeClr val="bg1">
                    <a:lumMod val="50000"/>
                  </a:schemeClr>
                </a:solidFill>
              </a:rPr>
              <a:t>* See Average Retail Price of Electricity to Ultimate Customers by End-Use Sector, by State (http://www.eia.doe.gov/cneaf/electricity/epm/table5_6_b.html) and Greenhouse Gas Equivalencies Calculator (http://www.epa.gov/cleanenergy/energy-resources/calculator.html) from the U.S. Environmental Protection Agency.</a:t>
            </a:r>
            <a:endParaRPr lang="en-US" sz="600" dirty="0">
              <a:solidFill>
                <a:schemeClr val="bg1">
                  <a:lumMod val="50000"/>
                </a:schemeClr>
              </a:solidFill>
            </a:endParaRPr>
          </a:p>
        </p:txBody>
      </p:sp>
      <p:sp>
        <p:nvSpPr>
          <p:cNvPr id="5" name="Title 4"/>
          <p:cNvSpPr>
            <a:spLocks noGrp="1"/>
          </p:cNvSpPr>
          <p:nvPr>
            <p:ph type="title"/>
          </p:nvPr>
        </p:nvSpPr>
        <p:spPr/>
        <p:txBody>
          <a:bodyPr/>
          <a:lstStyle/>
          <a:p>
            <a:r>
              <a:rPr smtClean="0"/>
              <a:t>Adding Up the Savings</a:t>
            </a:r>
            <a:endParaRPr lang="en-US" dirty="0"/>
          </a:p>
        </p:txBody>
      </p:sp>
      <p:sp>
        <p:nvSpPr>
          <p:cNvPr id="8" name="Snip Single Corner Rectangle 7"/>
          <p:cNvSpPr/>
          <p:nvPr/>
        </p:nvSpPr>
        <p:spPr>
          <a:xfrm>
            <a:off x="405456" y="1457732"/>
            <a:ext cx="1746504" cy="466344"/>
          </a:xfrm>
          <a:prstGeom prst="snip1Rect">
            <a:avLst>
              <a:gd name="adj" fmla="val 33474"/>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a:gradFill>
                <a:gsLst>
                  <a:gs pos="0">
                    <a:schemeClr val="tx1"/>
                  </a:gs>
                  <a:gs pos="100000">
                    <a:schemeClr val="tx1"/>
                  </a:gs>
                </a:gsLst>
                <a:lin ang="13500000" scaled="1"/>
              </a:gradFill>
              <a:latin typeface="Segoe Semibold" pitchFamily="34" charset="0"/>
            </a:endParaRPr>
          </a:p>
        </p:txBody>
      </p:sp>
      <p:sp>
        <p:nvSpPr>
          <p:cNvPr id="10" name="Rectangle 9"/>
          <p:cNvSpPr/>
          <p:nvPr/>
        </p:nvSpPr>
        <p:spPr>
          <a:xfrm>
            <a:off x="384796" y="1537016"/>
            <a:ext cx="1583138" cy="307777"/>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Server Setup</a:t>
            </a:r>
          </a:p>
        </p:txBody>
      </p:sp>
      <p:sp>
        <p:nvSpPr>
          <p:cNvPr id="12" name="Snip Single Corner Rectangle 11"/>
          <p:cNvSpPr/>
          <p:nvPr/>
        </p:nvSpPr>
        <p:spPr>
          <a:xfrm>
            <a:off x="2209800" y="1457732"/>
            <a:ext cx="1583788" cy="466344"/>
          </a:xfrm>
          <a:prstGeom prst="snip1Rect">
            <a:avLst>
              <a:gd name="adj" fmla="val 33474"/>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a:gradFill>
                <a:gsLst>
                  <a:gs pos="0">
                    <a:schemeClr val="tx1"/>
                  </a:gs>
                  <a:gs pos="100000">
                    <a:schemeClr val="tx1"/>
                  </a:gs>
                </a:gsLst>
                <a:lin ang="13500000" scaled="1"/>
              </a:gradFill>
              <a:latin typeface="Segoe Semibold" pitchFamily="34" charset="0"/>
            </a:endParaRPr>
          </a:p>
        </p:txBody>
      </p:sp>
      <p:sp>
        <p:nvSpPr>
          <p:cNvPr id="13" name="Rectangle 12"/>
          <p:cNvSpPr/>
          <p:nvPr/>
        </p:nvSpPr>
        <p:spPr>
          <a:xfrm>
            <a:off x="2231148" y="1537016"/>
            <a:ext cx="1839381" cy="307777"/>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Average Watts</a:t>
            </a:r>
          </a:p>
        </p:txBody>
      </p:sp>
      <p:sp>
        <p:nvSpPr>
          <p:cNvPr id="15" name="Snip Single Corner Rectangle 14"/>
          <p:cNvSpPr/>
          <p:nvPr/>
        </p:nvSpPr>
        <p:spPr>
          <a:xfrm>
            <a:off x="3852008" y="1457732"/>
            <a:ext cx="1554480" cy="466344"/>
          </a:xfrm>
          <a:prstGeom prst="snip1Rect">
            <a:avLst>
              <a:gd name="adj" fmla="val 33474"/>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a:gradFill>
                <a:gsLst>
                  <a:gs pos="0">
                    <a:schemeClr val="tx1"/>
                  </a:gs>
                  <a:gs pos="100000">
                    <a:schemeClr val="tx1"/>
                  </a:gs>
                </a:gsLst>
                <a:lin ang="13500000" scaled="1"/>
              </a:gradFill>
              <a:latin typeface="Segoe Semibold" pitchFamily="34" charset="0"/>
            </a:endParaRPr>
          </a:p>
        </p:txBody>
      </p:sp>
      <p:sp>
        <p:nvSpPr>
          <p:cNvPr id="16" name="Rectangle 15"/>
          <p:cNvSpPr/>
          <p:nvPr/>
        </p:nvSpPr>
        <p:spPr>
          <a:xfrm>
            <a:off x="3844048" y="1537016"/>
            <a:ext cx="1839381" cy="307777"/>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kWh/year</a:t>
            </a:r>
          </a:p>
        </p:txBody>
      </p:sp>
      <p:sp>
        <p:nvSpPr>
          <p:cNvPr id="18" name="Snip Single Corner Rectangle 17"/>
          <p:cNvSpPr/>
          <p:nvPr/>
        </p:nvSpPr>
        <p:spPr>
          <a:xfrm>
            <a:off x="5464908" y="1457732"/>
            <a:ext cx="1554480" cy="466344"/>
          </a:xfrm>
          <a:prstGeom prst="snip1Rect">
            <a:avLst>
              <a:gd name="adj" fmla="val 33474"/>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a:gradFill>
                <a:gsLst>
                  <a:gs pos="0">
                    <a:schemeClr val="tx1"/>
                  </a:gs>
                  <a:gs pos="100000">
                    <a:schemeClr val="tx1"/>
                  </a:gs>
                </a:gsLst>
                <a:lin ang="13500000" scaled="1"/>
              </a:gradFill>
              <a:latin typeface="Segoe Semibold" pitchFamily="34" charset="0"/>
            </a:endParaRPr>
          </a:p>
        </p:txBody>
      </p:sp>
      <p:sp>
        <p:nvSpPr>
          <p:cNvPr id="19" name="Rectangle 18"/>
          <p:cNvSpPr/>
          <p:nvPr/>
        </p:nvSpPr>
        <p:spPr>
          <a:xfrm>
            <a:off x="5444248" y="1537016"/>
            <a:ext cx="1839381" cy="307777"/>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Cost</a:t>
            </a:r>
          </a:p>
        </p:txBody>
      </p:sp>
      <p:sp>
        <p:nvSpPr>
          <p:cNvPr id="21" name="Snip Single Corner Rectangle 20"/>
          <p:cNvSpPr/>
          <p:nvPr/>
        </p:nvSpPr>
        <p:spPr>
          <a:xfrm>
            <a:off x="7072589" y="1457732"/>
            <a:ext cx="1554480" cy="466344"/>
          </a:xfrm>
          <a:prstGeom prst="snip1Rect">
            <a:avLst>
              <a:gd name="adj" fmla="val 33474"/>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400">
              <a:gradFill>
                <a:gsLst>
                  <a:gs pos="0">
                    <a:schemeClr val="tx1"/>
                  </a:gs>
                  <a:gs pos="100000">
                    <a:schemeClr val="tx1"/>
                  </a:gs>
                </a:gsLst>
                <a:lin ang="13500000" scaled="1"/>
              </a:gradFill>
              <a:latin typeface="Segoe Semibold" pitchFamily="34" charset="0"/>
            </a:endParaRPr>
          </a:p>
        </p:txBody>
      </p:sp>
      <p:sp>
        <p:nvSpPr>
          <p:cNvPr id="22" name="Rectangle 21"/>
          <p:cNvSpPr/>
          <p:nvPr/>
        </p:nvSpPr>
        <p:spPr>
          <a:xfrm>
            <a:off x="7026529" y="1537016"/>
            <a:ext cx="1839381" cy="307777"/>
          </a:xfrm>
          <a:prstGeom prst="rect">
            <a:avLst/>
          </a:prstGeom>
          <a:noFill/>
          <a:ln>
            <a:noFill/>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r>
              <a:rPr lang="en-US" sz="1400" b="1"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Kilograms of CO</a:t>
            </a:r>
            <a:r>
              <a:rPr lang="en-US" sz="1400" b="1" baseline="-250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rPr>
              <a:t>2</a:t>
            </a:r>
          </a:p>
        </p:txBody>
      </p:sp>
      <p:graphicFrame>
        <p:nvGraphicFramePr>
          <p:cNvPr id="24" name="Content Placeholder 5"/>
          <p:cNvGraphicFramePr>
            <a:graphicFrameLocks noGrp="1"/>
          </p:cNvGraphicFramePr>
          <p:nvPr>
            <p:ph idx="4294967295"/>
          </p:nvPr>
        </p:nvGraphicFramePr>
        <p:xfrm>
          <a:off x="406400" y="3907039"/>
          <a:ext cx="8216899" cy="1820661"/>
        </p:xfrm>
        <a:graphic>
          <a:graphicData uri="http://schemas.openxmlformats.org/drawingml/2006/table">
            <a:tbl>
              <a:tblPr firstRow="1">
                <a:tableStyleId>{69CF1AB2-1976-4502-BF36-3FF5EA218861}</a:tableStyleId>
              </a:tblPr>
              <a:tblGrid>
                <a:gridCol w="1727200"/>
                <a:gridCol w="1689100"/>
                <a:gridCol w="1587500"/>
                <a:gridCol w="1612900"/>
                <a:gridCol w="1600199"/>
              </a:tblGrid>
              <a:tr h="606887">
                <a:tc>
                  <a:txBody>
                    <a:bodyPr/>
                    <a:lstStyle/>
                    <a:p>
                      <a:pPr marL="0" marR="0" algn="l" defTabSz="914363" rtl="0" eaLnBrk="1" latinLnBrk="0" hangingPunct="1">
                        <a:lnSpc>
                          <a:spcPts val="1300"/>
                        </a:lnSpc>
                        <a:spcBef>
                          <a:spcPts val="300"/>
                        </a:spcBef>
                        <a:spcAft>
                          <a:spcPts val="300"/>
                        </a:spcAft>
                      </a:pPr>
                      <a:r>
                        <a:rPr lang="en-US" sz="1400" b="0" kern="1200" dirty="0"/>
                        <a:t>Standalone IIS7 server × 10</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gn="l" defTabSz="914363" rtl="0" eaLnBrk="1" latinLnBrk="0" hangingPunct="1">
                        <a:lnSpc>
                          <a:spcPts val="1300"/>
                        </a:lnSpc>
                        <a:spcBef>
                          <a:spcPts val="300"/>
                        </a:spcBef>
                        <a:spcAft>
                          <a:spcPts val="300"/>
                        </a:spcAft>
                      </a:pPr>
                      <a:r>
                        <a:rPr lang="en-US" sz="1400" b="0" kern="1200" dirty="0" smtClean="0"/>
                        <a:t>5,001</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gn="l" defTabSz="914363" rtl="0" eaLnBrk="1" latinLnBrk="0" hangingPunct="1">
                        <a:lnSpc>
                          <a:spcPts val="1300"/>
                        </a:lnSpc>
                        <a:spcBef>
                          <a:spcPts val="300"/>
                        </a:spcBef>
                        <a:spcAft>
                          <a:spcPts val="300"/>
                        </a:spcAft>
                      </a:pPr>
                      <a:r>
                        <a:rPr lang="en-US" sz="1400" b="0" kern="1200" dirty="0" smtClean="0"/>
                        <a:t>43,838</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gn="l" defTabSz="914363" rtl="0" eaLnBrk="1" latinLnBrk="0" hangingPunct="1">
                        <a:lnSpc>
                          <a:spcPts val="1300"/>
                        </a:lnSpc>
                        <a:spcBef>
                          <a:spcPts val="300"/>
                        </a:spcBef>
                        <a:spcAft>
                          <a:spcPts val="300"/>
                        </a:spcAft>
                      </a:pPr>
                      <a:r>
                        <a:rPr lang="en-US" sz="1400" b="0" kern="1200" dirty="0" smtClean="0"/>
                        <a:t>€ 6,129</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c>
                  <a:txBody>
                    <a:bodyPr/>
                    <a:lstStyle/>
                    <a:p>
                      <a:pPr marL="0" marR="0" algn="l" defTabSz="914363" rtl="0" eaLnBrk="1" latinLnBrk="0" hangingPunct="1">
                        <a:lnSpc>
                          <a:spcPts val="1300"/>
                        </a:lnSpc>
                        <a:spcBef>
                          <a:spcPts val="300"/>
                        </a:spcBef>
                        <a:spcAft>
                          <a:spcPts val="300"/>
                        </a:spcAft>
                      </a:pPr>
                      <a:r>
                        <a:rPr lang="en-US" sz="1400" b="0" kern="1200" dirty="0" smtClean="0"/>
                        <a:t>34,083</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tc>
              </a:tr>
              <a:tr h="606887">
                <a:tc>
                  <a:txBody>
                    <a:bodyPr/>
                    <a:lstStyle/>
                    <a:p>
                      <a:pPr marL="0" marR="0" algn="l" defTabSz="914400" rtl="0" eaLnBrk="1" latinLnBrk="0" hangingPunct="1">
                        <a:lnSpc>
                          <a:spcPts val="1300"/>
                        </a:lnSpc>
                        <a:spcBef>
                          <a:spcPts val="300"/>
                        </a:spcBef>
                        <a:spcAft>
                          <a:spcPts val="300"/>
                        </a:spcAft>
                      </a:pPr>
                      <a:r>
                        <a:rPr lang="en-US" sz="1400" b="0" kern="1200" dirty="0"/>
                        <a:t>One Hyper-V </a:t>
                      </a:r>
                      <a:r>
                        <a:rPr lang="en-US" sz="1400" b="0" kern="1200" dirty="0" smtClean="0"/>
                        <a:t/>
                      </a:r>
                      <a:br>
                        <a:rPr lang="en-US" sz="1400" b="0" kern="1200" dirty="0" smtClean="0"/>
                      </a:br>
                      <a:r>
                        <a:rPr lang="en-US" sz="1400" b="0" kern="1200" dirty="0" smtClean="0"/>
                        <a:t>server </a:t>
                      </a:r>
                      <a:r>
                        <a:rPr lang="en-US" sz="1400" b="0" kern="1200" dirty="0"/>
                        <a:t>with 10 IIS7 virtual machines</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512</a:t>
                      </a:r>
                      <a:r>
                        <a:rPr lang="en-US" sz="1400" b="0" kern="1200" dirty="0"/>
                        <a:t/>
                      </a:r>
                      <a:br>
                        <a:rPr lang="en-US" sz="1400" b="0" kern="1200" dirty="0"/>
                      </a:br>
                      <a:r>
                        <a:rPr lang="en-US" sz="1400" b="0" kern="1200" dirty="0"/>
                        <a:t>(measured)</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4,489</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€ 628</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c>
                  <a:txBody>
                    <a:bodyPr/>
                    <a:lstStyle/>
                    <a:p>
                      <a:pPr marL="0" marR="0">
                        <a:lnSpc>
                          <a:spcPts val="1300"/>
                        </a:lnSpc>
                        <a:spcBef>
                          <a:spcPts val="300"/>
                        </a:spcBef>
                        <a:spcAft>
                          <a:spcPts val="300"/>
                        </a:spcAft>
                      </a:pPr>
                      <a:r>
                        <a:rPr lang="en-US" sz="1400" b="0" kern="1200" dirty="0" smtClean="0"/>
                        <a:t>3,491</a:t>
                      </a:r>
                      <a:endParaRPr lang="en-US" sz="1400" b="0" kern="1200" dirty="0">
                        <a:gradFill>
                          <a:gsLst>
                            <a:gs pos="0">
                              <a:schemeClr val="tx1"/>
                            </a:gs>
                            <a:gs pos="100000">
                              <a:schemeClr val="tx1"/>
                            </a:gs>
                          </a:gsLst>
                          <a:lin ang="13500000" scaled="1"/>
                        </a:gradFill>
                        <a:latin typeface="+mn-lt"/>
                        <a:ea typeface="+mn-ea"/>
                        <a:cs typeface="+mn-cs"/>
                      </a:endParaRPr>
                    </a:p>
                  </a:txBody>
                  <a:tcPr marR="69850" marT="0" marB="0" anchor="ctr">
                    <a:lnB w="12700" cap="flat" cmpd="sng" algn="ctr">
                      <a:solidFill>
                        <a:schemeClr val="bg1"/>
                      </a:solidFill>
                      <a:prstDash val="solid"/>
                      <a:round/>
                      <a:headEnd type="none" w="med" len="med"/>
                      <a:tailEnd type="none" w="med" len="med"/>
                    </a:lnB>
                  </a:tcPr>
                </a:tc>
              </a:tr>
              <a:tr h="606887">
                <a:tc>
                  <a:txBody>
                    <a:bodyPr/>
                    <a:lstStyle/>
                    <a:p>
                      <a:pPr marL="0" marR="0" algn="l" defTabSz="914400" rtl="0" eaLnBrk="1" latinLnBrk="0" hangingPunct="1">
                        <a:lnSpc>
                          <a:spcPts val="1300"/>
                        </a:lnSpc>
                        <a:spcBef>
                          <a:spcPts val="300"/>
                        </a:spcBef>
                        <a:spcAft>
                          <a:spcPts val="300"/>
                        </a:spcAft>
                      </a:pPr>
                      <a:r>
                        <a:rPr lang="en-US" sz="1400" b="0" kern="1200" dirty="0"/>
                        <a:t>Potential Savings</a:t>
                      </a:r>
                      <a:endParaRPr lang="en-US" sz="1400" b="0" kern="1200" dirty="0">
                        <a:gradFill>
                          <a:gsLst>
                            <a:gs pos="0">
                              <a:schemeClr val="accent1"/>
                            </a:gs>
                            <a:gs pos="100000">
                              <a:schemeClr val="accent1"/>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a:lnSpc>
                          <a:spcPts val="1300"/>
                        </a:lnSpc>
                        <a:spcBef>
                          <a:spcPts val="300"/>
                        </a:spcBef>
                        <a:spcAft>
                          <a:spcPts val="300"/>
                        </a:spcAft>
                      </a:pPr>
                      <a:r>
                        <a:rPr lang="en-US" sz="1400" b="0" kern="1200" dirty="0" smtClean="0"/>
                        <a:t>4,489</a:t>
                      </a:r>
                      <a:endParaRPr lang="en-US" sz="1400" b="0" kern="1200" dirty="0">
                        <a:gradFill>
                          <a:gsLst>
                            <a:gs pos="0">
                              <a:schemeClr val="accent2"/>
                            </a:gs>
                            <a:gs pos="100000">
                              <a:schemeClr val="accent2"/>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a:lnSpc>
                          <a:spcPts val="1300"/>
                        </a:lnSpc>
                        <a:spcBef>
                          <a:spcPts val="300"/>
                        </a:spcBef>
                        <a:spcAft>
                          <a:spcPts val="300"/>
                        </a:spcAft>
                      </a:pPr>
                      <a:r>
                        <a:rPr lang="en-US" sz="1400" b="0" kern="1200" dirty="0" smtClean="0"/>
                        <a:t>39,349</a:t>
                      </a:r>
                      <a:endParaRPr lang="en-US" sz="1400" b="0" kern="1200" dirty="0">
                        <a:gradFill>
                          <a:gsLst>
                            <a:gs pos="0">
                              <a:schemeClr val="accent2"/>
                            </a:gs>
                            <a:gs pos="100000">
                              <a:schemeClr val="accent2"/>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a:lnSpc>
                          <a:spcPts val="1300"/>
                        </a:lnSpc>
                        <a:spcBef>
                          <a:spcPts val="300"/>
                        </a:spcBef>
                        <a:spcAft>
                          <a:spcPts val="300"/>
                        </a:spcAft>
                      </a:pPr>
                      <a:r>
                        <a:rPr lang="en-US" sz="1400" b="0" kern="1200" dirty="0" smtClean="0"/>
                        <a:t>€ 5,501</a:t>
                      </a:r>
                      <a:endParaRPr lang="en-US" sz="1400" b="0" kern="1200" dirty="0">
                        <a:gradFill>
                          <a:gsLst>
                            <a:gs pos="0">
                              <a:schemeClr val="accent2"/>
                            </a:gs>
                            <a:gs pos="100000">
                              <a:schemeClr val="accent2"/>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c>
                  <a:txBody>
                    <a:bodyPr/>
                    <a:lstStyle/>
                    <a:p>
                      <a:pPr marL="0" marR="0">
                        <a:lnSpc>
                          <a:spcPts val="1300"/>
                        </a:lnSpc>
                        <a:spcBef>
                          <a:spcPts val="300"/>
                        </a:spcBef>
                        <a:spcAft>
                          <a:spcPts val="300"/>
                        </a:spcAft>
                      </a:pPr>
                      <a:r>
                        <a:rPr lang="en-US" sz="1400" b="0" kern="1200" dirty="0" smtClean="0"/>
                        <a:t>30,592</a:t>
                      </a:r>
                      <a:endParaRPr lang="en-US" sz="1400" b="0" kern="1200" dirty="0">
                        <a:gradFill>
                          <a:gsLst>
                            <a:gs pos="0">
                              <a:schemeClr val="accent2"/>
                            </a:gs>
                            <a:gs pos="100000">
                              <a:schemeClr val="accent2"/>
                            </a:gs>
                          </a:gsLst>
                          <a:lin ang="13500000" scaled="1"/>
                        </a:gradFill>
                        <a:latin typeface="+mn-lt"/>
                        <a:ea typeface="+mn-ea"/>
                        <a:cs typeface="+mn-cs"/>
                      </a:endParaRPr>
                    </a:p>
                  </a:txBody>
                  <a:tcPr marR="69850" marT="0" marB="0" anchor="ctr">
                    <a:lnT w="12700" cap="flat" cmpd="sng" algn="ctr">
                      <a:solidFill>
                        <a:schemeClr val="bg1"/>
                      </a:solidFill>
                      <a:prstDash val="solid"/>
                      <a:round/>
                      <a:headEnd type="none" w="med" len="med"/>
                      <a:tailEnd type="none" w="med" len="med"/>
                    </a:lnT>
                    <a:solidFill>
                      <a:schemeClr val="bg2">
                        <a:lumMod val="90000"/>
                      </a:schemeClr>
                    </a:solidFill>
                  </a:tcPr>
                </a:tc>
              </a:tr>
            </a:tbl>
          </a:graphicData>
        </a:graphic>
      </p:graphicFrame>
      <p:cxnSp>
        <p:nvCxnSpPr>
          <p:cNvPr id="26" name="Straight Connector 25"/>
          <p:cNvCxnSpPr/>
          <p:nvPr/>
        </p:nvCxnSpPr>
        <p:spPr>
          <a:xfrm rot="5400000">
            <a:off x="2889250" y="2863850"/>
            <a:ext cx="18415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490244" y="2863850"/>
            <a:ext cx="18415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115844" y="2863850"/>
            <a:ext cx="18415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907887" y="4825619"/>
            <a:ext cx="1804194" cy="155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508087" y="4825619"/>
            <a:ext cx="1804194" cy="155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134513" y="4825619"/>
            <a:ext cx="1804194" cy="155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bwMode="auto">
          <a:xfrm>
            <a:off x="245660" y="1269242"/>
            <a:ext cx="8598089" cy="4367283"/>
          </a:xfrm>
          <a:prstGeom prst="roundRect">
            <a:avLst/>
          </a:prstGeom>
          <a:gradFill>
            <a:gsLst>
              <a:gs pos="0">
                <a:schemeClr val="accent2">
                  <a:shade val="15000"/>
                  <a:satMod val="180000"/>
                  <a:alpha val="60000"/>
                </a:schemeClr>
              </a:gs>
              <a:gs pos="50000">
                <a:schemeClr val="accent2">
                  <a:shade val="45000"/>
                  <a:satMod val="170000"/>
                  <a:alpha val="60000"/>
                </a:schemeClr>
              </a:gs>
              <a:gs pos="70000">
                <a:schemeClr val="accent2">
                  <a:tint val="99000"/>
                  <a:shade val="65000"/>
                  <a:satMod val="155000"/>
                  <a:alpha val="60000"/>
                </a:schemeClr>
              </a:gs>
              <a:gs pos="100000">
                <a:schemeClr val="accent2">
                  <a:tint val="95500"/>
                  <a:shade val="100000"/>
                  <a:satMod val="155000"/>
                  <a:alpha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5" name="Rounded Rectangle 24"/>
          <p:cNvSpPr/>
          <p:nvPr/>
        </p:nvSpPr>
        <p:spPr bwMode="auto">
          <a:xfrm>
            <a:off x="5431809" y="5172501"/>
            <a:ext cx="1705970" cy="900753"/>
          </a:xfrm>
          <a:prstGeom prst="roundRect">
            <a:avLst/>
          </a:prstGeom>
          <a:solidFill>
            <a:schemeClr val="bg2">
              <a:lumMod val="75000"/>
              <a:alpha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€ 11,000 with power &amp; cooling</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7175" y="1054101"/>
            <a:ext cx="8594416" cy="4765674"/>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2" name="Rectangle 11"/>
          <p:cNvSpPr/>
          <p:nvPr/>
        </p:nvSpPr>
        <p:spPr bwMode="auto">
          <a:xfrm>
            <a:off x="358423" y="1133475"/>
            <a:ext cx="8395052" cy="455295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8" name="Content Placeholder 7"/>
          <p:cNvSpPr>
            <a:spLocks noGrp="1"/>
          </p:cNvSpPr>
          <p:nvPr>
            <p:ph idx="1"/>
          </p:nvPr>
        </p:nvSpPr>
        <p:spPr>
          <a:xfrm>
            <a:off x="457200" y="1247775"/>
            <a:ext cx="8382000" cy="4327338"/>
          </a:xfrm>
        </p:spPr>
        <p:txBody>
          <a:bodyPr/>
          <a:lstStyle/>
          <a:p>
            <a:pPr marL="228600" indent="-228600"/>
            <a:r>
              <a:rPr lang="en-US" sz="1600" dirty="0" smtClean="0"/>
              <a:t>Know your workload</a:t>
            </a:r>
          </a:p>
          <a:p>
            <a:pPr marL="457200" lvl="1" indent="-228600"/>
            <a:r>
              <a:rPr lang="en-US" sz="1400" dirty="0" smtClean="0"/>
              <a:t>Power Management at every stage</a:t>
            </a:r>
          </a:p>
          <a:p>
            <a:pPr marL="457200" lvl="1" indent="-228600">
              <a:spcAft>
                <a:spcPts val="1200"/>
              </a:spcAft>
            </a:pPr>
            <a:r>
              <a:rPr lang="en-US" sz="1400" dirty="0" smtClean="0"/>
              <a:t>Deliver guidance and management</a:t>
            </a:r>
          </a:p>
          <a:p>
            <a:pPr marL="228600" indent="-228600"/>
            <a:r>
              <a:rPr lang="en-US" sz="1600" dirty="0" smtClean="0"/>
              <a:t>Deploy Efficient Hardware</a:t>
            </a:r>
          </a:p>
          <a:p>
            <a:pPr marL="457200" lvl="1" indent="-228600"/>
            <a:r>
              <a:rPr lang="en-US" sz="1400" dirty="0" smtClean="0"/>
              <a:t>80% or 90%-efficient Power Supplies</a:t>
            </a:r>
          </a:p>
          <a:p>
            <a:pPr marL="457200" lvl="1" indent="-228600"/>
            <a:r>
              <a:rPr lang="en-US" sz="1400" dirty="0" smtClean="0"/>
              <a:t>2.5” drives (use less power than 3.5” drives)</a:t>
            </a:r>
          </a:p>
          <a:p>
            <a:pPr marL="457200" lvl="1" indent="-228600"/>
            <a:r>
              <a:rPr lang="en-US" sz="1400" dirty="0" smtClean="0"/>
              <a:t>Modern processors (smaller nm die = less power)</a:t>
            </a:r>
          </a:p>
          <a:p>
            <a:pPr marL="457200" lvl="1" indent="-228600">
              <a:spcAft>
                <a:spcPts val="1200"/>
              </a:spcAft>
            </a:pPr>
            <a:r>
              <a:rPr lang="en-US" sz="1400" dirty="0" smtClean="0"/>
              <a:t>Lower power memory is becoming available, size RAM for your workload</a:t>
            </a:r>
          </a:p>
          <a:p>
            <a:pPr marL="228600" indent="-228600"/>
            <a:r>
              <a:rPr lang="en-US" sz="1600" dirty="0" smtClean="0"/>
              <a:t>Four other opportunities</a:t>
            </a:r>
          </a:p>
          <a:p>
            <a:pPr marL="457200" lvl="1" indent="-228600"/>
            <a:r>
              <a:rPr lang="en-US" sz="1400" dirty="0" smtClean="0"/>
              <a:t>Decommission unused equipment</a:t>
            </a:r>
          </a:p>
          <a:p>
            <a:pPr marL="457200" lvl="1" indent="-228600"/>
            <a:r>
              <a:rPr lang="en-US" sz="1400" dirty="0" smtClean="0"/>
              <a:t>Stop over-provisioning</a:t>
            </a:r>
          </a:p>
          <a:p>
            <a:pPr marL="457200" lvl="1" indent="-228600"/>
            <a:r>
              <a:rPr lang="en-US" sz="1400" u="sng" dirty="0" smtClean="0"/>
              <a:t>Use</a:t>
            </a:r>
            <a:r>
              <a:rPr lang="en-US" sz="1400" dirty="0" smtClean="0"/>
              <a:t> Power Management features</a:t>
            </a:r>
          </a:p>
          <a:p>
            <a:pPr marL="457200" lvl="1" indent="-228600">
              <a:spcBef>
                <a:spcPts val="336"/>
              </a:spcBef>
              <a:spcAft>
                <a:spcPts val="1200"/>
              </a:spcAft>
            </a:pPr>
            <a:r>
              <a:rPr lang="en-US" sz="1400" dirty="0" smtClean="0"/>
              <a:t>Change the power state when equipment is not in use</a:t>
            </a:r>
          </a:p>
          <a:p>
            <a:pPr marL="228600" indent="-228600">
              <a:spcBef>
                <a:spcPts val="336"/>
              </a:spcBef>
              <a:spcAft>
                <a:spcPts val="1200"/>
              </a:spcAft>
            </a:pPr>
            <a:r>
              <a:rPr lang="en-US" sz="1600" dirty="0" err="1" smtClean="0"/>
              <a:t>Virtualize</a:t>
            </a:r>
            <a:endParaRPr lang="en-US" sz="1400" dirty="0" smtClean="0"/>
          </a:p>
          <a:p>
            <a:pPr marL="457200" lvl="1" indent="-228600"/>
            <a:endParaRPr lang="en-US" sz="1400" dirty="0" smtClean="0"/>
          </a:p>
        </p:txBody>
      </p:sp>
      <p:sp>
        <p:nvSpPr>
          <p:cNvPr id="14" name="Rectangle 13"/>
          <p:cNvSpPr/>
          <p:nvPr/>
        </p:nvSpPr>
        <p:spPr>
          <a:xfrm>
            <a:off x="4619624" y="1254126"/>
            <a:ext cx="4019549" cy="3060699"/>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pic>
        <p:nvPicPr>
          <p:cNvPr id="13" name="Picture 12" descr="3d-office.png"/>
          <p:cNvPicPr>
            <a:picLocks noChangeAspect="1"/>
          </p:cNvPicPr>
          <p:nvPr/>
        </p:nvPicPr>
        <p:blipFill>
          <a:blip r:embed="rId3" cstate="print"/>
          <a:srcRect/>
          <a:stretch>
            <a:fillRect/>
          </a:stretch>
        </p:blipFill>
        <p:spPr bwMode="auto">
          <a:xfrm>
            <a:off x="3895669" y="2143125"/>
            <a:ext cx="4991156" cy="3467100"/>
          </a:xfrm>
          <a:prstGeom prst="rect">
            <a:avLst/>
          </a:prstGeom>
          <a:noFill/>
          <a:ln w="9525">
            <a:noFill/>
            <a:miter lim="800000"/>
            <a:headEnd/>
            <a:tailEnd/>
          </a:ln>
        </p:spPr>
      </p:pic>
      <p:sp>
        <p:nvSpPr>
          <p:cNvPr id="7" name="TextBox 6"/>
          <p:cNvSpPr txBox="1"/>
          <p:nvPr/>
        </p:nvSpPr>
        <p:spPr>
          <a:xfrm>
            <a:off x="4762756" y="1379059"/>
            <a:ext cx="3676394" cy="707882"/>
          </a:xfrm>
          <a:prstGeom prst="rect">
            <a:avLst/>
          </a:prstGeom>
          <a:noFill/>
        </p:spPr>
        <p:txBody>
          <a:bodyPr wrap="square" lIns="91436" tIns="45718" rIns="91436" bIns="45718" rtlCol="0">
            <a:spAutoFit/>
          </a:bodyPr>
          <a:lstStyle/>
          <a:p>
            <a:r>
              <a:rPr lang="en-US" sz="2000" dirty="0" smtClean="0">
                <a:gradFill>
                  <a:gsLst>
                    <a:gs pos="0">
                      <a:schemeClr val="accent1"/>
                    </a:gs>
                    <a:gs pos="100000">
                      <a:schemeClr val="accent1"/>
                    </a:gs>
                  </a:gsLst>
                  <a:lin ang="5400000" scaled="0"/>
                </a:gradFill>
                <a:latin typeface="+mj-lt"/>
              </a:rPr>
              <a:t>The greenest electrons are </a:t>
            </a:r>
            <a:br>
              <a:rPr lang="en-US" sz="2000" dirty="0" smtClean="0">
                <a:gradFill>
                  <a:gsLst>
                    <a:gs pos="0">
                      <a:schemeClr val="accent1"/>
                    </a:gs>
                    <a:gs pos="100000">
                      <a:schemeClr val="accent1"/>
                    </a:gs>
                  </a:gsLst>
                  <a:lin ang="5400000" scaled="0"/>
                </a:gradFill>
                <a:latin typeface="+mj-lt"/>
              </a:rPr>
            </a:br>
            <a:r>
              <a:rPr lang="en-US" sz="2000" dirty="0" smtClean="0">
                <a:gradFill>
                  <a:gsLst>
                    <a:gs pos="0">
                      <a:schemeClr val="accent1"/>
                    </a:gs>
                    <a:gs pos="100000">
                      <a:schemeClr val="accent1"/>
                    </a:gs>
                  </a:gsLst>
                  <a:lin ang="5400000" scaled="0"/>
                </a:gradFill>
                <a:latin typeface="+mj-lt"/>
              </a:rPr>
              <a:t>the ones that you don’t use.</a:t>
            </a:r>
            <a:endParaRPr lang="en-US" sz="2000" dirty="0">
              <a:gradFill>
                <a:gsLst>
                  <a:gs pos="0">
                    <a:schemeClr val="accent1"/>
                  </a:gs>
                  <a:gs pos="100000">
                    <a:schemeClr val="accent1"/>
                  </a:gs>
                </a:gsLst>
                <a:lin ang="5400000" scaled="0"/>
              </a:gradFill>
              <a:latin typeface="+mj-lt"/>
            </a:endParaRPr>
          </a:p>
        </p:txBody>
      </p:sp>
      <p:sp>
        <p:nvSpPr>
          <p:cNvPr id="9" name="Title 8"/>
          <p:cNvSpPr>
            <a:spLocks noGrp="1"/>
          </p:cNvSpPr>
          <p:nvPr>
            <p:ph type="title"/>
          </p:nvPr>
        </p:nvSpPr>
        <p:spPr/>
        <p:txBody>
          <a:bodyPr/>
          <a:lstStyle/>
          <a:p>
            <a:r>
              <a:rPr smtClean="0"/>
              <a:t>Bring Energy Efficiency to IT</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175" y="1635126"/>
            <a:ext cx="8594416" cy="423367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tx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0" name="Rectangle 9"/>
          <p:cNvSpPr/>
          <p:nvPr/>
        </p:nvSpPr>
        <p:spPr bwMode="auto">
          <a:xfrm>
            <a:off x="382148" y="3091840"/>
            <a:ext cx="8264105" cy="116583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1" name="Content Placeholder 2"/>
          <p:cNvSpPr txBox="1">
            <a:spLocks/>
          </p:cNvSpPr>
          <p:nvPr/>
        </p:nvSpPr>
        <p:spPr>
          <a:xfrm>
            <a:off x="581026" y="3181350"/>
            <a:ext cx="5448300" cy="954107"/>
          </a:xfrm>
          <a:prstGeom prst="rect">
            <a:avLst/>
          </a:prstGeom>
        </p:spPr>
        <p:txBody>
          <a:bodyPr vert="horz" wrap="square" lIns="0" tIns="0" rIns="0" bIns="0" rtlCol="0">
            <a:spAutoFit/>
          </a:bodyPr>
          <a:lstStyle/>
          <a:p>
            <a:pPr marL="0" lvl="1" indent="3175" defTabSz="914363">
              <a:spcAft>
                <a:spcPts val="600"/>
              </a:spcAft>
              <a:buSzPct val="65000"/>
            </a:pPr>
            <a:r>
              <a:rPr lang="en-US" sz="1500" dirty="0" smtClean="0">
                <a:gradFill>
                  <a:gsLst>
                    <a:gs pos="0">
                      <a:schemeClr val="tx1"/>
                    </a:gs>
                    <a:gs pos="81000">
                      <a:schemeClr val="tx1"/>
                    </a:gs>
                  </a:gsLst>
                  <a:lin ang="13500000" scaled="1"/>
                </a:gradFill>
                <a:latin typeface="Segoe" pitchFamily="34" charset="0"/>
              </a:rPr>
              <a:t>“The work that Microsoft has done in these areas—particularly the ability to shift workloads across CPUs—is doing wonders for reducing our energy consumption.”</a:t>
            </a:r>
          </a:p>
          <a:p>
            <a:pPr marL="171450" lvl="1" indent="-171450" defTabSz="914363">
              <a:spcAft>
                <a:spcPts val="600"/>
              </a:spcAft>
              <a:buSzPct val="65000"/>
              <a:buBlip>
                <a:blip r:embed="rId3"/>
              </a:buBlip>
            </a:pPr>
            <a:r>
              <a:rPr lang="en-US" sz="1200" dirty="0" smtClean="0">
                <a:gradFill>
                  <a:gsLst>
                    <a:gs pos="0">
                      <a:schemeClr val="tx1"/>
                    </a:gs>
                    <a:gs pos="81000">
                      <a:schemeClr val="tx1"/>
                    </a:gs>
                  </a:gsLst>
                  <a:lin ang="13500000" scaled="1"/>
                </a:gradFill>
                <a:latin typeface="Segoe" pitchFamily="34" charset="0"/>
              </a:rPr>
              <a:t>Jeffrey Altman – President and CEO at Secure Endpoints</a:t>
            </a:r>
          </a:p>
        </p:txBody>
      </p:sp>
      <p:sp>
        <p:nvSpPr>
          <p:cNvPr id="12" name="Rectangle 11"/>
          <p:cNvSpPr/>
          <p:nvPr/>
        </p:nvSpPr>
        <p:spPr bwMode="auto">
          <a:xfrm>
            <a:off x="382148" y="4482491"/>
            <a:ext cx="8264105" cy="1042010"/>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3" name="Content Placeholder 2"/>
          <p:cNvSpPr txBox="1">
            <a:spLocks/>
          </p:cNvSpPr>
          <p:nvPr/>
        </p:nvSpPr>
        <p:spPr>
          <a:xfrm>
            <a:off x="581026" y="4572000"/>
            <a:ext cx="5448300" cy="754053"/>
          </a:xfrm>
          <a:prstGeom prst="rect">
            <a:avLst/>
          </a:prstGeom>
        </p:spPr>
        <p:txBody>
          <a:bodyPr vert="horz" wrap="square" lIns="0" tIns="0" rIns="0" bIns="0" rtlCol="0">
            <a:spAutoFit/>
          </a:bodyPr>
          <a:lstStyle/>
          <a:p>
            <a:pPr marL="0" lvl="1" indent="3175" defTabSz="914363">
              <a:spcAft>
                <a:spcPts val="600"/>
              </a:spcAft>
              <a:buSzPct val="65000"/>
            </a:pPr>
            <a:r>
              <a:rPr lang="en-US" sz="1500" dirty="0" smtClean="0">
                <a:gradFill>
                  <a:gsLst>
                    <a:gs pos="0">
                      <a:schemeClr val="tx1"/>
                    </a:gs>
                    <a:gs pos="81000">
                      <a:schemeClr val="tx1"/>
                    </a:gs>
                  </a:gsLst>
                  <a:lin ang="13500000" scaled="1"/>
                </a:gradFill>
                <a:latin typeface="Segoe" pitchFamily="34" charset="0"/>
              </a:rPr>
              <a:t>“89% Energy Savings with Microsoft Virtualization”</a:t>
            </a:r>
          </a:p>
          <a:p>
            <a:pPr marL="171450" lvl="1" indent="-171450" defTabSz="914363">
              <a:spcAft>
                <a:spcPts val="600"/>
              </a:spcAft>
              <a:buSzPct val="65000"/>
              <a:buBlip>
                <a:blip r:embed="rId3"/>
              </a:buBlip>
            </a:pPr>
            <a:r>
              <a:rPr lang="en-US" sz="1200" dirty="0" smtClean="0">
                <a:gradFill>
                  <a:gsLst>
                    <a:gs pos="0">
                      <a:schemeClr val="tx1"/>
                    </a:gs>
                    <a:gs pos="81000">
                      <a:schemeClr val="tx1"/>
                    </a:gs>
                  </a:gsLst>
                  <a:lin ang="13500000" scaled="1"/>
                </a:gradFill>
                <a:latin typeface="Segoe" pitchFamily="34" charset="0"/>
              </a:rPr>
              <a:t>Chris Steffen – Principle Technical Architect at Kroll Factual Data</a:t>
            </a:r>
          </a:p>
          <a:p>
            <a:pPr marL="171450" lvl="1" indent="-171450" defTabSz="914363">
              <a:spcAft>
                <a:spcPts val="600"/>
              </a:spcAft>
              <a:buSzPct val="65000"/>
              <a:buBlip>
                <a:blip r:embed="rId3"/>
              </a:buBlip>
            </a:pPr>
            <a:r>
              <a:rPr lang="en-US" sz="1200" dirty="0" smtClean="0">
                <a:gradFill>
                  <a:gsLst>
                    <a:gs pos="0">
                      <a:schemeClr val="tx1"/>
                    </a:gs>
                    <a:gs pos="81000">
                      <a:schemeClr val="tx1"/>
                    </a:gs>
                  </a:gsLst>
                  <a:lin ang="13500000" scaled="1"/>
                </a:gradFill>
                <a:latin typeface="Segoe" pitchFamily="34" charset="0"/>
              </a:rPr>
              <a:t>Video Case Study available at spotlightoncost.com</a:t>
            </a:r>
          </a:p>
        </p:txBody>
      </p:sp>
      <p:sp>
        <p:nvSpPr>
          <p:cNvPr id="9" name="Rectangle 8"/>
          <p:cNvSpPr/>
          <p:nvPr/>
        </p:nvSpPr>
        <p:spPr bwMode="auto">
          <a:xfrm>
            <a:off x="382148" y="1920265"/>
            <a:ext cx="8264105" cy="95628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 name="Title 1"/>
          <p:cNvSpPr>
            <a:spLocks noGrp="1"/>
          </p:cNvSpPr>
          <p:nvPr>
            <p:ph type="title"/>
          </p:nvPr>
        </p:nvSpPr>
        <p:spPr>
          <a:xfrm>
            <a:off x="381000" y="230188"/>
            <a:ext cx="8382000" cy="1218795"/>
          </a:xfrm>
        </p:spPr>
        <p:txBody>
          <a:bodyPr/>
          <a:lstStyle/>
          <a:p>
            <a:r>
              <a:rPr lang="en-US" sz="4400" dirty="0" smtClean="0"/>
              <a:t>What Early-Adopters Say About </a:t>
            </a:r>
            <a:br>
              <a:rPr lang="en-US" sz="4400" dirty="0" smtClean="0"/>
            </a:br>
            <a:r>
              <a:rPr lang="en-US" sz="4400" dirty="0" smtClean="0"/>
              <a:t>Power Savings Through Virtualization</a:t>
            </a:r>
            <a:endParaRPr lang="en-US" sz="4400" dirty="0"/>
          </a:p>
        </p:txBody>
      </p:sp>
      <p:sp>
        <p:nvSpPr>
          <p:cNvPr id="3" name="Content Placeholder 2"/>
          <p:cNvSpPr>
            <a:spLocks noGrp="1"/>
          </p:cNvSpPr>
          <p:nvPr>
            <p:ph idx="4294967295"/>
          </p:nvPr>
        </p:nvSpPr>
        <p:spPr>
          <a:xfrm>
            <a:off x="581025" y="1971675"/>
            <a:ext cx="5153025" cy="723275"/>
          </a:xfrm>
        </p:spPr>
        <p:txBody>
          <a:bodyPr/>
          <a:lstStyle/>
          <a:p>
            <a:pPr marL="0" lvl="1" indent="3175">
              <a:buNone/>
            </a:pPr>
            <a:r>
              <a:rPr lang="en-US" sz="1500" dirty="0" smtClean="0"/>
              <a:t>“With virtualization, we will save about 50 percent of our annual energy budget for cooling and electricity.”</a:t>
            </a:r>
          </a:p>
          <a:p>
            <a:pPr marL="171450" indent="-171450"/>
            <a:r>
              <a:rPr lang="en-US" sz="1200" dirty="0" smtClean="0"/>
              <a:t>Lukas </a:t>
            </a:r>
            <a:r>
              <a:rPr lang="en-US" sz="1200" dirty="0" err="1" smtClean="0"/>
              <a:t>Kucera</a:t>
            </a:r>
            <a:r>
              <a:rPr lang="en-US" sz="1200" dirty="0" smtClean="0"/>
              <a:t> – IT Services Manager at </a:t>
            </a:r>
            <a:r>
              <a:rPr lang="en-US" sz="1200" dirty="0" err="1" smtClean="0"/>
              <a:t>Lukoil</a:t>
            </a:r>
            <a:r>
              <a:rPr lang="en-US" sz="1200" dirty="0" smtClean="0"/>
              <a:t> CEEB</a:t>
            </a:r>
          </a:p>
        </p:txBody>
      </p:sp>
      <p:pic>
        <p:nvPicPr>
          <p:cNvPr id="1026" name="Picture 2" descr="C:\Users\eva.ADI\Documents\Downloaded items\MSB09_Jack_001.jpg"/>
          <p:cNvPicPr>
            <a:picLocks noChangeAspect="1" noChangeArrowheads="1"/>
          </p:cNvPicPr>
          <p:nvPr/>
        </p:nvPicPr>
        <p:blipFill>
          <a:blip r:embed="rId4" cstate="print"/>
          <a:srcRect l="53923" r="16214"/>
          <a:stretch>
            <a:fillRect/>
          </a:stretch>
        </p:blipFill>
        <p:spPr bwMode="auto">
          <a:xfrm>
            <a:off x="6953603" y="1629126"/>
            <a:ext cx="1895859" cy="4233672"/>
          </a:xfrm>
          <a:prstGeom prst="rect">
            <a:avLst/>
          </a:prstGeom>
          <a:noFill/>
        </p:spPr>
      </p:pic>
      <p:sp>
        <p:nvSpPr>
          <p:cNvPr id="7" name="Snip Single Corner Rectangle 6"/>
          <p:cNvSpPr/>
          <p:nvPr/>
        </p:nvSpPr>
        <p:spPr>
          <a:xfrm>
            <a:off x="6515100" y="1635126"/>
            <a:ext cx="685800" cy="4233672"/>
          </a:xfrm>
          <a:prstGeom prst="snip1Rect">
            <a:avLst>
              <a:gd name="adj" fmla="val 38178"/>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a:gradFill>
                <a:gsLst>
                  <a:gs pos="0">
                    <a:schemeClr val="bg1"/>
                  </a:gs>
                  <a:gs pos="100000">
                    <a:schemeClr val="bg1"/>
                  </a:gs>
                </a:gsLst>
                <a:lin ang="13500000" scaled="1"/>
              </a:gra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Customers</a:t>
            </a:r>
            <a:endParaRPr lang="en-US" dirty="0"/>
          </a:p>
        </p:txBody>
      </p:sp>
      <p:sp>
        <p:nvSpPr>
          <p:cNvPr id="4" name="Content Placeholder 3"/>
          <p:cNvSpPr>
            <a:spLocks noGrp="1"/>
          </p:cNvSpPr>
          <p:nvPr>
            <p:ph idx="1"/>
          </p:nvPr>
        </p:nvSpPr>
        <p:spPr>
          <a:xfrm>
            <a:off x="365235" y="861080"/>
            <a:ext cx="8382000" cy="5319003"/>
          </a:xfrm>
        </p:spPr>
        <p:txBody>
          <a:bodyPr>
            <a:noAutofit/>
          </a:bodyPr>
          <a:lstStyle/>
          <a:p>
            <a:r>
              <a:rPr lang="en-US" sz="1600" dirty="0" err="1" smtClean="0"/>
              <a:t>Wortell</a:t>
            </a:r>
            <a:r>
              <a:rPr lang="en-US" sz="1600" dirty="0" smtClean="0"/>
              <a:t> - Cut power consumption “By </a:t>
            </a:r>
            <a:r>
              <a:rPr lang="en-US" sz="1600" dirty="0" err="1" smtClean="0"/>
              <a:t>virtualizing</a:t>
            </a:r>
            <a:r>
              <a:rPr lang="en-US" sz="1600" dirty="0" smtClean="0"/>
              <a:t> servers and taking advantage of the intelligent power management features in Windows Server 2008 R2, we have cut our energy consumption in the data center by 85 percent. This solution frees up a lot of resources.”</a:t>
            </a:r>
          </a:p>
          <a:p>
            <a:endParaRPr lang="en-US" sz="1600" dirty="0" smtClean="0"/>
          </a:p>
          <a:p>
            <a:r>
              <a:rPr lang="en-US" sz="1600" dirty="0" err="1" smtClean="0"/>
              <a:t>Combell</a:t>
            </a:r>
            <a:r>
              <a:rPr lang="en-US" sz="1600" dirty="0" smtClean="0"/>
              <a:t> - “Also, because we will be able to host multiple servers on one physical host, we will use less power, need less cooling, and have fewer hardware costs. We will use less data center space and energy overall. These things will lead to huge savings for us.”</a:t>
            </a:r>
          </a:p>
          <a:p>
            <a:endParaRPr lang="en-US" sz="1600" dirty="0" smtClean="0"/>
          </a:p>
          <a:p>
            <a:r>
              <a:rPr lang="en-US" sz="1600" dirty="0" err="1" smtClean="0"/>
              <a:t>EmpireCLS</a:t>
            </a:r>
            <a:r>
              <a:rPr lang="en-US" sz="1600" dirty="0" smtClean="0"/>
              <a:t> – “By increasing our server utilization with Windows Server 2008 R2 and taking advantage of the increased capacity of our new HP </a:t>
            </a:r>
            <a:r>
              <a:rPr lang="en-US" sz="1600" dirty="0" err="1" smtClean="0"/>
              <a:t>ProLiant</a:t>
            </a:r>
            <a:r>
              <a:rPr lang="en-US" sz="1600" dirty="0" smtClean="0"/>
              <a:t> G6 servers, we will reduce both our server farm infrastructure and our power costs by 33 percent.”</a:t>
            </a:r>
          </a:p>
          <a:p>
            <a:endParaRPr lang="en-US" sz="1600" dirty="0" smtClean="0"/>
          </a:p>
          <a:p>
            <a:r>
              <a:rPr lang="en-US" sz="1600" dirty="0" err="1" smtClean="0"/>
              <a:t>Warid</a:t>
            </a:r>
            <a:r>
              <a:rPr lang="en-US" sz="1600" dirty="0" smtClean="0"/>
              <a:t> Telecom increased uptime to 99.9 percent, cut support time by 40 percent, and expects to reduce power consumption by 80 percent and capital costs by 20 percent.</a:t>
            </a:r>
          </a:p>
          <a:p>
            <a:endParaRPr lang="en-US" sz="1600" dirty="0" smtClean="0"/>
          </a:p>
          <a:p>
            <a:r>
              <a:rPr lang="en-US" sz="1600" dirty="0" err="1" smtClean="0"/>
              <a:t>Hostway</a:t>
            </a:r>
            <a:r>
              <a:rPr lang="en-US" sz="1600" dirty="0" smtClean="0"/>
              <a:t> Korea expects that </a:t>
            </a:r>
            <a:r>
              <a:rPr lang="en-US" sz="1600" dirty="0" err="1" smtClean="0"/>
              <a:t>virtualizing</a:t>
            </a:r>
            <a:r>
              <a:rPr lang="en-US" sz="1600" dirty="0" smtClean="0"/>
              <a:t> its infrastructure will help reduce power costs about 75%</a:t>
            </a:r>
          </a:p>
          <a:p>
            <a:endParaRPr lang="en-US" sz="1600" dirty="0" smtClean="0"/>
          </a:p>
          <a:p>
            <a:r>
              <a:rPr lang="en-US" sz="1600" dirty="0" err="1" smtClean="0"/>
              <a:t>Wacom</a:t>
            </a:r>
            <a:r>
              <a:rPr lang="en-US" sz="1600" dirty="0" smtClean="0"/>
              <a:t> -  30 percent savings in annual power costs. “We found that we could save about 30 percent—€16,000 [U.S.$23,753]—annually in power costs by moving to a Hyper-V environment, which would pay for the project in about 2.5 years.”  </a:t>
            </a:r>
          </a:p>
          <a:p>
            <a:endParaRPr lang="en-US" sz="1600"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2"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3"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6"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3"/>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1938" y="981075"/>
            <a:ext cx="8620125" cy="4962525"/>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2" name="Snip Single Corner Rectangle 11"/>
          <p:cNvSpPr/>
          <p:nvPr/>
        </p:nvSpPr>
        <p:spPr>
          <a:xfrm>
            <a:off x="246063" y="590549"/>
            <a:ext cx="8651875" cy="457201"/>
          </a:xfrm>
          <a:prstGeom prst="snip1Rect">
            <a:avLst>
              <a:gd name="adj" fmla="val 40064"/>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13" name="TextBox 12"/>
          <p:cNvSpPr txBox="1"/>
          <p:nvPr/>
        </p:nvSpPr>
        <p:spPr>
          <a:xfrm>
            <a:off x="1785917" y="624493"/>
            <a:ext cx="5572167" cy="369332"/>
          </a:xfrm>
          <a:prstGeom prst="rect">
            <a:avLst/>
          </a:prstGeom>
        </p:spPr>
        <p:txBody>
          <a:bodyPr wrap="none">
            <a:spAutoFit/>
          </a:bodyPr>
          <a:lstStyle/>
          <a:p>
            <a:pPr algn="ct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Projected U.S. Data Center Power Use, 2007 to 2011</a:t>
            </a:r>
          </a:p>
        </p:txBody>
      </p:sp>
      <p:graphicFrame>
        <p:nvGraphicFramePr>
          <p:cNvPr id="4" name="Content Placeholder 3"/>
          <p:cNvGraphicFramePr>
            <a:graphicFrameLocks noGrp="1"/>
          </p:cNvGraphicFramePr>
          <p:nvPr>
            <p:ph idx="4294967295"/>
          </p:nvPr>
        </p:nvGraphicFramePr>
        <p:xfrm>
          <a:off x="314324" y="1000125"/>
          <a:ext cx="6762751"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61926" y="5977236"/>
            <a:ext cx="8058149" cy="184662"/>
          </a:xfrm>
          <a:prstGeom prst="rect">
            <a:avLst/>
          </a:prstGeom>
          <a:noFill/>
        </p:spPr>
        <p:txBody>
          <a:bodyPr wrap="square" lIns="91436" tIns="45718" rIns="91436" bIns="45718" rtlCol="0">
            <a:spAutoFit/>
          </a:bodyPr>
          <a:lstStyle/>
          <a:p>
            <a:pPr>
              <a:buNone/>
            </a:pPr>
            <a:r>
              <a:rPr lang="en-US" sz="600" dirty="0" smtClean="0">
                <a:solidFill>
                  <a:schemeClr val="bg1">
                    <a:lumMod val="50000"/>
                  </a:schemeClr>
                </a:solidFill>
              </a:rPr>
              <a:t>Source: Fact Sheet on National Data Center Energy Efficiency Information Program U.S. Department of Energy (DOE) and U.S. Environmental Protection Agency (EPA) March 19, 2008 </a:t>
            </a:r>
          </a:p>
        </p:txBody>
      </p:sp>
      <p:sp>
        <p:nvSpPr>
          <p:cNvPr id="5" name="TextBox 4"/>
          <p:cNvSpPr txBox="1"/>
          <p:nvPr/>
        </p:nvSpPr>
        <p:spPr>
          <a:xfrm>
            <a:off x="6755853" y="1581479"/>
            <a:ext cx="1981200" cy="276999"/>
          </a:xfrm>
          <a:prstGeom prst="rect">
            <a:avLst/>
          </a:prstGeom>
        </p:spPr>
        <p:txBody>
          <a:bodyPr wrap="square" lIns="91436" tIns="45718" rIns="91436" bIns="45718" rtlCol="0">
            <a:spAutoFit/>
          </a:bodyPr>
          <a:lstStyle/>
          <a:p>
            <a:pPr>
              <a:defRPr sz="1200" b="0" i="0" u="none" strike="noStrike" kern="1200" baseline="0">
                <a:gradFill>
                  <a:gsLst>
                    <a:gs pos="0">
                      <a:srgbClr val="373737"/>
                    </a:gs>
                    <a:gs pos="100000">
                      <a:srgbClr val="373737"/>
                    </a:gs>
                  </a:gsLst>
                  <a:lin ang="16200000" scaled="1"/>
                </a:gradFill>
                <a:latin typeface="+mj-lt"/>
                <a:ea typeface="+mn-ea"/>
                <a:cs typeface="+mn-cs"/>
              </a:defRPr>
            </a:pPr>
            <a:r>
              <a:rPr lang="en-US" sz="1200" dirty="0" smtClean="0">
                <a:gradFill>
                  <a:gsLst>
                    <a:gs pos="0">
                      <a:srgbClr val="373737"/>
                    </a:gs>
                    <a:gs pos="100000">
                      <a:srgbClr val="373737"/>
                    </a:gs>
                  </a:gsLst>
                  <a:lin ang="16200000" scaled="1"/>
                </a:gradFill>
                <a:latin typeface="+mj-lt"/>
              </a:rPr>
              <a:t>Historical trends scenario</a:t>
            </a:r>
            <a:endParaRPr lang="en-US" sz="1200" dirty="0">
              <a:gradFill>
                <a:gsLst>
                  <a:gs pos="0">
                    <a:srgbClr val="373737"/>
                  </a:gs>
                  <a:gs pos="100000">
                    <a:srgbClr val="373737"/>
                  </a:gs>
                </a:gsLst>
                <a:lin ang="16200000" scaled="1"/>
              </a:gradFill>
              <a:latin typeface="+mj-lt"/>
            </a:endParaRPr>
          </a:p>
        </p:txBody>
      </p:sp>
      <p:sp>
        <p:nvSpPr>
          <p:cNvPr id="6" name="TextBox 5"/>
          <p:cNvSpPr txBox="1"/>
          <p:nvPr/>
        </p:nvSpPr>
        <p:spPr>
          <a:xfrm>
            <a:off x="6771619" y="2034409"/>
            <a:ext cx="1828800" cy="461665"/>
          </a:xfrm>
          <a:prstGeom prst="rect">
            <a:avLst/>
          </a:prstGeom>
        </p:spPr>
        <p:txBody>
          <a:bodyPr wrap="square" lIns="91436" tIns="45718" rIns="91436" bIns="45718" rtlCol="0">
            <a:spAutoFit/>
          </a:bodyPr>
          <a:lstStyle/>
          <a:p>
            <a:pPr>
              <a:defRPr sz="1200" b="0" i="0" u="none" strike="noStrike" kern="1200" baseline="0">
                <a:gradFill>
                  <a:gsLst>
                    <a:gs pos="0">
                      <a:srgbClr val="373737"/>
                    </a:gs>
                    <a:gs pos="100000">
                      <a:srgbClr val="373737"/>
                    </a:gs>
                  </a:gsLst>
                  <a:lin ang="16200000" scaled="1"/>
                </a:gradFill>
                <a:latin typeface="+mj-lt"/>
                <a:ea typeface="+mn-ea"/>
                <a:cs typeface="+mn-cs"/>
              </a:defRPr>
            </a:pPr>
            <a:r>
              <a:rPr lang="en-US" sz="1200" dirty="0" smtClean="0">
                <a:gradFill>
                  <a:gsLst>
                    <a:gs pos="0">
                      <a:srgbClr val="373737"/>
                    </a:gs>
                    <a:gs pos="100000">
                      <a:srgbClr val="373737"/>
                    </a:gs>
                  </a:gsLst>
                  <a:lin ang="16200000" scaled="1"/>
                </a:gradFill>
                <a:latin typeface="+mj-lt"/>
              </a:rPr>
              <a:t>Current efficiency trends scenario</a:t>
            </a:r>
            <a:endParaRPr lang="en-US" sz="1200" dirty="0">
              <a:gradFill>
                <a:gsLst>
                  <a:gs pos="0">
                    <a:srgbClr val="373737"/>
                  </a:gs>
                  <a:gs pos="100000">
                    <a:srgbClr val="373737"/>
                  </a:gs>
                </a:gsLst>
                <a:lin ang="16200000" scaled="1"/>
              </a:gradFill>
              <a:latin typeface="+mj-lt"/>
            </a:endParaRPr>
          </a:p>
        </p:txBody>
      </p:sp>
      <p:sp>
        <p:nvSpPr>
          <p:cNvPr id="7" name="TextBox 6"/>
          <p:cNvSpPr txBox="1"/>
          <p:nvPr/>
        </p:nvSpPr>
        <p:spPr>
          <a:xfrm>
            <a:off x="6747641" y="2768820"/>
            <a:ext cx="2200275" cy="276995"/>
          </a:xfrm>
          <a:prstGeom prst="rect">
            <a:avLst/>
          </a:prstGeom>
        </p:spPr>
        <p:txBody>
          <a:bodyPr wrap="square" lIns="91436" tIns="45718" rIns="91436" bIns="45718" rtlCol="0">
            <a:spAutoFit/>
          </a:bodyPr>
          <a:lstStyle/>
          <a:p>
            <a:pPr>
              <a:defRPr sz="1200" b="0" i="0" u="none" strike="noStrike" kern="1200" baseline="0">
                <a:gradFill>
                  <a:gsLst>
                    <a:gs pos="0">
                      <a:srgbClr val="373737"/>
                    </a:gs>
                    <a:gs pos="100000">
                      <a:srgbClr val="373737"/>
                    </a:gs>
                  </a:gsLst>
                  <a:lin ang="16200000" scaled="1"/>
                </a:gradFill>
                <a:latin typeface="+mj-lt"/>
                <a:ea typeface="+mn-ea"/>
                <a:cs typeface="+mn-cs"/>
              </a:defRPr>
            </a:pPr>
            <a:r>
              <a:rPr lang="en-US" sz="1200" dirty="0" smtClean="0">
                <a:gradFill>
                  <a:gsLst>
                    <a:gs pos="0">
                      <a:srgbClr val="373737"/>
                    </a:gs>
                    <a:gs pos="100000">
                      <a:srgbClr val="373737"/>
                    </a:gs>
                  </a:gsLst>
                  <a:lin ang="16200000" scaled="1"/>
                </a:gradFill>
                <a:latin typeface="+mj-lt"/>
              </a:rPr>
              <a:t>Improved operation scenario</a:t>
            </a:r>
            <a:endParaRPr lang="en-US" sz="1200" dirty="0">
              <a:gradFill>
                <a:gsLst>
                  <a:gs pos="0">
                    <a:srgbClr val="373737"/>
                  </a:gs>
                  <a:gs pos="100000">
                    <a:srgbClr val="373737"/>
                  </a:gs>
                </a:gsLst>
                <a:lin ang="16200000" scaled="1"/>
              </a:gradFill>
              <a:latin typeface="+mj-lt"/>
            </a:endParaRPr>
          </a:p>
        </p:txBody>
      </p:sp>
      <p:sp>
        <p:nvSpPr>
          <p:cNvPr id="8" name="TextBox 7"/>
          <p:cNvSpPr txBox="1"/>
          <p:nvPr/>
        </p:nvSpPr>
        <p:spPr>
          <a:xfrm>
            <a:off x="6834680" y="3888383"/>
            <a:ext cx="1981200" cy="276999"/>
          </a:xfrm>
          <a:prstGeom prst="rect">
            <a:avLst/>
          </a:prstGeom>
        </p:spPr>
        <p:txBody>
          <a:bodyPr wrap="square" lIns="91436" tIns="45718" rIns="91436" bIns="45718" rtlCol="0">
            <a:spAutoFit/>
          </a:bodyPr>
          <a:lstStyle/>
          <a:p>
            <a:pPr>
              <a:defRPr sz="1200" b="0" i="0" u="none" strike="noStrike" kern="1200" baseline="0">
                <a:gradFill>
                  <a:gsLst>
                    <a:gs pos="0">
                      <a:srgbClr val="373737"/>
                    </a:gs>
                    <a:gs pos="100000">
                      <a:srgbClr val="373737"/>
                    </a:gs>
                  </a:gsLst>
                  <a:lin ang="16200000" scaled="1"/>
                </a:gradFill>
                <a:latin typeface="+mj-lt"/>
                <a:ea typeface="+mn-ea"/>
                <a:cs typeface="+mn-cs"/>
              </a:defRPr>
            </a:pPr>
            <a:r>
              <a:rPr lang="en-US" sz="1200" dirty="0" smtClean="0">
                <a:gradFill>
                  <a:gsLst>
                    <a:gs pos="0">
                      <a:srgbClr val="373737"/>
                    </a:gs>
                    <a:gs pos="100000">
                      <a:srgbClr val="373737"/>
                    </a:gs>
                  </a:gsLst>
                  <a:lin ang="16200000" scaled="1"/>
                </a:gradFill>
                <a:latin typeface="+mj-lt"/>
              </a:rPr>
              <a:t>Best practice scenario</a:t>
            </a:r>
            <a:endParaRPr lang="en-US" sz="1200" dirty="0">
              <a:gradFill>
                <a:gsLst>
                  <a:gs pos="0">
                    <a:srgbClr val="373737"/>
                  </a:gs>
                  <a:gs pos="100000">
                    <a:srgbClr val="373737"/>
                  </a:gs>
                </a:gsLst>
                <a:lin ang="16200000" scaled="1"/>
              </a:gradFill>
              <a:latin typeface="+mj-lt"/>
            </a:endParaRPr>
          </a:p>
        </p:txBody>
      </p:sp>
      <p:sp>
        <p:nvSpPr>
          <p:cNvPr id="9" name="TextBox 8"/>
          <p:cNvSpPr txBox="1"/>
          <p:nvPr/>
        </p:nvSpPr>
        <p:spPr>
          <a:xfrm>
            <a:off x="6823677" y="4339787"/>
            <a:ext cx="1981200" cy="276995"/>
          </a:xfrm>
          <a:prstGeom prst="rect">
            <a:avLst/>
          </a:prstGeom>
        </p:spPr>
        <p:txBody>
          <a:bodyPr wrap="square" lIns="91436" tIns="45718" rIns="91436" bIns="45718" rtlCol="0">
            <a:spAutoFit/>
          </a:bodyPr>
          <a:lstStyle/>
          <a:p>
            <a:pPr>
              <a:defRPr sz="1200" b="0" i="0" u="none" strike="noStrike" kern="1200" baseline="0">
                <a:gradFill>
                  <a:gsLst>
                    <a:gs pos="0">
                      <a:srgbClr val="373737"/>
                    </a:gs>
                    <a:gs pos="100000">
                      <a:srgbClr val="373737"/>
                    </a:gs>
                  </a:gsLst>
                  <a:lin ang="16200000" scaled="1"/>
                </a:gradFill>
                <a:latin typeface="+mj-lt"/>
                <a:ea typeface="+mn-ea"/>
                <a:cs typeface="+mn-cs"/>
              </a:defRPr>
            </a:pPr>
            <a:r>
              <a:rPr lang="en-US" sz="1200" dirty="0" smtClean="0">
                <a:gradFill>
                  <a:gsLst>
                    <a:gs pos="0">
                      <a:srgbClr val="373737"/>
                    </a:gs>
                    <a:gs pos="100000">
                      <a:srgbClr val="373737"/>
                    </a:gs>
                  </a:gsLst>
                  <a:lin ang="16200000" scaled="1"/>
                </a:gradFill>
                <a:latin typeface="+mj-lt"/>
              </a:rPr>
              <a:t>State of the art scenario</a:t>
            </a:r>
            <a:endParaRPr lang="en-US" sz="1200" dirty="0">
              <a:gradFill>
                <a:gsLst>
                  <a:gs pos="0">
                    <a:srgbClr val="373737"/>
                  </a:gs>
                  <a:gs pos="100000">
                    <a:srgbClr val="373737"/>
                  </a:gs>
                </a:gsLst>
                <a:lin ang="16200000" scaled="1"/>
              </a:gradFill>
              <a:latin typeface="+mj-lt"/>
            </a:endParaRPr>
          </a:p>
        </p:txBody>
      </p:sp>
      <p:graphicFrame>
        <p:nvGraphicFramePr>
          <p:cNvPr id="23" name="Content Placeholder 3"/>
          <p:cNvGraphicFramePr>
            <a:graphicFrameLocks/>
          </p:cNvGraphicFramePr>
          <p:nvPr/>
        </p:nvGraphicFramePr>
        <p:xfrm>
          <a:off x="819805" y="1101251"/>
          <a:ext cx="3689133" cy="276106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9399" y="3026479"/>
            <a:ext cx="8695267" cy="101212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6" name="Rectangle 15"/>
          <p:cNvSpPr/>
          <p:nvPr/>
        </p:nvSpPr>
        <p:spPr bwMode="auto">
          <a:xfrm>
            <a:off x="383824" y="2879725"/>
            <a:ext cx="8477954" cy="102552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7" name="Rectangle 16"/>
          <p:cNvSpPr/>
          <p:nvPr/>
        </p:nvSpPr>
        <p:spPr>
          <a:xfrm>
            <a:off x="479777" y="3259999"/>
            <a:ext cx="8246533" cy="600164"/>
          </a:xfrm>
          <a:prstGeom prst="rect">
            <a:avLst/>
          </a:prstGeom>
        </p:spPr>
        <p:txBody>
          <a:bodyPr wrap="square">
            <a:spAutoFit/>
          </a:bodyPr>
          <a:lstStyle/>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Features that help Reduce power consumption and improve power efficiency</a:t>
            </a:r>
          </a:p>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Demo</a:t>
            </a:r>
          </a:p>
        </p:txBody>
      </p:sp>
      <p:sp>
        <p:nvSpPr>
          <p:cNvPr id="20" name="Snip Single Corner Rectangle 19"/>
          <p:cNvSpPr/>
          <p:nvPr/>
        </p:nvSpPr>
        <p:spPr bwMode="auto">
          <a:xfrm>
            <a:off x="279399" y="4114800"/>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21" name="Rectangle 20"/>
          <p:cNvSpPr/>
          <p:nvPr/>
        </p:nvSpPr>
        <p:spPr>
          <a:xfrm>
            <a:off x="461096" y="4165790"/>
            <a:ext cx="2603918"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A Hardware Interlude…</a:t>
            </a:r>
          </a:p>
        </p:txBody>
      </p:sp>
      <p:sp>
        <p:nvSpPr>
          <p:cNvPr id="22" name="Rectangle 21"/>
          <p:cNvSpPr/>
          <p:nvPr/>
        </p:nvSpPr>
        <p:spPr>
          <a:xfrm>
            <a:off x="279399" y="4941004"/>
            <a:ext cx="8695267" cy="1021646"/>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3" name="Rectangle 22"/>
          <p:cNvSpPr/>
          <p:nvPr/>
        </p:nvSpPr>
        <p:spPr bwMode="auto">
          <a:xfrm>
            <a:off x="383824" y="4794250"/>
            <a:ext cx="8477954" cy="104457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4" name="Rectangle 23"/>
          <p:cNvSpPr/>
          <p:nvPr/>
        </p:nvSpPr>
        <p:spPr>
          <a:xfrm>
            <a:off x="479777" y="5174524"/>
            <a:ext cx="8246533" cy="600164"/>
          </a:xfrm>
          <a:prstGeom prst="rect">
            <a:avLst/>
          </a:prstGeom>
        </p:spPr>
        <p:txBody>
          <a:bodyPr wrap="square">
            <a:spAutoFit/>
          </a:bodyPr>
          <a:lstStyle/>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Manage – you can’t manage what you can’t measure</a:t>
            </a:r>
          </a:p>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Demo</a:t>
            </a:r>
          </a:p>
        </p:txBody>
      </p:sp>
      <p:sp>
        <p:nvSpPr>
          <p:cNvPr id="25" name="Snip Single Corner Rectangle 24"/>
          <p:cNvSpPr/>
          <p:nvPr/>
        </p:nvSpPr>
        <p:spPr bwMode="auto">
          <a:xfrm>
            <a:off x="279399" y="4660898"/>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26" name="Rectangle 25"/>
          <p:cNvSpPr/>
          <p:nvPr/>
        </p:nvSpPr>
        <p:spPr>
          <a:xfrm>
            <a:off x="461096" y="4711888"/>
            <a:ext cx="1018227"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Manage</a:t>
            </a:r>
          </a:p>
        </p:txBody>
      </p:sp>
      <p:sp>
        <p:nvSpPr>
          <p:cNvPr id="4" name="Title 3"/>
          <p:cNvSpPr>
            <a:spLocks noGrp="1"/>
          </p:cNvSpPr>
          <p:nvPr>
            <p:ph type="title"/>
          </p:nvPr>
        </p:nvSpPr>
        <p:spPr/>
        <p:txBody>
          <a:bodyPr/>
          <a:lstStyle/>
          <a:p>
            <a:r>
              <a:rPr smtClean="0"/>
              <a:t>Topics</a:t>
            </a:r>
            <a:endParaRPr lang="en-US" dirty="0"/>
          </a:p>
        </p:txBody>
      </p:sp>
      <p:sp>
        <p:nvSpPr>
          <p:cNvPr id="5" name="Rectangle 4"/>
          <p:cNvSpPr/>
          <p:nvPr/>
        </p:nvSpPr>
        <p:spPr>
          <a:xfrm>
            <a:off x="279399" y="2007304"/>
            <a:ext cx="8695267" cy="66922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6" name="Rectangle 5"/>
          <p:cNvSpPr/>
          <p:nvPr/>
        </p:nvSpPr>
        <p:spPr bwMode="auto">
          <a:xfrm>
            <a:off x="383824" y="1860549"/>
            <a:ext cx="8477954" cy="730251"/>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7" name="Rectangle 6"/>
          <p:cNvSpPr/>
          <p:nvPr/>
        </p:nvSpPr>
        <p:spPr>
          <a:xfrm>
            <a:off x="479777" y="2240824"/>
            <a:ext cx="8246533" cy="307777"/>
          </a:xfrm>
          <a:prstGeom prst="rect">
            <a:avLst/>
          </a:prstGeom>
        </p:spPr>
        <p:txBody>
          <a:bodyPr wrap="square">
            <a:spAutoFit/>
          </a:bodyPr>
          <a:lstStyle/>
          <a:p>
            <a:pPr marL="225425" indent="-225425" defTabSz="914363">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Reduce – Manage – Rethink </a:t>
            </a:r>
          </a:p>
        </p:txBody>
      </p:sp>
      <p:sp>
        <p:nvSpPr>
          <p:cNvPr id="8" name="Snip Single Corner Rectangle 7"/>
          <p:cNvSpPr/>
          <p:nvPr/>
        </p:nvSpPr>
        <p:spPr bwMode="auto">
          <a:xfrm>
            <a:off x="279399" y="1184273"/>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9" name="Rectangle 8"/>
          <p:cNvSpPr/>
          <p:nvPr/>
        </p:nvSpPr>
        <p:spPr>
          <a:xfrm>
            <a:off x="461096" y="1235263"/>
            <a:ext cx="2671501"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The Context of Green IT</a:t>
            </a:r>
          </a:p>
        </p:txBody>
      </p:sp>
      <p:sp>
        <p:nvSpPr>
          <p:cNvPr id="10" name="Snip Single Corner Rectangle 9"/>
          <p:cNvSpPr/>
          <p:nvPr/>
        </p:nvSpPr>
        <p:spPr bwMode="auto">
          <a:xfrm>
            <a:off x="279399" y="1727198"/>
            <a:ext cx="8695944" cy="471313"/>
          </a:xfrm>
          <a:prstGeom prst="snip1Rect">
            <a:avLst>
              <a:gd name="adj" fmla="val 3343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11" name="Rectangle 10"/>
          <p:cNvSpPr/>
          <p:nvPr/>
        </p:nvSpPr>
        <p:spPr>
          <a:xfrm>
            <a:off x="461096" y="1778188"/>
            <a:ext cx="5502532"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A Model for thinking about sustainability &amp; Efficiency</a:t>
            </a:r>
          </a:p>
        </p:txBody>
      </p:sp>
      <p:sp>
        <p:nvSpPr>
          <p:cNvPr id="12" name="Snip Single Corner Rectangle 11"/>
          <p:cNvSpPr/>
          <p:nvPr/>
        </p:nvSpPr>
        <p:spPr bwMode="auto">
          <a:xfrm>
            <a:off x="279399" y="2733675"/>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13" name="Rectangle 12"/>
          <p:cNvSpPr/>
          <p:nvPr/>
        </p:nvSpPr>
        <p:spPr>
          <a:xfrm>
            <a:off x="461096" y="2784665"/>
            <a:ext cx="979755"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9689" y="1670756"/>
            <a:ext cx="2690302" cy="3984977"/>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tx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6" name="Rectangle 5"/>
          <p:cNvSpPr/>
          <p:nvPr/>
        </p:nvSpPr>
        <p:spPr>
          <a:xfrm>
            <a:off x="3223562" y="1670756"/>
            <a:ext cx="2690302" cy="3984977"/>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2"/>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buBlip>
                <a:blip r:embed="rId3"/>
              </a:buBlip>
              <a:defRPr/>
            </a:pPr>
            <a:endParaRPr lang="en-US" sz="2300" dirty="0" smtClean="0">
              <a:gradFill>
                <a:gsLst>
                  <a:gs pos="0">
                    <a:schemeClr val="tx1"/>
                  </a:gs>
                  <a:gs pos="50000">
                    <a:schemeClr val="tx1"/>
                  </a:gs>
                </a:gsLst>
                <a:lin ang="5400000" scaled="0"/>
              </a:gradFill>
              <a:latin typeface="Segoe" pitchFamily="34" charset="0"/>
            </a:endParaRPr>
          </a:p>
        </p:txBody>
      </p:sp>
      <p:sp>
        <p:nvSpPr>
          <p:cNvPr id="28" name="Rectangle 27"/>
          <p:cNvSpPr/>
          <p:nvPr/>
        </p:nvSpPr>
        <p:spPr bwMode="auto">
          <a:xfrm>
            <a:off x="3317279" y="4131733"/>
            <a:ext cx="2502869" cy="143660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9" name="Rectangle 28"/>
          <p:cNvSpPr/>
          <p:nvPr/>
        </p:nvSpPr>
        <p:spPr bwMode="auto">
          <a:xfrm>
            <a:off x="6153406" y="4131733"/>
            <a:ext cx="2502869" cy="143660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0" name="Rectangle 9"/>
          <p:cNvSpPr/>
          <p:nvPr/>
        </p:nvSpPr>
        <p:spPr>
          <a:xfrm>
            <a:off x="387436" y="1670756"/>
            <a:ext cx="2690302" cy="3984977"/>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27" name="Rectangle 26"/>
          <p:cNvSpPr/>
          <p:nvPr/>
        </p:nvSpPr>
        <p:spPr bwMode="auto">
          <a:xfrm>
            <a:off x="481153" y="4131733"/>
            <a:ext cx="2502869" cy="143660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2" name="Down Arrow 11"/>
          <p:cNvSpPr>
            <a:spLocks noChangeAspect="1"/>
          </p:cNvSpPr>
          <p:nvPr/>
        </p:nvSpPr>
        <p:spPr>
          <a:xfrm>
            <a:off x="913358" y="2444000"/>
            <a:ext cx="1511126" cy="13939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1968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descr="\\SPSQL\Shares\VADATA_08\Resources\Design\Images\Royalty Free\People\Men\Business\_Environment\32135000.jpg"/>
          <p:cNvPicPr>
            <a:picLocks noChangeAspect="1" noChangeArrowheads="1"/>
          </p:cNvPicPr>
          <p:nvPr/>
        </p:nvPicPr>
        <p:blipFill>
          <a:blip r:embed="rId4" cstate="print"/>
          <a:stretch>
            <a:fillRect/>
          </a:stretch>
        </p:blipFill>
        <p:spPr bwMode="auto">
          <a:xfrm>
            <a:off x="4194546" y="2258226"/>
            <a:ext cx="787887" cy="1575773"/>
          </a:xfrm>
          <a:prstGeom prst="rect">
            <a:avLst/>
          </a:prstGeom>
          <a:noFill/>
          <a:effectLst>
            <a:outerShdw blurRad="50800" dist="38100" dir="5400000" algn="t" rotWithShape="0">
              <a:prstClr val="black">
                <a:alpha val="40000"/>
              </a:prstClr>
            </a:outerShdw>
          </a:effectLst>
        </p:spPr>
      </p:pic>
      <p:pic>
        <p:nvPicPr>
          <p:cNvPr id="15" name="Picture 1" descr="C:\Users\josh\AppData\Local\Microsoft\Windows\Temporary Internet Files\Content.IE5\S9EROR0Q\MCj04349300000[1].png"/>
          <p:cNvPicPr>
            <a:picLocks noChangeAspect="1" noChangeArrowheads="1"/>
          </p:cNvPicPr>
          <p:nvPr/>
        </p:nvPicPr>
        <p:blipFill>
          <a:blip r:embed="rId5" cstate="print"/>
          <a:srcRect/>
          <a:stretch>
            <a:fillRect/>
          </a:stretch>
        </p:blipFill>
        <p:spPr bwMode="auto">
          <a:xfrm>
            <a:off x="6510440" y="2230576"/>
            <a:ext cx="1828572" cy="1691526"/>
          </a:xfrm>
          <a:prstGeom prst="rect">
            <a:avLst/>
          </a:prstGeom>
          <a:noFill/>
        </p:spPr>
      </p:pic>
      <p:sp>
        <p:nvSpPr>
          <p:cNvPr id="16" name="Title 15"/>
          <p:cNvSpPr>
            <a:spLocks noGrp="1"/>
          </p:cNvSpPr>
          <p:nvPr>
            <p:ph type="title"/>
          </p:nvPr>
        </p:nvSpPr>
        <p:spPr>
          <a:xfrm>
            <a:off x="381000" y="230188"/>
            <a:ext cx="8382000" cy="1218795"/>
          </a:xfrm>
        </p:spPr>
        <p:txBody>
          <a:bodyPr/>
          <a:lstStyle/>
          <a:p>
            <a:pPr lvl="0"/>
            <a:r>
              <a:rPr lang="en-US" sz="4400" dirty="0" smtClean="0"/>
              <a:t>Three Strategies for Energy Efficiency</a:t>
            </a:r>
            <a:br>
              <a:rPr lang="en-US" sz="4400" dirty="0" smtClean="0"/>
            </a:br>
            <a:endParaRPr lang="en-US" sz="4400" dirty="0"/>
          </a:p>
        </p:txBody>
      </p:sp>
      <p:sp>
        <p:nvSpPr>
          <p:cNvPr id="19" name="Rectangle 18"/>
          <p:cNvSpPr/>
          <p:nvPr/>
        </p:nvSpPr>
        <p:spPr>
          <a:xfrm>
            <a:off x="524933" y="4417722"/>
            <a:ext cx="2410177" cy="827919"/>
          </a:xfrm>
          <a:prstGeom prst="rect">
            <a:avLst/>
          </a:prstGeom>
        </p:spPr>
        <p:txBody>
          <a:bodyPr wrap="square">
            <a:spAutoFit/>
          </a:bodyPr>
          <a:lstStyle/>
          <a:p>
            <a:pPr marL="230188" lvl="1" indent="-230188" defTabSz="914363" fontAlgn="base">
              <a:lnSpc>
                <a:spcPct val="90000"/>
              </a:lnSpc>
              <a:spcBef>
                <a:spcPct val="0"/>
              </a:spcBef>
              <a:spcAft>
                <a:spcPts val="600"/>
              </a:spcAft>
              <a:buSzPct val="85000"/>
              <a:buBlip>
                <a:blip r:embed="rId6"/>
              </a:buBlip>
              <a:defRPr/>
            </a:pPr>
            <a:r>
              <a:rPr lang="en-US" sz="1400" dirty="0" smtClean="0">
                <a:gradFill>
                  <a:gsLst>
                    <a:gs pos="0">
                      <a:schemeClr val="tx1"/>
                    </a:gs>
                    <a:gs pos="81000">
                      <a:schemeClr val="tx1"/>
                    </a:gs>
                  </a:gsLst>
                  <a:lin ang="13500000" scaled="1"/>
                </a:gradFill>
                <a:latin typeface="Segoe" pitchFamily="34" charset="0"/>
              </a:rPr>
              <a:t>Built in energy efficiency </a:t>
            </a:r>
          </a:p>
          <a:p>
            <a:pPr marL="230188" lvl="1" indent="-230188" defTabSz="914363" fontAlgn="base">
              <a:lnSpc>
                <a:spcPct val="90000"/>
              </a:lnSpc>
              <a:spcBef>
                <a:spcPct val="0"/>
              </a:spcBef>
              <a:spcAft>
                <a:spcPts val="600"/>
              </a:spcAft>
              <a:buSzPct val="85000"/>
              <a:buBlip>
                <a:blip r:embed="rId6"/>
              </a:buBlip>
              <a:defRPr/>
            </a:pPr>
            <a:r>
              <a:rPr lang="en-US" sz="1400" dirty="0" smtClean="0">
                <a:gradFill>
                  <a:gsLst>
                    <a:gs pos="0">
                      <a:schemeClr val="tx1"/>
                    </a:gs>
                    <a:gs pos="81000">
                      <a:schemeClr val="tx1"/>
                    </a:gs>
                  </a:gsLst>
                  <a:lin ang="13500000" scaled="1"/>
                </a:gradFill>
                <a:latin typeface="Segoe" pitchFamily="34" charset="0"/>
              </a:rPr>
              <a:t>Resource optimization</a:t>
            </a:r>
          </a:p>
          <a:p>
            <a:pPr marL="230188" lvl="1" indent="-230188" defTabSz="914363" fontAlgn="base">
              <a:lnSpc>
                <a:spcPct val="90000"/>
              </a:lnSpc>
              <a:spcBef>
                <a:spcPct val="0"/>
              </a:spcBef>
              <a:spcAft>
                <a:spcPts val="600"/>
              </a:spcAft>
              <a:buSzPct val="85000"/>
              <a:buBlip>
                <a:blip r:embed="rId6"/>
              </a:buBlip>
              <a:defRPr/>
            </a:pPr>
            <a:r>
              <a:rPr lang="en-US" sz="1400" dirty="0" smtClean="0">
                <a:gradFill>
                  <a:gsLst>
                    <a:gs pos="0">
                      <a:schemeClr val="tx1"/>
                    </a:gs>
                    <a:gs pos="81000">
                      <a:schemeClr val="tx1"/>
                    </a:gs>
                  </a:gsLst>
                  <a:lin ang="13500000" scaled="1"/>
                </a:gradFill>
                <a:latin typeface="Segoe" pitchFamily="34" charset="0"/>
              </a:rPr>
              <a:t>Guidance and education</a:t>
            </a:r>
          </a:p>
        </p:txBody>
      </p:sp>
      <p:sp>
        <p:nvSpPr>
          <p:cNvPr id="22" name="Rectangle 21"/>
          <p:cNvSpPr/>
          <p:nvPr/>
        </p:nvSpPr>
        <p:spPr>
          <a:xfrm>
            <a:off x="3335867" y="4417722"/>
            <a:ext cx="2410177" cy="750975"/>
          </a:xfrm>
          <a:prstGeom prst="rect">
            <a:avLst/>
          </a:prstGeom>
        </p:spPr>
        <p:txBody>
          <a:bodyPr wrap="square">
            <a:spAutoFit/>
          </a:bodyPr>
          <a:lstStyle/>
          <a:p>
            <a:pPr marL="230188" lvl="1" indent="-230188" defTabSz="914363" fontAlgn="base">
              <a:lnSpc>
                <a:spcPct val="90000"/>
              </a:lnSpc>
              <a:spcBef>
                <a:spcPct val="0"/>
              </a:spcBef>
              <a:spcAft>
                <a:spcPts val="600"/>
              </a:spcAft>
              <a:buSzPct val="85000"/>
              <a:buBlip>
                <a:blip r:embed="rId6"/>
              </a:buBlip>
              <a:defRPr/>
            </a:pPr>
            <a:r>
              <a:rPr lang="en-US" sz="1400" dirty="0" smtClean="0">
                <a:gradFill>
                  <a:gsLst>
                    <a:gs pos="0">
                      <a:schemeClr val="tx1"/>
                    </a:gs>
                    <a:gs pos="81000">
                      <a:schemeClr val="tx1"/>
                    </a:gs>
                  </a:gsLst>
                  <a:lin ang="13500000" scaled="1"/>
                </a:gradFill>
                <a:latin typeface="Segoe" pitchFamily="34" charset="0"/>
              </a:rPr>
              <a:t>Centralize control</a:t>
            </a:r>
          </a:p>
          <a:p>
            <a:pPr marL="230188" lvl="1" indent="-230188" defTabSz="914363" fontAlgn="base">
              <a:lnSpc>
                <a:spcPct val="90000"/>
              </a:lnSpc>
              <a:spcBef>
                <a:spcPct val="0"/>
              </a:spcBef>
              <a:spcAft>
                <a:spcPts val="600"/>
              </a:spcAft>
              <a:buSzPct val="85000"/>
              <a:buBlip>
                <a:blip r:embed="rId6"/>
              </a:buBlip>
              <a:defRPr/>
            </a:pPr>
            <a:r>
              <a:rPr lang="en-US" sz="1400" dirty="0" smtClean="0">
                <a:gradFill>
                  <a:gsLst>
                    <a:gs pos="0">
                      <a:schemeClr val="tx1"/>
                    </a:gs>
                    <a:gs pos="81000">
                      <a:schemeClr val="tx1"/>
                    </a:gs>
                  </a:gsLst>
                  <a:lin ang="13500000" scaled="1"/>
                </a:gradFill>
                <a:latin typeface="Segoe" pitchFamily="34" charset="0"/>
              </a:rPr>
              <a:t>Analyze operations and monitor goals</a:t>
            </a:r>
          </a:p>
        </p:txBody>
      </p:sp>
      <p:sp>
        <p:nvSpPr>
          <p:cNvPr id="23" name="Rectangle 22"/>
          <p:cNvSpPr/>
          <p:nvPr/>
        </p:nvSpPr>
        <p:spPr>
          <a:xfrm>
            <a:off x="6191955" y="4417722"/>
            <a:ext cx="2410177" cy="1138773"/>
          </a:xfrm>
          <a:prstGeom prst="rect">
            <a:avLst/>
          </a:prstGeom>
        </p:spPr>
        <p:txBody>
          <a:bodyPr wrap="square">
            <a:spAutoFit/>
          </a:bodyPr>
          <a:lstStyle/>
          <a:p>
            <a:pPr marL="230188" lvl="1" indent="-230188" defTabSz="914363" fontAlgn="base">
              <a:lnSpc>
                <a:spcPct val="90000"/>
              </a:lnSpc>
              <a:spcBef>
                <a:spcPct val="0"/>
              </a:spcBef>
              <a:spcAft>
                <a:spcPts val="600"/>
              </a:spcAft>
              <a:buSzPct val="85000"/>
              <a:buBlip>
                <a:blip r:embed="rId6"/>
              </a:buBlip>
              <a:defRPr/>
            </a:pPr>
            <a:r>
              <a:rPr lang="en-US" sz="1400" dirty="0" smtClean="0">
                <a:gradFill>
                  <a:gsLst>
                    <a:gs pos="0">
                      <a:schemeClr val="tx1"/>
                    </a:gs>
                    <a:gs pos="81000">
                      <a:schemeClr val="tx1"/>
                    </a:gs>
                  </a:gsLst>
                  <a:lin ang="13500000" scaled="1"/>
                </a:gradFill>
                <a:latin typeface="Segoe" pitchFamily="34" charset="0"/>
              </a:rPr>
              <a:t>Use IT to enable business process changes</a:t>
            </a:r>
          </a:p>
          <a:p>
            <a:pPr marL="230188" lvl="1" indent="-230188" defTabSz="914363" fontAlgn="base">
              <a:lnSpc>
                <a:spcPct val="90000"/>
              </a:lnSpc>
              <a:spcBef>
                <a:spcPct val="0"/>
              </a:spcBef>
              <a:spcAft>
                <a:spcPts val="600"/>
              </a:spcAft>
              <a:buSzPct val="85000"/>
              <a:buBlip>
                <a:blip r:embed="rId6"/>
              </a:buBlip>
              <a:defRPr/>
            </a:pPr>
            <a:r>
              <a:rPr lang="en-US" sz="1400" dirty="0" smtClean="0">
                <a:gradFill>
                  <a:gsLst>
                    <a:gs pos="0">
                      <a:schemeClr val="tx1"/>
                    </a:gs>
                    <a:gs pos="81000">
                      <a:schemeClr val="tx1"/>
                    </a:gs>
                  </a:gsLst>
                  <a:lin ang="13500000" scaled="1"/>
                </a:gradFill>
                <a:latin typeface="Segoe" pitchFamily="34" charset="0"/>
              </a:rPr>
              <a:t>Increase productivity </a:t>
            </a:r>
            <a:br>
              <a:rPr lang="en-US" sz="1400" dirty="0" smtClean="0">
                <a:gradFill>
                  <a:gsLst>
                    <a:gs pos="0">
                      <a:schemeClr val="tx1"/>
                    </a:gs>
                    <a:gs pos="81000">
                      <a:schemeClr val="tx1"/>
                    </a:gs>
                  </a:gsLst>
                  <a:lin ang="13500000" scaled="1"/>
                </a:gradFill>
                <a:latin typeface="Segoe" pitchFamily="34" charset="0"/>
              </a:rPr>
            </a:br>
            <a:r>
              <a:rPr lang="en-US" sz="1400" dirty="0" smtClean="0">
                <a:gradFill>
                  <a:gsLst>
                    <a:gs pos="0">
                      <a:schemeClr val="tx1"/>
                    </a:gs>
                    <a:gs pos="81000">
                      <a:schemeClr val="tx1"/>
                    </a:gs>
                  </a:gsLst>
                  <a:lin ang="13500000" scaled="1"/>
                </a:gradFill>
                <a:latin typeface="Segoe" pitchFamily="34" charset="0"/>
              </a:rPr>
              <a:t>and reduce footprint</a:t>
            </a:r>
          </a:p>
        </p:txBody>
      </p:sp>
      <p:sp>
        <p:nvSpPr>
          <p:cNvPr id="24" name="Snip Single Corner Rectangle 23"/>
          <p:cNvSpPr/>
          <p:nvPr/>
        </p:nvSpPr>
        <p:spPr>
          <a:xfrm>
            <a:off x="389402" y="1411109"/>
            <a:ext cx="2688336" cy="652784"/>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25" name="Snip Single Corner Rectangle 24"/>
          <p:cNvSpPr/>
          <p:nvPr/>
        </p:nvSpPr>
        <p:spPr>
          <a:xfrm>
            <a:off x="3225528" y="1411109"/>
            <a:ext cx="2688336" cy="652784"/>
          </a:xfrm>
          <a:prstGeom prst="snip1Rect">
            <a:avLst>
              <a:gd name="adj" fmla="val 38178"/>
            </a:avLst>
          </a:prstGeom>
          <a:gradFill flip="none" rotWithShape="1">
            <a:gsLst>
              <a:gs pos="0">
                <a:schemeClr val="accent1">
                  <a:lumMod val="50000"/>
                </a:schemeClr>
              </a:gs>
              <a:gs pos="31000">
                <a:schemeClr val="accent1">
                  <a:lumMod val="75000"/>
                </a:schemeClr>
              </a:gs>
              <a:gs pos="81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sp>
        <p:nvSpPr>
          <p:cNvPr id="26" name="Snip Single Corner Rectangle 25"/>
          <p:cNvSpPr/>
          <p:nvPr/>
        </p:nvSpPr>
        <p:spPr>
          <a:xfrm>
            <a:off x="6061655" y="1411109"/>
            <a:ext cx="2688336" cy="652784"/>
          </a:xfrm>
          <a:prstGeom prst="snip1Rect">
            <a:avLst>
              <a:gd name="adj" fmla="val 38178"/>
            </a:avLst>
          </a:prstGeom>
          <a:gradFill flip="none" rotWithShape="1">
            <a:gsLst>
              <a:gs pos="0">
                <a:schemeClr val="accent1">
                  <a:lumMod val="50000"/>
                </a:schemeClr>
              </a:gs>
              <a:gs pos="31000">
                <a:schemeClr val="accent1">
                  <a:lumMod val="75000"/>
                </a:schemeClr>
              </a:gs>
              <a:gs pos="81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a:gradFill>
                <a:gsLst>
                  <a:gs pos="0">
                    <a:schemeClr val="bg1"/>
                  </a:gs>
                  <a:gs pos="100000">
                    <a:schemeClr val="bg1"/>
                  </a:gs>
                </a:gsLst>
                <a:lin ang="13500000" scaled="1"/>
              </a:gradFill>
              <a:latin typeface="Segoe" pitchFamily="34" charset="0"/>
            </a:endParaRPr>
          </a:p>
        </p:txBody>
      </p:sp>
      <p:sp>
        <p:nvSpPr>
          <p:cNvPr id="18" name="Rectangle 17"/>
          <p:cNvSpPr/>
          <p:nvPr/>
        </p:nvSpPr>
        <p:spPr>
          <a:xfrm>
            <a:off x="1138151" y="1494555"/>
            <a:ext cx="1190839" cy="461665"/>
          </a:xfrm>
          <a:prstGeom prst="rect">
            <a:avLst/>
          </a:prstGeom>
        </p:spPr>
        <p:txBody>
          <a:bodyPr wrap="none">
            <a:spAutoFit/>
          </a:bodyPr>
          <a:lstStyle/>
          <a:p>
            <a:pPr marL="342900" indent="-342900" defTabSz="914363" fontAlgn="base">
              <a:spcBef>
                <a:spcPct val="20000"/>
              </a:spcBef>
              <a:spcAft>
                <a:spcPts val="1200"/>
              </a:spcAft>
              <a:buClr>
                <a:srgbClr val="FF5B00"/>
              </a:buClr>
              <a:buSzPct val="65000"/>
            </a:pPr>
            <a:r>
              <a:rPr 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p>
        </p:txBody>
      </p:sp>
      <p:sp>
        <p:nvSpPr>
          <p:cNvPr id="20" name="Rectangle 19"/>
          <p:cNvSpPr/>
          <p:nvPr/>
        </p:nvSpPr>
        <p:spPr>
          <a:xfrm>
            <a:off x="3913907" y="1494555"/>
            <a:ext cx="1311578" cy="461665"/>
          </a:xfrm>
          <a:prstGeom prst="rect">
            <a:avLst/>
          </a:prstGeom>
        </p:spPr>
        <p:txBody>
          <a:bodyPr wrap="none">
            <a:spAutoFit/>
          </a:bodyPr>
          <a:lstStyle/>
          <a:p>
            <a:pPr marL="342900" indent="-342900" algn="ctr" defTabSz="914363" fontAlgn="base">
              <a:spcBef>
                <a:spcPct val="20000"/>
              </a:spcBef>
              <a:spcAft>
                <a:spcPts val="1200"/>
              </a:spcAft>
              <a:buClr>
                <a:srgbClr val="FF5B00"/>
              </a:buClr>
              <a:buSzPct val="65000"/>
            </a:pPr>
            <a:r>
              <a:rPr 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Manage</a:t>
            </a:r>
          </a:p>
        </p:txBody>
      </p:sp>
      <p:sp>
        <p:nvSpPr>
          <p:cNvPr id="21" name="Rectangle 20"/>
          <p:cNvSpPr/>
          <p:nvPr/>
        </p:nvSpPr>
        <p:spPr>
          <a:xfrm>
            <a:off x="6787160" y="1494555"/>
            <a:ext cx="1237326" cy="461665"/>
          </a:xfrm>
          <a:prstGeom prst="rect">
            <a:avLst/>
          </a:prstGeom>
        </p:spPr>
        <p:txBody>
          <a:bodyPr wrap="none">
            <a:spAutoFit/>
          </a:bodyPr>
          <a:lstStyle/>
          <a:p>
            <a:pPr marL="342900" indent="-342900" algn="ctr" defTabSz="914363" fontAlgn="base">
              <a:spcBef>
                <a:spcPct val="20000"/>
              </a:spcBef>
              <a:spcAft>
                <a:spcPts val="1200"/>
              </a:spcAft>
              <a:buClr>
                <a:srgbClr val="FF5B00"/>
              </a:buClr>
              <a:buSzPct val="65000"/>
            </a:pPr>
            <a:r>
              <a:rPr 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Rethink</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9399" y="3026479"/>
            <a:ext cx="8695267" cy="101212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6" name="Rectangle 15"/>
          <p:cNvSpPr/>
          <p:nvPr/>
        </p:nvSpPr>
        <p:spPr bwMode="auto">
          <a:xfrm>
            <a:off x="383824" y="2879725"/>
            <a:ext cx="8477954" cy="102552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7" name="Rectangle 16"/>
          <p:cNvSpPr/>
          <p:nvPr/>
        </p:nvSpPr>
        <p:spPr>
          <a:xfrm>
            <a:off x="479777" y="3259999"/>
            <a:ext cx="8246533" cy="600164"/>
          </a:xfrm>
          <a:prstGeom prst="rect">
            <a:avLst/>
          </a:prstGeom>
        </p:spPr>
        <p:txBody>
          <a:bodyPr wrap="square">
            <a:spAutoFit/>
          </a:bodyPr>
          <a:lstStyle/>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Features that help Reduce power consumption and improve power efficiency</a:t>
            </a:r>
          </a:p>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Demo</a:t>
            </a:r>
          </a:p>
        </p:txBody>
      </p:sp>
      <p:sp>
        <p:nvSpPr>
          <p:cNvPr id="20" name="Snip Single Corner Rectangle 19"/>
          <p:cNvSpPr/>
          <p:nvPr/>
        </p:nvSpPr>
        <p:spPr bwMode="auto">
          <a:xfrm>
            <a:off x="279399" y="4114800"/>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21" name="Rectangle 20"/>
          <p:cNvSpPr/>
          <p:nvPr/>
        </p:nvSpPr>
        <p:spPr>
          <a:xfrm>
            <a:off x="461096" y="4165790"/>
            <a:ext cx="2603918"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A Hardware Interlude…</a:t>
            </a:r>
          </a:p>
        </p:txBody>
      </p:sp>
      <p:sp>
        <p:nvSpPr>
          <p:cNvPr id="22" name="Rectangle 21"/>
          <p:cNvSpPr/>
          <p:nvPr/>
        </p:nvSpPr>
        <p:spPr>
          <a:xfrm>
            <a:off x="279399" y="4941004"/>
            <a:ext cx="8695267" cy="1021646"/>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3" name="Rectangle 22"/>
          <p:cNvSpPr/>
          <p:nvPr/>
        </p:nvSpPr>
        <p:spPr bwMode="auto">
          <a:xfrm>
            <a:off x="383824" y="4794250"/>
            <a:ext cx="8477954" cy="1044576"/>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24" name="Rectangle 23"/>
          <p:cNvSpPr/>
          <p:nvPr/>
        </p:nvSpPr>
        <p:spPr>
          <a:xfrm>
            <a:off x="479777" y="5174524"/>
            <a:ext cx="8246533" cy="600164"/>
          </a:xfrm>
          <a:prstGeom prst="rect">
            <a:avLst/>
          </a:prstGeom>
        </p:spPr>
        <p:txBody>
          <a:bodyPr wrap="square">
            <a:spAutoFit/>
          </a:bodyPr>
          <a:lstStyle/>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Manage – you can’t manage what you can’t measure</a:t>
            </a:r>
          </a:p>
          <a:p>
            <a:pPr marL="225425" indent="-225425">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Demo</a:t>
            </a:r>
          </a:p>
        </p:txBody>
      </p:sp>
      <p:sp>
        <p:nvSpPr>
          <p:cNvPr id="25" name="Snip Single Corner Rectangle 24"/>
          <p:cNvSpPr/>
          <p:nvPr/>
        </p:nvSpPr>
        <p:spPr bwMode="auto">
          <a:xfrm>
            <a:off x="279399" y="4660898"/>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26" name="Rectangle 25"/>
          <p:cNvSpPr/>
          <p:nvPr/>
        </p:nvSpPr>
        <p:spPr>
          <a:xfrm>
            <a:off x="461096" y="4711888"/>
            <a:ext cx="1018227"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Manage</a:t>
            </a:r>
          </a:p>
        </p:txBody>
      </p:sp>
      <p:sp>
        <p:nvSpPr>
          <p:cNvPr id="4" name="Title 3"/>
          <p:cNvSpPr>
            <a:spLocks noGrp="1"/>
          </p:cNvSpPr>
          <p:nvPr>
            <p:ph type="title"/>
          </p:nvPr>
        </p:nvSpPr>
        <p:spPr/>
        <p:txBody>
          <a:bodyPr/>
          <a:lstStyle/>
          <a:p>
            <a:r>
              <a:rPr smtClean="0"/>
              <a:t>Topics</a:t>
            </a:r>
            <a:endParaRPr lang="en-US" dirty="0"/>
          </a:p>
        </p:txBody>
      </p:sp>
      <p:sp>
        <p:nvSpPr>
          <p:cNvPr id="5" name="Rectangle 4"/>
          <p:cNvSpPr/>
          <p:nvPr/>
        </p:nvSpPr>
        <p:spPr>
          <a:xfrm>
            <a:off x="279399" y="2007304"/>
            <a:ext cx="8695267" cy="669221"/>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6" name="Rectangle 5"/>
          <p:cNvSpPr/>
          <p:nvPr/>
        </p:nvSpPr>
        <p:spPr bwMode="auto">
          <a:xfrm>
            <a:off x="383824" y="1860549"/>
            <a:ext cx="8477954" cy="730251"/>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7" name="Rectangle 6"/>
          <p:cNvSpPr/>
          <p:nvPr/>
        </p:nvSpPr>
        <p:spPr>
          <a:xfrm>
            <a:off x="479777" y="2240824"/>
            <a:ext cx="8246533" cy="307777"/>
          </a:xfrm>
          <a:prstGeom prst="rect">
            <a:avLst/>
          </a:prstGeom>
        </p:spPr>
        <p:txBody>
          <a:bodyPr wrap="square">
            <a:spAutoFit/>
          </a:bodyPr>
          <a:lstStyle/>
          <a:p>
            <a:pPr marL="225425" indent="-225425" defTabSz="914363">
              <a:spcAft>
                <a:spcPts val="600"/>
              </a:spcAft>
              <a:buSzPct val="65000"/>
              <a:buBlip>
                <a:blip r:embed="rId3"/>
              </a:buBlip>
            </a:pPr>
            <a:r>
              <a:rPr lang="en-US" sz="1400" dirty="0" smtClean="0">
                <a:gradFill>
                  <a:gsLst>
                    <a:gs pos="0">
                      <a:schemeClr val="tx1"/>
                    </a:gs>
                    <a:gs pos="81000">
                      <a:schemeClr val="tx1"/>
                    </a:gs>
                  </a:gsLst>
                  <a:lin ang="13500000" scaled="1"/>
                </a:gradFill>
                <a:latin typeface="Segoe" pitchFamily="34" charset="0"/>
              </a:rPr>
              <a:t>Reduce – Manage – Rethink </a:t>
            </a:r>
          </a:p>
        </p:txBody>
      </p:sp>
      <p:sp>
        <p:nvSpPr>
          <p:cNvPr id="8" name="Snip Single Corner Rectangle 7"/>
          <p:cNvSpPr/>
          <p:nvPr/>
        </p:nvSpPr>
        <p:spPr bwMode="auto">
          <a:xfrm>
            <a:off x="279399" y="1184273"/>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9" name="Rectangle 8"/>
          <p:cNvSpPr/>
          <p:nvPr/>
        </p:nvSpPr>
        <p:spPr>
          <a:xfrm>
            <a:off x="461096" y="1235263"/>
            <a:ext cx="2671501"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The Context of Green IT</a:t>
            </a:r>
          </a:p>
        </p:txBody>
      </p:sp>
      <p:sp>
        <p:nvSpPr>
          <p:cNvPr id="10" name="Snip Single Corner Rectangle 9"/>
          <p:cNvSpPr/>
          <p:nvPr/>
        </p:nvSpPr>
        <p:spPr bwMode="auto">
          <a:xfrm>
            <a:off x="279399" y="1727198"/>
            <a:ext cx="8695944" cy="471313"/>
          </a:xfrm>
          <a:prstGeom prst="snip1Rect">
            <a:avLst>
              <a:gd name="adj" fmla="val 33433"/>
            </a:avLst>
          </a:prstGeom>
          <a:gradFill flip="none" rotWithShape="1">
            <a:gsLst>
              <a:gs pos="0">
                <a:schemeClr val="bg2">
                  <a:lumMod val="50000"/>
                </a:schemeClr>
              </a:gs>
              <a:gs pos="31000">
                <a:schemeClr val="bg2">
                  <a:lumMod val="75000"/>
                </a:schemeClr>
              </a:gs>
              <a:gs pos="81000">
                <a:schemeClr val="bg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11" name="Rectangle 10"/>
          <p:cNvSpPr/>
          <p:nvPr/>
        </p:nvSpPr>
        <p:spPr>
          <a:xfrm>
            <a:off x="461096" y="1778188"/>
            <a:ext cx="5502532"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A Model for thinking about sustainability &amp; Efficiency</a:t>
            </a:r>
          </a:p>
        </p:txBody>
      </p:sp>
      <p:sp>
        <p:nvSpPr>
          <p:cNvPr id="12" name="Snip Single Corner Rectangle 11"/>
          <p:cNvSpPr/>
          <p:nvPr/>
        </p:nvSpPr>
        <p:spPr bwMode="auto">
          <a:xfrm>
            <a:off x="279399" y="2733675"/>
            <a:ext cx="8695944" cy="471313"/>
          </a:xfrm>
          <a:prstGeom prst="snip1Rect">
            <a:avLst>
              <a:gd name="adj" fmla="val 33433"/>
            </a:avLst>
          </a:prstGeom>
          <a:gradFill flip="none" rotWithShape="1">
            <a:gsLst>
              <a:gs pos="0">
                <a:schemeClr val="accent2">
                  <a:lumMod val="50000"/>
                </a:schemeClr>
              </a:gs>
              <a:gs pos="31000">
                <a:schemeClr val="accent2">
                  <a:lumMod val="75000"/>
                </a:schemeClr>
              </a:gs>
              <a:gs pos="81000">
                <a:schemeClr val="accent2"/>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2300" dirty="0" smtClean="0">
              <a:gradFill>
                <a:gsLst>
                  <a:gs pos="0">
                    <a:schemeClr val="bg1"/>
                  </a:gs>
                  <a:gs pos="100000">
                    <a:schemeClr val="bg1"/>
                  </a:gs>
                </a:gsLst>
                <a:lin ang="13500000" scaled="1"/>
              </a:gradFill>
              <a:latin typeface="Segoe" pitchFamily="34" charset="0"/>
            </a:endParaRPr>
          </a:p>
        </p:txBody>
      </p:sp>
      <p:sp>
        <p:nvSpPr>
          <p:cNvPr id="13" name="Rectangle 12"/>
          <p:cNvSpPr/>
          <p:nvPr/>
        </p:nvSpPr>
        <p:spPr>
          <a:xfrm>
            <a:off x="461096" y="2784665"/>
            <a:ext cx="979755" cy="369332"/>
          </a:xfrm>
          <a:prstGeom prst="rect">
            <a:avLst/>
          </a:prstGeom>
        </p:spPr>
        <p:txBody>
          <a:bodyPr wrap="none">
            <a:spAutoFit/>
          </a:bodyPr>
          <a:lstStyle/>
          <a:p>
            <a:pPr>
              <a:buNone/>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62113" y="266700"/>
            <a:ext cx="5819775" cy="5810250"/>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sp>
        <p:nvSpPr>
          <p:cNvPr id="13" name="Rectangle 12"/>
          <p:cNvSpPr/>
          <p:nvPr/>
        </p:nvSpPr>
        <p:spPr bwMode="auto">
          <a:xfrm>
            <a:off x="1824038" y="390525"/>
            <a:ext cx="5495925" cy="557212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tx1"/>
                  </a:gs>
                  <a:gs pos="50000">
                    <a:schemeClr val="tx1"/>
                  </a:gs>
                </a:gsLst>
                <a:lin ang="5400000" scaled="0"/>
              </a:gradFill>
              <a:latin typeface="Segoe" pitchFamily="34" charset="0"/>
            </a:endParaRPr>
          </a:p>
        </p:txBody>
      </p:sp>
      <p:pic>
        <p:nvPicPr>
          <p:cNvPr id="4" name="Picture 3" descr="Fig_08_TDM_Whitepaper_Power_Consumption_P-States.gif"/>
          <p:cNvPicPr/>
          <p:nvPr/>
        </p:nvPicPr>
        <p:blipFill>
          <a:blip r:embed="rId3" cstate="print"/>
          <a:stretch>
            <a:fillRect/>
          </a:stretch>
        </p:blipFill>
        <p:spPr>
          <a:xfrm>
            <a:off x="2500463" y="514350"/>
            <a:ext cx="4143075" cy="5282837"/>
          </a:xfrm>
          <a:prstGeom prst="rect">
            <a:avLst/>
          </a:prstGeom>
        </p:spPr>
      </p:pic>
      <p:grpSp>
        <p:nvGrpSpPr>
          <p:cNvPr id="2" name="Group 10"/>
          <p:cNvGrpSpPr/>
          <p:nvPr/>
        </p:nvGrpSpPr>
        <p:grpSpPr>
          <a:xfrm>
            <a:off x="8343006" y="545462"/>
            <a:ext cx="1591216" cy="831782"/>
            <a:chOff x="1083218" y="2037607"/>
            <a:chExt cx="2580010" cy="1348656"/>
          </a:xfrm>
        </p:grpSpPr>
        <p:grpSp>
          <p:nvGrpSpPr>
            <p:cNvPr id="3" name="Group 9"/>
            <p:cNvGrpSpPr/>
            <p:nvPr/>
          </p:nvGrpSpPr>
          <p:grpSpPr>
            <a:xfrm>
              <a:off x="1083218" y="2100135"/>
              <a:ext cx="2580010" cy="1286128"/>
              <a:chOff x="387436" y="1411109"/>
              <a:chExt cx="5344424" cy="2664180"/>
            </a:xfrm>
          </p:grpSpPr>
          <p:sp>
            <p:nvSpPr>
              <p:cNvPr id="9" name="Rectangle 8"/>
              <p:cNvSpPr/>
              <p:nvPr/>
            </p:nvSpPr>
            <p:spPr>
              <a:xfrm>
                <a:off x="387436" y="1670757"/>
                <a:ext cx="5344424" cy="2404532"/>
              </a:xfrm>
              <a:prstGeom prst="rect">
                <a:avLst/>
              </a:prstGeom>
              <a:gradFill flip="none" rotWithShape="1">
                <a:gsLst>
                  <a:gs pos="0">
                    <a:schemeClr val="bg1">
                      <a:lumMod val="85000"/>
                    </a:schemeClr>
                  </a:gs>
                  <a:gs pos="50000">
                    <a:schemeClr val="tx1">
                      <a:lumMod val="20000"/>
                      <a:lumOff val="80000"/>
                    </a:schemeClr>
                  </a:gs>
                  <a:gs pos="100000">
                    <a:schemeClr val="bg1">
                      <a:lumMod val="95000"/>
                    </a:schemeClr>
                  </a:gs>
                </a:gsLst>
                <a:lin ang="13500000" scaled="1"/>
                <a:tileRect/>
              </a:gradFill>
              <a:ln>
                <a:solidFill>
                  <a:schemeClr val="accent1"/>
                </a:solidFill>
                <a:headEnd type="none" w="med" len="med"/>
                <a:tailEnd type="none" w="med" len="me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233354" algn="ctr" defTabSz="914099" fontAlgn="base">
                  <a:lnSpc>
                    <a:spcPct val="90000"/>
                  </a:lnSpc>
                  <a:spcBef>
                    <a:spcPct val="0"/>
                  </a:spcBef>
                  <a:spcAft>
                    <a:spcPct val="0"/>
                  </a:spcAft>
                  <a:buSzPct val="80000"/>
                  <a:defRPr/>
                </a:pPr>
                <a:endParaRPr lang="en-US" sz="2300" dirty="0" smtClean="0">
                  <a:gradFill>
                    <a:gsLst>
                      <a:gs pos="0">
                        <a:schemeClr val="tx1"/>
                      </a:gs>
                      <a:gs pos="50000">
                        <a:schemeClr val="tx1"/>
                      </a:gs>
                    </a:gsLst>
                    <a:lin ang="5400000" scaled="0"/>
                  </a:gradFill>
                  <a:latin typeface="Segoe" pitchFamily="34" charset="0"/>
                </a:endParaRPr>
              </a:p>
            </p:txBody>
          </p:sp>
          <p:sp>
            <p:nvSpPr>
              <p:cNvPr id="10" name="Down Arrow 9"/>
              <p:cNvSpPr>
                <a:spLocks noChangeAspect="1"/>
              </p:cNvSpPr>
              <p:nvPr/>
            </p:nvSpPr>
            <p:spPr>
              <a:xfrm>
                <a:off x="977024" y="2444000"/>
                <a:ext cx="1511126" cy="13939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1968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flipH="1">
                <a:off x="389401" y="1411109"/>
                <a:ext cx="3749987" cy="578804"/>
              </a:xfrm>
              <a:prstGeom prst="snip1Rect">
                <a:avLst>
                  <a:gd name="adj" fmla="val 38178"/>
                </a:avLst>
              </a:prstGeom>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rgbClr val="FFFF99"/>
                  </a:buClr>
                  <a:buSzPct val="80000"/>
                  <a:tabLst>
                    <a:tab pos="424590" algn="l"/>
                  </a:tabLst>
                  <a:defRPr/>
                </a:pPr>
                <a:endParaRPr lang="en-US" altLang="zh-CN" sz="1600" dirty="0">
                  <a:gradFill>
                    <a:gsLst>
                      <a:gs pos="0">
                        <a:schemeClr val="tx1"/>
                      </a:gs>
                      <a:gs pos="100000">
                        <a:schemeClr val="tx1"/>
                      </a:gs>
                    </a:gsLst>
                    <a:lin ang="13500000" scaled="1"/>
                  </a:gradFill>
                  <a:latin typeface="Segoe Semibold" pitchFamily="34" charset="0"/>
                </a:endParaRPr>
              </a:p>
            </p:txBody>
          </p:sp>
        </p:grpSp>
        <p:sp>
          <p:nvSpPr>
            <p:cNvPr id="8" name="Rectangle 7"/>
            <p:cNvSpPr/>
            <p:nvPr/>
          </p:nvSpPr>
          <p:spPr>
            <a:xfrm>
              <a:off x="1222259" y="2037607"/>
              <a:ext cx="1022259" cy="312258"/>
            </a:xfrm>
            <a:prstGeom prst="rect">
              <a:avLst/>
            </a:prstGeom>
          </p:spPr>
          <p:txBody>
            <a:bodyPr wrap="square">
              <a:spAutoFit/>
            </a:bodyPr>
            <a:lstStyle/>
            <a:p>
              <a:pPr marL="342900" indent="-342900" algn="ctr" defTabSz="914363" fontAlgn="base">
                <a:spcBef>
                  <a:spcPct val="20000"/>
                </a:spcBef>
                <a:spcAft>
                  <a:spcPts val="1200"/>
                </a:spcAft>
                <a:buClr>
                  <a:srgbClr val="FF5B00"/>
                </a:buClr>
                <a:buSzPct val="65000"/>
              </a:pPr>
              <a:r>
                <a:rPr lang="en-US" sz="9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rPr>
                <a:t>Reduce</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cs typeface="Segoe UI" pitchFamily="34" charset="0"/>
              </a:endParaRPr>
            </a:p>
          </p:txBody>
        </p:sp>
      </p:grpSp>
      <p:pic>
        <p:nvPicPr>
          <p:cNvPr id="1026" name="Picture 2" descr="C:\Users\danreger\AppData\Local\Microsoft\Windows\Temporary Internet Files\Content.IE5\GR35XY9R\MPj04092680000[1].jpg"/>
          <p:cNvPicPr>
            <a:picLocks noChangeAspect="1" noChangeArrowheads="1"/>
          </p:cNvPicPr>
          <p:nvPr/>
        </p:nvPicPr>
        <p:blipFill>
          <a:blip r:embed="rId4"/>
          <a:srcRect/>
          <a:stretch>
            <a:fillRect/>
          </a:stretch>
        </p:blipFill>
        <p:spPr bwMode="auto">
          <a:xfrm>
            <a:off x="362607" y="4327635"/>
            <a:ext cx="1600200" cy="1600200"/>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780</TotalTime>
  <Words>2650</Words>
  <Application>Microsoft Office PowerPoint</Application>
  <PresentationFormat>On-screen Show (4:3)</PresentationFormat>
  <Paragraphs>535</Paragraphs>
  <Slides>48</Slides>
  <Notes>48</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TechEd09_Europe</vt:lpstr>
      <vt:lpstr>TechEd09_Europe template</vt:lpstr>
      <vt:lpstr>Slide 1</vt:lpstr>
      <vt:lpstr>Power Efficiency and Power Management with Windows Server 2008 R2</vt:lpstr>
      <vt:lpstr>Topics</vt:lpstr>
      <vt:lpstr>Power Usage in IT</vt:lpstr>
      <vt:lpstr>Slide 5</vt:lpstr>
      <vt:lpstr>Topics</vt:lpstr>
      <vt:lpstr>Three Strategies for Energy Efficiency </vt:lpstr>
      <vt:lpstr>Topics</vt:lpstr>
      <vt:lpstr>Slide 9</vt:lpstr>
      <vt:lpstr>Enhanced Power Management in Windows Server 2008</vt:lpstr>
      <vt:lpstr>powercfg.exe</vt:lpstr>
      <vt:lpstr>Enhanced Power Management AQ</vt:lpstr>
      <vt:lpstr>Out-of-the-Box Power Savings</vt:lpstr>
      <vt:lpstr>Windows Server 2008 R2  Enhancements - Reduce</vt:lpstr>
      <vt:lpstr>An Example of Windows Server 2008 R2 Power Efficiency Improvement</vt:lpstr>
      <vt:lpstr>Slide 16</vt:lpstr>
      <vt:lpstr>Windows Server 2008 PPM Settings</vt:lpstr>
      <vt:lpstr>Windows Server 2008 R2 Settings</vt:lpstr>
      <vt:lpstr>Storage Power  Management Enhancements</vt:lpstr>
      <vt:lpstr>Boot From SAN Can Save Power</vt:lpstr>
      <vt:lpstr>Intelligent Timer Tick Distribution  (Tick Skipping)</vt:lpstr>
      <vt:lpstr>Core Parking – in brief</vt:lpstr>
      <vt:lpstr>Core Parking – before</vt:lpstr>
      <vt:lpstr>Core Parking – after</vt:lpstr>
      <vt:lpstr>18% = $1.7B, € 1.2B, 2 Million Cars</vt:lpstr>
      <vt:lpstr>An Example of Windows Server 2008 R2 Power Efficiency Improvement</vt:lpstr>
      <vt:lpstr>14% = $1.3B, € .93B, 1.5 Million Cars</vt:lpstr>
      <vt:lpstr>Topics</vt:lpstr>
      <vt:lpstr>Power Usage by Component</vt:lpstr>
      <vt:lpstr>Power Usage by Component</vt:lpstr>
      <vt:lpstr>Quick Survey</vt:lpstr>
      <vt:lpstr>Power Consumption – Power Supplies</vt:lpstr>
      <vt:lpstr>Topics</vt:lpstr>
      <vt:lpstr>Windows Server 2008 &amp; R2  Enhancements - Manage</vt:lpstr>
      <vt:lpstr>Centralized Power Management</vt:lpstr>
      <vt:lpstr>Power Measurement</vt:lpstr>
      <vt:lpstr>Power Budgeting &amp; Metering</vt:lpstr>
      <vt:lpstr>Power Measurement – and Management</vt:lpstr>
      <vt:lpstr>Saving Power Through Virtualization</vt:lpstr>
      <vt:lpstr>Adding Up the Savings</vt:lpstr>
      <vt:lpstr>Adding Up the Savings</vt:lpstr>
      <vt:lpstr>Bring Energy Efficiency to IT</vt:lpstr>
      <vt:lpstr>What Early-Adopters Say About  Power Savings Through Virtualization</vt:lpstr>
      <vt:lpstr>Other Customers</vt:lpstr>
      <vt:lpstr>Slide 45</vt:lpstr>
      <vt:lpstr>Resources</vt:lpstr>
      <vt:lpstr>Slide 47</vt:lpstr>
      <vt:lpstr>Slide 48</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danreger</dc:creator>
  <dc:description>tech·ed Europe 2009</dc:description>
  <cp:lastModifiedBy>cn_user</cp:lastModifiedBy>
  <cp:revision>36</cp:revision>
  <dcterms:created xsi:type="dcterms:W3CDTF">2009-08-24T23:28:38Z</dcterms:created>
  <dcterms:modified xsi:type="dcterms:W3CDTF">2009-11-12T15:32:47Z</dcterms:modified>
</cp:coreProperties>
</file>