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4" r:id="rId2"/>
  </p:sldMasterIdLst>
  <p:notesMasterIdLst>
    <p:notesMasterId r:id="rId32"/>
  </p:notesMasterIdLst>
  <p:handoutMasterIdLst>
    <p:handoutMasterId r:id="rId33"/>
  </p:handoutMasterIdLst>
  <p:sldIdLst>
    <p:sldId id="256" r:id="rId3"/>
    <p:sldId id="257" r:id="rId4"/>
    <p:sldId id="323" r:id="rId5"/>
    <p:sldId id="324" r:id="rId6"/>
    <p:sldId id="325" r:id="rId7"/>
    <p:sldId id="333" r:id="rId8"/>
    <p:sldId id="334" r:id="rId9"/>
    <p:sldId id="332" r:id="rId10"/>
    <p:sldId id="326" r:id="rId11"/>
    <p:sldId id="327" r:id="rId12"/>
    <p:sldId id="328" r:id="rId13"/>
    <p:sldId id="329" r:id="rId14"/>
    <p:sldId id="330" r:id="rId15"/>
    <p:sldId id="331" r:id="rId16"/>
    <p:sldId id="296" r:id="rId17"/>
    <p:sldId id="297" r:id="rId18"/>
    <p:sldId id="298" r:id="rId19"/>
    <p:sldId id="299" r:id="rId20"/>
    <p:sldId id="300" r:id="rId21"/>
    <p:sldId id="302" r:id="rId22"/>
    <p:sldId id="303" r:id="rId23"/>
    <p:sldId id="304" r:id="rId24"/>
    <p:sldId id="305" r:id="rId25"/>
    <p:sldId id="310" r:id="rId26"/>
    <p:sldId id="311" r:id="rId27"/>
    <p:sldId id="312" r:id="rId28"/>
    <p:sldId id="318" r:id="rId29"/>
    <p:sldId id="335" r:id="rId30"/>
    <p:sldId id="280" r:id="rId3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6105" autoAdjust="0"/>
  </p:normalViewPr>
  <p:slideViewPr>
    <p:cSldViewPr snapToGrid="0">
      <p:cViewPr varScale="1">
        <p:scale>
          <a:sx n="122" d="100"/>
          <a:sy n="122" d="100"/>
        </p:scale>
        <p:origin x="-516" y="-8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576"/>
    </p:cViewPr>
  </p:sorterViewPr>
  <p:notesViewPr>
    <p:cSldViewPr snapToGrid="0" showGuides="1">
      <p:cViewPr varScale="1">
        <p:scale>
          <a:sx n="97" d="100"/>
          <a:sy n="97" d="100"/>
        </p:scale>
        <p:origin x="-262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11/13/2009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unc03-is_mealiffe_new.pptx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smtClean="0"/>
          </a:p>
        </p:txBody>
      </p:sp>
      <p:sp>
        <p:nvSpPr>
          <p:cNvPr id="33795" name="Rectangle 4"/>
          <p:cNvSpPr>
            <a:spLocks noGrp="1" noRot="1" noChangeAspect="1" noChangeArrowheads="1" noTextEdit="1"/>
          </p:cNvSpPr>
          <p:nvPr>
            <p:ph type="sldImg"/>
          </p:nvPr>
        </p:nvSpPr>
        <p:spPr>
          <a:xfrm>
            <a:off x="4191000" y="455613"/>
            <a:ext cx="254317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endParaRPr lang="en-US" smtClean="0"/>
          </a:p>
        </p:txBody>
      </p:sp>
      <p:sp>
        <p:nvSpPr>
          <p:cNvPr id="34819" name="Rectangle 2"/>
          <p:cNvSpPr>
            <a:spLocks noGrp="1" noRot="1" noChangeAspect="1" noChangeArrowheads="1" noTextEdit="1"/>
          </p:cNvSpPr>
          <p:nvPr>
            <p:ph type="sldImg"/>
          </p:nvPr>
        </p:nvSpPr>
        <p:spPr>
          <a:xfrm>
            <a:off x="4191000" y="455613"/>
            <a:ext cx="2543175" cy="1906587"/>
          </a:xfrm>
          <a:ln/>
        </p:spPr>
      </p:sp>
      <p:sp>
        <p:nvSpPr>
          <p:cNvPr id="34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5"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6.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8" Type="http://schemas.openxmlformats.org/officeDocument/2006/relationships/hyperlink" Target="http://blogs.technet.com/exchange" TargetMode="External"/><Relationship Id="rId3" Type="http://schemas.openxmlformats.org/officeDocument/2006/relationships/hyperlink" Target="http://www.microsoft.com/windowsserver2008/en/us/hyperv-main.aspx" TargetMode="External"/><Relationship Id="rId7" Type="http://schemas.openxmlformats.org/officeDocument/2006/relationships/hyperlink" Target="http://technet.microsoft.com/en-us/library/bb124558(EXCHG.140).asp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www.microsoft.com/virtualization/en/us/solution-business-apps.aspx" TargetMode="External"/><Relationship Id="rId5" Type="http://schemas.openxmlformats.org/officeDocument/2006/relationships/hyperlink" Target="http://technet.microsoft.com/en-us/solutionaccelerators/ee395429.aspx?SA_CE=VIRT-IPD-WEB-MSCOM-2009-09-21" TargetMode="External"/><Relationship Id="rId4" Type="http://schemas.openxmlformats.org/officeDocument/2006/relationships/hyperlink" Target="http://blogs.technet.com/virtualiza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Guidelines</a:t>
            </a:r>
            <a:endParaRPr lang="en-US" dirty="0"/>
          </a:p>
        </p:txBody>
      </p:sp>
      <p:sp>
        <p:nvSpPr>
          <p:cNvPr id="3" name="Content Placeholder 2"/>
          <p:cNvSpPr>
            <a:spLocks noGrp="1"/>
          </p:cNvSpPr>
          <p:nvPr>
            <p:ph idx="1"/>
          </p:nvPr>
        </p:nvSpPr>
        <p:spPr>
          <a:xfrm>
            <a:off x="381000" y="1447799"/>
            <a:ext cx="8382000" cy="3360920"/>
          </a:xfrm>
        </p:spPr>
        <p:txBody>
          <a:bodyPr/>
          <a:lstStyle/>
          <a:p>
            <a:r>
              <a:rPr lang="en-US" dirty="0" smtClean="0"/>
              <a:t>TechNet is the </a:t>
            </a:r>
            <a:r>
              <a:rPr lang="en-US" b="1" dirty="0" smtClean="0"/>
              <a:t>single</a:t>
            </a:r>
            <a:r>
              <a:rPr lang="en-US" dirty="0" smtClean="0"/>
              <a:t> source: </a:t>
            </a:r>
            <a:br>
              <a:rPr lang="en-US" dirty="0" smtClean="0"/>
            </a:br>
            <a:r>
              <a:rPr lang="en-US" sz="1800" dirty="0" smtClean="0"/>
              <a:t>http://technet.microsoft.com/en-us/library/cc794548.aspx</a:t>
            </a:r>
            <a:endParaRPr lang="en-US" dirty="0" smtClean="0"/>
          </a:p>
          <a:p>
            <a:r>
              <a:rPr lang="en-US" dirty="0" smtClean="0"/>
              <a:t>SVVP Support Policy Wizard is a great tool:</a:t>
            </a:r>
            <a:br>
              <a:rPr lang="en-US" dirty="0" smtClean="0"/>
            </a:br>
            <a:r>
              <a:rPr lang="en-US" sz="1800" dirty="0" smtClean="0"/>
              <a:t>http://www.windowsservercatalog.com/svvp.aspx?svvppage=svvpwizard.htm</a:t>
            </a:r>
            <a:endParaRPr lang="en-US" dirty="0" smtClean="0"/>
          </a:p>
          <a:p>
            <a:pPr lvl="1"/>
            <a:r>
              <a:rPr lang="en-US" dirty="0" smtClean="0"/>
              <a:t>Always confirm SPW results with our TechNet article</a:t>
            </a:r>
          </a:p>
          <a:p>
            <a:r>
              <a:rPr lang="en-US" dirty="0" smtClean="0"/>
              <a:t>Check back for updates</a:t>
            </a:r>
          </a:p>
          <a:p>
            <a:pPr lvl="1"/>
            <a:r>
              <a:rPr lang="en-US" dirty="0" smtClean="0"/>
              <a:t>Clarifications published frequently</a:t>
            </a:r>
          </a:p>
        </p:txBody>
      </p:sp>
    </p:spTree>
    <p:extLst>
      <p:ext uri="{BB962C8B-B14F-4D97-AF65-F5344CB8AC3E}">
        <p14:creationId xmlns:p14="http://schemas.microsoft.com/office/powerpoint/2010/main" xmlns="" val="134218016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Supportability Quick Reference</a:t>
            </a:r>
            <a:endParaRPr lang="en-US" dirty="0"/>
          </a:p>
        </p:txBody>
      </p:sp>
      <p:sp>
        <p:nvSpPr>
          <p:cNvPr id="3" name="Content Placeholder 2"/>
          <p:cNvSpPr>
            <a:spLocks noGrp="1"/>
          </p:cNvSpPr>
          <p:nvPr>
            <p:ph idx="1"/>
          </p:nvPr>
        </p:nvSpPr>
        <p:spPr>
          <a:xfrm>
            <a:off x="381000" y="1292531"/>
            <a:ext cx="8382000" cy="4905958"/>
          </a:xfrm>
        </p:spPr>
        <p:txBody>
          <a:bodyPr/>
          <a:lstStyle/>
          <a:p>
            <a:r>
              <a:rPr lang="en-US" sz="2000" dirty="0" smtClean="0"/>
              <a:t>Supported</a:t>
            </a:r>
          </a:p>
          <a:p>
            <a:pPr lvl="1"/>
            <a:r>
              <a:rPr lang="en-US" sz="1800" dirty="0" smtClean="0"/>
              <a:t>Root: Hyper-V or SVVP</a:t>
            </a:r>
          </a:p>
          <a:p>
            <a:pPr lvl="1"/>
            <a:r>
              <a:rPr lang="en-US" sz="1800" dirty="0" smtClean="0"/>
              <a:t>Guest:</a:t>
            </a:r>
          </a:p>
          <a:p>
            <a:pPr lvl="2"/>
            <a:r>
              <a:rPr lang="en-US" sz="1600" dirty="0" smtClean="0"/>
              <a:t>Exchange </a:t>
            </a:r>
            <a:r>
              <a:rPr lang="en-US" sz="1600" dirty="0" smtClean="0">
                <a:solidFill>
                  <a:srgbClr val="FFFF00"/>
                </a:solidFill>
              </a:rPr>
              <a:t>2010</a:t>
            </a:r>
          </a:p>
          <a:p>
            <a:pPr lvl="2"/>
            <a:r>
              <a:rPr lang="en-US" sz="1600" dirty="0" smtClean="0"/>
              <a:t>Windows 2008 </a:t>
            </a:r>
            <a:r>
              <a:rPr lang="en-US" sz="1600" dirty="0" smtClean="0">
                <a:solidFill>
                  <a:srgbClr val="FFFF00"/>
                </a:solidFill>
              </a:rPr>
              <a:t>SP2 or R2</a:t>
            </a:r>
          </a:p>
          <a:p>
            <a:pPr lvl="2"/>
            <a:r>
              <a:rPr lang="en-US" sz="1600" dirty="0" smtClean="0"/>
              <a:t>Mailbox, Client Access, Hub Transport, Edge roles</a:t>
            </a:r>
          </a:p>
          <a:p>
            <a:pPr lvl="2"/>
            <a:r>
              <a:rPr lang="en-US" sz="1600" dirty="0" smtClean="0"/>
              <a:t>Meets basic Exchange system requirements</a:t>
            </a:r>
          </a:p>
          <a:p>
            <a:pPr lvl="2"/>
            <a:r>
              <a:rPr lang="en-US" sz="1600" dirty="0" smtClean="0"/>
              <a:t>Storage is fixed VHD, SCSI pass through, or </a:t>
            </a:r>
            <a:r>
              <a:rPr lang="en-US" sz="1600" dirty="0" err="1" smtClean="0"/>
              <a:t>iSCSI</a:t>
            </a:r>
            <a:endParaRPr lang="en-US" sz="1600" dirty="0" smtClean="0"/>
          </a:p>
          <a:p>
            <a:r>
              <a:rPr lang="en-US" sz="2000" dirty="0" smtClean="0"/>
              <a:t>Not Supported</a:t>
            </a:r>
          </a:p>
          <a:p>
            <a:pPr lvl="1"/>
            <a:r>
              <a:rPr lang="en-US" sz="1800" dirty="0" smtClean="0"/>
              <a:t>Combination of Exchange Mailbox HA and hypervisor-based clustering or migration technologies</a:t>
            </a:r>
          </a:p>
          <a:p>
            <a:pPr lvl="1"/>
            <a:r>
              <a:rPr lang="en-US" sz="1800" dirty="0" smtClean="0"/>
              <a:t>Snapshots, differencing/delta disks</a:t>
            </a:r>
          </a:p>
          <a:p>
            <a:pPr lvl="1"/>
            <a:r>
              <a:rPr lang="en-US" sz="1800" dirty="0" smtClean="0"/>
              <a:t>VSS backup of root for </a:t>
            </a:r>
            <a:r>
              <a:rPr lang="en-US" sz="1800" dirty="0" err="1" smtClean="0"/>
              <a:t>passthrough</a:t>
            </a:r>
            <a:r>
              <a:rPr lang="en-US" sz="1800" dirty="0" smtClean="0"/>
              <a:t> disks or </a:t>
            </a:r>
            <a:r>
              <a:rPr lang="en-US" sz="1800" dirty="0" err="1" smtClean="0"/>
              <a:t>iSCSI</a:t>
            </a:r>
            <a:r>
              <a:rPr lang="en-US" sz="1800" dirty="0" smtClean="0"/>
              <a:t> disks connected to initiator in guest</a:t>
            </a:r>
          </a:p>
          <a:p>
            <a:pPr lvl="1"/>
            <a:r>
              <a:rPr lang="en-US" sz="1800" dirty="0" smtClean="0"/>
              <a:t>Unified Messaging role</a:t>
            </a:r>
          </a:p>
          <a:p>
            <a:pPr lvl="1"/>
            <a:r>
              <a:rPr lang="en-US" sz="1800" dirty="0" smtClean="0"/>
              <a:t>Virtual/logical proc ratio greater than 2:1</a:t>
            </a:r>
          </a:p>
          <a:p>
            <a:pPr lvl="1"/>
            <a:r>
              <a:rPr lang="en-US" sz="1800" dirty="0" smtClean="0"/>
              <a:t>Applications running in root partition</a:t>
            </a:r>
          </a:p>
        </p:txBody>
      </p:sp>
    </p:spTree>
    <p:extLst>
      <p:ext uri="{BB962C8B-B14F-4D97-AF65-F5344CB8AC3E}">
        <p14:creationId xmlns:p14="http://schemas.microsoft.com/office/powerpoint/2010/main" xmlns="" val="1100647371"/>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dirty="0" smtClean="0"/>
              <a:t>Deployment Recommendations</a:t>
            </a:r>
            <a:endParaRPr lang="en-US" dirty="0"/>
          </a:p>
        </p:txBody>
      </p:sp>
      <p:sp>
        <p:nvSpPr>
          <p:cNvPr id="3" name="Content Placeholder 2"/>
          <p:cNvSpPr>
            <a:spLocks noGrp="1"/>
          </p:cNvSpPr>
          <p:nvPr>
            <p:ph idx="1"/>
          </p:nvPr>
        </p:nvSpPr>
        <p:spPr>
          <a:xfrm>
            <a:off x="381000" y="1412875"/>
            <a:ext cx="8382000" cy="5700022"/>
          </a:xfrm>
        </p:spPr>
        <p:txBody>
          <a:bodyPr/>
          <a:lstStyle/>
          <a:p>
            <a:r>
              <a:rPr lang="en-US" sz="2800" dirty="0" smtClean="0"/>
              <a:t>Exchange application is not ‘virtualization aware’</a:t>
            </a:r>
          </a:p>
          <a:p>
            <a:r>
              <a:rPr lang="en-US" sz="2800" dirty="0" smtClean="0"/>
              <a:t>Virtualization isn’t free</a:t>
            </a:r>
          </a:p>
          <a:p>
            <a:pPr lvl="1"/>
            <a:r>
              <a:rPr lang="en-US" sz="2400" dirty="0" smtClean="0"/>
              <a:t>Hypervisor adds processor overhead, must account for this when sizing - ~12% in our Exchange 2010 tests</a:t>
            </a:r>
          </a:p>
          <a:p>
            <a:pPr lvl="1"/>
            <a:r>
              <a:rPr lang="en-US" sz="2400" dirty="0" smtClean="0"/>
              <a:t>Workload costs rise as well, though this is more difficult to characterize</a:t>
            </a:r>
          </a:p>
          <a:p>
            <a:r>
              <a:rPr lang="en-US" sz="2800" dirty="0" smtClean="0"/>
              <a:t>Virtualization doesn’t change Exchange design requirements from an application perspective</a:t>
            </a:r>
          </a:p>
          <a:p>
            <a:pPr lvl="1"/>
            <a:r>
              <a:rPr lang="en-US" sz="2400" dirty="0" smtClean="0"/>
              <a:t>Design for Performance, Reliability and Capacity (MBX/Hub/Edge)</a:t>
            </a:r>
          </a:p>
          <a:p>
            <a:pPr lvl="1"/>
            <a:r>
              <a:rPr lang="en-US" sz="2400" dirty="0" smtClean="0"/>
              <a:t>Design for Usage Profiles (CAS/MBX)</a:t>
            </a:r>
          </a:p>
          <a:p>
            <a:pPr lvl="1"/>
            <a:r>
              <a:rPr lang="en-US" sz="2400" dirty="0" smtClean="0"/>
              <a:t>Design for Message Profiles (Hub/Edge)</a:t>
            </a:r>
          </a:p>
        </p:txBody>
      </p:sp>
    </p:spTree>
    <p:extLst>
      <p:ext uri="{BB962C8B-B14F-4D97-AF65-F5344CB8AC3E}">
        <p14:creationId xmlns:p14="http://schemas.microsoft.com/office/powerpoint/2010/main" xmlns="" val="150012507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Exchange 2010 Testing</a:t>
            </a:r>
            <a:br>
              <a:rPr lang="en-US" dirty="0" smtClean="0"/>
            </a:br>
            <a:r>
              <a:rPr lang="en-US" sz="3600" dirty="0" smtClean="0">
                <a:gradFill>
                  <a:gsLst>
                    <a:gs pos="50000">
                      <a:schemeClr val="tx2"/>
                    </a:gs>
                    <a:gs pos="100000">
                      <a:schemeClr val="tx2"/>
                    </a:gs>
                  </a:gsLst>
                  <a:lin ang="5400000" scaled="0"/>
                </a:gradFill>
              </a:rPr>
              <a:t>Typical 16-core deployment</a:t>
            </a:r>
            <a:endParaRPr lang="en-US" dirty="0">
              <a:gradFill>
                <a:gsLst>
                  <a:gs pos="50000">
                    <a:schemeClr val="tx2"/>
                  </a:gs>
                  <a:gs pos="100000">
                    <a:schemeClr val="tx2"/>
                  </a:gs>
                </a:gsLst>
                <a:lin ang="5400000" scaled="0"/>
              </a:gradFill>
            </a:endParaRPr>
          </a:p>
        </p:txBody>
      </p:sp>
      <p:sp>
        <p:nvSpPr>
          <p:cNvPr id="3" name="Text Placeholder 2"/>
          <p:cNvSpPr>
            <a:spLocks noGrp="1"/>
          </p:cNvSpPr>
          <p:nvPr>
            <p:ph type="body" sz="quarter" idx="4294967295"/>
          </p:nvPr>
        </p:nvSpPr>
        <p:spPr>
          <a:xfrm>
            <a:off x="381000" y="1600200"/>
            <a:ext cx="8382000" cy="4872103"/>
          </a:xfrm>
        </p:spPr>
        <p:txBody>
          <a:bodyPr/>
          <a:lstStyle/>
          <a:p>
            <a:r>
              <a:rPr lang="en-US" sz="2000" dirty="0" smtClean="0"/>
              <a:t>Goal: Examine Exchange performance on Hyper-V in a typical deployment scenario</a:t>
            </a:r>
          </a:p>
          <a:p>
            <a:r>
              <a:rPr lang="en-US" sz="2000" dirty="0" smtClean="0"/>
              <a:t>Test configuration:</a:t>
            </a:r>
          </a:p>
          <a:p>
            <a:pPr lvl="1"/>
            <a:r>
              <a:rPr lang="en-US" sz="1800" dirty="0" smtClean="0"/>
              <a:t>HP </a:t>
            </a:r>
            <a:r>
              <a:rPr lang="en-US" sz="1800" dirty="0" err="1" smtClean="0"/>
              <a:t>ProLiant</a:t>
            </a:r>
            <a:r>
              <a:rPr lang="en-US" sz="1800" dirty="0" smtClean="0"/>
              <a:t> BL680 G5, 4 x Quad-Core Intel Xeon E7340</a:t>
            </a:r>
          </a:p>
          <a:p>
            <a:pPr lvl="1"/>
            <a:r>
              <a:rPr lang="en-US" sz="1800" dirty="0" smtClean="0"/>
              <a:t>Root: 16 core host, Windows 2008 R2 (build 7100)</a:t>
            </a:r>
          </a:p>
          <a:p>
            <a:pPr lvl="1"/>
            <a:r>
              <a:rPr lang="en-US" sz="1800" dirty="0" smtClean="0"/>
              <a:t>Guests: 4 VMs (1 CAS, 1 Hub, 2 Mailbox), Exchange 2010 DF7 (582.10)</a:t>
            </a:r>
          </a:p>
          <a:p>
            <a:pPr lvl="1"/>
            <a:r>
              <a:rPr lang="en-US" sz="1800" dirty="0" smtClean="0"/>
              <a:t>Mailbox 1 on Windows 2008 RTM, Mailbox 2 on Windows 2008 R2</a:t>
            </a:r>
          </a:p>
          <a:p>
            <a:pPr lvl="1"/>
            <a:r>
              <a:rPr lang="en-US" sz="1800" dirty="0" smtClean="0"/>
              <a:t>4,000 users per mailbox server</a:t>
            </a:r>
          </a:p>
          <a:p>
            <a:pPr lvl="2"/>
            <a:r>
              <a:rPr lang="en-US" sz="1600" dirty="0" err="1" smtClean="0"/>
              <a:t>Loadgen</a:t>
            </a:r>
            <a:r>
              <a:rPr lang="en-US" sz="1600" dirty="0" smtClean="0"/>
              <a:t>, 75% Outlook 2007 Cached Heavy + 25% OWA (modified enterprise script) + 10% default EAS workload</a:t>
            </a:r>
          </a:p>
          <a:p>
            <a:r>
              <a:rPr lang="en-US" sz="2000" dirty="0" smtClean="0"/>
              <a:t>Observations:</a:t>
            </a:r>
          </a:p>
          <a:p>
            <a:pPr lvl="1"/>
            <a:r>
              <a:rPr lang="en-US" sz="1800" dirty="0" smtClean="0"/>
              <a:t>Logical processor guest runtime higher with 2008 RTM guest vs. 2008 R2 (~13%)</a:t>
            </a:r>
          </a:p>
          <a:p>
            <a:pPr lvl="1"/>
            <a:r>
              <a:rPr lang="en-US" sz="1800" dirty="0" smtClean="0"/>
              <a:t>Acceptable performance across all roles</a:t>
            </a:r>
          </a:p>
          <a:p>
            <a:pPr lvl="2"/>
            <a:r>
              <a:rPr lang="en-US" sz="1400" dirty="0" smtClean="0"/>
              <a:t>Hub CPU 52.3%, CAS CPU 33.4%</a:t>
            </a:r>
          </a:p>
          <a:p>
            <a:pPr lvl="2"/>
            <a:r>
              <a:rPr lang="en-US" sz="1400" dirty="0" smtClean="0"/>
              <a:t>MBX CPU 53.3%, RPC Averaged Latency 6.5ms, RPC Operations/sec 1818</a:t>
            </a:r>
          </a:p>
        </p:txBody>
      </p:sp>
    </p:spTree>
    <p:extLst>
      <p:ext uri="{BB962C8B-B14F-4D97-AF65-F5344CB8AC3E}">
        <p14:creationId xmlns:p14="http://schemas.microsoft.com/office/powerpoint/2010/main" xmlns="" val="502787241"/>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Points To Consider</a:t>
            </a:r>
            <a:endParaRPr lang="en-US" dirty="0"/>
          </a:p>
        </p:txBody>
      </p:sp>
      <p:sp>
        <p:nvSpPr>
          <p:cNvPr id="3" name="Content Placeholder 2"/>
          <p:cNvSpPr>
            <a:spLocks noGrp="1"/>
          </p:cNvSpPr>
          <p:nvPr>
            <p:ph idx="1"/>
          </p:nvPr>
        </p:nvSpPr>
        <p:spPr>
          <a:xfrm>
            <a:off x="381000" y="1412875"/>
            <a:ext cx="8382000" cy="4807470"/>
          </a:xfrm>
        </p:spPr>
        <p:txBody>
          <a:bodyPr/>
          <a:lstStyle/>
          <a:p>
            <a:r>
              <a:rPr lang="en-US" sz="2800" dirty="0" smtClean="0"/>
              <a:t>Accuracy of </a:t>
            </a:r>
            <a:r>
              <a:rPr lang="en-US" sz="2800" dirty="0" err="1" smtClean="0"/>
              <a:t>Perfmon</a:t>
            </a:r>
            <a:r>
              <a:rPr lang="en-US" sz="2800" dirty="0" smtClean="0"/>
              <a:t> counters in a Guest OS might be a concern for monitoring</a:t>
            </a:r>
          </a:p>
          <a:p>
            <a:pPr lvl="1"/>
            <a:r>
              <a:rPr lang="en-US" sz="2400" dirty="0" smtClean="0"/>
              <a:t>CPU cycles in a VM are relative to the CPU slices provided from the virtualization layer</a:t>
            </a:r>
          </a:p>
          <a:p>
            <a:pPr lvl="1"/>
            <a:r>
              <a:rPr lang="en-US" sz="2400" dirty="0" smtClean="0"/>
              <a:t>May skew results</a:t>
            </a:r>
          </a:p>
          <a:p>
            <a:pPr lvl="1"/>
            <a:r>
              <a:rPr lang="en-US" sz="2400" dirty="0" smtClean="0"/>
              <a:t>Investigating the impact on production monitoring</a:t>
            </a:r>
          </a:p>
          <a:p>
            <a:r>
              <a:rPr lang="en-US" sz="2800" dirty="0" smtClean="0"/>
              <a:t>Comprehensive comparison of physical resources and application consumption is difficult to achieve</a:t>
            </a:r>
          </a:p>
          <a:p>
            <a:pPr lvl="1"/>
            <a:r>
              <a:rPr lang="en-US" sz="2400" dirty="0" smtClean="0"/>
              <a:t>Application counters are only available in the Guest OS</a:t>
            </a:r>
          </a:p>
          <a:p>
            <a:pPr lvl="1"/>
            <a:r>
              <a:rPr lang="en-US" sz="2400" dirty="0" smtClean="0"/>
              <a:t>Root OS only provides view of resources it owns and Hyper-V counters</a:t>
            </a:r>
            <a:endParaRPr lang="en-US" dirty="0" smtClean="0"/>
          </a:p>
        </p:txBody>
      </p:sp>
    </p:spTree>
    <p:extLst>
      <p:ext uri="{BB962C8B-B14F-4D97-AF65-F5344CB8AC3E}">
        <p14:creationId xmlns:p14="http://schemas.microsoft.com/office/powerpoint/2010/main" xmlns="" val="2880305838"/>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Edge / Hub Transport Server </a:t>
            </a:r>
            <a:endParaRPr lang="en-US" dirty="0" smtClean="0"/>
          </a:p>
        </p:txBody>
      </p:sp>
      <p:sp>
        <p:nvSpPr>
          <p:cNvPr id="58385" name="Rectangle 17"/>
          <p:cNvSpPr>
            <a:spLocks noGrp="1" noChangeArrowheads="1"/>
          </p:cNvSpPr>
          <p:nvPr>
            <p:ph idx="1"/>
          </p:nvPr>
        </p:nvSpPr>
        <p:spPr/>
        <p:txBody>
          <a:bodyPr/>
          <a:lstStyle/>
          <a:p>
            <a:r>
              <a:rPr lang="en-US" sz="2800" dirty="0" smtClean="0"/>
              <a:t>Physical Deployment Guidance:</a:t>
            </a:r>
          </a:p>
          <a:p>
            <a:pPr lvl="1"/>
            <a:r>
              <a:rPr lang="en-US" sz="2400" dirty="0" smtClean="0"/>
              <a:t>Recommended Maximum - 12 Processor Cores</a:t>
            </a:r>
          </a:p>
          <a:p>
            <a:pPr lvl="1"/>
            <a:r>
              <a:rPr lang="en-US" sz="2400" dirty="0" smtClean="0"/>
              <a:t>Memory Sizing - 1GB per Processor Core</a:t>
            </a:r>
          </a:p>
          <a:p>
            <a:pPr lvl="1"/>
            <a:r>
              <a:rPr lang="en-US" sz="2400" dirty="0" smtClean="0"/>
              <a:t>Processor Core Ratio to MBX –</a:t>
            </a:r>
          </a:p>
          <a:p>
            <a:pPr lvl="2"/>
            <a:r>
              <a:rPr lang="en-US" sz="1800" dirty="0" smtClean="0"/>
              <a:t>1:5 (with A/V) and 1:7 (without A/V) </a:t>
            </a:r>
          </a:p>
          <a:p>
            <a:r>
              <a:rPr lang="en-US" sz="2800" dirty="0" smtClean="0"/>
              <a:t>Virtual Deployment Guidance:</a:t>
            </a:r>
          </a:p>
          <a:p>
            <a:pPr lvl="1"/>
            <a:r>
              <a:rPr lang="en-US" sz="2400" dirty="0" smtClean="0"/>
              <a:t>Recommended Maximum – 4 Virtual Processors</a:t>
            </a:r>
          </a:p>
          <a:p>
            <a:pPr lvl="1"/>
            <a:r>
              <a:rPr lang="en-US" sz="2400" dirty="0" smtClean="0"/>
              <a:t>Memory Sizing - 1GB per Processor Core</a:t>
            </a:r>
          </a:p>
          <a:p>
            <a:pPr lvl="1"/>
            <a:r>
              <a:rPr lang="en-US" sz="2400" dirty="0" smtClean="0"/>
              <a:t>Standard VM = 4 VPs + 4GB</a:t>
            </a:r>
          </a:p>
          <a:p>
            <a:pPr lvl="1"/>
            <a:r>
              <a:rPr lang="en-US" sz="2400" dirty="0" smtClean="0"/>
              <a:t>Standard VM Ratio = 1 HUB VM : 5 MBX VMs</a:t>
            </a:r>
          </a:p>
          <a:p>
            <a:pPr lvl="1"/>
            <a:r>
              <a:rPr lang="en-US" sz="2400" dirty="0" smtClean="0"/>
              <a:t>To accommodate peak I/O (e.g. processing queue) locate Transport DB + Logs on separate spindles</a:t>
            </a:r>
          </a:p>
        </p:txBody>
      </p:sp>
    </p:spTree>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Client Access Server </a:t>
            </a:r>
            <a:endParaRPr lang="en-US" dirty="0" smtClean="0"/>
          </a:p>
        </p:txBody>
      </p:sp>
      <p:sp>
        <p:nvSpPr>
          <p:cNvPr id="58385" name="Rectangle 17"/>
          <p:cNvSpPr>
            <a:spLocks noGrp="1" noChangeArrowheads="1"/>
          </p:cNvSpPr>
          <p:nvPr>
            <p:ph idx="1"/>
          </p:nvPr>
        </p:nvSpPr>
        <p:spPr/>
        <p:txBody>
          <a:bodyPr/>
          <a:lstStyle/>
          <a:p>
            <a:r>
              <a:rPr lang="en-US" dirty="0" smtClean="0"/>
              <a:t>Physical Deployment Guidance:</a:t>
            </a:r>
          </a:p>
          <a:p>
            <a:pPr lvl="1"/>
            <a:r>
              <a:rPr lang="en-US" dirty="0" smtClean="0"/>
              <a:t>Recommended Maximum - 12 Processor Cores</a:t>
            </a:r>
          </a:p>
          <a:p>
            <a:pPr lvl="1"/>
            <a:r>
              <a:rPr lang="en-US" dirty="0" smtClean="0"/>
              <a:t>Memory Sizing - 2GB per Processor Core</a:t>
            </a:r>
          </a:p>
          <a:p>
            <a:pPr lvl="1"/>
            <a:r>
              <a:rPr lang="en-US" dirty="0" smtClean="0"/>
              <a:t>Processor Core Ratio to MBX – 3:4</a:t>
            </a:r>
          </a:p>
          <a:p>
            <a:endParaRPr lang="en-US" dirty="0" smtClean="0"/>
          </a:p>
          <a:p>
            <a:r>
              <a:rPr lang="en-US" dirty="0" smtClean="0"/>
              <a:t>Virtual Deployment Guidance:</a:t>
            </a:r>
          </a:p>
          <a:p>
            <a:pPr lvl="1"/>
            <a:r>
              <a:rPr lang="en-US" dirty="0" smtClean="0"/>
              <a:t>Recommended Maximum – 4 Virtual Processors</a:t>
            </a:r>
          </a:p>
          <a:p>
            <a:pPr lvl="1"/>
            <a:r>
              <a:rPr lang="en-US" dirty="0" smtClean="0"/>
              <a:t>Memory Sizing - 2GB per Processor Core</a:t>
            </a:r>
          </a:p>
          <a:p>
            <a:pPr lvl="1"/>
            <a:r>
              <a:rPr lang="en-US" dirty="0" smtClean="0"/>
              <a:t>Standard VM = 4 VPs + 8GB</a:t>
            </a:r>
          </a:p>
          <a:p>
            <a:pPr lvl="1"/>
            <a:r>
              <a:rPr lang="en-US" dirty="0" smtClean="0"/>
              <a:t>Standard VM ratio = 3 CAS VMs : 4 MBX VMs</a:t>
            </a:r>
          </a:p>
          <a:p>
            <a:pPr lvl="1"/>
            <a:endParaRPr lang="en-US" dirty="0"/>
          </a:p>
        </p:txBody>
      </p:sp>
    </p:spTree>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CAS / HUB Multi-Role Server </a:t>
            </a:r>
            <a:endParaRPr lang="en-US" dirty="0" smtClean="0"/>
          </a:p>
        </p:txBody>
      </p:sp>
      <p:sp>
        <p:nvSpPr>
          <p:cNvPr id="58385" name="Rectangle 17"/>
          <p:cNvSpPr>
            <a:spLocks noGrp="1" noChangeArrowheads="1"/>
          </p:cNvSpPr>
          <p:nvPr>
            <p:ph idx="1"/>
          </p:nvPr>
        </p:nvSpPr>
        <p:spPr/>
        <p:txBody>
          <a:bodyPr/>
          <a:lstStyle/>
          <a:p>
            <a:r>
              <a:rPr lang="en-US" dirty="0" smtClean="0"/>
              <a:t>Physical Deployment Guidance:</a:t>
            </a:r>
          </a:p>
          <a:p>
            <a:pPr lvl="1"/>
            <a:r>
              <a:rPr lang="en-US" dirty="0" smtClean="0"/>
              <a:t>Recommended Maximum - 12 Processor Cores</a:t>
            </a:r>
          </a:p>
          <a:p>
            <a:pPr lvl="1"/>
            <a:r>
              <a:rPr lang="en-US" dirty="0" smtClean="0"/>
              <a:t>Memory Sizing – 2 GB per Processor Core</a:t>
            </a:r>
          </a:p>
          <a:p>
            <a:pPr lvl="1"/>
            <a:r>
              <a:rPr lang="en-US" dirty="0" smtClean="0"/>
              <a:t>Processor Core Ratio to MBX – 1:1</a:t>
            </a:r>
          </a:p>
          <a:p>
            <a:endParaRPr lang="en-US" dirty="0" smtClean="0"/>
          </a:p>
          <a:p>
            <a:r>
              <a:rPr lang="en-US" dirty="0" smtClean="0"/>
              <a:t>Virtual Deployment Guidance:</a:t>
            </a:r>
          </a:p>
          <a:p>
            <a:pPr lvl="1"/>
            <a:r>
              <a:rPr lang="en-US" dirty="0" smtClean="0"/>
              <a:t>Recommended Maximum – 4 Virtual Processors</a:t>
            </a:r>
          </a:p>
          <a:p>
            <a:pPr lvl="1"/>
            <a:r>
              <a:rPr lang="en-US" dirty="0" smtClean="0"/>
              <a:t>Memory Sizing – 2 GB per Processor Core</a:t>
            </a:r>
          </a:p>
          <a:p>
            <a:pPr lvl="1"/>
            <a:r>
              <a:rPr lang="en-US" dirty="0" smtClean="0"/>
              <a:t>Standard VM = 4 VPs + 8GB</a:t>
            </a:r>
          </a:p>
          <a:p>
            <a:pPr lvl="1"/>
            <a:r>
              <a:rPr lang="en-US" dirty="0" smtClean="0"/>
              <a:t>Standard VM Ratio = 1 CAS/HUB VM : 1 MBX VM</a:t>
            </a:r>
          </a:p>
          <a:p>
            <a:pPr lvl="1"/>
            <a:endParaRPr lang="en-US" dirty="0"/>
          </a:p>
        </p:txBody>
      </p:sp>
    </p:spTree>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554673" y="2156698"/>
          <a:ext cx="2959100" cy="3862387"/>
        </p:xfrm>
        <a:graphic>
          <a:graphicData uri="http://schemas.openxmlformats.org/presentationml/2006/ole">
            <p:oleObj spid="_x0000_s3075" name="Visio" r:id="rId4" imgW="3037843" imgH="4147113" progId="">
              <p:embed/>
            </p:oleObj>
          </a:graphicData>
        </a:graphic>
      </p:graphicFrame>
      <p:sp>
        <p:nvSpPr>
          <p:cNvPr id="58387" name="Rectangle 19"/>
          <p:cNvSpPr>
            <a:spLocks noGrp="1" noChangeArrowheads="1"/>
          </p:cNvSpPr>
          <p:nvPr>
            <p:ph type="title"/>
          </p:nvPr>
        </p:nvSpPr>
        <p:spPr/>
        <p:txBody>
          <a:bodyPr/>
          <a:lstStyle/>
          <a:p>
            <a:r>
              <a:rPr lang="en-US" smtClean="0"/>
              <a:t>CAS / HUB Multi-Role Server </a:t>
            </a:r>
            <a:endParaRPr lang="en-US" dirty="0" smtClean="0"/>
          </a:p>
        </p:txBody>
      </p:sp>
      <p:sp>
        <p:nvSpPr>
          <p:cNvPr id="58385" name="Rectangle 17"/>
          <p:cNvSpPr>
            <a:spLocks noGrp="1" noChangeArrowheads="1"/>
          </p:cNvSpPr>
          <p:nvPr>
            <p:ph idx="1"/>
          </p:nvPr>
        </p:nvSpPr>
        <p:spPr/>
        <p:txBody>
          <a:bodyPr/>
          <a:lstStyle/>
          <a:p>
            <a:endParaRPr lang="en-US" smtClean="0"/>
          </a:p>
          <a:p>
            <a:endParaRPr lang="en-US" smtClean="0"/>
          </a:p>
          <a:p>
            <a:pPr lvl="1"/>
            <a:endParaRPr lang="en-US" dirty="0"/>
          </a:p>
        </p:txBody>
      </p:sp>
      <p:sp>
        <p:nvSpPr>
          <p:cNvPr id="2" name="TextBox 1"/>
          <p:cNvSpPr txBox="1"/>
          <p:nvPr/>
        </p:nvSpPr>
        <p:spPr>
          <a:xfrm>
            <a:off x="676593" y="4035028"/>
            <a:ext cx="1120140" cy="369332"/>
          </a:xfrm>
          <a:prstGeom prst="rect">
            <a:avLst/>
          </a:prstGeom>
          <a:noFill/>
        </p:spPr>
        <p:txBody>
          <a:bodyPr wrap="square" rtlCol="0">
            <a:spAutoFit/>
          </a:bodyPr>
          <a:lstStyle/>
          <a:p>
            <a:pPr>
              <a:buNone/>
            </a:pPr>
            <a:r>
              <a:rPr lang="en-US" dirty="0" smtClean="0"/>
              <a:t>8 cores</a:t>
            </a:r>
            <a:endParaRPr lang="en-US" dirty="0"/>
          </a:p>
        </p:txBody>
      </p:sp>
      <p:graphicFrame>
        <p:nvGraphicFramePr>
          <p:cNvPr id="3" name="Object 2"/>
          <p:cNvGraphicFramePr>
            <a:graphicFrameLocks noChangeAspect="1"/>
          </p:cNvGraphicFramePr>
          <p:nvPr>
            <p:extLst/>
          </p:nvPr>
        </p:nvGraphicFramePr>
        <p:xfrm>
          <a:off x="5618480" y="1882510"/>
          <a:ext cx="2908300" cy="4136575"/>
        </p:xfrm>
        <a:graphic>
          <a:graphicData uri="http://schemas.openxmlformats.org/presentationml/2006/ole">
            <p:oleObj spid="_x0000_s3074" name="Visio" r:id="rId5" imgW="3472839" imgH="5198055" progId="">
              <p:embed/>
            </p:oleObj>
          </a:graphicData>
        </a:graphic>
      </p:graphicFrame>
      <p:graphicFrame>
        <p:nvGraphicFramePr>
          <p:cNvPr id="101382" name="Object 6"/>
          <p:cNvGraphicFramePr>
            <a:graphicFrameLocks noChangeAspect="1"/>
          </p:cNvGraphicFramePr>
          <p:nvPr/>
        </p:nvGraphicFramePr>
        <p:xfrm>
          <a:off x="2739231" y="2156698"/>
          <a:ext cx="1989137" cy="2476500"/>
        </p:xfrm>
        <a:graphic>
          <a:graphicData uri="http://schemas.openxmlformats.org/presentationml/2006/ole">
            <p:oleObj spid="_x0000_s3076" name="Visio" r:id="rId6" imgW="2105032" imgH="2535236" progId="">
              <p:embed/>
            </p:oleObj>
          </a:graphicData>
        </a:graphic>
      </p:graphicFrame>
      <p:sp>
        <p:nvSpPr>
          <p:cNvPr id="11" name="TextBox 10"/>
          <p:cNvSpPr txBox="1"/>
          <p:nvPr/>
        </p:nvSpPr>
        <p:spPr>
          <a:xfrm>
            <a:off x="3334703" y="4714994"/>
            <a:ext cx="1120140" cy="369332"/>
          </a:xfrm>
          <a:prstGeom prst="rect">
            <a:avLst/>
          </a:prstGeom>
          <a:noFill/>
        </p:spPr>
        <p:txBody>
          <a:bodyPr wrap="square" rtlCol="0">
            <a:spAutoFit/>
          </a:bodyPr>
          <a:lstStyle/>
          <a:p>
            <a:pPr>
              <a:buNone/>
            </a:pPr>
            <a:r>
              <a:rPr lang="en-US" dirty="0" smtClean="0"/>
              <a:t>16 cores</a:t>
            </a:r>
            <a:endParaRPr lang="en-US" dirty="0"/>
          </a:p>
        </p:txBody>
      </p:sp>
      <p:sp>
        <p:nvSpPr>
          <p:cNvPr id="12" name="TextBox 11"/>
          <p:cNvSpPr txBox="1"/>
          <p:nvPr/>
        </p:nvSpPr>
        <p:spPr>
          <a:xfrm>
            <a:off x="6780213" y="5643919"/>
            <a:ext cx="1120140" cy="369332"/>
          </a:xfrm>
          <a:prstGeom prst="rect">
            <a:avLst/>
          </a:prstGeom>
          <a:noFill/>
        </p:spPr>
        <p:txBody>
          <a:bodyPr wrap="square" rtlCol="0">
            <a:spAutoFit/>
          </a:bodyPr>
          <a:lstStyle/>
          <a:p>
            <a:pPr>
              <a:buNone/>
            </a:pPr>
            <a:r>
              <a:rPr lang="en-US" dirty="0" smtClean="0"/>
              <a:t>24 cores</a:t>
            </a:r>
            <a:endParaRPr lang="en-US" dirty="0"/>
          </a:p>
        </p:txBody>
      </p:sp>
    </p:spTree>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Mailbox Server </a:t>
            </a:r>
            <a:endParaRPr lang="en-US" dirty="0" smtClean="0"/>
          </a:p>
        </p:txBody>
      </p:sp>
      <p:sp>
        <p:nvSpPr>
          <p:cNvPr id="58385" name="Rectangle 17"/>
          <p:cNvSpPr>
            <a:spLocks noGrp="1" noChangeArrowheads="1"/>
          </p:cNvSpPr>
          <p:nvPr>
            <p:ph idx="1"/>
          </p:nvPr>
        </p:nvSpPr>
        <p:spPr/>
        <p:txBody>
          <a:bodyPr/>
          <a:lstStyle/>
          <a:p>
            <a:r>
              <a:rPr lang="en-US" dirty="0" smtClean="0"/>
              <a:t>Physical Deployment Guidance:</a:t>
            </a:r>
          </a:p>
          <a:p>
            <a:pPr lvl="1"/>
            <a:r>
              <a:rPr lang="en-US" dirty="0" smtClean="0"/>
              <a:t>Recommended Maximum - 12 Processor Cores</a:t>
            </a:r>
          </a:p>
          <a:p>
            <a:pPr lvl="1"/>
            <a:r>
              <a:rPr lang="en-US" dirty="0" smtClean="0"/>
              <a:t>Memory Sizing - 4GB + 3-30MB per mailbox</a:t>
            </a:r>
          </a:p>
          <a:p>
            <a:endParaRPr lang="en-US" dirty="0" smtClean="0"/>
          </a:p>
          <a:p>
            <a:r>
              <a:rPr lang="en-US" dirty="0" smtClean="0"/>
              <a:t>Virtual Deployment Guidance:</a:t>
            </a:r>
          </a:p>
          <a:p>
            <a:pPr lvl="1"/>
            <a:r>
              <a:rPr lang="en-US" dirty="0" smtClean="0"/>
              <a:t>Recommended Maximum – 4 Virtual Processors</a:t>
            </a:r>
          </a:p>
          <a:p>
            <a:pPr lvl="1"/>
            <a:r>
              <a:rPr lang="en-US" dirty="0" smtClean="0"/>
              <a:t>Memory Sizing - 4GB + 3-30MB per mailbox</a:t>
            </a:r>
          </a:p>
          <a:p>
            <a:pPr lvl="1"/>
            <a:r>
              <a:rPr lang="en-US" dirty="0" smtClean="0"/>
              <a:t>Standard VM = 4 VPs + 16-24GB (adjust for number of mailboxes and database cache for send/receive profile)</a:t>
            </a:r>
          </a:p>
          <a:p>
            <a:pPr lvl="1"/>
            <a:endParaRPr lang="en-US" dirty="0"/>
          </a:p>
        </p:txBody>
      </p:sp>
    </p:spTree>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Microsoft Exchange Server </a:t>
            </a:r>
            <a:r>
              <a:rPr lang="en-US" sz="4400" dirty="0" err="1" smtClean="0"/>
              <a:t>Virtualisation</a:t>
            </a:r>
            <a:r>
              <a:rPr lang="en-US" sz="4400" dirty="0" smtClean="0"/>
              <a:t>: Does It Make Sense?</a:t>
            </a:r>
            <a:endParaRPr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t>Jeff Mealiffe</a:t>
            </a:r>
          </a:p>
          <a:p>
            <a:r>
              <a:rPr lang="en-US" dirty="0" smtClean="0"/>
              <a:t>Senior Development Lead</a:t>
            </a:r>
          </a:p>
          <a:p>
            <a:r>
              <a:rPr lang="en-US" dirty="0" smtClean="0"/>
              <a:t>Microsoft Corporation</a:t>
            </a:r>
          </a:p>
          <a:p>
            <a:r>
              <a:rPr lang="en-US" dirty="0" smtClean="0"/>
              <a:t>Session Code: UNC03-IS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Mailbox Server Guidelines </a:t>
            </a:r>
            <a:endParaRPr lang="en-US" dirty="0" smtClean="0"/>
          </a:p>
        </p:txBody>
      </p:sp>
      <p:sp>
        <p:nvSpPr>
          <p:cNvPr id="58385" name="Rectangle 17"/>
          <p:cNvSpPr>
            <a:spLocks noGrp="1" noChangeArrowheads="1"/>
          </p:cNvSpPr>
          <p:nvPr>
            <p:ph idx="1"/>
          </p:nvPr>
        </p:nvSpPr>
        <p:spPr/>
        <p:txBody>
          <a:bodyPr/>
          <a:lstStyle/>
          <a:p>
            <a:r>
              <a:rPr lang="en-US" sz="2800" dirty="0" smtClean="0"/>
              <a:t>Virtual Processor ≠ Logical Processor</a:t>
            </a:r>
          </a:p>
          <a:p>
            <a:r>
              <a:rPr lang="en-US" sz="2800" dirty="0" smtClean="0"/>
              <a:t>Hypervisor and the Virtualization Stack consume CPU</a:t>
            </a:r>
          </a:p>
          <a:p>
            <a:r>
              <a:rPr lang="en-US" sz="2800" dirty="0" smtClean="0"/>
              <a:t>Reduce recommended mailbox count by ~10%</a:t>
            </a:r>
          </a:p>
          <a:p>
            <a:endParaRPr lang="en-US" dirty="0" smtClean="0"/>
          </a:p>
          <a:p>
            <a:endParaRPr lang="en-US" dirty="0" smtClean="0"/>
          </a:p>
          <a:p>
            <a:pPr lvl="1"/>
            <a:endParaRPr lang="en-US" dirty="0"/>
          </a:p>
        </p:txBody>
      </p:sp>
      <p:graphicFrame>
        <p:nvGraphicFramePr>
          <p:cNvPr id="3" name="Table 2"/>
          <p:cNvGraphicFramePr>
            <a:graphicFrameLocks noGrp="1"/>
          </p:cNvGraphicFramePr>
          <p:nvPr>
            <p:extLst/>
          </p:nvPr>
        </p:nvGraphicFramePr>
        <p:xfrm>
          <a:off x="759459" y="2887980"/>
          <a:ext cx="7556502" cy="3261360"/>
        </p:xfrm>
        <a:graphic>
          <a:graphicData uri="http://schemas.openxmlformats.org/drawingml/2006/table">
            <a:tbl>
              <a:tblPr firstRow="1" bandRow="1">
                <a:tableStyleId>{5C22544A-7EE6-4342-B048-85BDC9FD1C3A}</a:tableStyleId>
              </a:tblPr>
              <a:tblGrid>
                <a:gridCol w="2518834"/>
                <a:gridCol w="2518834"/>
                <a:gridCol w="2518834"/>
              </a:tblGrid>
              <a:tr h="407116">
                <a:tc>
                  <a:txBody>
                    <a:bodyPr/>
                    <a:lstStyle/>
                    <a:p>
                      <a:pPr algn="ctr"/>
                      <a:r>
                        <a:rPr lang="en-US" sz="1600" dirty="0" smtClean="0">
                          <a:solidFill>
                            <a:schemeClr val="bg1"/>
                          </a:solidFill>
                        </a:rPr>
                        <a:t>Total Send + Receive</a:t>
                      </a:r>
                    </a:p>
                    <a:p>
                      <a:pPr algn="ctr"/>
                      <a:r>
                        <a:rPr lang="en-US" sz="1600" dirty="0" smtClean="0">
                          <a:solidFill>
                            <a:schemeClr val="bg1"/>
                          </a:solidFill>
                        </a:rPr>
                        <a:t>(75k message size)</a:t>
                      </a:r>
                      <a:endParaRPr lang="en-US" sz="1600" dirty="0">
                        <a:solidFill>
                          <a:schemeClr val="bg1"/>
                        </a:solidFill>
                      </a:endParaRPr>
                    </a:p>
                  </a:txBody>
                  <a:tcPr/>
                </a:tc>
                <a:tc>
                  <a:txBody>
                    <a:bodyPr/>
                    <a:lstStyle/>
                    <a:p>
                      <a:pPr algn="ctr"/>
                      <a:r>
                        <a:rPr lang="en-US" sz="1600" dirty="0" smtClean="0">
                          <a:solidFill>
                            <a:schemeClr val="bg1"/>
                          </a:solidFill>
                        </a:rPr>
                        <a:t>Users Per Core</a:t>
                      </a:r>
                    </a:p>
                    <a:p>
                      <a:pPr algn="ctr"/>
                      <a:r>
                        <a:rPr lang="en-US" sz="1600" dirty="0" smtClean="0">
                          <a:solidFill>
                            <a:schemeClr val="bg1"/>
                          </a:solidFill>
                        </a:rPr>
                        <a:t>Physical MBX Role</a:t>
                      </a:r>
                      <a:endParaRPr lang="en-US" sz="1600" dirty="0">
                        <a:solidFill>
                          <a:schemeClr val="bg1"/>
                        </a:solidFill>
                      </a:endParaRPr>
                    </a:p>
                  </a:txBody>
                  <a:tcPr/>
                </a:tc>
                <a:tc>
                  <a:txBody>
                    <a:bodyPr/>
                    <a:lstStyle/>
                    <a:p>
                      <a:pPr algn="ctr"/>
                      <a:r>
                        <a:rPr lang="en-US" sz="1600" dirty="0" smtClean="0">
                          <a:solidFill>
                            <a:schemeClr val="bg1"/>
                          </a:solidFill>
                        </a:rPr>
                        <a:t>Users Per VP</a:t>
                      </a:r>
                    </a:p>
                    <a:p>
                      <a:pPr algn="ctr"/>
                      <a:r>
                        <a:rPr lang="en-US" sz="1600" dirty="0" smtClean="0">
                          <a:solidFill>
                            <a:schemeClr val="bg1"/>
                          </a:solidFill>
                        </a:rPr>
                        <a:t>Virtual</a:t>
                      </a:r>
                      <a:r>
                        <a:rPr lang="en-US" sz="1600" baseline="0" dirty="0" smtClean="0">
                          <a:solidFill>
                            <a:schemeClr val="bg1"/>
                          </a:solidFill>
                        </a:rPr>
                        <a:t> MBX Role</a:t>
                      </a:r>
                      <a:endParaRPr lang="en-US" sz="1600" dirty="0">
                        <a:solidFill>
                          <a:schemeClr val="bg1"/>
                        </a:solidFill>
                      </a:endParaRPr>
                    </a:p>
                  </a:txBody>
                  <a:tcPr/>
                </a:tc>
              </a:tr>
              <a:tr h="232638">
                <a:tc>
                  <a:txBody>
                    <a:bodyPr/>
                    <a:lstStyle/>
                    <a:p>
                      <a:r>
                        <a:rPr lang="en-US" sz="1600" dirty="0" smtClean="0"/>
                        <a:t>50</a:t>
                      </a:r>
                      <a:endParaRPr lang="en-US" sz="1600" dirty="0"/>
                    </a:p>
                  </a:txBody>
                  <a:tcPr/>
                </a:tc>
                <a:tc>
                  <a:txBody>
                    <a:bodyPr/>
                    <a:lstStyle/>
                    <a:p>
                      <a:pPr algn="ctr"/>
                      <a:r>
                        <a:rPr lang="en-US" sz="1600" dirty="0" smtClean="0"/>
                        <a:t>1000</a:t>
                      </a:r>
                      <a:endParaRPr lang="en-US" sz="1600" dirty="0"/>
                    </a:p>
                  </a:txBody>
                  <a:tcPr/>
                </a:tc>
                <a:tc>
                  <a:txBody>
                    <a:bodyPr/>
                    <a:lstStyle/>
                    <a:p>
                      <a:pPr algn="ctr"/>
                      <a:r>
                        <a:rPr lang="en-US" sz="1600" dirty="0" smtClean="0"/>
                        <a:t>900</a:t>
                      </a:r>
                      <a:endParaRPr lang="en-US" sz="1600" dirty="0"/>
                    </a:p>
                  </a:txBody>
                  <a:tcPr/>
                </a:tc>
              </a:tr>
              <a:tr h="232638">
                <a:tc>
                  <a:txBody>
                    <a:bodyPr/>
                    <a:lstStyle/>
                    <a:p>
                      <a:r>
                        <a:rPr lang="en-US" sz="1600" dirty="0" smtClean="0"/>
                        <a:t>100</a:t>
                      </a:r>
                      <a:endParaRPr lang="en-US" sz="1600" dirty="0"/>
                    </a:p>
                  </a:txBody>
                  <a:tcPr/>
                </a:tc>
                <a:tc>
                  <a:txBody>
                    <a:bodyPr/>
                    <a:lstStyle/>
                    <a:p>
                      <a:pPr algn="ctr"/>
                      <a:r>
                        <a:rPr lang="en-US" sz="1600" dirty="0" smtClean="0"/>
                        <a:t>900</a:t>
                      </a:r>
                      <a:endParaRPr lang="en-US" sz="1600" dirty="0"/>
                    </a:p>
                  </a:txBody>
                  <a:tcPr/>
                </a:tc>
                <a:tc>
                  <a:txBody>
                    <a:bodyPr/>
                    <a:lstStyle/>
                    <a:p>
                      <a:pPr algn="ctr"/>
                      <a:r>
                        <a:rPr lang="en-US" sz="1600" dirty="0" smtClean="0"/>
                        <a:t>810</a:t>
                      </a:r>
                      <a:endParaRPr lang="en-US" sz="1600" dirty="0"/>
                    </a:p>
                  </a:txBody>
                  <a:tcPr/>
                </a:tc>
              </a:tr>
              <a:tr h="232638">
                <a:tc>
                  <a:txBody>
                    <a:bodyPr/>
                    <a:lstStyle/>
                    <a:p>
                      <a:r>
                        <a:rPr lang="en-US" sz="1600" dirty="0" smtClean="0"/>
                        <a:t>150</a:t>
                      </a:r>
                      <a:endParaRPr lang="en-US" sz="1600" dirty="0"/>
                    </a:p>
                  </a:txBody>
                  <a:tcPr/>
                </a:tc>
                <a:tc>
                  <a:txBody>
                    <a:bodyPr/>
                    <a:lstStyle/>
                    <a:p>
                      <a:pPr algn="ctr"/>
                      <a:r>
                        <a:rPr lang="en-US" sz="1600" dirty="0" smtClean="0"/>
                        <a:t>800</a:t>
                      </a:r>
                      <a:endParaRPr lang="en-US" sz="1600" dirty="0"/>
                    </a:p>
                  </a:txBody>
                  <a:tcPr/>
                </a:tc>
                <a:tc>
                  <a:txBody>
                    <a:bodyPr/>
                    <a:lstStyle/>
                    <a:p>
                      <a:pPr algn="ctr"/>
                      <a:r>
                        <a:rPr lang="en-US" sz="1600" dirty="0" smtClean="0"/>
                        <a:t>720</a:t>
                      </a:r>
                      <a:endParaRPr lang="en-US" sz="1600" dirty="0"/>
                    </a:p>
                  </a:txBody>
                  <a:tcPr/>
                </a:tc>
              </a:tr>
              <a:tr h="232638">
                <a:tc>
                  <a:txBody>
                    <a:bodyPr/>
                    <a:lstStyle/>
                    <a:p>
                      <a:r>
                        <a:rPr lang="en-US" sz="1600" dirty="0" smtClean="0"/>
                        <a:t>200</a:t>
                      </a:r>
                      <a:endParaRPr lang="en-US" sz="1600" dirty="0"/>
                    </a:p>
                  </a:txBody>
                  <a:tcPr/>
                </a:tc>
                <a:tc>
                  <a:txBody>
                    <a:bodyPr/>
                    <a:lstStyle/>
                    <a:p>
                      <a:pPr algn="ctr"/>
                      <a:r>
                        <a:rPr lang="en-US" sz="1600" dirty="0" smtClean="0"/>
                        <a:t>700</a:t>
                      </a:r>
                      <a:endParaRPr lang="en-US" sz="1600" dirty="0"/>
                    </a:p>
                  </a:txBody>
                  <a:tcPr/>
                </a:tc>
                <a:tc>
                  <a:txBody>
                    <a:bodyPr/>
                    <a:lstStyle/>
                    <a:p>
                      <a:pPr algn="ctr"/>
                      <a:r>
                        <a:rPr lang="en-US" sz="1600" dirty="0" smtClean="0"/>
                        <a:t>630</a:t>
                      </a:r>
                      <a:endParaRPr lang="en-US" sz="1600" dirty="0"/>
                    </a:p>
                  </a:txBody>
                  <a:tcPr/>
                </a:tc>
              </a:tr>
              <a:tr h="232638">
                <a:tc>
                  <a:txBody>
                    <a:bodyPr/>
                    <a:lstStyle/>
                    <a:p>
                      <a:r>
                        <a:rPr lang="en-US" sz="1600" dirty="0" smtClean="0"/>
                        <a:t>250</a:t>
                      </a:r>
                      <a:endParaRPr lang="en-US" sz="1600" dirty="0"/>
                    </a:p>
                  </a:txBody>
                  <a:tcPr/>
                </a:tc>
                <a:tc>
                  <a:txBody>
                    <a:bodyPr/>
                    <a:lstStyle/>
                    <a:p>
                      <a:pPr algn="ctr"/>
                      <a:r>
                        <a:rPr lang="en-US" sz="1600" dirty="0" smtClean="0"/>
                        <a:t>600</a:t>
                      </a:r>
                      <a:endParaRPr lang="en-US" sz="1600" dirty="0"/>
                    </a:p>
                  </a:txBody>
                  <a:tcPr/>
                </a:tc>
                <a:tc>
                  <a:txBody>
                    <a:bodyPr/>
                    <a:lstStyle/>
                    <a:p>
                      <a:pPr algn="ctr"/>
                      <a:r>
                        <a:rPr lang="en-US" sz="1600" dirty="0" smtClean="0"/>
                        <a:t>540</a:t>
                      </a:r>
                      <a:endParaRPr lang="en-US" sz="1600" dirty="0"/>
                    </a:p>
                  </a:txBody>
                  <a:tcPr/>
                </a:tc>
              </a:tr>
              <a:tr h="232638">
                <a:tc>
                  <a:txBody>
                    <a:bodyPr/>
                    <a:lstStyle/>
                    <a:p>
                      <a:r>
                        <a:rPr lang="en-US" sz="1600" dirty="0" smtClean="0"/>
                        <a:t>300</a:t>
                      </a:r>
                      <a:endParaRPr lang="en-US" sz="1600" dirty="0"/>
                    </a:p>
                  </a:txBody>
                  <a:tcPr/>
                </a:tc>
                <a:tc>
                  <a:txBody>
                    <a:bodyPr/>
                    <a:lstStyle/>
                    <a:p>
                      <a:pPr algn="ctr"/>
                      <a:r>
                        <a:rPr lang="en-US" sz="1600" dirty="0" smtClean="0"/>
                        <a:t>500</a:t>
                      </a:r>
                      <a:endParaRPr lang="en-US" sz="1600" dirty="0"/>
                    </a:p>
                  </a:txBody>
                  <a:tcPr/>
                </a:tc>
                <a:tc>
                  <a:txBody>
                    <a:bodyPr/>
                    <a:lstStyle/>
                    <a:p>
                      <a:pPr algn="ctr"/>
                      <a:r>
                        <a:rPr lang="en-US" sz="1600" dirty="0" smtClean="0"/>
                        <a:t>450</a:t>
                      </a:r>
                      <a:endParaRPr lang="en-US" sz="1600" dirty="0"/>
                    </a:p>
                  </a:txBody>
                  <a:tcPr/>
                </a:tc>
              </a:tr>
              <a:tr h="232638">
                <a:tc>
                  <a:txBody>
                    <a:bodyPr/>
                    <a:lstStyle/>
                    <a:p>
                      <a:r>
                        <a:rPr lang="en-US" sz="1600" dirty="0" smtClean="0"/>
                        <a:t>350</a:t>
                      </a:r>
                      <a:endParaRPr lang="en-US" sz="1600" dirty="0"/>
                    </a:p>
                  </a:txBody>
                  <a:tcPr/>
                </a:tc>
                <a:tc>
                  <a:txBody>
                    <a:bodyPr/>
                    <a:lstStyle/>
                    <a:p>
                      <a:pPr algn="ctr"/>
                      <a:r>
                        <a:rPr lang="en-US" sz="1600" dirty="0" smtClean="0"/>
                        <a:t>400</a:t>
                      </a:r>
                      <a:endParaRPr lang="en-US" sz="1600" dirty="0"/>
                    </a:p>
                  </a:txBody>
                  <a:tcPr/>
                </a:tc>
                <a:tc>
                  <a:txBody>
                    <a:bodyPr/>
                    <a:lstStyle/>
                    <a:p>
                      <a:pPr algn="ctr"/>
                      <a:r>
                        <a:rPr lang="en-US" sz="1600" dirty="0" smtClean="0"/>
                        <a:t>360</a:t>
                      </a:r>
                      <a:endParaRPr lang="en-US" sz="1600" dirty="0"/>
                    </a:p>
                  </a:txBody>
                  <a:tcPr/>
                </a:tc>
              </a:tr>
              <a:tr h="232638">
                <a:tc>
                  <a:txBody>
                    <a:bodyPr/>
                    <a:lstStyle/>
                    <a:p>
                      <a:r>
                        <a:rPr lang="en-US" sz="1600" dirty="0" smtClean="0"/>
                        <a:t>400</a:t>
                      </a:r>
                      <a:endParaRPr lang="en-US" sz="1600" dirty="0"/>
                    </a:p>
                  </a:txBody>
                  <a:tcPr/>
                </a:tc>
                <a:tc>
                  <a:txBody>
                    <a:bodyPr/>
                    <a:lstStyle/>
                    <a:p>
                      <a:pPr algn="ctr"/>
                      <a:r>
                        <a:rPr lang="en-US" sz="1600" dirty="0" smtClean="0"/>
                        <a:t>300</a:t>
                      </a:r>
                      <a:endParaRPr lang="en-US" sz="1600" dirty="0"/>
                    </a:p>
                  </a:txBody>
                  <a:tcPr/>
                </a:tc>
                <a:tc>
                  <a:txBody>
                    <a:bodyPr/>
                    <a:lstStyle/>
                    <a:p>
                      <a:pPr algn="ctr"/>
                      <a:r>
                        <a:rPr lang="en-US" sz="1600" dirty="0" smtClean="0"/>
                        <a:t>270</a:t>
                      </a:r>
                      <a:endParaRPr lang="en-US" sz="1600" dirty="0"/>
                    </a:p>
                  </a:txBody>
                  <a:tcPr/>
                </a:tc>
              </a:tr>
            </a:tbl>
          </a:graphicData>
        </a:graphic>
      </p:graphicFrame>
    </p:spTree>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Mailbox Storage Configuration</a:t>
            </a:r>
            <a:endParaRPr lang="en-US" dirty="0" smtClean="0"/>
          </a:p>
        </p:txBody>
      </p:sp>
      <p:sp>
        <p:nvSpPr>
          <p:cNvPr id="58385" name="Rectangle 17"/>
          <p:cNvSpPr>
            <a:spLocks noGrp="1" noChangeArrowheads="1"/>
          </p:cNvSpPr>
          <p:nvPr>
            <p:ph idx="1"/>
          </p:nvPr>
        </p:nvSpPr>
        <p:spPr/>
        <p:txBody>
          <a:bodyPr/>
          <a:lstStyle/>
          <a:p>
            <a:r>
              <a:rPr lang="en-US" dirty="0" smtClean="0"/>
              <a:t>Virtual SCSI (</a:t>
            </a:r>
            <a:r>
              <a:rPr lang="en-US" dirty="0" err="1" smtClean="0"/>
              <a:t>passthrough</a:t>
            </a:r>
            <a:r>
              <a:rPr lang="en-US" dirty="0" smtClean="0"/>
              <a:t> or fixed disk)</a:t>
            </a:r>
          </a:p>
          <a:p>
            <a:pPr lvl="1"/>
            <a:r>
              <a:rPr lang="en-US" dirty="0" smtClean="0"/>
              <a:t>Recommended configuration for database and log volumes</a:t>
            </a:r>
          </a:p>
          <a:p>
            <a:r>
              <a:rPr lang="en-US" dirty="0" err="1" smtClean="0"/>
              <a:t>iSCSI</a:t>
            </a:r>
            <a:endParaRPr lang="en-US" dirty="0" smtClean="0"/>
          </a:p>
          <a:p>
            <a:pPr lvl="1"/>
            <a:r>
              <a:rPr lang="en-US" dirty="0" smtClean="0"/>
              <a:t>Standard best practice for </a:t>
            </a:r>
            <a:r>
              <a:rPr lang="en-US" dirty="0" err="1" smtClean="0"/>
              <a:t>iSCSI</a:t>
            </a:r>
            <a:r>
              <a:rPr lang="en-US" dirty="0" smtClean="0"/>
              <a:t> connected storage apply (dedicated NIC, jumbo frames, offload, etc.)</a:t>
            </a:r>
          </a:p>
          <a:p>
            <a:pPr lvl="1"/>
            <a:r>
              <a:rPr lang="en-US" dirty="0" err="1" smtClean="0"/>
              <a:t>iSCSI</a:t>
            </a:r>
            <a:r>
              <a:rPr lang="en-US" dirty="0" smtClean="0"/>
              <a:t> initiator in the guest is supported but need to account for reduced performance </a:t>
            </a:r>
          </a:p>
          <a:p>
            <a:pPr lvl="1"/>
            <a:endParaRPr lang="en-US" dirty="0"/>
          </a:p>
        </p:txBody>
      </p:sp>
    </p:spTree>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Exchange 2010 High Availability</a:t>
            </a:r>
            <a:endParaRPr lang="en-US" dirty="0" smtClean="0"/>
          </a:p>
        </p:txBody>
      </p:sp>
      <p:sp>
        <p:nvSpPr>
          <p:cNvPr id="58385" name="Rectangle 17"/>
          <p:cNvSpPr>
            <a:spLocks noGrp="1" noChangeArrowheads="1"/>
          </p:cNvSpPr>
          <p:nvPr>
            <p:ph idx="1"/>
          </p:nvPr>
        </p:nvSpPr>
        <p:spPr/>
        <p:txBody>
          <a:bodyPr/>
          <a:lstStyle/>
          <a:p>
            <a:r>
              <a:rPr lang="en-US" sz="2800" dirty="0" smtClean="0"/>
              <a:t>Database Availability Group (DAG)</a:t>
            </a:r>
          </a:p>
          <a:p>
            <a:pPr lvl="1"/>
            <a:r>
              <a:rPr lang="en-US" sz="2400" dirty="0" smtClean="0"/>
              <a:t>A group of up to 16 Exchange Server 2010 Mailbox servers that provide automatic database-level recovery</a:t>
            </a:r>
          </a:p>
          <a:p>
            <a:pPr lvl="1"/>
            <a:r>
              <a:rPr lang="en-US" sz="2400" dirty="0" smtClean="0"/>
              <a:t>Uses continuous log replication and a subset of Windows Failover Clustering technologies</a:t>
            </a:r>
          </a:p>
          <a:p>
            <a:pPr lvl="1"/>
            <a:r>
              <a:rPr lang="en-US" sz="2400" dirty="0" smtClean="0"/>
              <a:t>Can extend across multiple datacenters/AD sites</a:t>
            </a:r>
          </a:p>
          <a:p>
            <a:r>
              <a:rPr lang="en-US" sz="2800" dirty="0" smtClean="0"/>
              <a:t>Benefits of Exchange Native Data Protection</a:t>
            </a:r>
          </a:p>
          <a:p>
            <a:pPr lvl="1"/>
            <a:r>
              <a:rPr lang="en-US" sz="2400" dirty="0" smtClean="0"/>
              <a:t>Protection from database, server or network failure</a:t>
            </a:r>
          </a:p>
          <a:p>
            <a:pPr lvl="1"/>
            <a:r>
              <a:rPr lang="en-US" sz="2400" dirty="0" smtClean="0"/>
              <a:t>Automatic failover protection and manual switchover control is provided at the mailbox database level instead of at the server level.</a:t>
            </a:r>
          </a:p>
          <a:p>
            <a:pPr lvl="1"/>
            <a:r>
              <a:rPr lang="en-US" sz="2400" dirty="0" smtClean="0"/>
              <a:t>Support for up to 16 copies, support for lag copies</a:t>
            </a:r>
          </a:p>
        </p:txBody>
      </p:sp>
    </p:spTree>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Host Based Failover Clustering</a:t>
            </a:r>
            <a:endParaRPr lang="en-US" dirty="0" smtClean="0"/>
          </a:p>
        </p:txBody>
      </p:sp>
      <p:sp>
        <p:nvSpPr>
          <p:cNvPr id="58385" name="Rectangle 17"/>
          <p:cNvSpPr>
            <a:spLocks noGrp="1" noChangeArrowheads="1"/>
          </p:cNvSpPr>
          <p:nvPr>
            <p:ph idx="1"/>
          </p:nvPr>
        </p:nvSpPr>
        <p:spPr/>
        <p:txBody>
          <a:bodyPr/>
          <a:lstStyle/>
          <a:p>
            <a:r>
              <a:rPr lang="en-US" sz="2800" dirty="0" smtClean="0"/>
              <a:t>Host Based Failover Clustering HA</a:t>
            </a:r>
          </a:p>
          <a:p>
            <a:pPr lvl="1"/>
            <a:r>
              <a:rPr lang="en-US" sz="2400" dirty="0" smtClean="0"/>
              <a:t>Using Host Based Failover Clustering and automatically failing VMs to an alternate cluster node in the event of a critical hardware issue (virtualization platform independent)</a:t>
            </a:r>
          </a:p>
          <a:p>
            <a:r>
              <a:rPr lang="en-US" sz="2800" dirty="0" smtClean="0"/>
              <a:t>What you need to be aware of:</a:t>
            </a:r>
          </a:p>
          <a:p>
            <a:pPr lvl="1"/>
            <a:r>
              <a:rPr lang="en-US" sz="2400" dirty="0" smtClean="0"/>
              <a:t>Not an Exchange Aware Solution</a:t>
            </a:r>
          </a:p>
          <a:p>
            <a:pPr lvl="1"/>
            <a:r>
              <a:rPr lang="en-US" sz="2400" dirty="0" smtClean="0"/>
              <a:t>Only protects against server hardware/network failure</a:t>
            </a:r>
          </a:p>
          <a:p>
            <a:pPr lvl="1"/>
            <a:r>
              <a:rPr lang="en-US" sz="2400" dirty="0" smtClean="0"/>
              <a:t>No HA in the event of storage failure / data corruption</a:t>
            </a:r>
          </a:p>
          <a:p>
            <a:pPr lvl="1"/>
            <a:r>
              <a:rPr lang="en-US" sz="2400" dirty="0" smtClean="0"/>
              <a:t>Trend is larger mailboxes = larger database sizes = longer time to recover from data loss = DAG</a:t>
            </a:r>
          </a:p>
          <a:p>
            <a:pPr lvl="1"/>
            <a:r>
              <a:rPr lang="en-US" sz="2400" dirty="0" smtClean="0"/>
              <a:t>Not supported for MBX VMs that are members of a DAG</a:t>
            </a:r>
          </a:p>
        </p:txBody>
      </p:sp>
    </p:spTree>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Live Migration and Exchange 2010</a:t>
            </a:r>
            <a:endParaRPr lang="en-US" dirty="0" smtClean="0"/>
          </a:p>
        </p:txBody>
      </p:sp>
      <p:sp>
        <p:nvSpPr>
          <p:cNvPr id="58385" name="Rectangle 17"/>
          <p:cNvSpPr>
            <a:spLocks noGrp="1" noChangeArrowheads="1"/>
          </p:cNvSpPr>
          <p:nvPr>
            <p:ph idx="1"/>
          </p:nvPr>
        </p:nvSpPr>
        <p:spPr/>
        <p:txBody>
          <a:bodyPr/>
          <a:lstStyle/>
          <a:p>
            <a:r>
              <a:rPr lang="en-US" dirty="0" smtClean="0"/>
              <a:t>Physical Computer Maintenance</a:t>
            </a:r>
          </a:p>
          <a:p>
            <a:pPr lvl="1"/>
            <a:r>
              <a:rPr lang="en-US" dirty="0" smtClean="0"/>
              <a:t>Operating System/Application Updates</a:t>
            </a:r>
          </a:p>
          <a:p>
            <a:pPr lvl="1"/>
            <a:r>
              <a:rPr lang="en-US" dirty="0" smtClean="0"/>
              <a:t>Hardware Maintenance</a:t>
            </a:r>
          </a:p>
          <a:p>
            <a:r>
              <a:rPr lang="en-US" dirty="0" smtClean="0"/>
              <a:t>Rebalancing Workloads</a:t>
            </a:r>
          </a:p>
          <a:p>
            <a:pPr lvl="1"/>
            <a:r>
              <a:rPr lang="en-US" dirty="0" smtClean="0"/>
              <a:t>Dynamic Redistribution of VM’s to optimize workload on physical hardware</a:t>
            </a:r>
          </a:p>
          <a:p>
            <a:r>
              <a:rPr lang="en-US" dirty="0" smtClean="0"/>
              <a:t>Green IT</a:t>
            </a:r>
          </a:p>
          <a:p>
            <a:pPr lvl="1"/>
            <a:r>
              <a:rPr lang="en-US" dirty="0" smtClean="0"/>
              <a:t>‘Off Peak’ Virtual Machine Consolidation </a:t>
            </a:r>
          </a:p>
          <a:p>
            <a:endParaRPr lang="en-US" dirty="0" smtClean="0"/>
          </a:p>
          <a:p>
            <a:pPr lvl="1"/>
            <a:endParaRPr lang="en-US" dirty="0"/>
          </a:p>
        </p:txBody>
      </p:sp>
    </p:spTree>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Live Migration - Rebalancing</a:t>
            </a:r>
            <a:endParaRPr lang="en-US" dirty="0" smtClean="0"/>
          </a:p>
        </p:txBody>
      </p:sp>
      <p:sp>
        <p:nvSpPr>
          <p:cNvPr id="5" name="Rectangle 17"/>
          <p:cNvSpPr>
            <a:spLocks noGrp="1" noChangeArrowheads="1"/>
          </p:cNvSpPr>
          <p:nvPr>
            <p:ph idx="1"/>
          </p:nvPr>
        </p:nvSpPr>
        <p:spPr/>
        <p:txBody>
          <a:bodyPr/>
          <a:lstStyle/>
          <a:p>
            <a:r>
              <a:rPr lang="en-US" sz="2400" dirty="0" smtClean="0"/>
              <a:t>Live Migration can be used to move VMs between root servers to achieve more equitable distribution of load across root servers</a:t>
            </a:r>
            <a:endParaRPr lang="en-US" sz="2400" dirty="0"/>
          </a:p>
        </p:txBody>
      </p:sp>
      <p:graphicFrame>
        <p:nvGraphicFramePr>
          <p:cNvPr id="2" name="Object 1"/>
          <p:cNvGraphicFramePr>
            <a:graphicFrameLocks noChangeAspect="1"/>
          </p:cNvGraphicFramePr>
          <p:nvPr>
            <p:extLst/>
          </p:nvPr>
        </p:nvGraphicFramePr>
        <p:xfrm>
          <a:off x="1371600" y="2160871"/>
          <a:ext cx="6516688" cy="4047857"/>
        </p:xfrm>
        <a:graphic>
          <a:graphicData uri="http://schemas.openxmlformats.org/presentationml/2006/ole">
            <p:oleObj spid="_x0000_s4098" name="Visio" r:id="rId4" imgW="6859857" imgH="4260116" progId="">
              <p:embed/>
            </p:oleObj>
          </a:graphicData>
        </a:graphic>
      </p:graphicFrame>
    </p:spTree>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Live Migration – Green IT</a:t>
            </a:r>
            <a:endParaRPr lang="en-US" dirty="0" smtClean="0"/>
          </a:p>
        </p:txBody>
      </p:sp>
      <p:sp>
        <p:nvSpPr>
          <p:cNvPr id="16" name="Rectangle 17"/>
          <p:cNvSpPr>
            <a:spLocks noGrp="1" noChangeArrowheads="1"/>
          </p:cNvSpPr>
          <p:nvPr>
            <p:ph idx="1"/>
          </p:nvPr>
        </p:nvSpPr>
        <p:spPr/>
        <p:txBody>
          <a:bodyPr/>
          <a:lstStyle/>
          <a:p>
            <a:r>
              <a:rPr lang="en-US" sz="2800" dirty="0" smtClean="0"/>
              <a:t>Live Migration can be used to consolidate VMs on fewer host servers on evenings and weekends to reduce power and cooling costs during ‘off peak’ periods</a:t>
            </a:r>
            <a:endParaRPr lang="en-US" sz="2800" dirty="0"/>
          </a:p>
        </p:txBody>
      </p:sp>
      <p:sp>
        <p:nvSpPr>
          <p:cNvPr id="12" name="TextBox 11"/>
          <p:cNvSpPr txBox="1"/>
          <p:nvPr/>
        </p:nvSpPr>
        <p:spPr>
          <a:xfrm>
            <a:off x="254000" y="5915799"/>
            <a:ext cx="8585200" cy="369332"/>
          </a:xfrm>
          <a:prstGeom prst="rect">
            <a:avLst/>
          </a:prstGeom>
          <a:noFill/>
        </p:spPr>
        <p:txBody>
          <a:bodyPr wrap="square" rtlCol="0">
            <a:spAutoFit/>
          </a:bodyPr>
          <a:lstStyle/>
          <a:p>
            <a:pPr>
              <a:buNone/>
            </a:pPr>
            <a:r>
              <a:rPr lang="en-US" dirty="0" smtClean="0">
                <a:solidFill>
                  <a:srgbClr val="FFC000"/>
                </a:solidFill>
              </a:rPr>
              <a:t>Note: Live Migration is currently not supported for the mailbox server role in a DAG</a:t>
            </a:r>
            <a:endParaRPr lang="en-US" dirty="0">
              <a:solidFill>
                <a:srgbClr val="FFC000"/>
              </a:solidFill>
            </a:endParaRPr>
          </a:p>
        </p:txBody>
      </p:sp>
      <p:graphicFrame>
        <p:nvGraphicFramePr>
          <p:cNvPr id="3" name="Object 2"/>
          <p:cNvGraphicFramePr>
            <a:graphicFrameLocks noChangeAspect="1"/>
          </p:cNvGraphicFramePr>
          <p:nvPr>
            <p:extLst/>
          </p:nvPr>
        </p:nvGraphicFramePr>
        <p:xfrm>
          <a:off x="1981200" y="2753654"/>
          <a:ext cx="4711700" cy="2660650"/>
        </p:xfrm>
        <a:graphic>
          <a:graphicData uri="http://schemas.openxmlformats.org/presentationml/2006/ole">
            <p:oleObj spid="_x0000_s5122" name="Visio" r:id="rId4" imgW="4730116" imgH="2944584" progId="">
              <p:embed/>
            </p:oleObj>
          </a:graphicData>
        </a:graphic>
      </p:graphicFrame>
      <p:graphicFrame>
        <p:nvGraphicFramePr>
          <p:cNvPr id="81927" name="Object 7"/>
          <p:cNvGraphicFramePr>
            <a:graphicFrameLocks noChangeAspect="1"/>
          </p:cNvGraphicFramePr>
          <p:nvPr/>
        </p:nvGraphicFramePr>
        <p:xfrm>
          <a:off x="1980247" y="2747010"/>
          <a:ext cx="4711701" cy="2660650"/>
        </p:xfrm>
        <a:graphic>
          <a:graphicData uri="http://schemas.openxmlformats.org/presentationml/2006/ole">
            <p:oleObj spid="_x0000_s5123" name="Visio" r:id="rId5" imgW="4730116" imgH="2944584" progId="">
              <p:embed/>
            </p:oleObj>
          </a:graphicData>
        </a:graphic>
      </p:graphicFrame>
      <p:graphicFrame>
        <p:nvGraphicFramePr>
          <p:cNvPr id="81928" name="Object 8"/>
          <p:cNvGraphicFramePr>
            <a:graphicFrameLocks noChangeAspect="1"/>
          </p:cNvGraphicFramePr>
          <p:nvPr/>
        </p:nvGraphicFramePr>
        <p:xfrm>
          <a:off x="1981200" y="2729377"/>
          <a:ext cx="4711700" cy="2660650"/>
        </p:xfrm>
        <a:graphic>
          <a:graphicData uri="http://schemas.openxmlformats.org/presentationml/2006/ole">
            <p:oleObj spid="_x0000_s5124" name="Visio" r:id="rId6" imgW="4730116" imgH="2944584" progId="">
              <p:embed/>
            </p:oleObj>
          </a:graphicData>
        </a:graphic>
      </p:graphicFrame>
      <p:graphicFrame>
        <p:nvGraphicFramePr>
          <p:cNvPr id="81929" name="Object 9"/>
          <p:cNvGraphicFramePr>
            <a:graphicFrameLocks noChangeAspect="1"/>
          </p:cNvGraphicFramePr>
          <p:nvPr/>
        </p:nvGraphicFramePr>
        <p:xfrm>
          <a:off x="1980247" y="2729377"/>
          <a:ext cx="4711700" cy="2660650"/>
        </p:xfrm>
        <a:graphic>
          <a:graphicData uri="http://schemas.openxmlformats.org/presentationml/2006/ole">
            <p:oleObj spid="_x0000_s5125" name="Visio" r:id="rId7" imgW="4730116" imgH="2944584" progId="">
              <p:embed/>
            </p:oleObj>
          </a:graphicData>
        </a:graphic>
      </p:graphicFrame>
      <p:graphicFrame>
        <p:nvGraphicFramePr>
          <p:cNvPr id="81930" name="Object 10"/>
          <p:cNvGraphicFramePr>
            <a:graphicFrameLocks noChangeAspect="1"/>
          </p:cNvGraphicFramePr>
          <p:nvPr/>
        </p:nvGraphicFramePr>
        <p:xfrm>
          <a:off x="1981200" y="2733334"/>
          <a:ext cx="4711700" cy="2660650"/>
        </p:xfrm>
        <a:graphic>
          <a:graphicData uri="http://schemas.openxmlformats.org/presentationml/2006/ole">
            <p:oleObj spid="_x0000_s5126" name="Visio" r:id="rId8" imgW="4730116" imgH="2944584" progId="">
              <p:embed/>
            </p:oleObj>
          </a:graphicData>
        </a:graphic>
      </p:graphicFrame>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21" name="Rectangle 5"/>
          <p:cNvSpPr>
            <a:spLocks noGrp="1" noChangeArrowheads="1"/>
          </p:cNvSpPr>
          <p:nvPr>
            <p:ph type="title"/>
          </p:nvPr>
        </p:nvSpPr>
        <p:spPr/>
        <p:txBody>
          <a:bodyPr/>
          <a:lstStyle/>
          <a:p>
            <a:r>
              <a:rPr lang="en-US" smtClean="0"/>
              <a:t>For More Information…</a:t>
            </a:r>
          </a:p>
        </p:txBody>
      </p:sp>
      <p:sp>
        <p:nvSpPr>
          <p:cNvPr id="572419" name="Rectangle 3"/>
          <p:cNvSpPr>
            <a:spLocks noGrp="1" noChangeArrowheads="1"/>
          </p:cNvSpPr>
          <p:nvPr>
            <p:ph idx="1"/>
          </p:nvPr>
        </p:nvSpPr>
        <p:spPr/>
        <p:txBody>
          <a:bodyPr/>
          <a:lstStyle/>
          <a:p>
            <a:r>
              <a:rPr lang="en-US" sz="2000" dirty="0" smtClean="0"/>
              <a:t>Windows Server 2008 R2 Hyper-V</a:t>
            </a:r>
          </a:p>
          <a:p>
            <a:pPr lvl="1"/>
            <a:r>
              <a:rPr lang="en-US" sz="1800" dirty="0" smtClean="0">
                <a:hlinkClick r:id="rId3"/>
              </a:rPr>
              <a:t>http://www.microsoft.com/windowsserver2008/en/us/hyperv-main.aspx</a:t>
            </a:r>
            <a:endParaRPr lang="en-US" sz="1800" dirty="0" smtClean="0"/>
          </a:p>
          <a:p>
            <a:pPr lvl="0"/>
            <a:r>
              <a:rPr lang="en-US" sz="2000" dirty="0" smtClean="0"/>
              <a:t>Windows Virtualization Team Blog</a:t>
            </a:r>
          </a:p>
          <a:p>
            <a:pPr lvl="1"/>
            <a:r>
              <a:rPr lang="en-US" sz="1800" dirty="0" smtClean="0">
                <a:hlinkClick r:id="rId4"/>
              </a:rPr>
              <a:t>http://blogs.technet.com/virtualization</a:t>
            </a:r>
            <a:r>
              <a:rPr lang="en-US" sz="1800" dirty="0" smtClean="0"/>
              <a:t> </a:t>
            </a:r>
          </a:p>
          <a:p>
            <a:pPr lvl="0"/>
            <a:r>
              <a:rPr lang="en-US" sz="2000" dirty="0" smtClean="0"/>
              <a:t>Infrastructure Planning and Design Guides for Virtualization</a:t>
            </a:r>
          </a:p>
          <a:p>
            <a:pPr lvl="1"/>
            <a:r>
              <a:rPr lang="en-US" sz="1800" dirty="0" smtClean="0">
                <a:hlinkClick r:id="rId5"/>
              </a:rPr>
              <a:t>http://technet.microsoft.com/en-us/solutionaccelerators/ee395429.aspx?SA_CE=VIRT-IPD-WEB-MSCOM-2009-09-21</a:t>
            </a:r>
            <a:r>
              <a:rPr lang="en-US" sz="1800" dirty="0" smtClean="0"/>
              <a:t> </a:t>
            </a:r>
          </a:p>
          <a:p>
            <a:r>
              <a:rPr lang="en-US" sz="2000" dirty="0" smtClean="0"/>
              <a:t>Microsoft Virtualization Solutions</a:t>
            </a:r>
          </a:p>
          <a:p>
            <a:pPr lvl="1"/>
            <a:r>
              <a:rPr lang="en-US" sz="1800" dirty="0" smtClean="0">
                <a:hlinkClick r:id="rId6"/>
              </a:rPr>
              <a:t>http://www.microsoft.com/virtualization/en/us/solution-business-apps.aspx</a:t>
            </a:r>
            <a:r>
              <a:rPr lang="en-US" sz="1800" dirty="0" smtClean="0"/>
              <a:t>  </a:t>
            </a:r>
          </a:p>
          <a:p>
            <a:r>
              <a:rPr lang="en-US" sz="2000" dirty="0" smtClean="0"/>
              <a:t>Exchange Server 2010 Guidance</a:t>
            </a:r>
          </a:p>
          <a:p>
            <a:pPr lvl="1"/>
            <a:r>
              <a:rPr lang="en-US" sz="1800" dirty="0" smtClean="0">
                <a:hlinkClick r:id="rId7"/>
              </a:rPr>
              <a:t>http://technet.microsoft.com/en-us/library/bb124558(EXCHG.140).aspx</a:t>
            </a:r>
            <a:r>
              <a:rPr lang="en-US" sz="1800" dirty="0" smtClean="0"/>
              <a:t> </a:t>
            </a:r>
          </a:p>
          <a:p>
            <a:r>
              <a:rPr lang="en-US" sz="2000" dirty="0" smtClean="0"/>
              <a:t>Exchange Team Blog</a:t>
            </a:r>
          </a:p>
          <a:p>
            <a:pPr lvl="1"/>
            <a:r>
              <a:rPr lang="en-US" sz="1800" dirty="0" smtClean="0">
                <a:hlinkClick r:id="rId8"/>
              </a:rPr>
              <a:t>http://blogs.technet.com/exchange</a:t>
            </a:r>
            <a:endParaRPr lang="en-US" sz="1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Guidelines</a:t>
            </a:r>
            <a:endParaRPr lang="en-US" dirty="0"/>
          </a:p>
        </p:txBody>
      </p:sp>
      <p:sp>
        <p:nvSpPr>
          <p:cNvPr id="6" name="Content Placeholder 5"/>
          <p:cNvSpPr>
            <a:spLocks noGrp="1"/>
          </p:cNvSpPr>
          <p:nvPr>
            <p:ph idx="1"/>
          </p:nvPr>
        </p:nvSpPr>
        <p:spPr/>
        <p:txBody>
          <a:bodyPr/>
          <a:lstStyle/>
          <a:p>
            <a:r>
              <a:rPr lang="en-US" dirty="0" smtClean="0"/>
              <a:t>This is an </a:t>
            </a:r>
            <a:r>
              <a:rPr lang="en-US" b="1" dirty="0" smtClean="0"/>
              <a:t>informal</a:t>
            </a:r>
            <a:r>
              <a:rPr lang="en-US" dirty="0" smtClean="0"/>
              <a:t> interactive session – it will be driven by your </a:t>
            </a:r>
            <a:r>
              <a:rPr lang="en-US" b="1" dirty="0" smtClean="0"/>
              <a:t>interests</a:t>
            </a:r>
            <a:r>
              <a:rPr lang="en-US" dirty="0" smtClean="0"/>
              <a:t> and </a:t>
            </a:r>
            <a:r>
              <a:rPr lang="en-US" b="1" dirty="0" smtClean="0"/>
              <a:t>questions</a:t>
            </a:r>
          </a:p>
          <a:p>
            <a:r>
              <a:rPr lang="en-US" b="1" dirty="0" smtClean="0"/>
              <a:t>Don’t hesitate </a:t>
            </a:r>
            <a:r>
              <a:rPr lang="en-US" dirty="0" smtClean="0"/>
              <a:t>to ask questions</a:t>
            </a:r>
          </a:p>
          <a:p>
            <a:r>
              <a:rPr lang="en-US" b="1" dirty="0" smtClean="0"/>
              <a:t>Don’t hesitate </a:t>
            </a:r>
            <a:r>
              <a:rPr lang="en-US" dirty="0" smtClean="0"/>
              <a:t>to contribute to the conversation with your own experience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 audience</a:t>
            </a:r>
            <a:endParaRPr lang="en-US" dirty="0"/>
          </a:p>
        </p:txBody>
      </p:sp>
      <p:sp>
        <p:nvSpPr>
          <p:cNvPr id="3" name="Content Placeholder 2"/>
          <p:cNvSpPr>
            <a:spLocks noGrp="1"/>
          </p:cNvSpPr>
          <p:nvPr>
            <p:ph idx="1"/>
          </p:nvPr>
        </p:nvSpPr>
        <p:spPr/>
        <p:txBody>
          <a:bodyPr/>
          <a:lstStyle/>
          <a:p>
            <a:r>
              <a:rPr lang="en-US" sz="5400" dirty="0" smtClean="0"/>
              <a:t/>
            </a:r>
            <a:br>
              <a:rPr lang="en-US" sz="5400" dirty="0" smtClean="0"/>
            </a:br>
            <a:r>
              <a:rPr lang="en-US" sz="5400" dirty="0" smtClean="0"/>
              <a:t>How many of you are using virtualization with Exchange today?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audience</a:t>
            </a:r>
          </a:p>
        </p:txBody>
      </p:sp>
      <p:sp>
        <p:nvSpPr>
          <p:cNvPr id="3" name="Content Placeholder 2"/>
          <p:cNvSpPr>
            <a:spLocks noGrp="1"/>
          </p:cNvSpPr>
          <p:nvPr>
            <p:ph idx="1"/>
          </p:nvPr>
        </p:nvSpPr>
        <p:spPr/>
        <p:txBody>
          <a:bodyPr/>
          <a:lstStyle/>
          <a:p>
            <a:r>
              <a:rPr lang="en-US" sz="5400" dirty="0" smtClean="0"/>
              <a:t/>
            </a:r>
            <a:br>
              <a:rPr lang="en-US" sz="5400" dirty="0" smtClean="0"/>
            </a:br>
            <a:r>
              <a:rPr lang="en-US" sz="5400" dirty="0" smtClean="0"/>
              <a:t>What benefits are you seeing from virtualized infrastructure today?</a:t>
            </a:r>
            <a:endParaRPr lang="en-US" sz="54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audience</a:t>
            </a:r>
          </a:p>
        </p:txBody>
      </p:sp>
      <p:sp>
        <p:nvSpPr>
          <p:cNvPr id="3" name="Content Placeholder 2"/>
          <p:cNvSpPr>
            <a:spLocks noGrp="1"/>
          </p:cNvSpPr>
          <p:nvPr>
            <p:ph idx="1"/>
          </p:nvPr>
        </p:nvSpPr>
        <p:spPr/>
        <p:txBody>
          <a:bodyPr/>
          <a:lstStyle/>
          <a:p>
            <a:r>
              <a:rPr lang="en-US" sz="5400" dirty="0" smtClean="0"/>
              <a:t/>
            </a:r>
            <a:br>
              <a:rPr lang="en-US" sz="5400" dirty="0" smtClean="0"/>
            </a:br>
            <a:r>
              <a:rPr lang="en-US" sz="5400" dirty="0" smtClean="0"/>
              <a:t>How many of you are aware of our support guidelines published on TechNet?</a:t>
            </a:r>
            <a:endParaRPr lang="en-US" sz="54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audience</a:t>
            </a:r>
          </a:p>
        </p:txBody>
      </p:sp>
      <p:sp>
        <p:nvSpPr>
          <p:cNvPr id="3" name="Content Placeholder 2"/>
          <p:cNvSpPr>
            <a:spLocks noGrp="1"/>
          </p:cNvSpPr>
          <p:nvPr>
            <p:ph idx="1"/>
          </p:nvPr>
        </p:nvSpPr>
        <p:spPr/>
        <p:txBody>
          <a:bodyPr/>
          <a:lstStyle/>
          <a:p>
            <a:r>
              <a:rPr lang="en-US" sz="5400" dirty="0" smtClean="0"/>
              <a:t/>
            </a:r>
            <a:br>
              <a:rPr lang="en-US" sz="5400" dirty="0" smtClean="0"/>
            </a:br>
            <a:r>
              <a:rPr lang="en-US" sz="5400" dirty="0" smtClean="0"/>
              <a:t>What hypervisor are you primarily using in production today?</a:t>
            </a:r>
            <a:endParaRPr lang="en-US" sz="54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audience</a:t>
            </a:r>
          </a:p>
        </p:txBody>
      </p:sp>
      <p:sp>
        <p:nvSpPr>
          <p:cNvPr id="3" name="Content Placeholder 2"/>
          <p:cNvSpPr>
            <a:spLocks noGrp="1"/>
          </p:cNvSpPr>
          <p:nvPr>
            <p:ph idx="1"/>
          </p:nvPr>
        </p:nvSpPr>
        <p:spPr/>
        <p:txBody>
          <a:bodyPr/>
          <a:lstStyle/>
          <a:p>
            <a:r>
              <a:rPr lang="en-US" sz="5400" dirty="0" smtClean="0"/>
              <a:t/>
            </a:r>
            <a:br>
              <a:rPr lang="en-US" sz="5400" dirty="0" smtClean="0"/>
            </a:br>
            <a:r>
              <a:rPr lang="en-US" sz="5400" dirty="0" smtClean="0"/>
              <a:t>What problems have you run into (if any) with your virtualized Exchange deployment?</a:t>
            </a:r>
            <a:endParaRPr lang="en-US" sz="54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audience</a:t>
            </a:r>
          </a:p>
        </p:txBody>
      </p:sp>
      <p:sp>
        <p:nvSpPr>
          <p:cNvPr id="3" name="Content Placeholder 2"/>
          <p:cNvSpPr>
            <a:spLocks noGrp="1"/>
          </p:cNvSpPr>
          <p:nvPr>
            <p:ph idx="1"/>
          </p:nvPr>
        </p:nvSpPr>
        <p:spPr/>
        <p:txBody>
          <a:bodyPr/>
          <a:lstStyle/>
          <a:p>
            <a:r>
              <a:rPr lang="en-US" sz="5400" dirty="0" smtClean="0"/>
              <a:t/>
            </a:r>
            <a:br>
              <a:rPr lang="en-US" sz="5400" dirty="0" smtClean="0"/>
            </a:br>
            <a:r>
              <a:rPr lang="en-US" sz="5400" dirty="0" smtClean="0"/>
              <a:t>What concerns do you have about </a:t>
            </a:r>
            <a:r>
              <a:rPr lang="en-US" sz="5400" dirty="0" err="1" smtClean="0"/>
              <a:t>virtualizing</a:t>
            </a:r>
            <a:r>
              <a:rPr lang="en-US" sz="5400" dirty="0" smtClean="0"/>
              <a:t> future Exchange deployments?</a:t>
            </a:r>
            <a:endParaRPr lang="en-US" sz="5400" dirty="0"/>
          </a:p>
        </p:txBody>
      </p:sp>
    </p:spTree>
  </p:cSld>
  <p:clrMapOvr>
    <a:masterClrMapping/>
  </p:clrMapOvr>
  <p:transition>
    <p:fade/>
  </p:transition>
</p:sld>
</file>

<file path=ppt/theme/theme1.xml><?xml version="1.0" encoding="utf-8"?>
<a:theme xmlns:a="http://schemas.openxmlformats.org/drawingml/2006/main" name="TechEd09_Europe PPT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 PPT Template</Template>
  <TotalTime>1178</TotalTime>
  <Words>1291</Words>
  <Application>Microsoft Office PowerPoint</Application>
  <PresentationFormat>On-screen Show (4:3)</PresentationFormat>
  <Paragraphs>211</Paragraphs>
  <Slides>29</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TechEd09_Europe PPT Template</vt:lpstr>
      <vt:lpstr>TechEd09_Europe template</vt:lpstr>
      <vt:lpstr>Visio</vt:lpstr>
      <vt:lpstr>Slide 1</vt:lpstr>
      <vt:lpstr>Microsoft Exchange Server Virtualisation: Does It Make Sense?</vt:lpstr>
      <vt:lpstr>Guidelines</vt:lpstr>
      <vt:lpstr>Questions for the audience</vt:lpstr>
      <vt:lpstr>Questions for the audience</vt:lpstr>
      <vt:lpstr>Questions for the audience</vt:lpstr>
      <vt:lpstr>Questions for the audience</vt:lpstr>
      <vt:lpstr>Questions for the audience</vt:lpstr>
      <vt:lpstr>Questions for the audience</vt:lpstr>
      <vt:lpstr>Support Guidelines</vt:lpstr>
      <vt:lpstr>Supportability Quick Reference</vt:lpstr>
      <vt:lpstr>Deployment Recommendations</vt:lpstr>
      <vt:lpstr>Exchange 2010 Testing Typical 16-core deployment</vt:lpstr>
      <vt:lpstr>Points To Consider</vt:lpstr>
      <vt:lpstr>Edge / Hub Transport Server </vt:lpstr>
      <vt:lpstr>Client Access Server </vt:lpstr>
      <vt:lpstr>CAS / HUB Multi-Role Server </vt:lpstr>
      <vt:lpstr>CAS / HUB Multi-Role Server </vt:lpstr>
      <vt:lpstr>Mailbox Server </vt:lpstr>
      <vt:lpstr>Mailbox Server Guidelines </vt:lpstr>
      <vt:lpstr>Mailbox Storage Configuration</vt:lpstr>
      <vt:lpstr>Exchange 2010 High Availability</vt:lpstr>
      <vt:lpstr>Host Based Failover Clustering</vt:lpstr>
      <vt:lpstr>Live Migration and Exchange 2010</vt:lpstr>
      <vt:lpstr>Live Migration - Rebalancing</vt:lpstr>
      <vt:lpstr>Live Migration – Green IT</vt:lpstr>
      <vt:lpstr>For More Information…</vt:lpstr>
      <vt:lpstr>Slide 28</vt:lpstr>
      <vt:lpstr>Slide 29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Jeff Mealiffe</dc:creator>
  <dc:description>tech·ed Europe 2009</dc:description>
  <cp:lastModifiedBy>cn_user</cp:lastModifiedBy>
  <cp:revision>3</cp:revision>
  <dcterms:created xsi:type="dcterms:W3CDTF">2009-11-11T16:39:22Z</dcterms:created>
  <dcterms:modified xsi:type="dcterms:W3CDTF">2009-11-13T09:48:21Z</dcterms:modified>
</cp:coreProperties>
</file>