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30" r:id="rId2"/>
  </p:sldMasterIdLst>
  <p:notesMasterIdLst>
    <p:notesMasterId r:id="rId73"/>
  </p:notesMasterIdLst>
  <p:handoutMasterIdLst>
    <p:handoutMasterId r:id="rId74"/>
  </p:handoutMasterIdLst>
  <p:sldIdLst>
    <p:sldId id="256" r:id="rId3"/>
    <p:sldId id="365" r:id="rId4"/>
    <p:sldId id="283" r:id="rId5"/>
    <p:sldId id="257" r:id="rId6"/>
    <p:sldId id="304" r:id="rId7"/>
    <p:sldId id="392" r:id="rId8"/>
    <p:sldId id="286" r:id="rId9"/>
    <p:sldId id="306" r:id="rId10"/>
    <p:sldId id="318" r:id="rId11"/>
    <p:sldId id="322" r:id="rId12"/>
    <p:sldId id="333" r:id="rId13"/>
    <p:sldId id="339" r:id="rId14"/>
    <p:sldId id="296" r:id="rId15"/>
    <p:sldId id="262" r:id="rId16"/>
    <p:sldId id="443" r:id="rId17"/>
    <p:sldId id="430" r:id="rId18"/>
    <p:sldId id="404" r:id="rId19"/>
    <p:sldId id="405" r:id="rId20"/>
    <p:sldId id="406" r:id="rId21"/>
    <p:sldId id="408" r:id="rId22"/>
    <p:sldId id="453" r:id="rId23"/>
    <p:sldId id="444" r:id="rId24"/>
    <p:sldId id="445" r:id="rId25"/>
    <p:sldId id="446" r:id="rId26"/>
    <p:sldId id="448" r:id="rId27"/>
    <p:sldId id="451" r:id="rId28"/>
    <p:sldId id="452" r:id="rId29"/>
    <p:sldId id="450" r:id="rId30"/>
    <p:sldId id="415" r:id="rId31"/>
    <p:sldId id="437" r:id="rId32"/>
    <p:sldId id="418" r:id="rId33"/>
    <p:sldId id="412" r:id="rId34"/>
    <p:sldId id="449" r:id="rId35"/>
    <p:sldId id="389" r:id="rId36"/>
    <p:sldId id="432" r:id="rId37"/>
    <p:sldId id="385" r:id="rId38"/>
    <p:sldId id="439" r:id="rId39"/>
    <p:sldId id="386" r:id="rId40"/>
    <p:sldId id="440" r:id="rId41"/>
    <p:sldId id="387" r:id="rId42"/>
    <p:sldId id="388" r:id="rId43"/>
    <p:sldId id="454" r:id="rId44"/>
    <p:sldId id="431" r:id="rId45"/>
    <p:sldId id="423" r:id="rId46"/>
    <p:sldId id="357" r:id="rId47"/>
    <p:sldId id="425" r:id="rId48"/>
    <p:sldId id="360" r:id="rId49"/>
    <p:sldId id="372" r:id="rId50"/>
    <p:sldId id="345" r:id="rId51"/>
    <p:sldId id="346" r:id="rId52"/>
    <p:sldId id="455" r:id="rId53"/>
    <p:sldId id="456" r:id="rId54"/>
    <p:sldId id="457" r:id="rId55"/>
    <p:sldId id="381" r:id="rId56"/>
    <p:sldId id="382" r:id="rId57"/>
    <p:sldId id="458" r:id="rId58"/>
    <p:sldId id="302" r:id="rId59"/>
    <p:sldId id="390" r:id="rId60"/>
    <p:sldId id="274" r:id="rId61"/>
    <p:sldId id="282" r:id="rId62"/>
    <p:sldId id="391" r:id="rId63"/>
    <p:sldId id="396" r:id="rId64"/>
    <p:sldId id="460" r:id="rId65"/>
    <p:sldId id="394" r:id="rId66"/>
    <p:sldId id="397" r:id="rId67"/>
    <p:sldId id="398" r:id="rId68"/>
    <p:sldId id="399" r:id="rId69"/>
    <p:sldId id="409" r:id="rId70"/>
    <p:sldId id="461" r:id="rId71"/>
    <p:sldId id="280" r:id="rId7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3" autoAdjust="0"/>
    <p:restoredTop sz="95042" autoAdjust="0"/>
  </p:normalViewPr>
  <p:slideViewPr>
    <p:cSldViewPr snapToGrid="0">
      <p:cViewPr>
        <p:scale>
          <a:sx n="90" d="100"/>
          <a:sy n="90" d="100"/>
        </p:scale>
        <p:origin x="-1452" y="-918"/>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5957"/>
    </p:cViewPr>
  </p:sorterViewPr>
  <p:notesViewPr>
    <p:cSldViewPr snapToGrid="0" showGuides="1">
      <p:cViewPr varScale="1">
        <p:scale>
          <a:sx n="101" d="100"/>
          <a:sy n="101" d="100"/>
        </p:scale>
        <p:origin x="-253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11/9/2009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unc203_sultan.pptx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lIns="89725" tIns="44862" rIns="89725" bIns="44862">
            <a:normAutofit/>
          </a:bodyPr>
          <a:lstStyle/>
          <a:p>
            <a:pPr defTabSz="896938">
              <a:spcBef>
                <a:spcPct val="0"/>
              </a:spcBef>
            </a:pPr>
            <a:endParaRPr lang="en-US" sz="800"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endParaRPr 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6700" y="457200"/>
            <a:ext cx="3733800"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endParaRPr lang="en-US" dirty="0">
              <a:solidFill>
                <a:prstClr val="white"/>
              </a:solidFill>
              <a:latin typeface="Arial" charset="0"/>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endParaRPr lang="en-US" dirty="0">
              <a:solidFill>
                <a:prstClr val="white"/>
              </a:solidFill>
              <a:latin typeface="Arial" charset="0"/>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endParaRPr lang="en-US" dirty="0">
              <a:solidFill>
                <a:prstClr val="white"/>
              </a:solidFill>
              <a:latin typeface="Arial" charset="0"/>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248400" cy="4114800"/>
          </a:xfrm>
          <a:prstGeom prst="rect">
            <a:avLst/>
          </a:prstGeom>
        </p:spPr>
        <p:txBody>
          <a:bodyPr>
            <a:noAutofit/>
          </a:bodyPr>
          <a:lstStyle/>
          <a:p>
            <a:endParaRPr lang="en-US" sz="800" dirty="0" smtClean="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07/7/12/main" xmlns="" val="754557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8" name="Date Placeholder 2"/>
          <p:cNvSpPr>
            <a:spLocks noGrp="1"/>
          </p:cNvSpPr>
          <p:nvPr>
            <p:ph type="dt" sz="half" idx="15"/>
          </p:nvPr>
        </p:nvSpPr>
        <p:spPr>
          <a:xfrm>
            <a:off x="7543800" y="6460217"/>
            <a:ext cx="8382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endParaRPr lang="en-US" dirty="0"/>
          </a:p>
        </p:txBody>
      </p:sp>
      <p:sp>
        <p:nvSpPr>
          <p:cNvPr id="9" name="Footer Placeholder 3"/>
          <p:cNvSpPr>
            <a:spLocks noGrp="1"/>
          </p:cNvSpPr>
          <p:nvPr>
            <p:ph type="ftr" sz="quarter" idx="16"/>
          </p:nvPr>
        </p:nvSpPr>
        <p:spPr>
          <a:xfrm>
            <a:off x="4800600" y="6460219"/>
            <a:ext cx="2133600" cy="365125"/>
          </a:xfrm>
          <a:prstGeom prst="rect">
            <a:avLst/>
          </a:prstGeom>
        </p:spPr>
        <p:txBody>
          <a:bodyPr anchor="ctr"/>
          <a:lstStyle>
            <a:lvl1pPr algn="ctr" fontAlgn="auto">
              <a:spcBef>
                <a:spcPts val="0"/>
              </a:spcBef>
              <a:spcAft>
                <a:spcPts val="0"/>
              </a:spcAft>
              <a:defRPr sz="900" dirty="0">
                <a:solidFill>
                  <a:schemeClr val="bg1"/>
                </a:solidFill>
                <a:latin typeface="+mn-lt"/>
              </a:defRPr>
            </a:lvl1pPr>
          </a:lstStyle>
          <a:p>
            <a:pPr>
              <a:defRPr/>
            </a:pPr>
            <a:r>
              <a:rPr lang="en-US" smtClean="0"/>
              <a:t>Microsoft Confidential.  Delivered under NDA.  Do Not Distributed.</a:t>
            </a:r>
            <a:endParaRPr lang="en-US" dirty="0"/>
          </a:p>
        </p:txBody>
      </p:sp>
      <p:sp>
        <p:nvSpPr>
          <p:cNvPr id="10" name="Slide Number Placeholder 4"/>
          <p:cNvSpPr>
            <a:spLocks noGrp="1"/>
          </p:cNvSpPr>
          <p:nvPr>
            <p:ph type="sldNum" sz="quarter" idx="17"/>
          </p:nvPr>
        </p:nvSpPr>
        <p:spPr>
          <a:xfrm>
            <a:off x="8382000" y="6460217"/>
            <a:ext cx="6096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3C7B1C64-A14E-4D42-B35E-20EF6EFAD7FF}" type="slidenum">
              <a:rPr lang="en-US" smtClean="0"/>
              <a:pPr>
                <a:defRPr/>
              </a:pPr>
              <a:t>‹#›</a:t>
            </a:fld>
            <a:endParaRPr lang="en-US" dirty="0"/>
          </a:p>
        </p:txBody>
      </p:sp>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8382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extLst>
      <p:ext uri="{BB962C8B-B14F-4D97-AF65-F5344CB8AC3E}">
        <p14:creationId xmlns="" xmlns:p14="http://schemas.microsoft.com/office/powerpoint/2007/7/12/main" val="26755460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25" r:id="rId11"/>
    <p:sldLayoutId id="2147483729"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6"/>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6"/>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ocp.microsoftonline.com/"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technet.microsoft.com/en-us/library/cc745931.aspx"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downloads/details.aspx?displaylang=en&amp;FamilyID=c4ec4bbe-5979-4cf2-bac5-d86e1baada2c"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peedtest.emea.microsoftonline.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77.png"/><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blogs.technet.com/msonline/archive/2009/02/09/microsoft-online-sign-in-client-adm-group-policy-object.aspx"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hyperlink" Target="http://blogs.technet.com/msonline/archive/2009/09/24/do-you-want-to-use-outlook-2003-with-exchange-online.aspx"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hyperlink" Target="http://blogs.technet.com/msonline/archive/2009/11/04/use-your-mac-with-microsoft-online-services.aspx"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8" Type="http://schemas.openxmlformats.org/officeDocument/2006/relationships/hyperlink" Target="http://blogs.technet.com/bpositive/" TargetMode="External"/><Relationship Id="rId3" Type="http://schemas.openxmlformats.org/officeDocument/2006/relationships/hyperlink" Target="https://rss.microsoftonline.com/feeds.aspx?center=default&amp;chan=notifications&amp;lang=en-US" TargetMode="External"/><Relationship Id="rId7" Type="http://schemas.openxmlformats.org/officeDocument/2006/relationships/hyperlink" Target="http://blogs.technet.com/oscarmh/"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hyperlink" Target="http://blogs.msdn.com/nickcaw/" TargetMode="External"/><Relationship Id="rId5" Type="http://schemas.openxmlformats.org/officeDocument/2006/relationships/hyperlink" Target="http://blogs.technet.com/msonline_deutschland" TargetMode="External"/><Relationship Id="rId4" Type="http://schemas.openxmlformats.org/officeDocument/2006/relationships/hyperlink" Target="http://blogs.technet.com/bposfrance/"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hyperlink" Target="http://www.novartis.fr/" TargetMode="External"/><Relationship Id="rId18" Type="http://schemas.openxmlformats.org/officeDocument/2006/relationships/image" Target="../media/image20.jpeg"/><Relationship Id="rId3" Type="http://schemas.openxmlformats.org/officeDocument/2006/relationships/notesSlide" Target="../notesSlides/notesSlide6.xml"/><Relationship Id="rId7" Type="http://schemas.openxmlformats.org/officeDocument/2006/relationships/image" Target="../media/image14.gif"/><Relationship Id="rId12" Type="http://schemas.openxmlformats.org/officeDocument/2006/relationships/image" Target="../media/image16.jpeg"/><Relationship Id="rId17" Type="http://schemas.openxmlformats.org/officeDocument/2006/relationships/image" Target="../media/image19.png"/><Relationship Id="rId2" Type="http://schemas.openxmlformats.org/officeDocument/2006/relationships/slideLayout" Target="../slideLayouts/slideLayout7.xml"/><Relationship Id="rId16" Type="http://schemas.openxmlformats.org/officeDocument/2006/relationships/image" Target="../media/image18.gif"/><Relationship Id="rId20" Type="http://schemas.openxmlformats.org/officeDocument/2006/relationships/image" Target="../media/image21.jpeg"/><Relationship Id="rId1" Type="http://schemas.openxmlformats.org/officeDocument/2006/relationships/vmlDrawing" Target="../drawings/vmlDrawing1.vml"/><Relationship Id="rId6" Type="http://schemas.openxmlformats.org/officeDocument/2006/relationships/hyperlink" Target="file:///C:\Users\fredarn\Documents\BPO\Deals\Aviva\3%20-%20How%20did%20you%20choose%20your%20partner%20-%20Long.wmv" TargetMode="External"/><Relationship Id="rId11" Type="http://schemas.openxmlformats.org/officeDocument/2006/relationships/hyperlink" Target="http://images.google.fr/imgres?imgurl=http://deadlyheartshapev.files.wordpress.com/2009/03/gap_logo_profile.jpg&amp;imgrefurl=http://deadlyheartshapev.wordpress.com/2009/03/08/gap/&amp;usg=__FLjrj4_kZ5157_UKaQGZNXNudj4=&amp;h=300&amp;w=300&amp;sz=10&amp;hl=fr&amp;start=4&amp;um=1&amp;tbnid=uBZX85c5z_S2KM:&amp;tbnh=116&amp;tbnw=116&amp;prev=/images?q=logo+gap&amp;hl=fr&amp;um=1" TargetMode="External"/><Relationship Id="rId5" Type="http://schemas.openxmlformats.org/officeDocument/2006/relationships/image" Target="../media/image13.png"/><Relationship Id="rId15" Type="http://schemas.openxmlformats.org/officeDocument/2006/relationships/hyperlink" Target="http://www.homedepot.com/webapp/wcs/stores/servlet/HomePageView?langId=-1&amp;storeId=10051&amp;catalogId=10053" TargetMode="External"/><Relationship Id="rId10" Type="http://schemas.openxmlformats.org/officeDocument/2006/relationships/image" Target="../media/image15.jpeg"/><Relationship Id="rId19" Type="http://schemas.openxmlformats.org/officeDocument/2006/relationships/hyperlink" Target="http://images.google.fr/imgres?imgurl=http://jacquet-electric.fr/site/logos/logoRexel.jpg&amp;imgrefurl=http://jacquet-electric.fr/site/presentation.htm&amp;usg=__g0xIy7S5F6_8tKVDTtLeW0nJaLM=&amp;h=113&amp;w=113&amp;sz=4&amp;hl=fr&amp;start=2&amp;um=1&amp;tbnid=o-7WTL2dk45asM:&amp;tbnh=86&amp;tbnw=86&amp;prev=/images?q=logo+rexel&amp;hl=fr&amp;sa=N&amp;um=1" TargetMode="External"/><Relationship Id="rId4" Type="http://schemas.openxmlformats.org/officeDocument/2006/relationships/image" Target="../media/image12.emf"/><Relationship Id="rId9" Type="http://schemas.openxmlformats.org/officeDocument/2006/relationships/hyperlink" Target="http://images.google.fr/imgres?imgurl=http://www.lesbouclesdelamarne.com/IMG/template/partenaires/logo%20Mac%20Donald.jpg&amp;imgrefurl=http://www.lesbouclesdelamarne.com/article.php3?id_article=134&amp;usg=__OSxtWuhqBZW5kC7KfwFTeR3gmP0=&amp;h=894&amp;w=1111&amp;sz=119&amp;hl=fr&amp;start=1&amp;um=1&amp;tbnid=_f659YEVTJeIiM:&amp;tbnh=121&amp;tbnw=150&amp;prev=/images?q=logo+mac+donald&amp;hl=fr&amp;um=1" TargetMode="External"/><Relationship Id="rId14" Type="http://schemas.openxmlformats.org/officeDocument/2006/relationships/image" Target="../media/image17.gif"/></Relationships>
</file>

<file path=ppt/slides/_rels/slide60.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84.png"/><Relationship Id="rId5" Type="http://schemas.openxmlformats.org/officeDocument/2006/relationships/hyperlink" Target="http://microsoft.com/technet" TargetMode="External"/><Relationship Id="rId10" Type="http://schemas.openxmlformats.org/officeDocument/2006/relationships/image" Target="../media/image83.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hyperlink" Target="http://download.microsoft.com/download/7/0/3/70330d5c-ffb9-4713-9246-ee26a21051c9/Live_Meeting_datasheet.docx" TargetMode="External"/><Relationship Id="rId13" Type="http://schemas.openxmlformats.org/officeDocument/2006/relationships/hyperlink" Target="http://twitter.com/msonline" TargetMode="External"/><Relationship Id="rId18" Type="http://schemas.openxmlformats.org/officeDocument/2006/relationships/hyperlink" Target="http://www.microsoft.com/downloads/details.aspx?FamilyID=5736aaac-994c-4410-b7ce-bdea505a3413&amp;displaylang=en" TargetMode="External"/><Relationship Id="rId3" Type="http://schemas.openxmlformats.org/officeDocument/2006/relationships/hyperlink" Target="http://www.microsoft.com/online/fr-fr/default.mspx" TargetMode="External"/><Relationship Id="rId21" Type="http://schemas.openxmlformats.org/officeDocument/2006/relationships/hyperlink" Target="http://www.microsoft.com/downloads/details.aspx?displaylang=en&amp;FamilyID=7d162901-8c07-4beb-bfb4-f6403f535ecf" TargetMode="External"/><Relationship Id="rId7" Type="http://schemas.openxmlformats.org/officeDocument/2006/relationships/hyperlink" Target="http://www.microsoft.com/downloads/details.aspx?displaylang=en&amp;FamilyID=0ffa787d-79cd-43fd-b528-b47d45c7ea0d" TargetMode="External"/><Relationship Id="rId12" Type="http://schemas.openxmlformats.org/officeDocument/2006/relationships/hyperlink" Target="http://www.facebook.com/home.php#/group.php?gid=90525922141&amp;ref=ts" TargetMode="External"/><Relationship Id="rId17" Type="http://schemas.openxmlformats.org/officeDocument/2006/relationships/hyperlink" Target="http://download.microsoft.com/download/C/9/1/C9168B0C-5FC8-49C6-A1A4-1632C76C193D/OCO_Standard_Service_Description.doc" TargetMode="External"/><Relationship Id="rId2" Type="http://schemas.openxmlformats.org/officeDocument/2006/relationships/notesSlide" Target="../notesSlides/notesSlide63.xml"/><Relationship Id="rId16" Type="http://schemas.openxmlformats.org/officeDocument/2006/relationships/hyperlink" Target="http://www.microsoft.com/downloads/details.aspx?displaylang=en&amp;FamilyID=d007f35e-375c-4b11-bc40-bc9082bb224a" TargetMode="External"/><Relationship Id="rId20" Type="http://schemas.openxmlformats.org/officeDocument/2006/relationships/hyperlink" Target="http://www.microsoft.com/online/help/en-us/bpos/index.html?page=html/d5fcd6fa-afa6-4026-9b3f-21b092f40478.htm" TargetMode="External"/><Relationship Id="rId1" Type="http://schemas.openxmlformats.org/officeDocument/2006/relationships/slideLayout" Target="../slideLayouts/slideLayout4.xml"/><Relationship Id="rId6" Type="http://schemas.openxmlformats.org/officeDocument/2006/relationships/hyperlink" Target="http://www.microsoft.com/downloads/details.aspx?displaylang=en&amp;FamilyID=6bef06c7-3ae6-40a7-a78e-eea670b4f605" TargetMode="External"/><Relationship Id="rId11" Type="http://schemas.openxmlformats.org/officeDocument/2006/relationships/hyperlink" Target="http://blogs.technet.com/msonline/" TargetMode="External"/><Relationship Id="rId5" Type="http://schemas.openxmlformats.org/officeDocument/2006/relationships/hyperlink" Target="http://technet.microsoft.com/fr-fr/msonline/default.aspx" TargetMode="External"/><Relationship Id="rId15" Type="http://schemas.openxmlformats.org/officeDocument/2006/relationships/hyperlink" Target="http://www.microsoft.com/downloads/details.aspx?displaylang=en&amp;FamilyID=1bef6a35-9785-4a0b-b227-387c0ee85a36" TargetMode="External"/><Relationship Id="rId10" Type="http://schemas.openxmlformats.org/officeDocument/2006/relationships/hyperlink" Target="https://provisioning.messaging.microsoft.com/Trial.aspx" TargetMode="External"/><Relationship Id="rId19" Type="http://schemas.openxmlformats.org/officeDocument/2006/relationships/hyperlink" Target="http://www.globalfoundationservices.com/security/documents/SecuringtheMSCloudMay09.pdf" TargetMode="External"/><Relationship Id="rId4" Type="http://schemas.openxmlformats.org/officeDocument/2006/relationships/hyperlink" Target="http://mocp.microsoftonline.com/" TargetMode="External"/><Relationship Id="rId9" Type="http://schemas.openxmlformats.org/officeDocument/2006/relationships/hyperlink" Target="http://www.microsoft.com/online/fr-fr/exchange-hosted-services.mspx" TargetMode="External"/><Relationship Id="rId14" Type="http://schemas.openxmlformats.org/officeDocument/2006/relationships/image" Target="../media/image8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7.xml"/><Relationship Id="rId16"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7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1329595"/>
          </a:xfrm>
        </p:spPr>
        <p:txBody>
          <a:bodyPr/>
          <a:lstStyle/>
          <a:p>
            <a:r>
              <a:rPr lang="en-US" dirty="0"/>
              <a:t>Exchange </a:t>
            </a:r>
            <a:r>
              <a:rPr lang="en-US" dirty="0" smtClean="0"/>
              <a:t>2010’s Impact </a:t>
            </a:r>
            <a:r>
              <a:rPr lang="en-US" dirty="0"/>
              <a:t>O</a:t>
            </a:r>
            <a:r>
              <a:rPr lang="en-US" dirty="0" smtClean="0"/>
              <a:t>n Exchange </a:t>
            </a:r>
            <a:r>
              <a:rPr lang="en-US" dirty="0"/>
              <a:t>Online</a:t>
            </a:r>
          </a:p>
        </p:txBody>
      </p:sp>
      <p:sp>
        <p:nvSpPr>
          <p:cNvPr id="22" name="&quot;GLASS&quot;"/>
          <p:cNvSpPr>
            <a:spLocks noChangeArrowheads="1"/>
          </p:cNvSpPr>
          <p:nvPr/>
        </p:nvSpPr>
        <p:spPr bwMode="auto">
          <a:xfrm>
            <a:off x="1043417" y="3056257"/>
            <a:ext cx="2986088" cy="2681288"/>
          </a:xfrm>
          <a:prstGeom prst="roundRect">
            <a:avLst>
              <a:gd name="adj" fmla="val 6866"/>
            </a:avLst>
          </a:prstGeom>
          <a:gradFill rotWithShape="1">
            <a:gsLst>
              <a:gs pos="0">
                <a:srgbClr val="D87F00"/>
              </a:gs>
              <a:gs pos="80000">
                <a:srgbClr val="FFA800"/>
              </a:gs>
              <a:gs pos="100000">
                <a:srgbClr val="FFAA00"/>
              </a:gs>
            </a:gsLst>
            <a:lin ang="16200000"/>
          </a:gradFill>
          <a:ln w="9525" algn="ctr">
            <a:solidFill>
              <a:srgbClr val="FFA30E"/>
            </a:solidFill>
            <a:round/>
            <a:headEnd/>
            <a:tailEnd/>
          </a:ln>
          <a:effectLst>
            <a:outerShdw dist="23000" dir="5400000" rotWithShape="0">
              <a:srgbClr val="808080">
                <a:alpha val="34999"/>
              </a:srgbClr>
            </a:outerShdw>
          </a:effectLst>
        </p:spPr>
        <p:txBody>
          <a:bodyPr lIns="68586" tIns="34293" rIns="68586" bIns="34293" anchor="ctr"/>
          <a:lstStyle/>
          <a:p>
            <a:pPr algn="ctr" defTabSz="685666">
              <a:lnSpc>
                <a:spcPct val="90000"/>
              </a:lnSpc>
              <a:defRPr/>
            </a:pPr>
            <a:endParaRPr lang="en-US" altLang="zh-CN" dirty="0">
              <a:solidFill>
                <a:srgbClr val="FFFFFF"/>
              </a:solidFill>
              <a:effectLst>
                <a:outerShdw blurRad="38100" dist="38100" dir="2700000" algn="tl">
                  <a:srgbClr val="000000">
                    <a:alpha val="43137"/>
                  </a:srgbClr>
                </a:outerShdw>
              </a:effectLst>
              <a:latin typeface="Segoe" pitchFamily="34" charset="0"/>
            </a:endParaRPr>
          </a:p>
        </p:txBody>
      </p:sp>
      <p:sp>
        <p:nvSpPr>
          <p:cNvPr id="23" name="&quot;GLASS&quot;"/>
          <p:cNvSpPr>
            <a:spLocks noChangeArrowheads="1"/>
          </p:cNvSpPr>
          <p:nvPr/>
        </p:nvSpPr>
        <p:spPr bwMode="auto">
          <a:xfrm>
            <a:off x="4929617" y="3056257"/>
            <a:ext cx="2986088" cy="2681288"/>
          </a:xfrm>
          <a:prstGeom prst="roundRect">
            <a:avLst>
              <a:gd name="adj" fmla="val 6866"/>
            </a:avLst>
          </a:prstGeom>
          <a:gradFill rotWithShape="1">
            <a:gsLst>
              <a:gs pos="0">
                <a:srgbClr val="D87F00"/>
              </a:gs>
              <a:gs pos="80000">
                <a:srgbClr val="FFA800"/>
              </a:gs>
              <a:gs pos="100000">
                <a:srgbClr val="FFAA00"/>
              </a:gs>
            </a:gsLst>
            <a:lin ang="16200000"/>
          </a:gradFill>
          <a:ln w="9525" algn="ctr">
            <a:solidFill>
              <a:srgbClr val="FFA30E"/>
            </a:solidFill>
            <a:round/>
            <a:headEnd/>
            <a:tailEnd/>
          </a:ln>
          <a:effectLst>
            <a:outerShdw dist="23000" dir="5400000" rotWithShape="0">
              <a:srgbClr val="808080">
                <a:alpha val="34999"/>
              </a:srgbClr>
            </a:outerShdw>
          </a:effectLst>
        </p:spPr>
        <p:txBody>
          <a:bodyPr lIns="68586" tIns="34293" rIns="68586" bIns="34293" anchor="ctr"/>
          <a:lstStyle/>
          <a:p>
            <a:pPr algn="ctr" defTabSz="685666">
              <a:lnSpc>
                <a:spcPct val="90000"/>
              </a:lnSpc>
              <a:defRPr/>
            </a:pPr>
            <a:endParaRPr lang="en-US" altLang="zh-CN" dirty="0">
              <a:solidFill>
                <a:srgbClr val="FFFFFF"/>
              </a:solidFill>
              <a:effectLst>
                <a:outerShdw blurRad="38100" dist="38100" dir="2700000" algn="tl">
                  <a:srgbClr val="000000">
                    <a:alpha val="43137"/>
                  </a:srgbClr>
                </a:outerShdw>
              </a:effectLst>
              <a:latin typeface="Segoe" pitchFamily="34" charset="0"/>
            </a:endParaRPr>
          </a:p>
        </p:txBody>
      </p:sp>
      <p:sp>
        <p:nvSpPr>
          <p:cNvPr id="25" name="Rectangle 24"/>
          <p:cNvSpPr/>
          <p:nvPr/>
        </p:nvSpPr>
        <p:spPr>
          <a:xfrm>
            <a:off x="1561577" y="5259269"/>
            <a:ext cx="1996440" cy="387788"/>
          </a:xfrm>
          <a:prstGeom prst="rect">
            <a:avLst/>
          </a:prstGeom>
          <a:noFill/>
        </p:spPr>
        <p:txBody>
          <a:bodyPr lIns="91430" tIns="45715" rIns="91430" bIns="45715">
            <a:spAutoFit/>
            <a:scene3d>
              <a:camera prst="orthographicFront"/>
              <a:lightRig rig="threePt" dir="t"/>
            </a:scene3d>
            <a:sp3d/>
          </a:bodyPr>
          <a:lstStyle/>
          <a:p>
            <a:pPr algn="ctr" defTabSz="914363" fontAlgn="auto">
              <a:lnSpc>
                <a:spcPct val="80000"/>
              </a:lnSpc>
              <a:spcBef>
                <a:spcPts val="0"/>
              </a:spcBef>
              <a:spcAft>
                <a:spcPts val="0"/>
              </a:spcAft>
              <a:defRPr/>
            </a:pPr>
            <a:r>
              <a:rPr lang="en-US" sz="2400" spc="-135" dirty="0">
                <a:ln w="12700" cmpd="sng">
                  <a:noFill/>
                  <a:prstDash val="solid"/>
                </a:ln>
                <a:solidFill>
                  <a:prstClr val="white"/>
                </a:solidFill>
                <a:effectLst>
                  <a:outerShdw blurRad="38100" dist="38100" dir="2700000" algn="tl">
                    <a:srgbClr val="000000">
                      <a:alpha val="43137"/>
                    </a:srgbClr>
                  </a:outerShdw>
                </a:effectLst>
                <a:latin typeface="Segoe" pitchFamily="34" charset="0"/>
              </a:rPr>
              <a:t>On-Premises</a:t>
            </a:r>
          </a:p>
        </p:txBody>
      </p:sp>
      <p:sp>
        <p:nvSpPr>
          <p:cNvPr id="26" name="Rectangle 25"/>
          <p:cNvSpPr/>
          <p:nvPr/>
        </p:nvSpPr>
        <p:spPr>
          <a:xfrm>
            <a:off x="5234417" y="5259269"/>
            <a:ext cx="2362200" cy="387788"/>
          </a:xfrm>
          <a:prstGeom prst="rect">
            <a:avLst/>
          </a:prstGeom>
          <a:noFill/>
        </p:spPr>
        <p:txBody>
          <a:bodyPr lIns="91430" tIns="45715" rIns="91430" bIns="45715">
            <a:spAutoFit/>
            <a:scene3d>
              <a:camera prst="orthographicFront"/>
              <a:lightRig rig="threePt" dir="t"/>
            </a:scene3d>
            <a:sp3d/>
          </a:bodyPr>
          <a:lstStyle/>
          <a:p>
            <a:pPr algn="ctr" defTabSz="914363" fontAlgn="auto">
              <a:lnSpc>
                <a:spcPct val="80000"/>
              </a:lnSpc>
              <a:spcBef>
                <a:spcPts val="0"/>
              </a:spcBef>
              <a:spcAft>
                <a:spcPts val="0"/>
              </a:spcAft>
              <a:defRPr/>
            </a:pPr>
            <a:r>
              <a:rPr lang="en-US" sz="2400" spc="-135" dirty="0">
                <a:ln w="12700" cmpd="sng">
                  <a:noFill/>
                  <a:prstDash val="solid"/>
                </a:ln>
                <a:solidFill>
                  <a:prstClr val="white"/>
                </a:solidFill>
                <a:effectLst>
                  <a:outerShdw blurRad="38100" dist="38100" dir="2700000" algn="tl">
                    <a:srgbClr val="000000">
                      <a:alpha val="43137"/>
                    </a:srgbClr>
                  </a:outerShdw>
                </a:effectLst>
                <a:latin typeface="Segoe" pitchFamily="34" charset="0"/>
              </a:rPr>
              <a:t>Hosted Service</a:t>
            </a:r>
          </a:p>
        </p:txBody>
      </p:sp>
      <p:pic>
        <p:nvPicPr>
          <p:cNvPr id="15370" name="Picture 1" descr="\\Tkzaw-pro-18\Mydocs3\ianhamer\My Documents\Exchange TPM\E14 Logos\Exchange14_h_rgb_r.png"/>
          <p:cNvPicPr>
            <a:picLocks noChangeAspect="1" noChangeArrowheads="1"/>
          </p:cNvPicPr>
          <p:nvPr/>
        </p:nvPicPr>
        <p:blipFill>
          <a:blip r:embed="rId3"/>
          <a:srcRect r="17390"/>
          <a:stretch>
            <a:fillRect/>
          </a:stretch>
        </p:blipFill>
        <p:spPr bwMode="auto">
          <a:xfrm>
            <a:off x="1210105" y="3146745"/>
            <a:ext cx="2533650" cy="474662"/>
          </a:xfrm>
          <a:prstGeom prst="rect">
            <a:avLst/>
          </a:prstGeom>
          <a:noFill/>
          <a:ln w="9525">
            <a:noFill/>
            <a:miter lim="800000"/>
            <a:headEnd/>
            <a:tailEnd/>
          </a:ln>
        </p:spPr>
      </p:pic>
      <p:pic>
        <p:nvPicPr>
          <p:cNvPr id="15371" name="Picture 4" descr="\\Tkzaw-pro-18\Mydocs3\ianhamer\My Documents\Exchange TPM\E14 Logos\ExchangeOnline_h_rgb_r.png"/>
          <p:cNvPicPr>
            <a:picLocks noChangeAspect="1" noChangeArrowheads="1"/>
          </p:cNvPicPr>
          <p:nvPr/>
        </p:nvPicPr>
        <p:blipFill>
          <a:blip r:embed="rId4"/>
          <a:srcRect/>
          <a:stretch>
            <a:fillRect/>
          </a:stretch>
        </p:blipFill>
        <p:spPr bwMode="auto">
          <a:xfrm>
            <a:off x="5158217" y="3189607"/>
            <a:ext cx="2522538" cy="476250"/>
          </a:xfrm>
          <a:prstGeom prst="rect">
            <a:avLst/>
          </a:prstGeom>
          <a:noFill/>
          <a:ln w="9525">
            <a:noFill/>
            <a:miter lim="800000"/>
            <a:headEnd/>
            <a:tailEnd/>
          </a:ln>
        </p:spPr>
      </p:pic>
      <p:grpSp>
        <p:nvGrpSpPr>
          <p:cNvPr id="3" name="Group 30"/>
          <p:cNvGrpSpPr>
            <a:grpSpLocks/>
          </p:cNvGrpSpPr>
          <p:nvPr/>
        </p:nvGrpSpPr>
        <p:grpSpPr bwMode="auto">
          <a:xfrm>
            <a:off x="2719817" y="3727770"/>
            <a:ext cx="3657600" cy="928687"/>
            <a:chOff x="3276600" y="3276600"/>
            <a:chExt cx="3657600" cy="914400"/>
          </a:xfrm>
        </p:grpSpPr>
        <p:sp>
          <p:nvSpPr>
            <p:cNvPr id="31" name="Moon 30"/>
            <p:cNvSpPr/>
            <p:nvPr/>
          </p:nvSpPr>
          <p:spPr bwMode="auto">
            <a:xfrm rot="5400000">
              <a:off x="4648200" y="1905000"/>
              <a:ext cx="914400" cy="3657600"/>
            </a:xfrm>
            <a:prstGeom prst="moon">
              <a:avLst>
                <a:gd name="adj" fmla="val 40573"/>
              </a:avLst>
            </a:prstGeom>
            <a:solidFill>
              <a:schemeClr val="bg2">
                <a:lumMod val="40000"/>
                <a:lumOff val="60000"/>
                <a:alpha val="6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defRPr/>
              </a:pPr>
              <a:endParaRPr lang="en-US" sz="2300" dirty="0">
                <a:solidFill>
                  <a:srgbClr val="FFFFFF"/>
                </a:solidFill>
                <a:effectLst>
                  <a:outerShdw blurRad="38100" dist="38100" dir="2700000" algn="tl">
                    <a:srgbClr val="000000">
                      <a:alpha val="43137"/>
                    </a:srgbClr>
                  </a:outerShdw>
                </a:effectLst>
              </a:endParaRPr>
            </a:p>
          </p:txBody>
        </p:sp>
        <p:sp>
          <p:nvSpPr>
            <p:cNvPr id="32" name="Rectangle 31"/>
            <p:cNvSpPr/>
            <p:nvPr/>
          </p:nvSpPr>
          <p:spPr>
            <a:xfrm>
              <a:off x="3802380" y="3335082"/>
              <a:ext cx="2522220" cy="272920"/>
            </a:xfrm>
            <a:prstGeom prst="rect">
              <a:avLst/>
            </a:prstGeom>
            <a:noFill/>
          </p:spPr>
          <p:txBody>
            <a:bodyPr lIns="91430" tIns="45715" rIns="91430" bIns="45715" anchor="ctr">
              <a:spAutoFit/>
              <a:scene3d>
                <a:camera prst="orthographicFront"/>
                <a:lightRig rig="threePt" dir="t"/>
              </a:scene3d>
              <a:sp3d/>
            </a:bodyPr>
            <a:lstStyle/>
            <a:p>
              <a:pPr algn="ctr" defTabSz="914363" fontAlgn="auto">
                <a:lnSpc>
                  <a:spcPct val="80000"/>
                </a:lnSpc>
                <a:spcBef>
                  <a:spcPts val="0"/>
                </a:spcBef>
                <a:spcAft>
                  <a:spcPts val="0"/>
                </a:spcAft>
                <a:defRPr/>
              </a:pPr>
              <a:r>
                <a:rPr lang="en-US" sz="1500" b="1" dirty="0">
                  <a:effectLst>
                    <a:glow rad="101600">
                      <a:schemeClr val="bg1">
                        <a:lumMod val="95000"/>
                        <a:lumOff val="5000"/>
                        <a:alpha val="60000"/>
                      </a:schemeClr>
                    </a:glow>
                  </a:effectLst>
                  <a:latin typeface="+mn-lt"/>
                </a:rPr>
                <a:t>Co-Existence</a:t>
              </a:r>
            </a:p>
          </p:txBody>
        </p:sp>
      </p:grpSp>
      <p:grpSp>
        <p:nvGrpSpPr>
          <p:cNvPr id="4" name="Group 15"/>
          <p:cNvGrpSpPr>
            <a:grpSpLocks/>
          </p:cNvGrpSpPr>
          <p:nvPr/>
        </p:nvGrpSpPr>
        <p:grpSpPr bwMode="auto">
          <a:xfrm>
            <a:off x="5858305" y="3984945"/>
            <a:ext cx="1509712" cy="1041400"/>
            <a:chOff x="6248400" y="3429000"/>
            <a:chExt cx="2209800" cy="1524000"/>
          </a:xfrm>
        </p:grpSpPr>
        <p:pic>
          <p:nvPicPr>
            <p:cNvPr id="15377" name="Picture 3" descr="C:\Program Files\Microsoft Resource DVD Artwork\DVD_ART\Artwork_Imagery\Shapes and Graphics\Internet Cloud\cloud 2.png"/>
            <p:cNvPicPr>
              <a:picLocks noChangeAspect="1" noChangeArrowheads="1"/>
            </p:cNvPicPr>
            <p:nvPr/>
          </p:nvPicPr>
          <p:blipFill>
            <a:blip r:embed="rId5"/>
            <a:srcRect/>
            <a:stretch>
              <a:fillRect/>
            </a:stretch>
          </p:blipFill>
          <p:spPr bwMode="auto">
            <a:xfrm>
              <a:off x="6248400" y="3429000"/>
              <a:ext cx="2209800" cy="1234401"/>
            </a:xfrm>
            <a:prstGeom prst="rect">
              <a:avLst/>
            </a:prstGeom>
            <a:noFill/>
            <a:ln w="9525">
              <a:noFill/>
              <a:miter lim="800000"/>
              <a:headEnd/>
              <a:tailEnd/>
            </a:ln>
          </p:spPr>
        </p:pic>
        <p:pic>
          <p:nvPicPr>
            <p:cNvPr id="15378" name="Picture 2" descr="C:\Users\arib\Pictures\Presentation Stuff\Globe3.png"/>
            <p:cNvPicPr>
              <a:picLocks noChangeAspect="1" noChangeArrowheads="1"/>
            </p:cNvPicPr>
            <p:nvPr/>
          </p:nvPicPr>
          <p:blipFill>
            <a:blip r:embed="rId6"/>
            <a:srcRect/>
            <a:stretch>
              <a:fillRect/>
            </a:stretch>
          </p:blipFill>
          <p:spPr bwMode="auto">
            <a:xfrm>
              <a:off x="6598721" y="3733800"/>
              <a:ext cx="1324208" cy="1219200"/>
            </a:xfrm>
            <a:prstGeom prst="rect">
              <a:avLst/>
            </a:prstGeom>
            <a:noFill/>
            <a:ln w="9525">
              <a:noFill/>
              <a:miter lim="800000"/>
              <a:headEnd/>
              <a:tailEnd/>
            </a:ln>
          </p:spPr>
        </p:pic>
      </p:grpSp>
      <p:pic>
        <p:nvPicPr>
          <p:cNvPr id="15374" name="Picture 3" descr="\\eventsql\dvd\Online_ART\DVD_ART34\Artwork_Imagery\Icons - Illustrations\_MISC ICONS\blade server.png"/>
          <p:cNvPicPr>
            <a:picLocks noChangeAspect="1" noChangeArrowheads="1"/>
          </p:cNvPicPr>
          <p:nvPr/>
        </p:nvPicPr>
        <p:blipFill>
          <a:blip r:embed="rId7"/>
          <a:srcRect/>
          <a:stretch>
            <a:fillRect/>
          </a:stretch>
        </p:blipFill>
        <p:spPr bwMode="auto">
          <a:xfrm>
            <a:off x="1672067" y="3742057"/>
            <a:ext cx="1352550" cy="1600200"/>
          </a:xfrm>
          <a:prstGeom prst="rect">
            <a:avLst/>
          </a:prstGeom>
          <a:noFill/>
          <a:ln w="9525">
            <a:noFill/>
            <a:miter lim="800000"/>
            <a:headEnd/>
            <a:tailEnd/>
          </a:ln>
        </p:spPr>
      </p:pic>
      <p:sp>
        <p:nvSpPr>
          <p:cNvPr id="24" name="Rectangle 18"/>
          <p:cNvSpPr>
            <a:spLocks noChangeArrowheads="1"/>
          </p:cNvSpPr>
          <p:nvPr/>
        </p:nvSpPr>
        <p:spPr bwMode="auto">
          <a:xfrm>
            <a:off x="5183875" y="1947945"/>
            <a:ext cx="3352800" cy="923330"/>
          </a:xfrm>
          <a:prstGeom prst="rect">
            <a:avLst/>
          </a:prstGeom>
          <a:noFill/>
          <a:ln w="9525">
            <a:noFill/>
            <a:miter lim="800000"/>
            <a:headEnd/>
            <a:tailEnd/>
          </a:ln>
        </p:spPr>
        <p:txBody>
          <a:bodyPr wrap="square">
            <a:spAutoFit/>
          </a:bodyPr>
          <a:lstStyle/>
          <a:p>
            <a:pPr marL="852488" lvl="1" indent="-396875" algn="ctr">
              <a:lnSpc>
                <a:spcPct val="90000"/>
              </a:lnSpc>
              <a:spcBef>
                <a:spcPct val="20000"/>
              </a:spcBef>
            </a:pPr>
            <a:r>
              <a:rPr lang="en-US" sz="2000" i="1" dirty="0" smtClean="0">
                <a:latin typeface="Segoe" pitchFamily="34" charset="0"/>
              </a:rPr>
              <a:t>	Makes migration and coexistence smoother</a:t>
            </a:r>
            <a:endParaRPr lang="en-US" sz="2000" i="1" dirty="0">
              <a:latin typeface="Segoe" pitchFamily="34" charset="0"/>
            </a:endParaRPr>
          </a:p>
        </p:txBody>
      </p:sp>
      <p:sp>
        <p:nvSpPr>
          <p:cNvPr id="27" name="Rectangle 19"/>
          <p:cNvSpPr>
            <a:spLocks noChangeArrowheads="1"/>
          </p:cNvSpPr>
          <p:nvPr/>
        </p:nvSpPr>
        <p:spPr bwMode="auto">
          <a:xfrm>
            <a:off x="2364475" y="1956875"/>
            <a:ext cx="3505200" cy="923330"/>
          </a:xfrm>
          <a:prstGeom prst="rect">
            <a:avLst/>
          </a:prstGeom>
          <a:noFill/>
          <a:ln w="9525">
            <a:noFill/>
            <a:miter lim="800000"/>
            <a:headEnd/>
            <a:tailEnd/>
          </a:ln>
        </p:spPr>
        <p:txBody>
          <a:bodyPr>
            <a:spAutoFit/>
          </a:bodyPr>
          <a:lstStyle/>
          <a:p>
            <a:pPr marL="852488" lvl="1" indent="-396875" algn="ctr">
              <a:lnSpc>
                <a:spcPct val="90000"/>
              </a:lnSpc>
              <a:spcBef>
                <a:spcPct val="20000"/>
              </a:spcBef>
            </a:pPr>
            <a:r>
              <a:rPr lang="en-US" sz="2000" i="1" dirty="0">
                <a:latin typeface="Segoe" pitchFamily="34" charset="0"/>
              </a:rPr>
              <a:t>	</a:t>
            </a:r>
            <a:r>
              <a:rPr lang="en-US" sz="2000" i="1" dirty="0" smtClean="0">
                <a:latin typeface="Segoe" pitchFamily="34" charset="0"/>
              </a:rPr>
              <a:t>Gives you greater control </a:t>
            </a:r>
            <a:r>
              <a:rPr lang="en-US" sz="2000" i="1" dirty="0">
                <a:latin typeface="Segoe" pitchFamily="34" charset="0"/>
              </a:rPr>
              <a:t>over </a:t>
            </a:r>
            <a:r>
              <a:rPr lang="en-US" sz="2000" i="1" dirty="0" smtClean="0">
                <a:latin typeface="Segoe" pitchFamily="34" charset="0"/>
              </a:rPr>
              <a:t>your online </a:t>
            </a:r>
            <a:r>
              <a:rPr lang="en-US" sz="2000" i="1" dirty="0">
                <a:latin typeface="Segoe" pitchFamily="34" charset="0"/>
              </a:rPr>
              <a:t>environment </a:t>
            </a:r>
            <a:endParaRPr lang="en-US" i="1" dirty="0">
              <a:latin typeface="Segoe" pitchFamily="34" charset="0"/>
            </a:endParaRPr>
          </a:p>
        </p:txBody>
      </p:sp>
      <p:sp>
        <p:nvSpPr>
          <p:cNvPr id="28" name="Rectangle 16"/>
          <p:cNvSpPr>
            <a:spLocks noChangeArrowheads="1"/>
          </p:cNvSpPr>
          <p:nvPr/>
        </p:nvSpPr>
        <p:spPr bwMode="auto">
          <a:xfrm>
            <a:off x="-683525" y="1947945"/>
            <a:ext cx="3930650" cy="923330"/>
          </a:xfrm>
          <a:prstGeom prst="rect">
            <a:avLst/>
          </a:prstGeom>
          <a:noFill/>
          <a:ln w="9525">
            <a:noFill/>
            <a:miter lim="800000"/>
            <a:headEnd/>
            <a:tailEnd/>
          </a:ln>
        </p:spPr>
        <p:txBody>
          <a:bodyPr wrap="square" lIns="45720" rIns="45720">
            <a:spAutoFit/>
          </a:bodyPr>
          <a:lstStyle/>
          <a:p>
            <a:pPr marL="852488" lvl="1" indent="-396875" algn="ctr">
              <a:lnSpc>
                <a:spcPct val="90000"/>
              </a:lnSpc>
              <a:spcBef>
                <a:spcPct val="20000"/>
              </a:spcBef>
            </a:pPr>
            <a:r>
              <a:rPr lang="en-US" sz="2000" i="1" dirty="0" smtClean="0">
                <a:latin typeface="Segoe" pitchFamily="34" charset="0"/>
              </a:rPr>
              <a:t>	Brings new Exchange Server capabilities </a:t>
            </a:r>
            <a:br>
              <a:rPr lang="en-US" sz="2000" i="1" dirty="0" smtClean="0">
                <a:latin typeface="Segoe" pitchFamily="34" charset="0"/>
              </a:rPr>
            </a:br>
            <a:r>
              <a:rPr lang="en-US" sz="2000" i="1" dirty="0" smtClean="0">
                <a:latin typeface="Segoe" pitchFamily="34" charset="0"/>
              </a:rPr>
              <a:t>to the cloud</a:t>
            </a:r>
            <a:endParaRPr lang="en-US" sz="2000" i="1" dirty="0">
              <a:latin typeface="Segoe" pitchFamily="34" charset="0"/>
            </a:endParaRPr>
          </a:p>
        </p:txBody>
      </p:sp>
    </p:spTree>
    <p:extLst>
      <p:ext uri="{BB962C8B-B14F-4D97-AF65-F5344CB8AC3E}">
        <p14:creationId xmlns:p14="http://schemas.microsoft.com/office/powerpoint/2007/7/12/main" xmlns="" val="66889017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671244"/>
          </a:xfrm>
        </p:spPr>
        <p:txBody>
          <a:bodyPr>
            <a:normAutofit/>
          </a:bodyPr>
          <a:lstStyle/>
          <a:p>
            <a:r>
              <a:rPr dirty="0" smtClean="0">
                <a:effectLst>
                  <a:outerShdw blurRad="38100" dist="38100" dir="2700000" algn="tl">
                    <a:srgbClr val="000000">
                      <a:alpha val="43137"/>
                    </a:srgbClr>
                  </a:outerShdw>
                </a:effectLst>
                <a:latin typeface="Segoe Semibold" pitchFamily="34" charset="0"/>
              </a:rPr>
              <a:t>SharePoint Features</a:t>
            </a:r>
            <a:endParaRPr lang="en-US" dirty="0">
              <a:effectLst>
                <a:outerShdw blurRad="38100" dist="38100" dir="2700000" algn="tl">
                  <a:srgbClr val="000000">
                    <a:alpha val="43137"/>
                  </a:srgbClr>
                </a:outerShdw>
              </a:effectLst>
              <a:latin typeface="Segoe Semibold" pitchFamily="34" charset="0"/>
            </a:endParaRPr>
          </a:p>
        </p:txBody>
      </p:sp>
      <p:sp>
        <p:nvSpPr>
          <p:cNvPr id="3" name="Footer Placeholder 2"/>
          <p:cNvSpPr>
            <a:spLocks noGrp="1"/>
          </p:cNvSpPr>
          <p:nvPr>
            <p:ph type="ftr" sz="quarter" idx="4294967295"/>
          </p:nvPr>
        </p:nvSpPr>
        <p:spPr>
          <a:xfrm>
            <a:off x="3124200" y="6446837"/>
            <a:ext cx="2895600" cy="365125"/>
          </a:xfrm>
          <a:prstGeom prst="rect">
            <a:avLst/>
          </a:prstGeom>
        </p:spPr>
        <p:txBody>
          <a:bodyPr/>
          <a:lstStyle/>
          <a:p>
            <a:r>
              <a:rPr lang="en-US" smtClean="0"/>
              <a:t>Microsoft Confidential</a:t>
            </a:r>
            <a:endParaRPr lang="en-US"/>
          </a:p>
        </p:txBody>
      </p:sp>
      <p:sp>
        <p:nvSpPr>
          <p:cNvPr id="5" name="Title 2"/>
          <p:cNvSpPr txBox="1">
            <a:spLocks/>
          </p:cNvSpPr>
          <p:nvPr/>
        </p:nvSpPr>
        <p:spPr>
          <a:xfrm>
            <a:off x="387054" y="152400"/>
            <a:ext cx="8375946" cy="1107996"/>
          </a:xfrm>
          <a:prstGeom prst="rect">
            <a:avLst/>
          </a:prstGeom>
          <a:effectLst>
            <a:outerShdw blurRad="50800" dist="38100" dir="2700000" algn="tl" rotWithShape="0">
              <a:prstClr val="black">
                <a:alpha val="40000"/>
              </a:prstClr>
            </a:outerShdw>
          </a:effectLst>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t/>
            </a:r>
            <a:br>
              <a:rPr kumimoji="0" lang="en-US" sz="4800" b="0" i="0" u="none" strike="noStrike" kern="1200" cap="none" spc="-150" normalizeH="0" baseline="0" noProof="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Semibold" pitchFamily="34" charset="0"/>
                <a:ea typeface="+mn-ea"/>
                <a:cs typeface="Arial" charset="0"/>
              </a:rPr>
            </a:br>
            <a:r>
              <a:rPr kumimoji="0" lang="en-US" sz="3200" b="0" i="1" u="none" strike="noStrike" kern="1200" cap="none" spc="-150" normalizeH="0" baseline="0" noProof="0" dirty="0" smtClean="0">
                <a:ln w="3175">
                  <a:noFill/>
                </a:ln>
                <a:effectLst>
                  <a:outerShdw blurRad="50800" dist="38100" dir="2700000" algn="tl" rotWithShape="0">
                    <a:prstClr val="black">
                      <a:alpha val="40000"/>
                    </a:prstClr>
                  </a:outerShdw>
                </a:effectLst>
                <a:uLnTx/>
                <a:uFillTx/>
                <a:latin typeface="Segoe" pitchFamily="34" charset="0"/>
                <a:cs typeface="Arial" charset="0"/>
              </a:rPr>
              <a:t>Service Comparison</a:t>
            </a:r>
            <a:endParaRPr kumimoji="0" lang="en-US" sz="3200" b="0" i="1" u="none" strike="noStrike" kern="1200" cap="none" spc="-150" normalizeH="0" baseline="0" noProof="0" dirty="0">
              <a:ln w="3175">
                <a:noFill/>
              </a:ln>
              <a:effectLst>
                <a:outerShdw blurRad="50800" dist="38100" dir="2700000" algn="tl" rotWithShape="0">
                  <a:prstClr val="black">
                    <a:alpha val="40000"/>
                  </a:prstClr>
                </a:outerShdw>
              </a:effectLst>
              <a:uLnTx/>
              <a:uFillTx/>
              <a:latin typeface="Segoe" pitchFamily="34" charset="0"/>
              <a:cs typeface="Arial" charset="0"/>
            </a:endParaRPr>
          </a:p>
        </p:txBody>
      </p:sp>
      <p:graphicFrame>
        <p:nvGraphicFramePr>
          <p:cNvPr id="6" name="Group 238"/>
          <p:cNvGraphicFramePr>
            <a:graphicFrameLocks noGrp="1"/>
          </p:cNvGraphicFramePr>
          <p:nvPr/>
        </p:nvGraphicFramePr>
        <p:xfrm>
          <a:off x="533400" y="1295400"/>
          <a:ext cx="6598920" cy="5136937"/>
        </p:xfrm>
        <a:graphic>
          <a:graphicData uri="http://schemas.openxmlformats.org/drawingml/2006/table">
            <a:tbl>
              <a:tblPr>
                <a:effectLst>
                  <a:outerShdw blurRad="50800" dist="38100" dir="2700000" algn="tl" rotWithShape="0">
                    <a:prstClr val="black">
                      <a:alpha val="40000"/>
                    </a:prstClr>
                  </a:outerShdw>
                </a:effectLst>
                <a:tableStyleId>{2D5ABB26-0587-4C30-8999-92F81FD0307C}</a:tableStyleId>
              </a:tblPr>
              <a:tblGrid>
                <a:gridCol w="3488000"/>
                <a:gridCol w="1449406"/>
                <a:gridCol w="1661514"/>
              </a:tblGrid>
              <a:tr h="426100">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0" u="none" strike="noStrike" kern="1200" cap="none" normalizeH="0" baseline="0" dirty="0" smtClean="0">
                          <a:ln>
                            <a:noFill/>
                          </a:ln>
                          <a:solidFill>
                            <a:schemeClr val="tx1"/>
                          </a:solidFill>
                          <a:effectLst/>
                          <a:latin typeface="+mn-lt"/>
                        </a:rPr>
                        <a:t>  On-premises server features</a:t>
                      </a:r>
                      <a:endParaRPr kumimoji="0" lang="en-US" sz="1600" b="0" i="0" u="none" strike="noStrike" kern="1200" cap="none" normalizeH="0" baseline="0" dirty="0" smtClean="0">
                        <a:ln>
                          <a:noFill/>
                        </a:ln>
                        <a:solidFill>
                          <a:schemeClr val="tx1"/>
                        </a:solidFill>
                        <a:effectLst/>
                        <a:latin typeface="+mn-lt"/>
                        <a:ea typeface="+mn-ea"/>
                        <a:cs typeface="Arial" charset="0"/>
                      </a:endParaRPr>
                    </a:p>
                  </a:txBody>
                  <a:tcPr marT="0" marB="0" anchor="ctr" horzOverflow="overflow">
                    <a:solidFill>
                      <a:schemeClr val="accent1">
                        <a:lumMod val="50000"/>
                      </a:schemeClr>
                    </a:solidFill>
                  </a:tcPr>
                </a:tc>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ctr"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0" u="none" strike="noStrike" cap="none" normalizeH="0" baseline="0" dirty="0" smtClean="0">
                          <a:ln>
                            <a:noFill/>
                          </a:ln>
                          <a:solidFill>
                            <a:schemeClr val="tx1"/>
                          </a:solidFill>
                          <a:effectLst/>
                          <a:latin typeface="+mn-lt"/>
                        </a:rPr>
                        <a:t>Standard</a:t>
                      </a:r>
                    </a:p>
                    <a:p>
                      <a:pPr marL="0" marR="0" lvl="0" indent="0" algn="ctr"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400" b="0" u="none" strike="noStrike" cap="none" normalizeH="0" baseline="0" dirty="0" smtClean="0">
                          <a:ln>
                            <a:noFill/>
                          </a:ln>
                          <a:solidFill>
                            <a:schemeClr val="tx1"/>
                          </a:solidFill>
                          <a:effectLst/>
                          <a:latin typeface="+mn-lt"/>
                        </a:rPr>
                        <a:t>( 5 Seats Min)</a:t>
                      </a:r>
                      <a:endParaRPr kumimoji="0" lang="en-US" sz="1400" b="0" i="0" u="none" strike="noStrike" cap="none" normalizeH="0" baseline="0" dirty="0" smtClean="0">
                        <a:ln>
                          <a:noFill/>
                        </a:ln>
                        <a:solidFill>
                          <a:schemeClr val="tx1"/>
                        </a:solidFill>
                        <a:effectLst/>
                        <a:latin typeface="+mn-lt"/>
                      </a:endParaRPr>
                    </a:p>
                  </a:txBody>
                  <a:tcPr marT="0" marB="0" anchor="ctr" horzOverflow="overflow">
                    <a:solidFill>
                      <a:schemeClr val="accent1">
                        <a:lumMod val="50000"/>
                      </a:schemeClr>
                    </a:solidFill>
                  </a:tcPr>
                </a:tc>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ctr"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0" u="none" strike="noStrike" cap="none" normalizeH="0" baseline="0" dirty="0" smtClean="0">
                          <a:ln>
                            <a:noFill/>
                          </a:ln>
                          <a:solidFill>
                            <a:schemeClr val="tx1"/>
                          </a:solidFill>
                          <a:effectLst/>
                          <a:latin typeface="+mn-lt"/>
                        </a:rPr>
                        <a:t>Dedicated</a:t>
                      </a:r>
                    </a:p>
                    <a:p>
                      <a:pPr marL="0" marR="0" lvl="0" indent="0" algn="ctr"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400" b="0" u="none" strike="noStrike" cap="none" normalizeH="0" baseline="0" dirty="0" smtClean="0">
                          <a:ln>
                            <a:noFill/>
                          </a:ln>
                          <a:solidFill>
                            <a:schemeClr val="tx1"/>
                          </a:solidFill>
                          <a:effectLst/>
                          <a:latin typeface="+mn-lt"/>
                        </a:rPr>
                        <a:t>(5000 Seats Min)</a:t>
                      </a:r>
                      <a:endParaRPr kumimoji="0" lang="en-US" sz="1400" b="0" i="0" u="none" strike="noStrike" cap="none" normalizeH="0" baseline="0" dirty="0" smtClean="0">
                        <a:ln>
                          <a:noFill/>
                        </a:ln>
                        <a:solidFill>
                          <a:schemeClr val="tx1"/>
                        </a:solidFill>
                        <a:effectLst/>
                        <a:latin typeface="+mn-lt"/>
                      </a:endParaRPr>
                    </a:p>
                  </a:txBody>
                  <a:tcPr marT="0" marB="0" anchor="ctr" horzOverflow="overflow">
                    <a:solidFill>
                      <a:schemeClr val="accent1">
                        <a:lumMod val="50000"/>
                      </a:schemeClr>
                    </a:solidFill>
                  </a:tcPr>
                </a:tc>
              </a:tr>
              <a:tr h="358431">
                <a:tc>
                  <a:txBody>
                    <a:body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a:t>
                      </a:r>
                      <a:r>
                        <a:rPr kumimoji="0" lang="en-US" sz="1600" b="1" u="none" strike="noStrike" kern="1200" cap="none" normalizeH="0" baseline="0" dirty="0" smtClean="0">
                          <a:ln>
                            <a:noFill/>
                          </a:ln>
                          <a:solidFill>
                            <a:schemeClr val="tx2"/>
                          </a:solidFill>
                          <a:effectLst/>
                          <a:latin typeface="+mn-lt"/>
                        </a:rPr>
                        <a:t>Internet hosting</a:t>
                      </a:r>
                      <a:endParaRPr kumimoji="0" lang="en-US" sz="1600" b="1" u="none" strike="noStrike" kern="1200" cap="none" normalizeH="0" baseline="0" dirty="0" smtClean="0">
                        <a:ln>
                          <a:noFill/>
                        </a:ln>
                        <a:solidFill>
                          <a:schemeClr val="tx2"/>
                        </a:solidFill>
                        <a:effectLst/>
                        <a:latin typeface="+mn-lt"/>
                        <a:ea typeface="+mn-ea"/>
                        <a:cs typeface="Arial"/>
                      </a:endParaRPr>
                    </a:p>
                  </a:txBody>
                  <a:tcPr marT="0" marB="0" anchor="ctr" horzOverflow="overflow">
                    <a:solidFill>
                      <a:schemeClr val="tx1">
                        <a:alpha val="50000"/>
                      </a:schemeClr>
                    </a:solidFill>
                  </a:tcPr>
                </a:tc>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50000"/>
                      </a:schemeClr>
                    </a:solidFill>
                  </a:tcPr>
                </a:tc>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50000"/>
                      </a:schemeClr>
                    </a:solidFill>
                  </a:tcPr>
                </a:tc>
              </a:tr>
              <a:tr h="227253">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Custom code deployment</a:t>
                      </a:r>
                      <a:endParaRPr kumimoji="0" lang="en-US" sz="1600" b="1" i="0" u="none" strike="noStrike" cap="none" normalizeH="0" baseline="0" dirty="0" smtClean="0">
                        <a:ln>
                          <a:noFill/>
                        </a:ln>
                        <a:solidFill>
                          <a:schemeClr val="tx2"/>
                        </a:solidFill>
                        <a:effectLst/>
                        <a:latin typeface="+mn-lt"/>
                        <a:ea typeface="Times New Roman" pitchFamily="18" charset="0"/>
                        <a:cs typeface="Tahoma" pitchFamily="34" charset="0"/>
                      </a:endParaRPr>
                    </a:p>
                  </a:txBody>
                  <a:tcPr marT="0" marB="0" anchor="ctr" horzOverflow="overflow">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Arial"/>
                          <a:sym typeface="Wingdings"/>
                        </a:rPr>
                        <a:t></a:t>
                      </a:r>
                    </a:p>
                  </a:txBody>
                  <a:tcPr marT="0" marB="0" anchor="ctr">
                    <a:solidFill>
                      <a:schemeClr val="tx1">
                        <a:alpha val="15000"/>
                      </a:schemeClr>
                    </a:solidFill>
                  </a:tcPr>
                </a:tc>
              </a:tr>
              <a:tr h="358431">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kern="1200" cap="none" normalizeH="0" baseline="0" dirty="0" smtClean="0">
                          <a:ln>
                            <a:noFill/>
                          </a:ln>
                          <a:solidFill>
                            <a:schemeClr val="tx2"/>
                          </a:solidFill>
                          <a:effectLst/>
                          <a:latin typeface="+mn-lt"/>
                        </a:rPr>
                        <a:t>  Business data catalogue</a:t>
                      </a:r>
                      <a:endParaRPr kumimoji="0" lang="en-US" sz="1600" b="1" i="0" u="none" strike="noStrike" kern="1200" cap="none" normalizeH="0" baseline="0" dirty="0" smtClean="0">
                        <a:ln>
                          <a:noFill/>
                        </a:ln>
                        <a:solidFill>
                          <a:schemeClr val="tx2"/>
                        </a:solidFill>
                        <a:effectLst/>
                        <a:latin typeface="+mn-lt"/>
                        <a:ea typeface="+mn-ea"/>
                        <a:cs typeface="Arial" charset="0"/>
                      </a:endParaRPr>
                    </a:p>
                  </a:txBody>
                  <a:tcPr marT="0" marB="0" anchor="ctr" horzOverflow="overflow">
                    <a:solidFill>
                      <a:schemeClr val="tx1">
                        <a:alpha val="50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2400" b="0" i="0" u="none" strike="noStrike" kern="1200" dirty="0">
                        <a:solidFill>
                          <a:schemeClr val="tx1"/>
                        </a:solidFill>
                        <a:effectLst/>
                        <a:latin typeface="+mn-lt"/>
                        <a:ea typeface="+mn-ea"/>
                        <a:cs typeface="+mn-cs"/>
                        <a:sym typeface="Wingdings"/>
                      </a:endParaRPr>
                    </a:p>
                  </a:txBody>
                  <a:tcPr marT="0" marB="0" anchor="ctr">
                    <a:solidFill>
                      <a:schemeClr val="tx1">
                        <a:alpha val="50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r>
              <a:tr h="358431">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Business process forms and workflows</a:t>
                      </a:r>
                      <a:endParaRPr kumimoji="0" lang="en-US" sz="1600" b="1" i="0" u="none" strike="noStrike" cap="none" normalizeH="0" baseline="0" dirty="0" smtClean="0">
                        <a:ln>
                          <a:noFill/>
                        </a:ln>
                        <a:solidFill>
                          <a:schemeClr val="tx2"/>
                        </a:solidFill>
                        <a:effectLst/>
                        <a:latin typeface="+mn-lt"/>
                        <a:cs typeface="Arial" charset="0"/>
                      </a:endParaRPr>
                    </a:p>
                  </a:txBody>
                  <a:tcPr marT="0" marB="0" anchor="ctr" horzOverflow="overflow">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15000"/>
                      </a:schemeClr>
                    </a:solidFill>
                  </a:tcPr>
                </a:tc>
              </a:tr>
              <a:tr h="358431">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Excel services</a:t>
                      </a:r>
                      <a:endParaRPr kumimoji="0" lang="en-US" sz="1600" b="1" i="0" u="none" strike="noStrike" cap="none" normalizeH="0" baseline="0" dirty="0" smtClean="0">
                        <a:ln>
                          <a:noFill/>
                        </a:ln>
                        <a:solidFill>
                          <a:schemeClr val="tx2"/>
                        </a:solidFill>
                        <a:effectLst/>
                        <a:latin typeface="+mn-lt"/>
                        <a:cs typeface="Arial" charset="0"/>
                      </a:endParaRPr>
                    </a:p>
                  </a:txBody>
                  <a:tcPr marT="0" marB="0" anchor="ctr" horzOverflow="overflow">
                    <a:solidFill>
                      <a:schemeClr val="tx1">
                        <a:alpha val="50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2400" b="0" i="0" u="none" strike="noStrike" kern="1200" dirty="0">
                        <a:solidFill>
                          <a:schemeClr val="tx1"/>
                        </a:solidFill>
                        <a:effectLst/>
                        <a:latin typeface="+mn-lt"/>
                        <a:ea typeface="+mn-ea"/>
                        <a:cs typeface="+mn-cs"/>
                        <a:sym typeface="Wingdings"/>
                      </a:endParaRPr>
                    </a:p>
                  </a:txBody>
                  <a:tcPr marT="0" marB="0" anchor="ctr">
                    <a:solidFill>
                      <a:schemeClr val="tx1">
                        <a:alpha val="50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r>
              <a:tr h="358431">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Enterprise data search</a:t>
                      </a:r>
                      <a:endParaRPr kumimoji="0" lang="en-US" sz="1600" b="1" i="0" u="none" strike="noStrike" cap="none" normalizeH="0" baseline="0" dirty="0" smtClean="0">
                        <a:ln>
                          <a:noFill/>
                        </a:ln>
                        <a:solidFill>
                          <a:schemeClr val="tx2"/>
                        </a:solidFill>
                        <a:effectLst/>
                        <a:latin typeface="+mn-lt"/>
                        <a:ea typeface="Times New Roman" pitchFamily="18" charset="0"/>
                        <a:cs typeface="Tahoma" pitchFamily="34" charset="0"/>
                      </a:endParaRPr>
                    </a:p>
                  </a:txBody>
                  <a:tcPr marT="0" marB="0" anchor="ctr" horzOverflow="overflow">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2400" b="0" i="0" u="none" strike="noStrike" kern="1200" dirty="0">
                        <a:solidFill>
                          <a:schemeClr val="tx1"/>
                        </a:solidFill>
                        <a:effectLst/>
                        <a:latin typeface="+mn-lt"/>
                        <a:ea typeface="+mn-ea"/>
                        <a:cs typeface="+mn-cs"/>
                        <a:sym typeface="Wingdings"/>
                      </a:endParaRPr>
                    </a:p>
                  </a:txBody>
                  <a:tcPr marT="0" marB="0" anchor="ctr">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15000"/>
                      </a:schemeClr>
                    </a:solidFill>
                  </a:tcPr>
                </a:tc>
              </a:tr>
              <a:tr h="358431">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Site search</a:t>
                      </a:r>
                      <a:endParaRPr kumimoji="0" lang="en-US" sz="1600" b="1" i="0" u="none" strike="noStrike" cap="none" normalizeH="0" baseline="0" dirty="0" smtClean="0">
                        <a:ln>
                          <a:noFill/>
                        </a:ln>
                        <a:solidFill>
                          <a:schemeClr val="tx2"/>
                        </a:solidFill>
                        <a:effectLst/>
                        <a:latin typeface="+mn-lt"/>
                        <a:ea typeface="Times New Roman" pitchFamily="18" charset="0"/>
                        <a:cs typeface="Tahoma" pitchFamily="34" charset="0"/>
                      </a:endParaRPr>
                    </a:p>
                  </a:txBody>
                  <a:tcPr marT="0" marB="0" anchor="ctr" horzOverflow="overflow">
                    <a:solidFill>
                      <a:schemeClr val="tx1">
                        <a:alpha val="50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r>
              <a:tr h="358431">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My sites</a:t>
                      </a:r>
                      <a:endParaRPr kumimoji="0" lang="en-US" sz="1600" b="1" i="0" u="none" strike="noStrike" cap="none" normalizeH="0" baseline="0" dirty="0" smtClean="0">
                        <a:ln>
                          <a:noFill/>
                        </a:ln>
                        <a:solidFill>
                          <a:schemeClr val="tx2"/>
                        </a:solidFill>
                        <a:effectLst/>
                        <a:latin typeface="+mn-lt"/>
                        <a:ea typeface="Times New Roman" pitchFamily="18" charset="0"/>
                        <a:cs typeface="Tahoma" pitchFamily="34" charset="0"/>
                      </a:endParaRPr>
                    </a:p>
                  </a:txBody>
                  <a:tcPr marT="0" marB="0" anchor="ctr" horzOverflow="overflow">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2400" b="0" i="0" u="none" strike="noStrike" kern="1200" dirty="0" smtClean="0">
                        <a:solidFill>
                          <a:schemeClr val="tx1"/>
                        </a:solidFill>
                        <a:effectLst/>
                        <a:latin typeface="+mn-lt"/>
                        <a:ea typeface="+mn-ea"/>
                        <a:cs typeface="+mn-cs"/>
                        <a:sym typeface="Wingdings"/>
                      </a:endParaRPr>
                    </a:p>
                  </a:txBody>
                  <a:tcPr marT="0" marB="0" anchor="ctr">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15000"/>
                      </a:schemeClr>
                    </a:solidFill>
                  </a:tcPr>
                </a:tc>
              </a:tr>
              <a:tr h="358431">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Enterprise/web  content </a:t>
                      </a:r>
                      <a:endParaRPr kumimoji="0" lang="en-US" sz="1600" b="1" i="0" u="none" strike="noStrike" cap="none" normalizeH="0" baseline="0" dirty="0" smtClean="0">
                        <a:ln>
                          <a:noFill/>
                        </a:ln>
                        <a:solidFill>
                          <a:schemeClr val="tx2"/>
                        </a:solidFill>
                        <a:effectLst/>
                        <a:latin typeface="+mn-lt"/>
                        <a:ea typeface="Times New Roman" pitchFamily="18" charset="0"/>
                        <a:cs typeface="Tahoma" pitchFamily="34" charset="0"/>
                      </a:endParaRPr>
                    </a:p>
                  </a:txBody>
                  <a:tcPr marT="0" marB="0" anchor="ctr" horzOverflow="overflow">
                    <a:solidFill>
                      <a:schemeClr val="tx1">
                        <a:alpha val="50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r>
              <a:tr h="358431">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People and personalization</a:t>
                      </a:r>
                      <a:endParaRPr kumimoji="0" lang="en-US" sz="1600" b="1" i="0" u="none" strike="noStrike" cap="none" normalizeH="0" baseline="0" dirty="0" smtClean="0">
                        <a:ln>
                          <a:noFill/>
                        </a:ln>
                        <a:solidFill>
                          <a:schemeClr val="tx2"/>
                        </a:solidFill>
                        <a:effectLst/>
                        <a:latin typeface="+mn-lt"/>
                        <a:cs typeface="Arial" charset="0"/>
                      </a:endParaRPr>
                    </a:p>
                  </a:txBody>
                  <a:tcPr marT="0" marB="0" anchor="ctr" horzOverflow="overflow">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2400" b="0" i="0" u="none" strike="noStrike" kern="1200" dirty="0">
                        <a:solidFill>
                          <a:schemeClr val="tx1"/>
                        </a:solidFill>
                        <a:effectLst/>
                        <a:latin typeface="+mn-lt"/>
                        <a:ea typeface="+mn-ea"/>
                        <a:cs typeface="+mn-cs"/>
                        <a:sym typeface="Wingdings"/>
                      </a:endParaRPr>
                    </a:p>
                  </a:txBody>
                  <a:tcPr marT="0" marB="0" anchor="ctr">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15000"/>
                      </a:schemeClr>
                    </a:solidFill>
                  </a:tcPr>
                </a:tc>
              </a:tr>
              <a:tr h="358431">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Blogs, Wikis, Intranet sites</a:t>
                      </a:r>
                      <a:endParaRPr kumimoji="0" lang="en-US" sz="1600" b="1" i="0" u="none" strike="noStrike" cap="none" normalizeH="0" baseline="0" dirty="0" smtClean="0">
                        <a:ln>
                          <a:noFill/>
                        </a:ln>
                        <a:solidFill>
                          <a:schemeClr val="tx2"/>
                        </a:solidFill>
                        <a:effectLst/>
                        <a:latin typeface="+mn-lt"/>
                        <a:ea typeface="Times New Roman" pitchFamily="18" charset="0"/>
                        <a:cs typeface="Tahoma" pitchFamily="34" charset="0"/>
                      </a:endParaRPr>
                    </a:p>
                  </a:txBody>
                  <a:tcPr marT="0" marB="0" anchor="ctr" horzOverflow="overflow">
                    <a:solidFill>
                      <a:schemeClr val="tx1">
                        <a:alpha val="50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r>
              <a:tr h="358431">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cap="none" normalizeH="0" baseline="0" dirty="0" smtClean="0">
                          <a:ln>
                            <a:noFill/>
                          </a:ln>
                          <a:solidFill>
                            <a:schemeClr val="tx2"/>
                          </a:solidFill>
                          <a:effectLst/>
                          <a:latin typeface="+mn-lt"/>
                        </a:rPr>
                        <a:t>  Templates and web parts</a:t>
                      </a:r>
                      <a:endParaRPr kumimoji="0" lang="en-US" sz="1600" b="1" i="0" u="none" strike="noStrike" cap="none" normalizeH="0" baseline="0" dirty="0" smtClean="0">
                        <a:ln>
                          <a:noFill/>
                        </a:ln>
                        <a:solidFill>
                          <a:schemeClr val="tx2"/>
                        </a:solidFill>
                        <a:effectLst/>
                        <a:latin typeface="+mn-lt"/>
                        <a:ea typeface="Times New Roman" pitchFamily="18" charset="0"/>
                        <a:cs typeface="Tahoma" pitchFamily="34" charset="0"/>
                      </a:endParaRPr>
                    </a:p>
                  </a:txBody>
                  <a:tcPr marT="0" marB="0" anchor="ctr" horzOverflow="overflow">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1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15000"/>
                      </a:schemeClr>
                    </a:solidFill>
                  </a:tcPr>
                </a:tc>
              </a:tr>
              <a:tr h="358431">
                <a:tc>
                  <a:txBody>
                    <a:bodyPr/>
                    <a:lstStyle/>
                    <a:p>
                      <a:pPr marL="400050" marR="0" lvl="0" indent="-400050" algn="l"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1" u="none" strike="noStrike" kern="1200" cap="none" normalizeH="0" baseline="0" dirty="0" smtClean="0">
                          <a:ln>
                            <a:noFill/>
                          </a:ln>
                          <a:solidFill>
                            <a:schemeClr val="tx2"/>
                          </a:solidFill>
                          <a:effectLst/>
                          <a:latin typeface="+mn-lt"/>
                        </a:rPr>
                        <a:t>  Document Collaboration </a:t>
                      </a:r>
                      <a:endParaRPr kumimoji="0" lang="en-US" sz="1600" b="1" u="none" strike="noStrike" kern="1200" cap="none" normalizeH="0" baseline="0" dirty="0" smtClean="0">
                        <a:ln>
                          <a:noFill/>
                        </a:ln>
                        <a:solidFill>
                          <a:schemeClr val="tx2"/>
                        </a:solidFill>
                        <a:effectLst/>
                        <a:latin typeface="+mn-lt"/>
                        <a:ea typeface="+mn-ea"/>
                        <a:cs typeface="Arial"/>
                      </a:endParaRPr>
                    </a:p>
                  </a:txBody>
                  <a:tcPr marT="0" marB="0" anchor="ctr" horzOverflow="overflow">
                    <a:solidFill>
                      <a:schemeClr val="tx1">
                        <a:alpha val="50000"/>
                      </a:schemeClr>
                    </a:solidFill>
                  </a:tcPr>
                </a:tc>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r>
            </a:tbl>
          </a:graphicData>
        </a:graphic>
      </p:graphicFrame>
      <p:graphicFrame>
        <p:nvGraphicFramePr>
          <p:cNvPr id="7" name="Table 6"/>
          <p:cNvGraphicFramePr>
            <a:graphicFrameLocks noGrp="1"/>
          </p:cNvGraphicFramePr>
          <p:nvPr/>
        </p:nvGraphicFramePr>
        <p:xfrm>
          <a:off x="7254240" y="1300168"/>
          <a:ext cx="1285256" cy="5147471"/>
        </p:xfrm>
        <a:graphic>
          <a:graphicData uri="http://schemas.openxmlformats.org/drawingml/2006/table">
            <a:tbl>
              <a:tblPr>
                <a:effectLst>
                  <a:outerShdw blurRad="50800" dist="38100" dir="2700000" algn="tl" rotWithShape="0">
                    <a:prstClr val="black">
                      <a:alpha val="40000"/>
                    </a:prstClr>
                  </a:outerShdw>
                </a:effectLst>
                <a:tableStyleId>{2D5ABB26-0587-4C30-8999-92F81FD0307C}</a:tableStyleId>
              </a:tblPr>
              <a:tblGrid>
                <a:gridCol w="1285256"/>
              </a:tblGrid>
              <a:tr h="416783">
                <a:tc>
                  <a:txBody>
                    <a:bodyPr/>
                    <a:lstStyle/>
                    <a:p>
                      <a:pPr marL="400050" marR="0" lvl="0" indent="-400050" algn="ctr" defTabSz="762000" rtl="0" eaLnBrk="0" fontAlgn="base" latinLnBrk="0" hangingPunct="0">
                        <a:lnSpc>
                          <a:spcPct val="90000"/>
                        </a:lnSpc>
                        <a:spcBef>
                          <a:spcPct val="0"/>
                        </a:spcBef>
                        <a:spcAft>
                          <a:spcPct val="0"/>
                        </a:spcAft>
                        <a:buClrTx/>
                        <a:buSzPct val="95000"/>
                        <a:buFont typeface="Webdings" pitchFamily="18" charset="2"/>
                        <a:buNone/>
                        <a:tabLst/>
                      </a:pPr>
                      <a:r>
                        <a:rPr kumimoji="0" lang="en-US" sz="1600" b="0" u="none" strike="noStrike" kern="1200" cap="none" normalizeH="0" baseline="0" dirty="0" smtClean="0">
                          <a:ln>
                            <a:noFill/>
                          </a:ln>
                          <a:solidFill>
                            <a:schemeClr val="tx1"/>
                          </a:solidFill>
                          <a:effectLst/>
                          <a:latin typeface="+mn-lt"/>
                        </a:rPr>
                        <a:t>Office Live</a:t>
                      </a:r>
                      <a:endParaRPr kumimoji="0" lang="en-US" sz="1600" b="0" u="none" strike="noStrike" kern="1200" cap="none" normalizeH="0" baseline="0" dirty="0" smtClean="0">
                        <a:ln>
                          <a:noFill/>
                        </a:ln>
                        <a:solidFill>
                          <a:schemeClr val="tx1"/>
                        </a:solidFill>
                        <a:effectLst/>
                        <a:latin typeface="+mn-lt"/>
                        <a:ea typeface="+mn-ea"/>
                        <a:cs typeface="Arial"/>
                      </a:endParaRPr>
                    </a:p>
                  </a:txBody>
                  <a:tcPr marT="0" marB="0" anchor="ctr" horzOverflow="overflow">
                    <a:solidFill>
                      <a:schemeClr val="accent1">
                        <a:lumMod val="50000"/>
                      </a:schemeClr>
                    </a:solidFill>
                  </a:tcPr>
                </a:tc>
              </a:tr>
              <a:tr h="377893">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endParaRPr lang="en-US" sz="2400" b="0" i="0" u="none" strike="noStrike" kern="1200" dirty="0" smtClean="0">
                        <a:solidFill>
                          <a:schemeClr val="tx1"/>
                        </a:solidFill>
                        <a:effectLst/>
                        <a:latin typeface="+mn-lt"/>
                        <a:ea typeface="+mn-ea"/>
                        <a:cs typeface="+mn-cs"/>
                      </a:endParaRPr>
                    </a:p>
                  </a:txBody>
                  <a:tcPr marT="0" marB="0" anchor="ctr">
                    <a:solidFill>
                      <a:schemeClr val="tx1">
                        <a:alpha val="50000"/>
                      </a:schemeClr>
                    </a:solidFill>
                  </a:tcPr>
                </a:tc>
              </a:tr>
              <a:tr h="334732">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2400" b="0" i="0" u="none" strike="noStrike" kern="1200" dirty="0" smtClean="0">
                        <a:solidFill>
                          <a:schemeClr val="tx1"/>
                        </a:solidFill>
                        <a:effectLst/>
                        <a:latin typeface="+mn-lt"/>
                        <a:ea typeface="+mn-ea"/>
                        <a:cs typeface="+mn-cs"/>
                      </a:endParaRPr>
                    </a:p>
                  </a:txBody>
                  <a:tcPr marT="0" marB="0" anchor="ctr">
                    <a:solidFill>
                      <a:schemeClr val="tx1">
                        <a:alpha val="15000"/>
                      </a:schemeClr>
                    </a:solidFill>
                  </a:tcPr>
                </a:tc>
              </a:tr>
              <a:tr h="363478">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50000"/>
                      </a:schemeClr>
                    </a:solidFill>
                  </a:tcPr>
                </a:tc>
              </a:tr>
              <a:tr h="420056">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15000"/>
                      </a:schemeClr>
                    </a:solidFill>
                  </a:tcPr>
                </a:tc>
              </a:tr>
              <a:tr h="377893">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50000"/>
                      </a:schemeClr>
                    </a:solidFill>
                  </a:tcPr>
                </a:tc>
              </a:tr>
              <a:tr h="344444">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15000"/>
                      </a:schemeClr>
                    </a:solidFill>
                  </a:tcPr>
                </a:tc>
              </a:tr>
              <a:tr h="377893">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50000"/>
                      </a:schemeClr>
                    </a:solidFill>
                  </a:tcPr>
                </a:tc>
              </a:tr>
              <a:tr h="353159">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15000"/>
                      </a:schemeClr>
                    </a:solidFill>
                  </a:tcPr>
                </a:tc>
              </a:tr>
              <a:tr h="353318">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50000"/>
                      </a:schemeClr>
                    </a:solidFill>
                  </a:tcPr>
                </a:tc>
              </a:tr>
              <a:tr h="339369">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15000"/>
                      </a:schemeClr>
                    </a:solidFill>
                  </a:tcPr>
                </a:tc>
              </a:tr>
              <a:tr h="376872">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50000"/>
                      </a:schemeClr>
                    </a:solidFill>
                  </a:tcPr>
                </a:tc>
              </a:tr>
              <a:tr h="333688">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endParaRPr lang="en-US" sz="1400" b="0" i="0" u="none" strike="noStrike" kern="1200" dirty="0" smtClean="0">
                        <a:solidFill>
                          <a:schemeClr val="tx1"/>
                        </a:solidFill>
                        <a:effectLst/>
                        <a:latin typeface="+mn-lt"/>
                        <a:ea typeface="+mn-ea"/>
                        <a:cs typeface="+mn-cs"/>
                      </a:endParaRPr>
                    </a:p>
                  </a:txBody>
                  <a:tcPr marT="0" marB="0" anchor="ctr">
                    <a:solidFill>
                      <a:schemeClr val="tx1">
                        <a:alpha val="15000"/>
                      </a:schemeClr>
                    </a:solidFill>
                  </a:tcPr>
                </a:tc>
              </a:tr>
              <a:tr h="377893">
                <a:tc>
                  <a:txBody>
                    <a:bodyPr/>
                    <a:lstStyle/>
                    <a:p>
                      <a:pPr marL="0" marR="0" indent="0" algn="ctr" defTabSz="914400" rtl="0" eaLnBrk="1" fontAlgn="ctr" latinLnBrk="0" hangingPunct="1">
                        <a:lnSpc>
                          <a:spcPct val="90000"/>
                        </a:lnSpc>
                        <a:spcBef>
                          <a:spcPts val="0"/>
                        </a:spcBef>
                        <a:spcAft>
                          <a:spcPts val="0"/>
                        </a:spcAft>
                        <a:buClr>
                          <a:schemeClr val="bg1"/>
                        </a:buClr>
                        <a:buSzPct val="300000"/>
                        <a:buFont typeface="Arial" pitchFamily="34" charset="0"/>
                        <a:buNone/>
                        <a:tabLst/>
                        <a:defRPr/>
                      </a:pPr>
                      <a:r>
                        <a:rPr lang="en-US" sz="2400" b="0" i="0" u="none" strike="noStrike" kern="1200" dirty="0" smtClean="0">
                          <a:solidFill>
                            <a:schemeClr val="tx1"/>
                          </a:solidFill>
                          <a:effectLst/>
                          <a:latin typeface="+mn-lt"/>
                          <a:ea typeface="+mn-ea"/>
                          <a:cs typeface="+mn-cs"/>
                          <a:sym typeface="Wingdings"/>
                        </a:rPr>
                        <a:t></a:t>
                      </a:r>
                    </a:p>
                  </a:txBody>
                  <a:tcPr marT="0" marB="0" anchor="ctr">
                    <a:solidFill>
                      <a:schemeClr val="tx1">
                        <a:alpha val="50000"/>
                      </a:schemeClr>
                    </a:solidFill>
                  </a:tcPr>
                </a:tc>
              </a:tr>
            </a:tbl>
          </a:graphicData>
        </a:graphic>
      </p:graphicFrame>
      <p:grpSp>
        <p:nvGrpSpPr>
          <p:cNvPr id="4" name="Group 13"/>
          <p:cNvGrpSpPr/>
          <p:nvPr/>
        </p:nvGrpSpPr>
        <p:grpSpPr>
          <a:xfrm>
            <a:off x="531342" y="2044634"/>
            <a:ext cx="8011296" cy="433965"/>
            <a:chOff x="531342" y="2044634"/>
            <a:chExt cx="8011296" cy="433965"/>
          </a:xfrm>
        </p:grpSpPr>
        <p:sp>
          <p:nvSpPr>
            <p:cNvPr id="8" name="Rectangle 7"/>
            <p:cNvSpPr/>
            <p:nvPr/>
          </p:nvSpPr>
          <p:spPr bwMode="auto">
            <a:xfrm>
              <a:off x="531342" y="2073347"/>
              <a:ext cx="6598508" cy="333632"/>
            </a:xfrm>
            <a:prstGeom prst="rect">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a:xfrm>
              <a:off x="639752" y="2067855"/>
              <a:ext cx="2650084" cy="338554"/>
            </a:xfrm>
            <a:prstGeom prst="rect">
              <a:avLst/>
            </a:prstGeom>
          </p:spPr>
          <p:txBody>
            <a:bodyPr wrap="none">
              <a:spAutoFit/>
            </a:bodyPr>
            <a:lstStyle/>
            <a:p>
              <a:r>
                <a:rPr lang="en-US" sz="1600" b="1" dirty="0" smtClean="0">
                  <a:solidFill>
                    <a:srgbClr val="C00000"/>
                  </a:solidFill>
                </a:rPr>
                <a:t>Custom code deployment</a:t>
              </a:r>
              <a:endParaRPr lang="en-US" sz="1600" dirty="0">
                <a:solidFill>
                  <a:srgbClr val="C00000"/>
                </a:solidFill>
              </a:endParaRPr>
            </a:p>
          </p:txBody>
        </p:sp>
        <p:sp>
          <p:nvSpPr>
            <p:cNvPr id="12" name="Rectangle 11"/>
            <p:cNvSpPr/>
            <p:nvPr/>
          </p:nvSpPr>
          <p:spPr>
            <a:xfrm>
              <a:off x="6069950" y="2044634"/>
              <a:ext cx="458779" cy="433965"/>
            </a:xfrm>
            <a:prstGeom prst="rect">
              <a:avLst/>
            </a:prstGeom>
          </p:spPr>
          <p:txBody>
            <a:bodyPr wrap="none">
              <a:spAutoFit/>
            </a:bodyPr>
            <a:lstStyle/>
            <a:p>
              <a:pPr algn="ctr" defTabSz="914400" fontAlgn="ctr">
                <a:lnSpc>
                  <a:spcPct val="90000"/>
                </a:lnSpc>
                <a:buClr>
                  <a:schemeClr val="bg1"/>
                </a:buClr>
                <a:buSzPct val="300000"/>
                <a:defRPr/>
              </a:pPr>
              <a:r>
                <a:rPr lang="en-US" sz="2400" dirty="0" smtClean="0">
                  <a:solidFill>
                    <a:srgbClr val="C00000"/>
                  </a:solidFill>
                  <a:sym typeface="Wingdings"/>
                </a:rPr>
                <a:t></a:t>
              </a:r>
            </a:p>
          </p:txBody>
        </p:sp>
        <p:sp>
          <p:nvSpPr>
            <p:cNvPr id="13" name="Rectangle 12"/>
            <p:cNvSpPr/>
            <p:nvPr/>
          </p:nvSpPr>
          <p:spPr bwMode="auto">
            <a:xfrm>
              <a:off x="7253415" y="2077466"/>
              <a:ext cx="1289223" cy="333632"/>
            </a:xfrm>
            <a:prstGeom prst="rect">
              <a:avLst/>
            </a:prstGeom>
            <a:solidFill>
              <a:srgbClr val="FFC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a:bodyPr>
          <a:lstStyle/>
          <a:p>
            <a:r>
              <a:rPr lang="en-US" dirty="0" smtClean="0"/>
              <a:t>OC </a:t>
            </a:r>
            <a:r>
              <a:rPr spc="0" dirty="0" smtClean="0"/>
              <a:t>Online Standard Highlights</a:t>
            </a:r>
            <a:endParaRPr lang="en-US" spc="0" dirty="0"/>
          </a:p>
        </p:txBody>
      </p:sp>
      <p:sp>
        <p:nvSpPr>
          <p:cNvPr id="3" name="Rounded Rectangle 2"/>
          <p:cNvSpPr/>
          <p:nvPr/>
        </p:nvSpPr>
        <p:spPr bwMode="auto">
          <a:xfrm>
            <a:off x="619760" y="1524000"/>
            <a:ext cx="3965331" cy="19812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marL="280988" indent="-280988" algn="ctr"/>
            <a:r>
              <a:rPr lang="en-US" sz="1600" b="1" dirty="0" smtClean="0">
                <a:solidFill>
                  <a:schemeClr val="tx1"/>
                </a:solidFill>
                <a:latin typeface="Segoe UI" pitchFamily="34" charset="0"/>
                <a:cs typeface="Segoe UI" pitchFamily="34" charset="0"/>
              </a:rPr>
              <a:t>Enterprise Instant Messaging</a:t>
            </a:r>
          </a:p>
          <a:p>
            <a:pPr marL="280988" indent="-280988"/>
            <a:r>
              <a:rPr lang="en-US" sz="1600" dirty="0" smtClean="0">
                <a:solidFill>
                  <a:schemeClr val="tx1"/>
                </a:solidFill>
                <a:latin typeface="Segoe UI" pitchFamily="34" charset="0"/>
                <a:cs typeface="Segoe UI" pitchFamily="34" charset="0"/>
              </a:rPr>
              <a:t>  </a:t>
            </a:r>
          </a:p>
          <a:p>
            <a:pPr marL="225425" lvl="1">
              <a:buFont typeface="Arial" pitchFamily="34" charset="0"/>
              <a:buChar char="•"/>
            </a:pPr>
            <a:r>
              <a:rPr lang="en-US" sz="1600" dirty="0" smtClean="0">
                <a:solidFill>
                  <a:schemeClr val="tx1"/>
                </a:solidFill>
                <a:latin typeface="Segoe UI" pitchFamily="34" charset="0"/>
                <a:cs typeface="Segoe UI" pitchFamily="34" charset="0"/>
              </a:rPr>
              <a:t>Multi-party IM &amp; Presence</a:t>
            </a:r>
          </a:p>
          <a:p>
            <a:pPr marL="225425" lvl="1">
              <a:buFont typeface="Arial" pitchFamily="34" charset="0"/>
              <a:buChar char="•"/>
            </a:pPr>
            <a:r>
              <a:rPr lang="en-US" sz="1600" dirty="0" smtClean="0">
                <a:solidFill>
                  <a:schemeClr val="tx1"/>
                </a:solidFill>
                <a:latin typeface="Segoe UI" pitchFamily="34" charset="0"/>
                <a:cs typeface="Segoe UI" pitchFamily="34" charset="0"/>
              </a:rPr>
              <a:t>Address Book Search / DLX</a:t>
            </a:r>
          </a:p>
          <a:p>
            <a:pPr marL="225425" lvl="1">
              <a:buFont typeface="Arial" pitchFamily="34" charset="0"/>
              <a:buChar char="•"/>
            </a:pPr>
            <a:r>
              <a:rPr lang="en-US" sz="1600" dirty="0" smtClean="0">
                <a:solidFill>
                  <a:schemeClr val="tx1"/>
                </a:solidFill>
                <a:latin typeface="Segoe UI" pitchFamily="34" charset="0"/>
                <a:cs typeface="Segoe UI" pitchFamily="34" charset="0"/>
              </a:rPr>
              <a:t>File Transfer*</a:t>
            </a:r>
          </a:p>
          <a:p>
            <a:pPr marL="225425" lvl="1">
              <a:buFont typeface="Arial" pitchFamily="34" charset="0"/>
              <a:buChar char="•"/>
            </a:pPr>
            <a:r>
              <a:rPr lang="en-US" sz="1600" dirty="0" smtClean="0">
                <a:solidFill>
                  <a:schemeClr val="tx1"/>
                </a:solidFill>
                <a:latin typeface="Segoe UI" pitchFamily="34" charset="0"/>
                <a:cs typeface="Segoe UI" pitchFamily="34" charset="0"/>
              </a:rPr>
              <a:t>1:1 Audio and Video*</a:t>
            </a:r>
          </a:p>
          <a:p>
            <a:pPr marL="225425" lvl="1">
              <a:buFont typeface="Arial" pitchFamily="34" charset="0"/>
              <a:buChar char="•"/>
            </a:pPr>
            <a:r>
              <a:rPr lang="en-US" sz="1600" dirty="0" smtClean="0">
                <a:solidFill>
                  <a:schemeClr val="tx1"/>
                </a:solidFill>
                <a:latin typeface="Segoe UI" pitchFamily="34" charset="0"/>
                <a:cs typeface="Segoe UI" pitchFamily="34" charset="0"/>
              </a:rPr>
              <a:t>OC client promo – no extra charge</a:t>
            </a:r>
          </a:p>
          <a:p>
            <a:pPr marL="225425" lvl="1"/>
            <a:endParaRPr lang="en-US" sz="1600" dirty="0" smtClean="0">
              <a:solidFill>
                <a:schemeClr val="bg1"/>
              </a:solidFill>
              <a:latin typeface="Segoe UI" pitchFamily="34" charset="0"/>
              <a:cs typeface="Segoe UI" pitchFamily="34" charset="0"/>
            </a:endParaRPr>
          </a:p>
          <a:p>
            <a:pPr marL="574675" lvl="1" indent="-227013">
              <a:buFont typeface="Arial" pitchFamily="34" charset="0"/>
              <a:buChar char="•"/>
            </a:pPr>
            <a:endParaRPr lang="en-US" sz="1600" dirty="0" smtClean="0">
              <a:solidFill>
                <a:schemeClr val="bg1"/>
              </a:solidFill>
              <a:latin typeface="Segoe UI" pitchFamily="34" charset="0"/>
              <a:cs typeface="Segoe UI" pitchFamily="34" charset="0"/>
            </a:endParaRPr>
          </a:p>
          <a:p>
            <a:pPr marL="574675" lvl="1" indent="-227013">
              <a:buFont typeface="Arial" pitchFamily="34" charset="0"/>
              <a:buChar char="•"/>
            </a:pPr>
            <a:endParaRPr lang="en-US" sz="1600" dirty="0" smtClean="0">
              <a:solidFill>
                <a:schemeClr val="bg1"/>
              </a:solidFill>
              <a:latin typeface="Segoe UI" pitchFamily="34" charset="0"/>
              <a:cs typeface="Segoe UI" pitchFamily="34" charset="0"/>
            </a:endParaRPr>
          </a:p>
          <a:p>
            <a:pPr marL="574675" lvl="1" indent="-227013"/>
            <a:endParaRPr lang="en-US" sz="1600" dirty="0" smtClean="0">
              <a:solidFill>
                <a:schemeClr val="bg1"/>
              </a:solidFill>
              <a:latin typeface="Segoe UI" pitchFamily="34" charset="0"/>
              <a:cs typeface="Segoe UI" pitchFamily="34" charset="0"/>
            </a:endParaRPr>
          </a:p>
        </p:txBody>
      </p:sp>
      <p:sp>
        <p:nvSpPr>
          <p:cNvPr id="4" name="Rounded Rectangle 3"/>
          <p:cNvSpPr/>
          <p:nvPr/>
        </p:nvSpPr>
        <p:spPr bwMode="auto">
          <a:xfrm>
            <a:off x="4772660" y="1524000"/>
            <a:ext cx="3962400" cy="2019300"/>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228600" indent="-228600" algn="ctr"/>
            <a:r>
              <a:rPr lang="en-US" sz="1600" b="1" dirty="0" smtClean="0">
                <a:solidFill>
                  <a:schemeClr val="tx1"/>
                </a:solidFill>
                <a:latin typeface="Segoe UI" pitchFamily="34" charset="0"/>
                <a:cs typeface="Segoe UI" pitchFamily="34" charset="0"/>
              </a:rPr>
              <a:t>Security and Availability</a:t>
            </a:r>
          </a:p>
          <a:p>
            <a:pPr marL="228600" indent="-228600"/>
            <a:r>
              <a:rPr lang="en-US" sz="1600" dirty="0" smtClean="0">
                <a:solidFill>
                  <a:schemeClr val="tx1"/>
                </a:solidFill>
                <a:latin typeface="Segoe UI" pitchFamily="34" charset="0"/>
                <a:cs typeface="Segoe UI" pitchFamily="34" charset="0"/>
              </a:rPr>
              <a:t>  </a:t>
            </a:r>
          </a:p>
          <a:p>
            <a:pPr marL="3175" lvl="1" indent="3175">
              <a:buFont typeface="Arial" pitchFamily="34" charset="0"/>
              <a:buChar char="•"/>
            </a:pPr>
            <a:r>
              <a:rPr lang="en-US" sz="1600" dirty="0" smtClean="0">
                <a:solidFill>
                  <a:schemeClr val="tx1"/>
                </a:solidFill>
                <a:latin typeface="Segoe UI" pitchFamily="34" charset="0"/>
                <a:cs typeface="Segoe UI" pitchFamily="34" charset="0"/>
              </a:rPr>
              <a:t>Instant Messaging encryption</a:t>
            </a:r>
          </a:p>
          <a:p>
            <a:pPr marL="3175" lvl="1" indent="3175">
              <a:buFont typeface="Arial" pitchFamily="34" charset="0"/>
              <a:buChar char="•"/>
            </a:pPr>
            <a:r>
              <a:rPr lang="en-US" sz="1600" dirty="0" smtClean="0">
                <a:solidFill>
                  <a:schemeClr val="tx1"/>
                </a:solidFill>
                <a:latin typeface="Segoe UI" pitchFamily="34" charset="0"/>
                <a:cs typeface="Segoe UI" pitchFamily="34" charset="0"/>
              </a:rPr>
              <a:t>Instant Message filtering</a:t>
            </a:r>
          </a:p>
          <a:p>
            <a:pPr marL="455613" lvl="1" indent="-227013">
              <a:buFont typeface="Arial" pitchFamily="34" charset="0"/>
              <a:buChar char="•"/>
            </a:pPr>
            <a:endParaRPr lang="en-US" sz="1600" dirty="0" smtClean="0">
              <a:solidFill>
                <a:schemeClr val="bg1"/>
              </a:solidFill>
              <a:latin typeface="Segoe UI" pitchFamily="34" charset="0"/>
              <a:cs typeface="Segoe UI" pitchFamily="34" charset="0"/>
            </a:endParaRPr>
          </a:p>
          <a:p>
            <a:pPr lvl="1">
              <a:buFont typeface="Arial" pitchFamily="34" charset="0"/>
              <a:buChar char="•"/>
            </a:pPr>
            <a:endParaRPr lang="en-US" sz="1600" dirty="0" smtClean="0">
              <a:solidFill>
                <a:schemeClr val="bg1"/>
              </a:solidFill>
              <a:latin typeface="Segoe UI" pitchFamily="34" charset="0"/>
              <a:cs typeface="Segoe UI" pitchFamily="34" charset="0"/>
            </a:endParaRPr>
          </a:p>
        </p:txBody>
      </p:sp>
      <p:sp>
        <p:nvSpPr>
          <p:cNvPr id="5" name="Rounded Rectangle 4"/>
          <p:cNvSpPr/>
          <p:nvPr/>
        </p:nvSpPr>
        <p:spPr bwMode="auto">
          <a:xfrm>
            <a:off x="619760" y="3581400"/>
            <a:ext cx="3965331" cy="20574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marL="283464" indent="-283464" algn="ctr"/>
            <a:r>
              <a:rPr lang="en-US" sz="1600" b="1" dirty="0" smtClean="0">
                <a:solidFill>
                  <a:schemeClr val="tx1"/>
                </a:solidFill>
                <a:latin typeface="Segoe UI" pitchFamily="34" charset="0"/>
                <a:cs typeface="Segoe UI" pitchFamily="34" charset="0"/>
              </a:rPr>
              <a:t>Integrated User Experience</a:t>
            </a:r>
          </a:p>
          <a:p>
            <a:pPr marL="283464" indent="-283464">
              <a:buFont typeface="Webdings" pitchFamily="18" charset="2"/>
              <a:buChar char="4"/>
            </a:pPr>
            <a:endParaRPr lang="en-US" sz="1600" dirty="0" smtClean="0">
              <a:solidFill>
                <a:schemeClr val="tx1"/>
              </a:solidFill>
              <a:latin typeface="Segoe UI" pitchFamily="34" charset="0"/>
              <a:cs typeface="Segoe UI" pitchFamily="34" charset="0"/>
            </a:endParaRPr>
          </a:p>
          <a:p>
            <a:pPr marL="0" lvl="1">
              <a:buFont typeface="Arial" pitchFamily="34" charset="0"/>
              <a:buChar char="•"/>
            </a:pPr>
            <a:r>
              <a:rPr lang="en-US" sz="1600" dirty="0" smtClean="0">
                <a:solidFill>
                  <a:schemeClr val="tx1"/>
                </a:solidFill>
                <a:latin typeface="Segoe UI" pitchFamily="34" charset="0"/>
                <a:cs typeface="Segoe UI" pitchFamily="34" charset="0"/>
              </a:rPr>
              <a:t>Office Integration – IM/Presence</a:t>
            </a:r>
          </a:p>
          <a:p>
            <a:pPr marL="0" lvl="1">
              <a:buFont typeface="Arial" pitchFamily="34" charset="0"/>
              <a:buChar char="•"/>
            </a:pPr>
            <a:r>
              <a:rPr lang="en-US" sz="1600" dirty="0" smtClean="0">
                <a:solidFill>
                  <a:schemeClr val="tx1"/>
                </a:solidFill>
                <a:latin typeface="Segoe UI" pitchFamily="34" charset="0"/>
                <a:cs typeface="Segoe UI" pitchFamily="34" charset="0"/>
              </a:rPr>
              <a:t>Exchange Integration – Calendar</a:t>
            </a:r>
          </a:p>
          <a:p>
            <a:pPr marL="0" lvl="1">
              <a:buFont typeface="Arial" pitchFamily="34" charset="0"/>
              <a:buChar char="•"/>
            </a:pPr>
            <a:r>
              <a:rPr lang="en-US" sz="1600" dirty="0" smtClean="0">
                <a:solidFill>
                  <a:schemeClr val="tx1"/>
                </a:solidFill>
                <a:latin typeface="Segoe UI" pitchFamily="34" charset="0"/>
                <a:cs typeface="Segoe UI" pitchFamily="34" charset="0"/>
              </a:rPr>
              <a:t>Sharepoint Integration – IM/Presence </a:t>
            </a:r>
          </a:p>
          <a:p>
            <a:pPr marL="0" lvl="1">
              <a:buFont typeface="Arial" pitchFamily="34" charset="0"/>
              <a:buChar char="•"/>
            </a:pPr>
            <a:r>
              <a:rPr lang="en-US" sz="1600" dirty="0" smtClean="0">
                <a:solidFill>
                  <a:schemeClr val="tx1"/>
                </a:solidFill>
                <a:latin typeface="Segoe UI" pitchFamily="34" charset="0"/>
                <a:cs typeface="Segoe UI" pitchFamily="34" charset="0"/>
              </a:rPr>
              <a:t>Online Services - Single Sign On</a:t>
            </a:r>
          </a:p>
          <a:p>
            <a:pPr marL="0" lvl="1">
              <a:buFont typeface="Arial" pitchFamily="34" charset="0"/>
              <a:buChar char="•"/>
            </a:pPr>
            <a:endParaRPr lang="en-US" sz="1600" dirty="0" smtClean="0">
              <a:solidFill>
                <a:schemeClr val="bg1"/>
              </a:solidFill>
              <a:latin typeface="Segoe UI" pitchFamily="34" charset="0"/>
              <a:cs typeface="Segoe UI" pitchFamily="34" charset="0"/>
            </a:endParaRPr>
          </a:p>
          <a:p>
            <a:pPr lvl="1">
              <a:buFont typeface="Arial" pitchFamily="34" charset="0"/>
              <a:buChar char="•"/>
            </a:pPr>
            <a:endParaRPr lang="en-US" sz="1600" dirty="0" smtClean="0">
              <a:solidFill>
                <a:schemeClr val="bg1"/>
              </a:solidFill>
              <a:latin typeface="Segoe UI" pitchFamily="34" charset="0"/>
              <a:cs typeface="Segoe UI" pitchFamily="34" charset="0"/>
            </a:endParaRPr>
          </a:p>
        </p:txBody>
      </p:sp>
      <p:sp>
        <p:nvSpPr>
          <p:cNvPr id="6" name="Rounded Rectangle 5"/>
          <p:cNvSpPr/>
          <p:nvPr/>
        </p:nvSpPr>
        <p:spPr bwMode="auto">
          <a:xfrm>
            <a:off x="4772660" y="3657600"/>
            <a:ext cx="3962400" cy="1991032"/>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280988" indent="-280988" algn="ctr"/>
            <a:r>
              <a:rPr lang="en-US" sz="1600" b="1" dirty="0" smtClean="0">
                <a:solidFill>
                  <a:schemeClr val="tx1"/>
                </a:solidFill>
                <a:latin typeface="Segoe UI" pitchFamily="34" charset="0"/>
                <a:cs typeface="Segoe UI" pitchFamily="34" charset="0"/>
              </a:rPr>
              <a:t>Simplified Management</a:t>
            </a:r>
          </a:p>
          <a:p>
            <a:pPr marL="280988" indent="-280988">
              <a:buFont typeface="Webdings" pitchFamily="18" charset="2"/>
              <a:buChar char="4"/>
            </a:pPr>
            <a:endParaRPr lang="en-US" sz="1600" dirty="0" smtClean="0">
              <a:solidFill>
                <a:schemeClr val="tx1"/>
              </a:solidFill>
              <a:latin typeface="Segoe UI" pitchFamily="34" charset="0"/>
              <a:cs typeface="Segoe UI" pitchFamily="34" charset="0"/>
            </a:endParaRPr>
          </a:p>
          <a:p>
            <a:pPr marL="0" lvl="1">
              <a:buFont typeface="Arial" pitchFamily="34" charset="0"/>
              <a:buChar char="•"/>
            </a:pPr>
            <a:r>
              <a:rPr lang="en-US" sz="1600" dirty="0" smtClean="0">
                <a:solidFill>
                  <a:schemeClr val="tx1"/>
                </a:solidFill>
                <a:latin typeface="Segoe UI" pitchFamily="34" charset="0"/>
                <a:cs typeface="Segoe UI" pitchFamily="34" charset="0"/>
              </a:rPr>
              <a:t>Online Services administration center</a:t>
            </a:r>
          </a:p>
          <a:p>
            <a:pPr marL="0" lvl="1">
              <a:buFont typeface="Arial" pitchFamily="34" charset="0"/>
              <a:buChar char="•"/>
            </a:pPr>
            <a:r>
              <a:rPr lang="en-US" sz="1600" dirty="0" smtClean="0">
                <a:solidFill>
                  <a:schemeClr val="tx1"/>
                </a:solidFill>
                <a:latin typeface="Segoe UI" pitchFamily="34" charset="0"/>
                <a:cs typeface="Segoe UI" pitchFamily="34" charset="0"/>
              </a:rPr>
              <a:t>24x7 support</a:t>
            </a:r>
          </a:p>
          <a:p>
            <a:pPr marL="0" lvl="1">
              <a:buFont typeface="Arial" pitchFamily="34" charset="0"/>
              <a:buChar char="•"/>
            </a:pPr>
            <a:r>
              <a:rPr lang="en-US" sz="1600" dirty="0" smtClean="0">
                <a:solidFill>
                  <a:schemeClr val="tx1"/>
                </a:solidFill>
                <a:latin typeface="Segoe UI" pitchFamily="34" charset="0"/>
                <a:cs typeface="Segoe UI" pitchFamily="34" charset="0"/>
              </a:rPr>
              <a:t>99.9% service level agreement</a:t>
            </a:r>
          </a:p>
          <a:p>
            <a:pPr marL="0" lvl="1">
              <a:buFont typeface="Arial" pitchFamily="34" charset="0"/>
              <a:buChar char="•"/>
            </a:pPr>
            <a:r>
              <a:rPr lang="en-US" sz="1600" dirty="0" smtClean="0">
                <a:solidFill>
                  <a:schemeClr val="tx1"/>
                </a:solidFill>
                <a:latin typeface="Segoe UI" pitchFamily="34" charset="0"/>
                <a:cs typeface="Segoe UI" pitchFamily="34" charset="0"/>
              </a:rPr>
              <a:t>Always up to date software</a:t>
            </a:r>
          </a:p>
          <a:p>
            <a:pPr marL="455613" lvl="1" indent="-227013">
              <a:buFont typeface="Arial" pitchFamily="34" charset="0"/>
              <a:buChar char="•"/>
            </a:pPr>
            <a:endParaRPr lang="en-US" sz="1600" dirty="0" smtClean="0">
              <a:solidFill>
                <a:schemeClr val="bg1"/>
              </a:solidFill>
              <a:latin typeface="Segoe UI" pitchFamily="34" charset="0"/>
              <a:cs typeface="Segoe UI" pitchFamily="34" charset="0"/>
            </a:endParaRPr>
          </a:p>
          <a:p>
            <a:pPr lvl="1">
              <a:buFont typeface="Arial" pitchFamily="34" charset="0"/>
              <a:buChar char="•"/>
            </a:pPr>
            <a:endParaRPr lang="en-US" sz="1600" dirty="0" smtClean="0">
              <a:solidFill>
                <a:schemeClr val="bg1"/>
              </a:solidFill>
              <a:latin typeface="Segoe UI" pitchFamily="34" charset="0"/>
              <a:cs typeface="Segoe UI" pitchFamily="34" charset="0"/>
            </a:endParaRPr>
          </a:p>
          <a:p>
            <a:pPr lvl="1">
              <a:buFont typeface="Arial" pitchFamily="34" charset="0"/>
              <a:buChar char="•"/>
            </a:pPr>
            <a:endParaRPr lang="en-US" sz="1600" dirty="0" smtClean="0">
              <a:latin typeface="Segoe UI" pitchFamily="34" charset="0"/>
              <a:cs typeface="Segoe UI" pitchFamily="34" charset="0"/>
            </a:endParaRPr>
          </a:p>
        </p:txBody>
      </p:sp>
      <p:sp>
        <p:nvSpPr>
          <p:cNvPr id="7" name="TextBox 6"/>
          <p:cNvSpPr txBox="1"/>
          <p:nvPr/>
        </p:nvSpPr>
        <p:spPr>
          <a:xfrm>
            <a:off x="1210752" y="5952150"/>
            <a:ext cx="6678431" cy="253916"/>
          </a:xfrm>
          <a:prstGeom prst="rect">
            <a:avLst/>
          </a:prstGeom>
          <a:noFill/>
        </p:spPr>
        <p:txBody>
          <a:bodyPr wrap="none" rtlCol="0">
            <a:spAutoFit/>
          </a:bodyPr>
          <a:lstStyle/>
          <a:p>
            <a:pPr marL="0" lvl="1"/>
            <a:r>
              <a:rPr lang="en-US" sz="105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 </a:t>
            </a:r>
            <a:r>
              <a:rPr lang="en-US" sz="105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Limited to two PC’s on the same corporate network (e..g., no firewalls or other devices between the parties)</a:t>
            </a:r>
          </a:p>
        </p:txBody>
      </p:sp>
      <p:sp>
        <p:nvSpPr>
          <p:cNvPr id="8" name="TextBox 7"/>
          <p:cNvSpPr txBox="1"/>
          <p:nvPr/>
        </p:nvSpPr>
        <p:spPr>
          <a:xfrm rot="16200000">
            <a:off x="2281166" y="624596"/>
            <a:ext cx="369332" cy="1253741"/>
          </a:xfrm>
          <a:prstGeom prst="rect">
            <a:avLst/>
          </a:prstGeom>
          <a:noFill/>
        </p:spPr>
        <p:txBody>
          <a:bodyPr vert="vert" wrap="none" lIns="0" tIns="0" rIns="0" bIns="0" rtlCol="0">
            <a:spAutoFit/>
          </a:bodyPr>
          <a:lstStyle/>
          <a:p>
            <a:r>
              <a:rPr lang="en-US" sz="2400" b="1" i="1" dirty="0" smtClean="0">
                <a:gradFill>
                  <a:gsLst>
                    <a:gs pos="0">
                      <a:schemeClr val="tx1"/>
                    </a:gs>
                    <a:gs pos="86000">
                      <a:schemeClr val="tx1"/>
                    </a:gs>
                  </a:gsLst>
                  <a:lin ang="5400000" scaled="0"/>
                </a:gradFill>
              </a:rPr>
              <a:t>End User</a:t>
            </a:r>
          </a:p>
        </p:txBody>
      </p:sp>
      <p:sp>
        <p:nvSpPr>
          <p:cNvPr id="9" name="TextBox 8"/>
          <p:cNvSpPr txBox="1"/>
          <p:nvPr/>
        </p:nvSpPr>
        <p:spPr>
          <a:xfrm rot="16200000">
            <a:off x="6500357" y="825003"/>
            <a:ext cx="369332" cy="852926"/>
          </a:xfrm>
          <a:prstGeom prst="rect">
            <a:avLst/>
          </a:prstGeom>
          <a:noFill/>
        </p:spPr>
        <p:txBody>
          <a:bodyPr vert="vert" wrap="none" lIns="0" tIns="0" rIns="0" bIns="0" rtlCol="0">
            <a:spAutoFit/>
          </a:bodyPr>
          <a:lstStyle/>
          <a:p>
            <a:r>
              <a:rPr lang="en-US" sz="2400" b="1" i="1" dirty="0" smtClean="0">
                <a:gradFill>
                  <a:gsLst>
                    <a:gs pos="0">
                      <a:schemeClr val="tx1"/>
                    </a:gs>
                    <a:gs pos="86000">
                      <a:schemeClr val="tx1"/>
                    </a:gs>
                  </a:gsLst>
                  <a:lin ang="5400000" scaled="0"/>
                </a:gradFill>
              </a:rPr>
              <a:t>IT Pro</a:t>
            </a:r>
          </a:p>
        </p:txBody>
      </p:sp>
      <p:sp>
        <p:nvSpPr>
          <p:cNvPr id="10" name="TextBox 9"/>
          <p:cNvSpPr txBox="1"/>
          <p:nvPr/>
        </p:nvSpPr>
        <p:spPr>
          <a:xfrm>
            <a:off x="943709" y="5706534"/>
            <a:ext cx="7522957"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Currently not offered in BPOS-S: Federation, PIC, IM archiving, web client</a:t>
            </a:r>
          </a:p>
        </p:txBody>
      </p:sp>
    </p:spTree>
    <p:extLst>
      <p:ext uri="{BB962C8B-B14F-4D97-AF65-F5344CB8AC3E}">
        <p14:creationId xmlns="" xmlns:p14="http://schemas.microsoft.com/office/powerpoint/2007/7/12/main" val="32466092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Office Live Meeting</a:t>
            </a:r>
            <a:endParaRPr lang="fr-FR"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8199610D-7063-47D0-9637-58AFFEF49596}" type="slidenum">
              <a:rPr lang="en-US" smtClean="0"/>
              <a:pPr/>
              <a:t>13</a:t>
            </a:fld>
            <a:endParaRPr lang="en-US"/>
          </a:p>
        </p:txBody>
      </p:sp>
      <p:pic>
        <p:nvPicPr>
          <p:cNvPr id="5" name="Picture 4" descr="meeting console with pano.jpg"/>
          <p:cNvPicPr>
            <a:picLocks noChangeAspect="1"/>
          </p:cNvPicPr>
          <p:nvPr/>
        </p:nvPicPr>
        <p:blipFill>
          <a:blip r:embed="rId3" cstate="print"/>
          <a:srcRect r="825" b="870"/>
          <a:stretch>
            <a:fillRect/>
          </a:stretch>
        </p:blipFill>
        <p:spPr>
          <a:xfrm>
            <a:off x="160864" y="911905"/>
            <a:ext cx="8839202" cy="5722729"/>
          </a:xfrm>
          <a:prstGeom prst="rect">
            <a:avLst/>
          </a:prstGeom>
        </p:spPr>
      </p:pic>
      <p:pic>
        <p:nvPicPr>
          <p:cNvPr id="7" name="Rectangle 27649"/>
          <p:cNvPicPr>
            <a:picLocks noChangeAspect="1" noChangeArrowheads="1"/>
          </p:cNvPicPr>
          <p:nvPr/>
        </p:nvPicPr>
        <p:blipFill>
          <a:blip r:embed="rId4" cstate="email"/>
          <a:stretch>
            <a:fillRect/>
          </a:stretch>
        </p:blipFill>
        <p:spPr bwMode="auto">
          <a:xfrm>
            <a:off x="7435313" y="187891"/>
            <a:ext cx="1846917" cy="2772405"/>
          </a:xfrm>
          <a:prstGeom prst="rect">
            <a:avLst/>
          </a:prstGeom>
          <a:noFill/>
          <a:ln>
            <a:noFill/>
          </a:ln>
          <a:effectLst>
            <a:innerShdw blurRad="63500" dist="50800" dir="10800000">
              <a:prstClr val="black">
                <a:alpha val="50000"/>
              </a:prstClr>
            </a:inn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white"/>
        <p:txBody>
          <a:bodyPr/>
          <a:lstStyle/>
          <a:p>
            <a:r>
              <a:rPr lang="en-US" sz="7200" dirty="0" smtClean="0"/>
              <a:t>Implementation and Administration</a:t>
            </a:r>
            <a:endParaRPr lang="en-US" sz="72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Phases</a:t>
            </a:r>
            <a:endParaRPr lang="en-US" dirty="0"/>
          </a:p>
        </p:txBody>
      </p:sp>
      <p:sp>
        <p:nvSpPr>
          <p:cNvPr id="3" name="Content Placeholder 2"/>
          <p:cNvSpPr>
            <a:spLocks noGrp="1"/>
          </p:cNvSpPr>
          <p:nvPr>
            <p:ph idx="1"/>
          </p:nvPr>
        </p:nvSpPr>
        <p:spPr/>
        <p:txBody>
          <a:bodyPr/>
          <a:lstStyle/>
          <a:p>
            <a:r>
              <a:rPr lang="en-US" dirty="0" smtClean="0">
                <a:solidFill>
                  <a:schemeClr val="accent5"/>
                </a:solidFill>
              </a:rPr>
              <a:t>Preparation</a:t>
            </a:r>
          </a:p>
          <a:p>
            <a:r>
              <a:rPr lang="en-US" dirty="0" smtClean="0"/>
              <a:t>Configuration</a:t>
            </a:r>
          </a:p>
          <a:p>
            <a:r>
              <a:rPr lang="en-US" dirty="0" smtClean="0"/>
              <a:t>Administration</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Registration</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BPOS Account creation: 9 steps</a:t>
            </a:r>
            <a:endParaRPr lang="en-US" sz="4400" dirty="0"/>
          </a:p>
        </p:txBody>
      </p:sp>
      <p:sp>
        <p:nvSpPr>
          <p:cNvPr id="3" name="Content Placeholder 2"/>
          <p:cNvSpPr>
            <a:spLocks noGrp="1"/>
          </p:cNvSpPr>
          <p:nvPr>
            <p:ph idx="1"/>
          </p:nvPr>
        </p:nvSpPr>
        <p:spPr>
          <a:xfrm>
            <a:off x="257175" y="1380067"/>
            <a:ext cx="8382000" cy="4935008"/>
          </a:xfrm>
        </p:spPr>
        <p:txBody>
          <a:bodyPr/>
          <a:lstStyle/>
          <a:p>
            <a:pPr marL="457200" indent="-457200">
              <a:buNone/>
            </a:pPr>
            <a:r>
              <a:rPr lang="en-US" sz="2000" dirty="0" smtClean="0"/>
              <a:t>1. Get to the MOCP portal: </a:t>
            </a:r>
            <a:r>
              <a:rPr lang="en-US" sz="2000" u="sng" dirty="0" smtClean="0">
                <a:hlinkClick r:id="rId3"/>
              </a:rPr>
              <a:t>https://mocp.microsoftonline.com</a:t>
            </a:r>
            <a:r>
              <a:rPr lang="en-US" sz="2000" dirty="0" smtClean="0"/>
              <a:t>  and select your country</a:t>
            </a:r>
          </a:p>
          <a:p>
            <a:pPr marL="457200" indent="-457200">
              <a:buFont typeface="+mj-lt"/>
              <a:buAutoNum type="arabicPeriod"/>
            </a:pPr>
            <a:endParaRPr lang="en-US" sz="2000" dirty="0" smtClean="0"/>
          </a:p>
          <a:p>
            <a:pPr marL="457200" indent="-457200">
              <a:buFont typeface="+mj-lt"/>
              <a:buAutoNum type="arabicPeriod"/>
            </a:pPr>
            <a:endParaRPr lang="en-US" sz="2000" dirty="0" smtClean="0"/>
          </a:p>
          <a:p>
            <a:pPr marL="457200" indent="-457200">
              <a:buFont typeface="+mj-lt"/>
              <a:buAutoNum type="arabicPeriod"/>
            </a:pPr>
            <a:endParaRPr lang="en-US" sz="2000" dirty="0" smtClean="0"/>
          </a:p>
          <a:p>
            <a:pPr marL="457200" indent="-457200">
              <a:buFont typeface="+mj-lt"/>
              <a:buAutoNum type="arabicPeriod"/>
            </a:pPr>
            <a:endParaRPr lang="en-US" sz="2000" dirty="0" smtClean="0"/>
          </a:p>
          <a:p>
            <a:pPr marL="457200" indent="-457200">
              <a:buFont typeface="+mj-lt"/>
              <a:buAutoNum type="arabicPeriod"/>
            </a:pPr>
            <a:endParaRPr lang="en-US" sz="2000" dirty="0" smtClean="0"/>
          </a:p>
          <a:p>
            <a:pPr marL="457200" indent="-457200">
              <a:buFont typeface="+mj-lt"/>
              <a:buAutoNum type="arabicPeriod"/>
            </a:pPr>
            <a:endParaRPr lang="en-US" sz="2000" dirty="0" smtClean="0"/>
          </a:p>
          <a:p>
            <a:pPr marL="457200" indent="-457200">
              <a:buNone/>
            </a:pPr>
            <a:endParaRPr lang="en-US" sz="2000" dirty="0" smtClean="0"/>
          </a:p>
          <a:p>
            <a:pPr marL="457200" indent="-457200">
              <a:buNone/>
            </a:pPr>
            <a:r>
              <a:rPr lang="en-US" sz="2000" dirty="0" smtClean="0"/>
              <a:t>2. Use or create your Live ID:  </a:t>
            </a:r>
          </a:p>
        </p:txBody>
      </p:sp>
      <p:pic>
        <p:nvPicPr>
          <p:cNvPr id="29699" name="Picture 3"/>
          <p:cNvPicPr>
            <a:picLocks noChangeAspect="1" noChangeArrowheads="1"/>
          </p:cNvPicPr>
          <p:nvPr/>
        </p:nvPicPr>
        <p:blipFill>
          <a:blip r:embed="rId4"/>
          <a:srcRect/>
          <a:stretch>
            <a:fillRect/>
          </a:stretch>
        </p:blipFill>
        <p:spPr bwMode="auto">
          <a:xfrm>
            <a:off x="1866900" y="4653098"/>
            <a:ext cx="6399190" cy="1282036"/>
          </a:xfrm>
          <a:prstGeom prst="rect">
            <a:avLst/>
          </a:prstGeom>
          <a:noFill/>
          <a:ln w="9525">
            <a:noFill/>
            <a:miter lim="800000"/>
            <a:headEnd/>
            <a:tailEnd/>
          </a:ln>
        </p:spPr>
      </p:pic>
      <p:pic>
        <p:nvPicPr>
          <p:cNvPr id="29700" name="Picture 4"/>
          <p:cNvPicPr>
            <a:picLocks noChangeAspect="1" noChangeArrowheads="1"/>
          </p:cNvPicPr>
          <p:nvPr/>
        </p:nvPicPr>
        <p:blipFill>
          <a:blip r:embed="rId5"/>
          <a:srcRect/>
          <a:stretch>
            <a:fillRect/>
          </a:stretch>
        </p:blipFill>
        <p:spPr bwMode="auto">
          <a:xfrm>
            <a:off x="2062007" y="1909362"/>
            <a:ext cx="6557295" cy="179057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700"/>
                                        </p:tgtEl>
                                        <p:attrNameLst>
                                          <p:attrName>style.visibility</p:attrName>
                                        </p:attrNameLst>
                                      </p:cBhvr>
                                      <p:to>
                                        <p:strVal val="visible"/>
                                      </p:to>
                                    </p:set>
                                    <p:animEffect transition="in" filter="blinds(horizontal)">
                                      <p:cBhvr>
                                        <p:cTn id="10" dur="500"/>
                                        <p:tgtEl>
                                          <p:spTgt spid="2970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9699"/>
                                        </p:tgtEl>
                                        <p:attrNameLst>
                                          <p:attrName>style.visibility</p:attrName>
                                        </p:attrNameLst>
                                      </p:cBhvr>
                                      <p:to>
                                        <p:strVal val="visible"/>
                                      </p:to>
                                    </p:set>
                                    <p:animEffect transition="in" filter="blinds(horizontal)">
                                      <p:cBhvr>
                                        <p:cTn id="18"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mtClean="0"/>
              <a:t>BPOS </a:t>
            </a:r>
            <a:r>
              <a:rPr lang="en-US" sz="4400" dirty="0" smtClean="0"/>
              <a:t>Account creation: 9 steps</a:t>
            </a:r>
            <a:endParaRPr lang="en-US" sz="4400" dirty="0"/>
          </a:p>
        </p:txBody>
      </p:sp>
      <p:sp>
        <p:nvSpPr>
          <p:cNvPr id="3" name="Content Placeholder 2"/>
          <p:cNvSpPr>
            <a:spLocks noGrp="1"/>
          </p:cNvSpPr>
          <p:nvPr>
            <p:ph idx="1"/>
          </p:nvPr>
        </p:nvSpPr>
        <p:spPr>
          <a:xfrm>
            <a:off x="341842" y="1224492"/>
            <a:ext cx="8382000" cy="4752976"/>
          </a:xfrm>
        </p:spPr>
        <p:txBody>
          <a:bodyPr/>
          <a:lstStyle/>
          <a:p>
            <a:pPr marL="457200" indent="-457200">
              <a:buNone/>
            </a:pPr>
            <a:r>
              <a:rPr lang="en-US" sz="2000" dirty="0" smtClean="0"/>
              <a:t>3. If you create your Live ID, enter a user name</a:t>
            </a:r>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r>
              <a:rPr lang="en-US" sz="2000" dirty="0" smtClean="0"/>
              <a:t>4. Add information about the contact with name/Tel</a:t>
            </a:r>
          </a:p>
          <a:p>
            <a:pPr marL="457200" indent="-457200">
              <a:buNone/>
            </a:pPr>
            <a:endParaRPr lang="en-US" sz="2000" dirty="0" smtClean="0"/>
          </a:p>
          <a:p>
            <a:pPr marL="457200" indent="-457200">
              <a:buNone/>
            </a:pPr>
            <a:endParaRPr lang="en-US" sz="2000" dirty="0" smtClean="0"/>
          </a:p>
          <a:p>
            <a:pPr marL="457200" indent="-457200">
              <a:buNone/>
            </a:pPr>
            <a:r>
              <a:rPr lang="en-US" sz="2000" dirty="0" smtClean="0"/>
              <a:t>5. Add information about your company and your information</a:t>
            </a:r>
          </a:p>
        </p:txBody>
      </p:sp>
      <p:pic>
        <p:nvPicPr>
          <p:cNvPr id="29702" name="Picture 6"/>
          <p:cNvPicPr>
            <a:picLocks noChangeAspect="1" noChangeArrowheads="1"/>
          </p:cNvPicPr>
          <p:nvPr/>
        </p:nvPicPr>
        <p:blipFill>
          <a:blip r:embed="rId3"/>
          <a:srcRect/>
          <a:stretch>
            <a:fillRect/>
          </a:stretch>
        </p:blipFill>
        <p:spPr bwMode="auto">
          <a:xfrm>
            <a:off x="2094441" y="1786466"/>
            <a:ext cx="5562465" cy="239024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702"/>
                                        </p:tgtEl>
                                        <p:attrNameLst>
                                          <p:attrName>style.visibility</p:attrName>
                                        </p:attrNameLst>
                                      </p:cBhvr>
                                      <p:to>
                                        <p:strVal val="visible"/>
                                      </p:to>
                                    </p:set>
                                    <p:animEffect transition="in" filter="blinds(horizontal)">
                                      <p:cBhvr>
                                        <p:cTn id="10" dur="500"/>
                                        <p:tgtEl>
                                          <p:spTgt spid="2970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blinds(horizontal)">
                                      <p:cBhvr>
                                        <p:cTn id="15" dur="500"/>
                                        <p:tgtEl>
                                          <p:spTgt spid="3">
                                            <p:txEl>
                                              <p:pRg st="10" end="1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3" end="13"/>
                                            </p:txEl>
                                          </p:spTgt>
                                        </p:tgtEl>
                                        <p:attrNameLst>
                                          <p:attrName>style.visibility</p:attrName>
                                        </p:attrNameLst>
                                      </p:cBhvr>
                                      <p:to>
                                        <p:strVal val="visible"/>
                                      </p:to>
                                    </p:set>
                                    <p:animEffect transition="in" filter="blinds(horizontal)">
                                      <p:cBhvr>
                                        <p:cTn id="20"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BPOS Account creation: 9 steps</a:t>
            </a:r>
            <a:endParaRPr lang="en-US" sz="4400" dirty="0"/>
          </a:p>
        </p:txBody>
      </p:sp>
      <p:sp>
        <p:nvSpPr>
          <p:cNvPr id="3" name="Content Placeholder 2"/>
          <p:cNvSpPr>
            <a:spLocks noGrp="1"/>
          </p:cNvSpPr>
          <p:nvPr>
            <p:ph idx="1"/>
          </p:nvPr>
        </p:nvSpPr>
        <p:spPr>
          <a:xfrm>
            <a:off x="257175" y="860424"/>
            <a:ext cx="8382000" cy="5454651"/>
          </a:xfrm>
        </p:spPr>
        <p:txBody>
          <a:bodyPr/>
          <a:lstStyle/>
          <a:p>
            <a:pPr marL="457200" indent="-457200">
              <a:buNone/>
            </a:pPr>
            <a:r>
              <a:rPr lang="en-US" sz="2000" dirty="0" smtClean="0"/>
              <a:t>6. Select the service to test (BPOS Suite)</a:t>
            </a:r>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r>
              <a:rPr lang="en-US" sz="2000" dirty="0" smtClean="0"/>
              <a:t>7. Add your domain name and click ‘Accept’</a:t>
            </a:r>
          </a:p>
        </p:txBody>
      </p:sp>
      <p:pic>
        <p:nvPicPr>
          <p:cNvPr id="29705" name="Picture 9"/>
          <p:cNvPicPr>
            <a:picLocks noChangeAspect="1" noChangeArrowheads="1"/>
          </p:cNvPicPr>
          <p:nvPr/>
        </p:nvPicPr>
        <p:blipFill>
          <a:blip r:embed="rId3"/>
          <a:srcRect/>
          <a:stretch>
            <a:fillRect/>
          </a:stretch>
        </p:blipFill>
        <p:spPr bwMode="auto">
          <a:xfrm>
            <a:off x="2235198" y="4119947"/>
            <a:ext cx="6265333" cy="2061777"/>
          </a:xfrm>
          <a:prstGeom prst="rect">
            <a:avLst/>
          </a:prstGeom>
          <a:noFill/>
          <a:ln w="9525">
            <a:noFill/>
            <a:miter lim="800000"/>
            <a:headEnd/>
            <a:tailEnd/>
          </a:ln>
        </p:spPr>
      </p:pic>
      <p:pic>
        <p:nvPicPr>
          <p:cNvPr id="11" name="Picture 7"/>
          <p:cNvPicPr>
            <a:picLocks noChangeAspect="1" noChangeArrowheads="1"/>
          </p:cNvPicPr>
          <p:nvPr/>
        </p:nvPicPr>
        <p:blipFill>
          <a:blip r:embed="rId4"/>
          <a:srcRect/>
          <a:stretch>
            <a:fillRect/>
          </a:stretch>
        </p:blipFill>
        <p:spPr bwMode="auto">
          <a:xfrm>
            <a:off x="2990322" y="1394166"/>
            <a:ext cx="5450945" cy="210997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blinds(horizontal)">
                                      <p:cBhvr>
                                        <p:cTn id="15" dur="500"/>
                                        <p:tgtEl>
                                          <p:spTgt spid="3">
                                            <p:txEl>
                                              <p:pRg st="9" end="9"/>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9705"/>
                                        </p:tgtEl>
                                        <p:attrNameLst>
                                          <p:attrName>style.visibility</p:attrName>
                                        </p:attrNameLst>
                                      </p:cBhvr>
                                      <p:to>
                                        <p:strVal val="visible"/>
                                      </p:to>
                                    </p:set>
                                    <p:animEffect transition="in" filter="blinds(horizontal)">
                                      <p:cBhvr>
                                        <p:cTn id="18"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528" y="3788672"/>
            <a:ext cx="7921912" cy="1655198"/>
          </a:xfrm>
        </p:spPr>
        <p:txBody>
          <a:bodyPr/>
          <a:lstStyle/>
          <a:p>
            <a:r>
              <a:rPr lang="en-US" sz="4000" dirty="0" smtClean="0"/>
              <a:t>Implementing and Administering Microsoft Online Services</a:t>
            </a:r>
            <a:endParaRPr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512821" y="5505908"/>
            <a:ext cx="3812443" cy="1352092"/>
          </a:xfrm>
        </p:spPr>
        <p:txBody>
          <a:bodyPr/>
          <a:lstStyle/>
          <a:p>
            <a:r>
              <a:rPr lang="en-US" dirty="0" smtClean="0">
                <a:solidFill>
                  <a:schemeClr val="tx1"/>
                </a:solidFill>
              </a:rPr>
              <a:t>Cyril Sultan</a:t>
            </a:r>
          </a:p>
          <a:p>
            <a:r>
              <a:rPr lang="en-US" dirty="0" smtClean="0">
                <a:solidFill>
                  <a:schemeClr val="tx1"/>
                </a:solidFill>
              </a:rPr>
              <a:t>Sr. Technical Sales Specialist</a:t>
            </a:r>
          </a:p>
          <a:p>
            <a:r>
              <a:rPr lang="en-US" dirty="0" smtClean="0">
                <a:solidFill>
                  <a:schemeClr val="tx1"/>
                </a:solidFill>
              </a:rPr>
              <a:t>Microsoft, Microsoft Online</a:t>
            </a:r>
          </a:p>
          <a:p>
            <a:r>
              <a:rPr lang="en-US" dirty="0" smtClean="0">
                <a:solidFill>
                  <a:schemeClr val="tx1"/>
                </a:solidFill>
              </a:rPr>
              <a:t>Session Code: UNC203</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mtClean="0"/>
              <a:t>BPOS </a:t>
            </a:r>
            <a:r>
              <a:rPr lang="en-US" sz="4400" dirty="0" smtClean="0"/>
              <a:t>Account creation: 9 steps</a:t>
            </a:r>
            <a:endParaRPr lang="en-US" sz="4400" dirty="0"/>
          </a:p>
        </p:txBody>
      </p:sp>
      <p:sp>
        <p:nvSpPr>
          <p:cNvPr id="3" name="Content Placeholder 2"/>
          <p:cNvSpPr>
            <a:spLocks noGrp="1"/>
          </p:cNvSpPr>
          <p:nvPr>
            <p:ph idx="1"/>
          </p:nvPr>
        </p:nvSpPr>
        <p:spPr>
          <a:xfrm>
            <a:off x="257175" y="860424"/>
            <a:ext cx="8382000" cy="5454651"/>
          </a:xfrm>
        </p:spPr>
        <p:txBody>
          <a:bodyPr/>
          <a:lstStyle/>
          <a:p>
            <a:pPr marL="457200" indent="-457200">
              <a:buNone/>
            </a:pPr>
            <a:r>
              <a:rPr lang="en-US" sz="2000" dirty="0" smtClean="0"/>
              <a:t>8. Your account is being activated</a:t>
            </a:r>
            <a:br>
              <a:rPr lang="en-US" sz="2000" dirty="0" smtClean="0"/>
            </a:b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r>
              <a:rPr lang="en-US" sz="2000" dirty="0" smtClean="0"/>
              <a:t>9. After 5-10 minutes, your account is activated</a:t>
            </a:r>
          </a:p>
        </p:txBody>
      </p:sp>
      <p:pic>
        <p:nvPicPr>
          <p:cNvPr id="29707" name="Picture 11"/>
          <p:cNvPicPr>
            <a:picLocks noChangeAspect="1" noChangeArrowheads="1"/>
          </p:cNvPicPr>
          <p:nvPr/>
        </p:nvPicPr>
        <p:blipFill>
          <a:blip r:embed="rId3"/>
          <a:srcRect/>
          <a:stretch>
            <a:fillRect/>
          </a:stretch>
        </p:blipFill>
        <p:spPr bwMode="auto">
          <a:xfrm>
            <a:off x="3008840" y="1278022"/>
            <a:ext cx="5076825" cy="2986532"/>
          </a:xfrm>
          <a:prstGeom prst="rect">
            <a:avLst/>
          </a:prstGeom>
          <a:noFill/>
          <a:ln w="9525">
            <a:noFill/>
            <a:miter lim="800000"/>
            <a:headEnd/>
            <a:tailEnd/>
          </a:ln>
        </p:spPr>
      </p:pic>
      <p:pic>
        <p:nvPicPr>
          <p:cNvPr id="29708" name="Picture 12"/>
          <p:cNvPicPr>
            <a:picLocks noChangeAspect="1" noChangeArrowheads="1"/>
          </p:cNvPicPr>
          <p:nvPr/>
        </p:nvPicPr>
        <p:blipFill>
          <a:blip r:embed="rId4"/>
          <a:srcRect/>
          <a:stretch>
            <a:fillRect/>
          </a:stretch>
        </p:blipFill>
        <p:spPr bwMode="auto">
          <a:xfrm>
            <a:off x="143931" y="4910449"/>
            <a:ext cx="8932333" cy="108818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707"/>
                                        </p:tgtEl>
                                        <p:attrNameLst>
                                          <p:attrName>style.visibility</p:attrName>
                                        </p:attrNameLst>
                                      </p:cBhvr>
                                      <p:to>
                                        <p:strVal val="visible"/>
                                      </p:to>
                                    </p:set>
                                    <p:animEffect transition="in" filter="blinds(horizontal)">
                                      <p:cBhvr>
                                        <p:cTn id="10" dur="500"/>
                                        <p:tgtEl>
                                          <p:spTgt spid="2970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blinds(horizontal)">
                                      <p:cBhvr>
                                        <p:cTn id="15" dur="500"/>
                                        <p:tgtEl>
                                          <p:spTgt spid="3">
                                            <p:txEl>
                                              <p:pRg st="10" end="10"/>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9708"/>
                                        </p:tgtEl>
                                        <p:attrNameLst>
                                          <p:attrName>style.visibility</p:attrName>
                                        </p:attrNameLst>
                                      </p:cBhvr>
                                      <p:to>
                                        <p:strVal val="visible"/>
                                      </p:to>
                                    </p:set>
                                    <p:animEffect transition="in" filter="blinds(horizontal)">
                                      <p:cBhvr>
                                        <p:cTn id="18"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BPOS account creation</a:t>
            </a:r>
            <a:endParaRPr lang="en-US" dirty="0"/>
          </a:p>
        </p:txBody>
      </p:sp>
      <p:sp>
        <p:nvSpPr>
          <p:cNvPr id="3" name="Content Placeholder 2"/>
          <p:cNvSpPr>
            <a:spLocks noGrp="1"/>
          </p:cNvSpPr>
          <p:nvPr>
            <p:ph idx="1"/>
          </p:nvPr>
        </p:nvSpPr>
        <p:spPr>
          <a:xfrm>
            <a:off x="321733" y="1175808"/>
            <a:ext cx="8382000" cy="4561205"/>
          </a:xfrm>
        </p:spPr>
        <p:txBody>
          <a:bodyPr/>
          <a:lstStyle/>
          <a:p>
            <a:r>
              <a:rPr lang="en-US" sz="2400" dirty="0" smtClean="0"/>
              <a:t>Creation is not automatic; it can take up to 10-15 minutes for activation</a:t>
            </a:r>
          </a:p>
          <a:p>
            <a:endParaRPr lang="en-US" sz="2400" dirty="0" smtClean="0"/>
          </a:p>
          <a:p>
            <a:r>
              <a:rPr lang="en-US" sz="2400" dirty="0" smtClean="0"/>
              <a:t>Make sure you use a relevant Live ID account</a:t>
            </a:r>
          </a:p>
          <a:p>
            <a:pPr lvl="1"/>
            <a:r>
              <a:rPr lang="en-US" sz="2000" dirty="0" smtClean="0"/>
              <a:t>It will later be used in case of purchase</a:t>
            </a:r>
          </a:p>
          <a:p>
            <a:pPr lvl="1"/>
            <a:endParaRPr lang="en-US" sz="2000" dirty="0" smtClean="0"/>
          </a:p>
          <a:p>
            <a:r>
              <a:rPr lang="en-US" sz="2400" dirty="0" smtClean="0"/>
              <a:t>Don’t forget to include your intra- community VAT number</a:t>
            </a:r>
          </a:p>
          <a:p>
            <a:pPr lvl="1"/>
            <a:endParaRPr lang="en-US" sz="2000" dirty="0" smtClean="0"/>
          </a:p>
          <a:p>
            <a:r>
              <a:rPr lang="en-US" sz="2400" dirty="0" smtClean="0"/>
              <a:t>Only the Suites are available for trials (not the Stand-alone products):</a:t>
            </a:r>
          </a:p>
          <a:p>
            <a:pPr lvl="1"/>
            <a:r>
              <a:rPr lang="en-US" sz="2000" dirty="0" smtClean="0"/>
              <a:t>BPOS Standard</a:t>
            </a:r>
          </a:p>
          <a:p>
            <a:pPr lvl="1"/>
            <a:r>
              <a:rPr lang="en-US" sz="2000" dirty="0" smtClean="0"/>
              <a:t>BPOS </a:t>
            </a:r>
            <a:r>
              <a:rPr lang="en-US" sz="2000" dirty="0" err="1" smtClean="0"/>
              <a:t>Deskless</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linds(horizontal)">
                                      <p:cBhvr>
                                        <p:cTn id="28" dur="500"/>
                                        <p:tgtEl>
                                          <p:spTgt spid="3">
                                            <p:txEl>
                                              <p:pRg st="8" end="8"/>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Network impact</a:t>
            </a:r>
            <a:endParaRPr lang="en-US" dirty="0"/>
          </a:p>
        </p:txBody>
      </p:sp>
      <p:sp>
        <p:nvSpPr>
          <p:cNvPr id="3" name="Content Placeholder 2"/>
          <p:cNvSpPr>
            <a:spLocks noGrp="1"/>
          </p:cNvSpPr>
          <p:nvPr>
            <p:ph idx="1"/>
          </p:nvPr>
        </p:nvSpPr>
        <p:spPr>
          <a:xfrm>
            <a:off x="406400" y="1040341"/>
            <a:ext cx="8382000" cy="4561205"/>
          </a:xfrm>
        </p:spPr>
        <p:txBody>
          <a:bodyPr/>
          <a:lstStyle/>
          <a:p>
            <a:r>
              <a:rPr lang="en-US" dirty="0" err="1" smtClean="0"/>
              <a:t>Technet</a:t>
            </a:r>
            <a:r>
              <a:rPr lang="en-US" dirty="0" smtClean="0"/>
              <a:t>: </a:t>
            </a:r>
            <a:r>
              <a:rPr lang="en-US" sz="1800" dirty="0" smtClean="0">
                <a:hlinkClick r:id="rId3"/>
              </a:rPr>
              <a:t>http://technet.microsoft.com/en-us/library/cc745931.aspx</a:t>
            </a:r>
            <a:endParaRPr lang="en-US" sz="1800" dirty="0" smtClean="0"/>
          </a:p>
          <a:p>
            <a:endParaRPr lang="en-US" sz="2800" dirty="0" smtClean="0"/>
          </a:p>
          <a:p>
            <a:endParaRPr lang="en-US" sz="2800" dirty="0" smtClean="0"/>
          </a:p>
          <a:p>
            <a:endParaRPr lang="en-US" sz="2800" dirty="0" smtClean="0"/>
          </a:p>
        </p:txBody>
      </p:sp>
      <p:pic>
        <p:nvPicPr>
          <p:cNvPr id="30728" name="Picture 8"/>
          <p:cNvPicPr>
            <a:picLocks noChangeAspect="1" noChangeArrowheads="1"/>
          </p:cNvPicPr>
          <p:nvPr/>
        </p:nvPicPr>
        <p:blipFill>
          <a:blip r:embed="rId4"/>
          <a:srcRect/>
          <a:stretch>
            <a:fillRect/>
          </a:stretch>
        </p:blipFill>
        <p:spPr bwMode="auto">
          <a:xfrm>
            <a:off x="2131526" y="1786466"/>
            <a:ext cx="4150742" cy="346286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blinds(horizontal)">
                                      <p:cBhvr>
                                        <p:cTn id="12" dur="500"/>
                                        <p:tgtEl>
                                          <p:spTgt spid="307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30728"/>
                                        </p:tgtEl>
                                      </p:cBhvr>
                                      <p:by x="165000" y="16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impact</a:t>
            </a:r>
            <a:endParaRPr lang="en-US" dirty="0"/>
          </a:p>
        </p:txBody>
      </p:sp>
      <p:sp>
        <p:nvSpPr>
          <p:cNvPr id="3" name="Content Placeholder 2"/>
          <p:cNvSpPr>
            <a:spLocks noGrp="1"/>
          </p:cNvSpPr>
          <p:nvPr>
            <p:ph idx="1"/>
          </p:nvPr>
        </p:nvSpPr>
        <p:spPr>
          <a:xfrm>
            <a:off x="270933" y="1387475"/>
            <a:ext cx="8382000" cy="4561205"/>
          </a:xfrm>
        </p:spPr>
        <p:txBody>
          <a:bodyPr/>
          <a:lstStyle/>
          <a:p>
            <a:r>
              <a:rPr lang="en-US" sz="2000" dirty="0" smtClean="0"/>
              <a:t>Ports to open: only 443 to access all Microsoft Online services</a:t>
            </a:r>
          </a:p>
          <a:p>
            <a:pPr lvl="1"/>
            <a:r>
              <a:rPr lang="en-US" sz="1800" dirty="0" smtClean="0"/>
              <a:t>Companies using an authentication proxy must add “microsoftonline.com” in the proxy’s exceptions list</a:t>
            </a:r>
          </a:p>
          <a:p>
            <a:pPr lvl="1"/>
            <a:r>
              <a:rPr lang="en-US" sz="1800" dirty="0" smtClean="0"/>
              <a:t>Other required ports for Live Meeting; cf. </a:t>
            </a:r>
            <a:r>
              <a:rPr lang="en-US" sz="1800" dirty="0" err="1" smtClean="0"/>
              <a:t>TechEd</a:t>
            </a:r>
            <a:r>
              <a:rPr lang="en-US" sz="1800" dirty="0" smtClean="0"/>
              <a:t> Live Meeting session</a:t>
            </a:r>
          </a:p>
          <a:p>
            <a:endParaRPr lang="en-US" sz="2000" dirty="0" smtClean="0"/>
          </a:p>
          <a:p>
            <a:r>
              <a:rPr lang="en-US" sz="2000" dirty="0" smtClean="0"/>
              <a:t>Required bandwidth during migration and during first connection (recreation of .</a:t>
            </a:r>
            <a:r>
              <a:rPr lang="en-US" sz="2000" dirty="0" err="1" smtClean="0"/>
              <a:t>ost</a:t>
            </a:r>
            <a:r>
              <a:rPr lang="en-US" sz="2000" dirty="0" smtClean="0"/>
              <a:t> file)</a:t>
            </a:r>
          </a:p>
          <a:p>
            <a:endParaRPr lang="en-US" sz="2000" dirty="0" smtClean="0"/>
          </a:p>
          <a:p>
            <a:r>
              <a:rPr lang="en-US" sz="2000" dirty="0" smtClean="0"/>
              <a:t>Network Connectivity Evaluation; cf. White Paper </a:t>
            </a:r>
            <a:br>
              <a:rPr lang="en-US" sz="2000" dirty="0" smtClean="0"/>
            </a:br>
            <a:r>
              <a:rPr lang="en-US" sz="1400" dirty="0" smtClean="0">
                <a:hlinkClick r:id="rId3"/>
              </a:rPr>
              <a:t>http://www.microsoft.com/downloads/details.aspx?displaylang=en&amp;FamilyID=c4ec4bbe-5979-4cf2-bac5-d86e1baada2c</a:t>
            </a:r>
            <a:r>
              <a:rPr lang="en-US" sz="1400" dirty="0" smtClean="0"/>
              <a:t> </a:t>
            </a:r>
          </a:p>
          <a:p>
            <a:pPr lvl="1"/>
            <a:r>
              <a:rPr lang="en-US" sz="1800" dirty="0" smtClean="0"/>
              <a:t>Round-trip latency</a:t>
            </a:r>
          </a:p>
          <a:p>
            <a:pPr lvl="1"/>
            <a:r>
              <a:rPr lang="en-US" sz="1800" dirty="0" smtClean="0"/>
              <a:t>Upload bandwidth</a:t>
            </a:r>
          </a:p>
          <a:p>
            <a:pPr lvl="1"/>
            <a:r>
              <a:rPr lang="en-US" sz="1800" dirty="0" smtClean="0"/>
              <a:t>Download bandwidth</a:t>
            </a:r>
          </a:p>
          <a:p>
            <a:endParaRPr lang="en-US" sz="2000" dirty="0" smtClean="0"/>
          </a:p>
          <a:p>
            <a:r>
              <a:rPr lang="en-US" sz="2000" dirty="0" smtClean="0"/>
              <a:t>Connectivity Evaluation Tool </a:t>
            </a:r>
            <a:r>
              <a:rPr lang="en-US" sz="1800" dirty="0" smtClean="0">
                <a:hlinkClick r:id="rId4"/>
              </a:rPr>
              <a:t>http://speedtest.emea.microsoftonline.com/</a:t>
            </a:r>
            <a:endParaRPr lang="en-US" sz="1800" dirty="0" smtClean="0"/>
          </a:p>
          <a:p>
            <a:endParaRPr lang="en-US"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Speedtest</a:t>
            </a:r>
            <a:r>
              <a:rPr lang="en-US" dirty="0" smtClean="0"/>
              <a:t> results and analysis</a:t>
            </a:r>
            <a:endParaRPr lang="en-US" dirty="0"/>
          </a:p>
        </p:txBody>
      </p:sp>
      <p:pic>
        <p:nvPicPr>
          <p:cNvPr id="5" name="Picture 3"/>
          <p:cNvPicPr>
            <a:picLocks noChangeAspect="1" noChangeArrowheads="1"/>
          </p:cNvPicPr>
          <p:nvPr/>
        </p:nvPicPr>
        <p:blipFill>
          <a:blip r:embed="rId3"/>
          <a:srcRect/>
          <a:stretch>
            <a:fillRect/>
          </a:stretch>
        </p:blipFill>
        <p:spPr bwMode="auto">
          <a:xfrm>
            <a:off x="2277809" y="777532"/>
            <a:ext cx="4520923" cy="544238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Speedtest</a:t>
            </a:r>
            <a:r>
              <a:rPr lang="en-US" dirty="0" smtClean="0"/>
              <a:t> results and analysis</a:t>
            </a:r>
            <a:endParaRPr lang="en-US" dirty="0"/>
          </a:p>
        </p:txBody>
      </p:sp>
      <p:pic>
        <p:nvPicPr>
          <p:cNvPr id="6" name="Picture 4"/>
          <p:cNvPicPr>
            <a:picLocks noChangeAspect="1" noChangeArrowheads="1"/>
          </p:cNvPicPr>
          <p:nvPr/>
        </p:nvPicPr>
        <p:blipFill>
          <a:blip r:embed="rId3"/>
          <a:srcRect/>
          <a:stretch>
            <a:fillRect/>
          </a:stretch>
        </p:blipFill>
        <p:spPr bwMode="auto">
          <a:xfrm>
            <a:off x="1377949" y="787400"/>
            <a:ext cx="6682318" cy="4576805"/>
          </a:xfrm>
          <a:prstGeom prst="rect">
            <a:avLst/>
          </a:prstGeom>
          <a:noFill/>
          <a:ln w="9525">
            <a:noFill/>
            <a:miter lim="800000"/>
            <a:headEnd/>
            <a:tailEnd/>
          </a:ln>
        </p:spPr>
      </p:pic>
      <p:pic>
        <p:nvPicPr>
          <p:cNvPr id="32770" name="Picture 2"/>
          <p:cNvPicPr>
            <a:picLocks noChangeAspect="1" noChangeArrowheads="1"/>
          </p:cNvPicPr>
          <p:nvPr/>
        </p:nvPicPr>
        <p:blipFill>
          <a:blip r:embed="rId4"/>
          <a:srcRect/>
          <a:stretch>
            <a:fillRect/>
          </a:stretch>
        </p:blipFill>
        <p:spPr bwMode="auto">
          <a:xfrm>
            <a:off x="1803410" y="4019967"/>
            <a:ext cx="6095012" cy="255863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blinds(horizontal)">
                                      <p:cBhvr>
                                        <p:cTn id="12"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Understand Admin interface</a:t>
            </a:r>
            <a:endParaRPr lang="en-US" dirty="0"/>
          </a:p>
        </p:txBody>
      </p:sp>
      <p:sp>
        <p:nvSpPr>
          <p:cNvPr id="3" name="Content Placeholder 2"/>
          <p:cNvSpPr>
            <a:spLocks noGrp="1"/>
          </p:cNvSpPr>
          <p:nvPr>
            <p:ph idx="1"/>
          </p:nvPr>
        </p:nvSpPr>
        <p:spPr/>
        <p:txBody>
          <a:bodyPr/>
          <a:lstStyle/>
          <a:p>
            <a:r>
              <a:rPr lang="en-US" dirty="0" smtClean="0"/>
              <a:t>Service Status</a:t>
            </a:r>
          </a:p>
          <a:p>
            <a:endParaRPr lang="en-US" dirty="0" smtClean="0"/>
          </a:p>
          <a:p>
            <a:endParaRPr lang="en-US" dirty="0" smtClean="0"/>
          </a:p>
        </p:txBody>
      </p:sp>
      <p:pic>
        <p:nvPicPr>
          <p:cNvPr id="56323" name="Picture 3"/>
          <p:cNvPicPr>
            <a:picLocks noChangeAspect="1" noChangeArrowheads="1"/>
          </p:cNvPicPr>
          <p:nvPr/>
        </p:nvPicPr>
        <p:blipFill>
          <a:blip r:embed="rId3"/>
          <a:srcRect/>
          <a:stretch>
            <a:fillRect/>
          </a:stretch>
        </p:blipFill>
        <p:spPr bwMode="auto">
          <a:xfrm>
            <a:off x="1270530" y="2192338"/>
            <a:ext cx="6721475" cy="313213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6323"/>
                                        </p:tgtEl>
                                        <p:attrNameLst>
                                          <p:attrName>style.visibility</p:attrName>
                                        </p:attrNameLst>
                                      </p:cBhvr>
                                      <p:to>
                                        <p:strVal val="visible"/>
                                      </p:to>
                                    </p:set>
                                    <p:animEffect transition="in" filter="blinds(horizontal)">
                                      <p:cBhvr>
                                        <p:cTn id="10" dur="500"/>
                                        <p:tgtEl>
                                          <p:spTgt spid="56323"/>
                                        </p:tgtEl>
                                      </p:cBhvr>
                                    </p:animEffect>
                                  </p:childTnLst>
                                  <p:subTnLst>
                                    <p:set>
                                      <p:cBhvr override="childStyle">
                                        <p:cTn dur="1" fill="hold" display="0" masterRel="nextClick" afterEffect="1"/>
                                        <p:tgtEl>
                                          <p:spTgt spid="563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8655"/>
            <a:ext cx="8382000" cy="664797"/>
          </a:xfrm>
        </p:spPr>
        <p:txBody>
          <a:bodyPr/>
          <a:lstStyle/>
          <a:p>
            <a:r>
              <a:rPr lang="en-US" smtClean="0"/>
              <a:t>Understand </a:t>
            </a:r>
            <a:r>
              <a:rPr lang="en-US" dirty="0" smtClean="0"/>
              <a:t>Admin interface</a:t>
            </a:r>
            <a:endParaRPr lang="en-US" dirty="0"/>
          </a:p>
        </p:txBody>
      </p:sp>
      <p:sp>
        <p:nvSpPr>
          <p:cNvPr id="3" name="Content Placeholder 2"/>
          <p:cNvSpPr>
            <a:spLocks noGrp="1"/>
          </p:cNvSpPr>
          <p:nvPr>
            <p:ph idx="1"/>
          </p:nvPr>
        </p:nvSpPr>
        <p:spPr/>
        <p:txBody>
          <a:bodyPr/>
          <a:lstStyle/>
          <a:p>
            <a:r>
              <a:rPr lang="en-US" dirty="0" smtClean="0"/>
              <a:t>Ticket Status and Support information</a:t>
            </a:r>
            <a:endParaRPr lang="en-US" dirty="0"/>
          </a:p>
        </p:txBody>
      </p:sp>
      <p:pic>
        <p:nvPicPr>
          <p:cNvPr id="6" name="Picture 2"/>
          <p:cNvPicPr>
            <a:picLocks noChangeAspect="1" noChangeArrowheads="1"/>
          </p:cNvPicPr>
          <p:nvPr/>
        </p:nvPicPr>
        <p:blipFill>
          <a:blip r:embed="rId3"/>
          <a:srcRect/>
          <a:stretch>
            <a:fillRect/>
          </a:stretch>
        </p:blipFill>
        <p:spPr bwMode="auto">
          <a:xfrm>
            <a:off x="880534" y="1989667"/>
            <a:ext cx="7596330" cy="346022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Phases</a:t>
            </a:r>
            <a:endParaRPr lang="en-US" dirty="0"/>
          </a:p>
        </p:txBody>
      </p:sp>
      <p:sp>
        <p:nvSpPr>
          <p:cNvPr id="3" name="Content Placeholder 2"/>
          <p:cNvSpPr>
            <a:spLocks noGrp="1"/>
          </p:cNvSpPr>
          <p:nvPr>
            <p:ph idx="1"/>
          </p:nvPr>
        </p:nvSpPr>
        <p:spPr/>
        <p:txBody>
          <a:bodyPr/>
          <a:lstStyle/>
          <a:p>
            <a:r>
              <a:rPr lang="en-US" dirty="0" smtClean="0"/>
              <a:t>Preparation</a:t>
            </a:r>
          </a:p>
          <a:p>
            <a:r>
              <a:rPr lang="en-US" dirty="0" smtClean="0">
                <a:solidFill>
                  <a:schemeClr val="accent5"/>
                </a:solidFill>
              </a:rPr>
              <a:t>Configuration</a:t>
            </a:r>
          </a:p>
          <a:p>
            <a:r>
              <a:rPr lang="en-US" dirty="0" smtClean="0"/>
              <a:t>Administration</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mtClean="0"/>
              <a:t>Create </a:t>
            </a:r>
            <a:r>
              <a:rPr lang="en-US" sz="4400" dirty="0"/>
              <a:t>domain name on </a:t>
            </a:r>
            <a:r>
              <a:rPr lang="en-US" sz="4400" dirty="0" smtClean="0"/>
              <a:t>BPOS</a:t>
            </a:r>
            <a:endParaRPr lang="en-US" sz="4400" dirty="0"/>
          </a:p>
        </p:txBody>
      </p:sp>
      <p:sp>
        <p:nvSpPr>
          <p:cNvPr id="3" name="Content Placeholder 2"/>
          <p:cNvSpPr>
            <a:spLocks noGrp="1"/>
          </p:cNvSpPr>
          <p:nvPr>
            <p:ph idx="1"/>
          </p:nvPr>
        </p:nvSpPr>
        <p:spPr>
          <a:xfrm>
            <a:off x="414867" y="969429"/>
            <a:ext cx="8382000" cy="4892676"/>
          </a:xfrm>
        </p:spPr>
        <p:txBody>
          <a:bodyPr/>
          <a:lstStyle/>
          <a:p>
            <a:r>
              <a:rPr lang="en-US" sz="2400" dirty="0" smtClean="0"/>
              <a:t>Domain ‘contoso123.emea.microsoftonline.com’ created</a:t>
            </a:r>
          </a:p>
          <a:p>
            <a:pPr lvl="1"/>
            <a:r>
              <a:rPr lang="en-US" sz="2000" dirty="0" smtClean="0"/>
              <a:t>Change Administrator’s password</a:t>
            </a:r>
          </a:p>
          <a:p>
            <a:endParaRPr lang="en-US" sz="2400" dirty="0" smtClean="0"/>
          </a:p>
          <a:p>
            <a:r>
              <a:rPr lang="en-US" sz="2400" dirty="0" smtClean="0"/>
              <a:t>Create new domain in the Admin Center</a:t>
            </a:r>
          </a:p>
          <a:p>
            <a:pPr lvl="1"/>
            <a:r>
              <a:rPr lang="en-US" sz="2000" dirty="0" smtClean="0"/>
              <a:t>External Relay (co-existence scenarios) or Authoritative (MX points to MS Online)</a:t>
            </a:r>
          </a:p>
          <a:p>
            <a:pPr lvl="1"/>
            <a:r>
              <a:rPr lang="en-US" sz="2000" dirty="0" smtClean="0"/>
              <a:t>Need domain validation (done with </a:t>
            </a:r>
            <a:r>
              <a:rPr lang="en-US" sz="2000" dirty="0" err="1" smtClean="0"/>
              <a:t>CName</a:t>
            </a:r>
            <a:r>
              <a:rPr lang="en-US" sz="2000" dirty="0" smtClean="0"/>
              <a:t> added in DNS server)</a:t>
            </a:r>
          </a:p>
          <a:p>
            <a:pPr lvl="1"/>
            <a:endParaRPr lang="en-US" sz="2000" dirty="0" smtClean="0"/>
          </a:p>
        </p:txBody>
      </p:sp>
      <p:pic>
        <p:nvPicPr>
          <p:cNvPr id="30723" name="Picture 3"/>
          <p:cNvPicPr>
            <a:picLocks noChangeAspect="1" noChangeArrowheads="1"/>
          </p:cNvPicPr>
          <p:nvPr/>
        </p:nvPicPr>
        <p:blipFill>
          <a:blip r:embed="rId3"/>
          <a:srcRect/>
          <a:stretch>
            <a:fillRect/>
          </a:stretch>
        </p:blipFill>
        <p:spPr bwMode="auto">
          <a:xfrm>
            <a:off x="1921933" y="3384957"/>
            <a:ext cx="4766734" cy="294123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723"/>
                                        </p:tgtEl>
                                        <p:attrNameLst>
                                          <p:attrName>style.visibility</p:attrName>
                                        </p:attrNameLst>
                                      </p:cBhvr>
                                      <p:to>
                                        <p:strVal val="visible"/>
                                      </p:to>
                                    </p:set>
                                    <p:animEffect transition="in" filter="blinds(horizontal)">
                                      <p:cBhvr>
                                        <p:cTn id="26"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idx="1"/>
          </p:nvPr>
        </p:nvSpPr>
        <p:spPr/>
        <p:txBody>
          <a:bodyPr/>
          <a:lstStyle/>
          <a:p>
            <a:r>
              <a:rPr lang="en-US" dirty="0" smtClean="0"/>
              <a:t>Introduction</a:t>
            </a:r>
          </a:p>
          <a:p>
            <a:endParaRPr lang="en-US" dirty="0" smtClean="0"/>
          </a:p>
          <a:p>
            <a:r>
              <a:rPr lang="en-US" dirty="0" smtClean="0"/>
              <a:t>Implementation and administration</a:t>
            </a:r>
          </a:p>
          <a:p>
            <a:pPr lvl="1"/>
            <a:r>
              <a:rPr lang="en-US" dirty="0" smtClean="0"/>
              <a:t>Preparation</a:t>
            </a:r>
          </a:p>
          <a:p>
            <a:pPr lvl="1"/>
            <a:r>
              <a:rPr lang="en-US" dirty="0" smtClean="0"/>
              <a:t>Configuration</a:t>
            </a:r>
          </a:p>
          <a:p>
            <a:pPr lvl="1"/>
            <a:r>
              <a:rPr lang="en-US" dirty="0" smtClean="0"/>
              <a:t>Administration</a:t>
            </a:r>
          </a:p>
          <a:p>
            <a:pPr lvl="1"/>
            <a:endParaRPr lang="en-US" dirty="0" smtClean="0"/>
          </a:p>
          <a:p>
            <a:r>
              <a:rPr lang="en-US" dirty="0" smtClean="0"/>
              <a:t>Conclusion</a:t>
            </a:r>
          </a:p>
          <a:p>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Services</a:t>
            </a:r>
            <a:endParaRPr lang="en-US" dirty="0"/>
          </a:p>
        </p:txBody>
      </p:sp>
      <p:sp>
        <p:nvSpPr>
          <p:cNvPr id="3" name="Content Placeholder 2"/>
          <p:cNvSpPr>
            <a:spLocks noGrp="1"/>
          </p:cNvSpPr>
          <p:nvPr>
            <p:ph idx="1"/>
          </p:nvPr>
        </p:nvSpPr>
        <p:spPr/>
        <p:txBody>
          <a:bodyPr/>
          <a:lstStyle/>
          <a:p>
            <a:r>
              <a:rPr lang="en-US" sz="2400" dirty="0" smtClean="0"/>
              <a:t>Activate Office Communications Online</a:t>
            </a:r>
          </a:p>
          <a:p>
            <a:endParaRPr lang="en-US" sz="2400" dirty="0" smtClean="0"/>
          </a:p>
          <a:p>
            <a:endParaRPr lang="en-US" sz="2400" dirty="0" smtClean="0"/>
          </a:p>
          <a:p>
            <a:endParaRPr lang="en-US" sz="2400" dirty="0" smtClean="0"/>
          </a:p>
          <a:p>
            <a:endParaRPr lang="en-US" sz="2400" dirty="0" smtClean="0"/>
          </a:p>
        </p:txBody>
      </p:sp>
      <p:pic>
        <p:nvPicPr>
          <p:cNvPr id="57346" name="Picture 2"/>
          <p:cNvPicPr>
            <a:picLocks noChangeAspect="1" noChangeArrowheads="1"/>
          </p:cNvPicPr>
          <p:nvPr/>
        </p:nvPicPr>
        <p:blipFill>
          <a:blip r:embed="rId3"/>
          <a:srcRect/>
          <a:stretch>
            <a:fillRect/>
          </a:stretch>
        </p:blipFill>
        <p:spPr bwMode="auto">
          <a:xfrm>
            <a:off x="385232" y="2396066"/>
            <a:ext cx="7925780" cy="271145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7346"/>
                                        </p:tgtEl>
                                        <p:attrNameLst>
                                          <p:attrName>style.visibility</p:attrName>
                                        </p:attrNameLst>
                                      </p:cBhvr>
                                      <p:to>
                                        <p:strVal val="visible"/>
                                      </p:to>
                                    </p:set>
                                    <p:animEffect transition="in" filter="blinds(horizontal)">
                                      <p:cBhvr>
                                        <p:cTn id="10" dur="500"/>
                                        <p:tgtEl>
                                          <p:spTgt spid="57346"/>
                                        </p:tgtEl>
                                      </p:cBhvr>
                                    </p:animEffect>
                                  </p:childTnLst>
                                  <p:subTnLst>
                                    <p:set>
                                      <p:cBhvr override="childStyle">
                                        <p:cTn dur="1" fill="hold" display="0" masterRel="nextClick" afterEffect="1"/>
                                        <p:tgtEl>
                                          <p:spTgt spid="573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Configure </a:t>
            </a:r>
            <a:r>
              <a:rPr lang="en-US" dirty="0" smtClean="0"/>
              <a:t>Services</a:t>
            </a:r>
            <a:endParaRPr lang="en-US" dirty="0"/>
          </a:p>
        </p:txBody>
      </p:sp>
      <p:sp>
        <p:nvSpPr>
          <p:cNvPr id="3" name="Content Placeholder 2"/>
          <p:cNvSpPr>
            <a:spLocks noGrp="1"/>
          </p:cNvSpPr>
          <p:nvPr>
            <p:ph idx="1"/>
          </p:nvPr>
        </p:nvSpPr>
        <p:spPr>
          <a:xfrm>
            <a:off x="347133" y="1116541"/>
            <a:ext cx="8382000" cy="4561205"/>
          </a:xfrm>
        </p:spPr>
        <p:txBody>
          <a:bodyPr/>
          <a:lstStyle/>
          <a:p>
            <a:r>
              <a:rPr lang="en-US" sz="2400" dirty="0" smtClean="0"/>
              <a:t>Configure Exchange Online settings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Create SharePoint site Collection</a:t>
            </a:r>
          </a:p>
          <a:p>
            <a:endParaRPr lang="en-US" dirty="0"/>
          </a:p>
        </p:txBody>
      </p:sp>
      <p:pic>
        <p:nvPicPr>
          <p:cNvPr id="57347" name="Picture 3"/>
          <p:cNvPicPr>
            <a:picLocks noChangeAspect="1" noChangeArrowheads="1"/>
          </p:cNvPicPr>
          <p:nvPr/>
        </p:nvPicPr>
        <p:blipFill>
          <a:blip r:embed="rId3"/>
          <a:srcRect/>
          <a:stretch>
            <a:fillRect/>
          </a:stretch>
        </p:blipFill>
        <p:spPr bwMode="auto">
          <a:xfrm>
            <a:off x="973666" y="1497312"/>
            <a:ext cx="7068080" cy="2142826"/>
          </a:xfrm>
          <a:prstGeom prst="rect">
            <a:avLst/>
          </a:prstGeom>
          <a:noFill/>
          <a:ln w="9525">
            <a:noFill/>
            <a:miter lim="800000"/>
            <a:headEnd/>
            <a:tailEnd/>
          </a:ln>
        </p:spPr>
      </p:pic>
      <p:pic>
        <p:nvPicPr>
          <p:cNvPr id="57348" name="Picture 4"/>
          <p:cNvPicPr>
            <a:picLocks noChangeAspect="1" noChangeArrowheads="1"/>
          </p:cNvPicPr>
          <p:nvPr/>
        </p:nvPicPr>
        <p:blipFill>
          <a:blip r:embed="rId4"/>
          <a:srcRect/>
          <a:stretch>
            <a:fillRect/>
          </a:stretch>
        </p:blipFill>
        <p:spPr bwMode="auto">
          <a:xfrm>
            <a:off x="348720" y="4245503"/>
            <a:ext cx="8456613" cy="235373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7347"/>
                                        </p:tgtEl>
                                        <p:attrNameLst>
                                          <p:attrName>style.visibility</p:attrName>
                                        </p:attrNameLst>
                                      </p:cBhvr>
                                      <p:to>
                                        <p:strVal val="visible"/>
                                      </p:to>
                                    </p:set>
                                    <p:animEffect transition="in" filter="blinds(horizontal)">
                                      <p:cBhvr>
                                        <p:cTn id="10" dur="500"/>
                                        <p:tgtEl>
                                          <p:spTgt spid="57347"/>
                                        </p:tgtEl>
                                      </p:cBhvr>
                                    </p:animEffect>
                                  </p:childTnLst>
                                  <p:subTnLst>
                                    <p:set>
                                      <p:cBhvr override="childStyle">
                                        <p:cTn dur="1" fill="hold" display="0" masterRel="nextClick" afterEffect="1"/>
                                        <p:tgtEl>
                                          <p:spTgt spid="5734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500"/>
                                        <p:tgtEl>
                                          <p:spTgt spid="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7348"/>
                                        </p:tgtEl>
                                        <p:attrNameLst>
                                          <p:attrName>style.visibility</p:attrName>
                                        </p:attrNameLst>
                                      </p:cBhvr>
                                      <p:to>
                                        <p:strVal val="visible"/>
                                      </p:to>
                                    </p:set>
                                    <p:animEffect transition="in" filter="blinds(horizontal)">
                                      <p:cBhvr>
                                        <p:cTn id="18"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Domain name Creation on BPOS</a:t>
            </a:r>
            <a:endParaRPr lang="en-US" dirty="0"/>
          </a:p>
        </p:txBody>
      </p:sp>
      <p:sp>
        <p:nvSpPr>
          <p:cNvPr id="3" name="Content Placeholder 2"/>
          <p:cNvSpPr>
            <a:spLocks noGrp="1"/>
          </p:cNvSpPr>
          <p:nvPr>
            <p:ph idx="1"/>
          </p:nvPr>
        </p:nvSpPr>
        <p:spPr>
          <a:xfrm>
            <a:off x="381000" y="1311274"/>
            <a:ext cx="8382000" cy="4561205"/>
          </a:xfrm>
        </p:spPr>
        <p:txBody>
          <a:bodyPr/>
          <a:lstStyle/>
          <a:p>
            <a:r>
              <a:rPr lang="en-US" sz="2400" dirty="0" smtClean="0"/>
              <a:t>Administrator needs to have access to the DNS Server to add the </a:t>
            </a:r>
            <a:r>
              <a:rPr lang="en-US" sz="2400" dirty="0" err="1" smtClean="0"/>
              <a:t>CName</a:t>
            </a:r>
            <a:endParaRPr lang="en-US" sz="2400" dirty="0" smtClean="0"/>
          </a:p>
          <a:p>
            <a:endParaRPr lang="en-US" sz="2400" dirty="0" smtClean="0"/>
          </a:p>
          <a:p>
            <a:r>
              <a:rPr lang="en-US" sz="2400" dirty="0" smtClean="0"/>
              <a:t>Use Authoritative when all mail is sent to and from Microsoftonline.com</a:t>
            </a:r>
          </a:p>
          <a:p>
            <a:pPr lvl="1"/>
            <a:r>
              <a:rPr lang="en-US" sz="2000" dirty="0" smtClean="0"/>
              <a:t>Set MX Record for the domain to Microsoft Online</a:t>
            </a:r>
          </a:p>
          <a:p>
            <a:pPr lvl="1"/>
            <a:r>
              <a:rPr lang="en-US" sz="2000" dirty="0" smtClean="0"/>
              <a:t>Turn on Inbound Email</a:t>
            </a:r>
          </a:p>
          <a:p>
            <a:pPr lvl="1"/>
            <a:endParaRPr lang="en-US" sz="2000" dirty="0" smtClean="0"/>
          </a:p>
          <a:p>
            <a:r>
              <a:rPr lang="en-US" sz="2400" dirty="0" smtClean="0"/>
              <a:t>Use External Relay when incoming mail is routed from an on-premise server</a:t>
            </a:r>
          </a:p>
          <a:p>
            <a:pPr lvl="1"/>
            <a:r>
              <a:rPr lang="en-US" sz="2000" dirty="0" smtClean="0"/>
              <a:t>Used primarily for co-existence scenarios</a:t>
            </a:r>
          </a:p>
          <a:p>
            <a:pPr lvl="1"/>
            <a:r>
              <a:rPr lang="en-US" sz="2000" dirty="0" smtClean="0"/>
              <a:t>MX Record is not modified</a:t>
            </a:r>
          </a:p>
          <a:p>
            <a:pPr lvl="1"/>
            <a:r>
              <a:rPr lang="en-US" sz="2000" dirty="0" smtClean="0"/>
              <a:t>Turn off inbound email</a:t>
            </a:r>
          </a:p>
          <a:p>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linds(horizontal)">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1169759" y="2192868"/>
            <a:ext cx="7488913" cy="4043889"/>
          </a:xfrm>
          <a:prstGeom prst="rect">
            <a:avLst/>
          </a:prstGeom>
          <a:noFill/>
          <a:ln w="9525">
            <a:noFill/>
            <a:miter lim="800000"/>
            <a:headEnd/>
            <a:tailEnd/>
          </a:ln>
        </p:spPr>
      </p:pic>
      <p:sp>
        <p:nvSpPr>
          <p:cNvPr id="2" name="Title 1"/>
          <p:cNvSpPr>
            <a:spLocks noGrp="1"/>
          </p:cNvSpPr>
          <p:nvPr>
            <p:ph type="title"/>
          </p:nvPr>
        </p:nvSpPr>
        <p:spPr>
          <a:xfrm>
            <a:off x="381000" y="230188"/>
            <a:ext cx="8382000" cy="609398"/>
          </a:xfrm>
        </p:spPr>
        <p:txBody>
          <a:bodyPr/>
          <a:lstStyle/>
          <a:p>
            <a:r>
              <a:rPr lang="en-US" sz="4400" dirty="0" smtClean="0"/>
              <a:t>Exchange settings</a:t>
            </a:r>
            <a:endParaRPr lang="en-US" sz="4400" dirty="0"/>
          </a:p>
        </p:txBody>
      </p:sp>
      <p:sp>
        <p:nvSpPr>
          <p:cNvPr id="3" name="Content Placeholder 2"/>
          <p:cNvSpPr>
            <a:spLocks noGrp="1"/>
          </p:cNvSpPr>
          <p:nvPr>
            <p:ph idx="1"/>
          </p:nvPr>
        </p:nvSpPr>
        <p:spPr>
          <a:xfrm>
            <a:off x="381000" y="1252002"/>
            <a:ext cx="8382000" cy="890066"/>
          </a:xfrm>
        </p:spPr>
        <p:txBody>
          <a:bodyPr/>
          <a:lstStyle/>
          <a:p>
            <a:r>
              <a:rPr lang="en-US" sz="2000" dirty="0" smtClean="0"/>
              <a:t>Anti-Spam/Anti-Virus included by default</a:t>
            </a:r>
          </a:p>
          <a:p>
            <a:pPr lvl="1"/>
            <a:r>
              <a:rPr lang="en-US" sz="1800" dirty="0" smtClean="0"/>
              <a:t>Spam quarantine sent every 3 days by Email (in different languages)</a:t>
            </a:r>
          </a:p>
          <a:p>
            <a:pPr lvl="1"/>
            <a:r>
              <a:rPr lang="en-US" sz="1800" dirty="0" smtClean="0"/>
              <a:t>Possibility to get Read Access to Filtering Policy</a:t>
            </a:r>
          </a:p>
          <a:p>
            <a:pPr lvl="1"/>
            <a:endParaRPr lang="en-US" sz="18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4818"/>
                                        </p:tgtEl>
                                        <p:attrNameLst>
                                          <p:attrName>style.visibility</p:attrName>
                                        </p:attrNameLst>
                                      </p:cBhvr>
                                      <p:to>
                                        <p:strVal val="visible"/>
                                      </p:to>
                                    </p:set>
                                    <p:animEffect transition="in" filter="blinds(horizontal)">
                                      <p:cBhvr>
                                        <p:cTn id="18"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smtClean="0"/>
              <a:t>Exchange settings</a:t>
            </a:r>
            <a:endParaRPr lang="en-US" sz="4400" dirty="0"/>
          </a:p>
        </p:txBody>
      </p:sp>
      <p:sp>
        <p:nvSpPr>
          <p:cNvPr id="3" name="Content Placeholder 2"/>
          <p:cNvSpPr>
            <a:spLocks noGrp="1"/>
          </p:cNvSpPr>
          <p:nvPr>
            <p:ph idx="1"/>
          </p:nvPr>
        </p:nvSpPr>
        <p:spPr/>
        <p:txBody>
          <a:bodyPr/>
          <a:lstStyle/>
          <a:p>
            <a:r>
              <a:rPr lang="en-US" sz="2400" dirty="0" smtClean="0"/>
              <a:t>Mobility</a:t>
            </a:r>
          </a:p>
          <a:p>
            <a:pPr lvl="1"/>
            <a:r>
              <a:rPr lang="en-US" sz="2000" dirty="0" smtClean="0"/>
              <a:t>All ActiveSync devices supported by default</a:t>
            </a:r>
          </a:p>
          <a:p>
            <a:pPr lvl="1"/>
            <a:r>
              <a:rPr lang="en-US" sz="2000" dirty="0" smtClean="0"/>
              <a:t>BlackBerry support options:</a:t>
            </a:r>
          </a:p>
          <a:p>
            <a:pPr lvl="2"/>
            <a:r>
              <a:rPr lang="en-US" sz="1800" dirty="0" smtClean="0"/>
              <a:t>Use BIS (</a:t>
            </a:r>
            <a:r>
              <a:rPr lang="en-US" sz="1800" dirty="0" err="1" smtClean="0"/>
              <a:t>BlakcBerry</a:t>
            </a:r>
            <a:r>
              <a:rPr lang="en-US" sz="1800" dirty="0" smtClean="0"/>
              <a:t> Internet Service)</a:t>
            </a:r>
          </a:p>
          <a:p>
            <a:pPr lvl="2"/>
            <a:r>
              <a:rPr lang="en-US" sz="1800" dirty="0" smtClean="0"/>
              <a:t>Use </a:t>
            </a:r>
            <a:r>
              <a:rPr lang="en-US" sz="1800" dirty="0" err="1" smtClean="0"/>
              <a:t>AstraSync</a:t>
            </a:r>
            <a:r>
              <a:rPr lang="en-US" sz="1800" dirty="0" smtClean="0"/>
              <a:t>/</a:t>
            </a:r>
            <a:r>
              <a:rPr lang="en-US" sz="1800" dirty="0" err="1" smtClean="0"/>
              <a:t>NotifySync</a:t>
            </a:r>
            <a:r>
              <a:rPr lang="en-US" sz="1800" dirty="0" smtClean="0"/>
              <a:t> for ‘Exchange ActiveSync’ compatibility</a:t>
            </a:r>
          </a:p>
          <a:p>
            <a:pPr lvl="2"/>
            <a:r>
              <a:rPr lang="en-US" sz="1800" dirty="0" smtClean="0"/>
              <a:t>Subscribe to Microsoft Hosted BlackBerry Service</a:t>
            </a:r>
          </a:p>
          <a:p>
            <a:pPr lvl="1"/>
            <a:endParaRPr lang="en-US" sz="2000" dirty="0" smtClean="0"/>
          </a:p>
          <a:p>
            <a:r>
              <a:rPr lang="en-US" sz="2400" dirty="0" smtClean="0"/>
              <a:t>Delegation</a:t>
            </a:r>
          </a:p>
          <a:p>
            <a:pPr lvl="1"/>
            <a:r>
              <a:rPr lang="en-US" sz="2000" dirty="0" smtClean="0"/>
              <a:t>Supported by default</a:t>
            </a:r>
          </a:p>
          <a:p>
            <a:pPr lvl="1"/>
            <a:r>
              <a:rPr lang="en-US" sz="2000" dirty="0" smtClean="0"/>
              <a:t>‘Send as’ supported via ticket with Support</a:t>
            </a:r>
          </a:p>
          <a:p>
            <a:pPr lvl="1"/>
            <a:endParaRPr lang="en-US" sz="2000" dirty="0" smtClean="0"/>
          </a:p>
          <a:p>
            <a:r>
              <a:rPr lang="en-US" sz="2400" dirty="0" smtClean="0"/>
              <a:t>POP, SMTP configuration</a:t>
            </a:r>
          </a:p>
          <a:p>
            <a:pPr lvl="1"/>
            <a:r>
              <a:rPr lang="en-US" sz="2000" dirty="0" smtClean="0"/>
              <a:t>SMTP Relay enabled. Important note: Authenticated SMTP</a:t>
            </a:r>
          </a:p>
          <a:p>
            <a:pPr lvl="1"/>
            <a:r>
              <a:rPr lang="en-US" sz="2000" dirty="0" smtClean="0"/>
              <a:t>Need to open a ticket for POP availability for some users</a:t>
            </a:r>
          </a:p>
          <a:p>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linds(horizontal)">
                                      <p:cBhvr>
                                        <p:cTn id="38" dur="500"/>
                                        <p:tgtEl>
                                          <p:spTgt spid="3">
                                            <p:txEl>
                                              <p:pRg st="11" end="11"/>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blinds(horizontal)">
                                      <p:cBhvr>
                                        <p:cTn id="41" dur="500"/>
                                        <p:tgtEl>
                                          <p:spTgt spid="3">
                                            <p:txEl>
                                              <p:pRg st="12" end="12"/>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blinds(horizontal)">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a:t>Exchange </a:t>
            </a:r>
            <a:r>
              <a:rPr lang="en-US" sz="4400" smtClean="0"/>
              <a:t>settings</a:t>
            </a:r>
            <a:endParaRPr lang="en-US" sz="4400" dirty="0"/>
          </a:p>
        </p:txBody>
      </p:sp>
      <p:sp>
        <p:nvSpPr>
          <p:cNvPr id="3" name="Content Placeholder 2"/>
          <p:cNvSpPr>
            <a:spLocks noGrp="1"/>
          </p:cNvSpPr>
          <p:nvPr>
            <p:ph idx="1"/>
          </p:nvPr>
        </p:nvSpPr>
        <p:spPr/>
        <p:txBody>
          <a:bodyPr/>
          <a:lstStyle/>
          <a:p>
            <a:r>
              <a:rPr lang="en-US" sz="2800" dirty="0" smtClean="0"/>
              <a:t>SMTP settings in EMEA:</a:t>
            </a:r>
          </a:p>
          <a:p>
            <a:pPr lvl="1"/>
            <a:r>
              <a:rPr lang="en-US" sz="2000" dirty="0" smtClean="0"/>
              <a:t>SMTP Server: smtp.mail.emea.microsoftonline.com</a:t>
            </a:r>
          </a:p>
          <a:p>
            <a:pPr lvl="1"/>
            <a:r>
              <a:rPr lang="en-US" sz="2000" dirty="0" smtClean="0"/>
              <a:t>SMTP Port: 587</a:t>
            </a:r>
          </a:p>
          <a:p>
            <a:pPr lvl="1"/>
            <a:r>
              <a:rPr lang="en-US" sz="2000" dirty="0" smtClean="0"/>
              <a:t>Configure ‘My outgoing Mail Server (SMTP) required authentication’ with user name and password</a:t>
            </a:r>
          </a:p>
          <a:p>
            <a:pPr lvl="1"/>
            <a:r>
              <a:rPr lang="en-US" sz="2000" dirty="0" smtClean="0"/>
              <a:t>TLS needs to be enabled</a:t>
            </a:r>
          </a:p>
          <a:p>
            <a:endParaRPr lang="en-US" sz="2800" dirty="0" smtClean="0"/>
          </a:p>
          <a:p>
            <a:r>
              <a:rPr lang="en-US" sz="2800" dirty="0" smtClean="0"/>
              <a:t>POP settings in EMEA:</a:t>
            </a:r>
          </a:p>
          <a:p>
            <a:pPr lvl="1"/>
            <a:r>
              <a:rPr lang="en-US" sz="2000" dirty="0" smtClean="0"/>
              <a:t>Incoming traffic: </a:t>
            </a:r>
            <a:r>
              <a:rPr lang="fr-FR" sz="2000" dirty="0" smtClean="0"/>
              <a:t>pop.mail.emea.microsoftonline.com</a:t>
            </a:r>
          </a:p>
          <a:p>
            <a:pPr lvl="1"/>
            <a:r>
              <a:rPr lang="fr-FR" sz="2000" dirty="0" smtClean="0"/>
              <a:t>Port (POP3): 995</a:t>
            </a:r>
          </a:p>
          <a:p>
            <a:pPr lvl="1"/>
            <a:r>
              <a:rPr lang="fr-FR" sz="2000" dirty="0" err="1" smtClean="0"/>
              <a:t>Outgoing</a:t>
            </a:r>
            <a:r>
              <a:rPr lang="fr-FR" sz="2000" dirty="0" smtClean="0"/>
              <a:t> </a:t>
            </a:r>
            <a:r>
              <a:rPr lang="fr-FR" sz="2000" dirty="0" err="1" smtClean="0"/>
              <a:t>traffic</a:t>
            </a:r>
            <a:r>
              <a:rPr lang="fr-FR" sz="2000" dirty="0" smtClean="0"/>
              <a:t>: smtp.mail.emea.microsoftonline.com</a:t>
            </a:r>
          </a:p>
          <a:p>
            <a:pPr lvl="1"/>
            <a:r>
              <a:rPr lang="fr-FR" sz="2000" dirty="0" smtClean="0"/>
              <a:t>Port (SMTP): 587</a:t>
            </a:r>
            <a:endParaRPr lang="en-US" sz="20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Online implementation</a:t>
            </a:r>
            <a:endParaRPr lang="en-US" dirty="0"/>
          </a:p>
        </p:txBody>
      </p:sp>
      <p:sp>
        <p:nvSpPr>
          <p:cNvPr id="3" name="Content Placeholder 2"/>
          <p:cNvSpPr>
            <a:spLocks noGrp="1"/>
          </p:cNvSpPr>
          <p:nvPr>
            <p:ph idx="1"/>
          </p:nvPr>
        </p:nvSpPr>
        <p:spPr>
          <a:xfrm>
            <a:off x="352425" y="1155699"/>
            <a:ext cx="8382000" cy="4561205"/>
          </a:xfrm>
        </p:spPr>
        <p:txBody>
          <a:bodyPr/>
          <a:lstStyle/>
          <a:p>
            <a:r>
              <a:rPr lang="en-US" sz="2400" dirty="0" smtClean="0"/>
              <a:t>Create SharePoint Site Collection</a:t>
            </a:r>
          </a:p>
          <a:p>
            <a:endParaRPr lang="en-US" sz="2400" dirty="0" smtClean="0"/>
          </a:p>
        </p:txBody>
      </p:sp>
      <p:pic>
        <p:nvPicPr>
          <p:cNvPr id="34819" name="Picture 3"/>
          <p:cNvPicPr>
            <a:picLocks noChangeAspect="1" noChangeArrowheads="1"/>
          </p:cNvPicPr>
          <p:nvPr/>
        </p:nvPicPr>
        <p:blipFill>
          <a:blip r:embed="rId3"/>
          <a:srcRect/>
          <a:stretch>
            <a:fillRect/>
          </a:stretch>
        </p:blipFill>
        <p:spPr bwMode="auto">
          <a:xfrm>
            <a:off x="2014597" y="1498599"/>
            <a:ext cx="4276137" cy="4670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Online implementation</a:t>
            </a:r>
            <a:endParaRPr lang="en-US" dirty="0"/>
          </a:p>
        </p:txBody>
      </p:sp>
      <p:sp>
        <p:nvSpPr>
          <p:cNvPr id="3" name="Content Placeholder 2"/>
          <p:cNvSpPr>
            <a:spLocks noGrp="1"/>
          </p:cNvSpPr>
          <p:nvPr>
            <p:ph idx="1"/>
          </p:nvPr>
        </p:nvSpPr>
        <p:spPr>
          <a:xfrm>
            <a:off x="352425" y="1155699"/>
            <a:ext cx="8382000" cy="4561205"/>
          </a:xfrm>
        </p:spPr>
        <p:txBody>
          <a:bodyPr/>
          <a:lstStyle/>
          <a:p>
            <a:r>
              <a:rPr lang="en-US" sz="2400" dirty="0" smtClean="0"/>
              <a:t>Customize SharePoint site</a:t>
            </a:r>
          </a:p>
          <a:p>
            <a:pPr lvl="1"/>
            <a:r>
              <a:rPr lang="en-US" sz="2000" dirty="0" smtClean="0"/>
              <a:t>Under Site Action/Site Settings with new theme</a:t>
            </a:r>
          </a:p>
          <a:p>
            <a:pPr lvl="1"/>
            <a:r>
              <a:rPr lang="en-US" sz="2000" dirty="0" smtClean="0"/>
              <a:t>Add new logo</a:t>
            </a:r>
          </a:p>
          <a:p>
            <a:pPr lvl="1"/>
            <a:r>
              <a:rPr lang="en-US" sz="2000" dirty="0" smtClean="0"/>
              <a:t>Add different </a:t>
            </a:r>
            <a:r>
              <a:rPr lang="en-US" sz="2000" dirty="0" err="1" smtClean="0"/>
              <a:t>Webparts</a:t>
            </a:r>
            <a:endParaRPr lang="en-US" sz="2000" dirty="0" smtClean="0"/>
          </a:p>
          <a:p>
            <a:pPr lvl="1"/>
            <a:r>
              <a:rPr lang="en-US" sz="2000" dirty="0" smtClean="0"/>
              <a:t>Customize with SharePoint Designer</a:t>
            </a:r>
          </a:p>
          <a:p>
            <a:pPr lvl="1"/>
            <a:endParaRPr lang="en-US" sz="2000" dirty="0" smtClean="0"/>
          </a:p>
          <a:p>
            <a:pPr lvl="1"/>
            <a:endParaRPr lang="en-US" sz="2000" dirty="0"/>
          </a:p>
        </p:txBody>
      </p:sp>
      <p:pic>
        <p:nvPicPr>
          <p:cNvPr id="34821" name="Picture 5"/>
          <p:cNvPicPr>
            <a:picLocks noChangeAspect="1" noChangeArrowheads="1"/>
          </p:cNvPicPr>
          <p:nvPr/>
        </p:nvPicPr>
        <p:blipFill>
          <a:blip r:embed="rId3"/>
          <a:srcRect/>
          <a:stretch>
            <a:fillRect/>
          </a:stretch>
        </p:blipFill>
        <p:spPr bwMode="auto">
          <a:xfrm>
            <a:off x="1991783" y="3225201"/>
            <a:ext cx="5270500" cy="255223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SharePoint Online: points to consider</a:t>
            </a:r>
            <a:endParaRPr lang="en-US" sz="4400" dirty="0"/>
          </a:p>
        </p:txBody>
      </p:sp>
      <p:sp>
        <p:nvSpPr>
          <p:cNvPr id="3" name="Content Placeholder 2"/>
          <p:cNvSpPr>
            <a:spLocks noGrp="1"/>
          </p:cNvSpPr>
          <p:nvPr>
            <p:ph idx="1"/>
          </p:nvPr>
        </p:nvSpPr>
        <p:spPr/>
        <p:txBody>
          <a:bodyPr/>
          <a:lstStyle/>
          <a:p>
            <a:r>
              <a:rPr lang="en-US" sz="2400" dirty="0" smtClean="0"/>
              <a:t>Can we setup alerts?</a:t>
            </a:r>
          </a:p>
          <a:p>
            <a:pPr lvl="1"/>
            <a:r>
              <a:rPr lang="en-US" sz="2000" dirty="0" smtClean="0"/>
              <a:t>Yes in each collection site, you can select each user and change the Email address</a:t>
            </a:r>
          </a:p>
        </p:txBody>
      </p:sp>
      <p:pic>
        <p:nvPicPr>
          <p:cNvPr id="35843" name="Picture 3"/>
          <p:cNvPicPr>
            <a:picLocks noChangeAspect="1" noChangeArrowheads="1"/>
          </p:cNvPicPr>
          <p:nvPr/>
        </p:nvPicPr>
        <p:blipFill>
          <a:blip r:embed="rId3"/>
          <a:srcRect/>
          <a:stretch>
            <a:fillRect/>
          </a:stretch>
        </p:blipFill>
        <p:spPr bwMode="auto">
          <a:xfrm>
            <a:off x="3361531" y="2239111"/>
            <a:ext cx="4690269" cy="3926737"/>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5843"/>
                                        </p:tgtEl>
                                        <p:attrNameLst>
                                          <p:attrName>style.visibility</p:attrName>
                                        </p:attrNameLst>
                                      </p:cBhvr>
                                      <p:to>
                                        <p:strVal val="visible"/>
                                      </p:to>
                                    </p:set>
                                    <p:animEffect transition="in" filter="blinds(horizontal)">
                                      <p:cBhvr>
                                        <p:cTn id="13"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SharePoint Online: points to consider</a:t>
            </a:r>
            <a:endParaRPr lang="en-US" sz="4400" dirty="0"/>
          </a:p>
        </p:txBody>
      </p:sp>
      <p:sp>
        <p:nvSpPr>
          <p:cNvPr id="3" name="Content Placeholder 2"/>
          <p:cNvSpPr>
            <a:spLocks noGrp="1"/>
          </p:cNvSpPr>
          <p:nvPr>
            <p:ph idx="1"/>
          </p:nvPr>
        </p:nvSpPr>
        <p:spPr/>
        <p:txBody>
          <a:bodyPr/>
          <a:lstStyle/>
          <a:p>
            <a:r>
              <a:rPr lang="en-US" sz="2400" dirty="0" smtClean="0"/>
              <a:t>SharePoint Designer is free and allows you to completely customize the SP design</a:t>
            </a:r>
          </a:p>
          <a:p>
            <a:endParaRPr lang="en-US" sz="2400" dirty="0" smtClean="0"/>
          </a:p>
          <a:p>
            <a:r>
              <a:rPr lang="en-US" sz="2400" dirty="0" smtClean="0"/>
              <a:t>Possibility to add other templates (via SharePoint Designer)</a:t>
            </a:r>
          </a:p>
          <a:p>
            <a:endParaRPr lang="en-US" sz="2400" dirty="0" smtClean="0"/>
          </a:p>
          <a:p>
            <a:r>
              <a:rPr lang="en-US" sz="2400" dirty="0" smtClean="0"/>
              <a:t>Define your domain as ‘principal’ so that the SharePoint name is not ‘too long’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rPr>
              <a:t>Introduction</a:t>
            </a: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OCS and Live Meeting ‘tips &amp; tricks’</a:t>
            </a:r>
            <a:endParaRPr lang="en-US" dirty="0"/>
          </a:p>
        </p:txBody>
      </p:sp>
      <p:sp>
        <p:nvSpPr>
          <p:cNvPr id="3" name="Content Placeholder 2"/>
          <p:cNvSpPr>
            <a:spLocks noGrp="1"/>
          </p:cNvSpPr>
          <p:nvPr>
            <p:ph idx="1"/>
          </p:nvPr>
        </p:nvSpPr>
        <p:spPr>
          <a:xfrm>
            <a:off x="347134" y="1336675"/>
            <a:ext cx="8382000" cy="4860925"/>
          </a:xfrm>
        </p:spPr>
        <p:txBody>
          <a:bodyPr/>
          <a:lstStyle/>
          <a:p>
            <a:r>
              <a:rPr lang="en-US" sz="2400" dirty="0" smtClean="0"/>
              <a:t>BPOS administrator cannot administer Live Meeting settings</a:t>
            </a:r>
          </a:p>
          <a:p>
            <a:pPr lvl="1"/>
            <a:r>
              <a:rPr lang="en-US" sz="2000" dirty="0" smtClean="0"/>
              <a:t>Needs to have ‘user’ rights too</a:t>
            </a:r>
          </a:p>
          <a:p>
            <a:endParaRPr lang="en-US" sz="2400" dirty="0" smtClean="0"/>
          </a:p>
          <a:p>
            <a:r>
              <a:rPr lang="en-US" sz="2400" dirty="0" smtClean="0"/>
              <a:t>Sign-In Client automatically configures the Communicator Client and Live Meeting settings</a:t>
            </a:r>
          </a:p>
          <a:p>
            <a:pPr lvl="1"/>
            <a:endParaRPr lang="en-US" sz="2000" dirty="0" smtClean="0"/>
          </a:p>
          <a:p>
            <a:r>
              <a:rPr lang="en-US" sz="2400" dirty="0" smtClean="0"/>
              <a:t>Live Meeting</a:t>
            </a:r>
          </a:p>
          <a:p>
            <a:pPr lvl="1"/>
            <a:r>
              <a:rPr lang="en-US" sz="2000" dirty="0" smtClean="0"/>
              <a:t>Can be used for own needs or/and for sessions with partners/customers!</a:t>
            </a:r>
          </a:p>
          <a:p>
            <a:pPr lvl="1"/>
            <a:r>
              <a:rPr lang="en-US" sz="2000" dirty="0" smtClean="0"/>
              <a:t>Can work with partner’s audio bridge (</a:t>
            </a:r>
            <a:r>
              <a:rPr lang="en-US" sz="2000" dirty="0" err="1" smtClean="0"/>
              <a:t>Arkadin</a:t>
            </a:r>
            <a:r>
              <a:rPr lang="en-US" sz="2000" dirty="0" smtClean="0"/>
              <a:t>, BT, Elisa, Global Crossing, </a:t>
            </a:r>
            <a:r>
              <a:rPr lang="en-US" sz="2000" dirty="0" err="1" smtClean="0"/>
              <a:t>Meetyou</a:t>
            </a:r>
            <a:r>
              <a:rPr lang="en-US" sz="2000" dirty="0" smtClean="0"/>
              <a:t>, Premiere Global Services, </a:t>
            </a:r>
            <a:r>
              <a:rPr lang="en-US" sz="2000" dirty="0" err="1" smtClean="0"/>
              <a:t>InterCall</a:t>
            </a:r>
            <a:r>
              <a:rPr lang="en-US" sz="2000" dirty="0" smtClean="0"/>
              <a:t>, Verizon)</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dirty="0" smtClean="0"/>
              <a:t>Offer sample in Germany with partner </a:t>
            </a:r>
            <a:r>
              <a:rPr lang="en-US" sz="3600" dirty="0" err="1" smtClean="0"/>
              <a:t>Meetyou</a:t>
            </a:r>
            <a:endParaRPr lang="en-US" sz="3600" dirty="0"/>
          </a:p>
        </p:txBody>
      </p:sp>
      <p:pic>
        <p:nvPicPr>
          <p:cNvPr id="33794" name="Picture 2"/>
          <p:cNvPicPr>
            <a:picLocks noChangeAspect="1" noChangeArrowheads="1"/>
          </p:cNvPicPr>
          <p:nvPr/>
        </p:nvPicPr>
        <p:blipFill>
          <a:blip r:embed="rId3"/>
          <a:srcRect/>
          <a:stretch>
            <a:fillRect/>
          </a:stretch>
        </p:blipFill>
        <p:spPr bwMode="auto">
          <a:xfrm>
            <a:off x="784224" y="2209800"/>
            <a:ext cx="7184461" cy="4163483"/>
          </a:xfrm>
          <a:prstGeom prst="rect">
            <a:avLst/>
          </a:prstGeom>
          <a:noFill/>
          <a:ln w="9525">
            <a:noFill/>
            <a:miter lim="800000"/>
            <a:headEnd/>
            <a:tailEnd/>
          </a:ln>
        </p:spPr>
      </p:pic>
      <p:sp>
        <p:nvSpPr>
          <p:cNvPr id="6" name="Content Placeholder 2"/>
          <p:cNvSpPr>
            <a:spLocks noGrp="1"/>
          </p:cNvSpPr>
          <p:nvPr>
            <p:ph idx="1"/>
          </p:nvPr>
        </p:nvSpPr>
        <p:spPr>
          <a:xfrm>
            <a:off x="372534" y="1065742"/>
            <a:ext cx="8382000" cy="1042458"/>
          </a:xfrm>
        </p:spPr>
        <p:txBody>
          <a:bodyPr/>
          <a:lstStyle/>
          <a:p>
            <a:r>
              <a:rPr lang="en-US" sz="2800" dirty="0" smtClean="0"/>
              <a:t>Package OCS and Live Meeting inside BPOS</a:t>
            </a:r>
          </a:p>
          <a:p>
            <a:pPr lvl="1"/>
            <a:r>
              <a:rPr lang="en-US" sz="2000" dirty="0" smtClean="0"/>
              <a:t>Instant Messaging and Presence</a:t>
            </a:r>
          </a:p>
          <a:p>
            <a:pPr lvl="1"/>
            <a:r>
              <a:rPr lang="en-US" sz="2000" dirty="0" smtClean="0"/>
              <a:t>Web Conference with audio integrated</a:t>
            </a:r>
            <a:endParaRPr lang="en-US" sz="2000"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Phases</a:t>
            </a:r>
            <a:endParaRPr lang="en-US" dirty="0"/>
          </a:p>
        </p:txBody>
      </p:sp>
      <p:sp>
        <p:nvSpPr>
          <p:cNvPr id="3" name="Content Placeholder 2"/>
          <p:cNvSpPr>
            <a:spLocks noGrp="1"/>
          </p:cNvSpPr>
          <p:nvPr>
            <p:ph idx="1"/>
          </p:nvPr>
        </p:nvSpPr>
        <p:spPr/>
        <p:txBody>
          <a:bodyPr/>
          <a:lstStyle/>
          <a:p>
            <a:r>
              <a:rPr lang="en-US" dirty="0" smtClean="0"/>
              <a:t>Preparation</a:t>
            </a:r>
          </a:p>
          <a:p>
            <a:r>
              <a:rPr lang="en-US" dirty="0" smtClean="0"/>
              <a:t>Configuration</a:t>
            </a:r>
          </a:p>
          <a:p>
            <a:r>
              <a:rPr lang="en-US" dirty="0" smtClean="0">
                <a:solidFill>
                  <a:schemeClr val="accent5"/>
                </a:solidFill>
              </a:rPr>
              <a:t>Administration</a:t>
            </a:r>
            <a:endParaRPr lang="en-US"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User Creation</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creation</a:t>
            </a:r>
            <a:endParaRPr lang="en-US" dirty="0"/>
          </a:p>
        </p:txBody>
      </p:sp>
      <p:pic>
        <p:nvPicPr>
          <p:cNvPr id="28675" name="Picture 3"/>
          <p:cNvPicPr>
            <a:picLocks noChangeAspect="1" noChangeArrowheads="1"/>
          </p:cNvPicPr>
          <p:nvPr/>
        </p:nvPicPr>
        <p:blipFill>
          <a:blip r:embed="rId3"/>
          <a:srcRect/>
          <a:stretch>
            <a:fillRect/>
          </a:stretch>
        </p:blipFill>
        <p:spPr bwMode="auto">
          <a:xfrm>
            <a:off x="147770" y="1794935"/>
            <a:ext cx="3963897" cy="4301066"/>
          </a:xfrm>
          <a:prstGeom prst="rect">
            <a:avLst/>
          </a:prstGeom>
          <a:noFill/>
          <a:ln w="9525">
            <a:noFill/>
            <a:miter lim="800000"/>
            <a:headEnd/>
            <a:tailEnd/>
          </a:ln>
        </p:spPr>
      </p:pic>
      <p:pic>
        <p:nvPicPr>
          <p:cNvPr id="28676" name="Picture 4"/>
          <p:cNvPicPr>
            <a:picLocks noChangeAspect="1" noChangeArrowheads="1"/>
          </p:cNvPicPr>
          <p:nvPr/>
        </p:nvPicPr>
        <p:blipFill>
          <a:blip r:embed="rId4"/>
          <a:srcRect/>
          <a:stretch>
            <a:fillRect/>
          </a:stretch>
        </p:blipFill>
        <p:spPr bwMode="auto">
          <a:xfrm>
            <a:off x="4548920" y="1229341"/>
            <a:ext cx="3680679" cy="2637282"/>
          </a:xfrm>
          <a:prstGeom prst="rect">
            <a:avLst/>
          </a:prstGeom>
          <a:noFill/>
          <a:ln w="9525">
            <a:noFill/>
            <a:miter lim="800000"/>
            <a:headEnd/>
            <a:tailEnd/>
          </a:ln>
        </p:spPr>
      </p:pic>
      <p:pic>
        <p:nvPicPr>
          <p:cNvPr id="28677" name="Picture 5"/>
          <p:cNvPicPr>
            <a:picLocks noChangeAspect="1" noChangeArrowheads="1"/>
          </p:cNvPicPr>
          <p:nvPr/>
        </p:nvPicPr>
        <p:blipFill>
          <a:blip r:embed="rId5"/>
          <a:srcRect/>
          <a:stretch>
            <a:fillRect/>
          </a:stretch>
        </p:blipFill>
        <p:spPr bwMode="auto">
          <a:xfrm>
            <a:off x="4681794" y="4080791"/>
            <a:ext cx="4199739" cy="186016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linds(horizontal)">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blinds(horizontal)">
                                      <p:cBhvr>
                                        <p:cTn id="12" dur="5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blinds(horizontal)">
                                      <p:cBhvr>
                                        <p:cTn id="17"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CSV file import</a:t>
            </a:r>
            <a:endParaRPr lang="en-US" dirty="0"/>
          </a:p>
        </p:txBody>
      </p:sp>
      <p:pic>
        <p:nvPicPr>
          <p:cNvPr id="58370" name="Picture 2"/>
          <p:cNvPicPr>
            <a:picLocks noChangeAspect="1" noChangeArrowheads="1"/>
          </p:cNvPicPr>
          <p:nvPr/>
        </p:nvPicPr>
        <p:blipFill>
          <a:blip r:embed="rId3"/>
          <a:srcRect/>
          <a:stretch>
            <a:fillRect/>
          </a:stretch>
        </p:blipFill>
        <p:spPr bwMode="auto">
          <a:xfrm>
            <a:off x="0" y="1084584"/>
            <a:ext cx="9144000" cy="429889"/>
          </a:xfrm>
          <a:prstGeom prst="rect">
            <a:avLst/>
          </a:prstGeom>
          <a:noFill/>
          <a:ln w="9525">
            <a:noFill/>
            <a:miter lim="800000"/>
            <a:headEnd/>
            <a:tailEnd/>
          </a:ln>
        </p:spPr>
      </p:pic>
      <p:pic>
        <p:nvPicPr>
          <p:cNvPr id="58371" name="Picture 3"/>
          <p:cNvPicPr>
            <a:picLocks noChangeAspect="1" noChangeArrowheads="1"/>
          </p:cNvPicPr>
          <p:nvPr/>
        </p:nvPicPr>
        <p:blipFill>
          <a:blip r:embed="rId4"/>
          <a:srcRect/>
          <a:stretch>
            <a:fillRect/>
          </a:stretch>
        </p:blipFill>
        <p:spPr bwMode="auto">
          <a:xfrm>
            <a:off x="17095" y="2794530"/>
            <a:ext cx="9126905" cy="786871"/>
          </a:xfrm>
          <a:prstGeom prst="rect">
            <a:avLst/>
          </a:prstGeom>
          <a:noFill/>
          <a:ln w="9525">
            <a:noFill/>
            <a:miter lim="800000"/>
            <a:headEnd/>
            <a:tailEnd/>
          </a:ln>
        </p:spPr>
      </p:pic>
      <p:pic>
        <p:nvPicPr>
          <p:cNvPr id="58372" name="Picture 4"/>
          <p:cNvPicPr>
            <a:picLocks noChangeAspect="1" noChangeArrowheads="1"/>
          </p:cNvPicPr>
          <p:nvPr/>
        </p:nvPicPr>
        <p:blipFill>
          <a:blip r:embed="rId5"/>
          <a:srcRect/>
          <a:stretch>
            <a:fillRect/>
          </a:stretch>
        </p:blipFill>
        <p:spPr bwMode="auto">
          <a:xfrm>
            <a:off x="143933" y="4247152"/>
            <a:ext cx="9312951" cy="967786"/>
          </a:xfrm>
          <a:prstGeom prst="rect">
            <a:avLst/>
          </a:prstGeom>
          <a:noFill/>
          <a:ln w="9525">
            <a:noFill/>
            <a:miter lim="800000"/>
            <a:headEnd/>
            <a:tailEnd/>
          </a:ln>
        </p:spPr>
      </p:pic>
      <p:cxnSp>
        <p:nvCxnSpPr>
          <p:cNvPr id="12" name="Straight Arrow Connector 11"/>
          <p:cNvCxnSpPr/>
          <p:nvPr/>
        </p:nvCxnSpPr>
        <p:spPr>
          <a:xfrm rot="5400000">
            <a:off x="2015068" y="1828802"/>
            <a:ext cx="1193798" cy="618066"/>
          </a:xfrm>
          <a:prstGeom prst="straightConnector1">
            <a:avLst/>
          </a:prstGeom>
          <a:ln w="63500">
            <a:tailEnd type="arrow"/>
          </a:ln>
        </p:spPr>
        <p:style>
          <a:lnRef idx="1">
            <a:schemeClr val="accent6"/>
          </a:lnRef>
          <a:fillRef idx="0">
            <a:schemeClr val="accent6"/>
          </a:fillRef>
          <a:effectRef idx="0">
            <a:schemeClr val="accent6"/>
          </a:effectRef>
          <a:fontRef idx="minor">
            <a:schemeClr val="tx1"/>
          </a:fontRef>
        </p:style>
      </p:cxnSp>
      <p:cxnSp>
        <p:nvCxnSpPr>
          <p:cNvPr id="15" name="Straight Arrow Connector 14"/>
          <p:cNvCxnSpPr/>
          <p:nvPr/>
        </p:nvCxnSpPr>
        <p:spPr>
          <a:xfrm rot="5400000">
            <a:off x="3966634" y="1579036"/>
            <a:ext cx="2709334" cy="2650067"/>
          </a:xfrm>
          <a:prstGeom prst="straightConnector1">
            <a:avLst/>
          </a:prstGeom>
          <a:ln w="63500">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Dirsync</a:t>
            </a:r>
            <a:r>
              <a:rPr lang="en-US" dirty="0" smtClean="0"/>
              <a:t> usage</a:t>
            </a:r>
            <a:endParaRPr lang="en-US" dirty="0"/>
          </a:p>
        </p:txBody>
      </p:sp>
      <p:pic>
        <p:nvPicPr>
          <p:cNvPr id="59394" name="Picture 2"/>
          <p:cNvPicPr>
            <a:picLocks noChangeAspect="1" noChangeArrowheads="1"/>
          </p:cNvPicPr>
          <p:nvPr/>
        </p:nvPicPr>
        <p:blipFill>
          <a:blip r:embed="rId3"/>
          <a:srcRect/>
          <a:stretch>
            <a:fillRect/>
          </a:stretch>
        </p:blipFill>
        <p:spPr bwMode="auto">
          <a:xfrm>
            <a:off x="402166" y="1167872"/>
            <a:ext cx="6172200" cy="4351337"/>
          </a:xfrm>
          <a:prstGeom prst="rect">
            <a:avLst/>
          </a:prstGeom>
          <a:noFill/>
          <a:ln w="9525">
            <a:noFill/>
            <a:miter lim="800000"/>
            <a:headEnd/>
            <a:tailEnd/>
          </a:ln>
        </p:spPr>
      </p:pic>
      <p:pic>
        <p:nvPicPr>
          <p:cNvPr id="59395" name="Picture 3"/>
          <p:cNvPicPr>
            <a:picLocks noChangeAspect="1" noChangeArrowheads="1"/>
          </p:cNvPicPr>
          <p:nvPr/>
        </p:nvPicPr>
        <p:blipFill>
          <a:blip r:embed="rId4"/>
          <a:srcRect/>
          <a:stretch>
            <a:fillRect/>
          </a:stretch>
        </p:blipFill>
        <p:spPr bwMode="auto">
          <a:xfrm>
            <a:off x="1428750" y="1230313"/>
            <a:ext cx="6286500" cy="4397375"/>
          </a:xfrm>
          <a:prstGeom prst="rect">
            <a:avLst/>
          </a:prstGeom>
          <a:noFill/>
          <a:ln w="9525">
            <a:noFill/>
            <a:miter lim="800000"/>
            <a:headEnd/>
            <a:tailEnd/>
          </a:ln>
        </p:spPr>
      </p:pic>
      <p:pic>
        <p:nvPicPr>
          <p:cNvPr id="59396" name="Picture 4"/>
          <p:cNvPicPr>
            <a:picLocks noChangeAspect="1" noChangeArrowheads="1"/>
          </p:cNvPicPr>
          <p:nvPr/>
        </p:nvPicPr>
        <p:blipFill>
          <a:blip r:embed="rId5"/>
          <a:srcRect/>
          <a:stretch>
            <a:fillRect/>
          </a:stretch>
        </p:blipFill>
        <p:spPr bwMode="auto">
          <a:xfrm>
            <a:off x="2625196" y="1299634"/>
            <a:ext cx="6264275" cy="44434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blinds(horizontal)">
                                      <p:cBhvr>
                                        <p:cTn id="7" dur="500"/>
                                        <p:tgtEl>
                                          <p:spTgt spid="593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blinds(horizontal)">
                                      <p:cBhvr>
                                        <p:cTn id="12" dur="500"/>
                                        <p:tgtEl>
                                          <p:spTgt spid="5939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9396"/>
                                        </p:tgtEl>
                                        <p:attrNameLst>
                                          <p:attrName>style.visibility</p:attrName>
                                        </p:attrNameLst>
                                      </p:cBhvr>
                                      <p:to>
                                        <p:strVal val="visible"/>
                                      </p:to>
                                    </p:set>
                                    <p:animEffect transition="in" filter="blinds(horizontal)">
                                      <p:cBhvr>
                                        <p:cTn id="1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Tricks on user creation</a:t>
            </a:r>
            <a:endParaRPr lang="en-US" dirty="0"/>
          </a:p>
        </p:txBody>
      </p:sp>
      <p:sp>
        <p:nvSpPr>
          <p:cNvPr id="3" name="Content Placeholder 2"/>
          <p:cNvSpPr>
            <a:spLocks noGrp="1"/>
          </p:cNvSpPr>
          <p:nvPr>
            <p:ph idx="1"/>
          </p:nvPr>
        </p:nvSpPr>
        <p:spPr>
          <a:xfrm>
            <a:off x="296333" y="1108074"/>
            <a:ext cx="8382000" cy="5047193"/>
          </a:xfrm>
        </p:spPr>
        <p:txBody>
          <a:bodyPr/>
          <a:lstStyle/>
          <a:p>
            <a:r>
              <a:rPr lang="en-US" sz="2400" dirty="0" smtClean="0"/>
              <a:t>Manual upload or </a:t>
            </a:r>
            <a:r>
              <a:rPr lang="en-US" sz="2400" dirty="0" err="1" smtClean="0"/>
              <a:t>csv</a:t>
            </a:r>
            <a:r>
              <a:rPr lang="en-US" sz="2400" dirty="0" smtClean="0"/>
              <a:t> import used for Proof of Concept or for small projects</a:t>
            </a:r>
          </a:p>
          <a:p>
            <a:pPr lvl="1"/>
            <a:r>
              <a:rPr lang="en-US" sz="2000" dirty="0" smtClean="0"/>
              <a:t>If </a:t>
            </a:r>
            <a:r>
              <a:rPr lang="en-US" sz="2000" dirty="0" err="1" smtClean="0"/>
              <a:t>Dirsync</a:t>
            </a:r>
            <a:r>
              <a:rPr lang="en-US" sz="2000" dirty="0" smtClean="0"/>
              <a:t> used later, </a:t>
            </a:r>
            <a:r>
              <a:rPr lang="en-US" sz="2000" dirty="0" err="1" smtClean="0"/>
              <a:t>Dirsync</a:t>
            </a:r>
            <a:r>
              <a:rPr lang="en-US" sz="2000" dirty="0" smtClean="0"/>
              <a:t> can match up accounts created on the Admin Center</a:t>
            </a:r>
            <a:endParaRPr lang="en-US" sz="2400" dirty="0" smtClean="0"/>
          </a:p>
          <a:p>
            <a:endParaRPr lang="en-US" sz="2400" dirty="0" smtClean="0"/>
          </a:p>
          <a:p>
            <a:r>
              <a:rPr lang="en-US" sz="2400" dirty="0" err="1" smtClean="0"/>
              <a:t>Dirsync</a:t>
            </a:r>
            <a:r>
              <a:rPr lang="en-US" sz="2400" dirty="0" smtClean="0"/>
              <a:t> requirement: local Active Directory (single forest)</a:t>
            </a:r>
          </a:p>
          <a:p>
            <a:pPr lvl="1"/>
            <a:endParaRPr lang="en-US" sz="2400" dirty="0" smtClean="0"/>
          </a:p>
          <a:p>
            <a:r>
              <a:rPr lang="en-US" sz="2400" dirty="0" smtClean="0"/>
              <a:t>Before using </a:t>
            </a:r>
            <a:r>
              <a:rPr lang="en-US" sz="2400" dirty="0" err="1" smtClean="0"/>
              <a:t>Dirsync</a:t>
            </a:r>
            <a:r>
              <a:rPr lang="en-US" sz="2400" dirty="0" smtClean="0"/>
              <a:t>: need to clean-up AD (no ‘{‘ in nickname for instance)</a:t>
            </a:r>
          </a:p>
          <a:p>
            <a:pPr lvl="1"/>
            <a:endParaRPr lang="en-US" sz="2400" dirty="0" smtClean="0"/>
          </a:p>
          <a:p>
            <a:r>
              <a:rPr lang="en-US" sz="2400" dirty="0" err="1" smtClean="0"/>
              <a:t>DirSync</a:t>
            </a:r>
            <a:r>
              <a:rPr lang="en-US" sz="2400" dirty="0" smtClean="0"/>
              <a:t> synchronizes all objects in AD</a:t>
            </a:r>
          </a:p>
          <a:p>
            <a:pPr lvl="1"/>
            <a:r>
              <a:rPr lang="en-US" sz="2000" dirty="0" smtClean="0"/>
              <a:t>Objects will be in ‘disabled’ stage at first</a:t>
            </a:r>
          </a:p>
          <a:p>
            <a:pPr lvl="1"/>
            <a:r>
              <a:rPr lang="en-US" sz="2000" dirty="0" smtClean="0"/>
              <a:t>Need to activate users manually OR via </a:t>
            </a:r>
            <a:r>
              <a:rPr lang="en-US" sz="2000" dirty="0" err="1" smtClean="0"/>
              <a:t>powershell</a:t>
            </a:r>
            <a:r>
              <a:rPr lang="en-US" sz="2000" dirty="0" smtClean="0"/>
              <a:t> scripts</a:t>
            </a:r>
          </a:p>
          <a:p>
            <a:endParaRPr lang="en-U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linds(horizontal)">
                                      <p:cBhvr>
                                        <p:cTn id="25" dur="500"/>
                                        <p:tgtEl>
                                          <p:spTgt spid="3">
                                            <p:txEl>
                                              <p:pRg st="7" end="7"/>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linds(horizontal)">
                                      <p:cBhvr>
                                        <p:cTn id="28" dur="500"/>
                                        <p:tgtEl>
                                          <p:spTgt spid="3">
                                            <p:txEl>
                                              <p:pRg st="8" end="8"/>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Dirsync</a:t>
            </a:r>
            <a:r>
              <a:rPr lang="en-US" dirty="0" smtClean="0"/>
              <a:t> details</a:t>
            </a:r>
            <a:endParaRPr lang="en-US" dirty="0"/>
          </a:p>
        </p:txBody>
      </p:sp>
      <p:sp>
        <p:nvSpPr>
          <p:cNvPr id="3" name="Content Placeholder 2"/>
          <p:cNvSpPr>
            <a:spLocks noGrp="1"/>
          </p:cNvSpPr>
          <p:nvPr>
            <p:ph idx="1"/>
          </p:nvPr>
        </p:nvSpPr>
        <p:spPr/>
        <p:txBody>
          <a:bodyPr/>
          <a:lstStyle/>
          <a:p>
            <a:r>
              <a:rPr lang="en-US" sz="2400" dirty="0" smtClean="0"/>
              <a:t>Full sync can take some time (few hours):</a:t>
            </a:r>
          </a:p>
          <a:p>
            <a:pPr lvl="1"/>
            <a:r>
              <a:rPr lang="en-US" sz="2000" dirty="0" smtClean="0"/>
              <a:t>AD objects          First Sync             Delta Sync </a:t>
            </a:r>
          </a:p>
          <a:p>
            <a:pPr lvl="1"/>
            <a:r>
              <a:rPr lang="en-US" sz="2000" dirty="0" smtClean="0"/>
              <a:t>500                         5 minutes            30 seconds</a:t>
            </a:r>
          </a:p>
          <a:p>
            <a:pPr lvl="1"/>
            <a:r>
              <a:rPr lang="en-US" sz="2000" dirty="0" smtClean="0"/>
              <a:t>1000                       10 minutes          1 minute</a:t>
            </a:r>
          </a:p>
          <a:p>
            <a:pPr lvl="1"/>
            <a:r>
              <a:rPr lang="en-US" sz="2000" dirty="0" smtClean="0"/>
              <a:t>5000                       45 minutes          5 minutes</a:t>
            </a:r>
          </a:p>
          <a:p>
            <a:pPr lvl="1"/>
            <a:r>
              <a:rPr lang="en-US" sz="2000" dirty="0" smtClean="0"/>
              <a:t>15000                    2.5 Hours             10 minutes</a:t>
            </a:r>
          </a:p>
          <a:p>
            <a:endParaRPr lang="en-US" sz="2400" dirty="0" smtClean="0"/>
          </a:p>
          <a:p>
            <a:r>
              <a:rPr lang="en-US" sz="2400" dirty="0" smtClean="0"/>
              <a:t>Subsequent Syncs (Delta Syncs)</a:t>
            </a:r>
          </a:p>
          <a:p>
            <a:pPr lvl="1"/>
            <a:r>
              <a:rPr lang="en-US" sz="2000" dirty="0" smtClean="0"/>
              <a:t>Default every 3 hours</a:t>
            </a:r>
          </a:p>
          <a:p>
            <a:pPr lvl="1"/>
            <a:r>
              <a:rPr lang="en-US" sz="2000" dirty="0" smtClean="0"/>
              <a:t>Syncs all changes on premise to MSO</a:t>
            </a:r>
          </a:p>
          <a:p>
            <a:pPr lvl="1"/>
            <a:r>
              <a:rPr lang="en-US" sz="2000" dirty="0" smtClean="0"/>
              <a:t>Can be very quick depending on the rate of change on premise.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consider during migration</a:t>
            </a:r>
            <a:endParaRPr lang="en-US" dirty="0"/>
          </a:p>
        </p:txBody>
      </p:sp>
      <p:sp>
        <p:nvSpPr>
          <p:cNvPr id="3" name="Content Placeholder 2"/>
          <p:cNvSpPr>
            <a:spLocks noGrp="1"/>
          </p:cNvSpPr>
          <p:nvPr>
            <p:ph idx="1"/>
          </p:nvPr>
        </p:nvSpPr>
        <p:spPr>
          <a:xfrm>
            <a:off x="361950" y="1050924"/>
            <a:ext cx="8382000" cy="5332943"/>
          </a:xfrm>
        </p:spPr>
        <p:txBody>
          <a:bodyPr/>
          <a:lstStyle/>
          <a:p>
            <a:r>
              <a:rPr lang="en-US" sz="2000" dirty="0" smtClean="0"/>
              <a:t>Migration is ‘a process’. You need to be clear about migration plan:</a:t>
            </a:r>
          </a:p>
          <a:p>
            <a:pPr lvl="1"/>
            <a:r>
              <a:rPr lang="en-US" sz="1600" dirty="0" smtClean="0"/>
              <a:t>‘Big Bang Migration: no data migrated</a:t>
            </a:r>
          </a:p>
          <a:p>
            <a:pPr lvl="1"/>
            <a:r>
              <a:rPr lang="en-US" sz="1600" dirty="0" smtClean="0"/>
              <a:t>End-User ‘Big Bang’ Migration: no data migrated but users have tools to do it themselves</a:t>
            </a:r>
          </a:p>
          <a:p>
            <a:pPr lvl="1"/>
            <a:r>
              <a:rPr lang="en-US" sz="1600" dirty="0" smtClean="0"/>
              <a:t>‘Quick coexistence’</a:t>
            </a:r>
          </a:p>
          <a:p>
            <a:pPr lvl="1"/>
            <a:r>
              <a:rPr lang="en-US" sz="1600" dirty="0" smtClean="0"/>
              <a:t>‘Long Term co-existence’</a:t>
            </a:r>
          </a:p>
        </p:txBody>
      </p:sp>
      <p:pic>
        <p:nvPicPr>
          <p:cNvPr id="32771" name="Picture 3"/>
          <p:cNvPicPr>
            <a:picLocks noChangeAspect="1" noChangeArrowheads="1"/>
          </p:cNvPicPr>
          <p:nvPr/>
        </p:nvPicPr>
        <p:blipFill>
          <a:blip r:embed="rId3"/>
          <a:srcRect/>
          <a:stretch>
            <a:fillRect/>
          </a:stretch>
        </p:blipFill>
        <p:spPr bwMode="auto">
          <a:xfrm>
            <a:off x="1362074" y="2378132"/>
            <a:ext cx="6520392" cy="391888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0189"/>
            <a:ext cx="8976049" cy="553998"/>
          </a:xfrm>
        </p:spPr>
        <p:txBody>
          <a:bodyPr/>
          <a:lstStyle/>
          <a:p>
            <a:pPr algn="ctr"/>
            <a:r>
              <a:rPr lang="en-US" sz="4000" dirty="0" smtClean="0">
                <a:effectLst>
                  <a:outerShdw blurRad="38100" dist="38100" dir="2700000" algn="tl">
                    <a:srgbClr val="000000">
                      <a:alpha val="43137"/>
                    </a:srgbClr>
                  </a:outerShdw>
                </a:effectLst>
                <a:latin typeface="+mn-lt"/>
              </a:rPr>
              <a:t>What Is Microsoft Online Services?</a:t>
            </a:r>
            <a:endParaRPr lang="en-US" sz="4000" dirty="0">
              <a:effectLst>
                <a:outerShdw blurRad="38100" dist="38100" dir="2700000" algn="tl">
                  <a:srgbClr val="000000">
                    <a:alpha val="43137"/>
                  </a:srgbClr>
                </a:outerShdw>
              </a:effectLst>
              <a:latin typeface="+mn-lt"/>
            </a:endParaRPr>
          </a:p>
        </p:txBody>
      </p:sp>
      <p:sp>
        <p:nvSpPr>
          <p:cNvPr id="4" name="TextBox 3"/>
          <p:cNvSpPr txBox="1"/>
          <p:nvPr/>
        </p:nvSpPr>
        <p:spPr>
          <a:xfrm>
            <a:off x="0" y="1206267"/>
            <a:ext cx="9144000" cy="830997"/>
          </a:xfrm>
          <a:prstGeom prst="rect">
            <a:avLst/>
          </a:prstGeom>
          <a:noFill/>
          <a:effectLst/>
        </p:spPr>
        <p:txBody>
          <a:bodyPr wrap="square" rtlCol="0">
            <a:spAutoFit/>
          </a:bodyPr>
          <a:lstStyle/>
          <a:p>
            <a:pPr algn="ctr"/>
            <a:r>
              <a:rPr lang="en-US" dirty="0" smtClean="0">
                <a:solidFill>
                  <a:schemeClr val="tx1"/>
                </a:solidFill>
                <a:effectLst>
                  <a:outerShdw blurRad="38100" dist="38100" dir="2700000" algn="tl">
                    <a:srgbClr val="000000">
                      <a:alpha val="43137"/>
                    </a:srgbClr>
                  </a:outerShdw>
                </a:effectLst>
                <a:latin typeface="+mn-lt"/>
              </a:rPr>
              <a:t>Enterprise class software delivered as subscription services hosted by Microsoft and sold with partners</a:t>
            </a:r>
            <a:endParaRPr lang="en-US" dirty="0">
              <a:solidFill>
                <a:schemeClr val="tx1"/>
              </a:solidFill>
              <a:effectLst>
                <a:outerShdw blurRad="38100" dist="38100" dir="2700000" algn="tl">
                  <a:srgbClr val="000000">
                    <a:alpha val="43137"/>
                  </a:srgbClr>
                </a:outerShdw>
              </a:effectLst>
              <a:latin typeface="+mn-lt"/>
            </a:endParaRPr>
          </a:p>
        </p:txBody>
      </p:sp>
      <p:sp>
        <p:nvSpPr>
          <p:cNvPr id="5" name="Rounded Rectangle 4"/>
          <p:cNvSpPr/>
          <p:nvPr/>
        </p:nvSpPr>
        <p:spPr bwMode="auto">
          <a:xfrm>
            <a:off x="599872" y="3285947"/>
            <a:ext cx="7772400" cy="2091790"/>
          </a:xfrm>
          <a:prstGeom prst="roundRect">
            <a:avLst/>
          </a:prstGeom>
          <a:solidFill>
            <a:srgbClr val="00537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000" dirty="0" smtClean="0">
              <a:solidFill>
                <a:schemeClr val="tx2">
                  <a:lumMod val="20000"/>
                  <a:lumOff val="80000"/>
                </a:schemeClr>
              </a:solidFill>
              <a:effectLst>
                <a:outerShdw blurRad="38100" dist="38100" dir="2700000" algn="tl">
                  <a:srgbClr val="000000">
                    <a:alpha val="43137"/>
                  </a:srgbClr>
                </a:outerShdw>
              </a:effectLst>
              <a:ea typeface="ＭＳ Ｐゴシック" pitchFamily="34" charset="-128"/>
            </a:endParaRPr>
          </a:p>
        </p:txBody>
      </p:sp>
      <p:pic>
        <p:nvPicPr>
          <p:cNvPr id="8" name="Picture 3" descr="C:\Users\tobrien\Desktop\ofc-SharePt-online_rgb_r.png"/>
          <p:cNvPicPr>
            <a:picLocks noChangeAspect="1" noChangeArrowheads="1"/>
          </p:cNvPicPr>
          <p:nvPr/>
        </p:nvPicPr>
        <p:blipFill>
          <a:blip r:embed="rId3" cstate="print"/>
          <a:srcRect/>
          <a:stretch>
            <a:fillRect/>
          </a:stretch>
        </p:blipFill>
        <p:spPr bwMode="auto">
          <a:xfrm>
            <a:off x="887119" y="3892282"/>
            <a:ext cx="3077561" cy="399150"/>
          </a:xfrm>
          <a:prstGeom prst="rect">
            <a:avLst/>
          </a:prstGeom>
          <a:noFill/>
        </p:spPr>
      </p:pic>
      <p:pic>
        <p:nvPicPr>
          <p:cNvPr id="9" name="Picture 4" descr="C:\Users\tobrien\Desktop\MediaBin_Items_1\Exchange-online_bL_r.png"/>
          <p:cNvPicPr>
            <a:picLocks noChangeAspect="1" noChangeArrowheads="1"/>
          </p:cNvPicPr>
          <p:nvPr/>
        </p:nvPicPr>
        <p:blipFill>
          <a:blip r:embed="rId4" cstate="print"/>
          <a:srcRect/>
          <a:stretch>
            <a:fillRect/>
          </a:stretch>
        </p:blipFill>
        <p:spPr bwMode="auto">
          <a:xfrm>
            <a:off x="5634363" y="3865213"/>
            <a:ext cx="1981200" cy="396240"/>
          </a:xfrm>
          <a:prstGeom prst="rect">
            <a:avLst/>
          </a:prstGeom>
          <a:noFill/>
        </p:spPr>
      </p:pic>
      <p:pic>
        <p:nvPicPr>
          <p:cNvPr id="10" name="Picture 5" descr="C:\Users\tobrien\Desktop\MediaBin_Items_1\ofc-Comm-Online_rgb_r.png"/>
          <p:cNvPicPr>
            <a:picLocks noChangeAspect="1" noChangeArrowheads="1"/>
          </p:cNvPicPr>
          <p:nvPr/>
        </p:nvPicPr>
        <p:blipFill>
          <a:blip r:embed="rId5" cstate="print"/>
          <a:srcRect/>
          <a:stretch>
            <a:fillRect/>
          </a:stretch>
        </p:blipFill>
        <p:spPr bwMode="auto">
          <a:xfrm>
            <a:off x="881982" y="4428637"/>
            <a:ext cx="3578561" cy="381000"/>
          </a:xfrm>
          <a:prstGeom prst="rect">
            <a:avLst/>
          </a:prstGeom>
          <a:noFill/>
        </p:spPr>
      </p:pic>
      <p:pic>
        <p:nvPicPr>
          <p:cNvPr id="11" name="Picture 5"/>
          <p:cNvPicPr>
            <a:picLocks noChangeAspect="1" noChangeArrowheads="1"/>
          </p:cNvPicPr>
          <p:nvPr/>
        </p:nvPicPr>
        <p:blipFill>
          <a:blip r:embed="rId6" cstate="print"/>
          <a:srcRect/>
          <a:stretch>
            <a:fillRect/>
          </a:stretch>
        </p:blipFill>
        <p:spPr bwMode="auto">
          <a:xfrm>
            <a:off x="3372897" y="4865932"/>
            <a:ext cx="2318083" cy="396789"/>
          </a:xfrm>
          <a:prstGeom prst="rect">
            <a:avLst/>
          </a:prstGeom>
          <a:noFill/>
          <a:ln w="9525">
            <a:noFill/>
            <a:miter lim="800000"/>
            <a:headEnd/>
            <a:tailEnd/>
          </a:ln>
          <a:effectLst/>
        </p:spPr>
      </p:pic>
      <p:sp>
        <p:nvSpPr>
          <p:cNvPr id="15" name="TextBox 14"/>
          <p:cNvSpPr txBox="1"/>
          <p:nvPr/>
        </p:nvSpPr>
        <p:spPr>
          <a:xfrm>
            <a:off x="596370" y="2231704"/>
            <a:ext cx="2186817" cy="461665"/>
          </a:xfrm>
          <a:prstGeom prst="rect">
            <a:avLst/>
          </a:prstGeom>
          <a:noFill/>
        </p:spPr>
        <p:txBody>
          <a:bodyPr wrap="none" rtlCol="0">
            <a:spAutoFit/>
          </a:bodyPr>
          <a:lstStyle/>
          <a:p>
            <a:r>
              <a:rPr lang="en-US" dirty="0" smtClean="0">
                <a:solidFill>
                  <a:schemeClr val="tx2"/>
                </a:solidFill>
                <a:effectLst>
                  <a:outerShdw blurRad="38100" dist="38100" dir="2700000" algn="tl">
                    <a:srgbClr val="000000">
                      <a:alpha val="43137"/>
                    </a:srgbClr>
                  </a:outerShdw>
                </a:effectLst>
                <a:latin typeface="+mn-lt"/>
              </a:rPr>
              <a:t>Starting with…</a:t>
            </a:r>
            <a:endParaRPr lang="en-US" dirty="0">
              <a:solidFill>
                <a:schemeClr val="tx2"/>
              </a:solidFill>
              <a:effectLst>
                <a:outerShdw blurRad="38100" dist="38100" dir="2700000" algn="tl">
                  <a:srgbClr val="000000">
                    <a:alpha val="43137"/>
                  </a:srgbClr>
                </a:outerShdw>
              </a:effectLst>
              <a:latin typeface="+mn-lt"/>
            </a:endParaRPr>
          </a:p>
        </p:txBody>
      </p:sp>
      <p:sp>
        <p:nvSpPr>
          <p:cNvPr id="12" name="TextBox 11"/>
          <p:cNvSpPr txBox="1"/>
          <p:nvPr/>
        </p:nvSpPr>
        <p:spPr>
          <a:xfrm>
            <a:off x="1776762" y="3322650"/>
            <a:ext cx="5004896" cy="523220"/>
          </a:xfrm>
          <a:prstGeom prst="rect">
            <a:avLst/>
          </a:prstGeom>
          <a:noFill/>
        </p:spPr>
        <p:txBody>
          <a:bodyPr wrap="none" rtlCol="0">
            <a:spAutoFit/>
          </a:bodyPr>
          <a:lstStyle/>
          <a:p>
            <a:r>
              <a:rPr lang="en-US" sz="2800" spc="-150" dirty="0" smtClean="0">
                <a:ln w="3175">
                  <a:noFill/>
                </a:ln>
                <a:gradFill flip="none" rotWithShape="1">
                  <a:gsLst>
                    <a:gs pos="0">
                      <a:srgbClr val="FFFFB9"/>
                    </a:gs>
                    <a:gs pos="36000">
                      <a:srgbClr val="FFFF99"/>
                    </a:gs>
                    <a:gs pos="86000">
                      <a:srgbClr val="F6AE1E"/>
                    </a:gs>
                  </a:gsLst>
                  <a:lin ang="5400000" scaled="0"/>
                  <a:tileRect/>
                </a:gradFill>
                <a:effectLst>
                  <a:outerShdw blurRad="38100" dist="38100" dir="2700000" algn="tl">
                    <a:srgbClr val="000000">
                      <a:alpha val="43137"/>
                    </a:srgbClr>
                  </a:outerShdw>
                </a:effectLst>
                <a:latin typeface="+mn-lt"/>
              </a:rPr>
              <a:t>Business Productivity Online Suite</a:t>
            </a:r>
          </a:p>
        </p:txBody>
      </p:sp>
      <p:pic>
        <p:nvPicPr>
          <p:cNvPr id="13" name="Picture 2" descr="C:\Program Files\Microsoft Resource DVD Artwork\DVD_ART\BoxShots_Logos\Exchange Hosted Filtering\exchange hosted filtering logo rev.png"/>
          <p:cNvPicPr>
            <a:picLocks noChangeAspect="1" noChangeArrowheads="1"/>
          </p:cNvPicPr>
          <p:nvPr/>
        </p:nvPicPr>
        <p:blipFill>
          <a:blip r:embed="rId7" cstate="print"/>
          <a:srcRect/>
          <a:stretch>
            <a:fillRect/>
          </a:stretch>
        </p:blipFill>
        <p:spPr bwMode="auto">
          <a:xfrm>
            <a:off x="6039908" y="4410862"/>
            <a:ext cx="2038350" cy="688124"/>
          </a:xfrm>
          <a:prstGeom prst="rect">
            <a:avLst/>
          </a:prstGeom>
          <a:noFill/>
        </p:spPr>
      </p:pic>
      <p:sp>
        <p:nvSpPr>
          <p:cNvPr id="28" name="Slide Number Placeholder 15"/>
          <p:cNvSpPr>
            <a:spLocks noGrp="1"/>
          </p:cNvSpPr>
          <p:nvPr>
            <p:ph type="sldNum" sz="quarter" idx="4294967295"/>
          </p:nvPr>
        </p:nvSpPr>
        <p:spPr>
          <a:xfrm>
            <a:off x="8657617" y="6500927"/>
            <a:ext cx="350196" cy="365125"/>
          </a:xfrm>
          <a:prstGeom prst="rect">
            <a:avLst/>
          </a:prstGeom>
        </p:spPr>
        <p:txBody>
          <a:bodyPr/>
          <a:lstStyle/>
          <a:p>
            <a:fld id="{8199610D-7063-47D0-9637-58AFFEF49596}" type="slidenum">
              <a:rPr lang="en-US" sz="800" smtClean="0">
                <a:latin typeface="+mn-lt"/>
              </a:rPr>
              <a:pPr/>
              <a:t>5</a:t>
            </a:fld>
            <a:endParaRPr lang="en-US" sz="800" dirty="0">
              <a:latin typeface="+mn-lt"/>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Tools</a:t>
            </a:r>
            <a:endParaRPr lang="en-US" dirty="0"/>
          </a:p>
        </p:txBody>
      </p:sp>
      <p:sp>
        <p:nvSpPr>
          <p:cNvPr id="3" name="Content Placeholder 2"/>
          <p:cNvSpPr>
            <a:spLocks noGrp="1"/>
          </p:cNvSpPr>
          <p:nvPr>
            <p:ph idx="1"/>
          </p:nvPr>
        </p:nvSpPr>
        <p:spPr/>
        <p:txBody>
          <a:bodyPr/>
          <a:lstStyle/>
          <a:p>
            <a:r>
              <a:rPr lang="en-US" sz="2400" dirty="0" smtClean="0"/>
              <a:t>White Paper + lots of presentations</a:t>
            </a:r>
          </a:p>
          <a:p>
            <a:endParaRPr lang="en-US" sz="2400" dirty="0" smtClean="0"/>
          </a:p>
          <a:p>
            <a:r>
              <a:rPr lang="en-US" sz="2400" dirty="0" err="1" smtClean="0"/>
              <a:t>Dirsync</a:t>
            </a:r>
            <a:r>
              <a:rPr lang="en-US" sz="2400" dirty="0" smtClean="0"/>
              <a:t> tool</a:t>
            </a:r>
          </a:p>
          <a:p>
            <a:endParaRPr lang="en-US" sz="2000" dirty="0" smtClean="0"/>
          </a:p>
          <a:p>
            <a:r>
              <a:rPr lang="en-US" sz="2400" dirty="0" smtClean="0"/>
              <a:t>Mailbox Migration tool:</a:t>
            </a:r>
          </a:p>
          <a:p>
            <a:pPr lvl="1"/>
            <a:r>
              <a:rPr lang="en-US" sz="2000" dirty="0" smtClean="0"/>
              <a:t>From Pop/</a:t>
            </a:r>
            <a:r>
              <a:rPr lang="en-US" sz="2000" dirty="0" err="1" smtClean="0"/>
              <a:t>Imap</a:t>
            </a:r>
            <a:r>
              <a:rPr lang="en-US" sz="2000" dirty="0" smtClean="0"/>
              <a:t>/Exchange (2000-&gt;2007)=&gt; Exchange Online</a:t>
            </a:r>
          </a:p>
          <a:p>
            <a:pPr lvl="1"/>
            <a:r>
              <a:rPr lang="en-US" sz="2000" dirty="0" smtClean="0"/>
              <a:t>From Notes/</a:t>
            </a:r>
            <a:r>
              <a:rPr lang="en-US" sz="2000" dirty="0" err="1" smtClean="0"/>
              <a:t>Groupwise</a:t>
            </a:r>
            <a:r>
              <a:rPr lang="en-US" sz="2000" dirty="0" smtClean="0"/>
              <a:t>, consider 3</a:t>
            </a:r>
            <a:r>
              <a:rPr lang="en-US" sz="2000" baseline="30000" dirty="0" smtClean="0"/>
              <a:t>rd</a:t>
            </a:r>
            <a:r>
              <a:rPr lang="en-US" sz="2000" dirty="0" smtClean="0"/>
              <a:t> party solution such as Quest (for both) or </a:t>
            </a:r>
            <a:r>
              <a:rPr lang="en-US" sz="2000" dirty="0" err="1" smtClean="0"/>
              <a:t>BinaryTree</a:t>
            </a:r>
            <a:r>
              <a:rPr lang="en-US" sz="2000" dirty="0" smtClean="0"/>
              <a:t> (Notes only)</a:t>
            </a:r>
          </a:p>
          <a:p>
            <a:pPr lvl="1"/>
            <a:r>
              <a:rPr lang="en-US" sz="2000" dirty="0" smtClean="0"/>
              <a:t>From Pop/</a:t>
            </a:r>
            <a:r>
              <a:rPr lang="en-US" sz="2000" dirty="0" err="1" smtClean="0"/>
              <a:t>Imap</a:t>
            </a:r>
            <a:r>
              <a:rPr lang="en-US" sz="2000" dirty="0" smtClean="0"/>
              <a:t>, 3</a:t>
            </a:r>
            <a:r>
              <a:rPr lang="en-US" sz="2000" baseline="30000" dirty="0" smtClean="0"/>
              <a:t>rd</a:t>
            </a:r>
            <a:r>
              <a:rPr lang="en-US" sz="2000" dirty="0" smtClean="0"/>
              <a:t> party tools such as </a:t>
            </a:r>
            <a:r>
              <a:rPr lang="en-US" sz="2000" dirty="0" err="1" smtClean="0"/>
              <a:t>Cemaphore</a:t>
            </a:r>
            <a:r>
              <a:rPr lang="en-US" sz="2000" dirty="0" smtClean="0"/>
              <a:t> and </a:t>
            </a:r>
            <a:r>
              <a:rPr lang="en-US" sz="2000" dirty="0" err="1" smtClean="0"/>
              <a:t>BitTitan</a:t>
            </a:r>
            <a:endParaRPr lang="en-US" sz="2000" dirty="0" smtClean="0"/>
          </a:p>
          <a:p>
            <a:pPr lvl="1"/>
            <a:r>
              <a:rPr lang="en-US" sz="2000" dirty="0" smtClean="0"/>
              <a:t>PST migration with </a:t>
            </a:r>
            <a:r>
              <a:rPr lang="en-US" sz="2000" dirty="0" err="1" smtClean="0"/>
              <a:t>RefreshIT</a:t>
            </a:r>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Sign-In Client to deploy</a:t>
            </a:r>
            <a:endParaRPr lang="en-US" dirty="0"/>
          </a:p>
        </p:txBody>
      </p:sp>
      <p:sp>
        <p:nvSpPr>
          <p:cNvPr id="3" name="Content Placeholder 2"/>
          <p:cNvSpPr>
            <a:spLocks noGrp="1"/>
          </p:cNvSpPr>
          <p:nvPr>
            <p:ph idx="1"/>
          </p:nvPr>
        </p:nvSpPr>
        <p:spPr>
          <a:xfrm>
            <a:off x="194733" y="1463674"/>
            <a:ext cx="8382000" cy="4561205"/>
          </a:xfrm>
        </p:spPr>
        <p:txBody>
          <a:bodyPr/>
          <a:lstStyle/>
          <a:p>
            <a:r>
              <a:rPr lang="en-US" sz="2800" dirty="0" smtClean="0"/>
              <a:t>Requirements:</a:t>
            </a:r>
          </a:p>
          <a:p>
            <a:pPr lvl="1"/>
            <a:r>
              <a:rPr lang="en-US" sz="2400" dirty="0" smtClean="0"/>
              <a:t>.NET Framework 3.0 installed</a:t>
            </a:r>
          </a:p>
          <a:p>
            <a:pPr lvl="1"/>
            <a:r>
              <a:rPr lang="en-US" sz="2400" dirty="0" smtClean="0"/>
              <a:t>Port 443 to open (cf. a previous slide)</a:t>
            </a:r>
          </a:p>
          <a:p>
            <a:pPr lvl="1"/>
            <a:endParaRPr lang="en-US" sz="2400" dirty="0" smtClean="0"/>
          </a:p>
          <a:p>
            <a:pPr lvl="1"/>
            <a:endParaRPr lang="en-US" sz="2400" dirty="0" smtClean="0"/>
          </a:p>
          <a:p>
            <a:pPr lvl="1"/>
            <a:endParaRPr lang="en-US" sz="2400" dirty="0" smtClean="0"/>
          </a:p>
          <a:p>
            <a:r>
              <a:rPr lang="en-US" sz="2800" dirty="0" smtClean="0"/>
              <a:t>Group Policy Object Management:</a:t>
            </a:r>
          </a:p>
          <a:p>
            <a:pPr lvl="1"/>
            <a:r>
              <a:rPr lang="en-US" sz="2400" dirty="0" smtClean="0"/>
              <a:t>Cf. </a:t>
            </a:r>
            <a:r>
              <a:rPr lang="en-US" sz="1600" dirty="0" smtClean="0">
                <a:hlinkClick r:id="rId3"/>
              </a:rPr>
              <a:t>http://blogs.technet.com/msonline/archive/2009/02/09/microsoft-online-sign-in-client-adm-group-policy-object.aspx</a:t>
            </a:r>
            <a:endParaRPr lang="en-US" sz="1600" dirty="0" smtClean="0"/>
          </a:p>
          <a:p>
            <a:pPr lvl="1"/>
            <a:r>
              <a:rPr lang="en-US" sz="2400" dirty="0" smtClean="0"/>
              <a:t>.ADM File</a:t>
            </a:r>
          </a:p>
          <a:p>
            <a:pPr lvl="1"/>
            <a:endParaRPr lang="en-US" sz="1600" dirty="0" smtClean="0"/>
          </a:p>
        </p:txBody>
      </p:sp>
      <p:pic>
        <p:nvPicPr>
          <p:cNvPr id="4" name="Picture 3"/>
          <p:cNvPicPr>
            <a:picLocks noChangeAspect="1" noChangeArrowheads="1"/>
          </p:cNvPicPr>
          <p:nvPr/>
        </p:nvPicPr>
        <p:blipFill>
          <a:blip r:embed="rId4"/>
          <a:srcRect/>
          <a:stretch>
            <a:fillRect/>
          </a:stretch>
        </p:blipFill>
        <p:spPr bwMode="auto">
          <a:xfrm>
            <a:off x="6175283" y="762000"/>
            <a:ext cx="2697783" cy="33988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Which Messaging Client?</a:t>
            </a:r>
            <a:endParaRPr lang="en-US" dirty="0"/>
          </a:p>
        </p:txBody>
      </p:sp>
      <p:sp>
        <p:nvSpPr>
          <p:cNvPr id="3" name="Content Placeholder 2"/>
          <p:cNvSpPr>
            <a:spLocks noGrp="1"/>
          </p:cNvSpPr>
          <p:nvPr>
            <p:ph idx="1"/>
          </p:nvPr>
        </p:nvSpPr>
        <p:spPr>
          <a:xfrm>
            <a:off x="347133" y="1268941"/>
            <a:ext cx="8382000" cy="4561205"/>
          </a:xfrm>
        </p:spPr>
        <p:txBody>
          <a:bodyPr/>
          <a:lstStyle/>
          <a:p>
            <a:r>
              <a:rPr lang="en-US" sz="2000" dirty="0" smtClean="0"/>
              <a:t>Outlook 2007: best experience</a:t>
            </a:r>
          </a:p>
          <a:p>
            <a:endParaRPr lang="en-US" sz="2000" dirty="0" smtClean="0"/>
          </a:p>
          <a:p>
            <a:r>
              <a:rPr lang="en-US" sz="2000" dirty="0" smtClean="0"/>
              <a:t>Outlook 2003:</a:t>
            </a:r>
          </a:p>
          <a:p>
            <a:pPr lvl="1"/>
            <a:r>
              <a:rPr lang="en-US" sz="1800" dirty="0" smtClean="0"/>
              <a:t>Requires an add-in to see Free/Busy</a:t>
            </a:r>
            <a:br>
              <a:rPr lang="en-US" sz="1800" dirty="0" smtClean="0"/>
            </a:br>
            <a:r>
              <a:rPr lang="en-US" sz="1400" dirty="0" smtClean="0">
                <a:hlinkClick r:id="rId3"/>
              </a:rPr>
              <a:t>http://blogs.technet.com/msonline/archive/2009/09/24/do-you-want-to-use-outlook-2003-with-exchange-online.aspx</a:t>
            </a:r>
            <a:endParaRPr lang="en-US" sz="1400" dirty="0" smtClean="0"/>
          </a:p>
          <a:p>
            <a:pPr lvl="1"/>
            <a:r>
              <a:rPr lang="en-US" sz="1800" dirty="0" smtClean="0"/>
              <a:t>Understand if multiple calendar viewing or not (not cached in Outlook 2003)</a:t>
            </a:r>
          </a:p>
          <a:p>
            <a:endParaRPr lang="en-US" sz="2000" dirty="0" smtClean="0"/>
          </a:p>
          <a:p>
            <a:r>
              <a:rPr lang="en-US" sz="2000" dirty="0" smtClean="0"/>
              <a:t>MAC Entourage 2008 supported. Sign-In client now available in preview</a:t>
            </a:r>
            <a:br>
              <a:rPr lang="en-US" sz="2000" dirty="0" smtClean="0"/>
            </a:br>
            <a:r>
              <a:rPr lang="en-US" sz="1400" dirty="0" smtClean="0">
                <a:hlinkClick r:id="rId4"/>
              </a:rPr>
              <a:t>http://blogs.technet.com/msonline/archive/2009/11/04/use-your-mac-with-microsoft-online-services.aspx</a:t>
            </a:r>
            <a:endParaRPr lang="en-US" sz="2000" dirty="0" smtClean="0"/>
          </a:p>
          <a:p>
            <a:endParaRPr lang="en-US" sz="2000" dirty="0" smtClean="0"/>
          </a:p>
          <a:p>
            <a:r>
              <a:rPr lang="en-US" sz="2000" dirty="0" smtClean="0"/>
              <a:t>Other messaging Clients: pop connection only (open ticket to enable POP)</a:t>
            </a:r>
          </a:p>
          <a:p>
            <a:endParaRPr lang="en-US" sz="2000" dirty="0" smtClean="0"/>
          </a:p>
          <a:p>
            <a:r>
              <a:rPr lang="en-US" sz="2000" dirty="0" smtClean="0"/>
              <a:t>Mobile clients: prepare documentation to configure it</a:t>
            </a:r>
          </a:p>
          <a:p>
            <a:endParaRPr lang="en-US" sz="2000" dirty="0" smtClean="0"/>
          </a:p>
          <a:p>
            <a:r>
              <a:rPr lang="en-US" sz="2000" dirty="0" smtClean="0"/>
              <a:t>Outlook Web Access: provide URL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linds(horizontal)">
                                      <p:cBhvr>
                                        <p:cTn id="28" dur="500"/>
                                        <p:tgtEl>
                                          <p:spTgt spid="3">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linds(horizontal)">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blinds(horizontal)">
                                      <p:cBhvr>
                                        <p:cTn id="3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impact</a:t>
            </a:r>
            <a:endParaRPr lang="en-US" dirty="0"/>
          </a:p>
        </p:txBody>
      </p:sp>
      <p:sp>
        <p:nvSpPr>
          <p:cNvPr id="3" name="Content Placeholder 2"/>
          <p:cNvSpPr>
            <a:spLocks noGrp="1"/>
          </p:cNvSpPr>
          <p:nvPr>
            <p:ph idx="1"/>
          </p:nvPr>
        </p:nvSpPr>
        <p:spPr/>
        <p:txBody>
          <a:bodyPr/>
          <a:lstStyle/>
          <a:p>
            <a:r>
              <a:rPr lang="en-US" dirty="0" smtClean="0"/>
              <a:t>New Outlook profile created (need to remove legacy profile later)</a:t>
            </a:r>
          </a:p>
          <a:p>
            <a:endParaRPr lang="en-US" dirty="0" smtClean="0"/>
          </a:p>
          <a:p>
            <a:r>
              <a:rPr lang="en-US" dirty="0" smtClean="0"/>
              <a:t>Parameters not migrated (Permissions, delegations, rules, Outlook Settings…)</a:t>
            </a:r>
          </a:p>
          <a:p>
            <a:pPr lvl="1"/>
            <a:endParaRPr lang="en-US" dirty="0" smtClean="0"/>
          </a:p>
          <a:p>
            <a:r>
              <a:rPr lang="en-US" dirty="0" smtClean="0"/>
              <a:t>How to provide password and manage password policy?</a:t>
            </a:r>
          </a:p>
          <a:p>
            <a:pPr lvl="1"/>
            <a:r>
              <a:rPr lang="en-US" dirty="0" smtClean="0"/>
              <a:t>Possibility to send by Email or mention it on a Web Site (via scripts)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 BPOS to the employees</a:t>
            </a:r>
            <a:endParaRPr lang="en-US" dirty="0"/>
          </a:p>
        </p:txBody>
      </p:sp>
      <p:sp>
        <p:nvSpPr>
          <p:cNvPr id="3" name="Content Placeholder 2"/>
          <p:cNvSpPr>
            <a:spLocks noGrp="1"/>
          </p:cNvSpPr>
          <p:nvPr>
            <p:ph idx="1"/>
          </p:nvPr>
        </p:nvSpPr>
        <p:spPr/>
        <p:txBody>
          <a:bodyPr/>
          <a:lstStyle/>
          <a:p>
            <a:r>
              <a:rPr lang="en-US" sz="2400" dirty="0" smtClean="0"/>
              <a:t>Messaging:</a:t>
            </a:r>
          </a:p>
          <a:p>
            <a:pPr lvl="1"/>
            <a:r>
              <a:rPr lang="en-US" sz="2200" dirty="0" smtClean="0"/>
              <a:t>How to access Emails with Windows Mobile?</a:t>
            </a:r>
          </a:p>
          <a:p>
            <a:pPr lvl="1"/>
            <a:r>
              <a:rPr lang="en-US" sz="2200" dirty="0" smtClean="0"/>
              <a:t>How to share calendars, contacts, etc.</a:t>
            </a:r>
          </a:p>
          <a:p>
            <a:pPr lvl="2"/>
            <a:endParaRPr lang="en-US" sz="1800" dirty="0" smtClean="0"/>
          </a:p>
          <a:p>
            <a:r>
              <a:rPr lang="en-US" sz="2400" dirty="0" smtClean="0"/>
              <a:t>What is SharePoint usage?</a:t>
            </a:r>
          </a:p>
          <a:p>
            <a:pPr lvl="1"/>
            <a:r>
              <a:rPr lang="en-US" sz="2200" dirty="0" smtClean="0"/>
              <a:t>Collaboration Benefits</a:t>
            </a:r>
          </a:p>
          <a:p>
            <a:pPr lvl="1"/>
            <a:endParaRPr lang="en-US" sz="2000" dirty="0" smtClean="0"/>
          </a:p>
          <a:p>
            <a:r>
              <a:rPr lang="en-US" sz="2400" dirty="0" smtClean="0"/>
              <a:t>Benefits of Instant Messaging/presence</a:t>
            </a:r>
          </a:p>
          <a:p>
            <a:pPr lvl="1"/>
            <a:endParaRPr lang="en-US" sz="2000" dirty="0" smtClean="0"/>
          </a:p>
          <a:p>
            <a:r>
              <a:rPr lang="en-US" sz="2400" dirty="0" smtClean="0"/>
              <a:t>Live Meeting Web Conference</a:t>
            </a:r>
          </a:p>
          <a:p>
            <a:pPr lvl="1"/>
            <a:r>
              <a:rPr lang="en-US" sz="2200" dirty="0" smtClean="0"/>
              <a:t>How to use it?</a:t>
            </a:r>
          </a:p>
          <a:p>
            <a:pPr lvl="1"/>
            <a:r>
              <a:rPr lang="en-US" sz="2200" dirty="0" smtClean="0"/>
              <a:t>Why can it save you time and increase your efficiency?</a:t>
            </a:r>
          </a:p>
          <a:p>
            <a:pPr lvl="1"/>
            <a:endParaRPr lang="en-US" sz="2000" dirty="0" smtClean="0"/>
          </a:p>
          <a:p>
            <a:pPr lvl="1"/>
            <a:endParaRPr lang="en-US" sz="2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the Service</a:t>
            </a:r>
            <a:endParaRPr lang="en-US" dirty="0"/>
          </a:p>
        </p:txBody>
      </p:sp>
      <p:sp>
        <p:nvSpPr>
          <p:cNvPr id="3" name="Content Placeholder 2"/>
          <p:cNvSpPr>
            <a:spLocks noGrp="1"/>
          </p:cNvSpPr>
          <p:nvPr>
            <p:ph idx="1"/>
          </p:nvPr>
        </p:nvSpPr>
        <p:spPr>
          <a:xfrm>
            <a:off x="389467" y="1328207"/>
            <a:ext cx="8382000" cy="4561205"/>
          </a:xfrm>
        </p:spPr>
        <p:txBody>
          <a:bodyPr/>
          <a:lstStyle/>
          <a:p>
            <a:r>
              <a:rPr lang="en-US" sz="2400" dirty="0" err="1" smtClean="0"/>
              <a:t>HelpDesk</a:t>
            </a:r>
            <a:r>
              <a:rPr lang="en-US" sz="2400" dirty="0" smtClean="0"/>
              <a:t> (or Partner) with Administrative rights to:</a:t>
            </a:r>
          </a:p>
          <a:p>
            <a:pPr lvl="1"/>
            <a:r>
              <a:rPr lang="en-US" sz="2000" dirty="0" smtClean="0"/>
              <a:t>Manage user’s passwords (reset, etc.) if needed</a:t>
            </a:r>
          </a:p>
          <a:p>
            <a:pPr lvl="1"/>
            <a:r>
              <a:rPr lang="en-US" sz="2000" dirty="0" smtClean="0"/>
              <a:t>Check if service runs OK</a:t>
            </a:r>
          </a:p>
          <a:p>
            <a:pPr lvl="1"/>
            <a:endParaRPr lang="en-US" sz="2000" dirty="0" smtClean="0"/>
          </a:p>
          <a:p>
            <a:r>
              <a:rPr lang="en-US" sz="2400" dirty="0" smtClean="0"/>
              <a:t>Get regular information on BPOS:</a:t>
            </a:r>
          </a:p>
          <a:p>
            <a:pPr lvl="1"/>
            <a:r>
              <a:rPr lang="en-US" sz="2000" dirty="0" smtClean="0"/>
              <a:t>RSS feeds: </a:t>
            </a:r>
            <a:r>
              <a:rPr lang="en-US" sz="1600" dirty="0" smtClean="0">
                <a:hlinkClick r:id="rId3"/>
              </a:rPr>
              <a:t>https://rss.microsoftonline.com/feeds.aspx?center=default&amp;chan=notifications&amp;lang=en-US</a:t>
            </a:r>
            <a:endParaRPr lang="en-US" sz="1600" dirty="0" smtClean="0"/>
          </a:p>
          <a:p>
            <a:pPr lvl="1"/>
            <a:r>
              <a:rPr lang="en-US" sz="2000" dirty="0" smtClean="0"/>
              <a:t>Emails with new services updates (monthly basis)…</a:t>
            </a:r>
          </a:p>
          <a:p>
            <a:pPr lvl="1"/>
            <a:r>
              <a:rPr lang="en-US" sz="2000" dirty="0" smtClean="0"/>
              <a:t>Blogs (in different languages): </a:t>
            </a:r>
            <a:r>
              <a:rPr lang="en-US" sz="1600" dirty="0" smtClean="0">
                <a:hlinkClick r:id="rId4"/>
              </a:rPr>
              <a:t>http://blogs.technet.com/bposfrance/</a:t>
            </a:r>
            <a:r>
              <a:rPr lang="en-US" sz="1600" dirty="0" smtClean="0"/>
              <a:t>  (French)</a:t>
            </a:r>
          </a:p>
          <a:p>
            <a:pPr lvl="2">
              <a:buNone/>
            </a:pPr>
            <a:r>
              <a:rPr lang="en-US" sz="1600" dirty="0" smtClean="0">
                <a:hlinkClick r:id="rId5"/>
              </a:rPr>
              <a:t>http://blogs.technet.com/msonline_deutschland</a:t>
            </a:r>
            <a:r>
              <a:rPr lang="en-US" sz="1600" dirty="0" smtClean="0"/>
              <a:t> (German)</a:t>
            </a:r>
          </a:p>
          <a:p>
            <a:pPr lvl="2">
              <a:buNone/>
            </a:pPr>
            <a:r>
              <a:rPr lang="en-US" sz="1600" dirty="0" smtClean="0">
                <a:hlinkClick r:id="rId6"/>
              </a:rPr>
              <a:t>http://blogs.msdn.com/nickcaw/</a:t>
            </a:r>
            <a:r>
              <a:rPr lang="en-US" sz="1600" dirty="0" smtClean="0"/>
              <a:t> (English UK)</a:t>
            </a:r>
          </a:p>
          <a:p>
            <a:pPr lvl="2">
              <a:buNone/>
            </a:pPr>
            <a:r>
              <a:rPr lang="en-US" sz="1600" dirty="0" smtClean="0">
                <a:hlinkClick r:id="rId7"/>
              </a:rPr>
              <a:t>http://blogs.technet.com/oscarmh/</a:t>
            </a:r>
            <a:r>
              <a:rPr lang="en-US" sz="1600" dirty="0" smtClean="0"/>
              <a:t> (Spanish)</a:t>
            </a:r>
          </a:p>
          <a:p>
            <a:pPr lvl="2">
              <a:buNone/>
            </a:pPr>
            <a:r>
              <a:rPr lang="en-US" sz="1600" dirty="0" smtClean="0">
                <a:hlinkClick r:id="rId8"/>
              </a:rPr>
              <a:t>http://blogs.technet.com/bpositive/</a:t>
            </a:r>
            <a:r>
              <a:rPr lang="en-US" sz="1600" dirty="0" smtClean="0"/>
              <a:t> (English US)</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bwMode="white"/>
        <p:txBody>
          <a:bodyPr/>
          <a:lstStyle/>
          <a:p>
            <a:r>
              <a:rPr lang="en-US" sz="7200" dirty="0" smtClean="0"/>
              <a:t>Conclusion</a:t>
            </a:r>
            <a:endParaRPr lang="en-US" sz="7200"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How can Microsoft Online help you?</a:t>
            </a:r>
            <a:endParaRPr lang="en-US" dirty="0"/>
          </a:p>
        </p:txBody>
      </p:sp>
      <p:sp>
        <p:nvSpPr>
          <p:cNvPr id="3" name="Content Placeholder 2"/>
          <p:cNvSpPr>
            <a:spLocks noGrp="1"/>
          </p:cNvSpPr>
          <p:nvPr>
            <p:ph idx="1"/>
          </p:nvPr>
        </p:nvSpPr>
        <p:spPr>
          <a:xfrm>
            <a:off x="352425" y="1543049"/>
            <a:ext cx="8382000" cy="4561205"/>
          </a:xfrm>
        </p:spPr>
        <p:txBody>
          <a:bodyPr/>
          <a:lstStyle/>
          <a:p>
            <a:r>
              <a:rPr lang="en-US" sz="2000" dirty="0" smtClean="0"/>
              <a:t>Large customers with small (independent) entities</a:t>
            </a:r>
          </a:p>
          <a:p>
            <a:pPr lvl="1"/>
            <a:r>
              <a:rPr lang="en-US" sz="1800" dirty="0" smtClean="0"/>
              <a:t>Instead of building a new internal Exchange server, they choose Exchange Online : easier to manager</a:t>
            </a:r>
          </a:p>
          <a:p>
            <a:pPr>
              <a:buNone/>
            </a:pPr>
            <a:endParaRPr lang="en-US" sz="2000" dirty="0" smtClean="0"/>
          </a:p>
          <a:p>
            <a:r>
              <a:rPr lang="en-US" sz="2000" dirty="0" smtClean="0"/>
              <a:t>SMB customers (25-&gt;500 seats) with following needs</a:t>
            </a:r>
          </a:p>
          <a:p>
            <a:pPr lvl="1"/>
            <a:r>
              <a:rPr lang="en-US" sz="1800" dirty="0" smtClean="0"/>
              <a:t>Reliability: make sure the solution works when admin is on vacation for instance</a:t>
            </a:r>
          </a:p>
          <a:p>
            <a:pPr lvl="1"/>
            <a:r>
              <a:rPr lang="en-US" sz="1800" dirty="0" smtClean="0"/>
              <a:t>Possibility to add new services (‘everywhere access’, mobility, </a:t>
            </a:r>
            <a:r>
              <a:rPr lang="en-US" sz="1800" dirty="0" err="1" smtClean="0"/>
              <a:t>Webconf</a:t>
            </a:r>
            <a:r>
              <a:rPr lang="en-US" sz="1800" dirty="0" smtClean="0"/>
              <a:t>. IM/presence, etc.)</a:t>
            </a:r>
          </a:p>
          <a:p>
            <a:pPr lvl="1"/>
            <a:endParaRPr lang="en-US" sz="1800" dirty="0" smtClean="0"/>
          </a:p>
          <a:p>
            <a:r>
              <a:rPr lang="en-US" sz="2000" dirty="0" smtClean="0"/>
              <a:t>Extranet Collaboration sites </a:t>
            </a:r>
          </a:p>
          <a:p>
            <a:pPr lvl="1"/>
            <a:r>
              <a:rPr lang="en-US" sz="1800" dirty="0" smtClean="0"/>
              <a:t>Projects between employees and external entities: SharePoint Online usage</a:t>
            </a:r>
          </a:p>
          <a:p>
            <a:pPr lvl="1"/>
            <a:endParaRPr lang="en-US" sz="1800" dirty="0" smtClean="0"/>
          </a:p>
          <a:p>
            <a:r>
              <a:rPr lang="en-US" sz="2000" dirty="0" smtClean="0"/>
              <a:t>Projects with ‘strong’ deadline to respect</a:t>
            </a:r>
          </a:p>
          <a:p>
            <a:pPr lvl="1"/>
            <a:r>
              <a:rPr lang="en-US" sz="1800" dirty="0" smtClean="0"/>
              <a:t>Need to implement solution ASAP.</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linds(horizontal)">
                                      <p:cBhvr>
                                        <p:cTn id="26" dur="500"/>
                                        <p:tgtEl>
                                          <p:spTgt spid="3">
                                            <p:txEl>
                                              <p:pRg st="7" end="7"/>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linds(horizontal)">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2400" dirty="0" smtClean="0"/>
              <a:t>Evaluate Microsoft Online (BPOS)  today</a:t>
            </a:r>
          </a:p>
          <a:p>
            <a:pPr lvl="1"/>
            <a:r>
              <a:rPr lang="en-US" sz="2000" dirty="0" smtClean="0"/>
              <a:t>Configuration is very simple</a:t>
            </a:r>
          </a:p>
          <a:p>
            <a:pPr lvl="1"/>
            <a:r>
              <a:rPr lang="en-US" sz="2000" dirty="0" smtClean="0"/>
              <a:t>Benefits are easy to understand</a:t>
            </a:r>
          </a:p>
          <a:p>
            <a:endParaRPr lang="en-US" sz="2400" dirty="0" smtClean="0"/>
          </a:p>
          <a:p>
            <a:r>
              <a:rPr lang="en-US" sz="2400" dirty="0" smtClean="0"/>
              <a:t>Consider Microsoft Online even for a small project now:</a:t>
            </a:r>
          </a:p>
          <a:p>
            <a:pPr lvl="1"/>
            <a:r>
              <a:rPr lang="en-US" sz="2000" dirty="0" smtClean="0"/>
              <a:t>Co-existence possible between users on premise and users Online!</a:t>
            </a:r>
          </a:p>
          <a:p>
            <a:endParaRPr lang="en-US" sz="2400" dirty="0" smtClean="0"/>
          </a:p>
          <a:p>
            <a:r>
              <a:rPr lang="en-US" sz="2400" dirty="0" smtClean="0"/>
              <a:t>Projects can start with:</a:t>
            </a:r>
          </a:p>
          <a:p>
            <a:pPr lvl="1"/>
            <a:r>
              <a:rPr lang="en-US" sz="2000" dirty="0" smtClean="0"/>
              <a:t>Exchange Online only: messaging project (or mobility)</a:t>
            </a:r>
          </a:p>
          <a:p>
            <a:pPr lvl="1"/>
            <a:r>
              <a:rPr lang="en-US" sz="2000" dirty="0" smtClean="0"/>
              <a:t>SharePoint Online Only: collaboration project</a:t>
            </a:r>
          </a:p>
          <a:p>
            <a:pPr lvl="1"/>
            <a:r>
              <a:rPr lang="en-US" sz="2000" dirty="0" smtClean="0"/>
              <a:t>Package OCS + Live Meeting: Web Conferencing project</a:t>
            </a:r>
          </a:p>
          <a:p>
            <a:pPr lvl="1"/>
            <a:r>
              <a:rPr lang="en-US" sz="2000" dirty="0" smtClean="0"/>
              <a:t>BPOS Suite</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customers</a:t>
            </a:r>
            <a:endParaRPr lang="en-US" dirty="0"/>
          </a:p>
        </p:txBody>
      </p:sp>
      <p:sp>
        <p:nvSpPr>
          <p:cNvPr id="3" name="Rectangle 2"/>
          <p:cNvSpPr/>
          <p:nvPr/>
        </p:nvSpPr>
        <p:spPr>
          <a:xfrm>
            <a:off x="1860876" y="5310391"/>
            <a:ext cx="5411991" cy="646331"/>
          </a:xfrm>
          <a:prstGeom prst="rect">
            <a:avLst/>
          </a:prstGeom>
        </p:spPr>
        <p:txBody>
          <a:bodyPr wrap="square">
            <a:spAutoFit/>
          </a:bodyPr>
          <a:lstStyle/>
          <a:p>
            <a:r>
              <a:rPr lang="en-US" i="1" dirty="0" smtClean="0">
                <a:solidFill>
                  <a:srgbClr val="FFCE33"/>
                </a:solidFill>
              </a:rPr>
              <a:t>750,000 users in production, 1,200,000 under contract</a:t>
            </a:r>
          </a:p>
          <a:p>
            <a:r>
              <a:rPr lang="en-US" i="1" dirty="0" smtClean="0">
                <a:solidFill>
                  <a:srgbClr val="FFCE33"/>
                </a:solidFill>
              </a:rPr>
              <a:t>Service available in 36 countries</a:t>
            </a:r>
            <a:endParaRPr lang="en-US" dirty="0"/>
          </a:p>
        </p:txBody>
      </p:sp>
      <p:pic>
        <p:nvPicPr>
          <p:cNvPr id="4" name="Picture 1"/>
          <p:cNvPicPr>
            <a:picLocks noChangeAspect="1" noChangeArrowheads="1"/>
          </p:cNvPicPr>
          <p:nvPr/>
        </p:nvPicPr>
        <p:blipFill>
          <a:blip r:embed="rId4" cstate="print"/>
          <a:srcRect/>
          <a:stretch>
            <a:fillRect/>
          </a:stretch>
        </p:blipFill>
        <p:spPr bwMode="auto">
          <a:xfrm>
            <a:off x="3752119" y="2810933"/>
            <a:ext cx="1605059" cy="41486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 name="Picture 5"/>
          <p:cNvPicPr>
            <a:picLocks noChangeAspect="1" noChangeArrowheads="1"/>
          </p:cNvPicPr>
          <p:nvPr/>
        </p:nvPicPr>
        <p:blipFill>
          <a:blip r:embed="rId5" cstate="print"/>
          <a:srcRect/>
          <a:stretch>
            <a:fillRect/>
          </a:stretch>
        </p:blipFill>
        <p:spPr bwMode="auto">
          <a:xfrm>
            <a:off x="6231466" y="4407822"/>
            <a:ext cx="2810661" cy="538491"/>
          </a:xfrm>
          <a:prstGeom prst="rect">
            <a:avLst/>
          </a:prstGeom>
          <a:noFill/>
          <a:ln w="9525">
            <a:noFill/>
            <a:miter lim="800000"/>
            <a:headEnd/>
            <a:tailEnd/>
          </a:ln>
          <a:effectLst/>
        </p:spPr>
      </p:pic>
      <p:pic>
        <p:nvPicPr>
          <p:cNvPr id="6" name="Picture 2" descr="Aviva plc logo">
            <a:hlinkClick r:id="rId6" action="ppaction://program"/>
          </p:cNvPr>
          <p:cNvPicPr>
            <a:picLocks noChangeAspect="1" noChangeArrowheads="1"/>
          </p:cNvPicPr>
          <p:nvPr/>
        </p:nvPicPr>
        <p:blipFill>
          <a:blip r:embed="rId7" cstate="print"/>
          <a:srcRect/>
          <a:stretch>
            <a:fillRect/>
          </a:stretch>
        </p:blipFill>
        <p:spPr bwMode="auto">
          <a:xfrm>
            <a:off x="3186219" y="1219200"/>
            <a:ext cx="1044780" cy="736485"/>
          </a:xfrm>
          <a:prstGeom prst="rect">
            <a:avLst/>
          </a:prstGeom>
          <a:solidFill>
            <a:schemeClr val="tx1"/>
          </a:solidFill>
        </p:spPr>
      </p:pic>
      <p:graphicFrame>
        <p:nvGraphicFramePr>
          <p:cNvPr id="7" name="Object 1"/>
          <p:cNvGraphicFramePr>
            <a:graphicFrameLocks noChangeAspect="1"/>
          </p:cNvGraphicFramePr>
          <p:nvPr>
            <p:extLst>
              <p:ext uri="{D42A27DB-BD31-4B8C-83A1-F6EECF244321}">
                <p14:modId xmlns:p14="http://schemas.microsoft.com/office/powerpoint/2007/7/12/main" xmlns="" val="3683152875"/>
              </p:ext>
            </p:extLst>
          </p:nvPr>
        </p:nvGraphicFramePr>
        <p:xfrm>
          <a:off x="7481122" y="3437468"/>
          <a:ext cx="1626264" cy="627134"/>
        </p:xfrm>
        <a:graphic>
          <a:graphicData uri="http://schemas.openxmlformats.org/presentationml/2006/ole">
            <p:oleObj spid="_x0000_s55298" name="Bitmap Image" r:id="rId8" imgW="1457143" imgH="561905" progId="PBrush">
              <p:embed/>
            </p:oleObj>
          </a:graphicData>
        </a:graphic>
      </p:graphicFrame>
      <p:pic>
        <p:nvPicPr>
          <p:cNvPr id="8" name="Picture 5" descr="http://tbn1.google.com/images?q=tbn:_f659YEVTJeIiM:http://www.lesbouclesdelamarne.com/IMG/template/partenaires/logo%2520Mac%2520Donald.jpg">
            <a:hlinkClick r:id="rId9"/>
          </p:cNvPr>
          <p:cNvPicPr>
            <a:picLocks noChangeAspect="1" noChangeArrowheads="1"/>
          </p:cNvPicPr>
          <p:nvPr/>
        </p:nvPicPr>
        <p:blipFill>
          <a:blip r:embed="rId10" cstate="print"/>
          <a:srcRect/>
          <a:stretch>
            <a:fillRect/>
          </a:stretch>
        </p:blipFill>
        <p:spPr bwMode="auto">
          <a:xfrm>
            <a:off x="7704170" y="2015067"/>
            <a:ext cx="1146673" cy="924983"/>
          </a:xfrm>
          <a:prstGeom prst="rect">
            <a:avLst/>
          </a:prstGeom>
          <a:noFill/>
        </p:spPr>
      </p:pic>
      <p:pic>
        <p:nvPicPr>
          <p:cNvPr id="9" name="Picture 9" descr="http://tbn3.google.com/images?q=tbn:uBZX85c5z_S2KM:http://deadlyheartshapev.files.wordpress.com/2009/03/gap_logo_profile.jpg">
            <a:hlinkClick r:id="rId11"/>
          </p:cNvPr>
          <p:cNvPicPr>
            <a:picLocks noChangeAspect="1" noChangeArrowheads="1"/>
          </p:cNvPicPr>
          <p:nvPr/>
        </p:nvPicPr>
        <p:blipFill>
          <a:blip r:embed="rId12" cstate="print"/>
          <a:srcRect/>
          <a:stretch>
            <a:fillRect/>
          </a:stretch>
        </p:blipFill>
        <p:spPr bwMode="auto">
          <a:xfrm>
            <a:off x="6092613" y="2971801"/>
            <a:ext cx="950320" cy="950320"/>
          </a:xfrm>
          <a:prstGeom prst="rect">
            <a:avLst/>
          </a:prstGeom>
          <a:noFill/>
        </p:spPr>
      </p:pic>
      <p:pic>
        <p:nvPicPr>
          <p:cNvPr id="10" name="Picture 4" descr="Novartis">
            <a:hlinkClick r:id="rId13" tooltip="Novartis"/>
          </p:cNvPr>
          <p:cNvPicPr>
            <a:picLocks noChangeAspect="1" noChangeArrowheads="1"/>
          </p:cNvPicPr>
          <p:nvPr/>
        </p:nvPicPr>
        <p:blipFill>
          <a:blip r:embed="rId14">
            <a:extLst>
              <a:ext uri="28A0092B-C50C-407e-A947-70E740481C1C">
                <a14:useLocalDpi xmlns:a14="http://schemas.microsoft.com/office/drawing/2007/7/7/main" xmlns="" val="0"/>
              </a:ext>
            </a:extLst>
          </a:blip>
          <a:srcRect/>
          <a:stretch>
            <a:fillRect/>
          </a:stretch>
        </p:blipFill>
        <p:spPr bwMode="auto">
          <a:xfrm>
            <a:off x="351452" y="4148667"/>
            <a:ext cx="2848215" cy="503766"/>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1" name="Picture 6" descr="homedepot.com home page">
            <a:hlinkClick r:id="rId15"/>
          </p:cNvPr>
          <p:cNvPicPr>
            <a:picLocks noChangeAspect="1" noChangeArrowheads="1"/>
          </p:cNvPicPr>
          <p:nvPr/>
        </p:nvPicPr>
        <p:blipFill>
          <a:blip r:embed="rId16">
            <a:extLst>
              <a:ext uri="28A0092B-C50C-407e-A947-70E740481C1C">
                <a14:useLocalDpi xmlns:a14="http://schemas.microsoft.com/office/drawing/2007/7/7/main" xmlns="" val="0"/>
              </a:ext>
            </a:extLst>
          </a:blip>
          <a:srcRect/>
          <a:stretch>
            <a:fillRect/>
          </a:stretch>
        </p:blipFill>
        <p:spPr bwMode="auto">
          <a:xfrm>
            <a:off x="3797368" y="3877733"/>
            <a:ext cx="1576322" cy="73713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12" name="Picture 11" descr="Coca-Cola_Enterprises_Inc_ copy.png"/>
          <p:cNvPicPr>
            <a:picLocks noChangeAspect="1"/>
          </p:cNvPicPr>
          <p:nvPr/>
        </p:nvPicPr>
        <p:blipFill>
          <a:blip r:embed="rId17" cstate="print"/>
          <a:stretch>
            <a:fillRect/>
          </a:stretch>
        </p:blipFill>
        <p:spPr>
          <a:xfrm>
            <a:off x="618067" y="3124200"/>
            <a:ext cx="2650829" cy="593231"/>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13" name="Picture 1" descr="Oxford Computer Group Logo"/>
          <p:cNvPicPr>
            <a:picLocks noChangeAspect="1" noChangeArrowheads="1"/>
          </p:cNvPicPr>
          <p:nvPr/>
        </p:nvPicPr>
        <p:blipFill>
          <a:blip r:embed="rId18"/>
          <a:srcRect/>
          <a:stretch>
            <a:fillRect/>
          </a:stretch>
        </p:blipFill>
        <p:spPr bwMode="auto">
          <a:xfrm>
            <a:off x="855133" y="1058864"/>
            <a:ext cx="1524000" cy="1524000"/>
          </a:xfrm>
          <a:prstGeom prst="rect">
            <a:avLst/>
          </a:prstGeom>
          <a:noFill/>
          <a:ln w="9525">
            <a:noFill/>
            <a:miter lim="800000"/>
            <a:headEnd/>
            <a:tailEnd/>
          </a:ln>
        </p:spPr>
      </p:pic>
      <p:pic>
        <p:nvPicPr>
          <p:cNvPr id="14" name="Picture 3" descr="http://tbn2.google.com/images?q=tbn:o-7WTL2dk45asM:http://jacquet-electric.fr/site/logos/logoRexel.jpg">
            <a:hlinkClick r:id="rId19"/>
          </p:cNvPr>
          <p:cNvPicPr>
            <a:picLocks noChangeAspect="1" noChangeArrowheads="1"/>
          </p:cNvPicPr>
          <p:nvPr/>
        </p:nvPicPr>
        <p:blipFill>
          <a:blip r:embed="rId20" cstate="print"/>
          <a:srcRect/>
          <a:stretch>
            <a:fillRect/>
          </a:stretch>
        </p:blipFill>
        <p:spPr bwMode="auto">
          <a:xfrm>
            <a:off x="4926980" y="1498363"/>
            <a:ext cx="1092820" cy="1092821"/>
          </a:xfrm>
          <a:prstGeom prst="rect">
            <a:avLst/>
          </a:prstGeom>
          <a:noFill/>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dirty="0" smtClean="0"/>
              <a:t>Related Content</a:t>
            </a:r>
            <a:endParaRPr lang="en-US" dirty="0"/>
          </a:p>
        </p:txBody>
      </p:sp>
      <p:sp>
        <p:nvSpPr>
          <p:cNvPr id="17" name="Content Placeholder 16"/>
          <p:cNvSpPr>
            <a:spLocks noGrp="1"/>
          </p:cNvSpPr>
          <p:nvPr>
            <p:ph sz="quarter" idx="10"/>
          </p:nvPr>
        </p:nvSpPr>
        <p:spPr>
          <a:xfrm>
            <a:off x="387069" y="951133"/>
            <a:ext cx="8385048" cy="5153333"/>
          </a:xfrm>
          <a:prstGeom prst="roundRect">
            <a:avLst>
              <a:gd name="adj" fmla="val 3791"/>
            </a:avLst>
          </a:prstGeom>
        </p:spPr>
        <p:txBody>
          <a:bodyPr lIns="90000" tIns="72000" anchor="t"/>
          <a:lstStyle/>
          <a:p>
            <a:pPr>
              <a:spcBef>
                <a:spcPts val="1200"/>
              </a:spcBef>
            </a:pPr>
            <a:r>
              <a:rPr b="1" dirty="0" smtClean="0"/>
              <a:t>Breakout Sessions</a:t>
            </a:r>
          </a:p>
          <a:p>
            <a:pPr marL="182563" indent="-182563">
              <a:spcBef>
                <a:spcPts val="1200"/>
              </a:spcBef>
              <a:buFont typeface="Arial" pitchFamily="34" charset="0"/>
              <a:buChar char="•"/>
            </a:pPr>
            <a:r>
              <a:rPr lang="en-US" sz="1600" dirty="0" smtClean="0"/>
              <a:t>UNC201 – 11/10/2009 09:00-10:15 [Adam Glick; Astrid </a:t>
            </a:r>
            <a:r>
              <a:rPr lang="en-US" sz="1600" dirty="0" err="1" smtClean="0"/>
              <a:t>McClean</a:t>
            </a:r>
            <a:r>
              <a:rPr lang="en-US" sz="1600" dirty="0" smtClean="0"/>
              <a:t>]</a:t>
            </a:r>
            <a:br>
              <a:rPr lang="en-US" sz="1600" dirty="0" smtClean="0"/>
            </a:br>
            <a:r>
              <a:rPr lang="en-US" sz="1600" b="1" dirty="0" smtClean="0"/>
              <a:t>Introducing Microsoft Exchange Server 2010</a:t>
            </a:r>
          </a:p>
          <a:p>
            <a:pPr marL="182563" indent="-182563">
              <a:spcBef>
                <a:spcPts val="1200"/>
              </a:spcBef>
              <a:buFont typeface="Arial" pitchFamily="34" charset="0"/>
              <a:buChar char="•"/>
            </a:pPr>
            <a:r>
              <a:rPr lang="en-US" sz="1600" dirty="0" smtClean="0"/>
              <a:t>UNC203  -  </a:t>
            </a:r>
            <a:r>
              <a:rPr lang="en-US" sz="1600" dirty="0"/>
              <a:t>11/09/2009 </a:t>
            </a:r>
            <a:r>
              <a:rPr lang="en-US" sz="1600" dirty="0" smtClean="0"/>
              <a:t>09:00-10:15  [Cyril Sultan]</a:t>
            </a:r>
            <a:br>
              <a:rPr lang="en-US" sz="1600" dirty="0" smtClean="0"/>
            </a:br>
            <a:r>
              <a:rPr lang="en-US" sz="1600" b="1" dirty="0" smtClean="0"/>
              <a:t>Implementing </a:t>
            </a:r>
            <a:r>
              <a:rPr lang="en-US" sz="1600" b="1" dirty="0"/>
              <a:t>and Administering Microsoft Online Services</a:t>
            </a:r>
          </a:p>
          <a:p>
            <a:pPr marL="182563" indent="-182563">
              <a:spcBef>
                <a:spcPts val="1200"/>
              </a:spcBef>
              <a:buFont typeface="Arial" pitchFamily="34" charset="0"/>
              <a:buChar char="•"/>
            </a:pPr>
            <a:r>
              <a:rPr lang="en-US" sz="1600" dirty="0" smtClean="0"/>
              <a:t>OFS209  -  11/10/2009 17:00-18:15  [</a:t>
            </a:r>
            <a:r>
              <a:rPr lang="en-US" sz="1600" dirty="0" err="1"/>
              <a:t>Kimmo</a:t>
            </a:r>
            <a:r>
              <a:rPr lang="en-US" sz="1600" dirty="0"/>
              <a:t> </a:t>
            </a:r>
            <a:r>
              <a:rPr lang="en-US" sz="1600" dirty="0" err="1" smtClean="0"/>
              <a:t>Forss</a:t>
            </a:r>
            <a:r>
              <a:rPr lang="de-DE" sz="1600" dirty="0" smtClean="0"/>
              <a:t>]</a:t>
            </a:r>
            <a:br>
              <a:rPr lang="de-DE" sz="1600" dirty="0" smtClean="0"/>
            </a:br>
            <a:r>
              <a:rPr lang="en-US" sz="1600" b="1" dirty="0" smtClean="0"/>
              <a:t>SharePoint </a:t>
            </a:r>
            <a:r>
              <a:rPr lang="en-US" sz="1600" b="1" dirty="0"/>
              <a:t>Online Overview</a:t>
            </a:r>
          </a:p>
          <a:p>
            <a:pPr marL="182563" indent="-182563">
              <a:spcBef>
                <a:spcPts val="1200"/>
              </a:spcBef>
              <a:buFont typeface="Arial" pitchFamily="34" charset="0"/>
              <a:buChar char="•"/>
            </a:pPr>
            <a:r>
              <a:rPr lang="en-US" sz="1600" dirty="0" smtClean="0"/>
              <a:t>SIA08-IS  </a:t>
            </a:r>
            <a:r>
              <a:rPr lang="en-US" sz="1600" dirty="0"/>
              <a:t>-  11/11/2009 10:45-12:00  [Mike Chan]</a:t>
            </a:r>
            <a:br>
              <a:rPr lang="en-US" sz="1600" dirty="0"/>
            </a:br>
            <a:r>
              <a:rPr lang="en-US" sz="1600" b="1" dirty="0"/>
              <a:t>Security Services in the </a:t>
            </a:r>
            <a:r>
              <a:rPr lang="en-US" sz="1600" b="1" dirty="0" smtClean="0"/>
              <a:t>Cloud</a:t>
            </a:r>
          </a:p>
          <a:p>
            <a:pPr marL="182563" lvl="0" indent="-182563">
              <a:spcBef>
                <a:spcPts val="1200"/>
              </a:spcBef>
              <a:buFont typeface="Arial" pitchFamily="34" charset="0"/>
              <a:buChar char="•"/>
            </a:pPr>
            <a:r>
              <a:rPr lang="en-US" sz="1600" b="1" dirty="0" smtClean="0"/>
              <a:t>SIA317  -  11/12/2009 13:30-14:45  [Mike Chan]</a:t>
            </a:r>
            <a:br>
              <a:rPr lang="en-US" sz="1600" b="1" dirty="0" smtClean="0"/>
            </a:br>
            <a:r>
              <a:rPr lang="en-US" sz="1600" b="1" dirty="0" smtClean="0"/>
              <a:t>Forefront Online Protection for Exchange Architecture</a:t>
            </a:r>
            <a:endParaRPr lang="en-US" sz="1600" dirty="0" smtClean="0"/>
          </a:p>
          <a:p>
            <a:pPr marL="182563" indent="-182563">
              <a:spcBef>
                <a:spcPts val="1200"/>
              </a:spcBef>
              <a:buFont typeface="Arial" pitchFamily="34" charset="0"/>
              <a:buChar char="•"/>
            </a:pPr>
            <a:r>
              <a:rPr lang="en-US" sz="1600" dirty="0" smtClean="0"/>
              <a:t>UNC205  </a:t>
            </a:r>
            <a:r>
              <a:rPr lang="en-US" sz="1600" dirty="0"/>
              <a:t>-  11/11/2009 17:30-18:45  [Cyril Sultan]</a:t>
            </a:r>
            <a:br>
              <a:rPr lang="en-US" sz="1600" dirty="0"/>
            </a:br>
            <a:r>
              <a:rPr lang="en-US" sz="1600" b="1" dirty="0"/>
              <a:t>Tips and Tricks for Planning, Deploying, and Troubleshooting the Office Live Meeting Service</a:t>
            </a:r>
          </a:p>
          <a:p>
            <a:pPr marL="182563" indent="-182563">
              <a:spcBef>
                <a:spcPts val="1200"/>
              </a:spcBef>
              <a:buFont typeface="Arial" pitchFamily="34" charset="0"/>
              <a:buChar char="•"/>
            </a:pPr>
            <a:r>
              <a:rPr lang="en-US" sz="1600" dirty="0"/>
              <a:t>UNC310  -  11/12/2009 13:30-14:45  [David Anderson]</a:t>
            </a:r>
            <a:br>
              <a:rPr lang="en-US" sz="1600" dirty="0"/>
            </a:br>
            <a:r>
              <a:rPr lang="en-US" sz="1600" b="1" dirty="0"/>
              <a:t>Migrating Data, Co-Existence, and Directory Synchronization with Microsoft Online Services</a:t>
            </a:r>
          </a:p>
          <a:p>
            <a:pPr marL="182563" indent="-182563">
              <a:spcBef>
                <a:spcPts val="1200"/>
              </a:spcBef>
              <a:buFont typeface="Arial" pitchFamily="34" charset="0"/>
              <a:buChar char="•"/>
            </a:pPr>
            <a:r>
              <a:rPr lang="en-US" sz="1600" dirty="0" smtClean="0"/>
              <a:t>ITS213  </a:t>
            </a:r>
            <a:r>
              <a:rPr lang="en-US" sz="1600" dirty="0"/>
              <a:t>-  11/12/2009  17:00-18:15  [Gail Warren]</a:t>
            </a:r>
            <a:br>
              <a:rPr lang="en-US" sz="1600" dirty="0"/>
            </a:br>
            <a:r>
              <a:rPr lang="en-US" sz="1600" b="1" dirty="0"/>
              <a:t>Critical Infrastructure and Operations for Delivering Secure, Enterprise-Class Software </a:t>
            </a:r>
            <a:r>
              <a:rPr lang="en-US" sz="1600" b="1" dirty="0" smtClean="0"/>
              <a:t>Services</a:t>
            </a:r>
            <a:endParaRPr lang="en-US" sz="1600" b="1" dirty="0"/>
          </a:p>
        </p:txBody>
      </p:sp>
    </p:spTree>
    <p:extLst>
      <p:ext uri="{BB962C8B-B14F-4D97-AF65-F5344CB8AC3E}">
        <p14:creationId xmlns="" xmlns:p14="http://schemas.microsoft.com/office/powerpoint/2010/main" val="2591638735"/>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Annexes</a:t>
            </a:r>
            <a:endParaRPr lang="en-US" dirty="0"/>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More information</a:t>
            </a:r>
            <a:endParaRPr lang="fr-FR" dirty="0"/>
          </a:p>
        </p:txBody>
      </p:sp>
      <p:sp>
        <p:nvSpPr>
          <p:cNvPr id="3" name="Text Placeholder 2"/>
          <p:cNvSpPr>
            <a:spLocks noGrp="1"/>
          </p:cNvSpPr>
          <p:nvPr>
            <p:ph idx="1"/>
          </p:nvPr>
        </p:nvSpPr>
        <p:spPr>
          <a:xfrm>
            <a:off x="347133" y="1150408"/>
            <a:ext cx="8382000" cy="4561205"/>
          </a:xfrm>
        </p:spPr>
        <p:txBody>
          <a:bodyPr/>
          <a:lstStyle/>
          <a:p>
            <a:r>
              <a:rPr lang="en-US" sz="1400" dirty="0" smtClean="0"/>
              <a:t>Public Web Site: </a:t>
            </a:r>
            <a:r>
              <a:rPr lang="en-US" sz="1400" dirty="0" smtClean="0">
                <a:hlinkClick r:id="rId3"/>
              </a:rPr>
              <a:t>Microsoft Online</a:t>
            </a:r>
            <a:endParaRPr lang="en-US" sz="1400" dirty="0" smtClean="0"/>
          </a:p>
          <a:p>
            <a:endParaRPr lang="fr-FR" sz="1400" dirty="0" smtClean="0"/>
          </a:p>
          <a:p>
            <a:r>
              <a:rPr lang="fr-FR" sz="1400" dirty="0" smtClean="0">
                <a:hlinkClick r:id="rId4"/>
              </a:rPr>
              <a:t>Evaluate the service</a:t>
            </a:r>
            <a:endParaRPr lang="fr-FR" sz="1400" dirty="0" smtClean="0"/>
          </a:p>
          <a:p>
            <a:endParaRPr lang="fr-FR" sz="1400" dirty="0" smtClean="0"/>
          </a:p>
          <a:p>
            <a:r>
              <a:rPr lang="fr-FR" sz="1400" dirty="0" smtClean="0"/>
              <a:t>Technet: </a:t>
            </a:r>
          </a:p>
          <a:p>
            <a:pPr lvl="1"/>
            <a:r>
              <a:rPr lang="en-US" sz="1200" dirty="0" smtClean="0">
                <a:hlinkClick r:id="rId5"/>
              </a:rPr>
              <a:t>Technical Information</a:t>
            </a:r>
            <a:endParaRPr lang="fr-FR" sz="1200" dirty="0" smtClean="0"/>
          </a:p>
          <a:p>
            <a:endParaRPr lang="fr-FR" sz="1400" dirty="0" smtClean="0"/>
          </a:p>
          <a:p>
            <a:r>
              <a:rPr lang="en-US" sz="1400" dirty="0" smtClean="0"/>
              <a:t>Exchange Online</a:t>
            </a:r>
          </a:p>
          <a:p>
            <a:pPr lvl="1"/>
            <a:r>
              <a:rPr lang="en-US" sz="1200" dirty="0" smtClean="0">
                <a:hlinkClick r:id="rId6"/>
              </a:rPr>
              <a:t>Service Description</a:t>
            </a:r>
            <a:endParaRPr lang="en-US" sz="1200" dirty="0" smtClean="0"/>
          </a:p>
          <a:p>
            <a:pPr lvl="1"/>
            <a:r>
              <a:rPr lang="en-US" sz="1200" dirty="0" smtClean="0">
                <a:hlinkClick r:id="rId7"/>
              </a:rPr>
              <a:t>Developer Guide</a:t>
            </a:r>
            <a:endParaRPr lang="en-US" sz="1200" dirty="0" smtClean="0"/>
          </a:p>
          <a:p>
            <a:pPr lvl="1"/>
            <a:endParaRPr lang="en-US" sz="1200" dirty="0" smtClean="0"/>
          </a:p>
          <a:p>
            <a:r>
              <a:rPr lang="en-US" sz="1400" dirty="0" smtClean="0"/>
              <a:t>Office Live Meeting</a:t>
            </a:r>
          </a:p>
          <a:p>
            <a:pPr lvl="1"/>
            <a:r>
              <a:rPr lang="en-US" sz="1200" dirty="0" smtClean="0">
                <a:hlinkClick r:id="rId8"/>
              </a:rPr>
              <a:t>Service Description</a:t>
            </a:r>
            <a:endParaRPr lang="en-US" sz="1200" dirty="0" smtClean="0"/>
          </a:p>
          <a:p>
            <a:endParaRPr lang="en-US" sz="1400" dirty="0" smtClean="0"/>
          </a:p>
          <a:p>
            <a:r>
              <a:rPr lang="fr-FR" sz="1400" dirty="0" smtClean="0"/>
              <a:t>Forefront Online Protection for Exchange</a:t>
            </a:r>
          </a:p>
          <a:p>
            <a:pPr lvl="1"/>
            <a:r>
              <a:rPr lang="en-US" sz="1200" dirty="0" smtClean="0">
                <a:hlinkClick r:id="rId9"/>
              </a:rPr>
              <a:t>Description</a:t>
            </a:r>
            <a:endParaRPr lang="en-US" sz="1200" dirty="0" smtClean="0"/>
          </a:p>
          <a:p>
            <a:pPr lvl="1"/>
            <a:r>
              <a:rPr lang="en-US" sz="1200" dirty="0" smtClean="0">
                <a:hlinkClick r:id="rId10"/>
              </a:rPr>
              <a:t>Evaluate Service</a:t>
            </a:r>
            <a:endParaRPr lang="en-US" sz="1200" dirty="0" smtClean="0"/>
          </a:p>
          <a:p>
            <a:pPr lvl="1"/>
            <a:endParaRPr lang="en-US" sz="1200" dirty="0" smtClean="0"/>
          </a:p>
          <a:p>
            <a:r>
              <a:rPr lang="en-US" sz="1400" dirty="0" smtClean="0"/>
              <a:t>Online information</a:t>
            </a:r>
          </a:p>
          <a:p>
            <a:pPr lvl="1"/>
            <a:r>
              <a:rPr lang="en-US" sz="1200" dirty="0" smtClean="0">
                <a:hlinkClick r:id="rId11"/>
              </a:rPr>
              <a:t>Blog</a:t>
            </a:r>
            <a:r>
              <a:rPr lang="en-US" sz="1200" dirty="0" smtClean="0"/>
              <a:t> BPOS (EN)</a:t>
            </a:r>
          </a:p>
          <a:p>
            <a:pPr lvl="1"/>
            <a:r>
              <a:rPr lang="en-US" sz="1200" dirty="0" err="1" smtClean="0">
                <a:hlinkClick r:id="rId12"/>
              </a:rPr>
              <a:t>Facebook</a:t>
            </a:r>
            <a:r>
              <a:rPr lang="en-US" sz="1200" dirty="0" smtClean="0">
                <a:hlinkClick r:id="rId12"/>
              </a:rPr>
              <a:t> </a:t>
            </a:r>
            <a:r>
              <a:rPr lang="en-US" sz="1200" dirty="0" smtClean="0"/>
              <a:t>group (EN)</a:t>
            </a:r>
          </a:p>
          <a:p>
            <a:pPr lvl="1"/>
            <a:r>
              <a:rPr lang="en-US" sz="1200" dirty="0" smtClean="0">
                <a:hlinkClick r:id="rId13"/>
              </a:rPr>
              <a:t>Twitter </a:t>
            </a:r>
            <a:r>
              <a:rPr lang="en-US" sz="1200" dirty="0" smtClean="0"/>
              <a:t>(EN)</a:t>
            </a:r>
          </a:p>
        </p:txBody>
      </p:sp>
      <p:sp>
        <p:nvSpPr>
          <p:cNvPr id="4" name="Text Placeholder 2"/>
          <p:cNvSpPr txBox="1">
            <a:spLocks/>
          </p:cNvSpPr>
          <p:nvPr/>
        </p:nvSpPr>
        <p:spPr>
          <a:xfrm>
            <a:off x="4629100" y="2673028"/>
            <a:ext cx="3666460" cy="627864"/>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14"/>
              </a:buBlip>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SharePoint</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lang="en-US" sz="1600" dirty="0" smtClean="0">
                <a:solidFill>
                  <a:schemeClr val="tx1"/>
                </a:solidFill>
                <a:latin typeface="+mn-lt"/>
                <a:cs typeface="+mn-cs"/>
              </a:rPr>
              <a:t>Online</a:t>
            </a:r>
          </a:p>
          <a:p>
            <a:pPr marL="854075" lvl="1" indent="-396875" defTabSz="914363" fontAlgn="auto">
              <a:lnSpc>
                <a:spcPct val="90000"/>
              </a:lnSpc>
              <a:spcBef>
                <a:spcPct val="20000"/>
              </a:spcBef>
              <a:spcAft>
                <a:spcPts val="0"/>
              </a:spcAft>
              <a:buFontTx/>
              <a:buBlip>
                <a:blip r:embed="rId14"/>
              </a:buBlip>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15"/>
              </a:rPr>
              <a:t>Service Description</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854075" lvl="1" indent="-396875" defTabSz="914363" fontAlgn="auto">
              <a:lnSpc>
                <a:spcPct val="90000"/>
              </a:lnSpc>
              <a:spcBef>
                <a:spcPct val="20000"/>
              </a:spcBef>
              <a:spcAft>
                <a:spcPts val="0"/>
              </a:spcAft>
              <a:buFontTx/>
              <a:buBlip>
                <a:blip r:embed="rId14"/>
              </a:buBlip>
            </a:pPr>
            <a:r>
              <a:rPr lang="en-US" sz="1200" dirty="0" smtClean="0">
                <a:solidFill>
                  <a:schemeClr val="tx1"/>
                </a:solidFill>
                <a:latin typeface="+mn-lt"/>
                <a:cs typeface="+mn-cs"/>
                <a:hlinkClick r:id="rId16"/>
              </a:rPr>
              <a:t>Developer Guide</a:t>
            </a:r>
            <a:r>
              <a:rPr lang="en-US" sz="1200" dirty="0" smtClean="0">
                <a:solidFill>
                  <a:schemeClr val="tx1"/>
                </a:solidFill>
                <a:latin typeface="+mn-lt"/>
                <a:cs typeface="+mn-cs"/>
              </a:rPr>
              <a:t>(EN)</a:t>
            </a:r>
          </a:p>
        </p:txBody>
      </p:sp>
      <p:sp>
        <p:nvSpPr>
          <p:cNvPr id="5" name="Text Placeholder 2"/>
          <p:cNvSpPr txBox="1">
            <a:spLocks/>
          </p:cNvSpPr>
          <p:nvPr/>
        </p:nvSpPr>
        <p:spPr>
          <a:xfrm>
            <a:off x="4774413" y="3561242"/>
            <a:ext cx="3662915" cy="424732"/>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14"/>
              </a:buBlip>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OCS</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lang="en-US" sz="1600" dirty="0" smtClean="0">
                <a:solidFill>
                  <a:schemeClr val="tx1"/>
                </a:solidFill>
                <a:latin typeface="+mn-lt"/>
                <a:cs typeface="+mn-cs"/>
              </a:rPr>
              <a:t>Online</a:t>
            </a:r>
          </a:p>
          <a:p>
            <a:pPr marL="854075" lvl="1" indent="-396875" defTabSz="914363" fontAlgn="auto">
              <a:lnSpc>
                <a:spcPct val="90000"/>
              </a:lnSpc>
              <a:spcBef>
                <a:spcPct val="20000"/>
              </a:spcBef>
              <a:spcAft>
                <a:spcPts val="0"/>
              </a:spcAft>
              <a:buFontTx/>
              <a:buBlip>
                <a:blip r:embed="rId14"/>
              </a:buBlip>
            </a:pPr>
            <a:r>
              <a:rPr kumimoji="0" lang="en-US" sz="1200" b="0" i="0" u="none" strike="noStrike" kern="1200" cap="none" spc="0" normalizeH="0" baseline="0" noProof="0" dirty="0" smtClean="0">
                <a:ln>
                  <a:noFill/>
                </a:ln>
                <a:solidFill>
                  <a:schemeClr val="tx1"/>
                </a:solidFill>
                <a:effectLst/>
                <a:uLnTx/>
                <a:uFillTx/>
                <a:latin typeface="+mn-lt"/>
                <a:ea typeface="+mn-ea"/>
                <a:cs typeface="+mn-cs"/>
                <a:hlinkClick r:id="rId17"/>
              </a:rPr>
              <a:t>Service Description</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 Placeholder 2"/>
          <p:cNvSpPr txBox="1">
            <a:spLocks/>
          </p:cNvSpPr>
          <p:nvPr/>
        </p:nvSpPr>
        <p:spPr>
          <a:xfrm>
            <a:off x="4651745" y="4257084"/>
            <a:ext cx="4492255" cy="1298817"/>
          </a:xfrm>
          <a:prstGeom prst="rect">
            <a:avLst/>
          </a:prstGeom>
        </p:spPr>
        <p:txBody>
          <a:bodyPr vert="horz" wrap="square" lIns="0" tIns="0" rIns="0" bIns="0" rtlCol="0">
            <a:spAutoFit/>
          </a:bodyPr>
          <a:lstStyle/>
          <a:p>
            <a:pPr marL="396875" indent="-396875" defTabSz="914363" fontAlgn="auto">
              <a:lnSpc>
                <a:spcPct val="90000"/>
              </a:lnSpc>
              <a:spcBef>
                <a:spcPct val="20000"/>
              </a:spcBef>
              <a:spcAft>
                <a:spcPts val="0"/>
              </a:spcAft>
              <a:buBlip>
                <a:blip r:embed="rId14"/>
              </a:buBlip>
            </a:pPr>
            <a:r>
              <a:rPr lang="fr-FR" sz="1600" dirty="0" smtClean="0">
                <a:solidFill>
                  <a:schemeClr val="tx1"/>
                </a:solidFill>
              </a:rPr>
              <a:t>White </a:t>
            </a:r>
            <a:r>
              <a:rPr lang="fr-FR" sz="1600" dirty="0" err="1" smtClean="0">
                <a:solidFill>
                  <a:schemeClr val="tx1"/>
                </a:solidFill>
              </a:rPr>
              <a:t>Papers</a:t>
            </a:r>
            <a:r>
              <a:rPr lang="fr-FR" sz="1600" dirty="0" smtClean="0">
                <a:solidFill>
                  <a:schemeClr val="tx1"/>
                </a:solidFill>
              </a:rPr>
              <a:t> on </a:t>
            </a:r>
            <a:r>
              <a:rPr lang="fr-FR" sz="1600" dirty="0" smtClean="0">
                <a:hlinkClick r:id="rId18"/>
              </a:rPr>
              <a:t>Security</a:t>
            </a:r>
            <a:r>
              <a:rPr lang="fr-FR" sz="1600" dirty="0" smtClean="0"/>
              <a:t> </a:t>
            </a:r>
            <a:r>
              <a:rPr kumimoji="0" lang="fr-FR" sz="1600" b="0" i="0" u="none" strike="noStrike" kern="1200" cap="none" spc="0" normalizeH="0" baseline="0" noProof="0" dirty="0" smtClean="0">
                <a:ln>
                  <a:noFill/>
                </a:ln>
                <a:solidFill>
                  <a:schemeClr val="tx1"/>
                </a:solidFill>
                <a:effectLst/>
                <a:uLnTx/>
                <a:uFillTx/>
                <a:latin typeface="+mn-lt"/>
                <a:ea typeface="+mn-ea"/>
                <a:cs typeface="+mn-cs"/>
              </a:rPr>
              <a:t>and </a:t>
            </a:r>
            <a:r>
              <a:rPr kumimoji="0" lang="fr-FR" sz="1600" b="0" i="0" u="none" strike="noStrike" kern="1200" cap="none" spc="0" normalizeH="0" noProof="0" dirty="0" smtClean="0">
                <a:ln>
                  <a:noFill/>
                </a:ln>
                <a:solidFill>
                  <a:schemeClr val="tx1"/>
                </a:solidFill>
                <a:effectLst/>
                <a:uLnTx/>
                <a:uFillTx/>
                <a:latin typeface="+mn-lt"/>
                <a:ea typeface="+mn-ea"/>
                <a:cs typeface="+mn-cs"/>
                <a:hlinkClick r:id="rId19"/>
              </a:rPr>
              <a:t>Data </a:t>
            </a:r>
            <a:r>
              <a:rPr kumimoji="0" lang="fr-FR" sz="1600" b="0" i="0" u="none" strike="noStrike" kern="1200" cap="none" spc="0" normalizeH="0" noProof="0" dirty="0" err="1" smtClean="0">
                <a:ln>
                  <a:noFill/>
                </a:ln>
                <a:solidFill>
                  <a:schemeClr val="tx1"/>
                </a:solidFill>
                <a:effectLst/>
                <a:uLnTx/>
                <a:uFillTx/>
                <a:latin typeface="+mn-lt"/>
                <a:ea typeface="+mn-ea"/>
                <a:cs typeface="+mn-cs"/>
                <a:hlinkClick r:id="rId19"/>
              </a:rPr>
              <a:t>Centers</a:t>
            </a:r>
            <a:endParaRPr kumimoji="0" lang="fr-FR" sz="1600" b="0" i="0" u="none" strike="noStrike" kern="1200" cap="none" spc="0" normalizeH="0" noProof="0" dirty="0" smtClean="0">
              <a:ln>
                <a:noFill/>
              </a:ln>
              <a:solidFill>
                <a:schemeClr val="tx1"/>
              </a:solidFill>
              <a:effectLst/>
              <a:uLnTx/>
              <a:uFillTx/>
              <a:latin typeface="+mn-lt"/>
              <a:ea typeface="+mn-ea"/>
              <a:cs typeface="+mn-cs"/>
            </a:endParaRPr>
          </a:p>
          <a:p>
            <a:pPr marL="396875" indent="-396875" defTabSz="914363" fontAlgn="auto">
              <a:lnSpc>
                <a:spcPct val="90000"/>
              </a:lnSpc>
              <a:spcBef>
                <a:spcPct val="20000"/>
              </a:spcBef>
              <a:spcAft>
                <a:spcPts val="0"/>
              </a:spcAft>
              <a:buBlip>
                <a:blip r:embed="rId14"/>
              </a:buBlip>
            </a:pPr>
            <a:endParaRPr lang="fr-FR" sz="1600" baseline="0" dirty="0" smtClean="0"/>
          </a:p>
          <a:p>
            <a:pPr marL="396875" indent="-396875" defTabSz="914363" fontAlgn="auto">
              <a:lnSpc>
                <a:spcPct val="90000"/>
              </a:lnSpc>
              <a:spcBef>
                <a:spcPct val="20000"/>
              </a:spcBef>
              <a:spcAft>
                <a:spcPts val="0"/>
              </a:spcAft>
              <a:buBlip>
                <a:blip r:embed="rId14"/>
              </a:buBlip>
            </a:pPr>
            <a:r>
              <a:rPr kumimoji="0" lang="fr-FR" sz="1600" b="0" i="0" u="none" strike="noStrike" kern="1200" cap="none" spc="0" normalizeH="0" noProof="0" dirty="0" err="1" smtClean="0">
                <a:ln>
                  <a:noFill/>
                </a:ln>
                <a:solidFill>
                  <a:schemeClr val="tx1"/>
                </a:solidFill>
                <a:effectLst/>
                <a:uLnTx/>
                <a:uFillTx/>
                <a:latin typeface="+mn-lt"/>
                <a:ea typeface="+mn-ea"/>
                <a:cs typeface="+mn-cs"/>
              </a:rPr>
              <a:t>Reversibility</a:t>
            </a:r>
            <a:r>
              <a:rPr kumimoji="0" lang="fr-FR" sz="1600" b="0" i="0" u="none" strike="noStrike" kern="1200" cap="none" spc="0" normalizeH="0" noProof="0" dirty="0" smtClean="0">
                <a:ln>
                  <a:noFill/>
                </a:ln>
                <a:solidFill>
                  <a:schemeClr val="tx1"/>
                </a:solidFill>
                <a:effectLst/>
                <a:uLnTx/>
                <a:uFillTx/>
                <a:latin typeface="+mn-lt"/>
                <a:ea typeface="+mn-ea"/>
                <a:cs typeface="+mn-cs"/>
              </a:rPr>
              <a:t>:</a:t>
            </a:r>
          </a:p>
          <a:p>
            <a:pPr marL="396875" indent="-396875">
              <a:lnSpc>
                <a:spcPct val="90000"/>
              </a:lnSpc>
              <a:spcBef>
                <a:spcPct val="20000"/>
              </a:spcBef>
            </a:pPr>
            <a:r>
              <a:rPr lang="fr-FR" sz="1100" u="sng" dirty="0" smtClean="0">
                <a:hlinkClick r:id="rId20"/>
              </a:rPr>
              <a:t>http://www.microsoft.com/online/help/en-us/bpos/index.html?page=html%2Fd5fcd6fa-afa6-4026-9b3f-21b092f40478.htm</a:t>
            </a:r>
            <a:endParaRPr kumimoji="0" lang="fr-FR" sz="1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 Placeholder 2"/>
          <p:cNvSpPr txBox="1">
            <a:spLocks/>
          </p:cNvSpPr>
          <p:nvPr/>
        </p:nvSpPr>
        <p:spPr>
          <a:xfrm>
            <a:off x="4617089" y="1584373"/>
            <a:ext cx="3666460" cy="221599"/>
          </a:xfrm>
          <a:prstGeom prst="rect">
            <a:avLst/>
          </a:prstGeom>
        </p:spPr>
        <p:txBody>
          <a:bodyPr vert="horz" wrap="square"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14"/>
              </a:buBlip>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21"/>
              </a:rPr>
              <a:t>Evaluation</a:t>
            </a:r>
            <a:r>
              <a:rPr kumimoji="0" lang="en-US" sz="1600" b="0" i="0" u="none" strike="noStrike" kern="1200" cap="none" spc="0" normalizeH="0" noProof="0" dirty="0" smtClean="0">
                <a:ln>
                  <a:noFill/>
                </a:ln>
                <a:solidFill>
                  <a:schemeClr val="tx1"/>
                </a:solidFill>
                <a:effectLst/>
                <a:uLnTx/>
                <a:uFillTx/>
                <a:latin typeface="+mn-lt"/>
                <a:ea typeface="+mn-ea"/>
                <a:cs typeface="+mn-cs"/>
                <a:hlinkClick r:id="rId21"/>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21"/>
              </a:rPr>
              <a:t>Guide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BPOS</a:t>
            </a:r>
            <a:endParaRPr lang="en-US" sz="1600" dirty="0" smtClean="0">
              <a:solidFill>
                <a:schemeClr val="tx1"/>
              </a:solidFill>
              <a:latin typeface="+mn-lt"/>
              <a:cs typeface="+mn-cs"/>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Exchange Online Details</a:t>
            </a:r>
            <a:endParaRPr lang="en-US" dirty="0"/>
          </a:p>
        </p:txBody>
      </p:sp>
      <p:graphicFrame>
        <p:nvGraphicFramePr>
          <p:cNvPr id="4" name="Table 3"/>
          <p:cNvGraphicFramePr>
            <a:graphicFrameLocks noGrp="1"/>
          </p:cNvGraphicFramePr>
          <p:nvPr/>
        </p:nvGraphicFramePr>
        <p:xfrm>
          <a:off x="198304" y="861232"/>
          <a:ext cx="8780443" cy="5663393"/>
        </p:xfrm>
        <a:graphic>
          <a:graphicData uri="http://schemas.openxmlformats.org/drawingml/2006/table">
            <a:tbl>
              <a:tblPr>
                <a:tableStyleId>{3C2FFA5D-87B4-456A-9821-1D502468CF0F}</a:tableStyleId>
              </a:tblPr>
              <a:tblGrid>
                <a:gridCol w="3565622"/>
                <a:gridCol w="5214821"/>
              </a:tblGrid>
              <a:tr h="318982">
                <a:tc>
                  <a:txBody>
                    <a:bodyPr/>
                    <a:lstStyle/>
                    <a:p>
                      <a:pPr marL="9525" marR="9525">
                        <a:spcBef>
                          <a:spcPts val="0"/>
                        </a:spcBef>
                        <a:spcAft>
                          <a:spcPts val="750"/>
                        </a:spcAft>
                      </a:pPr>
                      <a:r>
                        <a:rPr lang="en-US" sz="1400" b="1" noProof="0" dirty="0" smtClean="0">
                          <a:solidFill>
                            <a:srgbClr val="404040"/>
                          </a:solidFill>
                        </a:rPr>
                        <a:t>Feature</a:t>
                      </a:r>
                      <a:endParaRPr lang="en-US" sz="2400" b="1" noProof="0" dirty="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b="1" noProof="0" smtClean="0">
                          <a:solidFill>
                            <a:srgbClr val="404040"/>
                          </a:solidFill>
                        </a:rPr>
                        <a:t>Description</a:t>
                      </a:r>
                      <a:endParaRPr lang="en-US" sz="2400" b="1" noProof="0">
                        <a:solidFill>
                          <a:srgbClr val="404040"/>
                        </a:solidFill>
                        <a:latin typeface="Calibri"/>
                        <a:ea typeface="Calibri"/>
                        <a:cs typeface="Times New Roman"/>
                      </a:endParaRPr>
                    </a:p>
                  </a:txBody>
                  <a:tcPr marL="47625" marR="47625" marT="47625" marB="47625"/>
                </a:tc>
              </a:tr>
              <a:tr h="340242">
                <a:tc>
                  <a:txBody>
                    <a:bodyPr/>
                    <a:lstStyle/>
                    <a:p>
                      <a:pPr marL="9525" marR="9525">
                        <a:spcBef>
                          <a:spcPts val="0"/>
                        </a:spcBef>
                        <a:spcAft>
                          <a:spcPts val="750"/>
                        </a:spcAft>
                      </a:pPr>
                      <a:r>
                        <a:rPr lang="en-US" sz="1400" noProof="0" smtClean="0">
                          <a:solidFill>
                            <a:srgbClr val="404040"/>
                          </a:solidFill>
                        </a:rPr>
                        <a:t>Mailbox size</a:t>
                      </a:r>
                      <a:endParaRPr lang="en-US" sz="24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noProof="0" smtClean="0">
                          <a:solidFill>
                            <a:srgbClr val="404040"/>
                          </a:solidFill>
                        </a:rPr>
                        <a:t>5 GB (soon 25GB);</a:t>
                      </a:r>
                      <a:r>
                        <a:rPr lang="en-US" sz="1400" baseline="0" noProof="0" smtClean="0">
                          <a:solidFill>
                            <a:srgbClr val="404040"/>
                          </a:solidFill>
                        </a:rPr>
                        <a:t> configurable from 256Mb to 25GB by mailbox</a:t>
                      </a:r>
                      <a:endParaRPr lang="en-US" sz="2400" noProof="0">
                        <a:solidFill>
                          <a:srgbClr val="404040"/>
                        </a:solidFill>
                        <a:latin typeface="Calibri"/>
                        <a:ea typeface="Calibri"/>
                        <a:cs typeface="Times New Roman"/>
                      </a:endParaRPr>
                    </a:p>
                  </a:txBody>
                  <a:tcPr marL="47625" marR="47625" marT="47625" marB="47625"/>
                </a:tc>
              </a:tr>
              <a:tr h="340242">
                <a:tc>
                  <a:txBody>
                    <a:bodyPr/>
                    <a:lstStyle/>
                    <a:p>
                      <a:pPr marL="9525" marR="9525">
                        <a:spcBef>
                          <a:spcPts val="0"/>
                        </a:spcBef>
                        <a:spcAft>
                          <a:spcPts val="750"/>
                        </a:spcAft>
                      </a:pPr>
                      <a:r>
                        <a:rPr lang="en-US" sz="1400" noProof="0" dirty="0" smtClean="0">
                          <a:solidFill>
                            <a:srgbClr val="404040"/>
                          </a:solidFill>
                        </a:rPr>
                        <a:t>Maximum Message size</a:t>
                      </a:r>
                      <a:endParaRPr lang="en-US" sz="2400" noProof="0" dirty="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noProof="0" dirty="0" smtClean="0">
                          <a:solidFill>
                            <a:srgbClr val="404040"/>
                          </a:solidFill>
                        </a:rPr>
                        <a:t>30 (MB) for</a:t>
                      </a:r>
                      <a:r>
                        <a:rPr lang="en-US" sz="1400" baseline="0" noProof="0" dirty="0" smtClean="0">
                          <a:solidFill>
                            <a:srgbClr val="404040"/>
                          </a:solidFill>
                        </a:rPr>
                        <a:t> incoming/outgoing </a:t>
                      </a:r>
                      <a:r>
                        <a:rPr lang="en-US" sz="1400" noProof="0" dirty="0" smtClean="0">
                          <a:solidFill>
                            <a:srgbClr val="404040"/>
                          </a:solidFill>
                        </a:rPr>
                        <a:t>messages</a:t>
                      </a:r>
                      <a:endParaRPr lang="en-US" sz="2400" noProof="0" dirty="0">
                        <a:solidFill>
                          <a:srgbClr val="404040"/>
                        </a:solidFill>
                        <a:latin typeface="Calibri"/>
                        <a:ea typeface="Calibri"/>
                        <a:cs typeface="Times New Roman"/>
                      </a:endParaRPr>
                    </a:p>
                  </a:txBody>
                  <a:tcPr marL="47625" marR="47625" marT="47625" marB="47625"/>
                </a:tc>
              </a:tr>
              <a:tr h="329609">
                <a:tc>
                  <a:txBody>
                    <a:bodyPr/>
                    <a:lstStyle/>
                    <a:p>
                      <a:pPr marL="9525" marR="9525">
                        <a:spcBef>
                          <a:spcPts val="0"/>
                        </a:spcBef>
                        <a:spcAft>
                          <a:spcPts val="750"/>
                        </a:spcAft>
                      </a:pPr>
                      <a:r>
                        <a:rPr lang="en-US" sz="1400" noProof="0" smtClean="0">
                          <a:solidFill>
                            <a:srgbClr val="404040"/>
                          </a:solidFill>
                        </a:rPr>
                        <a:t>Removed messages retrieval delay</a:t>
                      </a:r>
                      <a:endParaRPr lang="en-US" sz="24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noProof="0" dirty="0" smtClean="0">
                          <a:solidFill>
                            <a:srgbClr val="404040"/>
                          </a:solidFill>
                        </a:rPr>
                        <a:t>14 days</a:t>
                      </a:r>
                      <a:endParaRPr lang="en-US" sz="2400" noProof="0" dirty="0">
                        <a:solidFill>
                          <a:srgbClr val="404040"/>
                        </a:solidFill>
                        <a:latin typeface="Calibri"/>
                        <a:ea typeface="Calibri"/>
                        <a:cs typeface="Times New Roman"/>
                      </a:endParaRPr>
                    </a:p>
                  </a:txBody>
                  <a:tcPr marL="47625" marR="47625" marT="47625" marB="47625"/>
                </a:tc>
              </a:tr>
              <a:tr h="328634">
                <a:tc>
                  <a:txBody>
                    <a:bodyPr/>
                    <a:lstStyle/>
                    <a:p>
                      <a:pPr marL="9525" marR="9525">
                        <a:spcBef>
                          <a:spcPts val="0"/>
                        </a:spcBef>
                        <a:spcAft>
                          <a:spcPts val="750"/>
                        </a:spcAft>
                      </a:pPr>
                      <a:r>
                        <a:rPr lang="en-US" sz="1400" noProof="0" smtClean="0">
                          <a:solidFill>
                            <a:srgbClr val="404040"/>
                          </a:solidFill>
                        </a:rPr>
                        <a:t>Removed Mailbox retrievel</a:t>
                      </a:r>
                      <a:r>
                        <a:rPr lang="en-US" sz="1400" baseline="0" noProof="0" smtClean="0">
                          <a:solidFill>
                            <a:srgbClr val="404040"/>
                          </a:solidFill>
                        </a:rPr>
                        <a:t> delay</a:t>
                      </a:r>
                      <a:endParaRPr lang="en-US" sz="24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baseline="0" noProof="0" dirty="0" smtClean="0">
                          <a:solidFill>
                            <a:srgbClr val="404040"/>
                          </a:solidFill>
                        </a:rPr>
                        <a:t>30 </a:t>
                      </a:r>
                      <a:r>
                        <a:rPr lang="en-US" sz="1400" noProof="0" dirty="0" smtClean="0">
                          <a:solidFill>
                            <a:srgbClr val="404040"/>
                          </a:solidFill>
                        </a:rPr>
                        <a:t>days</a:t>
                      </a:r>
                      <a:endParaRPr lang="en-US" sz="2400" noProof="0" dirty="0">
                        <a:solidFill>
                          <a:srgbClr val="404040"/>
                        </a:solidFill>
                        <a:latin typeface="Calibri"/>
                        <a:ea typeface="Calibri"/>
                        <a:cs typeface="Times New Roman"/>
                      </a:endParaRPr>
                    </a:p>
                  </a:txBody>
                  <a:tcPr marL="47625" marR="47625" marT="47625" marB="47625"/>
                </a:tc>
              </a:tr>
              <a:tr h="298687">
                <a:tc>
                  <a:txBody>
                    <a:bodyPr/>
                    <a:lstStyle/>
                    <a:p>
                      <a:pPr marL="9525" marR="9525">
                        <a:spcBef>
                          <a:spcPts val="0"/>
                        </a:spcBef>
                        <a:spcAft>
                          <a:spcPts val="750"/>
                        </a:spcAft>
                      </a:pPr>
                      <a:r>
                        <a:rPr lang="en-US" sz="1400" noProof="0" smtClean="0">
                          <a:solidFill>
                            <a:srgbClr val="404040"/>
                          </a:solidFill>
                        </a:rPr>
                        <a:t>RTO/RPO</a:t>
                      </a:r>
                      <a:endParaRPr lang="en-US" sz="24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baseline="0" noProof="0" smtClean="0">
                          <a:solidFill>
                            <a:srgbClr val="404040"/>
                          </a:solidFill>
                        </a:rPr>
                        <a:t>RTO (4 hours) and RPO (8 hours)</a:t>
                      </a:r>
                      <a:endParaRPr lang="en-US" sz="2400" noProof="0">
                        <a:solidFill>
                          <a:srgbClr val="404040"/>
                        </a:solidFill>
                        <a:latin typeface="Calibri"/>
                        <a:ea typeface="Calibri"/>
                        <a:cs typeface="Times New Roman"/>
                      </a:endParaRPr>
                    </a:p>
                  </a:txBody>
                  <a:tcPr marL="47625" marR="47625" marT="47625" marB="47625"/>
                </a:tc>
              </a:tr>
              <a:tr h="361627">
                <a:tc>
                  <a:txBody>
                    <a:bodyPr/>
                    <a:lstStyle/>
                    <a:p>
                      <a:pPr marL="9525" marR="9525">
                        <a:spcBef>
                          <a:spcPts val="0"/>
                        </a:spcBef>
                        <a:spcAft>
                          <a:spcPts val="750"/>
                        </a:spcAft>
                      </a:pPr>
                      <a:r>
                        <a:rPr lang="en-US" sz="1400" noProof="0" smtClean="0">
                          <a:solidFill>
                            <a:srgbClr val="404040"/>
                          </a:solidFill>
                        </a:rPr>
                        <a:t>Max.</a:t>
                      </a:r>
                      <a:r>
                        <a:rPr lang="en-US" sz="1400" baseline="0" noProof="0" smtClean="0">
                          <a:solidFill>
                            <a:srgbClr val="404040"/>
                          </a:solidFill>
                        </a:rPr>
                        <a:t> number recipients</a:t>
                      </a:r>
                      <a:endParaRPr lang="en-US" sz="24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noProof="0" smtClean="0">
                          <a:solidFill>
                            <a:srgbClr val="404040"/>
                          </a:solidFill>
                        </a:rPr>
                        <a:t>5,000 for each message</a:t>
                      </a:r>
                      <a:endParaRPr lang="en-US" sz="2400" noProof="0">
                        <a:solidFill>
                          <a:srgbClr val="404040"/>
                        </a:solidFill>
                        <a:latin typeface="Calibri"/>
                        <a:ea typeface="Calibri"/>
                        <a:cs typeface="Times New Roman"/>
                      </a:endParaRPr>
                    </a:p>
                  </a:txBody>
                  <a:tcPr marL="47625" marR="47625" marT="47625" marB="47625"/>
                </a:tc>
              </a:tr>
              <a:tr h="616788">
                <a:tc>
                  <a:txBody>
                    <a:bodyPr/>
                    <a:lstStyle/>
                    <a:p>
                      <a:pPr marL="9525" marR="9525">
                        <a:spcBef>
                          <a:spcPts val="0"/>
                        </a:spcBef>
                        <a:spcAft>
                          <a:spcPts val="750"/>
                        </a:spcAft>
                      </a:pPr>
                      <a:r>
                        <a:rPr lang="en-US" sz="1400" noProof="0" smtClean="0">
                          <a:solidFill>
                            <a:srgbClr val="404040"/>
                          </a:solidFill>
                        </a:rPr>
                        <a:t>Messaging Clients</a:t>
                      </a:r>
                      <a:endParaRPr lang="en-US" sz="24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noProof="0" dirty="0" smtClean="0">
                          <a:solidFill>
                            <a:srgbClr val="404040"/>
                          </a:solidFill>
                        </a:rPr>
                        <a:t>Microsoft Office Outlook 2003</a:t>
                      </a:r>
                      <a:r>
                        <a:rPr lang="en-US" sz="1400" baseline="0" noProof="0" dirty="0" smtClean="0">
                          <a:solidFill>
                            <a:srgbClr val="404040"/>
                          </a:solidFill>
                        </a:rPr>
                        <a:t> and </a:t>
                      </a:r>
                      <a:r>
                        <a:rPr lang="en-US" sz="1400" noProof="0" dirty="0" smtClean="0">
                          <a:solidFill>
                            <a:srgbClr val="404040"/>
                          </a:solidFill>
                        </a:rPr>
                        <a:t>Outlook 2007 </a:t>
                      </a:r>
                      <a:r>
                        <a:rPr lang="en-US" sz="1400" baseline="0" noProof="0" dirty="0" smtClean="0">
                          <a:solidFill>
                            <a:srgbClr val="404040"/>
                          </a:solidFill>
                        </a:rPr>
                        <a:t>(MAPI)</a:t>
                      </a:r>
                    </a:p>
                    <a:p>
                      <a:pPr marL="9525" marR="9525">
                        <a:spcBef>
                          <a:spcPts val="0"/>
                        </a:spcBef>
                        <a:spcAft>
                          <a:spcPts val="750"/>
                        </a:spcAft>
                      </a:pPr>
                      <a:r>
                        <a:rPr lang="en-US" sz="1400" baseline="0" noProof="0" dirty="0" smtClean="0">
                          <a:solidFill>
                            <a:srgbClr val="404040"/>
                          </a:solidFill>
                        </a:rPr>
                        <a:t>All Messaging Clients (POP connection)</a:t>
                      </a:r>
                      <a:endParaRPr lang="en-US" sz="1400" noProof="0" dirty="0" smtClean="0">
                        <a:solidFill>
                          <a:srgbClr val="404040"/>
                        </a:solidFill>
                      </a:endParaRPr>
                    </a:p>
                    <a:p>
                      <a:pPr marL="9525" marR="9525">
                        <a:spcBef>
                          <a:spcPts val="0"/>
                        </a:spcBef>
                        <a:spcAft>
                          <a:spcPts val="750"/>
                        </a:spcAft>
                      </a:pPr>
                      <a:r>
                        <a:rPr lang="en-US" sz="1400" noProof="0" dirty="0" smtClean="0">
                          <a:solidFill>
                            <a:srgbClr val="404040"/>
                          </a:solidFill>
                        </a:rPr>
                        <a:t>Microsoft Outlook Web Access (Web Mail)</a:t>
                      </a:r>
                      <a:endParaRPr lang="en-US" sz="2400" noProof="0" dirty="0">
                        <a:solidFill>
                          <a:srgbClr val="404040"/>
                        </a:solidFill>
                        <a:latin typeface="Calibri"/>
                        <a:ea typeface="Calibri"/>
                        <a:cs typeface="Times New Roman"/>
                      </a:endParaRPr>
                    </a:p>
                  </a:txBody>
                  <a:tcPr marL="47625" marR="47625" marT="47625" marB="47625"/>
                </a:tc>
              </a:tr>
              <a:tr h="1099784">
                <a:tc>
                  <a:txBody>
                    <a:bodyPr/>
                    <a:lstStyle/>
                    <a:p>
                      <a:pPr marL="9525" marR="9525">
                        <a:spcBef>
                          <a:spcPts val="0"/>
                        </a:spcBef>
                        <a:spcAft>
                          <a:spcPts val="750"/>
                        </a:spcAft>
                      </a:pPr>
                      <a:r>
                        <a:rPr lang="en-US" sz="1400" noProof="0" smtClean="0">
                          <a:solidFill>
                            <a:srgbClr val="404040"/>
                          </a:solidFill>
                          <a:latin typeface="+mn-lt"/>
                          <a:ea typeface="+mn-ea"/>
                          <a:cs typeface="+mn-cs"/>
                        </a:rPr>
                        <a:t>Mobile equipements</a:t>
                      </a:r>
                      <a:endParaRPr lang="en-US" sz="24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noProof="0" smtClean="0">
                          <a:solidFill>
                            <a:srgbClr val="404040"/>
                          </a:solidFill>
                        </a:rPr>
                        <a:t>Windows Mobile 6</a:t>
                      </a:r>
                      <a:r>
                        <a:rPr lang="en-US" sz="1400" baseline="0" noProof="0" smtClean="0">
                          <a:solidFill>
                            <a:srgbClr val="404040"/>
                          </a:solidFill>
                        </a:rPr>
                        <a:t> and above</a:t>
                      </a:r>
                    </a:p>
                    <a:p>
                      <a:pPr marL="9525" marR="9525">
                        <a:spcBef>
                          <a:spcPts val="0"/>
                        </a:spcBef>
                        <a:spcAft>
                          <a:spcPts val="750"/>
                        </a:spcAft>
                      </a:pPr>
                      <a:r>
                        <a:rPr lang="en-US" sz="1400" baseline="0" noProof="0" smtClean="0">
                          <a:solidFill>
                            <a:srgbClr val="404040"/>
                          </a:solidFill>
                        </a:rPr>
                        <a:t>All equipements with </a:t>
                      </a:r>
                      <a:r>
                        <a:rPr lang="en-US" sz="1400" noProof="0" smtClean="0">
                          <a:solidFill>
                            <a:srgbClr val="404040"/>
                          </a:solidFill>
                        </a:rPr>
                        <a:t>ActiveSync</a:t>
                      </a:r>
                      <a:r>
                        <a:rPr lang="en-US" sz="1400" baseline="0" noProof="0" smtClean="0">
                          <a:solidFill>
                            <a:srgbClr val="404040"/>
                          </a:solidFill>
                        </a:rPr>
                        <a:t> installed (Nokia E and N Series, Apple iPhone 3G, ….)</a:t>
                      </a:r>
                    </a:p>
                    <a:p>
                      <a:pPr marL="9525" marR="9525">
                        <a:spcBef>
                          <a:spcPts val="0"/>
                        </a:spcBef>
                        <a:spcAft>
                          <a:spcPts val="750"/>
                        </a:spcAft>
                      </a:pPr>
                      <a:r>
                        <a:rPr lang="en-US" sz="1400" baseline="0" noProof="0" smtClean="0">
                          <a:solidFill>
                            <a:srgbClr val="404040"/>
                          </a:solidFill>
                        </a:rPr>
                        <a:t>Hosted BlackBerry Services (additional cost)</a:t>
                      </a:r>
                      <a:endParaRPr lang="en-US" sz="1400" noProof="0" smtClean="0">
                        <a:solidFill>
                          <a:srgbClr val="404040"/>
                        </a:solidFill>
                      </a:endParaRPr>
                    </a:p>
                  </a:txBody>
                  <a:tcPr marL="47625" marR="47625" marT="47625" marB="47625"/>
                </a:tc>
              </a:tr>
              <a:tr h="361627">
                <a:tc>
                  <a:txBody>
                    <a:bodyPr/>
                    <a:lstStyle/>
                    <a:p>
                      <a:pPr marL="9525" marR="9525">
                        <a:spcBef>
                          <a:spcPts val="0"/>
                        </a:spcBef>
                        <a:spcAft>
                          <a:spcPts val="750"/>
                        </a:spcAft>
                      </a:pPr>
                      <a:r>
                        <a:rPr lang="en-US" sz="1400" noProof="0" smtClean="0">
                          <a:solidFill>
                            <a:srgbClr val="404040"/>
                          </a:solidFill>
                        </a:rPr>
                        <a:t>SLA</a:t>
                      </a:r>
                      <a:endParaRPr lang="en-US" sz="24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noProof="0" smtClean="0">
                          <a:solidFill>
                            <a:srgbClr val="404040"/>
                          </a:solidFill>
                        </a:rPr>
                        <a:t>99.9%</a:t>
                      </a:r>
                      <a:endParaRPr lang="en-US" sz="2400" noProof="0">
                        <a:solidFill>
                          <a:srgbClr val="404040"/>
                        </a:solidFill>
                        <a:latin typeface="Calibri"/>
                        <a:ea typeface="Calibri"/>
                        <a:cs typeface="Times New Roman"/>
                      </a:endParaRPr>
                    </a:p>
                  </a:txBody>
                  <a:tcPr marL="47625" marR="47625" marT="47625" marB="47625"/>
                </a:tc>
              </a:tr>
              <a:tr h="316482">
                <a:tc>
                  <a:txBody>
                    <a:bodyPr/>
                    <a:lstStyle/>
                    <a:p>
                      <a:pPr marL="9525" marR="9525">
                        <a:spcBef>
                          <a:spcPts val="0"/>
                        </a:spcBef>
                        <a:spcAft>
                          <a:spcPts val="750"/>
                        </a:spcAft>
                      </a:pPr>
                      <a:r>
                        <a:rPr lang="en-US" sz="1400" noProof="0" smtClean="0">
                          <a:solidFill>
                            <a:srgbClr val="404040"/>
                          </a:solidFill>
                        </a:rPr>
                        <a:t>Support </a:t>
                      </a:r>
                      <a:endParaRPr lang="en-US" sz="24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noProof="0" smtClean="0">
                          <a:solidFill>
                            <a:srgbClr val="404040"/>
                          </a:solidFill>
                        </a:rPr>
                        <a:t>Support  Tier 1 Microsoft</a:t>
                      </a:r>
                      <a:endParaRPr lang="en-US" sz="2400" noProof="0">
                        <a:solidFill>
                          <a:srgbClr val="404040"/>
                        </a:solidFill>
                        <a:latin typeface="Calibri"/>
                        <a:ea typeface="Calibri"/>
                        <a:cs typeface="Times New Roman"/>
                      </a:endParaRPr>
                    </a:p>
                  </a:txBody>
                  <a:tcPr marL="47625" marR="47625" marT="47625" marB="47625"/>
                </a:tc>
              </a:tr>
              <a:tr h="566918">
                <a:tc>
                  <a:txBody>
                    <a:bodyPr/>
                    <a:lstStyle/>
                    <a:p>
                      <a:pPr marL="9525" marR="9525">
                        <a:spcBef>
                          <a:spcPts val="0"/>
                        </a:spcBef>
                        <a:spcAft>
                          <a:spcPts val="750"/>
                        </a:spcAft>
                      </a:pPr>
                      <a:r>
                        <a:rPr lang="en-US" sz="1400" noProof="0" smtClean="0">
                          <a:solidFill>
                            <a:srgbClr val="404040"/>
                          </a:solidFill>
                        </a:rPr>
                        <a:t>Security</a:t>
                      </a:r>
                      <a:endParaRPr lang="en-US" sz="24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400" kern="1200" noProof="0" dirty="0" smtClean="0">
                          <a:solidFill>
                            <a:srgbClr val="404040"/>
                          </a:solidFill>
                          <a:latin typeface="+mn-lt"/>
                          <a:ea typeface="+mn-ea"/>
                          <a:cs typeface="+mn-cs"/>
                        </a:rPr>
                        <a:t>Microsoft® Forefront™ Online Security for Exchange (or EHS) and Microsoft Forefront™ (Anti-spam  and  Antivirus services) </a:t>
                      </a:r>
                      <a:endParaRPr lang="en-US" sz="1400" kern="1200" noProof="0" dirty="0">
                        <a:solidFill>
                          <a:srgbClr val="404040"/>
                        </a:solidFill>
                        <a:latin typeface="+mn-lt"/>
                        <a:ea typeface="+mn-ea"/>
                        <a:cs typeface="+mn-cs"/>
                      </a:endParaRPr>
                    </a:p>
                  </a:txBody>
                  <a:tcPr marL="47625" marR="47625" marT="47625" marB="47625"/>
                </a:tc>
              </a:tr>
            </a:tbl>
          </a:graphicData>
        </a:graphic>
      </p:graphicFrame>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38"/>
          <p:cNvGraphicFramePr>
            <a:graphicFrameLocks noGrp="1"/>
          </p:cNvGraphicFramePr>
          <p:nvPr/>
        </p:nvGraphicFramePr>
        <p:xfrm>
          <a:off x="824770" y="1412360"/>
          <a:ext cx="3328613" cy="1711840"/>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Default Mailbox Size</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kumimoji="0" lang="en-US" sz="1000" u="none" strike="noStrike" cap="none" normalizeH="0" baseline="0" dirty="0" smtClean="0">
                          <a:ln>
                            <a:noFill/>
                          </a:ln>
                          <a:solidFill>
                            <a:schemeClr val="tx1"/>
                          </a:solidFill>
                          <a:effectLst/>
                          <a:latin typeface="Segoe UI" pitchFamily="34" charset="0"/>
                          <a:cs typeface="Segoe UI" pitchFamily="34" charset="0"/>
                        </a:rPr>
                        <a:t>500Mb</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5Gb</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0" i="0" u="none" strike="noStrike" cap="none" normalizeH="0" baseline="0" dirty="0" smtClean="0">
                          <a:ln>
                            <a:noFill/>
                          </a:ln>
                          <a:solidFill>
                            <a:schemeClr val="tx1"/>
                          </a:solidFill>
                          <a:effectLst/>
                          <a:latin typeface="Segoe UI" pitchFamily="34" charset="0"/>
                          <a:cs typeface="Segoe UI" pitchFamily="34" charset="0"/>
                        </a:rPr>
                        <a:t>  </a:t>
                      </a:r>
                      <a:r>
                        <a:rPr kumimoji="0" lang="en-US" sz="800" b="1" i="0" u="none" strike="noStrike" cap="none" normalizeH="0" baseline="0" dirty="0" smtClean="0">
                          <a:ln>
                            <a:noFill/>
                          </a:ln>
                          <a:solidFill>
                            <a:schemeClr val="tx1"/>
                          </a:solidFill>
                          <a:effectLst/>
                          <a:latin typeface="Segoe UI" pitchFamily="34" charset="0"/>
                          <a:cs typeface="Segoe UI" pitchFamily="34" charset="0"/>
                        </a:rPr>
                        <a:t>Maximum 25GB Mailbox </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Shared Contacts, Tasks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Message Attachment up to 20MB</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14 Days Deleted Item Retention</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Conference Room </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99.9% Uptime SLA</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IT Pro Support</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Geo Redundancy Data Protection</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a:t>
                      </a: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Public Folders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16" name="TextBox 15"/>
          <p:cNvSpPr txBox="1"/>
          <p:nvPr/>
        </p:nvSpPr>
        <p:spPr>
          <a:xfrm rot="-5400000">
            <a:off x="-290305" y="2105678"/>
            <a:ext cx="1828801" cy="36064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latin typeface="Segoe UI" pitchFamily="34" charset="0"/>
                <a:cs typeface="Segoe UI" pitchFamily="34" charset="0"/>
              </a:rPr>
              <a:t>General</a:t>
            </a:r>
            <a:endParaRPr lang="en-US" sz="1050" b="1" dirty="0">
              <a:solidFill>
                <a:schemeClr val="tx1"/>
              </a:solidFill>
              <a:latin typeface="Segoe UI" pitchFamily="34" charset="0"/>
              <a:cs typeface="Segoe UI" pitchFamily="34" charset="0"/>
            </a:endParaRPr>
          </a:p>
        </p:txBody>
      </p:sp>
      <p:graphicFrame>
        <p:nvGraphicFramePr>
          <p:cNvPr id="9" name="Group 238"/>
          <p:cNvGraphicFramePr>
            <a:graphicFrameLocks noGrp="1"/>
          </p:cNvGraphicFramePr>
          <p:nvPr/>
        </p:nvGraphicFramePr>
        <p:xfrm>
          <a:off x="824769" y="3352800"/>
          <a:ext cx="3328613" cy="1027104"/>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cs typeface="Segoe UI" pitchFamily="34" charset="0"/>
                        </a:rPr>
                        <a:t> Anti Virus/Anti SPAM via EHF</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Rights Management Service</a:t>
                      </a:r>
                      <a:endParaRPr kumimoji="0" lang="en-US" sz="8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161D32"/>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161D32"/>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mn-ea"/>
                          <a:cs typeface="Segoe UI" pitchFamily="34" charset="0"/>
                        </a:rPr>
                        <a:t> Mail Encryption (Optional)</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E-Discovery Archive (Optional)</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Personal Archive </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Messaging Records Management</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161D32"/>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161D32"/>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sp>
        <p:nvSpPr>
          <p:cNvPr id="10" name="TextBox 9"/>
          <p:cNvSpPr txBox="1"/>
          <p:nvPr/>
        </p:nvSpPr>
        <p:spPr>
          <a:xfrm rot="-5400000">
            <a:off x="52594" y="3667778"/>
            <a:ext cx="1143000" cy="36064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latin typeface="Segoe UI" pitchFamily="34" charset="0"/>
                <a:cs typeface="Segoe UI" pitchFamily="34" charset="0"/>
              </a:rPr>
              <a:t>Security &amp; Compliance</a:t>
            </a:r>
            <a:endParaRPr lang="en-US" sz="1050" b="1" dirty="0">
              <a:solidFill>
                <a:schemeClr val="tx1"/>
              </a:solidFill>
              <a:latin typeface="Segoe UI" pitchFamily="34" charset="0"/>
              <a:cs typeface="Segoe UI" pitchFamily="34" charset="0"/>
            </a:endParaRPr>
          </a:p>
        </p:txBody>
      </p:sp>
      <p:graphicFrame>
        <p:nvGraphicFramePr>
          <p:cNvPr id="11" name="Group 238"/>
          <p:cNvGraphicFramePr>
            <a:graphicFrameLocks noGrp="1"/>
          </p:cNvGraphicFramePr>
          <p:nvPr/>
        </p:nvGraphicFramePr>
        <p:xfrm>
          <a:off x="5029199" y="1422993"/>
          <a:ext cx="3328613" cy="1540656"/>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Outlook  Web Access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OWA Light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Outlook Anywhere  via HTTPS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Outlook 2007 Support</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Outlook 2003 Support</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1" kern="1200" dirty="0" smtClean="0">
                        <a:solidFill>
                          <a:schemeClr val="tx1"/>
                        </a:solidFill>
                        <a:latin typeface="Calibri"/>
                        <a:ea typeface="Times New Roman"/>
                        <a:cs typeface="Arial"/>
                        <a:sym typeface="Wingdings 2"/>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Entourage Support</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baseline="300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Firefox /Safari Web Browser</a:t>
                      </a:r>
                      <a:endParaRPr kumimoji="0" lang="en-US" sz="8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Windows Mobile Devices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a:t>
                      </a:r>
                      <a:r>
                        <a:rPr kumimoji="0" lang="en-US" sz="800" u="none" strike="noStrike" cap="none" normalizeH="0" baseline="0" dirty="0" err="1" smtClean="0">
                          <a:ln>
                            <a:noFill/>
                          </a:ln>
                          <a:solidFill>
                            <a:schemeClr val="tx1"/>
                          </a:solidFill>
                          <a:effectLst/>
                          <a:latin typeface="Segoe UI" pitchFamily="34" charset="0"/>
                          <a:cs typeface="Segoe UI" pitchFamily="34" charset="0"/>
                        </a:rPr>
                        <a:t>iPhone</a:t>
                      </a:r>
                      <a:r>
                        <a:rPr kumimoji="0" lang="en-US" sz="800" u="none" strike="noStrike" cap="none" normalizeH="0" baseline="0" dirty="0" smtClean="0">
                          <a:ln>
                            <a:noFill/>
                          </a:ln>
                          <a:solidFill>
                            <a:schemeClr val="tx1"/>
                          </a:solidFill>
                          <a:effectLst/>
                          <a:latin typeface="Segoe UI" pitchFamily="34" charset="0"/>
                          <a:cs typeface="Segoe UI" pitchFamily="34" charset="0"/>
                        </a:rPr>
                        <a:t>, Nokia E Series/N Series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BlackBerry Devices</a:t>
                      </a:r>
                      <a:r>
                        <a:rPr kumimoji="0" lang="en-US" sz="900" b="1" u="none" strike="noStrike" kern="1200" cap="none" normalizeH="0" baseline="30000" dirty="0" smtClean="0">
                          <a:ln>
                            <a:noFill/>
                          </a:ln>
                          <a:solidFill>
                            <a:schemeClr val="tx1"/>
                          </a:solidFill>
                          <a:effectLst/>
                          <a:latin typeface="Calibri"/>
                          <a:cs typeface="Arial"/>
                          <a:sym typeface="Wingdings 2"/>
                        </a:rPr>
                        <a:t>5</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graphicFrame>
        <p:nvGraphicFramePr>
          <p:cNvPr id="18" name="Group 238"/>
          <p:cNvGraphicFramePr>
            <a:graphicFrameLocks noGrp="1"/>
          </p:cNvGraphicFramePr>
          <p:nvPr/>
        </p:nvGraphicFramePr>
        <p:xfrm>
          <a:off x="824769" y="5639865"/>
          <a:ext cx="3328613" cy="513552"/>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cs typeface="Segoe UI" pitchFamily="34" charset="0"/>
                        </a:rPr>
                        <a:t> Outbound Fax</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1" kern="1200" dirty="0" smtClean="0">
                        <a:solidFill>
                          <a:schemeClr val="tx1"/>
                        </a:solidFill>
                        <a:latin typeface="Calibri"/>
                        <a:ea typeface="Times New Roman"/>
                        <a:cs typeface="Arial"/>
                        <a:sym typeface="Wingdings 2"/>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1" kern="1200" dirty="0" smtClean="0">
                        <a:solidFill>
                          <a:schemeClr val="tx1"/>
                        </a:solidFill>
                        <a:latin typeface="Calibri"/>
                        <a:ea typeface="Times New Roman"/>
                        <a:cs typeface="Arial"/>
                        <a:sym typeface="Wingdings 2"/>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Voicemail Integration</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1" kern="1200" dirty="0" smtClean="0">
                        <a:solidFill>
                          <a:schemeClr val="tx1"/>
                        </a:solidFill>
                        <a:latin typeface="Calibri"/>
                        <a:ea typeface="Times New Roman"/>
                        <a:cs typeface="Arial"/>
                        <a:sym typeface="Wingdings 2"/>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1" kern="1200" dirty="0" smtClean="0">
                        <a:solidFill>
                          <a:schemeClr val="tx1"/>
                        </a:solidFill>
                        <a:latin typeface="Calibri"/>
                        <a:ea typeface="Times New Roman"/>
                        <a:cs typeface="Arial"/>
                        <a:sym typeface="Wingdings 2"/>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Outlook Voice Access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1" kern="1200" dirty="0" smtClean="0">
                        <a:solidFill>
                          <a:schemeClr val="tx1"/>
                        </a:solidFill>
                        <a:latin typeface="Calibri"/>
                        <a:ea typeface="Times New Roman"/>
                        <a:cs typeface="Arial"/>
                        <a:sym typeface="Wingdings 2"/>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1" kern="1200" dirty="0" smtClean="0">
                        <a:solidFill>
                          <a:schemeClr val="tx1"/>
                        </a:solidFill>
                        <a:latin typeface="Calibri"/>
                        <a:ea typeface="Times New Roman"/>
                        <a:cs typeface="Arial"/>
                        <a:sym typeface="Wingdings 2"/>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sp>
        <p:nvSpPr>
          <p:cNvPr id="19" name="TextBox 18"/>
          <p:cNvSpPr txBox="1"/>
          <p:nvPr/>
        </p:nvSpPr>
        <p:spPr>
          <a:xfrm rot="-5400000">
            <a:off x="281195" y="5725177"/>
            <a:ext cx="685799" cy="36064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50" b="1" dirty="0" smtClean="0">
                <a:solidFill>
                  <a:schemeClr val="tx1"/>
                </a:solidFill>
                <a:latin typeface="Segoe UI" pitchFamily="34" charset="0"/>
                <a:cs typeface="Segoe UI" pitchFamily="34" charset="0"/>
              </a:rPr>
              <a:t>UM &amp; Fax</a:t>
            </a:r>
            <a:endParaRPr lang="en-US" sz="1100" b="1" dirty="0">
              <a:solidFill>
                <a:schemeClr val="tx1"/>
              </a:solidFill>
              <a:latin typeface="Segoe UI" pitchFamily="34" charset="0"/>
              <a:cs typeface="Segoe UI" pitchFamily="34" charset="0"/>
            </a:endParaRPr>
          </a:p>
        </p:txBody>
      </p:sp>
      <p:graphicFrame>
        <p:nvGraphicFramePr>
          <p:cNvPr id="20" name="Group 238"/>
          <p:cNvGraphicFramePr>
            <a:graphicFrameLocks noGrp="1"/>
          </p:cNvGraphicFramePr>
          <p:nvPr/>
        </p:nvGraphicFramePr>
        <p:xfrm>
          <a:off x="5029198" y="4174343"/>
          <a:ext cx="3328613" cy="855920"/>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cs typeface="Segoe UI" pitchFamily="34" charset="0"/>
                        </a:rPr>
                        <a:t> Exchange 2000, 2003, 2007</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Exchange 5.5</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i="0" u="none" strike="noStrike" kern="1200" dirty="0" smtClean="0">
                          <a:solidFill>
                            <a:schemeClr val="tx1"/>
                          </a:solidFill>
                          <a:latin typeface="Calibri"/>
                          <a:ea typeface="+mn-ea"/>
                          <a:cs typeface="Arial"/>
                          <a:sym typeface="Wingdings 2"/>
                        </a:rPr>
                        <a:t>2</a:t>
                      </a:r>
                      <a:r>
                        <a:rPr lang="en-US" sz="1000" b="1" i="0" u="none" strike="noStrike" kern="1200" baseline="0" dirty="0" smtClean="0">
                          <a:solidFill>
                            <a:schemeClr val="tx1"/>
                          </a:solidFill>
                          <a:latin typeface="Calibri"/>
                          <a:ea typeface="+mn-ea"/>
                          <a:cs typeface="Arial"/>
                          <a:sym typeface="Wingdings 2"/>
                        </a:rPr>
                        <a:t> Stage</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Custom</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mn-ea"/>
                          <a:cs typeface="Segoe UI" pitchFamily="34" charset="0"/>
                        </a:rPr>
                        <a:t> Notes/Domino</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 2</a:t>
                      </a:r>
                      <a:r>
                        <a:rPr lang="en-US" sz="1000" b="1" kern="1200" baseline="0" dirty="0" smtClean="0">
                          <a:solidFill>
                            <a:schemeClr val="tx1"/>
                          </a:solidFill>
                          <a:latin typeface="Calibri"/>
                          <a:ea typeface="Times New Roman"/>
                          <a:cs typeface="Arial"/>
                          <a:sym typeface="Wingdings 2"/>
                        </a:rPr>
                        <a:t> Stage</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Custom</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GroupWise</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 2</a:t>
                      </a:r>
                      <a:r>
                        <a:rPr lang="en-US" sz="1000" b="1" kern="1200" baseline="0" dirty="0" smtClean="0">
                          <a:solidFill>
                            <a:schemeClr val="tx1"/>
                          </a:solidFill>
                          <a:latin typeface="Calibri"/>
                          <a:ea typeface="Times New Roman"/>
                          <a:cs typeface="Arial"/>
                          <a:sym typeface="Wingdings 2"/>
                        </a:rPr>
                        <a:t> Stage</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Custom</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cs typeface="Segoe UI" pitchFamily="34" charset="0"/>
                        </a:rPr>
                        <a:t> POP3/IMAP</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Custom</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1" name="TextBox 20"/>
          <p:cNvSpPr txBox="1"/>
          <p:nvPr/>
        </p:nvSpPr>
        <p:spPr>
          <a:xfrm rot="-5400000">
            <a:off x="4400564" y="4420917"/>
            <a:ext cx="855919" cy="36064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latin typeface="Segoe UI" pitchFamily="34" charset="0"/>
                <a:cs typeface="Segoe UI" pitchFamily="34" charset="0"/>
              </a:rPr>
              <a:t>Migration</a:t>
            </a:r>
            <a:endParaRPr lang="en-US" sz="1050" b="1" dirty="0">
              <a:solidFill>
                <a:schemeClr val="tx1"/>
              </a:solidFill>
              <a:latin typeface="Segoe UI" pitchFamily="34" charset="0"/>
              <a:cs typeface="Segoe UI" pitchFamily="34" charset="0"/>
            </a:endParaRPr>
          </a:p>
        </p:txBody>
      </p:sp>
      <p:graphicFrame>
        <p:nvGraphicFramePr>
          <p:cNvPr id="22" name="Group 238"/>
          <p:cNvGraphicFramePr>
            <a:graphicFrameLocks noGrp="1"/>
          </p:cNvGraphicFramePr>
          <p:nvPr/>
        </p:nvGraphicFramePr>
        <p:xfrm>
          <a:off x="5029199" y="3201465"/>
          <a:ext cx="3328613" cy="684736"/>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cs typeface="Segoe UI" pitchFamily="34" charset="0"/>
                        </a:rPr>
                        <a:t> AD Credential Synchronization</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bg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bg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 AD/GAL Synchronization</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mn-ea"/>
                          <a:cs typeface="Segoe UI" pitchFamily="34" charset="0"/>
                        </a:rPr>
                        <a:t> On-Premise Exchange Free/Busy </a:t>
                      </a:r>
                      <a:endParaRPr kumimoji="0" lang="en-US" sz="8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bg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bg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mn-ea"/>
                          <a:cs typeface="Segoe UI" pitchFamily="34" charset="0"/>
                        </a:rPr>
                        <a:t> On-Premise Notes Free/Busy</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bg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sp>
        <p:nvSpPr>
          <p:cNvPr id="23" name="TextBox 22"/>
          <p:cNvSpPr txBox="1"/>
          <p:nvPr/>
        </p:nvSpPr>
        <p:spPr>
          <a:xfrm rot="-5400000">
            <a:off x="4371326" y="3401078"/>
            <a:ext cx="914400" cy="36064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latin typeface="Segoe UI" pitchFamily="34" charset="0"/>
                <a:cs typeface="Segoe UI" pitchFamily="34" charset="0"/>
              </a:rPr>
              <a:t>Coexistence</a:t>
            </a:r>
            <a:endParaRPr lang="en-US" sz="1050" b="1" dirty="0">
              <a:solidFill>
                <a:schemeClr val="tx1"/>
              </a:solidFill>
              <a:latin typeface="Segoe UI" pitchFamily="34" charset="0"/>
              <a:cs typeface="Segoe UI" pitchFamily="34" charset="0"/>
            </a:endParaRPr>
          </a:p>
        </p:txBody>
      </p:sp>
      <p:graphicFrame>
        <p:nvGraphicFramePr>
          <p:cNvPr id="24" name="Group 238"/>
          <p:cNvGraphicFramePr>
            <a:graphicFrameLocks noGrp="1"/>
          </p:cNvGraphicFramePr>
          <p:nvPr/>
        </p:nvGraphicFramePr>
        <p:xfrm>
          <a:off x="824770" y="4649264"/>
          <a:ext cx="3328613" cy="855920"/>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cs typeface="Segoe UI" pitchFamily="34" charset="0"/>
                        </a:rPr>
                        <a:t> MAPI</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0" i="0" u="none" strike="noStrike" kern="1200" dirty="0" smtClean="0">
                          <a:solidFill>
                            <a:srgbClr val="161D32"/>
                          </a:solidFill>
                          <a:latin typeface="Webdings" pitchFamily="18" charset="2"/>
                          <a:ea typeface="+mn-ea"/>
                          <a:cs typeface="+mn-cs"/>
                          <a:sym typeface="Wingdings 2"/>
                        </a:rPr>
                        <a:t> </a:t>
                      </a:r>
                      <a:endParaRPr lang="en-US" sz="1000" b="0" i="0" u="none" strike="noStrike" kern="1200" dirty="0" smtClean="0">
                        <a:solidFill>
                          <a:srgbClr val="161D32"/>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mn-ea"/>
                          <a:cs typeface="Segoe UI" pitchFamily="34" charset="0"/>
                        </a:rPr>
                        <a:t> SMTP Relay</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0" i="0" u="none" strike="noStrike" kern="1200" dirty="0" smtClean="0">
                          <a:solidFill>
                            <a:srgbClr val="161D32"/>
                          </a:solidFill>
                          <a:latin typeface="Webdings" pitchFamily="18" charset="2"/>
                          <a:ea typeface="+mn-ea"/>
                          <a:cs typeface="+mn-cs"/>
                          <a:sym typeface="Wingdings 2"/>
                        </a:rPr>
                        <a:t> </a:t>
                      </a:r>
                      <a:endParaRPr lang="en-US" sz="1000" b="0" i="0" u="none" strike="noStrike" kern="1200" dirty="0" smtClean="0">
                        <a:solidFill>
                          <a:srgbClr val="161D32"/>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mn-ea"/>
                          <a:cs typeface="Segoe UI" pitchFamily="34" charset="0"/>
                        </a:rPr>
                        <a:t> Exchange Web Services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161D32"/>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POP</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161D32"/>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 IMAP</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rgbClr val="161D32"/>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75000"/>
                      </a:schemeClr>
                    </a:solidFill>
                  </a:tcPr>
                </a:tc>
              </a:tr>
            </a:tbl>
          </a:graphicData>
        </a:graphic>
      </p:graphicFrame>
      <p:sp>
        <p:nvSpPr>
          <p:cNvPr id="25" name="TextBox 24"/>
          <p:cNvSpPr txBox="1"/>
          <p:nvPr/>
        </p:nvSpPr>
        <p:spPr>
          <a:xfrm rot="-5400000">
            <a:off x="166893" y="4849942"/>
            <a:ext cx="914399" cy="36064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latin typeface="Segoe UI" pitchFamily="34" charset="0"/>
                <a:cs typeface="Segoe UI" pitchFamily="34" charset="0"/>
              </a:rPr>
              <a:t>Extensibility</a:t>
            </a:r>
            <a:endParaRPr lang="en-US" sz="1050" b="1" dirty="0">
              <a:solidFill>
                <a:schemeClr val="tx1"/>
              </a:solidFill>
              <a:latin typeface="Segoe UI" pitchFamily="34" charset="0"/>
              <a:cs typeface="Segoe UI" pitchFamily="34" charset="0"/>
            </a:endParaRPr>
          </a:p>
        </p:txBody>
      </p:sp>
      <p:sp>
        <p:nvSpPr>
          <p:cNvPr id="26" name="TextBox 25"/>
          <p:cNvSpPr txBox="1"/>
          <p:nvPr/>
        </p:nvSpPr>
        <p:spPr>
          <a:xfrm rot="-5400000">
            <a:off x="4028427" y="1991378"/>
            <a:ext cx="1600199" cy="36064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latin typeface="Segoe UI" pitchFamily="34" charset="0"/>
                <a:cs typeface="Segoe UI" pitchFamily="34" charset="0"/>
              </a:rPr>
              <a:t>Client &amp; Mobility</a:t>
            </a:r>
            <a:endParaRPr lang="en-US" sz="1050" b="1" dirty="0">
              <a:solidFill>
                <a:schemeClr val="tx1"/>
              </a:solidFill>
              <a:latin typeface="Segoe UI" pitchFamily="34" charset="0"/>
              <a:cs typeface="Segoe UI" pitchFamily="34" charset="0"/>
            </a:endParaRPr>
          </a:p>
        </p:txBody>
      </p:sp>
      <p:graphicFrame>
        <p:nvGraphicFramePr>
          <p:cNvPr id="27" name="Group 238"/>
          <p:cNvGraphicFramePr>
            <a:graphicFrameLocks noGrp="1"/>
          </p:cNvGraphicFramePr>
          <p:nvPr/>
        </p:nvGraphicFramePr>
        <p:xfrm>
          <a:off x="5029198" y="5258863"/>
          <a:ext cx="3328613" cy="684736"/>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cs typeface="Segoe UI" pitchFamily="34" charset="0"/>
                        </a:rPr>
                        <a:t> Customer Portal </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Administration Center</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 Company Portal</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 Sign On Client</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8" name="TextBox 27"/>
          <p:cNvSpPr txBox="1"/>
          <p:nvPr/>
        </p:nvSpPr>
        <p:spPr>
          <a:xfrm rot="-5400000">
            <a:off x="4409426" y="5420377"/>
            <a:ext cx="838200" cy="36064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tx1"/>
                </a:solidFill>
                <a:latin typeface="Segoe UI" pitchFamily="34" charset="0"/>
                <a:cs typeface="Segoe UI" pitchFamily="34" charset="0"/>
              </a:rPr>
              <a:t>Online Portal</a:t>
            </a:r>
            <a:endParaRPr lang="en-US" sz="1050" b="1" dirty="0">
              <a:solidFill>
                <a:schemeClr val="tx1"/>
              </a:solidFill>
              <a:latin typeface="Segoe UI" pitchFamily="34" charset="0"/>
              <a:cs typeface="Segoe UI" pitchFamily="34" charset="0"/>
            </a:endParaRPr>
          </a:p>
        </p:txBody>
      </p:sp>
      <p:sp>
        <p:nvSpPr>
          <p:cNvPr id="33" name="TextBox 32"/>
          <p:cNvSpPr txBox="1"/>
          <p:nvPr/>
        </p:nvSpPr>
        <p:spPr>
          <a:xfrm>
            <a:off x="900970" y="1143000"/>
            <a:ext cx="1762021"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Exchange Server 2007 Features</a:t>
            </a:r>
            <a:endParaRPr lang="en-US" sz="900" dirty="0">
              <a:solidFill>
                <a:schemeClr val="tx1"/>
              </a:solidFill>
              <a:latin typeface="Segoe UI" pitchFamily="34" charset="0"/>
              <a:cs typeface="Segoe UI" pitchFamily="34" charset="0"/>
            </a:endParaRPr>
          </a:p>
        </p:txBody>
      </p:sp>
      <p:sp>
        <p:nvSpPr>
          <p:cNvPr id="36" name="TextBox 35"/>
          <p:cNvSpPr txBox="1"/>
          <p:nvPr/>
        </p:nvSpPr>
        <p:spPr>
          <a:xfrm>
            <a:off x="2805970" y="1143000"/>
            <a:ext cx="620683" cy="230832"/>
          </a:xfrm>
          <a:prstGeom prst="rect">
            <a:avLst/>
          </a:prstGeom>
          <a:noFill/>
        </p:spPr>
        <p:txBody>
          <a:bodyPr wrap="none" rtlCol="0">
            <a:spAutoFit/>
          </a:bodyPr>
          <a:lstStyle/>
          <a:p>
            <a:r>
              <a:rPr lang="en-US" sz="900" dirty="0" err="1" smtClean="0">
                <a:solidFill>
                  <a:schemeClr val="tx1"/>
                </a:solidFill>
                <a:latin typeface="Segoe UI" pitchFamily="34" charset="0"/>
                <a:cs typeface="Segoe UI" pitchFamily="34" charset="0"/>
              </a:rPr>
              <a:t>Deskless</a:t>
            </a:r>
            <a:endParaRPr lang="en-US" sz="900" baseline="30000" dirty="0">
              <a:solidFill>
                <a:schemeClr val="tx1"/>
              </a:solidFill>
              <a:latin typeface="Segoe UI" pitchFamily="34" charset="0"/>
              <a:cs typeface="Segoe UI" pitchFamily="34" charset="0"/>
            </a:endParaRPr>
          </a:p>
        </p:txBody>
      </p:sp>
      <p:sp>
        <p:nvSpPr>
          <p:cNvPr id="37" name="TextBox 36"/>
          <p:cNvSpPr txBox="1"/>
          <p:nvPr/>
        </p:nvSpPr>
        <p:spPr>
          <a:xfrm>
            <a:off x="3491770" y="1143000"/>
            <a:ext cx="643125"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Standard</a:t>
            </a:r>
            <a:endParaRPr lang="en-US" sz="900" baseline="30000" dirty="0">
              <a:solidFill>
                <a:schemeClr val="tx1"/>
              </a:solidFill>
              <a:latin typeface="Segoe UI" pitchFamily="34" charset="0"/>
              <a:cs typeface="Segoe UI" pitchFamily="34" charset="0"/>
            </a:endParaRPr>
          </a:p>
        </p:txBody>
      </p:sp>
      <p:sp>
        <p:nvSpPr>
          <p:cNvPr id="42" name="TextBox 41"/>
          <p:cNvSpPr txBox="1"/>
          <p:nvPr/>
        </p:nvSpPr>
        <p:spPr>
          <a:xfrm>
            <a:off x="5105400" y="1143000"/>
            <a:ext cx="1762021"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Exchange 2007 Server Features</a:t>
            </a:r>
            <a:endParaRPr lang="en-US" sz="900" dirty="0">
              <a:solidFill>
                <a:schemeClr val="tx1"/>
              </a:solidFill>
              <a:latin typeface="Segoe UI" pitchFamily="34" charset="0"/>
              <a:cs typeface="Segoe UI" pitchFamily="34" charset="0"/>
            </a:endParaRPr>
          </a:p>
        </p:txBody>
      </p:sp>
      <p:sp>
        <p:nvSpPr>
          <p:cNvPr id="44" name="TextBox 43"/>
          <p:cNvSpPr txBox="1"/>
          <p:nvPr/>
        </p:nvSpPr>
        <p:spPr>
          <a:xfrm>
            <a:off x="6996970" y="1143000"/>
            <a:ext cx="620683" cy="230832"/>
          </a:xfrm>
          <a:prstGeom prst="rect">
            <a:avLst/>
          </a:prstGeom>
          <a:noFill/>
        </p:spPr>
        <p:txBody>
          <a:bodyPr wrap="none" rtlCol="0">
            <a:spAutoFit/>
          </a:bodyPr>
          <a:lstStyle/>
          <a:p>
            <a:r>
              <a:rPr lang="en-US" sz="900" dirty="0" err="1" smtClean="0">
                <a:solidFill>
                  <a:schemeClr val="tx1"/>
                </a:solidFill>
                <a:latin typeface="Segoe UI" pitchFamily="34" charset="0"/>
                <a:cs typeface="Segoe UI" pitchFamily="34" charset="0"/>
              </a:rPr>
              <a:t>Deskless</a:t>
            </a:r>
            <a:endParaRPr lang="en-US" sz="900" baseline="30000" dirty="0">
              <a:solidFill>
                <a:schemeClr val="tx1"/>
              </a:solidFill>
              <a:latin typeface="Segoe UI" pitchFamily="34" charset="0"/>
              <a:cs typeface="Segoe UI" pitchFamily="34" charset="0"/>
            </a:endParaRPr>
          </a:p>
        </p:txBody>
      </p:sp>
      <p:sp>
        <p:nvSpPr>
          <p:cNvPr id="45" name="TextBox 44"/>
          <p:cNvSpPr txBox="1"/>
          <p:nvPr/>
        </p:nvSpPr>
        <p:spPr>
          <a:xfrm>
            <a:off x="7682770" y="1143000"/>
            <a:ext cx="643125"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Standard</a:t>
            </a:r>
            <a:endParaRPr lang="en-US" sz="900" baseline="30000" dirty="0">
              <a:solidFill>
                <a:schemeClr val="tx1"/>
              </a:solidFill>
              <a:latin typeface="Segoe UI" pitchFamily="34" charset="0"/>
              <a:cs typeface="Segoe UI" pitchFamily="34" charset="0"/>
            </a:endParaRPr>
          </a:p>
        </p:txBody>
      </p:sp>
      <p:sp>
        <p:nvSpPr>
          <p:cNvPr id="38" name="Title 1"/>
          <p:cNvSpPr txBox="1">
            <a:spLocks/>
          </p:cNvSpPr>
          <p:nvPr/>
        </p:nvSpPr>
        <p:spPr>
          <a:xfrm>
            <a:off x="457200" y="685800"/>
            <a:ext cx="8229600" cy="6096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rPr>
              <a:t>Exchange Online</a:t>
            </a:r>
            <a:r>
              <a:rPr kumimoji="0" lang="en-US" sz="3600" b="1" i="0" u="none" strike="noStrike" kern="1200" cap="none" spc="0" normalizeH="0" baseline="0" noProof="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uLnTx/>
                <a:uFillTx/>
                <a:latin typeface="+mj-lt"/>
                <a:ea typeface="+mj-ea"/>
                <a:cs typeface="+mj-cs"/>
              </a:rPr>
              <a:t/>
            </a:r>
            <a:br>
              <a:rPr kumimoji="0" lang="en-US" sz="3600" b="1" i="0" u="none" strike="noStrike" kern="1200" cap="none" spc="0" normalizeH="0" baseline="0" noProof="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uLnTx/>
                <a:uFillTx/>
                <a:latin typeface="+mj-lt"/>
                <a:ea typeface="+mj-ea"/>
                <a:cs typeface="+mj-cs"/>
              </a:rPr>
            </a:br>
            <a:endParaRPr kumimoji="0" lang="en-US" sz="3600" i="1" u="none" strike="noStrike" kern="1200" cap="none" spc="0" normalizeH="0" baseline="0" noProof="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38"/>
          <p:cNvGraphicFramePr>
            <a:graphicFrameLocks noGrp="1"/>
          </p:cNvGraphicFramePr>
          <p:nvPr/>
        </p:nvGraphicFramePr>
        <p:xfrm>
          <a:off x="862387" y="1412360"/>
          <a:ext cx="3328613" cy="1883024"/>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Collaboration Site Templates </a:t>
                      </a:r>
                      <a:r>
                        <a:rPr kumimoji="0" lang="en-US" sz="800" u="none" strike="noStrike" cap="none" normalizeH="0" baseline="30000" dirty="0" smtClean="0">
                          <a:ln>
                            <a:noFill/>
                          </a:ln>
                          <a:solidFill>
                            <a:schemeClr val="tx1"/>
                          </a:solidFill>
                          <a:effectLst/>
                          <a:latin typeface="Segoe UI" pitchFamily="34" charset="0"/>
                          <a:cs typeface="Segoe UI" pitchFamily="34" charset="0"/>
                        </a:rPr>
                        <a:t>2</a:t>
                      </a:r>
                      <a:endParaRPr kumimoji="0" lang="en-US" sz="800" b="0" i="0" u="none" strike="noStrike" cap="none" normalizeH="0" baseline="3000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cs typeface="Segoe UI" pitchFamily="34" charset="0"/>
                        </a:rPr>
                        <a:t>Meeting Site Templates </a:t>
                      </a:r>
                      <a:r>
                        <a:rPr kumimoji="0" lang="en-US" sz="800" b="1" i="0" u="none" strike="noStrike" cap="none" normalizeH="0" baseline="30000" dirty="0" smtClean="0">
                          <a:ln>
                            <a:noFill/>
                          </a:ln>
                          <a:solidFill>
                            <a:schemeClr val="tx1"/>
                          </a:solidFill>
                          <a:effectLst/>
                          <a:latin typeface="Segoe UI" pitchFamily="34" charset="0"/>
                          <a:cs typeface="Segoe UI" pitchFamily="34" charset="0"/>
                        </a:rPr>
                        <a:t>3</a:t>
                      </a:r>
                      <a:endParaRPr kumimoji="0" lang="en-US" sz="800" b="0" i="0" u="none" strike="noStrike" cap="none" normalizeH="0" baseline="3000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Surveys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People and Group</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Sync with Outlook</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Email Alerts &amp; Notifications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Issue Tracking</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Document Collaboration</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Presence</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Social Networking</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Mail Enabled List</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 name="Title 1"/>
          <p:cNvSpPr>
            <a:spLocks noGrp="1"/>
          </p:cNvSpPr>
          <p:nvPr>
            <p:ph type="title"/>
          </p:nvPr>
        </p:nvSpPr>
        <p:spPr>
          <a:xfrm>
            <a:off x="381000" y="230188"/>
            <a:ext cx="7467600" cy="664797"/>
          </a:xfrm>
        </p:spPr>
        <p:txBody>
          <a:bodyPr>
            <a:normAutofit/>
          </a:bodyPr>
          <a:lstStyle/>
          <a:p>
            <a:r>
              <a:rPr lang="en-US" dirty="0" smtClean="0"/>
              <a:t>SharePoint Online Details (1)</a:t>
            </a:r>
            <a:endParaRPr lang="en-US" dirty="0"/>
          </a:p>
        </p:txBody>
      </p:sp>
      <p:sp>
        <p:nvSpPr>
          <p:cNvPr id="32" name="TextBox 31"/>
          <p:cNvSpPr txBox="1"/>
          <p:nvPr/>
        </p:nvSpPr>
        <p:spPr>
          <a:xfrm>
            <a:off x="7648573" y="257175"/>
            <a:ext cx="1495427" cy="338554"/>
          </a:xfrm>
          <a:prstGeom prst="rect">
            <a:avLst/>
          </a:prstGeom>
          <a:noFill/>
        </p:spPr>
        <p:txBody>
          <a:bodyPr wrap="square" rtlCol="0">
            <a:spAutoFit/>
          </a:bodyPr>
          <a:lstStyle/>
          <a:p>
            <a:pPr algn="l" rtl="0" fontAlgn="base">
              <a:spcBef>
                <a:spcPct val="0"/>
              </a:spcBef>
              <a:spcAft>
                <a:spcPct val="0"/>
              </a:spcAft>
            </a:pPr>
            <a:r>
              <a:rPr lang="en-US" sz="1600" b="1" kern="1200">
                <a:solidFill>
                  <a:srgbClr val="FFFFFF"/>
                </a:solidFill>
                <a:latin typeface="Calibri"/>
                <a:ea typeface="Times New Roman"/>
                <a:cs typeface="Arial"/>
                <a:sym typeface="Wingdings 2"/>
              </a:rPr>
              <a:t></a:t>
            </a:r>
            <a:r>
              <a:rPr lang="en-US" sz="1000" kern="1200">
                <a:solidFill>
                  <a:srgbClr val="FFFFFF"/>
                </a:solidFill>
                <a:latin typeface="Arial" charset="0"/>
                <a:ea typeface="+mn-ea"/>
                <a:cs typeface="Arial" charset="0"/>
              </a:rPr>
              <a:t> Current Feature</a:t>
            </a:r>
          </a:p>
        </p:txBody>
      </p:sp>
      <p:sp>
        <p:nvSpPr>
          <p:cNvPr id="34" name="TextBox 33"/>
          <p:cNvSpPr txBox="1"/>
          <p:nvPr/>
        </p:nvSpPr>
        <p:spPr>
          <a:xfrm>
            <a:off x="7648575" y="438150"/>
            <a:ext cx="1495425" cy="338554"/>
          </a:xfrm>
          <a:prstGeom prst="rect">
            <a:avLst/>
          </a:prstGeom>
          <a:noFill/>
        </p:spPr>
        <p:txBody>
          <a:bodyPr wrap="square" rtlCol="0">
            <a:spAutoFit/>
          </a:bodyPr>
          <a:lstStyle/>
          <a:p>
            <a:pPr algn="l" rtl="0" fontAlgn="base">
              <a:spcBef>
                <a:spcPct val="0"/>
              </a:spcBef>
              <a:spcAft>
                <a:spcPct val="0"/>
              </a:spcAft>
            </a:pPr>
            <a:r>
              <a:rPr lang="en-US" sz="1600" b="1" kern="1200" dirty="0">
                <a:solidFill>
                  <a:srgbClr val="FF0000"/>
                </a:solidFill>
                <a:latin typeface="Calibri"/>
                <a:ea typeface="Times New Roman"/>
                <a:cs typeface="Arial"/>
                <a:sym typeface="Wingdings 2"/>
              </a:rPr>
              <a:t></a:t>
            </a:r>
            <a:r>
              <a:rPr lang="en-US" sz="1000" kern="1200" dirty="0">
                <a:solidFill>
                  <a:srgbClr val="FF0000"/>
                </a:solidFill>
                <a:latin typeface="Arial" charset="0"/>
                <a:ea typeface="+mn-ea"/>
                <a:cs typeface="Arial" charset="0"/>
              </a:rPr>
              <a:t> </a:t>
            </a:r>
            <a:r>
              <a:rPr lang="en-US" sz="1000" kern="1200" dirty="0" smtClean="0">
                <a:solidFill>
                  <a:srgbClr val="FF0000"/>
                </a:solidFill>
                <a:latin typeface="Arial" charset="0"/>
                <a:ea typeface="+mn-ea"/>
                <a:cs typeface="Arial" charset="0"/>
              </a:rPr>
              <a:t>Future Release</a:t>
            </a:r>
            <a:endParaRPr lang="en-US" sz="1000" kern="1200" dirty="0">
              <a:solidFill>
                <a:srgbClr val="FF0000"/>
              </a:solidFill>
              <a:latin typeface="Arial" charset="0"/>
              <a:ea typeface="+mn-ea"/>
              <a:cs typeface="Arial" charset="0"/>
            </a:endParaRPr>
          </a:p>
        </p:txBody>
      </p:sp>
      <p:sp>
        <p:nvSpPr>
          <p:cNvPr id="16" name="TextBox 15"/>
          <p:cNvSpPr txBox="1"/>
          <p:nvPr/>
        </p:nvSpPr>
        <p:spPr>
          <a:xfrm rot="-5400000">
            <a:off x="-286024" y="2186641"/>
            <a:ext cx="1895478" cy="360645"/>
          </a:xfrm>
          <a:prstGeom prst="rect">
            <a:avLst/>
          </a:prstGeom>
          <a:gradFill flip="none" rotWithShape="1">
            <a:gsLst>
              <a:gs pos="0">
                <a:schemeClr val="accent3">
                  <a:tint val="98000"/>
                  <a:shade val="25000"/>
                  <a:satMod val="250000"/>
                </a:schemeClr>
              </a:gs>
              <a:gs pos="68000">
                <a:schemeClr val="accent3">
                  <a:tint val="86000"/>
                  <a:satMod val="115000"/>
                </a:schemeClr>
              </a:gs>
              <a:gs pos="100000">
                <a:schemeClr val="bg2">
                  <a:lumMod val="50000"/>
                </a:scheme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accent1">
                    <a:lumMod val="50000"/>
                  </a:schemeClr>
                </a:solidFill>
                <a:latin typeface="Segoe UI" pitchFamily="34" charset="0"/>
                <a:cs typeface="Segoe UI" pitchFamily="34" charset="0"/>
              </a:rPr>
              <a:t>Collaboration</a:t>
            </a:r>
            <a:endParaRPr lang="en-US" sz="1050" b="1" dirty="0">
              <a:solidFill>
                <a:schemeClr val="accent1">
                  <a:lumMod val="50000"/>
                </a:schemeClr>
              </a:solidFill>
              <a:latin typeface="Segoe UI" pitchFamily="34" charset="0"/>
              <a:cs typeface="Segoe UI" pitchFamily="34" charset="0"/>
            </a:endParaRPr>
          </a:p>
        </p:txBody>
      </p:sp>
      <p:graphicFrame>
        <p:nvGraphicFramePr>
          <p:cNvPr id="9" name="Group 238"/>
          <p:cNvGraphicFramePr>
            <a:graphicFrameLocks noGrp="1"/>
          </p:cNvGraphicFramePr>
          <p:nvPr/>
        </p:nvGraphicFramePr>
        <p:xfrm>
          <a:off x="862386" y="3352800"/>
          <a:ext cx="3328613" cy="2910128"/>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cs typeface="Segoe UI" pitchFamily="34" charset="0"/>
                        </a:rPr>
                        <a:t>Document Info Panel/Action Bar</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Content Authoring</a:t>
                      </a:r>
                      <a:endParaRPr kumimoji="0" lang="en-US" sz="8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mn-ea"/>
                          <a:cs typeface="Segoe UI" pitchFamily="34" charset="0"/>
                        </a:rPr>
                        <a:t>Master Pages, Layouts, Controls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Retention and Audit Policies </a:t>
                      </a:r>
                      <a:r>
                        <a:rPr kumimoji="0" lang="en-US" sz="800" u="none" strike="noStrike" cap="none" normalizeH="0" baseline="30000" dirty="0" smtClean="0">
                          <a:ln>
                            <a:noFill/>
                          </a:ln>
                          <a:solidFill>
                            <a:schemeClr val="tx1"/>
                          </a:solidFill>
                          <a:effectLst/>
                          <a:latin typeface="Segoe UI" pitchFamily="34" charset="0"/>
                          <a:cs typeface="Segoe UI" pitchFamily="34" charset="0"/>
                        </a:rPr>
                        <a:t>4</a:t>
                      </a:r>
                      <a:endParaRPr kumimoji="0" lang="en-US" sz="8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cs typeface="Segoe UI" pitchFamily="34" charset="0"/>
                        </a:rPr>
                        <a:t>Three State Workflow</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State Variations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High Fidelity Web Site/Branding</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Slide Library</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WYSIWYG Content Editor</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Content Staging, Publishing, </a:t>
                      </a:r>
                      <a:r>
                        <a:rPr kumimoji="0" lang="en-US" sz="800" b="1" i="0" u="none" strike="noStrike" cap="none" normalizeH="0" baseline="0" dirty="0" err="1" smtClean="0">
                          <a:ln>
                            <a:noFill/>
                          </a:ln>
                          <a:solidFill>
                            <a:schemeClr val="tx1"/>
                          </a:solidFill>
                          <a:effectLst/>
                          <a:latin typeface="Segoe UI" pitchFamily="34" charset="0"/>
                          <a:ea typeface="Times New Roman" pitchFamily="18" charset="0"/>
                          <a:cs typeface="Segoe UI" pitchFamily="34" charset="0"/>
                        </a:rPr>
                        <a:t>Dploy</a:t>
                      </a:r>
                      <a:endPar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IRM Integration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Std Business Doc Workflows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Std Enterprise Site Templates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Std Publishing Site Templates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Records Repository and Legal Hold</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Email Content as Records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VSTF Integration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10" name="TextBox 9"/>
          <p:cNvSpPr txBox="1"/>
          <p:nvPr/>
        </p:nvSpPr>
        <p:spPr>
          <a:xfrm rot="-5400000">
            <a:off x="-800376" y="4634564"/>
            <a:ext cx="2924176" cy="360645"/>
          </a:xfrm>
          <a:prstGeom prst="rect">
            <a:avLst/>
          </a:prstGeom>
          <a:gradFill flip="none" rotWithShape="1">
            <a:gsLst>
              <a:gs pos="0">
                <a:schemeClr val="accent3">
                  <a:tint val="98000"/>
                  <a:shade val="25000"/>
                  <a:satMod val="250000"/>
                </a:schemeClr>
              </a:gs>
              <a:gs pos="68000">
                <a:schemeClr val="accent3">
                  <a:tint val="86000"/>
                  <a:satMod val="115000"/>
                </a:schemeClr>
              </a:gs>
              <a:gs pos="100000">
                <a:schemeClr val="bg2">
                  <a:lumMod val="50000"/>
                </a:scheme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accent1">
                    <a:lumMod val="50000"/>
                  </a:schemeClr>
                </a:solidFill>
                <a:latin typeface="Segoe UI" pitchFamily="34" charset="0"/>
                <a:cs typeface="Segoe UI" pitchFamily="34" charset="0"/>
              </a:rPr>
              <a:t>Content Management </a:t>
            </a:r>
            <a:endParaRPr lang="en-US" sz="1000" b="1" dirty="0">
              <a:solidFill>
                <a:schemeClr val="accent1">
                  <a:lumMod val="50000"/>
                </a:schemeClr>
              </a:solidFill>
              <a:latin typeface="Segoe UI" pitchFamily="34" charset="0"/>
              <a:cs typeface="Segoe UI" pitchFamily="34" charset="0"/>
            </a:endParaRPr>
          </a:p>
        </p:txBody>
      </p:sp>
      <p:graphicFrame>
        <p:nvGraphicFramePr>
          <p:cNvPr id="11" name="Group 238"/>
          <p:cNvGraphicFramePr>
            <a:graphicFrameLocks noGrp="1"/>
          </p:cNvGraphicFramePr>
          <p:nvPr/>
        </p:nvGraphicFramePr>
        <p:xfrm>
          <a:off x="5181594" y="1412360"/>
          <a:ext cx="3328613" cy="2738944"/>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Client Integration</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SharePoint Designer</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RSS Content Syndication</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Audience Targeting</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Site Manager</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baseline="300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Site Documentation Aggregation</a:t>
                      </a:r>
                      <a:endParaRPr kumimoji="0" lang="en-US" sz="8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baseline="300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Portal Site Templates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User Profile Import</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solidFill>
                            <a:schemeClr val="tx1"/>
                          </a:solidFill>
                          <a:effectLst/>
                          <a:latin typeface="Segoe UI" pitchFamily="34" charset="0"/>
                          <a:cs typeface="Segoe UI" pitchFamily="34" charset="0"/>
                        </a:rPr>
                        <a:t>Privacy and Security</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Audience Targeting</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My Sites; Site Directory</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Colleagues and Memberships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Document Roll-up Web Part</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Mobile Device Support</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Backup and Restore SP Designer</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Aggregate Web Parts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6" name="TextBox 25"/>
          <p:cNvSpPr txBox="1"/>
          <p:nvPr/>
        </p:nvSpPr>
        <p:spPr>
          <a:xfrm rot="-5400000">
            <a:off x="3590273" y="2610502"/>
            <a:ext cx="2781300" cy="360645"/>
          </a:xfrm>
          <a:prstGeom prst="rect">
            <a:avLst/>
          </a:prstGeom>
          <a:gradFill flip="none" rotWithShape="1">
            <a:gsLst>
              <a:gs pos="0">
                <a:schemeClr val="accent3">
                  <a:tint val="98000"/>
                  <a:shade val="25000"/>
                  <a:satMod val="250000"/>
                </a:schemeClr>
              </a:gs>
              <a:gs pos="68000">
                <a:schemeClr val="accent3">
                  <a:tint val="86000"/>
                  <a:satMod val="115000"/>
                </a:schemeClr>
              </a:gs>
              <a:gs pos="100000">
                <a:schemeClr val="bg2">
                  <a:lumMod val="50000"/>
                </a:scheme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accent1">
                    <a:lumMod val="50000"/>
                  </a:schemeClr>
                </a:solidFill>
                <a:latin typeface="Segoe UI" pitchFamily="34" charset="0"/>
                <a:cs typeface="Segoe UI" pitchFamily="34" charset="0"/>
              </a:rPr>
              <a:t>Portal</a:t>
            </a:r>
            <a:endParaRPr lang="en-US" sz="1000" b="1" dirty="0">
              <a:solidFill>
                <a:schemeClr val="accent1">
                  <a:lumMod val="50000"/>
                </a:schemeClr>
              </a:solidFill>
              <a:latin typeface="Segoe UI" pitchFamily="34" charset="0"/>
              <a:cs typeface="Segoe UI" pitchFamily="34" charset="0"/>
            </a:endParaRPr>
          </a:p>
        </p:txBody>
      </p:sp>
      <p:sp>
        <p:nvSpPr>
          <p:cNvPr id="29" name="TextBox 28"/>
          <p:cNvSpPr txBox="1"/>
          <p:nvPr/>
        </p:nvSpPr>
        <p:spPr>
          <a:xfrm>
            <a:off x="1295401" y="6324600"/>
            <a:ext cx="3047999" cy="415498"/>
          </a:xfrm>
          <a:prstGeom prst="rect">
            <a:avLst/>
          </a:prstGeom>
          <a:noFill/>
        </p:spPr>
        <p:txBody>
          <a:bodyPr wrap="square" rtlCol="0">
            <a:spAutoFit/>
          </a:bodyPr>
          <a:lstStyle/>
          <a:p>
            <a:r>
              <a:rPr lang="en-US" sz="700" b="1" baseline="30000" dirty="0" smtClean="0">
                <a:solidFill>
                  <a:schemeClr val="tx1"/>
                </a:solidFill>
                <a:latin typeface="Segoe UI" pitchFamily="34" charset="0"/>
                <a:cs typeface="Segoe UI" pitchFamily="34" charset="0"/>
              </a:rPr>
              <a:t>1</a:t>
            </a:r>
            <a:r>
              <a:rPr lang="en-US" sz="700" b="1" dirty="0" smtClean="0">
                <a:solidFill>
                  <a:schemeClr val="tx1"/>
                </a:solidFill>
                <a:latin typeface="Segoe UI" pitchFamily="34" charset="0"/>
                <a:cs typeface="Segoe UI" pitchFamily="34" charset="0"/>
              </a:rPr>
              <a:t> </a:t>
            </a:r>
            <a:r>
              <a:rPr lang="en-US" sz="700" b="1" dirty="0" err="1" smtClean="0">
                <a:solidFill>
                  <a:schemeClr val="tx1"/>
                </a:solidFill>
                <a:latin typeface="Segoe UI" pitchFamily="34" charset="0"/>
                <a:cs typeface="Segoe UI" pitchFamily="34" charset="0"/>
              </a:rPr>
              <a:t>Deskless</a:t>
            </a:r>
            <a:r>
              <a:rPr lang="en-US" sz="700" b="1" dirty="0" smtClean="0">
                <a:solidFill>
                  <a:schemeClr val="tx1"/>
                </a:solidFill>
                <a:latin typeface="Segoe UI" pitchFamily="34" charset="0"/>
                <a:cs typeface="Segoe UI" pitchFamily="34" charset="0"/>
              </a:rPr>
              <a:t> available in both standard and dedicated versions</a:t>
            </a:r>
          </a:p>
          <a:p>
            <a:r>
              <a:rPr lang="en-US" sz="700" b="1" baseline="30000" dirty="0" smtClean="0">
                <a:solidFill>
                  <a:schemeClr val="tx1"/>
                </a:solidFill>
                <a:latin typeface="Segoe UI" pitchFamily="34" charset="0"/>
                <a:cs typeface="Segoe UI" pitchFamily="34" charset="0"/>
              </a:rPr>
              <a:t>2</a:t>
            </a:r>
            <a:r>
              <a:rPr lang="en-US" sz="700" b="1" dirty="0" smtClean="0">
                <a:solidFill>
                  <a:schemeClr val="tx1"/>
                </a:solidFill>
                <a:latin typeface="Segoe UI" pitchFamily="34" charset="0"/>
                <a:cs typeface="Segoe UI" pitchFamily="34" charset="0"/>
              </a:rPr>
              <a:t> Standard does not include My Site Host, News Home Template, Internet Presence Web Site</a:t>
            </a:r>
          </a:p>
        </p:txBody>
      </p:sp>
      <p:sp>
        <p:nvSpPr>
          <p:cNvPr id="30" name="TextBox 29"/>
          <p:cNvSpPr txBox="1"/>
          <p:nvPr/>
        </p:nvSpPr>
        <p:spPr>
          <a:xfrm>
            <a:off x="4648200" y="6248400"/>
            <a:ext cx="4495800" cy="415498"/>
          </a:xfrm>
          <a:prstGeom prst="rect">
            <a:avLst/>
          </a:prstGeom>
          <a:noFill/>
        </p:spPr>
        <p:txBody>
          <a:bodyPr wrap="square" rtlCol="0">
            <a:spAutoFit/>
          </a:bodyPr>
          <a:lstStyle/>
          <a:p>
            <a:r>
              <a:rPr lang="en-US" sz="700" b="1" baseline="30000" dirty="0" smtClean="0">
                <a:solidFill>
                  <a:schemeClr val="tx1"/>
                </a:solidFill>
                <a:latin typeface="Segoe UI" pitchFamily="34" charset="0"/>
                <a:cs typeface="Segoe UI" pitchFamily="34" charset="0"/>
              </a:rPr>
              <a:t>3</a:t>
            </a:r>
            <a:r>
              <a:rPr lang="en-US" sz="700" b="1" dirty="0" smtClean="0">
                <a:solidFill>
                  <a:schemeClr val="tx1"/>
                </a:solidFill>
                <a:latin typeface="Segoe UI" pitchFamily="34" charset="0"/>
                <a:cs typeface="Segoe UI" pitchFamily="34" charset="0"/>
              </a:rPr>
              <a:t> Standard does not include Blank Meeting, Decision Meeting, Social Meeting, Multipage Meeting Workspace</a:t>
            </a:r>
          </a:p>
          <a:p>
            <a:r>
              <a:rPr lang="en-US" sz="700" b="1" baseline="30000" dirty="0" smtClean="0">
                <a:solidFill>
                  <a:schemeClr val="tx1"/>
                </a:solidFill>
                <a:latin typeface="Segoe UI" pitchFamily="34" charset="0"/>
                <a:cs typeface="Segoe UI" pitchFamily="34" charset="0"/>
              </a:rPr>
              <a:t>4</a:t>
            </a:r>
            <a:r>
              <a:rPr lang="en-US" sz="700" b="1" dirty="0" smtClean="0">
                <a:solidFill>
                  <a:schemeClr val="tx1"/>
                </a:solidFill>
                <a:latin typeface="Segoe UI" pitchFamily="34" charset="0"/>
                <a:cs typeface="Segoe UI" pitchFamily="34" charset="0"/>
              </a:rPr>
              <a:t> Standard does not include logging of all actions on sites, content, and workflows, audit log reporting</a:t>
            </a:r>
          </a:p>
        </p:txBody>
      </p:sp>
      <p:sp>
        <p:nvSpPr>
          <p:cNvPr id="33" name="TextBox 32"/>
          <p:cNvSpPr txBox="1"/>
          <p:nvPr/>
        </p:nvSpPr>
        <p:spPr>
          <a:xfrm>
            <a:off x="861840" y="1143000"/>
            <a:ext cx="1829347"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SharePoint Server 2007 Features</a:t>
            </a:r>
            <a:endParaRPr lang="en-US" sz="900" dirty="0">
              <a:solidFill>
                <a:schemeClr val="tx1"/>
              </a:solidFill>
              <a:latin typeface="Segoe UI" pitchFamily="34" charset="0"/>
              <a:cs typeface="Segoe UI" pitchFamily="34" charset="0"/>
            </a:endParaRPr>
          </a:p>
        </p:txBody>
      </p:sp>
      <p:sp>
        <p:nvSpPr>
          <p:cNvPr id="36" name="TextBox 35"/>
          <p:cNvSpPr txBox="1"/>
          <p:nvPr/>
        </p:nvSpPr>
        <p:spPr>
          <a:xfrm>
            <a:off x="2767387" y="1143000"/>
            <a:ext cx="643125"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Standard</a:t>
            </a:r>
            <a:endParaRPr lang="en-US" sz="900" baseline="30000" dirty="0">
              <a:solidFill>
                <a:schemeClr val="tx1"/>
              </a:solidFill>
              <a:latin typeface="Segoe UI" pitchFamily="34" charset="0"/>
              <a:cs typeface="Segoe UI" pitchFamily="34" charset="0"/>
            </a:endParaRPr>
          </a:p>
        </p:txBody>
      </p:sp>
      <p:sp>
        <p:nvSpPr>
          <p:cNvPr id="37" name="TextBox 36"/>
          <p:cNvSpPr txBox="1"/>
          <p:nvPr/>
        </p:nvSpPr>
        <p:spPr>
          <a:xfrm>
            <a:off x="3453187" y="1143000"/>
            <a:ext cx="699230"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Dedicated</a:t>
            </a:r>
            <a:endParaRPr lang="en-US" sz="900" baseline="30000" dirty="0">
              <a:solidFill>
                <a:schemeClr val="tx1"/>
              </a:solidFill>
              <a:latin typeface="Segoe UI" pitchFamily="34" charset="0"/>
              <a:cs typeface="Segoe UI" pitchFamily="34" charset="0"/>
            </a:endParaRPr>
          </a:p>
        </p:txBody>
      </p:sp>
      <p:sp>
        <p:nvSpPr>
          <p:cNvPr id="42" name="TextBox 41"/>
          <p:cNvSpPr txBox="1"/>
          <p:nvPr/>
        </p:nvSpPr>
        <p:spPr>
          <a:xfrm>
            <a:off x="5181048" y="1143000"/>
            <a:ext cx="1829347"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SharePoint 2007 Server Features</a:t>
            </a:r>
            <a:endParaRPr lang="en-US" sz="900" dirty="0">
              <a:solidFill>
                <a:schemeClr val="tx1"/>
              </a:solidFill>
              <a:latin typeface="Segoe UI" pitchFamily="34" charset="0"/>
              <a:cs typeface="Segoe UI" pitchFamily="34" charset="0"/>
            </a:endParaRPr>
          </a:p>
        </p:txBody>
      </p:sp>
      <p:sp>
        <p:nvSpPr>
          <p:cNvPr id="44" name="TextBox 43"/>
          <p:cNvSpPr txBox="1"/>
          <p:nvPr/>
        </p:nvSpPr>
        <p:spPr>
          <a:xfrm>
            <a:off x="7086595" y="1143000"/>
            <a:ext cx="643125"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Standard</a:t>
            </a:r>
            <a:endParaRPr lang="en-US" sz="900" baseline="30000" dirty="0">
              <a:solidFill>
                <a:schemeClr val="tx1"/>
              </a:solidFill>
              <a:latin typeface="Segoe UI" pitchFamily="34" charset="0"/>
              <a:cs typeface="Segoe UI" pitchFamily="34" charset="0"/>
            </a:endParaRPr>
          </a:p>
        </p:txBody>
      </p:sp>
      <p:sp>
        <p:nvSpPr>
          <p:cNvPr id="45" name="TextBox 44"/>
          <p:cNvSpPr txBox="1"/>
          <p:nvPr/>
        </p:nvSpPr>
        <p:spPr>
          <a:xfrm>
            <a:off x="7772395" y="1143000"/>
            <a:ext cx="699230"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Dedicated</a:t>
            </a:r>
            <a:endParaRPr lang="en-US" sz="900" baseline="30000" dirty="0">
              <a:solidFill>
                <a:schemeClr val="tx1"/>
              </a:solidFill>
              <a:latin typeface="Segoe UI" pitchFamily="34" charset="0"/>
              <a:cs typeface="Segoe UI" pitchFamily="34" charset="0"/>
            </a:endParaRPr>
          </a:p>
        </p:txBody>
      </p:sp>
      <p:graphicFrame>
        <p:nvGraphicFramePr>
          <p:cNvPr id="31" name="Group 238"/>
          <p:cNvGraphicFramePr>
            <a:graphicFrameLocks noGrp="1"/>
          </p:cNvGraphicFramePr>
          <p:nvPr/>
        </p:nvGraphicFramePr>
        <p:xfrm>
          <a:off x="5181594" y="4191000"/>
          <a:ext cx="3328613" cy="1027104"/>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cs typeface="Segoe UI" pitchFamily="34" charset="0"/>
                        </a:rPr>
                        <a:t>Search (UI, relevance, security)</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cs typeface="Segoe UI" pitchFamily="34" charset="0"/>
                        </a:rPr>
                        <a:t>Cross Site Collection Search</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Enterprise Content Sources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People Search</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Search Federation</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baseline="300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Business Data Search</a:t>
                      </a:r>
                      <a:endParaRPr kumimoji="0" lang="en-US" sz="8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baseline="300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38" name="TextBox 37"/>
          <p:cNvSpPr txBox="1"/>
          <p:nvPr/>
        </p:nvSpPr>
        <p:spPr>
          <a:xfrm rot="-5400000">
            <a:off x="4472668" y="4537985"/>
            <a:ext cx="1016515" cy="360645"/>
          </a:xfrm>
          <a:prstGeom prst="rect">
            <a:avLst/>
          </a:prstGeom>
          <a:gradFill flip="none" rotWithShape="1">
            <a:gsLst>
              <a:gs pos="0">
                <a:schemeClr val="accent3">
                  <a:tint val="98000"/>
                  <a:shade val="25000"/>
                  <a:satMod val="250000"/>
                </a:schemeClr>
              </a:gs>
              <a:gs pos="68000">
                <a:schemeClr val="accent3">
                  <a:tint val="86000"/>
                  <a:satMod val="115000"/>
                </a:schemeClr>
              </a:gs>
              <a:gs pos="100000">
                <a:schemeClr val="bg2">
                  <a:lumMod val="50000"/>
                </a:scheme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accent1">
                    <a:lumMod val="50000"/>
                  </a:schemeClr>
                </a:solidFill>
                <a:latin typeface="Segoe UI" pitchFamily="34" charset="0"/>
                <a:cs typeface="Segoe UI" pitchFamily="34" charset="0"/>
              </a:rPr>
              <a:t>Search</a:t>
            </a:r>
            <a:endParaRPr lang="en-US" sz="1000" b="1" dirty="0">
              <a:solidFill>
                <a:schemeClr val="accent1">
                  <a:lumMod val="50000"/>
                </a:schemeClr>
              </a:solidFill>
              <a:latin typeface="Segoe UI" pitchFamily="34" charset="0"/>
              <a:cs typeface="Segoe UI" pitchFamily="34" charset="0"/>
            </a:endParaRPr>
          </a:p>
        </p:txBody>
      </p:sp>
      <p:graphicFrame>
        <p:nvGraphicFramePr>
          <p:cNvPr id="39" name="Group 238"/>
          <p:cNvGraphicFramePr>
            <a:graphicFrameLocks noGrp="1"/>
          </p:cNvGraphicFramePr>
          <p:nvPr/>
        </p:nvGraphicFramePr>
        <p:xfrm>
          <a:off x="5181594" y="5257800"/>
          <a:ext cx="3328613" cy="855920"/>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cs typeface="Segoe UI" pitchFamily="34" charset="0"/>
                        </a:rPr>
                        <a:t>Form Libraries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cs typeface="Segoe UI" pitchFamily="34" charset="0"/>
                        </a:rPr>
                        <a:t>Custom Non-Code Workflows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MOSS Out of Box Workflows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Browser Based Forms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Custom Code Workflows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baseline="300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40" name="TextBox 39"/>
          <p:cNvSpPr txBox="1"/>
          <p:nvPr/>
        </p:nvSpPr>
        <p:spPr>
          <a:xfrm rot="-5400000">
            <a:off x="4541446" y="5516958"/>
            <a:ext cx="878960" cy="360645"/>
          </a:xfrm>
          <a:prstGeom prst="rect">
            <a:avLst/>
          </a:prstGeom>
          <a:gradFill flip="none" rotWithShape="1">
            <a:gsLst>
              <a:gs pos="0">
                <a:schemeClr val="accent3">
                  <a:tint val="98000"/>
                  <a:shade val="25000"/>
                  <a:satMod val="250000"/>
                </a:schemeClr>
              </a:gs>
              <a:gs pos="68000">
                <a:schemeClr val="accent3">
                  <a:tint val="86000"/>
                  <a:satMod val="115000"/>
                </a:schemeClr>
              </a:gs>
              <a:gs pos="100000">
                <a:schemeClr val="bg2">
                  <a:lumMod val="50000"/>
                </a:scheme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accent1">
                    <a:lumMod val="50000"/>
                  </a:schemeClr>
                </a:solidFill>
                <a:latin typeface="Segoe UI" pitchFamily="34" charset="0"/>
                <a:cs typeface="Segoe UI" pitchFamily="34" charset="0"/>
              </a:rPr>
              <a:t>Forms</a:t>
            </a:r>
            <a:endParaRPr lang="en-US" sz="1000" b="1" dirty="0">
              <a:solidFill>
                <a:schemeClr val="accent1">
                  <a:lumMod val="50000"/>
                </a:schemeClr>
              </a:solidFill>
              <a:latin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38"/>
          <p:cNvGraphicFramePr>
            <a:graphicFrameLocks noGrp="1"/>
          </p:cNvGraphicFramePr>
          <p:nvPr/>
        </p:nvGraphicFramePr>
        <p:xfrm>
          <a:off x="862387" y="1412360"/>
          <a:ext cx="3328613" cy="1369472"/>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BI Dashboard</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cs typeface="Segoe UI" pitchFamily="34" charset="0"/>
                        </a:rPr>
                        <a:t>KPI and Filtering Web Parts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cs typeface="Segoe UI" pitchFamily="34" charset="0"/>
                        </a:rPr>
                        <a:t>Report Center Templates</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Excel Services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Data Connection Libraries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Business Data Catalog</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Business Data  Web Parts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cs typeface="Segoe UI" pitchFamily="34" charset="0"/>
                        </a:rPr>
                        <a:t>Performance Point Integration</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a:t>
                      </a:r>
                      <a:endParaRPr lang="en-US" sz="1000" b="0" i="0" u="none" strike="noStrike" kern="1200" dirty="0" smtClean="0">
                        <a:solidFill>
                          <a:srgbClr val="FF0000"/>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2" name="Title 1"/>
          <p:cNvSpPr>
            <a:spLocks noGrp="1"/>
          </p:cNvSpPr>
          <p:nvPr>
            <p:ph type="title"/>
          </p:nvPr>
        </p:nvSpPr>
        <p:spPr>
          <a:xfrm>
            <a:off x="381000" y="230188"/>
            <a:ext cx="7315200" cy="664797"/>
          </a:xfrm>
        </p:spPr>
        <p:txBody>
          <a:bodyPr>
            <a:normAutofit/>
          </a:bodyPr>
          <a:lstStyle/>
          <a:p>
            <a:r>
              <a:rPr lang="en-US" dirty="0" smtClean="0"/>
              <a:t>SharePoint Online Details (2)</a:t>
            </a:r>
            <a:endParaRPr lang="en-US" dirty="0"/>
          </a:p>
        </p:txBody>
      </p:sp>
      <p:sp>
        <p:nvSpPr>
          <p:cNvPr id="32" name="TextBox 31"/>
          <p:cNvSpPr txBox="1"/>
          <p:nvPr/>
        </p:nvSpPr>
        <p:spPr>
          <a:xfrm>
            <a:off x="7648573" y="257175"/>
            <a:ext cx="1495427" cy="338554"/>
          </a:xfrm>
          <a:prstGeom prst="rect">
            <a:avLst/>
          </a:prstGeom>
          <a:noFill/>
        </p:spPr>
        <p:txBody>
          <a:bodyPr wrap="square" rtlCol="0">
            <a:spAutoFit/>
          </a:bodyPr>
          <a:lstStyle/>
          <a:p>
            <a:pPr algn="l" rtl="0" fontAlgn="base">
              <a:spcBef>
                <a:spcPct val="0"/>
              </a:spcBef>
              <a:spcAft>
                <a:spcPct val="0"/>
              </a:spcAft>
            </a:pPr>
            <a:r>
              <a:rPr lang="en-US" sz="1600" b="1" kern="1200">
                <a:solidFill>
                  <a:srgbClr val="FFFFFF"/>
                </a:solidFill>
                <a:latin typeface="Calibri"/>
                <a:ea typeface="Times New Roman"/>
                <a:cs typeface="Arial"/>
                <a:sym typeface="Wingdings 2"/>
              </a:rPr>
              <a:t></a:t>
            </a:r>
            <a:r>
              <a:rPr lang="en-US" sz="1000" kern="1200">
                <a:solidFill>
                  <a:srgbClr val="FFFFFF"/>
                </a:solidFill>
                <a:latin typeface="Arial" charset="0"/>
                <a:ea typeface="+mn-ea"/>
                <a:cs typeface="Arial" charset="0"/>
              </a:rPr>
              <a:t> Current Feature</a:t>
            </a:r>
          </a:p>
        </p:txBody>
      </p:sp>
      <p:sp>
        <p:nvSpPr>
          <p:cNvPr id="34" name="TextBox 33"/>
          <p:cNvSpPr txBox="1"/>
          <p:nvPr/>
        </p:nvSpPr>
        <p:spPr>
          <a:xfrm>
            <a:off x="7648575" y="438150"/>
            <a:ext cx="1495425" cy="338554"/>
          </a:xfrm>
          <a:prstGeom prst="rect">
            <a:avLst/>
          </a:prstGeom>
          <a:noFill/>
        </p:spPr>
        <p:txBody>
          <a:bodyPr wrap="square" rtlCol="0">
            <a:spAutoFit/>
          </a:bodyPr>
          <a:lstStyle/>
          <a:p>
            <a:r>
              <a:rPr lang="en-US" sz="1600" b="1" dirty="0" smtClean="0">
                <a:solidFill>
                  <a:srgbClr val="FF0000"/>
                </a:solidFill>
                <a:latin typeface="Calibri"/>
                <a:ea typeface="Times New Roman"/>
                <a:cs typeface="Arial"/>
                <a:sym typeface="Wingdings 2"/>
              </a:rPr>
              <a:t> </a:t>
            </a:r>
            <a:r>
              <a:rPr lang="en-US" sz="1600" dirty="0" smtClean="0">
                <a:solidFill>
                  <a:srgbClr val="FF0000"/>
                </a:solidFill>
                <a:latin typeface="Calibri"/>
                <a:ea typeface="Times New Roman"/>
                <a:cs typeface="Arial"/>
                <a:sym typeface="Wingdings 2"/>
              </a:rPr>
              <a:t> </a:t>
            </a:r>
            <a:r>
              <a:rPr lang="en-US" sz="1200" dirty="0" smtClean="0">
                <a:solidFill>
                  <a:srgbClr val="FF0000"/>
                </a:solidFill>
                <a:latin typeface="Calibri"/>
                <a:ea typeface="Times New Roman"/>
                <a:cs typeface="Arial"/>
                <a:sym typeface="Wingdings 2"/>
              </a:rPr>
              <a:t>Future Release</a:t>
            </a:r>
            <a:endParaRPr lang="en-US" sz="1000" kern="1200" dirty="0">
              <a:solidFill>
                <a:srgbClr val="FF0000"/>
              </a:solidFill>
              <a:latin typeface="Arial" charset="0"/>
              <a:ea typeface="+mn-ea"/>
              <a:cs typeface="Arial" charset="0"/>
            </a:endParaRPr>
          </a:p>
        </p:txBody>
      </p:sp>
      <p:sp>
        <p:nvSpPr>
          <p:cNvPr id="16" name="TextBox 15"/>
          <p:cNvSpPr txBox="1"/>
          <p:nvPr/>
        </p:nvSpPr>
        <p:spPr>
          <a:xfrm rot="-5400000">
            <a:off x="-24087" y="1924701"/>
            <a:ext cx="1371601" cy="360645"/>
          </a:xfrm>
          <a:prstGeom prst="rect">
            <a:avLst/>
          </a:prstGeom>
          <a:gradFill flip="none" rotWithShape="1">
            <a:gsLst>
              <a:gs pos="0">
                <a:schemeClr val="accent3">
                  <a:tint val="98000"/>
                  <a:shade val="25000"/>
                  <a:satMod val="250000"/>
                </a:schemeClr>
              </a:gs>
              <a:gs pos="68000">
                <a:schemeClr val="accent3">
                  <a:tint val="86000"/>
                  <a:satMod val="115000"/>
                </a:schemeClr>
              </a:gs>
              <a:gs pos="100000">
                <a:schemeClr val="bg2">
                  <a:lumMod val="50000"/>
                </a:scheme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accent1">
                    <a:lumMod val="50000"/>
                  </a:schemeClr>
                </a:solidFill>
                <a:latin typeface="Segoe UI" pitchFamily="34" charset="0"/>
                <a:cs typeface="Segoe UI" pitchFamily="34" charset="0"/>
              </a:rPr>
              <a:t>Business Intelligence</a:t>
            </a:r>
            <a:endParaRPr lang="en-US" sz="1000" b="1" dirty="0">
              <a:solidFill>
                <a:schemeClr val="accent1">
                  <a:lumMod val="50000"/>
                </a:schemeClr>
              </a:solidFill>
              <a:latin typeface="Segoe UI" pitchFamily="34" charset="0"/>
              <a:cs typeface="Segoe UI" pitchFamily="34" charset="0"/>
            </a:endParaRPr>
          </a:p>
        </p:txBody>
      </p:sp>
      <p:graphicFrame>
        <p:nvGraphicFramePr>
          <p:cNvPr id="9" name="Group 238"/>
          <p:cNvGraphicFramePr>
            <a:graphicFrameLocks noGrp="1"/>
          </p:cNvGraphicFramePr>
          <p:nvPr/>
        </p:nvGraphicFramePr>
        <p:xfrm>
          <a:off x="862386" y="2895601"/>
          <a:ext cx="3328613" cy="2054208"/>
        </p:xfrm>
        <a:graphic>
          <a:graphicData uri="http://schemas.openxmlformats.org/drawingml/2006/table">
            <a:tbl>
              <a:tblPr>
                <a:tableStyleId>{2D5ABB26-0587-4C30-8999-92F81FD0307C}</a:tableStyleId>
              </a:tblPr>
              <a:tblGrid>
                <a:gridCol w="1869101"/>
                <a:gridCol w="709988"/>
                <a:gridCol w="749524"/>
              </a:tblGrid>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99.9% Uptime SLA</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24x7 Web/Phone IT Pro Support</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u="none" strike="noStrike" cap="none" normalizeH="0" baseline="0" dirty="0" smtClean="0">
                          <a:ln>
                            <a:noFill/>
                          </a:ln>
                          <a:effectLst/>
                          <a:latin typeface="Segoe UI" pitchFamily="34" charset="0"/>
                          <a:cs typeface="Segoe UI" pitchFamily="34" charset="0"/>
                        </a:rPr>
                        <a:t>Geo Redundancy Data Protection</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cs typeface="Segoe UI" pitchFamily="34" charset="0"/>
                        </a:rPr>
                        <a:t>Multiple Site Collections Support</a:t>
                      </a:r>
                      <a:endParaRPr kumimoji="0" lang="en-US" sz="800" b="0" i="0" u="none" strike="noStrike" cap="none" normalizeH="0" baseline="0" dirty="0" smtClean="0">
                        <a:ln>
                          <a:noFill/>
                        </a:ln>
                        <a:solidFill>
                          <a:schemeClr val="tx1"/>
                        </a:solidFill>
                        <a:effectLst/>
                        <a:latin typeface="Segoe UI" pitchFamily="34"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Vanity Domains</a:t>
                      </a:r>
                      <a:endParaRPr kumimoji="0" lang="en-US" sz="800" b="0" i="0" u="none" strike="noStrike" cap="none" normalizeH="0" baseline="3000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 </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lt1"/>
                          </a:solidFill>
                          <a:effectLst/>
                          <a:latin typeface="Segoe UI" pitchFamily="34" charset="0"/>
                          <a:ea typeface="+mn-ea"/>
                          <a:cs typeface="Segoe UI" pitchFamily="34" charset="0"/>
                        </a:rPr>
                        <a:t>250MB/User Storage</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mn-ea"/>
                          <a:cs typeface="Segoe UI" pitchFamily="34" charset="0"/>
                        </a:rPr>
                        <a:t>Authenticated Access</a:t>
                      </a:r>
                      <a:endParaRPr kumimoji="0" lang="en-US" sz="800" b="0"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defPPr>
                        <a:defRPr lang="en-US"/>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30 Days Backup &amp; Restore</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WAN Acceleration</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FF0000"/>
                          </a:solidFill>
                          <a:latin typeface="Calibri"/>
                          <a:ea typeface="Times New Roman"/>
                          <a:cs typeface="Arial"/>
                          <a:sym typeface="Wingdings 2"/>
                        </a:rPr>
                        <a:t> </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Pre-Production Environment</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FF0000"/>
                          </a:solidFill>
                          <a:latin typeface="Calibri"/>
                          <a:ea typeface="Times New Roman"/>
                          <a:cs typeface="Arial"/>
                          <a:sym typeface="Wingdings 2"/>
                        </a:rPr>
                        <a:t> </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400"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chemeClr val="tx1"/>
                          </a:solidFill>
                          <a:latin typeface="Calibri"/>
                          <a:ea typeface="Times New Roman"/>
                          <a:cs typeface="Arial"/>
                          <a:sym typeface="Wingdings 2"/>
                        </a:rPr>
                        <a:t></a:t>
                      </a:r>
                      <a:endParaRPr lang="en-US" sz="1000" b="0" i="0" u="none" strike="noStrike" kern="1200" dirty="0" smtClean="0">
                        <a:solidFill>
                          <a:schemeClr val="tx1"/>
                        </a:solidFill>
                        <a:latin typeface="Webdings" pitchFamily="18" charset="2"/>
                        <a:ea typeface="+mn-ea"/>
                        <a:cs typeface="Arial"/>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Partner Access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FF0000"/>
                          </a:solidFill>
                          <a:latin typeface="Calibri"/>
                          <a:ea typeface="Times New Roman"/>
                          <a:cs typeface="Arial"/>
                          <a:sym typeface="Wingdings 2"/>
                        </a:rPr>
                        <a:t> </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smtClean="0">
                          <a:solidFill>
                            <a:srgbClr val="FF0000"/>
                          </a:solidFill>
                          <a:latin typeface="Calibri"/>
                          <a:ea typeface="Times New Roman"/>
                          <a:cs typeface="Arial"/>
                          <a:sym typeface="Wingdings 2"/>
                        </a:rPr>
                        <a:t> </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169069">
                <a:tc>
                  <a:txBody>
                    <a:bodyPr/>
                    <a:lstStyle/>
                    <a:p>
                      <a:pPr marL="400050" marR="0" lvl="0" indent="-400050" algn="l" defTabSz="762000" rtl="0" eaLnBrk="0" fontAlgn="base" latinLnBrk="0" hangingPunct="0">
                        <a:lnSpc>
                          <a:spcPct val="110000"/>
                        </a:lnSpc>
                        <a:spcBef>
                          <a:spcPct val="0"/>
                        </a:spcBef>
                        <a:spcAft>
                          <a:spcPct val="0"/>
                        </a:spcAft>
                        <a:buClrTx/>
                        <a:buSzPct val="95000"/>
                        <a:buFont typeface="Webdings" pitchFamily="18" charset="2"/>
                        <a:buNone/>
                        <a:tabLst/>
                      </a:pPr>
                      <a:r>
                        <a:rPr kumimoji="0" lang="en-US" sz="800" b="1" i="0" u="none" strike="noStrike" cap="none" normalizeH="0" baseline="0" dirty="0" smtClean="0">
                          <a:ln>
                            <a:noFill/>
                          </a:ln>
                          <a:solidFill>
                            <a:schemeClr val="tx1"/>
                          </a:solidFill>
                          <a:effectLst/>
                          <a:latin typeface="Segoe UI" pitchFamily="34" charset="0"/>
                          <a:ea typeface="Times New Roman" pitchFamily="18" charset="0"/>
                          <a:cs typeface="Segoe UI" pitchFamily="34" charset="0"/>
                        </a:rPr>
                        <a:t>Anonymous Access</a:t>
                      </a: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 </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defPPr>
                        <a:defRPr lang="en-US"/>
                      </a:defPPr>
                      <a:lvl1pPr marL="0" algn="l" defTabSz="914400" rtl="0" eaLnBrk="1" latinLnBrk="0" hangingPunct="1">
                        <a:defRPr sz="1800" kern="1200">
                          <a:solidFill>
                            <a:schemeClr val="lt1"/>
                          </a:solidFill>
                          <a:latin typeface="Arial"/>
                          <a:cs typeface="Arial"/>
                        </a:defRPr>
                      </a:lvl1pPr>
                      <a:lvl2pPr marL="457200" algn="l" defTabSz="914400" rtl="0" eaLnBrk="1" latinLnBrk="0" hangingPunct="1">
                        <a:defRPr sz="1800" kern="1200">
                          <a:solidFill>
                            <a:schemeClr val="lt1"/>
                          </a:solidFill>
                          <a:latin typeface="Arial"/>
                          <a:cs typeface="Arial"/>
                        </a:defRPr>
                      </a:lvl2pPr>
                      <a:lvl3pPr marL="914400" algn="l" defTabSz="914400" rtl="0" eaLnBrk="1" latinLnBrk="0" hangingPunct="1">
                        <a:defRPr sz="1800" kern="1200">
                          <a:solidFill>
                            <a:schemeClr val="lt1"/>
                          </a:solidFill>
                          <a:latin typeface="Arial"/>
                          <a:cs typeface="Arial"/>
                        </a:defRPr>
                      </a:lvl3pPr>
                      <a:lvl4pPr marL="1371600" algn="l" defTabSz="914400" rtl="0" eaLnBrk="1" latinLnBrk="0" hangingPunct="1">
                        <a:defRPr sz="1800" kern="1200">
                          <a:solidFill>
                            <a:schemeClr val="lt1"/>
                          </a:solidFill>
                          <a:latin typeface="Arial"/>
                          <a:cs typeface="Arial"/>
                        </a:defRPr>
                      </a:lvl4pPr>
                      <a:lvl5pPr marL="1828800" algn="l" defTabSz="914400" rtl="0" eaLnBrk="1" latinLnBrk="0" hangingPunct="1">
                        <a:defRPr sz="1800" kern="1200">
                          <a:solidFill>
                            <a:schemeClr val="lt1"/>
                          </a:solidFill>
                          <a:latin typeface="Arial"/>
                          <a:cs typeface="Arial"/>
                        </a:defRPr>
                      </a:lvl5pPr>
                      <a:lvl6pPr marL="2286000" algn="l" defTabSz="914400" rtl="0" eaLnBrk="1" latinLnBrk="0" hangingPunct="1">
                        <a:defRPr sz="1800" kern="1200">
                          <a:solidFill>
                            <a:schemeClr val="lt1"/>
                          </a:solidFill>
                          <a:latin typeface="Arial"/>
                          <a:cs typeface="Arial"/>
                        </a:defRPr>
                      </a:lvl6pPr>
                      <a:lvl7pPr marL="2743200" algn="l" defTabSz="914400" rtl="0" eaLnBrk="1" latinLnBrk="0" hangingPunct="1">
                        <a:defRPr sz="1800" kern="1200">
                          <a:solidFill>
                            <a:schemeClr val="lt1"/>
                          </a:solidFill>
                          <a:latin typeface="Arial"/>
                          <a:cs typeface="Arial"/>
                        </a:defRPr>
                      </a:lvl7pPr>
                      <a:lvl8pPr marL="3200400" algn="l" defTabSz="914400" rtl="0" eaLnBrk="1" latinLnBrk="0" hangingPunct="1">
                        <a:defRPr sz="1800" kern="1200">
                          <a:solidFill>
                            <a:schemeClr val="lt1"/>
                          </a:solidFill>
                          <a:latin typeface="Arial"/>
                          <a:cs typeface="Arial"/>
                        </a:defRPr>
                      </a:lvl8pPr>
                      <a:lvl9pPr marL="3657600" algn="l" defTabSz="914400" rtl="0" eaLnBrk="1" latinLnBrk="0" hangingPunct="1">
                        <a:defRPr sz="1800" kern="1200">
                          <a:solidFill>
                            <a:schemeClr val="lt1"/>
                          </a:solidFill>
                          <a:latin typeface="Arial"/>
                          <a:cs typeface="Arial"/>
                        </a:defRPr>
                      </a:lvl9pPr>
                    </a:lstStyle>
                    <a:p>
                      <a:pPr marL="0" marR="0" indent="0" algn="ctr" defTabSz="914363" rtl="0" eaLnBrk="1" fontAlgn="ctr" latinLnBrk="0" hangingPunct="1">
                        <a:lnSpc>
                          <a:spcPct val="110000"/>
                        </a:lnSpc>
                        <a:spcBef>
                          <a:spcPts val="0"/>
                        </a:spcBef>
                        <a:spcAft>
                          <a:spcPts val="0"/>
                        </a:spcAft>
                        <a:buClr>
                          <a:schemeClr val="bg1"/>
                        </a:buClr>
                        <a:buSzPct val="300000"/>
                        <a:buFont typeface="Arial" pitchFamily="34" charset="0"/>
                        <a:buNone/>
                        <a:tabLst/>
                        <a:defRPr/>
                      </a:pPr>
                      <a:r>
                        <a:rPr lang="en-US" sz="1000" b="1" kern="1200" dirty="0" smtClean="0">
                          <a:solidFill>
                            <a:srgbClr val="FF0000"/>
                          </a:solidFill>
                          <a:latin typeface="Calibri"/>
                          <a:ea typeface="Times New Roman"/>
                          <a:cs typeface="Arial"/>
                          <a:sym typeface="Wingdings 2"/>
                        </a:rPr>
                        <a:t> </a:t>
                      </a:r>
                      <a:endParaRPr lang="en-US" sz="1000" b="0" i="0" u="none" strike="noStrike" kern="1200" dirty="0" smtClean="0">
                        <a:solidFill>
                          <a:srgbClr val="FF0000"/>
                        </a:solidFill>
                        <a:latin typeface="Webdings" pitchFamily="18" charset="2"/>
                        <a:ea typeface="+mn-ea"/>
                        <a:cs typeface="+mn-cs"/>
                      </a:endParaRPr>
                    </a:p>
                  </a:txBody>
                  <a:tcPr marL="3544" marR="3544" marT="35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bl>
          </a:graphicData>
        </a:graphic>
      </p:graphicFrame>
      <p:sp>
        <p:nvSpPr>
          <p:cNvPr id="10" name="TextBox 9"/>
          <p:cNvSpPr txBox="1"/>
          <p:nvPr/>
        </p:nvSpPr>
        <p:spPr>
          <a:xfrm rot="-5400000">
            <a:off x="-366988" y="3743978"/>
            <a:ext cx="2057402" cy="360645"/>
          </a:xfrm>
          <a:prstGeom prst="rect">
            <a:avLst/>
          </a:prstGeom>
          <a:gradFill flip="none" rotWithShape="1">
            <a:gsLst>
              <a:gs pos="0">
                <a:schemeClr val="accent3">
                  <a:tint val="98000"/>
                  <a:shade val="25000"/>
                  <a:satMod val="250000"/>
                </a:schemeClr>
              </a:gs>
              <a:gs pos="68000">
                <a:schemeClr val="accent3">
                  <a:tint val="86000"/>
                  <a:satMod val="115000"/>
                </a:schemeClr>
              </a:gs>
              <a:gs pos="100000">
                <a:schemeClr val="bg2">
                  <a:lumMod val="50000"/>
                </a:schemeClr>
              </a:gs>
            </a:gsLst>
            <a:lin ang="27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b="1" dirty="0" smtClean="0">
                <a:solidFill>
                  <a:schemeClr val="accent1">
                    <a:lumMod val="50000"/>
                  </a:schemeClr>
                </a:solidFill>
                <a:latin typeface="Segoe UI" pitchFamily="34" charset="0"/>
                <a:cs typeface="Segoe UI" pitchFamily="34" charset="0"/>
              </a:rPr>
              <a:t>Service Specific</a:t>
            </a:r>
            <a:endParaRPr lang="en-US" sz="1000" b="1" dirty="0">
              <a:solidFill>
                <a:schemeClr val="accent1">
                  <a:lumMod val="50000"/>
                </a:schemeClr>
              </a:solidFill>
              <a:latin typeface="Segoe UI" pitchFamily="34" charset="0"/>
              <a:cs typeface="Segoe UI" pitchFamily="34" charset="0"/>
            </a:endParaRPr>
          </a:p>
        </p:txBody>
      </p:sp>
      <p:sp>
        <p:nvSpPr>
          <p:cNvPr id="33" name="TextBox 32"/>
          <p:cNvSpPr txBox="1"/>
          <p:nvPr/>
        </p:nvSpPr>
        <p:spPr>
          <a:xfrm>
            <a:off x="938587" y="1143000"/>
            <a:ext cx="639919"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Features</a:t>
            </a:r>
            <a:endParaRPr lang="en-US" sz="900" dirty="0">
              <a:solidFill>
                <a:schemeClr val="tx1"/>
              </a:solidFill>
              <a:latin typeface="Segoe UI" pitchFamily="34" charset="0"/>
              <a:cs typeface="Segoe UI" pitchFamily="34" charset="0"/>
            </a:endParaRPr>
          </a:p>
        </p:txBody>
      </p:sp>
      <p:sp>
        <p:nvSpPr>
          <p:cNvPr id="36" name="TextBox 35"/>
          <p:cNvSpPr txBox="1"/>
          <p:nvPr/>
        </p:nvSpPr>
        <p:spPr>
          <a:xfrm>
            <a:off x="2767387" y="1143000"/>
            <a:ext cx="643125"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Standard</a:t>
            </a:r>
            <a:endParaRPr lang="en-US" sz="900" baseline="30000" dirty="0">
              <a:solidFill>
                <a:schemeClr val="tx1"/>
              </a:solidFill>
              <a:latin typeface="Segoe UI" pitchFamily="34" charset="0"/>
              <a:cs typeface="Segoe UI" pitchFamily="34" charset="0"/>
            </a:endParaRPr>
          </a:p>
        </p:txBody>
      </p:sp>
      <p:sp>
        <p:nvSpPr>
          <p:cNvPr id="37" name="TextBox 36"/>
          <p:cNvSpPr txBox="1"/>
          <p:nvPr/>
        </p:nvSpPr>
        <p:spPr>
          <a:xfrm>
            <a:off x="3453187" y="1143000"/>
            <a:ext cx="699230" cy="230832"/>
          </a:xfrm>
          <a:prstGeom prst="rect">
            <a:avLst/>
          </a:prstGeom>
          <a:noFill/>
        </p:spPr>
        <p:txBody>
          <a:bodyPr wrap="none" rtlCol="0">
            <a:spAutoFit/>
          </a:bodyPr>
          <a:lstStyle/>
          <a:p>
            <a:r>
              <a:rPr lang="en-US" sz="900" dirty="0" smtClean="0">
                <a:solidFill>
                  <a:schemeClr val="tx1"/>
                </a:solidFill>
                <a:latin typeface="Segoe UI" pitchFamily="34" charset="0"/>
                <a:cs typeface="Segoe UI" pitchFamily="34" charset="0"/>
              </a:rPr>
              <a:t>Dedicated</a:t>
            </a:r>
            <a:endParaRPr lang="en-US" sz="900" baseline="30000" dirty="0">
              <a:solidFill>
                <a:schemeClr val="tx1"/>
              </a:solidFill>
              <a:latin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9912"/>
          </a:xfrm>
        </p:spPr>
        <p:txBody>
          <a:bodyPr>
            <a:noAutofit/>
          </a:bodyPr>
          <a:lstStyle/>
          <a:p>
            <a:r>
              <a:rPr lang="en-US" sz="4000" dirty="0" smtClean="0"/>
              <a:t>BlackBerry Options Comparison</a:t>
            </a:r>
            <a:endParaRPr lang="en-US" sz="4000" dirty="0"/>
          </a:p>
        </p:txBody>
      </p:sp>
      <p:graphicFrame>
        <p:nvGraphicFramePr>
          <p:cNvPr id="5" name="Content Placeholder 4"/>
          <p:cNvGraphicFramePr>
            <a:graphicFrameLocks noGrp="1"/>
          </p:cNvGraphicFramePr>
          <p:nvPr>
            <p:ph idx="1"/>
          </p:nvPr>
        </p:nvGraphicFramePr>
        <p:xfrm>
          <a:off x="221675" y="924560"/>
          <a:ext cx="8686800" cy="4577080"/>
        </p:xfrm>
        <a:graphic>
          <a:graphicData uri="http://schemas.openxmlformats.org/drawingml/2006/table">
            <a:tbl>
              <a:tblPr firstRow="1" bandRow="1">
                <a:tableStyleId>{5C22544A-7EE6-4342-B048-85BDC9FD1C3A}</a:tableStyleId>
              </a:tblPr>
              <a:tblGrid>
                <a:gridCol w="1683325"/>
                <a:gridCol w="1066800"/>
                <a:gridCol w="838200"/>
                <a:gridCol w="2057400"/>
                <a:gridCol w="1676400"/>
                <a:gridCol w="1364675"/>
              </a:tblGrid>
              <a:tr h="370840">
                <a:tc>
                  <a:txBody>
                    <a:bodyPr/>
                    <a:lstStyle/>
                    <a:p>
                      <a:endParaRPr lang="en-US" sz="900" dirty="0"/>
                    </a:p>
                  </a:txBody>
                  <a:tcPr/>
                </a:tc>
                <a:tc gridSpan="3">
                  <a:txBody>
                    <a:bodyPr/>
                    <a:lstStyle/>
                    <a:p>
                      <a:r>
                        <a:rPr lang="en-US" sz="1050" dirty="0" smtClean="0">
                          <a:solidFill>
                            <a:schemeClr val="bg1"/>
                          </a:solidFill>
                        </a:rPr>
                        <a:t>Microsoft</a:t>
                      </a:r>
                      <a:r>
                        <a:rPr lang="en-US" sz="1050" baseline="0" dirty="0" smtClean="0">
                          <a:solidFill>
                            <a:schemeClr val="bg1"/>
                          </a:solidFill>
                        </a:rPr>
                        <a:t> Online Services available options</a:t>
                      </a:r>
                      <a:endParaRPr lang="en-US" sz="1050" dirty="0">
                        <a:solidFill>
                          <a:schemeClr val="bg1"/>
                        </a:solidFill>
                      </a:endParaRPr>
                    </a:p>
                  </a:txBody>
                  <a:tcPr/>
                </a:tc>
                <a:tc hMerge="1">
                  <a:txBody>
                    <a:bodyPr/>
                    <a:lstStyle/>
                    <a:p>
                      <a:endParaRPr lang="en-US" sz="1100" dirty="0"/>
                    </a:p>
                  </a:txBody>
                  <a:tcPr/>
                </a:tc>
                <a:tc hMerge="1">
                  <a:txBody>
                    <a:bodyPr/>
                    <a:lstStyle/>
                    <a:p>
                      <a:endParaRPr lang="en-US" sz="1100" dirty="0"/>
                    </a:p>
                  </a:txBody>
                  <a:tcPr/>
                </a:tc>
                <a:tc gridSpan="2">
                  <a:txBody>
                    <a:bodyPr/>
                    <a:lstStyle/>
                    <a:p>
                      <a:r>
                        <a:rPr lang="en-US" sz="1050" dirty="0" smtClean="0"/>
                        <a:t>Market</a:t>
                      </a:r>
                      <a:r>
                        <a:rPr lang="en-US" sz="1050" baseline="0" dirty="0" smtClean="0"/>
                        <a:t> options n</a:t>
                      </a:r>
                      <a:r>
                        <a:rPr lang="en-US" sz="1050" dirty="0" smtClean="0"/>
                        <a:t>ot availab</a:t>
                      </a:r>
                      <a:r>
                        <a:rPr lang="en-US" sz="1050" baseline="0" dirty="0" smtClean="0"/>
                        <a:t>le to Microsoft Online Services customers</a:t>
                      </a:r>
                      <a:endParaRPr lang="en-US" sz="1050" dirty="0"/>
                    </a:p>
                  </a:txBody>
                  <a:tcPr>
                    <a:solidFill>
                      <a:schemeClr val="bg1">
                        <a:lumMod val="75000"/>
                      </a:schemeClr>
                    </a:solidFill>
                  </a:tcPr>
                </a:tc>
                <a:tc hMerge="1">
                  <a:txBody>
                    <a:bodyPr/>
                    <a:lstStyle/>
                    <a:p>
                      <a:endParaRPr lang="en-US" sz="1100" dirty="0"/>
                    </a:p>
                  </a:txBody>
                  <a:tcPr>
                    <a:solidFill>
                      <a:schemeClr val="bg1">
                        <a:lumMod val="75000"/>
                      </a:schemeClr>
                    </a:solidFill>
                  </a:tcPr>
                </a:tc>
              </a:tr>
              <a:tr h="350520">
                <a:tc>
                  <a:txBody>
                    <a:bodyPr/>
                    <a:lstStyle/>
                    <a:p>
                      <a:r>
                        <a:rPr lang="en-US" sz="900" b="1" dirty="0" smtClean="0">
                          <a:solidFill>
                            <a:srgbClr val="000000"/>
                          </a:solidFill>
                        </a:rPr>
                        <a:t>Capability</a:t>
                      </a:r>
                      <a:endParaRPr lang="en-US" sz="900" b="1" dirty="0">
                        <a:solidFill>
                          <a:srgbClr val="000000"/>
                        </a:solidFill>
                      </a:endParaRPr>
                    </a:p>
                  </a:txBody>
                  <a:tcPr/>
                </a:tc>
                <a:tc>
                  <a:txBody>
                    <a:bodyPr/>
                    <a:lstStyle/>
                    <a:p>
                      <a:r>
                        <a:rPr lang="en-US" sz="900" b="1" dirty="0" smtClean="0">
                          <a:solidFill>
                            <a:srgbClr val="000000"/>
                          </a:solidFill>
                        </a:rPr>
                        <a:t>BIS</a:t>
                      </a:r>
                      <a:endParaRPr lang="en-US" sz="900" b="1" dirty="0">
                        <a:solidFill>
                          <a:srgbClr val="000000"/>
                        </a:solidFill>
                      </a:endParaRPr>
                    </a:p>
                  </a:txBody>
                  <a:tcPr/>
                </a:tc>
                <a:tc>
                  <a:txBody>
                    <a:bodyPr/>
                    <a:lstStyle/>
                    <a:p>
                      <a:r>
                        <a:rPr lang="en-US" sz="900" b="1" dirty="0" err="1" smtClean="0">
                          <a:solidFill>
                            <a:srgbClr val="000000"/>
                          </a:solidFill>
                        </a:rPr>
                        <a:t>NotifySync</a:t>
                      </a:r>
                      <a:endParaRPr lang="en-US" sz="900" b="1" dirty="0">
                        <a:solidFill>
                          <a:srgbClr val="000000"/>
                        </a:solidFill>
                      </a:endParaRPr>
                    </a:p>
                  </a:txBody>
                  <a:tcPr/>
                </a:tc>
                <a:tc>
                  <a:txBody>
                    <a:bodyPr/>
                    <a:lstStyle/>
                    <a:p>
                      <a:r>
                        <a:rPr lang="en-US" sz="900" b="1" dirty="0" smtClean="0">
                          <a:solidFill>
                            <a:srgbClr val="000000"/>
                          </a:solidFill>
                        </a:rPr>
                        <a:t>Hosted BlackBerry  from MS</a:t>
                      </a:r>
                    </a:p>
                    <a:p>
                      <a:r>
                        <a:rPr lang="en-US" sz="900" b="1" dirty="0" smtClean="0">
                          <a:solidFill>
                            <a:srgbClr val="000000"/>
                          </a:solidFill>
                        </a:rPr>
                        <a:t>(customer</a:t>
                      </a:r>
                      <a:r>
                        <a:rPr lang="en-US" sz="900" b="1" baseline="0" dirty="0" smtClean="0">
                          <a:solidFill>
                            <a:srgbClr val="000000"/>
                          </a:solidFill>
                        </a:rPr>
                        <a:t> provided license)</a:t>
                      </a:r>
                      <a:endParaRPr lang="en-US" sz="900" b="1" dirty="0">
                        <a:solidFill>
                          <a:srgbClr val="000000"/>
                        </a:solidFill>
                      </a:endParaRPr>
                    </a:p>
                  </a:txBody>
                  <a:tcPr/>
                </a:tc>
                <a:tc>
                  <a:txBody>
                    <a:bodyPr/>
                    <a:lstStyle/>
                    <a:p>
                      <a:r>
                        <a:rPr lang="en-US" sz="900" b="1" dirty="0" smtClean="0">
                          <a:solidFill>
                            <a:srgbClr val="000000"/>
                          </a:solidFill>
                        </a:rPr>
                        <a:t>Hosted BlackBerry</a:t>
                      </a:r>
                      <a:r>
                        <a:rPr lang="en-US" sz="900" b="1" baseline="0" dirty="0" smtClean="0">
                          <a:solidFill>
                            <a:srgbClr val="000000"/>
                          </a:solidFill>
                        </a:rPr>
                        <a:t> </a:t>
                      </a:r>
                    </a:p>
                    <a:p>
                      <a:r>
                        <a:rPr lang="en-US" sz="900" b="1" baseline="0" dirty="0" smtClean="0">
                          <a:solidFill>
                            <a:srgbClr val="000000"/>
                          </a:solidFill>
                        </a:rPr>
                        <a:t>(</a:t>
                      </a:r>
                      <a:r>
                        <a:rPr lang="en-US" sz="900" b="1" baseline="0" dirty="0" err="1" smtClean="0">
                          <a:solidFill>
                            <a:srgbClr val="000000"/>
                          </a:solidFill>
                        </a:rPr>
                        <a:t>hoster</a:t>
                      </a:r>
                      <a:r>
                        <a:rPr lang="en-US" sz="900" b="1" baseline="0" dirty="0" smtClean="0">
                          <a:solidFill>
                            <a:srgbClr val="000000"/>
                          </a:solidFill>
                        </a:rPr>
                        <a:t> provided license)</a:t>
                      </a:r>
                      <a:endParaRPr lang="en-US" sz="900" b="1" dirty="0">
                        <a:solidFill>
                          <a:srgbClr val="000000"/>
                        </a:solidFill>
                      </a:endParaRPr>
                    </a:p>
                  </a:txBody>
                  <a:tcPr>
                    <a:solidFill>
                      <a:schemeClr val="bg1">
                        <a:lumMod val="75000"/>
                      </a:schemeClr>
                    </a:solidFill>
                  </a:tcPr>
                </a:tc>
                <a:tc>
                  <a:txBody>
                    <a:bodyPr/>
                    <a:lstStyle/>
                    <a:p>
                      <a:r>
                        <a:rPr lang="en-US" sz="900" b="1" dirty="0" smtClean="0">
                          <a:solidFill>
                            <a:srgbClr val="000000"/>
                          </a:solidFill>
                        </a:rPr>
                        <a:t>On Premise BES</a:t>
                      </a:r>
                      <a:endParaRPr lang="en-US" sz="900" b="1" dirty="0">
                        <a:solidFill>
                          <a:srgbClr val="000000"/>
                        </a:solidFill>
                      </a:endParaRPr>
                    </a:p>
                  </a:txBody>
                  <a:tcPr>
                    <a:solidFill>
                      <a:schemeClr val="bg1">
                        <a:lumMod val="75000"/>
                      </a:schemeClr>
                    </a:solidFill>
                  </a:tcPr>
                </a:tc>
              </a:tr>
              <a:tr h="167640">
                <a:tc>
                  <a:txBody>
                    <a:bodyPr/>
                    <a:lstStyle/>
                    <a:p>
                      <a:r>
                        <a:rPr lang="en-US" sz="900" dirty="0" smtClean="0">
                          <a:solidFill>
                            <a:srgbClr val="000000"/>
                          </a:solidFill>
                        </a:rPr>
                        <a:t>Email push</a:t>
                      </a:r>
                      <a:r>
                        <a:rPr lang="en-US" sz="900" baseline="0" dirty="0" smtClean="0">
                          <a:solidFill>
                            <a:srgbClr val="000000"/>
                          </a:solidFill>
                        </a:rPr>
                        <a:t> over the air</a:t>
                      </a:r>
                      <a:endParaRPr lang="en-US" sz="900" dirty="0">
                        <a:solidFill>
                          <a:srgbClr val="00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r>
              <a:tr h="370840">
                <a:tc>
                  <a:txBody>
                    <a:bodyPr/>
                    <a:lstStyle/>
                    <a:p>
                      <a:r>
                        <a:rPr lang="en-US" sz="900" dirty="0" smtClean="0">
                          <a:solidFill>
                            <a:srgbClr val="000000"/>
                          </a:solidFill>
                        </a:rPr>
                        <a:t>Calendar push</a:t>
                      </a:r>
                      <a:r>
                        <a:rPr lang="en-US" sz="900" baseline="0" dirty="0" smtClean="0">
                          <a:solidFill>
                            <a:srgbClr val="000000"/>
                          </a:solidFill>
                        </a:rPr>
                        <a:t> over the air</a:t>
                      </a:r>
                      <a:endParaRPr lang="en-US" sz="900" dirty="0">
                        <a:solidFill>
                          <a:srgbClr val="000000"/>
                        </a:solidFill>
                      </a:endParaRPr>
                    </a:p>
                  </a:txBody>
                  <a:tcPr/>
                </a:tc>
                <a:tc>
                  <a:txBody>
                    <a:bodyPr/>
                    <a:lstStyle/>
                    <a:p>
                      <a:r>
                        <a:rPr lang="en-US" sz="900" dirty="0" smtClean="0">
                          <a:solidFill>
                            <a:srgbClr val="FF0000"/>
                          </a:solidFill>
                        </a:rPr>
                        <a:t>N</a:t>
                      </a:r>
                      <a:r>
                        <a:rPr lang="en-US" sz="900" baseline="0" dirty="0" smtClean="0">
                          <a:solidFill>
                            <a:srgbClr val="FF0000"/>
                          </a:solidFill>
                        </a:rPr>
                        <a:t>o (can do via wired sync)</a:t>
                      </a:r>
                      <a:endParaRPr lang="en-US" sz="900" dirty="0">
                        <a:solidFill>
                          <a:srgbClr val="FF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r>
              <a:tr h="406400">
                <a:tc>
                  <a:txBody>
                    <a:bodyPr/>
                    <a:lstStyle/>
                    <a:p>
                      <a:r>
                        <a:rPr lang="en-US" sz="900" dirty="0" smtClean="0">
                          <a:solidFill>
                            <a:srgbClr val="000000"/>
                          </a:solidFill>
                        </a:rPr>
                        <a:t>Contacts</a:t>
                      </a:r>
                      <a:r>
                        <a:rPr lang="en-US" sz="900" baseline="0" dirty="0" smtClean="0">
                          <a:solidFill>
                            <a:srgbClr val="000000"/>
                          </a:solidFill>
                        </a:rPr>
                        <a:t> (with GAL integration) push over the air</a:t>
                      </a:r>
                      <a:endParaRPr lang="en-US" sz="90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FF0000"/>
                          </a:solidFill>
                        </a:rPr>
                        <a:t>N</a:t>
                      </a:r>
                      <a:r>
                        <a:rPr lang="en-US" sz="900" baseline="0" dirty="0" smtClean="0">
                          <a:solidFill>
                            <a:srgbClr val="FF0000"/>
                          </a:solidFill>
                        </a:rPr>
                        <a:t>o (can do via wired sync)</a:t>
                      </a:r>
                      <a:endParaRPr lang="en-US" sz="900" dirty="0" smtClean="0">
                        <a:solidFill>
                          <a:srgbClr val="FF0000"/>
                        </a:solidFill>
                      </a:endParaRPr>
                    </a:p>
                    <a:p>
                      <a:endParaRPr lang="en-US" sz="900" dirty="0">
                        <a:solidFill>
                          <a:srgbClr val="FF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r>
              <a:tr h="208280">
                <a:tc>
                  <a:txBody>
                    <a:bodyPr/>
                    <a:lstStyle/>
                    <a:p>
                      <a:r>
                        <a:rPr lang="en-US" sz="900" dirty="0" smtClean="0">
                          <a:solidFill>
                            <a:srgbClr val="000000"/>
                          </a:solidFill>
                        </a:rPr>
                        <a:t>Tasks push over the air</a:t>
                      </a:r>
                      <a:endParaRPr lang="en-US" sz="90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FF0000"/>
                          </a:solidFill>
                        </a:rPr>
                        <a:t>N</a:t>
                      </a:r>
                      <a:r>
                        <a:rPr lang="en-US" sz="900" baseline="0" dirty="0" smtClean="0">
                          <a:solidFill>
                            <a:srgbClr val="FF0000"/>
                          </a:solidFill>
                        </a:rPr>
                        <a:t>o (can do via wired sync)</a:t>
                      </a:r>
                      <a:endParaRPr lang="en-US" sz="900" dirty="0" smtClean="0">
                        <a:solidFill>
                          <a:srgbClr val="FF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r>
              <a:tr h="223520">
                <a:tc>
                  <a:txBody>
                    <a:bodyPr/>
                    <a:lstStyle/>
                    <a:p>
                      <a:r>
                        <a:rPr lang="en-US" sz="900" dirty="0" smtClean="0">
                          <a:solidFill>
                            <a:srgbClr val="000000"/>
                          </a:solidFill>
                        </a:rPr>
                        <a:t>Remote device</a:t>
                      </a:r>
                      <a:r>
                        <a:rPr lang="en-US" sz="900" baseline="0" dirty="0" smtClean="0">
                          <a:solidFill>
                            <a:srgbClr val="000000"/>
                          </a:solidFill>
                        </a:rPr>
                        <a:t> wipe</a:t>
                      </a:r>
                      <a:endParaRPr lang="en-US" sz="900" dirty="0">
                        <a:solidFill>
                          <a:srgbClr val="000000"/>
                        </a:solidFill>
                      </a:endParaRPr>
                    </a:p>
                  </a:txBody>
                  <a:tcPr/>
                </a:tc>
                <a:tc>
                  <a:txBody>
                    <a:bodyPr/>
                    <a:lstStyle/>
                    <a:p>
                      <a:r>
                        <a:rPr lang="en-US" sz="900" dirty="0" smtClean="0">
                          <a:solidFill>
                            <a:srgbClr val="FF0000"/>
                          </a:solidFill>
                        </a:rPr>
                        <a:t>No</a:t>
                      </a:r>
                      <a:endParaRPr lang="en-US" sz="900" dirty="0">
                        <a:solidFill>
                          <a:srgbClr val="FF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r>
              <a:tr h="223520">
                <a:tc>
                  <a:txBody>
                    <a:bodyPr/>
                    <a:lstStyle/>
                    <a:p>
                      <a:r>
                        <a:rPr lang="en-US" sz="900" dirty="0" smtClean="0">
                          <a:solidFill>
                            <a:srgbClr val="000000"/>
                          </a:solidFill>
                        </a:rPr>
                        <a:t>Password reset</a:t>
                      </a:r>
                      <a:endParaRPr lang="en-US" sz="90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FF0000"/>
                          </a:solidFill>
                        </a:rPr>
                        <a:t>No</a:t>
                      </a:r>
                    </a:p>
                  </a:txBody>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accent5">
                        <a:lumMod val="60000"/>
                        <a:lumOff val="40000"/>
                      </a:schemeClr>
                    </a:solidFill>
                  </a:tcPr>
                </a:tc>
              </a:tr>
              <a:tr h="147320">
                <a:tc>
                  <a:txBody>
                    <a:bodyPr/>
                    <a:lstStyle/>
                    <a:p>
                      <a:r>
                        <a:rPr lang="en-US" sz="900" dirty="0" smtClean="0">
                          <a:solidFill>
                            <a:srgbClr val="000000"/>
                          </a:solidFill>
                        </a:rPr>
                        <a:t>Custom service settings</a:t>
                      </a:r>
                      <a:endParaRPr lang="en-US" sz="90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No</a:t>
                      </a:r>
                    </a:p>
                  </a:txBody>
                  <a:tcPr/>
                </a:tc>
                <a:tc>
                  <a:txBody>
                    <a:bodyPr/>
                    <a:lstStyle/>
                    <a:p>
                      <a:r>
                        <a:rPr lang="en-US" sz="900" dirty="0" smtClean="0">
                          <a:solidFill>
                            <a:srgbClr val="000000"/>
                          </a:solidFill>
                        </a:rPr>
                        <a:t>No</a:t>
                      </a:r>
                      <a:endParaRPr lang="en-US" sz="900" dirty="0">
                        <a:solidFill>
                          <a:srgbClr val="000000"/>
                        </a:solidFill>
                      </a:endParaRPr>
                    </a:p>
                  </a:txBody>
                  <a:tcPr/>
                </a:tc>
                <a:tc>
                  <a:txBody>
                    <a:bodyPr/>
                    <a:lstStyle/>
                    <a:p>
                      <a:r>
                        <a:rPr lang="en-US" sz="900" dirty="0" smtClean="0">
                          <a:solidFill>
                            <a:srgbClr val="000000"/>
                          </a:solidFill>
                        </a:rPr>
                        <a:t>No</a:t>
                      </a:r>
                      <a:endParaRPr lang="en-US" sz="900" dirty="0">
                        <a:solidFill>
                          <a:srgbClr val="000000"/>
                        </a:solidFill>
                      </a:endParaRPr>
                    </a:p>
                  </a:txBody>
                  <a:tcPr/>
                </a:tc>
                <a:tc>
                  <a:txBody>
                    <a:bodyPr/>
                    <a:lstStyle/>
                    <a:p>
                      <a:r>
                        <a:rPr lang="en-US" sz="900" dirty="0" smtClean="0">
                          <a:solidFill>
                            <a:srgbClr val="000000"/>
                          </a:solidFill>
                        </a:rPr>
                        <a:t>No</a:t>
                      </a:r>
                      <a:endParaRPr lang="en-US" sz="900" dirty="0">
                        <a:solidFill>
                          <a:srgbClr val="000000"/>
                        </a:solidFill>
                      </a:endParaRPr>
                    </a:p>
                  </a:txBody>
                  <a:tcPr>
                    <a:solidFill>
                      <a:schemeClr val="bg1">
                        <a:lumMod val="75000"/>
                      </a:schemeClr>
                    </a:solidFill>
                  </a:tcPr>
                </a:tc>
                <a:tc>
                  <a:txBody>
                    <a:bodyPr/>
                    <a:lstStyle/>
                    <a:p>
                      <a:r>
                        <a:rPr lang="en-US" sz="900" b="0" dirty="0" smtClean="0">
                          <a:solidFill>
                            <a:srgbClr val="FF0000"/>
                          </a:solidFill>
                        </a:rPr>
                        <a:t>Yes</a:t>
                      </a:r>
                      <a:endParaRPr lang="en-US" sz="900" b="0" dirty="0">
                        <a:solidFill>
                          <a:srgbClr val="FF0000"/>
                        </a:solidFill>
                      </a:endParaRPr>
                    </a:p>
                  </a:txBody>
                  <a:tcPr>
                    <a:solidFill>
                      <a:schemeClr val="bg1">
                        <a:lumMod val="75000"/>
                      </a:schemeClr>
                    </a:solidFill>
                  </a:tcPr>
                </a:tc>
              </a:tr>
              <a:tr h="223520">
                <a:tc>
                  <a:txBody>
                    <a:bodyPr/>
                    <a:lstStyle/>
                    <a:p>
                      <a:r>
                        <a:rPr lang="en-US" sz="900" dirty="0" smtClean="0">
                          <a:solidFill>
                            <a:srgbClr val="000000"/>
                          </a:solidFill>
                        </a:rPr>
                        <a:t>Advanced device</a:t>
                      </a:r>
                      <a:r>
                        <a:rPr lang="en-US" sz="900" baseline="0" dirty="0" smtClean="0">
                          <a:solidFill>
                            <a:srgbClr val="000000"/>
                          </a:solidFill>
                        </a:rPr>
                        <a:t> management</a:t>
                      </a:r>
                      <a:endParaRPr lang="en-US" sz="90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No</a:t>
                      </a:r>
                    </a:p>
                  </a:txBody>
                  <a:tcPr/>
                </a:tc>
                <a:tc>
                  <a:txBody>
                    <a:bodyPr/>
                    <a:lstStyle/>
                    <a:p>
                      <a:r>
                        <a:rPr lang="en-US" sz="900" dirty="0" smtClean="0">
                          <a:solidFill>
                            <a:srgbClr val="000000"/>
                          </a:solidFill>
                        </a:rPr>
                        <a:t>No</a:t>
                      </a:r>
                      <a:endParaRPr lang="en-US" sz="900" dirty="0">
                        <a:solidFill>
                          <a:srgbClr val="000000"/>
                        </a:solidFill>
                      </a:endParaRPr>
                    </a:p>
                  </a:txBody>
                  <a:tcPr/>
                </a:tc>
                <a:tc>
                  <a:txBody>
                    <a:bodyPr/>
                    <a:lstStyle/>
                    <a:p>
                      <a:r>
                        <a:rPr lang="en-US" sz="900" dirty="0" smtClean="0">
                          <a:solidFill>
                            <a:srgbClr val="000000"/>
                          </a:solidFill>
                        </a:rPr>
                        <a:t>No</a:t>
                      </a:r>
                      <a:endParaRPr lang="en-US" sz="900" dirty="0">
                        <a:solidFill>
                          <a:srgbClr val="000000"/>
                        </a:solidFill>
                      </a:endParaRPr>
                    </a:p>
                  </a:txBody>
                  <a:tcPr/>
                </a:tc>
                <a:tc>
                  <a:txBody>
                    <a:bodyPr/>
                    <a:lstStyle/>
                    <a:p>
                      <a:r>
                        <a:rPr lang="en-US" sz="900" dirty="0" smtClean="0">
                          <a:solidFill>
                            <a:srgbClr val="000000"/>
                          </a:solidFill>
                        </a:rPr>
                        <a:t>No</a:t>
                      </a:r>
                      <a:endParaRPr lang="en-US" sz="900" dirty="0">
                        <a:solidFill>
                          <a:srgbClr val="000000"/>
                        </a:solidFill>
                      </a:endParaRPr>
                    </a:p>
                  </a:txBody>
                  <a:tcPr>
                    <a:solidFill>
                      <a:schemeClr val="bg1">
                        <a:lumMod val="75000"/>
                      </a:schemeClr>
                    </a:solidFill>
                  </a:tcPr>
                </a:tc>
                <a:tc>
                  <a:txBody>
                    <a:bodyPr/>
                    <a:lstStyle/>
                    <a:p>
                      <a:r>
                        <a:rPr lang="en-US" sz="900" b="0" dirty="0" smtClean="0">
                          <a:solidFill>
                            <a:srgbClr val="FF0000"/>
                          </a:solidFill>
                        </a:rPr>
                        <a:t>Yes</a:t>
                      </a:r>
                      <a:endParaRPr lang="en-US" sz="900" b="0" dirty="0">
                        <a:solidFill>
                          <a:srgbClr val="FF0000"/>
                        </a:solidFill>
                      </a:endParaRPr>
                    </a:p>
                  </a:txBody>
                  <a:tcPr>
                    <a:solidFill>
                      <a:schemeClr val="bg1">
                        <a:lumMod val="75000"/>
                      </a:schemeClr>
                    </a:solidFill>
                  </a:tcPr>
                </a:tc>
              </a:tr>
              <a:tr h="137160">
                <a:tc>
                  <a:txBody>
                    <a:bodyPr/>
                    <a:lstStyle/>
                    <a:p>
                      <a:r>
                        <a:rPr lang="en-US" sz="900" dirty="0" smtClean="0">
                          <a:solidFill>
                            <a:srgbClr val="000000"/>
                          </a:solidFill>
                        </a:rPr>
                        <a:t>Application</a:t>
                      </a:r>
                      <a:r>
                        <a:rPr lang="en-US" sz="900" baseline="0" dirty="0" smtClean="0">
                          <a:solidFill>
                            <a:srgbClr val="000000"/>
                          </a:solidFill>
                        </a:rPr>
                        <a:t> management via BES</a:t>
                      </a:r>
                      <a:endParaRPr lang="en-US" sz="900" dirty="0">
                        <a:solidFill>
                          <a:srgbClr val="00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rPr>
                        <a:t>No</a:t>
                      </a:r>
                    </a:p>
                    <a:p>
                      <a:endParaRPr lang="en-US" sz="900" dirty="0">
                        <a:solidFill>
                          <a:srgbClr val="000000"/>
                        </a:solidFill>
                      </a:endParaRPr>
                    </a:p>
                  </a:txBody>
                  <a:tcPr/>
                </a:tc>
                <a:tc>
                  <a:txBody>
                    <a:bodyPr/>
                    <a:lstStyle/>
                    <a:p>
                      <a:r>
                        <a:rPr lang="en-US" sz="900" dirty="0" smtClean="0">
                          <a:solidFill>
                            <a:srgbClr val="000000"/>
                          </a:solidFill>
                        </a:rPr>
                        <a:t>No</a:t>
                      </a:r>
                      <a:endParaRPr lang="en-US" sz="900" dirty="0">
                        <a:solidFill>
                          <a:srgbClr val="000000"/>
                        </a:solidFill>
                      </a:endParaRPr>
                    </a:p>
                  </a:txBody>
                  <a:tcPr/>
                </a:tc>
                <a:tc>
                  <a:txBody>
                    <a:bodyPr/>
                    <a:lstStyle/>
                    <a:p>
                      <a:r>
                        <a:rPr lang="en-US" sz="900" dirty="0" smtClean="0">
                          <a:solidFill>
                            <a:srgbClr val="000000"/>
                          </a:solidFill>
                        </a:rPr>
                        <a:t>No</a:t>
                      </a:r>
                      <a:endParaRPr lang="en-US" sz="900" dirty="0">
                        <a:solidFill>
                          <a:srgbClr val="000000"/>
                        </a:solidFill>
                      </a:endParaRPr>
                    </a:p>
                  </a:txBody>
                  <a:tcPr/>
                </a:tc>
                <a:tc>
                  <a:txBody>
                    <a:bodyPr/>
                    <a:lstStyle/>
                    <a:p>
                      <a:r>
                        <a:rPr lang="en-US" sz="900" dirty="0" smtClean="0">
                          <a:solidFill>
                            <a:srgbClr val="000000"/>
                          </a:solidFill>
                        </a:rPr>
                        <a:t>No</a:t>
                      </a:r>
                      <a:endParaRPr lang="en-US" sz="900" dirty="0">
                        <a:solidFill>
                          <a:srgbClr val="000000"/>
                        </a:solidFill>
                      </a:endParaRPr>
                    </a:p>
                  </a:txBody>
                  <a:tcPr>
                    <a:solidFill>
                      <a:schemeClr val="bg1">
                        <a:lumMod val="75000"/>
                      </a:schemeClr>
                    </a:solidFill>
                  </a:tcPr>
                </a:tc>
                <a:tc>
                  <a:txBody>
                    <a:bodyPr/>
                    <a:lstStyle/>
                    <a:p>
                      <a:r>
                        <a:rPr lang="en-US" sz="900" b="0" dirty="0" smtClean="0">
                          <a:solidFill>
                            <a:srgbClr val="FF0000"/>
                          </a:solidFill>
                        </a:rPr>
                        <a:t>Yes</a:t>
                      </a:r>
                      <a:endParaRPr lang="en-US" sz="900" b="0" dirty="0">
                        <a:solidFill>
                          <a:srgbClr val="FF0000"/>
                        </a:solidFill>
                      </a:endParaRPr>
                    </a:p>
                  </a:txBody>
                  <a:tcPr>
                    <a:solidFill>
                      <a:schemeClr val="bg1">
                        <a:lumMod val="75000"/>
                      </a:schemeClr>
                    </a:solidFill>
                  </a:tcPr>
                </a:tc>
              </a:tr>
              <a:tr h="137160">
                <a:tc>
                  <a:txBody>
                    <a:bodyPr/>
                    <a:lstStyle/>
                    <a:p>
                      <a:r>
                        <a:rPr lang="en-US" sz="900" dirty="0" smtClean="0">
                          <a:solidFill>
                            <a:srgbClr val="000000"/>
                          </a:solidFill>
                        </a:rPr>
                        <a:t>Native</a:t>
                      </a:r>
                      <a:r>
                        <a:rPr lang="en-US" sz="900" baseline="0" dirty="0" smtClean="0">
                          <a:solidFill>
                            <a:srgbClr val="000000"/>
                          </a:solidFill>
                        </a:rPr>
                        <a:t> BlackBerry email UI</a:t>
                      </a:r>
                      <a:endParaRPr lang="en-US" sz="900" dirty="0">
                        <a:solidFill>
                          <a:srgbClr val="00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tc>
                <a:tc>
                  <a:txBody>
                    <a:bodyPr/>
                    <a:lstStyle/>
                    <a:p>
                      <a:r>
                        <a:rPr lang="en-US" sz="900" dirty="0" smtClean="0">
                          <a:solidFill>
                            <a:srgbClr val="000000"/>
                          </a:solidFill>
                        </a:rPr>
                        <a:t>No</a:t>
                      </a:r>
                      <a:endParaRPr lang="en-US" sz="900" dirty="0">
                        <a:solidFill>
                          <a:srgbClr val="00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solidFill>
                      <a:schemeClr val="bg1">
                        <a:lumMod val="75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bg1">
                        <a:lumMod val="75000"/>
                      </a:schemeClr>
                    </a:solidFill>
                  </a:tcPr>
                </a:tc>
              </a:tr>
              <a:tr h="137160">
                <a:tc>
                  <a:txBody>
                    <a:bodyPr/>
                    <a:lstStyle/>
                    <a:p>
                      <a:r>
                        <a:rPr lang="en-US" sz="900" dirty="0" smtClean="0">
                          <a:solidFill>
                            <a:srgbClr val="000000"/>
                          </a:solidFill>
                        </a:rPr>
                        <a:t>Data</a:t>
                      </a:r>
                      <a:r>
                        <a:rPr lang="en-US" sz="900" baseline="0" dirty="0" smtClean="0">
                          <a:solidFill>
                            <a:srgbClr val="000000"/>
                          </a:solidFill>
                        </a:rPr>
                        <a:t> plan required</a:t>
                      </a:r>
                      <a:endParaRPr lang="en-US" sz="900" dirty="0">
                        <a:solidFill>
                          <a:srgbClr val="000000"/>
                        </a:solidFill>
                      </a:endParaRPr>
                    </a:p>
                  </a:txBody>
                  <a:tcPr/>
                </a:tc>
                <a:tc>
                  <a:txBody>
                    <a:bodyPr/>
                    <a:lstStyle/>
                    <a:p>
                      <a:r>
                        <a:rPr lang="en-US" sz="900" dirty="0" smtClean="0">
                          <a:solidFill>
                            <a:srgbClr val="000000"/>
                          </a:solidFill>
                        </a:rPr>
                        <a:t>BIS</a:t>
                      </a:r>
                      <a:endParaRPr lang="en-US" sz="900" dirty="0">
                        <a:solidFill>
                          <a:srgbClr val="000000"/>
                        </a:solidFill>
                      </a:endParaRPr>
                    </a:p>
                  </a:txBody>
                  <a:tcPr/>
                </a:tc>
                <a:tc>
                  <a:txBody>
                    <a:bodyPr/>
                    <a:lstStyle/>
                    <a:p>
                      <a:r>
                        <a:rPr lang="en-US" sz="900" dirty="0" smtClean="0">
                          <a:solidFill>
                            <a:srgbClr val="000000"/>
                          </a:solidFill>
                        </a:rPr>
                        <a:t>BIS</a:t>
                      </a:r>
                      <a:endParaRPr lang="en-US" sz="900" dirty="0">
                        <a:solidFill>
                          <a:srgbClr val="000000"/>
                        </a:solidFill>
                      </a:endParaRPr>
                    </a:p>
                  </a:txBody>
                  <a:tcPr/>
                </a:tc>
                <a:tc>
                  <a:txBody>
                    <a:bodyPr/>
                    <a:lstStyle/>
                    <a:p>
                      <a:r>
                        <a:rPr lang="en-US" sz="900" dirty="0" smtClean="0">
                          <a:solidFill>
                            <a:srgbClr val="000000"/>
                          </a:solidFill>
                        </a:rPr>
                        <a:t>BES</a:t>
                      </a:r>
                      <a:endParaRPr lang="en-US" sz="900" dirty="0">
                        <a:solidFill>
                          <a:srgbClr val="000000"/>
                        </a:solidFill>
                      </a:endParaRPr>
                    </a:p>
                  </a:txBody>
                  <a:tcPr/>
                </a:tc>
                <a:tc>
                  <a:txBody>
                    <a:bodyPr/>
                    <a:lstStyle/>
                    <a:p>
                      <a:r>
                        <a:rPr lang="en-US" sz="900" dirty="0" smtClean="0">
                          <a:solidFill>
                            <a:srgbClr val="000000"/>
                          </a:solidFill>
                        </a:rPr>
                        <a:t>BES</a:t>
                      </a:r>
                      <a:endParaRPr lang="en-US" sz="900" dirty="0">
                        <a:solidFill>
                          <a:srgbClr val="000000"/>
                        </a:solidFill>
                      </a:endParaRPr>
                    </a:p>
                  </a:txBody>
                  <a:tcPr>
                    <a:solidFill>
                      <a:schemeClr val="bg1">
                        <a:lumMod val="75000"/>
                      </a:schemeClr>
                    </a:solidFill>
                  </a:tcPr>
                </a:tc>
                <a:tc>
                  <a:txBody>
                    <a:bodyPr/>
                    <a:lstStyle/>
                    <a:p>
                      <a:r>
                        <a:rPr lang="en-US" sz="900" dirty="0" smtClean="0">
                          <a:solidFill>
                            <a:srgbClr val="000000"/>
                          </a:solidFill>
                        </a:rPr>
                        <a:t>BES</a:t>
                      </a:r>
                      <a:endParaRPr lang="en-US" sz="900" dirty="0">
                        <a:solidFill>
                          <a:srgbClr val="000000"/>
                        </a:solidFill>
                      </a:endParaRPr>
                    </a:p>
                  </a:txBody>
                  <a:tcPr>
                    <a:solidFill>
                      <a:schemeClr val="bg1">
                        <a:lumMod val="75000"/>
                      </a:schemeClr>
                    </a:solidFill>
                  </a:tcPr>
                </a:tc>
              </a:tr>
              <a:tr h="137160">
                <a:tc>
                  <a:txBody>
                    <a:bodyPr/>
                    <a:lstStyle/>
                    <a:p>
                      <a:r>
                        <a:rPr lang="en-US" sz="900" dirty="0" smtClean="0">
                          <a:solidFill>
                            <a:srgbClr val="000000"/>
                          </a:solidFill>
                        </a:rPr>
                        <a:t>Native</a:t>
                      </a:r>
                      <a:r>
                        <a:rPr lang="en-US" sz="900" baseline="0" dirty="0" smtClean="0">
                          <a:solidFill>
                            <a:srgbClr val="000000"/>
                          </a:solidFill>
                        </a:rPr>
                        <a:t> BlackBerry UI</a:t>
                      </a:r>
                      <a:endParaRPr lang="en-US" sz="900" dirty="0">
                        <a:solidFill>
                          <a:srgbClr val="00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tc>
                <a:tc>
                  <a:txBody>
                    <a:bodyPr/>
                    <a:lstStyle/>
                    <a:p>
                      <a:r>
                        <a:rPr lang="en-US" sz="900" dirty="0" smtClean="0">
                          <a:solidFill>
                            <a:srgbClr val="000000"/>
                          </a:solidFill>
                        </a:rPr>
                        <a:t>No</a:t>
                      </a:r>
                      <a:endParaRPr lang="en-US" sz="900" dirty="0">
                        <a:solidFill>
                          <a:srgbClr val="00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tc>
                <a:tc>
                  <a:txBody>
                    <a:bodyPr/>
                    <a:lstStyle/>
                    <a:p>
                      <a:r>
                        <a:rPr lang="en-US" sz="900" dirty="0" smtClean="0">
                          <a:solidFill>
                            <a:srgbClr val="000000"/>
                          </a:solidFill>
                        </a:rPr>
                        <a:t>Yes</a:t>
                      </a:r>
                      <a:endParaRPr lang="en-US" sz="900" dirty="0">
                        <a:solidFill>
                          <a:srgbClr val="000000"/>
                        </a:solidFill>
                      </a:endParaRPr>
                    </a:p>
                  </a:txBody>
                  <a:tcPr>
                    <a:solidFill>
                      <a:schemeClr val="bg1">
                        <a:lumMod val="75000"/>
                      </a:schemeClr>
                    </a:solidFill>
                  </a:tcPr>
                </a:tc>
                <a:tc>
                  <a:txBody>
                    <a:bodyPr/>
                    <a:lstStyle/>
                    <a:p>
                      <a:r>
                        <a:rPr lang="en-US" sz="900" dirty="0" smtClean="0">
                          <a:solidFill>
                            <a:srgbClr val="000000"/>
                          </a:solidFill>
                        </a:rPr>
                        <a:t>Yes</a:t>
                      </a:r>
                      <a:endParaRPr lang="en-US" sz="900" dirty="0">
                        <a:solidFill>
                          <a:srgbClr val="000000"/>
                        </a:solidFill>
                      </a:endParaRPr>
                    </a:p>
                  </a:txBody>
                  <a:tcPr>
                    <a:solidFill>
                      <a:schemeClr val="bg1">
                        <a:lumMod val="75000"/>
                      </a:schemeClr>
                    </a:solidFill>
                  </a:tcPr>
                </a:tc>
              </a:tr>
              <a:tr h="137160">
                <a:tc>
                  <a:txBody>
                    <a:bodyPr/>
                    <a:lstStyle/>
                    <a:p>
                      <a:r>
                        <a:rPr lang="en-US" sz="900" dirty="0" smtClean="0">
                          <a:solidFill>
                            <a:srgbClr val="000000"/>
                          </a:solidFill>
                        </a:rPr>
                        <a:t>Cost</a:t>
                      </a:r>
                      <a:endParaRPr lang="en-US" sz="900" dirty="0">
                        <a:solidFill>
                          <a:srgbClr val="000000"/>
                        </a:solidFill>
                      </a:endParaRPr>
                    </a:p>
                  </a:txBody>
                  <a:tcPr/>
                </a:tc>
                <a:tc>
                  <a:txBody>
                    <a:bodyPr/>
                    <a:lstStyle/>
                    <a:p>
                      <a:r>
                        <a:rPr lang="en-US" sz="900" dirty="0" smtClean="0">
                          <a:solidFill>
                            <a:srgbClr val="000000"/>
                          </a:solidFill>
                        </a:rPr>
                        <a:t>Very Low</a:t>
                      </a:r>
                      <a:endParaRPr lang="en-US" sz="900" dirty="0">
                        <a:solidFill>
                          <a:srgbClr val="000000"/>
                        </a:solidFill>
                      </a:endParaRPr>
                    </a:p>
                  </a:txBody>
                  <a:tcPr/>
                </a:tc>
                <a:tc>
                  <a:txBody>
                    <a:bodyPr/>
                    <a:lstStyle/>
                    <a:p>
                      <a:r>
                        <a:rPr lang="en-US" sz="900" dirty="0" smtClean="0">
                          <a:solidFill>
                            <a:srgbClr val="000000"/>
                          </a:solidFill>
                        </a:rPr>
                        <a:t>Low</a:t>
                      </a:r>
                      <a:endParaRPr lang="en-US" sz="900" dirty="0">
                        <a:solidFill>
                          <a:srgbClr val="000000"/>
                        </a:solidFill>
                      </a:endParaRPr>
                    </a:p>
                  </a:txBody>
                  <a:tcPr/>
                </a:tc>
                <a:tc>
                  <a:txBody>
                    <a:bodyPr/>
                    <a:lstStyle/>
                    <a:p>
                      <a:r>
                        <a:rPr lang="en-US" sz="900" dirty="0" smtClean="0">
                          <a:solidFill>
                            <a:srgbClr val="000000"/>
                          </a:solidFill>
                        </a:rPr>
                        <a:t>Moderate but need to invest up front</a:t>
                      </a:r>
                      <a:endParaRPr lang="en-US" sz="900" dirty="0">
                        <a:solidFill>
                          <a:srgbClr val="000000"/>
                        </a:solidFill>
                      </a:endParaRPr>
                    </a:p>
                  </a:txBody>
                  <a:tcPr/>
                </a:tc>
                <a:tc>
                  <a:txBody>
                    <a:bodyPr/>
                    <a:lstStyle/>
                    <a:p>
                      <a:r>
                        <a:rPr lang="en-US" sz="900" dirty="0" smtClean="0">
                          <a:solidFill>
                            <a:srgbClr val="000000"/>
                          </a:solidFill>
                        </a:rPr>
                        <a:t>Moderate</a:t>
                      </a:r>
                      <a:endParaRPr lang="en-US" sz="900" dirty="0">
                        <a:solidFill>
                          <a:srgbClr val="000000"/>
                        </a:solidFill>
                      </a:endParaRPr>
                    </a:p>
                  </a:txBody>
                  <a:tcPr>
                    <a:solidFill>
                      <a:schemeClr val="bg1">
                        <a:lumMod val="75000"/>
                      </a:schemeClr>
                    </a:solidFill>
                  </a:tcPr>
                </a:tc>
                <a:tc>
                  <a:txBody>
                    <a:bodyPr/>
                    <a:lstStyle/>
                    <a:p>
                      <a:r>
                        <a:rPr lang="en-US" sz="900" dirty="0" smtClean="0">
                          <a:solidFill>
                            <a:srgbClr val="000000"/>
                          </a:solidFill>
                        </a:rPr>
                        <a:t>Moderate but need to invest up front</a:t>
                      </a:r>
                      <a:endParaRPr lang="en-US" sz="900" dirty="0">
                        <a:solidFill>
                          <a:srgbClr val="000000"/>
                        </a:solidFill>
                      </a:endParaRPr>
                    </a:p>
                  </a:txBody>
                  <a:tcPr>
                    <a:solidFill>
                      <a:schemeClr val="bg1">
                        <a:lumMod val="75000"/>
                      </a:schemeClr>
                    </a:solidFill>
                  </a:tcPr>
                </a:tc>
              </a:tr>
            </a:tbl>
          </a:graphicData>
        </a:graphic>
      </p:graphicFrame>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fld id="{B743FED9-B1F8-4186-9EDA-6A5493B707D1}" type="slidenum">
              <a:rPr lang="en-US" smtClean="0"/>
              <a:pPr/>
              <a:t>68</a:t>
            </a:fld>
            <a:endParaRPr lang="en-US"/>
          </a:p>
        </p:txBody>
      </p:sp>
      <p:sp>
        <p:nvSpPr>
          <p:cNvPr id="6" name="TextBox 5"/>
          <p:cNvSpPr txBox="1"/>
          <p:nvPr/>
        </p:nvSpPr>
        <p:spPr>
          <a:xfrm>
            <a:off x="1368625" y="5673804"/>
            <a:ext cx="8060375" cy="1107996"/>
          </a:xfrm>
          <a:prstGeom prst="rect">
            <a:avLst/>
          </a:prstGeom>
          <a:noFill/>
        </p:spPr>
        <p:txBody>
          <a:bodyPr wrap="square" rtlCol="0">
            <a:spAutoFit/>
          </a:bodyPr>
          <a:lstStyle/>
          <a:p>
            <a:r>
              <a:rPr lang="en-US" sz="1100" dirty="0" smtClean="0"/>
              <a:t>Takeaways: </a:t>
            </a:r>
          </a:p>
          <a:p>
            <a:r>
              <a:rPr lang="en-US" sz="1100" dirty="0" smtClean="0"/>
              <a:t> - Most commonly required features are in green – customers have several options </a:t>
            </a:r>
          </a:p>
          <a:p>
            <a:r>
              <a:rPr lang="en-US" sz="1100" dirty="0" smtClean="0"/>
              <a:t> - Customers who require customization or advanced management for BES  need on-</a:t>
            </a:r>
            <a:r>
              <a:rPr lang="en-US" sz="1100" dirty="0" err="1" smtClean="0"/>
              <a:t>prem</a:t>
            </a:r>
            <a:r>
              <a:rPr lang="en-US" sz="1100" dirty="0" smtClean="0"/>
              <a:t> BES + Exchange</a:t>
            </a:r>
          </a:p>
          <a:p>
            <a:r>
              <a:rPr lang="en-US" sz="1100" dirty="0" smtClean="0"/>
              <a:t> - Thus far this is a very small % of organizations who are interested in Online Services</a:t>
            </a:r>
          </a:p>
          <a:p>
            <a:r>
              <a:rPr lang="en-US" sz="1100" dirty="0" smtClean="0"/>
              <a:t> - Customers who require the native BlackBerry UI should go with an option other than a partner client</a:t>
            </a:r>
          </a:p>
          <a:p>
            <a:r>
              <a:rPr lang="en-US" sz="1100" dirty="0" smtClean="0"/>
              <a:t> - Features are very similar  across all solutions but BIS and On </a:t>
            </a:r>
            <a:r>
              <a:rPr lang="en-US" sz="1100" dirty="0" err="1" smtClean="0"/>
              <a:t>Prem</a:t>
            </a:r>
            <a:r>
              <a:rPr lang="en-US" sz="1100" dirty="0" smtClean="0"/>
              <a:t> – Cost is the main differentiator</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Standard and Dedicated Platforms</a:t>
            </a:r>
            <a:endParaRPr lang="en-US" dirty="0"/>
          </a:p>
        </p:txBody>
      </p:sp>
      <p:sp>
        <p:nvSpPr>
          <p:cNvPr id="66" name="Text Placeholder 65"/>
          <p:cNvSpPr>
            <a:spLocks noGrp="1"/>
          </p:cNvSpPr>
          <p:nvPr>
            <p:ph type="body" sz="quarter" idx="10"/>
          </p:nvPr>
        </p:nvSpPr>
        <p:spPr/>
        <p:txBody>
          <a:bodyPr/>
          <a:lstStyle/>
          <a:p>
            <a:endParaRPr lang="en-US"/>
          </a:p>
        </p:txBody>
      </p:sp>
      <p:sp>
        <p:nvSpPr>
          <p:cNvPr id="63" name="Rectangle 62"/>
          <p:cNvSpPr/>
          <p:nvPr/>
        </p:nvSpPr>
        <p:spPr>
          <a:xfrm>
            <a:off x="4648200" y="1295394"/>
            <a:ext cx="4114800" cy="5029200"/>
          </a:xfrm>
          <a:prstGeom prst="rect">
            <a:avLst/>
          </a:prstGeom>
          <a:solidFill>
            <a:srgbClr val="648FC4"/>
          </a:soli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4" name="Rectangle 63"/>
          <p:cNvSpPr/>
          <p:nvPr/>
        </p:nvSpPr>
        <p:spPr>
          <a:xfrm>
            <a:off x="381000" y="1295394"/>
            <a:ext cx="4038600" cy="5029200"/>
          </a:xfrm>
          <a:prstGeom prst="rect">
            <a:avLst/>
          </a:prstGeom>
          <a:solidFill>
            <a:srgbClr val="648FC4"/>
          </a:solidFill>
          <a:ln w="25400" cap="flat" cmpd="sng" algn="ctr">
            <a:solidFill>
              <a:srgbClr val="4F81BD">
                <a:shade val="5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79"/>
          <p:cNvGrpSpPr/>
          <p:nvPr/>
        </p:nvGrpSpPr>
        <p:grpSpPr>
          <a:xfrm>
            <a:off x="651933" y="914840"/>
            <a:ext cx="3443311" cy="3877288"/>
            <a:chOff x="575733" y="1067246"/>
            <a:chExt cx="3443311" cy="3877288"/>
          </a:xfrm>
        </p:grpSpPr>
        <p:grpSp>
          <p:nvGrpSpPr>
            <p:cNvPr id="4" name="Group 75"/>
            <p:cNvGrpSpPr/>
            <p:nvPr/>
          </p:nvGrpSpPr>
          <p:grpSpPr>
            <a:xfrm>
              <a:off x="575733" y="1067246"/>
              <a:ext cx="3429000" cy="3877288"/>
              <a:chOff x="575733" y="1067246"/>
              <a:chExt cx="3429000" cy="3877288"/>
            </a:xfrm>
          </p:grpSpPr>
          <p:sp>
            <p:nvSpPr>
              <p:cNvPr id="70" name="Rectangle 69"/>
              <p:cNvSpPr/>
              <p:nvPr/>
            </p:nvSpPr>
            <p:spPr>
              <a:xfrm>
                <a:off x="1816023" y="1067246"/>
                <a:ext cx="1147237" cy="400110"/>
              </a:xfrm>
              <a:prstGeom prst="rect">
                <a:avLst/>
              </a:prstGeom>
            </p:spPr>
            <p:txBody>
              <a:bodyPr wrap="none">
                <a:spAutoFit/>
              </a:bodyPr>
              <a:lstStyle/>
              <a:p>
                <a:pPr algn="l" defTabSz="912813" rtl="0" fontAlgn="base">
                  <a:spcBef>
                    <a:spcPct val="0"/>
                  </a:spcBef>
                  <a:spcAft>
                    <a:spcPct val="0"/>
                  </a:spcAft>
                </a:pPr>
                <a:r>
                  <a:rPr lang="en-US" sz="2000" b="1" kern="1200" dirty="0" smtClean="0">
                    <a:effectLst>
                      <a:outerShdw blurRad="38100" dist="38100" dir="2700000" algn="tl">
                        <a:srgbClr val="000000">
                          <a:alpha val="43137"/>
                        </a:srgbClr>
                      </a:outerShdw>
                    </a:effectLst>
                    <a:latin typeface="Calibri"/>
                    <a:ea typeface="+mn-ea"/>
                    <a:cs typeface="+mn-cs"/>
                  </a:rPr>
                  <a:t>Standard</a:t>
                </a:r>
                <a:endParaRPr lang="en-US" sz="2000" b="1" kern="1200" dirty="0">
                  <a:effectLst>
                    <a:outerShdw blurRad="38100" dist="38100" dir="2700000" algn="tl">
                      <a:srgbClr val="000000">
                        <a:alpha val="43137"/>
                      </a:srgbClr>
                    </a:outerShdw>
                  </a:effectLst>
                  <a:latin typeface="Calibri"/>
                  <a:ea typeface="+mn-ea"/>
                  <a:cs typeface="+mn-cs"/>
                </a:endParaRPr>
              </a:p>
            </p:txBody>
          </p:sp>
          <p:cxnSp>
            <p:nvCxnSpPr>
              <p:cNvPr id="71" name="Straight Connector 70"/>
              <p:cNvCxnSpPr/>
              <p:nvPr/>
            </p:nvCxnSpPr>
            <p:spPr>
              <a:xfrm rot="16200000" flipH="1">
                <a:off x="571238" y="2903635"/>
                <a:ext cx="1089837" cy="233795"/>
              </a:xfrm>
              <a:prstGeom prst="line">
                <a:avLst/>
              </a:prstGeom>
              <a:noFill/>
              <a:ln w="28575" cap="flat" cmpd="tri" algn="ctr">
                <a:solidFill>
                  <a:srgbClr val="FFC000"/>
                </a:solidFill>
                <a:prstDash val="solid"/>
                <a:headEnd type="triangle"/>
                <a:tailEnd type="triangle" w="med" len="sm"/>
              </a:ln>
              <a:effectLst/>
            </p:spPr>
          </p:cxnSp>
          <p:cxnSp>
            <p:nvCxnSpPr>
              <p:cNvPr id="72" name="Straight Connector 71"/>
              <p:cNvCxnSpPr/>
              <p:nvPr/>
            </p:nvCxnSpPr>
            <p:spPr>
              <a:xfrm rot="16200000" flipH="1">
                <a:off x="1311590" y="2942601"/>
                <a:ext cx="1089837" cy="155864"/>
              </a:xfrm>
              <a:prstGeom prst="line">
                <a:avLst/>
              </a:prstGeom>
              <a:noFill/>
              <a:ln w="28575" cap="flat" cmpd="tri" algn="ctr">
                <a:solidFill>
                  <a:srgbClr val="FFC000"/>
                </a:solidFill>
                <a:prstDash val="solid"/>
                <a:headEnd type="triangle"/>
                <a:tailEnd type="triangle" w="med" len="sm"/>
              </a:ln>
              <a:effectLst/>
            </p:spPr>
          </p:cxnSp>
          <p:cxnSp>
            <p:nvCxnSpPr>
              <p:cNvPr id="73" name="Straight Connector 72"/>
              <p:cNvCxnSpPr/>
              <p:nvPr/>
            </p:nvCxnSpPr>
            <p:spPr>
              <a:xfrm rot="5400000">
                <a:off x="2052321" y="2981945"/>
                <a:ext cx="1089080" cy="77932"/>
              </a:xfrm>
              <a:prstGeom prst="line">
                <a:avLst/>
              </a:prstGeom>
              <a:noFill/>
              <a:ln w="28575" cap="flat" cmpd="tri" algn="ctr">
                <a:solidFill>
                  <a:srgbClr val="FFC000"/>
                </a:solidFill>
                <a:prstDash val="solid"/>
                <a:headEnd type="triangle"/>
                <a:tailEnd type="triangle" w="med" len="sm"/>
              </a:ln>
              <a:effectLst/>
            </p:spPr>
          </p:cxnSp>
          <p:cxnSp>
            <p:nvCxnSpPr>
              <p:cNvPr id="74" name="Straight Connector 73"/>
              <p:cNvCxnSpPr/>
              <p:nvPr/>
            </p:nvCxnSpPr>
            <p:spPr>
              <a:xfrm rot="5400000">
                <a:off x="2844065" y="2863857"/>
                <a:ext cx="1089837" cy="313351"/>
              </a:xfrm>
              <a:prstGeom prst="line">
                <a:avLst/>
              </a:prstGeom>
              <a:noFill/>
              <a:ln w="28575" cap="flat" cmpd="tri" algn="ctr">
                <a:solidFill>
                  <a:srgbClr val="FFC000"/>
                </a:solidFill>
                <a:prstDash val="solid"/>
                <a:headEnd type="triangle"/>
                <a:tailEnd type="triangle" w="med" len="sm"/>
              </a:ln>
              <a:effectLst/>
            </p:spPr>
          </p:cxnSp>
          <p:grpSp>
            <p:nvGrpSpPr>
              <p:cNvPr id="5" name="Group 40"/>
              <p:cNvGrpSpPr/>
              <p:nvPr/>
            </p:nvGrpSpPr>
            <p:grpSpPr>
              <a:xfrm>
                <a:off x="575733" y="3649134"/>
                <a:ext cx="3429000" cy="1295400"/>
                <a:chOff x="4918380" y="3268134"/>
                <a:chExt cx="3505200" cy="1295400"/>
              </a:xfrm>
            </p:grpSpPr>
            <p:sp>
              <p:nvSpPr>
                <p:cNvPr id="80" name="Rounded Rectangle 79"/>
                <p:cNvSpPr/>
                <p:nvPr/>
              </p:nvSpPr>
              <p:spPr bwMode="auto">
                <a:xfrm>
                  <a:off x="4918380" y="3268134"/>
                  <a:ext cx="3505200" cy="1295400"/>
                </a:xfrm>
                <a:prstGeom prst="roundRect">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40" tIns="45720" rIns="91440" bIns="45720" numCol="1" rtlCol="0" anchor="ctr" anchorCtr="0" compatLnSpc="1">
                  <a:prstTxWarp prst="textNoShape">
                    <a:avLst/>
                  </a:prstTxWarp>
                </a:bodyPr>
                <a:lstStyle/>
                <a:p>
                  <a:pPr algn="ctr" rtl="0" eaLnBrk="0" fontAlgn="base" hangingPunct="0">
                    <a:spcBef>
                      <a:spcPct val="0"/>
                    </a:spcBef>
                    <a:spcAft>
                      <a:spcPct val="0"/>
                    </a:spcAft>
                  </a:pPr>
                  <a:endParaRPr lang="en-US" sz="2000" kern="1200" dirty="0">
                    <a:solidFill>
                      <a:srgbClr val="FFFF99">
                        <a:lumMod val="20000"/>
                        <a:lumOff val="80000"/>
                      </a:srgbClr>
                    </a:solidFill>
                    <a:effectLst>
                      <a:outerShdw blurRad="38100" dist="38100" dir="2700000" algn="tl">
                        <a:srgbClr val="000000">
                          <a:alpha val="43137"/>
                        </a:srgbClr>
                      </a:outerShdw>
                    </a:effectLst>
                    <a:latin typeface="Segoe"/>
                    <a:ea typeface="ＭＳ Ｐゴシック" pitchFamily="34" charset="-128"/>
                    <a:cs typeface="+mn-cs"/>
                  </a:endParaRPr>
                </a:p>
              </p:txBody>
            </p:sp>
            <p:pic>
              <p:nvPicPr>
                <p:cNvPr id="81" name="Picture 3" descr="C:\Users\tobrien\Desktop\ofc-SharePt-online_rgb_r.png"/>
                <p:cNvPicPr>
                  <a:picLocks noChangeAspect="1" noChangeArrowheads="1"/>
                </p:cNvPicPr>
                <p:nvPr/>
              </p:nvPicPr>
              <p:blipFill>
                <a:blip r:embed="rId3" cstate="print"/>
                <a:srcRect/>
                <a:stretch>
                  <a:fillRect/>
                </a:stretch>
              </p:blipFill>
              <p:spPr bwMode="auto">
                <a:xfrm>
                  <a:off x="6011638" y="3361274"/>
                  <a:ext cx="1770249" cy="265712"/>
                </a:xfrm>
                <a:prstGeom prst="rect">
                  <a:avLst/>
                </a:prstGeom>
                <a:noFill/>
              </p:spPr>
            </p:pic>
            <p:pic>
              <p:nvPicPr>
                <p:cNvPr id="82" name="Picture 4" descr="C:\Users\tobrien\Desktop\MediaBin_Items_1\Exchange-online_bL_r.png"/>
                <p:cNvPicPr>
                  <a:picLocks noChangeAspect="1" noChangeArrowheads="1"/>
                </p:cNvPicPr>
                <p:nvPr/>
              </p:nvPicPr>
              <p:blipFill>
                <a:blip r:embed="rId4" cstate="print"/>
                <a:srcRect/>
                <a:stretch>
                  <a:fillRect/>
                </a:stretch>
              </p:blipFill>
              <p:spPr bwMode="auto">
                <a:xfrm>
                  <a:off x="5031992" y="3691473"/>
                  <a:ext cx="1055043" cy="244201"/>
                </a:xfrm>
                <a:prstGeom prst="rect">
                  <a:avLst/>
                </a:prstGeom>
                <a:noFill/>
              </p:spPr>
            </p:pic>
            <p:pic>
              <p:nvPicPr>
                <p:cNvPr id="83" name="Picture 5" descr="C:\Users\tobrien\Desktop\MediaBin_Items_1\ofc-Comm-Online_rgb_r.png"/>
                <p:cNvPicPr>
                  <a:picLocks noChangeAspect="1" noChangeArrowheads="1"/>
                </p:cNvPicPr>
                <p:nvPr/>
              </p:nvPicPr>
              <p:blipFill>
                <a:blip r:embed="rId5" cstate="print"/>
                <a:srcRect/>
                <a:stretch>
                  <a:fillRect/>
                </a:stretch>
              </p:blipFill>
              <p:spPr bwMode="auto">
                <a:xfrm>
                  <a:off x="6282787" y="3750740"/>
                  <a:ext cx="1986072" cy="244714"/>
                </a:xfrm>
                <a:prstGeom prst="rect">
                  <a:avLst/>
                </a:prstGeom>
                <a:noFill/>
              </p:spPr>
            </p:pic>
            <p:pic>
              <p:nvPicPr>
                <p:cNvPr id="84" name="Picture 5"/>
                <p:cNvPicPr>
                  <a:picLocks noChangeAspect="1" noChangeArrowheads="1"/>
                </p:cNvPicPr>
                <p:nvPr/>
              </p:nvPicPr>
              <p:blipFill>
                <a:blip r:embed="rId6" cstate="print"/>
                <a:srcRect/>
                <a:stretch>
                  <a:fillRect/>
                </a:stretch>
              </p:blipFill>
              <p:spPr bwMode="auto">
                <a:xfrm>
                  <a:off x="5227137" y="4174073"/>
                  <a:ext cx="1287252" cy="255000"/>
                </a:xfrm>
                <a:prstGeom prst="rect">
                  <a:avLst/>
                </a:prstGeom>
                <a:noFill/>
                <a:ln w="9525">
                  <a:noFill/>
                  <a:miter lim="800000"/>
                  <a:headEnd/>
                  <a:tailEnd/>
                </a:ln>
                <a:effectLst/>
              </p:spPr>
            </p:pic>
          </p:grpSp>
          <p:pic>
            <p:nvPicPr>
              <p:cNvPr id="76" name="Picture 7" descr="C:\Program Files\Microsoft Resource DVD Artwork\DVD_ART\Artwork_Imagery\HARDWARE_IMAGERY\Illustration - Misc Hardware\XML Icons\Internet cloud web.png"/>
              <p:cNvPicPr>
                <a:picLocks noChangeAspect="1" noChangeArrowheads="1"/>
              </p:cNvPicPr>
              <p:nvPr/>
            </p:nvPicPr>
            <p:blipFill>
              <a:blip r:embed="rId7" cstate="print"/>
              <a:srcRect/>
              <a:stretch>
                <a:fillRect/>
              </a:stretch>
            </p:blipFill>
            <p:spPr bwMode="auto">
              <a:xfrm>
                <a:off x="843395" y="2620926"/>
                <a:ext cx="2649682" cy="726558"/>
              </a:xfrm>
              <a:prstGeom prst="rect">
                <a:avLst/>
              </a:prstGeom>
              <a:noFill/>
            </p:spPr>
          </p:pic>
          <p:pic>
            <p:nvPicPr>
              <p:cNvPr id="77" name="Picture 2" descr="C:\Program Files\Microsoft Resource DVD Artwork\DVD_ART\Artwork_Imagery\Shapes and Graphics\Buidlings and dwellings\small business blue.png"/>
              <p:cNvPicPr>
                <a:picLocks noChangeAspect="1" noChangeArrowheads="1"/>
              </p:cNvPicPr>
              <p:nvPr/>
            </p:nvPicPr>
            <p:blipFill>
              <a:blip r:embed="rId8" cstate="print"/>
              <a:srcRect/>
              <a:stretch>
                <a:fillRect/>
              </a:stretch>
            </p:blipFill>
            <p:spPr bwMode="auto">
              <a:xfrm>
                <a:off x="609600" y="1752600"/>
                <a:ext cx="840619" cy="762000"/>
              </a:xfrm>
              <a:prstGeom prst="rect">
                <a:avLst/>
              </a:prstGeom>
              <a:noFill/>
            </p:spPr>
          </p:pic>
          <p:pic>
            <p:nvPicPr>
              <p:cNvPr id="78" name="Picture 77" descr="C:\Program Files\Microsoft Resource DVD Artwork\DVD_ART\Artwork_Imagery\Shapes and Graphics\Buidlings and dwellings\building gold.png"/>
              <p:cNvPicPr>
                <a:picLocks noChangeAspect="1" noChangeArrowheads="1"/>
              </p:cNvPicPr>
              <p:nvPr/>
            </p:nvPicPr>
            <p:blipFill>
              <a:blip r:embed="rId9" cstate="print"/>
              <a:srcRect/>
              <a:stretch>
                <a:fillRect/>
              </a:stretch>
            </p:blipFill>
            <p:spPr bwMode="auto">
              <a:xfrm>
                <a:off x="1520941" y="1752600"/>
                <a:ext cx="612659" cy="781050"/>
              </a:xfrm>
              <a:prstGeom prst="rect">
                <a:avLst/>
              </a:prstGeom>
              <a:noFill/>
            </p:spPr>
          </p:pic>
          <p:pic>
            <p:nvPicPr>
              <p:cNvPr id="79" name="Picture 78" descr="C:\Program Files\Microsoft Resource DVD Artwork\DVD_ART\Artwork_Imagery\Shapes and Graphics\Buidlings and dwellings\building dk blue with tree.png"/>
              <p:cNvPicPr>
                <a:picLocks noChangeAspect="1" noChangeArrowheads="1"/>
              </p:cNvPicPr>
              <p:nvPr/>
            </p:nvPicPr>
            <p:blipFill>
              <a:blip r:embed="rId10" cstate="print"/>
              <a:srcRect/>
              <a:stretch>
                <a:fillRect/>
              </a:stretch>
            </p:blipFill>
            <p:spPr bwMode="auto">
              <a:xfrm>
                <a:off x="2209800" y="1752600"/>
                <a:ext cx="702578" cy="762000"/>
              </a:xfrm>
              <a:prstGeom prst="rect">
                <a:avLst/>
              </a:prstGeom>
              <a:noFill/>
            </p:spPr>
          </p:pic>
        </p:grpSp>
        <p:pic>
          <p:nvPicPr>
            <p:cNvPr id="67" name="Picture 6" descr="C:\Program Files\Microsoft Resource DVD Artwork\DVD_ART\Artwork_Imagery\Shapes and Graphics\Buidlings and dwellings\enterprise blue.png"/>
            <p:cNvPicPr>
              <a:picLocks noChangeAspect="1" noChangeArrowheads="1"/>
            </p:cNvPicPr>
            <p:nvPr/>
          </p:nvPicPr>
          <p:blipFill>
            <a:blip r:embed="rId11" cstate="print"/>
            <a:srcRect/>
            <a:stretch>
              <a:fillRect/>
            </a:stretch>
          </p:blipFill>
          <p:spPr bwMode="auto">
            <a:xfrm>
              <a:off x="3307844" y="1524000"/>
              <a:ext cx="558800" cy="838200"/>
            </a:xfrm>
            <a:prstGeom prst="rect">
              <a:avLst/>
            </a:prstGeom>
            <a:noFill/>
          </p:spPr>
        </p:pic>
        <p:pic>
          <p:nvPicPr>
            <p:cNvPr id="68" name="Picture 6" descr="C:\Program Files\Microsoft Resource DVD Artwork\DVD_ART\Artwork_Imagery\Shapes and Graphics\Buidlings and dwellings\enterprise blue.png"/>
            <p:cNvPicPr>
              <a:picLocks noChangeAspect="1" noChangeArrowheads="1"/>
            </p:cNvPicPr>
            <p:nvPr/>
          </p:nvPicPr>
          <p:blipFill>
            <a:blip r:embed="rId11" cstate="print"/>
            <a:srcRect/>
            <a:stretch>
              <a:fillRect/>
            </a:stretch>
          </p:blipFill>
          <p:spPr bwMode="auto">
            <a:xfrm>
              <a:off x="3028444" y="1676400"/>
              <a:ext cx="558800" cy="838200"/>
            </a:xfrm>
            <a:prstGeom prst="rect">
              <a:avLst/>
            </a:prstGeom>
            <a:noFill/>
          </p:spPr>
        </p:pic>
        <p:pic>
          <p:nvPicPr>
            <p:cNvPr id="69" name="Picture 6" descr="C:\Program Files\Microsoft Resource DVD Artwork\DVD_ART\Artwork_Imagery\Shapes and Graphics\Buidlings and dwellings\enterprise blue.png"/>
            <p:cNvPicPr>
              <a:picLocks noChangeAspect="1" noChangeArrowheads="1"/>
            </p:cNvPicPr>
            <p:nvPr/>
          </p:nvPicPr>
          <p:blipFill>
            <a:blip r:embed="rId11" cstate="print"/>
            <a:srcRect/>
            <a:stretch>
              <a:fillRect/>
            </a:stretch>
          </p:blipFill>
          <p:spPr bwMode="auto">
            <a:xfrm>
              <a:off x="3460244" y="1752600"/>
              <a:ext cx="558800" cy="838200"/>
            </a:xfrm>
            <a:prstGeom prst="rect">
              <a:avLst/>
            </a:prstGeom>
            <a:noFill/>
          </p:spPr>
        </p:pic>
      </p:grpSp>
      <p:grpSp>
        <p:nvGrpSpPr>
          <p:cNvPr id="6" name="Group 76"/>
          <p:cNvGrpSpPr/>
          <p:nvPr/>
        </p:nvGrpSpPr>
        <p:grpSpPr>
          <a:xfrm>
            <a:off x="4909168" y="925858"/>
            <a:ext cx="3581400" cy="3722336"/>
            <a:chOff x="5181600" y="1078264"/>
            <a:chExt cx="3581400" cy="3722336"/>
          </a:xfrm>
        </p:grpSpPr>
        <p:pic>
          <p:nvPicPr>
            <p:cNvPr id="87" name="Picture 86" descr="C:\Program Files\Microsoft Resource DVD Artwork\DVD_ART\Artwork_Imagery\Shapes and Graphics\Buidlings and dwellings\small business blue.png"/>
            <p:cNvPicPr>
              <a:picLocks noChangeAspect="1" noChangeArrowheads="1"/>
            </p:cNvPicPr>
            <p:nvPr/>
          </p:nvPicPr>
          <p:blipFill>
            <a:blip r:embed="rId8" cstate="print"/>
            <a:srcRect/>
            <a:stretch>
              <a:fillRect/>
            </a:stretch>
          </p:blipFill>
          <p:spPr bwMode="auto">
            <a:xfrm>
              <a:off x="6811749" y="1828800"/>
              <a:ext cx="840619" cy="762000"/>
            </a:xfrm>
            <a:prstGeom prst="rect">
              <a:avLst/>
            </a:prstGeom>
            <a:noFill/>
          </p:spPr>
        </p:pic>
        <p:pic>
          <p:nvPicPr>
            <p:cNvPr id="88" name="Picture 6" descr="C:\Program Files\Microsoft Resource DVD Artwork\DVD_ART\Artwork_Imagery\Shapes and Graphics\Buidlings and dwellings\enterprise blue.png"/>
            <p:cNvPicPr>
              <a:picLocks noChangeAspect="1" noChangeArrowheads="1"/>
            </p:cNvPicPr>
            <p:nvPr/>
          </p:nvPicPr>
          <p:blipFill>
            <a:blip r:embed="rId11" cstate="print"/>
            <a:srcRect/>
            <a:stretch>
              <a:fillRect/>
            </a:stretch>
          </p:blipFill>
          <p:spPr bwMode="auto">
            <a:xfrm>
              <a:off x="5569568" y="1524000"/>
              <a:ext cx="558800" cy="838200"/>
            </a:xfrm>
            <a:prstGeom prst="rect">
              <a:avLst/>
            </a:prstGeom>
            <a:noFill/>
          </p:spPr>
        </p:pic>
        <p:sp>
          <p:nvSpPr>
            <p:cNvPr id="89" name="Rectangle 88"/>
            <p:cNvSpPr/>
            <p:nvPr/>
          </p:nvSpPr>
          <p:spPr>
            <a:xfrm>
              <a:off x="6324600" y="1078264"/>
              <a:ext cx="1259704" cy="400110"/>
            </a:xfrm>
            <a:prstGeom prst="rect">
              <a:avLst/>
            </a:prstGeom>
          </p:spPr>
          <p:txBody>
            <a:bodyPr wrap="none">
              <a:spAutoFit/>
            </a:bodyPr>
            <a:lstStyle/>
            <a:p>
              <a:pPr algn="l" defTabSz="912813" rtl="0" fontAlgn="base">
                <a:spcBef>
                  <a:spcPct val="0"/>
                </a:spcBef>
                <a:spcAft>
                  <a:spcPct val="0"/>
                </a:spcAft>
              </a:pPr>
              <a:r>
                <a:rPr lang="en-US" sz="2000" b="1" kern="1200" dirty="0">
                  <a:effectLst>
                    <a:outerShdw blurRad="38100" dist="38100" dir="2700000" algn="tl">
                      <a:srgbClr val="000000">
                        <a:alpha val="43137"/>
                      </a:srgbClr>
                    </a:outerShdw>
                  </a:effectLst>
                  <a:latin typeface="Calibri"/>
                  <a:ea typeface="+mn-ea"/>
                  <a:cs typeface="+mn-cs"/>
                </a:rPr>
                <a:t>Dedicated</a:t>
              </a:r>
            </a:p>
          </p:txBody>
        </p:sp>
        <p:grpSp>
          <p:nvGrpSpPr>
            <p:cNvPr id="7" name="Group 42"/>
            <p:cNvGrpSpPr/>
            <p:nvPr/>
          </p:nvGrpSpPr>
          <p:grpSpPr>
            <a:xfrm>
              <a:off x="5181600" y="3962400"/>
              <a:ext cx="1143000" cy="838200"/>
              <a:chOff x="4953000" y="3276600"/>
              <a:chExt cx="3505200" cy="1295400"/>
            </a:xfrm>
          </p:grpSpPr>
          <p:sp>
            <p:nvSpPr>
              <p:cNvPr id="113" name="Rounded Rectangle 112"/>
              <p:cNvSpPr/>
              <p:nvPr/>
            </p:nvSpPr>
            <p:spPr bwMode="auto">
              <a:xfrm>
                <a:off x="4953000" y="3276600"/>
                <a:ext cx="3505200" cy="1295400"/>
              </a:xfrm>
              <a:prstGeom prst="roundRect">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40" tIns="45720" rIns="91440" bIns="45720" numCol="1" rtlCol="0" anchor="ctr" anchorCtr="0" compatLnSpc="1">
                <a:prstTxWarp prst="textNoShape">
                  <a:avLst/>
                </a:prstTxWarp>
              </a:bodyPr>
              <a:lstStyle/>
              <a:p>
                <a:pPr algn="ctr" rtl="0" eaLnBrk="0" fontAlgn="base" hangingPunct="0">
                  <a:spcBef>
                    <a:spcPct val="0"/>
                  </a:spcBef>
                  <a:spcAft>
                    <a:spcPct val="0"/>
                  </a:spcAft>
                </a:pPr>
                <a:endParaRPr lang="en-US" sz="2000" kern="1200" dirty="0">
                  <a:solidFill>
                    <a:srgbClr val="FFFF99">
                      <a:lumMod val="20000"/>
                      <a:lumOff val="80000"/>
                    </a:srgbClr>
                  </a:solidFill>
                  <a:effectLst>
                    <a:outerShdw blurRad="38100" dist="38100" dir="2700000" algn="tl">
                      <a:srgbClr val="000000">
                        <a:alpha val="43137"/>
                      </a:srgbClr>
                    </a:outerShdw>
                  </a:effectLst>
                  <a:latin typeface="Segoe"/>
                  <a:ea typeface="ＭＳ Ｐゴシック" pitchFamily="34" charset="-128"/>
                  <a:cs typeface="+mn-cs"/>
                </a:endParaRPr>
              </a:p>
            </p:txBody>
          </p:sp>
          <p:pic>
            <p:nvPicPr>
              <p:cNvPr id="114" name="Picture 3" descr="C:\Users\tobrien\Desktop\ofc-SharePt-online_rgb_r.png"/>
              <p:cNvPicPr>
                <a:picLocks noChangeAspect="1" noChangeArrowheads="1"/>
              </p:cNvPicPr>
              <p:nvPr/>
            </p:nvPicPr>
            <p:blipFill>
              <a:blip r:embed="rId12" cstate="print"/>
              <a:srcRect/>
              <a:stretch>
                <a:fillRect/>
              </a:stretch>
            </p:blipFill>
            <p:spPr bwMode="auto">
              <a:xfrm>
                <a:off x="6011640" y="3418660"/>
                <a:ext cx="1387920" cy="208325"/>
              </a:xfrm>
              <a:prstGeom prst="rect">
                <a:avLst/>
              </a:prstGeom>
              <a:noFill/>
            </p:spPr>
          </p:pic>
          <p:pic>
            <p:nvPicPr>
              <p:cNvPr id="115" name="Picture 4" descr="C:\Users\tobrien\Desktop\MediaBin_Items_1\Exchange-online_bL_r.png"/>
              <p:cNvPicPr>
                <a:picLocks noChangeAspect="1" noChangeArrowheads="1"/>
              </p:cNvPicPr>
              <p:nvPr/>
            </p:nvPicPr>
            <p:blipFill>
              <a:blip r:embed="rId13" cstate="print"/>
              <a:srcRect/>
              <a:stretch>
                <a:fillRect/>
              </a:stretch>
            </p:blipFill>
            <p:spPr bwMode="auto">
              <a:xfrm>
                <a:off x="5193553" y="3728868"/>
                <a:ext cx="893482" cy="206806"/>
              </a:xfrm>
              <a:prstGeom prst="rect">
                <a:avLst/>
              </a:prstGeom>
              <a:noFill/>
            </p:spPr>
          </p:pic>
          <p:pic>
            <p:nvPicPr>
              <p:cNvPr id="116" name="Picture 5" descr="C:\Users\tobrien\Desktop\MediaBin_Items_1\ofc-Comm-Online_rgb_r.png"/>
              <p:cNvPicPr>
                <a:picLocks noChangeAspect="1" noChangeArrowheads="1"/>
              </p:cNvPicPr>
              <p:nvPr/>
            </p:nvPicPr>
            <p:blipFill>
              <a:blip r:embed="rId14" cstate="print"/>
              <a:srcRect/>
              <a:stretch>
                <a:fillRect/>
              </a:stretch>
            </p:blipFill>
            <p:spPr bwMode="auto">
              <a:xfrm>
                <a:off x="6533776" y="3728868"/>
                <a:ext cx="1613861" cy="198852"/>
              </a:xfrm>
              <a:prstGeom prst="rect">
                <a:avLst/>
              </a:prstGeom>
              <a:noFill/>
            </p:spPr>
          </p:pic>
          <p:pic>
            <p:nvPicPr>
              <p:cNvPr id="117" name="Picture 5"/>
              <p:cNvPicPr>
                <a:picLocks noChangeAspect="1" noChangeArrowheads="1"/>
              </p:cNvPicPr>
              <p:nvPr/>
            </p:nvPicPr>
            <p:blipFill>
              <a:blip r:embed="rId15" cstate="print"/>
              <a:srcRect/>
              <a:stretch>
                <a:fillRect/>
              </a:stretch>
            </p:blipFill>
            <p:spPr bwMode="auto">
              <a:xfrm>
                <a:off x="5399741" y="4086515"/>
                <a:ext cx="1045410" cy="207092"/>
              </a:xfrm>
              <a:prstGeom prst="rect">
                <a:avLst/>
              </a:prstGeom>
              <a:noFill/>
              <a:ln w="9525">
                <a:noFill/>
                <a:miter lim="800000"/>
                <a:headEnd/>
                <a:tailEnd/>
              </a:ln>
              <a:effectLst/>
            </p:spPr>
          </p:pic>
        </p:grpSp>
        <p:grpSp>
          <p:nvGrpSpPr>
            <p:cNvPr id="8" name="Group 49"/>
            <p:cNvGrpSpPr/>
            <p:nvPr/>
          </p:nvGrpSpPr>
          <p:grpSpPr>
            <a:xfrm>
              <a:off x="6400800" y="3962400"/>
              <a:ext cx="1143000" cy="838200"/>
              <a:chOff x="4953000" y="3276600"/>
              <a:chExt cx="3505200" cy="1295400"/>
            </a:xfrm>
          </p:grpSpPr>
          <p:sp>
            <p:nvSpPr>
              <p:cNvPr id="107" name="Rounded Rectangle 106"/>
              <p:cNvSpPr/>
              <p:nvPr/>
            </p:nvSpPr>
            <p:spPr bwMode="auto">
              <a:xfrm>
                <a:off x="4953000" y="3276600"/>
                <a:ext cx="3505200" cy="1295400"/>
              </a:xfrm>
              <a:prstGeom prst="roundRect">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40" tIns="45720" rIns="91440" bIns="45720" numCol="1" rtlCol="0" anchor="ctr" anchorCtr="0" compatLnSpc="1">
                <a:prstTxWarp prst="textNoShape">
                  <a:avLst/>
                </a:prstTxWarp>
              </a:bodyPr>
              <a:lstStyle/>
              <a:p>
                <a:pPr algn="ctr" rtl="0" eaLnBrk="0" fontAlgn="base" hangingPunct="0">
                  <a:spcBef>
                    <a:spcPct val="0"/>
                  </a:spcBef>
                  <a:spcAft>
                    <a:spcPct val="0"/>
                  </a:spcAft>
                </a:pPr>
                <a:endParaRPr lang="en-US" sz="2000" kern="1200" dirty="0">
                  <a:solidFill>
                    <a:srgbClr val="FFFF99">
                      <a:lumMod val="20000"/>
                      <a:lumOff val="80000"/>
                    </a:srgbClr>
                  </a:solidFill>
                  <a:effectLst>
                    <a:outerShdw blurRad="38100" dist="38100" dir="2700000" algn="tl">
                      <a:srgbClr val="000000">
                        <a:alpha val="43137"/>
                      </a:srgbClr>
                    </a:outerShdw>
                  </a:effectLst>
                  <a:latin typeface="Segoe"/>
                  <a:ea typeface="ＭＳ Ｐゴシック" pitchFamily="34" charset="-128"/>
                  <a:cs typeface="+mn-cs"/>
                </a:endParaRPr>
              </a:p>
            </p:txBody>
          </p:sp>
          <p:pic>
            <p:nvPicPr>
              <p:cNvPr id="108" name="Picture 3" descr="C:\Users\tobrien\Desktop\ofc-SharePt-online_rgb_r.png"/>
              <p:cNvPicPr>
                <a:picLocks noChangeAspect="1" noChangeArrowheads="1"/>
              </p:cNvPicPr>
              <p:nvPr/>
            </p:nvPicPr>
            <p:blipFill>
              <a:blip r:embed="rId12" cstate="print"/>
              <a:srcRect/>
              <a:stretch>
                <a:fillRect/>
              </a:stretch>
            </p:blipFill>
            <p:spPr bwMode="auto">
              <a:xfrm>
                <a:off x="6011640" y="3418660"/>
                <a:ext cx="1387920" cy="208325"/>
              </a:xfrm>
              <a:prstGeom prst="rect">
                <a:avLst/>
              </a:prstGeom>
              <a:noFill/>
            </p:spPr>
          </p:pic>
          <p:pic>
            <p:nvPicPr>
              <p:cNvPr id="109" name="Picture 4" descr="C:\Users\tobrien\Desktop\MediaBin_Items_1\Exchange-online_bL_r.png"/>
              <p:cNvPicPr>
                <a:picLocks noChangeAspect="1" noChangeArrowheads="1"/>
              </p:cNvPicPr>
              <p:nvPr/>
            </p:nvPicPr>
            <p:blipFill>
              <a:blip r:embed="rId13" cstate="print"/>
              <a:srcRect/>
              <a:stretch>
                <a:fillRect/>
              </a:stretch>
            </p:blipFill>
            <p:spPr bwMode="auto">
              <a:xfrm>
                <a:off x="5193553" y="3728868"/>
                <a:ext cx="893482" cy="206806"/>
              </a:xfrm>
              <a:prstGeom prst="rect">
                <a:avLst/>
              </a:prstGeom>
              <a:noFill/>
            </p:spPr>
          </p:pic>
          <p:pic>
            <p:nvPicPr>
              <p:cNvPr id="110" name="Picture 5" descr="C:\Users\tobrien\Desktop\MediaBin_Items_1\ofc-Comm-Online_rgb_r.png"/>
              <p:cNvPicPr>
                <a:picLocks noChangeAspect="1" noChangeArrowheads="1"/>
              </p:cNvPicPr>
              <p:nvPr/>
            </p:nvPicPr>
            <p:blipFill>
              <a:blip r:embed="rId14" cstate="print"/>
              <a:srcRect/>
              <a:stretch>
                <a:fillRect/>
              </a:stretch>
            </p:blipFill>
            <p:spPr bwMode="auto">
              <a:xfrm>
                <a:off x="6533776" y="3728868"/>
                <a:ext cx="1613861" cy="198852"/>
              </a:xfrm>
              <a:prstGeom prst="rect">
                <a:avLst/>
              </a:prstGeom>
              <a:noFill/>
            </p:spPr>
          </p:pic>
          <p:pic>
            <p:nvPicPr>
              <p:cNvPr id="111" name="Picture 5"/>
              <p:cNvPicPr>
                <a:picLocks noChangeAspect="1" noChangeArrowheads="1"/>
              </p:cNvPicPr>
              <p:nvPr/>
            </p:nvPicPr>
            <p:blipFill>
              <a:blip r:embed="rId15" cstate="print"/>
              <a:srcRect/>
              <a:stretch>
                <a:fillRect/>
              </a:stretch>
            </p:blipFill>
            <p:spPr bwMode="auto">
              <a:xfrm>
                <a:off x="5399741" y="4086515"/>
                <a:ext cx="1045410" cy="207092"/>
              </a:xfrm>
              <a:prstGeom prst="rect">
                <a:avLst/>
              </a:prstGeom>
              <a:noFill/>
              <a:ln w="9525">
                <a:noFill/>
                <a:miter lim="800000"/>
                <a:headEnd/>
                <a:tailEnd/>
              </a:ln>
              <a:effectLst/>
            </p:spPr>
          </p:pic>
        </p:grpSp>
        <p:grpSp>
          <p:nvGrpSpPr>
            <p:cNvPr id="9" name="Group 56"/>
            <p:cNvGrpSpPr/>
            <p:nvPr/>
          </p:nvGrpSpPr>
          <p:grpSpPr>
            <a:xfrm>
              <a:off x="7620000" y="3962400"/>
              <a:ext cx="1143000" cy="838200"/>
              <a:chOff x="4953000" y="3276600"/>
              <a:chExt cx="3505200" cy="1295400"/>
            </a:xfrm>
          </p:grpSpPr>
          <p:sp>
            <p:nvSpPr>
              <p:cNvPr id="101" name="Rounded Rectangle 100"/>
              <p:cNvSpPr/>
              <p:nvPr/>
            </p:nvSpPr>
            <p:spPr bwMode="auto">
              <a:xfrm>
                <a:off x="4953000" y="3276600"/>
                <a:ext cx="3505200" cy="1295400"/>
              </a:xfrm>
              <a:prstGeom prst="roundRect">
                <a:avLst/>
              </a:prstGeom>
              <a:gradFill rotWithShape="1">
                <a:gsLst>
                  <a:gs pos="0">
                    <a:srgbClr val="3497AE">
                      <a:shade val="15000"/>
                      <a:satMod val="180000"/>
                    </a:srgbClr>
                  </a:gs>
                  <a:gs pos="50000">
                    <a:srgbClr val="3497AE">
                      <a:shade val="45000"/>
                      <a:satMod val="170000"/>
                    </a:srgbClr>
                  </a:gs>
                  <a:gs pos="70000">
                    <a:srgbClr val="3497AE">
                      <a:tint val="99000"/>
                      <a:shade val="65000"/>
                      <a:satMod val="155000"/>
                    </a:srgbClr>
                  </a:gs>
                  <a:gs pos="100000">
                    <a:srgbClr val="3497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3497AE">
                    <a:satMod val="300000"/>
                  </a:srgbClr>
                </a:contourClr>
              </a:sp3d>
            </p:spPr>
            <p:txBody>
              <a:bodyPr vert="horz" wrap="square" lIns="91440" tIns="45720" rIns="91440" bIns="45720" numCol="1" rtlCol="0" anchor="ctr" anchorCtr="0" compatLnSpc="1">
                <a:prstTxWarp prst="textNoShape">
                  <a:avLst/>
                </a:prstTxWarp>
              </a:bodyPr>
              <a:lstStyle/>
              <a:p>
                <a:pPr algn="ctr" rtl="0" eaLnBrk="0" fontAlgn="base" hangingPunct="0">
                  <a:spcBef>
                    <a:spcPct val="0"/>
                  </a:spcBef>
                  <a:spcAft>
                    <a:spcPct val="0"/>
                  </a:spcAft>
                </a:pPr>
                <a:endParaRPr lang="en-US" sz="2000" kern="1200" dirty="0">
                  <a:solidFill>
                    <a:srgbClr val="FFFF99">
                      <a:lumMod val="20000"/>
                      <a:lumOff val="80000"/>
                    </a:srgbClr>
                  </a:solidFill>
                  <a:effectLst>
                    <a:outerShdw blurRad="38100" dist="38100" dir="2700000" algn="tl">
                      <a:srgbClr val="000000">
                        <a:alpha val="43137"/>
                      </a:srgbClr>
                    </a:outerShdw>
                  </a:effectLst>
                  <a:latin typeface="Segoe"/>
                  <a:ea typeface="ＭＳ Ｐゴシック" pitchFamily="34" charset="-128"/>
                  <a:cs typeface="+mn-cs"/>
                </a:endParaRPr>
              </a:p>
            </p:txBody>
          </p:sp>
          <p:pic>
            <p:nvPicPr>
              <p:cNvPr id="102" name="Picture 3" descr="C:\Users\tobrien\Desktop\ofc-SharePt-online_rgb_r.png"/>
              <p:cNvPicPr>
                <a:picLocks noChangeAspect="1" noChangeArrowheads="1"/>
              </p:cNvPicPr>
              <p:nvPr/>
            </p:nvPicPr>
            <p:blipFill>
              <a:blip r:embed="rId12" cstate="print"/>
              <a:srcRect/>
              <a:stretch>
                <a:fillRect/>
              </a:stretch>
            </p:blipFill>
            <p:spPr bwMode="auto">
              <a:xfrm>
                <a:off x="6011640" y="3418660"/>
                <a:ext cx="1387920" cy="208325"/>
              </a:xfrm>
              <a:prstGeom prst="rect">
                <a:avLst/>
              </a:prstGeom>
              <a:noFill/>
            </p:spPr>
          </p:pic>
          <p:pic>
            <p:nvPicPr>
              <p:cNvPr id="103" name="Picture 4" descr="C:\Users\tobrien\Desktop\MediaBin_Items_1\Exchange-online_bL_r.png"/>
              <p:cNvPicPr>
                <a:picLocks noChangeAspect="1" noChangeArrowheads="1"/>
              </p:cNvPicPr>
              <p:nvPr/>
            </p:nvPicPr>
            <p:blipFill>
              <a:blip r:embed="rId13" cstate="print"/>
              <a:srcRect/>
              <a:stretch>
                <a:fillRect/>
              </a:stretch>
            </p:blipFill>
            <p:spPr bwMode="auto">
              <a:xfrm>
                <a:off x="5193553" y="3728868"/>
                <a:ext cx="893482" cy="206806"/>
              </a:xfrm>
              <a:prstGeom prst="rect">
                <a:avLst/>
              </a:prstGeom>
              <a:noFill/>
            </p:spPr>
          </p:pic>
          <p:pic>
            <p:nvPicPr>
              <p:cNvPr id="104" name="Picture 5" descr="C:\Users\tobrien\Desktop\MediaBin_Items_1\ofc-Comm-Online_rgb_r.png"/>
              <p:cNvPicPr>
                <a:picLocks noChangeAspect="1" noChangeArrowheads="1"/>
              </p:cNvPicPr>
              <p:nvPr/>
            </p:nvPicPr>
            <p:blipFill>
              <a:blip r:embed="rId14" cstate="print"/>
              <a:srcRect/>
              <a:stretch>
                <a:fillRect/>
              </a:stretch>
            </p:blipFill>
            <p:spPr bwMode="auto">
              <a:xfrm>
                <a:off x="6533776" y="3728868"/>
                <a:ext cx="1613861" cy="198852"/>
              </a:xfrm>
              <a:prstGeom prst="rect">
                <a:avLst/>
              </a:prstGeom>
              <a:noFill/>
            </p:spPr>
          </p:pic>
          <p:pic>
            <p:nvPicPr>
              <p:cNvPr id="105" name="Picture 5"/>
              <p:cNvPicPr>
                <a:picLocks noChangeAspect="1" noChangeArrowheads="1"/>
              </p:cNvPicPr>
              <p:nvPr/>
            </p:nvPicPr>
            <p:blipFill>
              <a:blip r:embed="rId15" cstate="print"/>
              <a:srcRect/>
              <a:stretch>
                <a:fillRect/>
              </a:stretch>
            </p:blipFill>
            <p:spPr bwMode="auto">
              <a:xfrm>
                <a:off x="5399741" y="4086515"/>
                <a:ext cx="1045410" cy="207092"/>
              </a:xfrm>
              <a:prstGeom prst="rect">
                <a:avLst/>
              </a:prstGeom>
              <a:noFill/>
              <a:ln w="9525">
                <a:noFill/>
                <a:miter lim="800000"/>
                <a:headEnd/>
                <a:tailEnd/>
              </a:ln>
              <a:effectLst/>
            </p:spPr>
          </p:pic>
        </p:grpSp>
        <p:cxnSp>
          <p:nvCxnSpPr>
            <p:cNvPr id="93" name="Straight Connector 92"/>
            <p:cNvCxnSpPr/>
            <p:nvPr/>
          </p:nvCxnSpPr>
          <p:spPr>
            <a:xfrm rot="5400000">
              <a:off x="5060774" y="3199606"/>
              <a:ext cx="1371600" cy="1588"/>
            </a:xfrm>
            <a:prstGeom prst="line">
              <a:avLst/>
            </a:prstGeom>
            <a:noFill/>
            <a:ln w="28575" cap="flat" cmpd="tri" algn="ctr">
              <a:solidFill>
                <a:srgbClr val="FFC000"/>
              </a:solidFill>
              <a:prstDash val="solid"/>
              <a:headEnd type="triangle"/>
              <a:tailEnd type="triangle" w="med" len="sm"/>
            </a:ln>
            <a:effectLst/>
          </p:spPr>
        </p:cxnSp>
        <p:cxnSp>
          <p:nvCxnSpPr>
            <p:cNvPr id="94" name="Straight Connector 93"/>
            <p:cNvCxnSpPr/>
            <p:nvPr/>
          </p:nvCxnSpPr>
          <p:spPr>
            <a:xfrm rot="5400000">
              <a:off x="6279974" y="3199606"/>
              <a:ext cx="1371600" cy="1588"/>
            </a:xfrm>
            <a:prstGeom prst="line">
              <a:avLst/>
            </a:prstGeom>
            <a:noFill/>
            <a:ln w="28575" cap="flat" cmpd="tri" algn="ctr">
              <a:solidFill>
                <a:srgbClr val="FFC000"/>
              </a:solidFill>
              <a:prstDash val="solid"/>
              <a:headEnd type="triangle"/>
              <a:tailEnd type="triangle" w="med" len="sm"/>
            </a:ln>
            <a:effectLst/>
          </p:spPr>
        </p:cxnSp>
        <p:cxnSp>
          <p:nvCxnSpPr>
            <p:cNvPr id="95" name="Straight Connector 94"/>
            <p:cNvCxnSpPr/>
            <p:nvPr/>
          </p:nvCxnSpPr>
          <p:spPr>
            <a:xfrm rot="5400000">
              <a:off x="7481206" y="3199606"/>
              <a:ext cx="1371600" cy="1588"/>
            </a:xfrm>
            <a:prstGeom prst="line">
              <a:avLst/>
            </a:prstGeom>
            <a:noFill/>
            <a:ln w="28575" cap="flat" cmpd="tri" algn="ctr">
              <a:solidFill>
                <a:srgbClr val="FFC000"/>
              </a:solidFill>
              <a:prstDash val="solid"/>
              <a:headEnd type="triangle"/>
              <a:tailEnd type="triangle" w="med" len="sm"/>
            </a:ln>
            <a:effectLst/>
          </p:spPr>
        </p:cxnSp>
        <p:pic>
          <p:nvPicPr>
            <p:cNvPr id="96" name="Picture 7" descr="C:\Program Files\Microsoft Resource DVD Artwork\DVD_ART\Artwork_Imagery\HARDWARE_IMAGERY\Illustration - Misc Hardware\XML Icons\Internet cloud web.png"/>
            <p:cNvPicPr>
              <a:picLocks noChangeAspect="1" noChangeArrowheads="1"/>
            </p:cNvPicPr>
            <p:nvPr/>
          </p:nvPicPr>
          <p:blipFill>
            <a:blip r:embed="rId16" cstate="print"/>
            <a:srcRect/>
            <a:stretch>
              <a:fillRect/>
            </a:stretch>
          </p:blipFill>
          <p:spPr bwMode="auto">
            <a:xfrm>
              <a:off x="5486400" y="2743200"/>
              <a:ext cx="3124200" cy="762000"/>
            </a:xfrm>
            <a:prstGeom prst="rect">
              <a:avLst/>
            </a:prstGeom>
            <a:noFill/>
          </p:spPr>
        </p:pic>
        <p:pic>
          <p:nvPicPr>
            <p:cNvPr id="97" name="Picture 96" descr="C:\Program Files\Microsoft Resource DVD Artwork\DVD_ART\Artwork_Imagery\Shapes and Graphics\Buidlings and dwellings\enterprise red.png"/>
            <p:cNvPicPr>
              <a:picLocks noChangeAspect="1" noChangeArrowheads="1"/>
            </p:cNvPicPr>
            <p:nvPr/>
          </p:nvPicPr>
          <p:blipFill>
            <a:blip r:embed="rId17" cstate="print"/>
            <a:srcRect/>
            <a:stretch>
              <a:fillRect/>
            </a:stretch>
          </p:blipFill>
          <p:spPr bwMode="auto">
            <a:xfrm>
              <a:off x="7913336" y="1676400"/>
              <a:ext cx="605449" cy="881063"/>
            </a:xfrm>
            <a:prstGeom prst="rect">
              <a:avLst/>
            </a:prstGeom>
            <a:noFill/>
          </p:spPr>
        </p:pic>
        <p:pic>
          <p:nvPicPr>
            <p:cNvPr id="98" name="Picture 6" descr="C:\Program Files\Microsoft Resource DVD Artwork\DVD_ART\Artwork_Imagery\Shapes and Graphics\Buidlings and dwellings\enterprise blue.png"/>
            <p:cNvPicPr>
              <a:picLocks noChangeAspect="1" noChangeArrowheads="1"/>
            </p:cNvPicPr>
            <p:nvPr/>
          </p:nvPicPr>
          <p:blipFill>
            <a:blip r:embed="rId11" cstate="print"/>
            <a:srcRect/>
            <a:stretch>
              <a:fillRect/>
            </a:stretch>
          </p:blipFill>
          <p:spPr bwMode="auto">
            <a:xfrm>
              <a:off x="5290168" y="1676400"/>
              <a:ext cx="558800" cy="838200"/>
            </a:xfrm>
            <a:prstGeom prst="rect">
              <a:avLst/>
            </a:prstGeom>
            <a:noFill/>
          </p:spPr>
        </p:pic>
        <p:pic>
          <p:nvPicPr>
            <p:cNvPr id="99" name="Picture 6" descr="C:\Program Files\Microsoft Resource DVD Artwork\DVD_ART\Artwork_Imagery\Shapes and Graphics\Buidlings and dwellings\enterprise blue.png"/>
            <p:cNvPicPr>
              <a:picLocks noChangeAspect="1" noChangeArrowheads="1"/>
            </p:cNvPicPr>
            <p:nvPr/>
          </p:nvPicPr>
          <p:blipFill>
            <a:blip r:embed="rId11" cstate="print"/>
            <a:srcRect/>
            <a:stretch>
              <a:fillRect/>
            </a:stretch>
          </p:blipFill>
          <p:spPr bwMode="auto">
            <a:xfrm>
              <a:off x="5594968" y="1752600"/>
              <a:ext cx="558800" cy="838200"/>
            </a:xfrm>
            <a:prstGeom prst="rect">
              <a:avLst/>
            </a:prstGeom>
            <a:noFill/>
          </p:spPr>
        </p:pic>
        <p:pic>
          <p:nvPicPr>
            <p:cNvPr id="100" name="Picture 99" descr="C:\Program Files\Microsoft Resource DVD Artwork\DVD_ART\Artwork_Imagery\Shapes and Graphics\Buidlings and dwellings\small business blue.png"/>
            <p:cNvPicPr>
              <a:picLocks noChangeAspect="1" noChangeArrowheads="1"/>
            </p:cNvPicPr>
            <p:nvPr/>
          </p:nvPicPr>
          <p:blipFill>
            <a:blip r:embed="rId8" cstate="print"/>
            <a:srcRect/>
            <a:stretch>
              <a:fillRect/>
            </a:stretch>
          </p:blipFill>
          <p:spPr bwMode="auto">
            <a:xfrm>
              <a:off x="6280768" y="1828800"/>
              <a:ext cx="840619" cy="762000"/>
            </a:xfrm>
            <a:prstGeom prst="rect">
              <a:avLst/>
            </a:prstGeom>
            <a:noFill/>
          </p:spPr>
        </p:pic>
      </p:grpSp>
      <p:sp>
        <p:nvSpPr>
          <p:cNvPr id="119" name="TextBox 118"/>
          <p:cNvSpPr txBox="1"/>
          <p:nvPr/>
        </p:nvSpPr>
        <p:spPr>
          <a:xfrm>
            <a:off x="533400" y="4754934"/>
            <a:ext cx="3810000" cy="1569660"/>
          </a:xfrm>
          <a:prstGeom prst="rect">
            <a:avLst/>
          </a:prstGeom>
          <a:noFill/>
        </p:spPr>
        <p:txBody>
          <a:bodyPr wrap="square" rtlCol="0">
            <a:spAutoFit/>
          </a:bodyPr>
          <a:lstStyle/>
          <a:p>
            <a:pPr marL="117475" indent="-117475" algn="l" defTabSz="912813" rtl="0" fontAlgn="base">
              <a:lnSpc>
                <a:spcPct val="150000"/>
              </a:lnSpc>
              <a:spcBef>
                <a:spcPct val="0"/>
              </a:spcBef>
              <a:spcAft>
                <a:spcPct val="0"/>
              </a:spcAft>
              <a:buSzPct val="70000"/>
              <a:buFont typeface="Wingdings" pitchFamily="2" charset="2"/>
              <a:buChar char="Ø"/>
            </a:pPr>
            <a:r>
              <a:rPr lang="en-US" sz="1600" b="1" kern="1200" dirty="0" smtClean="0">
                <a:solidFill>
                  <a:schemeClr val="bg1"/>
                </a:solidFill>
                <a:effectLst>
                  <a:outerShdw blurRad="38100" dist="38100" dir="2700000" algn="tl">
                    <a:srgbClr val="000000">
                      <a:alpha val="43137"/>
                    </a:srgbClr>
                  </a:outerShdw>
                </a:effectLst>
                <a:latin typeface="Calibri"/>
                <a:ea typeface="+mn-ea"/>
                <a:cs typeface="+mn-cs"/>
              </a:rPr>
              <a:t>  Multiple </a:t>
            </a:r>
            <a:r>
              <a:rPr lang="en-US" sz="1600" b="1" kern="1200" dirty="0">
                <a:solidFill>
                  <a:schemeClr val="bg1"/>
                </a:solidFill>
                <a:effectLst>
                  <a:outerShdw blurRad="38100" dist="38100" dir="2700000" algn="tl">
                    <a:srgbClr val="000000">
                      <a:alpha val="43137"/>
                    </a:srgbClr>
                  </a:outerShdw>
                </a:effectLst>
                <a:latin typeface="Calibri"/>
                <a:ea typeface="+mn-ea"/>
                <a:cs typeface="+mn-cs"/>
              </a:rPr>
              <a:t>Customers, One </a:t>
            </a:r>
            <a:r>
              <a:rPr lang="en-US" sz="1600" b="1" kern="1200" dirty="0" smtClean="0">
                <a:solidFill>
                  <a:schemeClr val="bg1"/>
                </a:solidFill>
                <a:effectLst>
                  <a:outerShdw blurRad="38100" dist="38100" dir="2700000" algn="tl">
                    <a:srgbClr val="000000">
                      <a:alpha val="43137"/>
                    </a:srgbClr>
                  </a:outerShdw>
                </a:effectLst>
                <a:latin typeface="Calibri"/>
                <a:ea typeface="+mn-ea"/>
                <a:cs typeface="+mn-cs"/>
              </a:rPr>
              <a:t>Architecture</a:t>
            </a:r>
            <a:endParaRPr lang="en-US" sz="1600" b="1" kern="1200" dirty="0">
              <a:solidFill>
                <a:schemeClr val="bg1"/>
              </a:solidFill>
              <a:effectLst>
                <a:outerShdw blurRad="38100" dist="38100" dir="2700000" algn="tl">
                  <a:srgbClr val="000000">
                    <a:alpha val="43137"/>
                  </a:srgbClr>
                </a:outerShdw>
              </a:effectLst>
              <a:latin typeface="Calibri"/>
              <a:ea typeface="+mn-ea"/>
              <a:cs typeface="+mn-cs"/>
            </a:endParaRPr>
          </a:p>
          <a:p>
            <a:pPr marL="117475" indent="-117475" algn="l" defTabSz="912813" rtl="0" fontAlgn="base">
              <a:lnSpc>
                <a:spcPct val="150000"/>
              </a:lnSpc>
              <a:spcBef>
                <a:spcPct val="0"/>
              </a:spcBef>
              <a:spcAft>
                <a:spcPct val="0"/>
              </a:spcAft>
              <a:buSzPct val="70000"/>
              <a:buFont typeface="Wingdings" pitchFamily="2" charset="2"/>
              <a:buChar char="Ø"/>
            </a:pPr>
            <a:r>
              <a:rPr lang="en-US" sz="1600" b="1" kern="1200" dirty="0" smtClean="0">
                <a:solidFill>
                  <a:schemeClr val="bg1"/>
                </a:solidFill>
                <a:effectLst>
                  <a:outerShdw blurRad="38100" dist="38100" dir="2700000" algn="tl">
                    <a:srgbClr val="000000">
                      <a:alpha val="43137"/>
                    </a:srgbClr>
                  </a:outerShdw>
                </a:effectLst>
                <a:latin typeface="Calibri"/>
                <a:ea typeface="+mn-ea"/>
                <a:cs typeface="+mn-cs"/>
              </a:rPr>
              <a:t>  Customer </a:t>
            </a:r>
            <a:r>
              <a:rPr lang="en-US" sz="1600" b="1" kern="1200" dirty="0">
                <a:solidFill>
                  <a:schemeClr val="bg1"/>
                </a:solidFill>
                <a:effectLst>
                  <a:outerShdw blurRad="38100" dist="38100" dir="2700000" algn="tl">
                    <a:srgbClr val="000000">
                      <a:alpha val="43137"/>
                    </a:srgbClr>
                  </a:outerShdw>
                </a:effectLst>
                <a:latin typeface="Calibri"/>
                <a:ea typeface="+mn-ea"/>
                <a:cs typeface="+mn-cs"/>
              </a:rPr>
              <a:t>Needs Rapid </a:t>
            </a:r>
            <a:r>
              <a:rPr lang="en-US" sz="1600" b="1" kern="1200" dirty="0" smtClean="0">
                <a:solidFill>
                  <a:schemeClr val="bg1"/>
                </a:solidFill>
                <a:effectLst>
                  <a:outerShdw blurRad="38100" dist="38100" dir="2700000" algn="tl">
                    <a:srgbClr val="000000">
                      <a:alpha val="43137"/>
                    </a:srgbClr>
                  </a:outerShdw>
                </a:effectLst>
                <a:latin typeface="Calibri"/>
                <a:ea typeface="+mn-ea"/>
                <a:cs typeface="+mn-cs"/>
              </a:rPr>
              <a:t>Deployment</a:t>
            </a:r>
          </a:p>
          <a:p>
            <a:pPr marL="117475" indent="-117475" algn="l" defTabSz="912813" rtl="0" fontAlgn="base">
              <a:lnSpc>
                <a:spcPct val="150000"/>
              </a:lnSpc>
              <a:spcBef>
                <a:spcPct val="0"/>
              </a:spcBef>
              <a:spcAft>
                <a:spcPct val="0"/>
              </a:spcAft>
              <a:buSzPct val="70000"/>
              <a:buFont typeface="Wingdings" pitchFamily="2" charset="2"/>
              <a:buChar char="Ø"/>
            </a:pPr>
            <a:r>
              <a:rPr lang="en-US" sz="1600" b="1" dirty="0" smtClean="0">
                <a:solidFill>
                  <a:schemeClr val="bg1"/>
                </a:solidFill>
                <a:effectLst>
                  <a:outerShdw blurRad="38100" dist="38100" dir="2700000" algn="tl">
                    <a:srgbClr val="000000">
                      <a:alpha val="43137"/>
                    </a:srgbClr>
                  </a:outerShdw>
                </a:effectLst>
                <a:latin typeface="Calibri"/>
              </a:rPr>
              <a:t>  Self service for management and admin</a:t>
            </a:r>
          </a:p>
          <a:p>
            <a:pPr marL="117475" indent="-117475" algn="l" defTabSz="912813" rtl="0" fontAlgn="base">
              <a:lnSpc>
                <a:spcPct val="150000"/>
              </a:lnSpc>
              <a:spcBef>
                <a:spcPct val="0"/>
              </a:spcBef>
              <a:spcAft>
                <a:spcPct val="0"/>
              </a:spcAft>
              <a:buSzPct val="70000"/>
              <a:buFont typeface="Wingdings" pitchFamily="2" charset="2"/>
              <a:buChar char="Ø"/>
            </a:pPr>
            <a:r>
              <a:rPr lang="en-US" sz="1600" b="1" dirty="0" smtClean="0">
                <a:solidFill>
                  <a:schemeClr val="bg1"/>
                </a:solidFill>
                <a:effectLst>
                  <a:outerShdw blurRad="38100" dist="38100" dir="2700000" algn="tl">
                    <a:srgbClr val="000000">
                      <a:alpha val="43137"/>
                    </a:srgbClr>
                  </a:outerShdw>
                </a:effectLst>
                <a:latin typeface="Calibri"/>
              </a:rPr>
              <a:t>  Single sign-in client for identity</a:t>
            </a:r>
            <a:endParaRPr lang="en-US" sz="1600" b="1" kern="1200" dirty="0">
              <a:solidFill>
                <a:schemeClr val="bg1"/>
              </a:solidFill>
              <a:effectLst>
                <a:outerShdw blurRad="38100" dist="38100" dir="2700000" algn="tl">
                  <a:srgbClr val="000000">
                    <a:alpha val="43137"/>
                  </a:srgbClr>
                </a:outerShdw>
              </a:effectLst>
              <a:latin typeface="Calibri"/>
              <a:ea typeface="+mn-ea"/>
              <a:cs typeface="+mn-cs"/>
            </a:endParaRPr>
          </a:p>
        </p:txBody>
      </p:sp>
      <p:sp>
        <p:nvSpPr>
          <p:cNvPr id="120" name="TextBox 119"/>
          <p:cNvSpPr txBox="1"/>
          <p:nvPr/>
        </p:nvSpPr>
        <p:spPr>
          <a:xfrm>
            <a:off x="4800600" y="4800594"/>
            <a:ext cx="3886200" cy="1569660"/>
          </a:xfrm>
          <a:prstGeom prst="rect">
            <a:avLst/>
          </a:prstGeom>
          <a:noFill/>
        </p:spPr>
        <p:txBody>
          <a:bodyPr wrap="square" rtlCol="0">
            <a:spAutoFit/>
          </a:bodyPr>
          <a:lstStyle/>
          <a:p>
            <a:pPr marL="117475" indent="-117475" algn="l" defTabSz="912813" rtl="0" fontAlgn="base">
              <a:lnSpc>
                <a:spcPct val="150000"/>
              </a:lnSpc>
              <a:spcBef>
                <a:spcPct val="0"/>
              </a:spcBef>
              <a:spcAft>
                <a:spcPct val="0"/>
              </a:spcAft>
              <a:buSzPct val="70000"/>
              <a:buFont typeface="Wingdings" pitchFamily="2" charset="2"/>
              <a:buChar char="Ø"/>
            </a:pPr>
            <a:r>
              <a:rPr lang="en-US" sz="1600" kern="1200" dirty="0">
                <a:solidFill>
                  <a:schemeClr val="bg1"/>
                </a:solidFill>
                <a:effectLst>
                  <a:outerShdw blurRad="38100" dist="38100" dir="2700000" algn="tl">
                    <a:srgbClr val="000000">
                      <a:alpha val="43137"/>
                    </a:srgbClr>
                  </a:outerShdw>
                </a:effectLst>
                <a:latin typeface="Calibri"/>
                <a:ea typeface="+mn-ea"/>
                <a:cs typeface="+mn-cs"/>
              </a:rPr>
              <a:t> </a:t>
            </a:r>
            <a:r>
              <a:rPr lang="en-US" sz="1600" kern="1200" dirty="0" smtClean="0">
                <a:solidFill>
                  <a:schemeClr val="bg1"/>
                </a:solidFill>
                <a:effectLst>
                  <a:outerShdw blurRad="38100" dist="38100" dir="2700000" algn="tl">
                    <a:srgbClr val="000000">
                      <a:alpha val="43137"/>
                    </a:srgbClr>
                  </a:outerShdw>
                </a:effectLst>
                <a:latin typeface="Calibri"/>
                <a:ea typeface="+mn-ea"/>
                <a:cs typeface="+mn-cs"/>
              </a:rPr>
              <a:t> </a:t>
            </a:r>
            <a:r>
              <a:rPr lang="en-US" sz="1600" b="1" kern="1200" dirty="0" smtClean="0">
                <a:solidFill>
                  <a:schemeClr val="bg1"/>
                </a:solidFill>
                <a:effectLst>
                  <a:outerShdw blurRad="38100" dist="38100" dir="2700000" algn="tl">
                    <a:srgbClr val="000000">
                      <a:alpha val="43137"/>
                    </a:srgbClr>
                  </a:outerShdw>
                </a:effectLst>
                <a:latin typeface="Calibri"/>
                <a:ea typeface="+mn-ea"/>
                <a:cs typeface="+mn-cs"/>
              </a:rPr>
              <a:t>Single </a:t>
            </a:r>
            <a:r>
              <a:rPr lang="en-US" sz="1600" b="1" kern="1200" dirty="0">
                <a:solidFill>
                  <a:schemeClr val="bg1"/>
                </a:solidFill>
                <a:effectLst>
                  <a:outerShdw blurRad="38100" dist="38100" dir="2700000" algn="tl">
                    <a:srgbClr val="000000">
                      <a:alpha val="43137"/>
                    </a:srgbClr>
                  </a:outerShdw>
                </a:effectLst>
                <a:latin typeface="Calibri"/>
                <a:ea typeface="+mn-ea"/>
                <a:cs typeface="+mn-cs"/>
              </a:rPr>
              <a:t>Customer per Architecture</a:t>
            </a:r>
          </a:p>
          <a:p>
            <a:pPr marL="117475" indent="-117475" algn="l" defTabSz="912813" rtl="0" fontAlgn="base">
              <a:lnSpc>
                <a:spcPct val="150000"/>
              </a:lnSpc>
              <a:spcBef>
                <a:spcPct val="0"/>
              </a:spcBef>
              <a:spcAft>
                <a:spcPct val="0"/>
              </a:spcAft>
              <a:buSzPct val="70000"/>
              <a:buFont typeface="Wingdings" pitchFamily="2" charset="2"/>
              <a:buChar char="Ø"/>
            </a:pPr>
            <a:r>
              <a:rPr lang="en-US" sz="1600" b="1" kern="1200" dirty="0">
                <a:solidFill>
                  <a:schemeClr val="bg1"/>
                </a:solidFill>
                <a:effectLst>
                  <a:outerShdw blurRad="38100" dist="38100" dir="2700000" algn="tl">
                    <a:srgbClr val="000000">
                      <a:alpha val="43137"/>
                    </a:srgbClr>
                  </a:outerShdw>
                </a:effectLst>
                <a:latin typeface="Calibri"/>
                <a:ea typeface="+mn-ea"/>
                <a:cs typeface="+mn-cs"/>
              </a:rPr>
              <a:t> </a:t>
            </a:r>
            <a:r>
              <a:rPr lang="en-US" sz="1600" b="1" kern="1200" dirty="0" smtClean="0">
                <a:solidFill>
                  <a:schemeClr val="bg1"/>
                </a:solidFill>
                <a:effectLst>
                  <a:outerShdw blurRad="38100" dist="38100" dir="2700000" algn="tl">
                    <a:srgbClr val="000000">
                      <a:alpha val="43137"/>
                    </a:srgbClr>
                  </a:outerShdw>
                </a:effectLst>
                <a:latin typeface="Calibri"/>
                <a:ea typeface="+mn-ea"/>
                <a:cs typeface="+mn-cs"/>
              </a:rPr>
              <a:t> Businesses </a:t>
            </a:r>
            <a:r>
              <a:rPr lang="en-US" sz="1600" b="1" kern="1200" dirty="0">
                <a:solidFill>
                  <a:schemeClr val="bg1"/>
                </a:solidFill>
                <a:effectLst>
                  <a:outerShdw blurRad="38100" dist="38100" dir="2700000" algn="tl">
                    <a:srgbClr val="000000">
                      <a:alpha val="43137"/>
                    </a:srgbClr>
                  </a:outerShdw>
                </a:effectLst>
                <a:latin typeface="Calibri"/>
                <a:ea typeface="+mn-ea"/>
                <a:cs typeface="+mn-cs"/>
              </a:rPr>
              <a:t>Greater than 5,000 </a:t>
            </a:r>
            <a:r>
              <a:rPr lang="en-US" sz="1600" b="1" kern="1200" dirty="0" smtClean="0">
                <a:solidFill>
                  <a:schemeClr val="bg1"/>
                </a:solidFill>
                <a:effectLst>
                  <a:outerShdw blurRad="38100" dist="38100" dir="2700000" algn="tl">
                    <a:srgbClr val="000000">
                      <a:alpha val="43137"/>
                    </a:srgbClr>
                  </a:outerShdw>
                </a:effectLst>
                <a:latin typeface="Calibri"/>
                <a:ea typeface="+mn-ea"/>
                <a:cs typeface="+mn-cs"/>
              </a:rPr>
              <a:t>Users</a:t>
            </a:r>
            <a:endParaRPr lang="en-US" sz="1600" b="1" kern="1200" dirty="0">
              <a:solidFill>
                <a:schemeClr val="bg1"/>
              </a:solidFill>
              <a:effectLst>
                <a:outerShdw blurRad="38100" dist="38100" dir="2700000" algn="tl">
                  <a:srgbClr val="000000">
                    <a:alpha val="43137"/>
                  </a:srgbClr>
                </a:outerShdw>
              </a:effectLst>
              <a:latin typeface="Calibri"/>
              <a:ea typeface="+mn-ea"/>
              <a:cs typeface="+mn-cs"/>
            </a:endParaRPr>
          </a:p>
          <a:p>
            <a:pPr marL="117475" indent="-117475" algn="l" defTabSz="912813" rtl="0" fontAlgn="base">
              <a:lnSpc>
                <a:spcPct val="150000"/>
              </a:lnSpc>
              <a:spcBef>
                <a:spcPct val="0"/>
              </a:spcBef>
              <a:spcAft>
                <a:spcPct val="0"/>
              </a:spcAft>
              <a:buSzPct val="70000"/>
              <a:buFont typeface="Wingdings" pitchFamily="2" charset="2"/>
              <a:buChar char="Ø"/>
            </a:pPr>
            <a:r>
              <a:rPr lang="en-US" sz="1600" b="1" kern="1200" dirty="0">
                <a:solidFill>
                  <a:schemeClr val="bg1"/>
                </a:solidFill>
                <a:effectLst>
                  <a:outerShdw blurRad="38100" dist="38100" dir="2700000" algn="tl">
                    <a:srgbClr val="000000">
                      <a:alpha val="43137"/>
                    </a:srgbClr>
                  </a:outerShdw>
                </a:effectLst>
                <a:latin typeface="Calibri"/>
                <a:ea typeface="+mn-ea"/>
                <a:cs typeface="+mn-cs"/>
              </a:rPr>
              <a:t> </a:t>
            </a:r>
            <a:r>
              <a:rPr lang="en-US" sz="1600" b="1" kern="1200" dirty="0" smtClean="0">
                <a:solidFill>
                  <a:schemeClr val="bg1"/>
                </a:solidFill>
                <a:effectLst>
                  <a:outerShdw blurRad="38100" dist="38100" dir="2700000" algn="tl">
                    <a:srgbClr val="000000">
                      <a:alpha val="43137"/>
                    </a:srgbClr>
                  </a:outerShdw>
                </a:effectLst>
                <a:latin typeface="Calibri"/>
                <a:ea typeface="+mn-ea"/>
                <a:cs typeface="+mn-cs"/>
              </a:rPr>
              <a:t> Customer Needs all Server Features</a:t>
            </a:r>
          </a:p>
          <a:p>
            <a:pPr marL="117475" indent="-117475" algn="l" defTabSz="912813" rtl="0" fontAlgn="base">
              <a:lnSpc>
                <a:spcPct val="150000"/>
              </a:lnSpc>
              <a:spcBef>
                <a:spcPct val="0"/>
              </a:spcBef>
              <a:spcAft>
                <a:spcPct val="0"/>
              </a:spcAft>
              <a:buSzPct val="70000"/>
              <a:buFont typeface="Wingdings" pitchFamily="2" charset="2"/>
              <a:buChar char="Ø"/>
            </a:pPr>
            <a:r>
              <a:rPr lang="en-US" sz="1600" b="1" dirty="0" smtClean="0">
                <a:solidFill>
                  <a:schemeClr val="bg1"/>
                </a:solidFill>
                <a:effectLst>
                  <a:outerShdw blurRad="38100" dist="38100" dir="2700000" algn="tl">
                    <a:srgbClr val="000000">
                      <a:alpha val="43137"/>
                    </a:srgbClr>
                  </a:outerShdw>
                </a:effectLst>
                <a:latin typeface="Calibri"/>
              </a:rPr>
              <a:t>  VPN connection with MSFT for identity</a:t>
            </a:r>
            <a:endParaRPr lang="en-US" sz="1600" b="1" kern="1200" dirty="0" smtClean="0">
              <a:solidFill>
                <a:schemeClr val="bg1"/>
              </a:solidFill>
              <a:effectLst>
                <a:outerShdw blurRad="38100" dist="38100" dir="2700000" algn="tl">
                  <a:srgbClr val="000000">
                    <a:alpha val="43137"/>
                  </a:srgbClr>
                </a:outerShdw>
              </a:effectLst>
              <a:latin typeface="Calibri"/>
              <a:ea typeface="+mn-ea"/>
              <a:cs typeface="+mn-cs"/>
            </a:endParaRPr>
          </a:p>
        </p:txBody>
      </p:sp>
      <p:pic>
        <p:nvPicPr>
          <p:cNvPr id="62" name="Picture 2" descr="C:\Program Files\Microsoft Resource DVD Artwork\DVD_ART\BoxShots_Logos\Exchange Hosted Filtering\exchange hosted filtering logo rev.png"/>
          <p:cNvPicPr>
            <a:picLocks noChangeAspect="1" noChangeArrowheads="1"/>
          </p:cNvPicPr>
          <p:nvPr/>
        </p:nvPicPr>
        <p:blipFill>
          <a:blip r:embed="rId18" cstate="print"/>
          <a:srcRect/>
          <a:stretch>
            <a:fillRect/>
          </a:stretch>
        </p:blipFill>
        <p:spPr bwMode="auto">
          <a:xfrm>
            <a:off x="2798841" y="4360187"/>
            <a:ext cx="1078892" cy="364222"/>
          </a:xfrm>
          <a:prstGeom prst="rect">
            <a:avLst/>
          </a:prstGeom>
          <a:noFill/>
        </p:spPr>
      </p:pic>
      <p:pic>
        <p:nvPicPr>
          <p:cNvPr id="121" name="Picture 2" descr="C:\Program Files\Microsoft Resource DVD Artwork\DVD_ART\BoxShots_Logos\Exchange Hosted Filtering\exchange hosted filtering logo rev.png"/>
          <p:cNvPicPr>
            <a:picLocks noChangeAspect="1" noChangeArrowheads="1"/>
          </p:cNvPicPr>
          <p:nvPr/>
        </p:nvPicPr>
        <p:blipFill>
          <a:blip r:embed="rId19" cstate="print"/>
          <a:stretch>
            <a:fillRect/>
          </a:stretch>
        </p:blipFill>
        <p:spPr bwMode="auto">
          <a:xfrm>
            <a:off x="5522843" y="4343394"/>
            <a:ext cx="421806" cy="142898"/>
          </a:xfrm>
          <a:prstGeom prst="rect">
            <a:avLst/>
          </a:prstGeom>
          <a:noFill/>
        </p:spPr>
      </p:pic>
      <p:pic>
        <p:nvPicPr>
          <p:cNvPr id="122" name="Picture 2" descr="C:\Program Files\Microsoft Resource DVD Artwork\DVD_ART\BoxShots_Logos\Exchange Hosted Filtering\exchange hosted filtering logo rev.png"/>
          <p:cNvPicPr>
            <a:picLocks noChangeAspect="1" noChangeArrowheads="1"/>
          </p:cNvPicPr>
          <p:nvPr/>
        </p:nvPicPr>
        <p:blipFill>
          <a:blip r:embed="rId19" cstate="print"/>
          <a:stretch>
            <a:fillRect/>
          </a:stretch>
        </p:blipFill>
        <p:spPr bwMode="auto">
          <a:xfrm>
            <a:off x="6726128" y="4339256"/>
            <a:ext cx="421806" cy="142898"/>
          </a:xfrm>
          <a:prstGeom prst="rect">
            <a:avLst/>
          </a:prstGeom>
          <a:noFill/>
        </p:spPr>
      </p:pic>
      <p:pic>
        <p:nvPicPr>
          <p:cNvPr id="123" name="Picture 2" descr="C:\Program Files\Microsoft Resource DVD Artwork\DVD_ART\BoxShots_Logos\Exchange Hosted Filtering\exchange hosted filtering logo rev.png"/>
          <p:cNvPicPr>
            <a:picLocks noChangeAspect="1" noChangeArrowheads="1"/>
          </p:cNvPicPr>
          <p:nvPr/>
        </p:nvPicPr>
        <p:blipFill>
          <a:blip r:embed="rId19" cstate="print"/>
          <a:stretch>
            <a:fillRect/>
          </a:stretch>
        </p:blipFill>
        <p:spPr bwMode="auto">
          <a:xfrm>
            <a:off x="7992562" y="4343394"/>
            <a:ext cx="421806" cy="142898"/>
          </a:xfrm>
          <a:prstGeom prst="rect">
            <a:avLst/>
          </a:prstGeom>
          <a:noFill/>
        </p:spPr>
      </p:pic>
      <p:sp>
        <p:nvSpPr>
          <p:cNvPr id="85" name="Slide Number Placeholder 15"/>
          <p:cNvSpPr txBox="1">
            <a:spLocks/>
          </p:cNvSpPr>
          <p:nvPr/>
        </p:nvSpPr>
        <p:spPr>
          <a:xfrm>
            <a:off x="8657617" y="6194216"/>
            <a:ext cx="350196"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199610D-7063-47D0-9637-58AFFEF49596}" type="slidenum">
              <a:rPr kumimoji="0" lang="en-US" sz="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Exchange Online Main Features</a:t>
            </a:r>
            <a:endParaRPr lang="en-US" dirty="0"/>
          </a:p>
        </p:txBody>
      </p:sp>
      <p:graphicFrame>
        <p:nvGraphicFramePr>
          <p:cNvPr id="4" name="Table 3"/>
          <p:cNvGraphicFramePr>
            <a:graphicFrameLocks noGrp="1"/>
          </p:cNvGraphicFramePr>
          <p:nvPr/>
        </p:nvGraphicFramePr>
        <p:xfrm>
          <a:off x="198304" y="1092200"/>
          <a:ext cx="8780443" cy="4824933"/>
        </p:xfrm>
        <a:graphic>
          <a:graphicData uri="http://schemas.openxmlformats.org/drawingml/2006/table">
            <a:tbl>
              <a:tblPr>
                <a:tableStyleId>{3C2FFA5D-87B4-456A-9821-1D502468CF0F}</a:tableStyleId>
              </a:tblPr>
              <a:tblGrid>
                <a:gridCol w="2197763"/>
                <a:gridCol w="6582680"/>
              </a:tblGrid>
              <a:tr h="161135">
                <a:tc>
                  <a:txBody>
                    <a:bodyPr/>
                    <a:lstStyle/>
                    <a:p>
                      <a:pPr marL="9525" marR="9525">
                        <a:spcBef>
                          <a:spcPts val="0"/>
                        </a:spcBef>
                        <a:spcAft>
                          <a:spcPts val="750"/>
                        </a:spcAft>
                      </a:pPr>
                      <a:r>
                        <a:rPr lang="en-US" sz="1600" b="1" noProof="0" dirty="0" smtClean="0">
                          <a:solidFill>
                            <a:srgbClr val="404040"/>
                          </a:solidFill>
                        </a:rPr>
                        <a:t>Feature</a:t>
                      </a:r>
                      <a:endParaRPr lang="en-US" sz="2800" b="1" noProof="0" dirty="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600" b="1" noProof="0" smtClean="0">
                          <a:solidFill>
                            <a:srgbClr val="404040"/>
                          </a:solidFill>
                        </a:rPr>
                        <a:t>Description</a:t>
                      </a:r>
                      <a:endParaRPr lang="en-US" sz="2800" b="1" noProof="0">
                        <a:solidFill>
                          <a:srgbClr val="404040"/>
                        </a:solidFill>
                        <a:latin typeface="Calibri"/>
                        <a:ea typeface="Calibri"/>
                        <a:cs typeface="Times New Roman"/>
                      </a:endParaRPr>
                    </a:p>
                  </a:txBody>
                  <a:tcPr marL="47625" marR="47625" marT="47625" marB="47625"/>
                </a:tc>
              </a:tr>
              <a:tr h="409205">
                <a:tc>
                  <a:txBody>
                    <a:bodyPr/>
                    <a:lstStyle/>
                    <a:p>
                      <a:pPr marL="9525" marR="9525">
                        <a:spcBef>
                          <a:spcPts val="0"/>
                        </a:spcBef>
                        <a:spcAft>
                          <a:spcPts val="750"/>
                        </a:spcAft>
                      </a:pPr>
                      <a:r>
                        <a:rPr lang="en-US" sz="1600" noProof="0" smtClean="0">
                          <a:solidFill>
                            <a:srgbClr val="404040"/>
                          </a:solidFill>
                        </a:rPr>
                        <a:t>Mailbox size</a:t>
                      </a:r>
                      <a:endParaRPr lang="en-US" sz="28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600" noProof="0" dirty="0" smtClean="0">
                          <a:solidFill>
                            <a:srgbClr val="404040"/>
                          </a:solidFill>
                        </a:rPr>
                        <a:t>5 GB (soon 25GB)</a:t>
                      </a:r>
                      <a:endParaRPr lang="en-US" sz="2800" noProof="0" dirty="0">
                        <a:solidFill>
                          <a:srgbClr val="404040"/>
                        </a:solidFill>
                        <a:latin typeface="Calibri"/>
                        <a:ea typeface="Calibri"/>
                        <a:cs typeface="Times New Roman"/>
                      </a:endParaRPr>
                    </a:p>
                  </a:txBody>
                  <a:tcPr marL="47625" marR="47625" marT="47625" marB="47625"/>
                </a:tc>
              </a:tr>
              <a:tr h="371161">
                <a:tc>
                  <a:txBody>
                    <a:bodyPr/>
                    <a:lstStyle/>
                    <a:p>
                      <a:pPr marL="9525" marR="9525">
                        <a:spcBef>
                          <a:spcPts val="0"/>
                        </a:spcBef>
                        <a:spcAft>
                          <a:spcPts val="750"/>
                        </a:spcAft>
                      </a:pPr>
                      <a:r>
                        <a:rPr lang="en-US" sz="1600" noProof="0" dirty="0" smtClean="0">
                          <a:solidFill>
                            <a:srgbClr val="404040"/>
                          </a:solidFill>
                        </a:rPr>
                        <a:t>RTO/RPO</a:t>
                      </a:r>
                      <a:endParaRPr lang="en-US" sz="2800" noProof="0" dirty="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600" baseline="0" noProof="0" smtClean="0">
                          <a:solidFill>
                            <a:srgbClr val="404040"/>
                          </a:solidFill>
                        </a:rPr>
                        <a:t>RTO (4 hours) and RPO (8 hours)</a:t>
                      </a:r>
                      <a:endParaRPr lang="en-US" sz="2800" noProof="0">
                        <a:solidFill>
                          <a:srgbClr val="404040"/>
                        </a:solidFill>
                        <a:latin typeface="Calibri"/>
                        <a:ea typeface="Calibri"/>
                        <a:cs typeface="Times New Roman"/>
                      </a:endParaRPr>
                    </a:p>
                  </a:txBody>
                  <a:tcPr marL="47625" marR="47625" marT="47625" marB="47625"/>
                </a:tc>
              </a:tr>
              <a:tr h="1128758">
                <a:tc>
                  <a:txBody>
                    <a:bodyPr/>
                    <a:lstStyle/>
                    <a:p>
                      <a:pPr marL="9525" marR="9525">
                        <a:spcBef>
                          <a:spcPts val="0"/>
                        </a:spcBef>
                        <a:spcAft>
                          <a:spcPts val="750"/>
                        </a:spcAft>
                      </a:pPr>
                      <a:r>
                        <a:rPr lang="en-US" sz="1600" noProof="0" dirty="0" smtClean="0">
                          <a:solidFill>
                            <a:srgbClr val="404040"/>
                          </a:solidFill>
                        </a:rPr>
                        <a:t>Messaging Clients</a:t>
                      </a:r>
                      <a:endParaRPr lang="en-US" sz="2800" noProof="0" dirty="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600" noProof="0" dirty="0" smtClean="0">
                          <a:solidFill>
                            <a:srgbClr val="404040"/>
                          </a:solidFill>
                        </a:rPr>
                        <a:t>Microsoft Office Outlook 2003</a:t>
                      </a:r>
                      <a:r>
                        <a:rPr lang="en-US" sz="1600" baseline="0" noProof="0" dirty="0" smtClean="0">
                          <a:solidFill>
                            <a:srgbClr val="404040"/>
                          </a:solidFill>
                        </a:rPr>
                        <a:t> and </a:t>
                      </a:r>
                      <a:r>
                        <a:rPr lang="en-US" sz="1600" noProof="0" dirty="0" smtClean="0">
                          <a:solidFill>
                            <a:srgbClr val="404040"/>
                          </a:solidFill>
                        </a:rPr>
                        <a:t>Outlook 2007 </a:t>
                      </a:r>
                      <a:r>
                        <a:rPr lang="en-US" sz="1600" baseline="0" noProof="0" dirty="0" smtClean="0">
                          <a:solidFill>
                            <a:srgbClr val="404040"/>
                          </a:solidFill>
                        </a:rPr>
                        <a:t>(MAPI)</a:t>
                      </a:r>
                    </a:p>
                    <a:p>
                      <a:pPr marL="9525" marR="9525">
                        <a:spcBef>
                          <a:spcPts val="0"/>
                        </a:spcBef>
                        <a:spcAft>
                          <a:spcPts val="750"/>
                        </a:spcAft>
                      </a:pPr>
                      <a:r>
                        <a:rPr lang="en-US" sz="1600" baseline="0" noProof="0" dirty="0" smtClean="0">
                          <a:solidFill>
                            <a:srgbClr val="404040"/>
                          </a:solidFill>
                        </a:rPr>
                        <a:t>All Messaging Clients (POP connection)</a:t>
                      </a:r>
                      <a:endParaRPr lang="en-US" sz="1600" noProof="0" dirty="0" smtClean="0">
                        <a:solidFill>
                          <a:srgbClr val="404040"/>
                        </a:solidFill>
                      </a:endParaRPr>
                    </a:p>
                    <a:p>
                      <a:pPr marL="9525" marR="9525">
                        <a:spcBef>
                          <a:spcPts val="0"/>
                        </a:spcBef>
                        <a:spcAft>
                          <a:spcPts val="750"/>
                        </a:spcAft>
                      </a:pPr>
                      <a:r>
                        <a:rPr lang="en-US" sz="1600" noProof="0" dirty="0" smtClean="0">
                          <a:solidFill>
                            <a:srgbClr val="404040"/>
                          </a:solidFill>
                        </a:rPr>
                        <a:t>Microsoft Outlook Web Access (Web Mail)</a:t>
                      </a:r>
                      <a:endParaRPr lang="en-US" sz="2800" noProof="0" dirty="0">
                        <a:solidFill>
                          <a:srgbClr val="404040"/>
                        </a:solidFill>
                        <a:latin typeface="Calibri"/>
                        <a:ea typeface="Calibri"/>
                        <a:cs typeface="Times New Roman"/>
                      </a:endParaRPr>
                    </a:p>
                  </a:txBody>
                  <a:tcPr marL="47625" marR="47625" marT="47625" marB="47625"/>
                </a:tc>
              </a:tr>
              <a:tr h="1079341">
                <a:tc>
                  <a:txBody>
                    <a:bodyPr/>
                    <a:lstStyle/>
                    <a:p>
                      <a:pPr marL="9525" marR="9525">
                        <a:spcBef>
                          <a:spcPts val="0"/>
                        </a:spcBef>
                        <a:spcAft>
                          <a:spcPts val="750"/>
                        </a:spcAft>
                      </a:pPr>
                      <a:r>
                        <a:rPr lang="en-US" sz="1600" noProof="0" smtClean="0">
                          <a:solidFill>
                            <a:srgbClr val="404040"/>
                          </a:solidFill>
                          <a:latin typeface="+mn-lt"/>
                          <a:ea typeface="+mn-ea"/>
                          <a:cs typeface="+mn-cs"/>
                        </a:rPr>
                        <a:t>Mobile equipements</a:t>
                      </a:r>
                      <a:endParaRPr lang="en-US" sz="28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600" noProof="0" dirty="0" smtClean="0">
                          <a:solidFill>
                            <a:srgbClr val="404040"/>
                          </a:solidFill>
                        </a:rPr>
                        <a:t>Windows Mobile 6</a:t>
                      </a:r>
                      <a:r>
                        <a:rPr lang="en-US" sz="1600" baseline="0" noProof="0" dirty="0" smtClean="0">
                          <a:solidFill>
                            <a:srgbClr val="404040"/>
                          </a:solidFill>
                        </a:rPr>
                        <a:t> and above</a:t>
                      </a:r>
                    </a:p>
                    <a:p>
                      <a:pPr marL="9525" marR="9525">
                        <a:spcBef>
                          <a:spcPts val="0"/>
                        </a:spcBef>
                        <a:spcAft>
                          <a:spcPts val="750"/>
                        </a:spcAft>
                      </a:pPr>
                      <a:r>
                        <a:rPr lang="en-US" sz="1600" baseline="0" noProof="0" dirty="0" smtClean="0">
                          <a:solidFill>
                            <a:srgbClr val="404040"/>
                          </a:solidFill>
                        </a:rPr>
                        <a:t>All equipments with </a:t>
                      </a:r>
                      <a:r>
                        <a:rPr lang="en-US" sz="1600" noProof="0" dirty="0" smtClean="0">
                          <a:solidFill>
                            <a:srgbClr val="404040"/>
                          </a:solidFill>
                        </a:rPr>
                        <a:t>ActiveSync</a:t>
                      </a:r>
                      <a:r>
                        <a:rPr lang="en-US" sz="1600" baseline="0" noProof="0" dirty="0" smtClean="0">
                          <a:solidFill>
                            <a:srgbClr val="404040"/>
                          </a:solidFill>
                        </a:rPr>
                        <a:t> installed (Nokia E/N Series, </a:t>
                      </a:r>
                      <a:r>
                        <a:rPr lang="en-US" sz="1600" baseline="0" noProof="0" dirty="0" err="1" smtClean="0">
                          <a:solidFill>
                            <a:srgbClr val="404040"/>
                          </a:solidFill>
                        </a:rPr>
                        <a:t>iPhone</a:t>
                      </a:r>
                      <a:r>
                        <a:rPr lang="en-US" sz="1600" baseline="0" noProof="0" dirty="0" smtClean="0">
                          <a:solidFill>
                            <a:srgbClr val="404040"/>
                          </a:solidFill>
                        </a:rPr>
                        <a:t> 3G, ….)</a:t>
                      </a:r>
                    </a:p>
                    <a:p>
                      <a:pPr marL="9525" marR="9525">
                        <a:spcBef>
                          <a:spcPts val="0"/>
                        </a:spcBef>
                        <a:spcAft>
                          <a:spcPts val="750"/>
                        </a:spcAft>
                      </a:pPr>
                      <a:r>
                        <a:rPr lang="en-US" sz="1600" baseline="0" noProof="0" dirty="0" smtClean="0">
                          <a:solidFill>
                            <a:srgbClr val="404040"/>
                          </a:solidFill>
                        </a:rPr>
                        <a:t>Hosted BlackBerry Services (additional cost)</a:t>
                      </a:r>
                      <a:endParaRPr lang="en-US" sz="1600" noProof="0" dirty="0" smtClean="0">
                        <a:solidFill>
                          <a:srgbClr val="404040"/>
                        </a:solidFill>
                      </a:endParaRPr>
                    </a:p>
                  </a:txBody>
                  <a:tcPr marL="47625" marR="47625" marT="47625" marB="47625"/>
                </a:tc>
              </a:tr>
              <a:tr h="434924">
                <a:tc>
                  <a:txBody>
                    <a:bodyPr/>
                    <a:lstStyle/>
                    <a:p>
                      <a:pPr marL="9525" marR="9525">
                        <a:spcBef>
                          <a:spcPts val="0"/>
                        </a:spcBef>
                        <a:spcAft>
                          <a:spcPts val="750"/>
                        </a:spcAft>
                      </a:pPr>
                      <a:r>
                        <a:rPr lang="en-US" sz="1600" noProof="0" smtClean="0">
                          <a:solidFill>
                            <a:srgbClr val="404040"/>
                          </a:solidFill>
                        </a:rPr>
                        <a:t>SLA</a:t>
                      </a:r>
                      <a:endParaRPr lang="en-US" sz="28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600" noProof="0" dirty="0" smtClean="0">
                          <a:solidFill>
                            <a:srgbClr val="404040"/>
                          </a:solidFill>
                        </a:rPr>
                        <a:t>99.9%</a:t>
                      </a:r>
                      <a:endParaRPr lang="en-US" sz="2800" noProof="0" dirty="0">
                        <a:solidFill>
                          <a:srgbClr val="404040"/>
                        </a:solidFill>
                        <a:latin typeface="Calibri"/>
                        <a:ea typeface="Calibri"/>
                        <a:cs typeface="Times New Roman"/>
                      </a:endParaRPr>
                    </a:p>
                  </a:txBody>
                  <a:tcPr marL="47625" marR="47625" marT="47625" marB="47625"/>
                </a:tc>
              </a:tr>
              <a:tr h="380629">
                <a:tc>
                  <a:txBody>
                    <a:bodyPr/>
                    <a:lstStyle/>
                    <a:p>
                      <a:pPr marL="9525" marR="9525">
                        <a:spcBef>
                          <a:spcPts val="0"/>
                        </a:spcBef>
                        <a:spcAft>
                          <a:spcPts val="750"/>
                        </a:spcAft>
                      </a:pPr>
                      <a:r>
                        <a:rPr lang="en-US" sz="1600" noProof="0" smtClean="0">
                          <a:solidFill>
                            <a:srgbClr val="404040"/>
                          </a:solidFill>
                        </a:rPr>
                        <a:t>Support </a:t>
                      </a:r>
                      <a:endParaRPr lang="en-US" sz="28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600" noProof="0" smtClean="0">
                          <a:solidFill>
                            <a:srgbClr val="404040"/>
                          </a:solidFill>
                        </a:rPr>
                        <a:t>Support  Tier 1 Microsoft</a:t>
                      </a:r>
                      <a:endParaRPr lang="en-US" sz="2800" noProof="0">
                        <a:solidFill>
                          <a:srgbClr val="404040"/>
                        </a:solidFill>
                        <a:latin typeface="Calibri"/>
                        <a:ea typeface="Calibri"/>
                        <a:cs typeface="Times New Roman"/>
                      </a:endParaRPr>
                    </a:p>
                  </a:txBody>
                  <a:tcPr marL="47625" marR="47625" marT="47625" marB="47625"/>
                </a:tc>
              </a:tr>
              <a:tr h="681825">
                <a:tc>
                  <a:txBody>
                    <a:bodyPr/>
                    <a:lstStyle/>
                    <a:p>
                      <a:pPr marL="9525" marR="9525">
                        <a:spcBef>
                          <a:spcPts val="0"/>
                        </a:spcBef>
                        <a:spcAft>
                          <a:spcPts val="750"/>
                        </a:spcAft>
                      </a:pPr>
                      <a:r>
                        <a:rPr lang="en-US" sz="1600" noProof="0" smtClean="0">
                          <a:solidFill>
                            <a:srgbClr val="404040"/>
                          </a:solidFill>
                        </a:rPr>
                        <a:t>Security</a:t>
                      </a:r>
                      <a:endParaRPr lang="en-US" sz="2800" noProof="0">
                        <a:solidFill>
                          <a:srgbClr val="404040"/>
                        </a:solidFill>
                        <a:latin typeface="Calibri"/>
                        <a:ea typeface="Calibri"/>
                        <a:cs typeface="Times New Roman"/>
                      </a:endParaRPr>
                    </a:p>
                  </a:txBody>
                  <a:tcPr marL="47625" marR="47625" marT="47625" marB="47625"/>
                </a:tc>
                <a:tc>
                  <a:txBody>
                    <a:bodyPr/>
                    <a:lstStyle/>
                    <a:p>
                      <a:pPr marL="9525" marR="9525">
                        <a:spcBef>
                          <a:spcPts val="0"/>
                        </a:spcBef>
                        <a:spcAft>
                          <a:spcPts val="750"/>
                        </a:spcAft>
                      </a:pPr>
                      <a:r>
                        <a:rPr lang="en-US" sz="1600" kern="1200" noProof="0" dirty="0" smtClean="0">
                          <a:solidFill>
                            <a:srgbClr val="404040"/>
                          </a:solidFill>
                          <a:latin typeface="+mn-lt"/>
                          <a:ea typeface="+mn-ea"/>
                          <a:cs typeface="+mn-cs"/>
                        </a:rPr>
                        <a:t>Microsoft® Forefront™ Online Security for Exchange (or EHS) and Microsoft Forefront™ (Anti-spam  and  Antivirus services) </a:t>
                      </a:r>
                      <a:endParaRPr lang="en-US" sz="1600" kern="1200" noProof="0" dirty="0">
                        <a:solidFill>
                          <a:srgbClr val="404040"/>
                        </a:solidFill>
                        <a:latin typeface="+mn-lt"/>
                        <a:ea typeface="+mn-ea"/>
                        <a:cs typeface="+mn-cs"/>
                      </a:endParaRPr>
                    </a:p>
                  </a:txBody>
                  <a:tcPr marL="47625" marR="47625" marT="47625" marB="47625"/>
                </a:tc>
              </a:tr>
            </a:tbl>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bwMode="auto">
          <a:xfrm>
            <a:off x="0" y="2222183"/>
            <a:ext cx="9144000" cy="2477386"/>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81000" y="228600"/>
            <a:ext cx="8382000" cy="553998"/>
          </a:xfrm>
        </p:spPr>
        <p:txBody>
          <a:bodyPr/>
          <a:lstStyle/>
          <a:p>
            <a:r>
              <a:rPr lang="en-US" sz="4000" dirty="0" smtClean="0"/>
              <a:t>Enhancements During the Past 12 Months</a:t>
            </a:r>
            <a:endParaRPr lang="en-US" sz="1800" dirty="0"/>
          </a:p>
        </p:txBody>
      </p:sp>
      <p:cxnSp>
        <p:nvCxnSpPr>
          <p:cNvPr id="4" name="Straight Arrow Connector 3"/>
          <p:cNvCxnSpPr/>
          <p:nvPr/>
        </p:nvCxnSpPr>
        <p:spPr>
          <a:xfrm>
            <a:off x="1434472" y="4227569"/>
            <a:ext cx="704088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1416798" y="4328840"/>
            <a:ext cx="7058554" cy="261610"/>
          </a:xfrm>
          <a:prstGeom prst="rect">
            <a:avLst/>
          </a:prstGeom>
          <a:noFill/>
        </p:spPr>
        <p:txBody>
          <a:bodyPr wrap="square" lIns="0" tIns="0" rIns="0" bIns="0" rtlCol="0">
            <a:spAutoFit/>
          </a:bodyPr>
          <a:lstStyle/>
          <a:p>
            <a:r>
              <a:rPr lang="en-US" sz="1700" dirty="0" smtClean="0">
                <a:solidFill>
                  <a:schemeClr val="bg1"/>
                </a:solidFill>
              </a:rPr>
              <a:t>Jan    Feb    Mar    Apr   May   Jun    Jul    Aug    Sep   Oct    Nov   Dec</a:t>
            </a:r>
          </a:p>
        </p:txBody>
      </p:sp>
      <p:sp>
        <p:nvSpPr>
          <p:cNvPr id="13" name="Rectangle 12"/>
          <p:cNvSpPr/>
          <p:nvPr/>
        </p:nvSpPr>
        <p:spPr>
          <a:xfrm>
            <a:off x="2165991" y="3177522"/>
            <a:ext cx="1173479" cy="646331"/>
          </a:xfrm>
          <a:prstGeom prst="rect">
            <a:avLst/>
          </a:prstGeom>
        </p:spPr>
        <p:txBody>
          <a:bodyPr wrap="square">
            <a:spAutoFit/>
          </a:bodyPr>
          <a:lstStyle/>
          <a:p>
            <a:r>
              <a:rPr lang="en-US" sz="1200" dirty="0" smtClean="0">
                <a:solidFill>
                  <a:schemeClr val="bg1"/>
                </a:solidFill>
              </a:rPr>
              <a:t>Max mailbox size increased to 25 GB</a:t>
            </a:r>
            <a:endParaRPr lang="en-US" sz="1200" dirty="0">
              <a:solidFill>
                <a:schemeClr val="bg1"/>
              </a:solidFill>
            </a:endParaRPr>
          </a:p>
        </p:txBody>
      </p:sp>
      <p:sp>
        <p:nvSpPr>
          <p:cNvPr id="14" name="Rectangle 13"/>
          <p:cNvSpPr/>
          <p:nvPr/>
        </p:nvSpPr>
        <p:spPr>
          <a:xfrm>
            <a:off x="2079805" y="2285623"/>
            <a:ext cx="1703609" cy="461665"/>
          </a:xfrm>
          <a:prstGeom prst="rect">
            <a:avLst/>
          </a:prstGeom>
        </p:spPr>
        <p:txBody>
          <a:bodyPr wrap="square">
            <a:spAutoFit/>
          </a:bodyPr>
          <a:lstStyle/>
          <a:p>
            <a:r>
              <a:rPr lang="en-US" sz="1200" dirty="0" err="1" smtClean="0">
                <a:solidFill>
                  <a:schemeClr val="bg1"/>
                </a:solidFill>
              </a:rPr>
              <a:t>Deskless</a:t>
            </a:r>
            <a:r>
              <a:rPr lang="en-US" sz="1200" dirty="0" smtClean="0">
                <a:solidFill>
                  <a:schemeClr val="bg1"/>
                </a:solidFill>
              </a:rPr>
              <a:t> worker subscription ($2/month)</a:t>
            </a:r>
            <a:endParaRPr lang="en-US" sz="1200" dirty="0">
              <a:solidFill>
                <a:schemeClr val="bg1"/>
              </a:solidFill>
            </a:endParaRPr>
          </a:p>
        </p:txBody>
      </p:sp>
      <p:sp>
        <p:nvSpPr>
          <p:cNvPr id="15" name="Rectangle 14"/>
          <p:cNvSpPr/>
          <p:nvPr/>
        </p:nvSpPr>
        <p:spPr>
          <a:xfrm>
            <a:off x="4448049" y="3154694"/>
            <a:ext cx="1227948" cy="646331"/>
          </a:xfrm>
          <a:prstGeom prst="rect">
            <a:avLst/>
          </a:prstGeom>
        </p:spPr>
        <p:txBody>
          <a:bodyPr wrap="square">
            <a:spAutoFit/>
          </a:bodyPr>
          <a:lstStyle/>
          <a:p>
            <a:r>
              <a:rPr lang="en-US" sz="1200" dirty="0" smtClean="0">
                <a:solidFill>
                  <a:schemeClr val="bg1"/>
                </a:solidFill>
              </a:rPr>
              <a:t>Max message size increased to </a:t>
            </a:r>
            <a:r>
              <a:rPr lang="en-US" sz="1200" dirty="0">
                <a:solidFill>
                  <a:schemeClr val="bg1"/>
                </a:solidFill>
              </a:rPr>
              <a:t>30MB</a:t>
            </a:r>
          </a:p>
        </p:txBody>
      </p:sp>
      <p:sp>
        <p:nvSpPr>
          <p:cNvPr id="16" name="Rectangle 15"/>
          <p:cNvSpPr/>
          <p:nvPr/>
        </p:nvSpPr>
        <p:spPr>
          <a:xfrm>
            <a:off x="3625232" y="2433300"/>
            <a:ext cx="2011680" cy="646331"/>
          </a:xfrm>
          <a:prstGeom prst="rect">
            <a:avLst/>
          </a:prstGeom>
        </p:spPr>
        <p:txBody>
          <a:bodyPr wrap="square">
            <a:spAutoFit/>
          </a:bodyPr>
          <a:lstStyle/>
          <a:p>
            <a:r>
              <a:rPr lang="en-US" sz="1200" dirty="0">
                <a:solidFill>
                  <a:schemeClr val="bg1"/>
                </a:solidFill>
              </a:rPr>
              <a:t>Outlook 2003 Support without Free/Busy and Offline Address Books</a:t>
            </a:r>
          </a:p>
        </p:txBody>
      </p:sp>
      <p:cxnSp>
        <p:nvCxnSpPr>
          <p:cNvPr id="18" name="Straight Connector 17"/>
          <p:cNvCxnSpPr/>
          <p:nvPr/>
        </p:nvCxnSpPr>
        <p:spPr>
          <a:xfrm rot="5400000">
            <a:off x="4534173" y="3871727"/>
            <a:ext cx="469238" cy="2311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2831896" y="3439071"/>
            <a:ext cx="1226182" cy="340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a:off x="2951431" y="3657600"/>
            <a:ext cx="591899" cy="564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772035" y="2626120"/>
            <a:ext cx="2011680" cy="461665"/>
          </a:xfrm>
          <a:prstGeom prst="rect">
            <a:avLst/>
          </a:prstGeom>
        </p:spPr>
        <p:txBody>
          <a:bodyPr wrap="square">
            <a:spAutoFit/>
          </a:bodyPr>
          <a:lstStyle/>
          <a:p>
            <a:r>
              <a:rPr lang="en-US" sz="1200" dirty="0" smtClean="0">
                <a:solidFill>
                  <a:schemeClr val="bg1"/>
                </a:solidFill>
              </a:rPr>
              <a:t>Blackberry Enterprise Server hosting</a:t>
            </a:r>
            <a:endParaRPr lang="en-US" sz="1200" dirty="0">
              <a:solidFill>
                <a:schemeClr val="bg1"/>
              </a:solidFill>
            </a:endParaRPr>
          </a:p>
        </p:txBody>
      </p:sp>
      <p:cxnSp>
        <p:nvCxnSpPr>
          <p:cNvPr id="36" name="Straight Connector 35"/>
          <p:cNvCxnSpPr/>
          <p:nvPr/>
        </p:nvCxnSpPr>
        <p:spPr>
          <a:xfrm rot="5400000" flipH="1">
            <a:off x="3834373" y="3484661"/>
            <a:ext cx="1184596" cy="2907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2"/>
          </p:cNvCxnSpPr>
          <p:nvPr/>
        </p:nvCxnSpPr>
        <p:spPr>
          <a:xfrm rot="16200000" flipH="1">
            <a:off x="1561126" y="3304533"/>
            <a:ext cx="1136676" cy="703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80590" y="3237869"/>
            <a:ext cx="1295400" cy="646331"/>
          </a:xfrm>
          <a:prstGeom prst="rect">
            <a:avLst/>
          </a:prstGeom>
        </p:spPr>
        <p:txBody>
          <a:bodyPr wrap="square">
            <a:spAutoFit/>
          </a:bodyPr>
          <a:lstStyle/>
          <a:p>
            <a:r>
              <a:rPr lang="en-US" sz="1200" dirty="0" smtClean="0">
                <a:solidFill>
                  <a:schemeClr val="bg1"/>
                </a:solidFill>
              </a:rPr>
              <a:t>Default mailbox size increased to 5 GB</a:t>
            </a:r>
            <a:endParaRPr lang="en-US" sz="1200" dirty="0">
              <a:solidFill>
                <a:schemeClr val="bg1"/>
              </a:solidFill>
            </a:endParaRPr>
          </a:p>
        </p:txBody>
      </p:sp>
      <p:cxnSp>
        <p:nvCxnSpPr>
          <p:cNvPr id="32" name="Straight Connector 31"/>
          <p:cNvCxnSpPr/>
          <p:nvPr/>
        </p:nvCxnSpPr>
        <p:spPr>
          <a:xfrm>
            <a:off x="1285432" y="3749302"/>
            <a:ext cx="677403" cy="454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auto">
          <a:xfrm>
            <a:off x="4530868" y="4185233"/>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43" name="Rectangle 42"/>
          <p:cNvSpPr/>
          <p:nvPr/>
        </p:nvSpPr>
        <p:spPr>
          <a:xfrm>
            <a:off x="6736783" y="3191312"/>
            <a:ext cx="990600" cy="276999"/>
          </a:xfrm>
          <a:prstGeom prst="rect">
            <a:avLst/>
          </a:prstGeom>
        </p:spPr>
        <p:txBody>
          <a:bodyPr wrap="square">
            <a:spAutoFit/>
          </a:bodyPr>
          <a:lstStyle/>
          <a:p>
            <a:r>
              <a:rPr lang="en-US" sz="1200" dirty="0" smtClean="0">
                <a:solidFill>
                  <a:schemeClr val="bg1"/>
                </a:solidFill>
              </a:rPr>
              <a:t>POP access</a:t>
            </a:r>
          </a:p>
        </p:txBody>
      </p:sp>
      <p:cxnSp>
        <p:nvCxnSpPr>
          <p:cNvPr id="45" name="Straight Connector 44"/>
          <p:cNvCxnSpPr/>
          <p:nvPr/>
        </p:nvCxnSpPr>
        <p:spPr>
          <a:xfrm rot="5400000">
            <a:off x="4953790" y="3157005"/>
            <a:ext cx="1258378" cy="859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5584258" y="2352813"/>
            <a:ext cx="1371600" cy="646331"/>
          </a:xfrm>
          <a:prstGeom prst="rect">
            <a:avLst/>
          </a:prstGeom>
        </p:spPr>
        <p:txBody>
          <a:bodyPr wrap="square">
            <a:spAutoFit/>
          </a:bodyPr>
          <a:lstStyle/>
          <a:p>
            <a:r>
              <a:rPr lang="en-US" sz="1200" dirty="0">
                <a:solidFill>
                  <a:schemeClr val="bg1"/>
                </a:solidFill>
              </a:rPr>
              <a:t>Migration </a:t>
            </a:r>
            <a:r>
              <a:rPr lang="en-US" sz="1200" dirty="0" smtClean="0">
                <a:solidFill>
                  <a:schemeClr val="bg1"/>
                </a:solidFill>
              </a:rPr>
              <a:t>from partner-hosted Exchange</a:t>
            </a:r>
            <a:endParaRPr lang="en-US" sz="1200" dirty="0">
              <a:solidFill>
                <a:schemeClr val="bg1"/>
              </a:solidFill>
            </a:endParaRPr>
          </a:p>
        </p:txBody>
      </p:sp>
      <p:sp>
        <p:nvSpPr>
          <p:cNvPr id="53" name="Rectangle 52"/>
          <p:cNvSpPr/>
          <p:nvPr/>
        </p:nvSpPr>
        <p:spPr>
          <a:xfrm>
            <a:off x="5830457" y="3261099"/>
            <a:ext cx="542136" cy="461665"/>
          </a:xfrm>
          <a:prstGeom prst="rect">
            <a:avLst/>
          </a:prstGeom>
        </p:spPr>
        <p:txBody>
          <a:bodyPr wrap="none">
            <a:spAutoFit/>
          </a:bodyPr>
          <a:lstStyle/>
          <a:p>
            <a:r>
              <a:rPr lang="en-US" sz="1200" dirty="0" smtClean="0">
                <a:solidFill>
                  <a:schemeClr val="bg1"/>
                </a:solidFill>
              </a:rPr>
              <a:t>SMTP</a:t>
            </a:r>
            <a:br>
              <a:rPr lang="en-US" sz="1200" dirty="0" smtClean="0">
                <a:solidFill>
                  <a:schemeClr val="bg1"/>
                </a:solidFill>
              </a:rPr>
            </a:br>
            <a:r>
              <a:rPr lang="en-US" sz="1200" dirty="0" smtClean="0">
                <a:solidFill>
                  <a:schemeClr val="bg1"/>
                </a:solidFill>
              </a:rPr>
              <a:t>relay</a:t>
            </a:r>
            <a:endParaRPr lang="en-US" sz="1200" dirty="0">
              <a:solidFill>
                <a:schemeClr val="bg1"/>
              </a:solidFill>
            </a:endParaRPr>
          </a:p>
        </p:txBody>
      </p:sp>
      <p:sp>
        <p:nvSpPr>
          <p:cNvPr id="63" name="TextBox 62"/>
          <p:cNvSpPr txBox="1"/>
          <p:nvPr/>
        </p:nvSpPr>
        <p:spPr>
          <a:xfrm>
            <a:off x="6516350" y="2702238"/>
            <a:ext cx="1299051" cy="461665"/>
          </a:xfrm>
          <a:prstGeom prst="rect">
            <a:avLst/>
          </a:prstGeom>
          <a:noFill/>
        </p:spPr>
        <p:txBody>
          <a:bodyPr wrap="square" rtlCol="0">
            <a:spAutoFit/>
          </a:bodyPr>
          <a:lstStyle/>
          <a:p>
            <a:r>
              <a:rPr lang="en-US" sz="1200" dirty="0" smtClean="0">
                <a:solidFill>
                  <a:schemeClr val="bg1"/>
                </a:solidFill>
              </a:rPr>
              <a:t>Journaling to 3rd-party archive</a:t>
            </a:r>
            <a:endParaRPr lang="en-US" sz="1200" dirty="0">
              <a:solidFill>
                <a:schemeClr val="bg1"/>
              </a:solidFill>
            </a:endParaRPr>
          </a:p>
        </p:txBody>
      </p:sp>
      <p:cxnSp>
        <p:nvCxnSpPr>
          <p:cNvPr id="87" name="Straight Connector 86"/>
          <p:cNvCxnSpPr/>
          <p:nvPr/>
        </p:nvCxnSpPr>
        <p:spPr>
          <a:xfrm rot="5400000" flipH="1" flipV="1">
            <a:off x="6275296" y="3449818"/>
            <a:ext cx="809241" cy="7295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36145" y="4113024"/>
            <a:ext cx="416781" cy="246221"/>
          </a:xfrm>
          <a:prstGeom prst="rect">
            <a:avLst/>
          </a:prstGeom>
          <a:noFill/>
        </p:spPr>
        <p:txBody>
          <a:bodyPr wrap="none" lIns="0" tIns="0" rIns="0" bIns="0" rtlCol="0">
            <a:spAutoFit/>
          </a:bodyPr>
          <a:lstStyle/>
          <a:p>
            <a:r>
              <a:rPr lang="en-US" sz="1600" b="1" dirty="0" smtClean="0">
                <a:solidFill>
                  <a:schemeClr val="bg1"/>
                </a:solidFill>
              </a:rPr>
              <a:t>2009</a:t>
            </a:r>
            <a:endParaRPr lang="en-US" b="1" dirty="0" smtClean="0">
              <a:solidFill>
                <a:schemeClr val="bg1"/>
              </a:solidFill>
            </a:endParaRPr>
          </a:p>
        </p:txBody>
      </p:sp>
      <p:sp>
        <p:nvSpPr>
          <p:cNvPr id="91" name="Oval 90"/>
          <p:cNvSpPr/>
          <p:nvPr/>
        </p:nvSpPr>
        <p:spPr bwMode="auto">
          <a:xfrm>
            <a:off x="5107930" y="4184663"/>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59" name="Oval 58"/>
          <p:cNvSpPr/>
          <p:nvPr/>
        </p:nvSpPr>
        <p:spPr bwMode="auto">
          <a:xfrm>
            <a:off x="6270058" y="4186439"/>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cxnSp>
        <p:nvCxnSpPr>
          <p:cNvPr id="49" name="Straight Connector 48"/>
          <p:cNvCxnSpPr/>
          <p:nvPr/>
        </p:nvCxnSpPr>
        <p:spPr>
          <a:xfrm rot="10800000" flipV="1">
            <a:off x="5747196" y="3151110"/>
            <a:ext cx="1092725" cy="10755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5578093" y="3780048"/>
            <a:ext cx="553496" cy="334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bwMode="auto">
          <a:xfrm>
            <a:off x="5633548" y="4186649"/>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35" name="Oval 34"/>
          <p:cNvSpPr/>
          <p:nvPr/>
        </p:nvSpPr>
        <p:spPr bwMode="auto">
          <a:xfrm>
            <a:off x="4607068" y="4185233"/>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22" name="Oval 21"/>
          <p:cNvSpPr/>
          <p:nvPr/>
        </p:nvSpPr>
        <p:spPr bwMode="auto">
          <a:xfrm>
            <a:off x="3507113" y="4185234"/>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5" name="Oval 4"/>
          <p:cNvSpPr/>
          <p:nvPr/>
        </p:nvSpPr>
        <p:spPr bwMode="auto">
          <a:xfrm>
            <a:off x="3573976" y="4185233"/>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26" name="Oval 25"/>
          <p:cNvSpPr/>
          <p:nvPr/>
        </p:nvSpPr>
        <p:spPr bwMode="auto">
          <a:xfrm>
            <a:off x="2440311" y="4183268"/>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31" name="Oval 30"/>
          <p:cNvSpPr/>
          <p:nvPr/>
        </p:nvSpPr>
        <p:spPr bwMode="auto">
          <a:xfrm>
            <a:off x="1949444" y="4180430"/>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38" name="Rectangle 37"/>
          <p:cNvSpPr/>
          <p:nvPr/>
        </p:nvSpPr>
        <p:spPr>
          <a:xfrm>
            <a:off x="7260658" y="3629462"/>
            <a:ext cx="1111374" cy="461665"/>
          </a:xfrm>
          <a:prstGeom prst="rect">
            <a:avLst/>
          </a:prstGeom>
        </p:spPr>
        <p:txBody>
          <a:bodyPr wrap="square">
            <a:spAutoFit/>
          </a:bodyPr>
          <a:lstStyle/>
          <a:p>
            <a:r>
              <a:rPr lang="en-US" sz="1200" dirty="0" smtClean="0">
                <a:solidFill>
                  <a:schemeClr val="bg1"/>
                </a:solidFill>
              </a:rPr>
              <a:t>Improved Mac support</a:t>
            </a:r>
          </a:p>
        </p:txBody>
      </p:sp>
      <p:sp>
        <p:nvSpPr>
          <p:cNvPr id="40" name="Oval 39"/>
          <p:cNvSpPr/>
          <p:nvPr/>
        </p:nvSpPr>
        <p:spPr bwMode="auto">
          <a:xfrm>
            <a:off x="6328873" y="4186178"/>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cxnSp>
        <p:nvCxnSpPr>
          <p:cNvPr id="41" name="Straight Connector 40"/>
          <p:cNvCxnSpPr>
            <a:stCxn id="40" idx="7"/>
            <a:endCxn id="38" idx="1"/>
          </p:cNvCxnSpPr>
          <p:nvPr/>
        </p:nvCxnSpPr>
        <p:spPr>
          <a:xfrm rot="5400000" flipH="1" flipV="1">
            <a:off x="6664153" y="3603064"/>
            <a:ext cx="339274" cy="853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 Placeholder 2"/>
          <p:cNvSpPr txBox="1">
            <a:spLocks/>
          </p:cNvSpPr>
          <p:nvPr/>
        </p:nvSpPr>
        <p:spPr bwMode="auto">
          <a:xfrm>
            <a:off x="1162413" y="4843437"/>
            <a:ext cx="7486949" cy="146809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457200" indent="-457200" algn="l" defTabSz="912813" rtl="0" fontAlgn="base">
              <a:lnSpc>
                <a:spcPct val="90000"/>
              </a:lnSpc>
              <a:spcBef>
                <a:spcPct val="20000"/>
              </a:spcBef>
              <a:spcAft>
                <a:spcPct val="0"/>
              </a:spcAft>
              <a:buClr>
                <a:srgbClr val="777777"/>
              </a:buClr>
              <a:buSzPct val="130000"/>
              <a:buFont typeface="Arial" pitchFamily="34" charset="0"/>
              <a:buChar char="•"/>
              <a:defRPr sz="3200" kern="1200">
                <a:solidFill>
                  <a:schemeClr val="tx1"/>
                </a:solidFill>
                <a:latin typeface="+mn-lt"/>
                <a:ea typeface="+mn-ea"/>
                <a:cs typeface="+mn-cs"/>
              </a:defRPr>
            </a:lvl1pPr>
            <a:lvl2pPr marL="854075" indent="-396875" algn="l" defTabSz="914363" rtl="0" eaLnBrk="1" fontAlgn="base" latinLnBrk="0" hangingPunct="1">
              <a:lnSpc>
                <a:spcPct val="90000"/>
              </a:lnSpc>
              <a:spcBef>
                <a:spcPct val="20000"/>
              </a:spcBef>
              <a:spcAft>
                <a:spcPct val="0"/>
              </a:spcAft>
              <a:buClr>
                <a:srgbClr val="777777"/>
              </a:buClr>
              <a:buSzPct val="100000"/>
              <a:buFont typeface="Segoe" pitchFamily="34" charset="0"/>
              <a:buChar char="−"/>
              <a:defRPr lang="en-US" sz="2800" kern="1200" dirty="0" smtClean="0">
                <a:solidFill>
                  <a:schemeClr val="tx1"/>
                </a:solidFill>
                <a:latin typeface="+mn-lt"/>
                <a:ea typeface="+mn-ea"/>
                <a:cs typeface="+mn-cs"/>
              </a:defRPr>
            </a:lvl2pPr>
            <a:lvl3pPr marL="1258888" indent="-404813" algn="l" defTabSz="914363" rtl="0" eaLnBrk="1" fontAlgn="base" latinLnBrk="0" hangingPunct="1">
              <a:lnSpc>
                <a:spcPct val="90000"/>
              </a:lnSpc>
              <a:spcBef>
                <a:spcPct val="20000"/>
              </a:spcBef>
              <a:spcAft>
                <a:spcPct val="0"/>
              </a:spcAft>
              <a:buClr>
                <a:srgbClr val="777777"/>
              </a:buClr>
              <a:buSzPct val="100000"/>
              <a:buFont typeface="Segoe" pitchFamily="34" charset="0"/>
              <a:buChar char="−"/>
              <a:defRPr lang="en-US" sz="2400" kern="1200" dirty="0" smtClean="0">
                <a:solidFill>
                  <a:schemeClr val="tx1"/>
                </a:solidFill>
                <a:latin typeface="+mn-lt"/>
                <a:ea typeface="+mn-ea"/>
                <a:cs typeface="+mn-cs"/>
              </a:defRPr>
            </a:lvl3pPr>
            <a:lvl4pPr marL="1604963" indent="-346075" algn="l" defTabSz="914363" rtl="0" eaLnBrk="1" fontAlgn="base" latinLnBrk="0" hangingPunct="1">
              <a:lnSpc>
                <a:spcPct val="90000"/>
              </a:lnSpc>
              <a:spcBef>
                <a:spcPct val="20000"/>
              </a:spcBef>
              <a:spcAft>
                <a:spcPct val="0"/>
              </a:spcAft>
              <a:buClr>
                <a:srgbClr val="777777"/>
              </a:buClr>
              <a:buSzPct val="100000"/>
              <a:buFont typeface="Segoe" pitchFamily="34" charset="0"/>
              <a:buChar char="−"/>
              <a:defRPr lang="en-US" sz="2400" kern="1200" dirty="0" smtClean="0">
                <a:solidFill>
                  <a:schemeClr val="tx1"/>
                </a:solidFill>
                <a:latin typeface="+mn-lt"/>
                <a:ea typeface="+mn-ea"/>
                <a:cs typeface="+mn-cs"/>
              </a:defRPr>
            </a:lvl4pPr>
            <a:lvl5pPr marL="1941513" indent="-336550" algn="l" defTabSz="914363" rtl="0" eaLnBrk="1" fontAlgn="base" latinLnBrk="0" hangingPunct="1">
              <a:lnSpc>
                <a:spcPct val="90000"/>
              </a:lnSpc>
              <a:spcBef>
                <a:spcPct val="20000"/>
              </a:spcBef>
              <a:spcAft>
                <a:spcPct val="0"/>
              </a:spcAft>
              <a:buClr>
                <a:srgbClr val="777777"/>
              </a:buClr>
              <a:buSzPct val="100000"/>
              <a:buFont typeface="Segoe" pitchFamily="34" charset="0"/>
              <a:buChar char="−"/>
              <a:defRPr lang="en-US" sz="2400" kern="120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800" dirty="0" smtClean="0"/>
              <a:t>Benefits of regular service updates:</a:t>
            </a:r>
          </a:p>
          <a:p>
            <a:r>
              <a:rPr lang="en-US" sz="1800" dirty="0" smtClean="0"/>
              <a:t>Your organization </a:t>
            </a:r>
            <a:r>
              <a:rPr lang="en-US" sz="1800" b="1" dirty="0" smtClean="0"/>
              <a:t>stays current </a:t>
            </a:r>
            <a:r>
              <a:rPr lang="en-US" sz="1800" dirty="0" smtClean="0"/>
              <a:t>with the latest technology</a:t>
            </a:r>
          </a:p>
          <a:p>
            <a:r>
              <a:rPr lang="en-US" sz="1800" dirty="0" smtClean="0"/>
              <a:t>Your users have the benefit of the </a:t>
            </a:r>
            <a:r>
              <a:rPr lang="en-US" sz="1800" b="1" dirty="0" smtClean="0"/>
              <a:t>newest productivity tools </a:t>
            </a:r>
            <a:endParaRPr lang="en-US" sz="1800" b="1" dirty="0"/>
          </a:p>
          <a:p>
            <a:r>
              <a:rPr lang="en-US" sz="1800" dirty="0" smtClean="0"/>
              <a:t>Your staff can focus on </a:t>
            </a:r>
            <a:r>
              <a:rPr lang="en-US" sz="1800" b="1" dirty="0" smtClean="0"/>
              <a:t>strategic priorities</a:t>
            </a:r>
            <a:endParaRPr lang="en-US" sz="1800" dirty="0" smtClean="0"/>
          </a:p>
          <a:p>
            <a:pPr>
              <a:buNone/>
            </a:pPr>
            <a:endParaRPr lang="en-US" sz="1800" dirty="0" smtClean="0"/>
          </a:p>
        </p:txBody>
      </p:sp>
      <p:pic>
        <p:nvPicPr>
          <p:cNvPr id="100" name="Rectangle 327692"/>
          <p:cNvPicPr>
            <a:picLocks noChangeAspect="1" noChangeArrowheads="1"/>
          </p:cNvPicPr>
          <p:nvPr/>
        </p:nvPicPr>
        <p:blipFill>
          <a:blip r:embed="rId3" cstate="print"/>
          <a:srcRect/>
          <a:stretch>
            <a:fillRect/>
          </a:stretch>
        </p:blipFill>
        <p:spPr bwMode="auto">
          <a:xfrm>
            <a:off x="2825231" y="944639"/>
            <a:ext cx="5990119" cy="1362075"/>
          </a:xfrm>
          <a:prstGeom prst="rect">
            <a:avLst/>
          </a:prstGeom>
          <a:noFill/>
          <a:ln w="9525">
            <a:noFill/>
            <a:miter lim="800000"/>
            <a:headEnd/>
            <a:tailEnd/>
          </a:ln>
          <a:effectLst/>
        </p:spPr>
      </p:pic>
      <p:sp>
        <p:nvSpPr>
          <p:cNvPr id="99" name="Rectangle 98"/>
          <p:cNvSpPr/>
          <p:nvPr/>
        </p:nvSpPr>
        <p:spPr>
          <a:xfrm>
            <a:off x="3317108" y="1111783"/>
            <a:ext cx="6410325" cy="984885"/>
          </a:xfrm>
          <a:prstGeom prst="rect">
            <a:avLst/>
          </a:prstGeom>
        </p:spPr>
        <p:txBody>
          <a:bodyPr wrap="square">
            <a:spAutoFit/>
          </a:bodyPr>
          <a:lstStyle/>
          <a:p>
            <a:r>
              <a:rPr lang="en-US" sz="1300" dirty="0" smtClean="0">
                <a:solidFill>
                  <a:schemeClr val="bg1"/>
                </a:solidFill>
                <a:latin typeface="+mn-lt"/>
              </a:rPr>
              <a:t>“Offloading innovation around communication and collaboration </a:t>
            </a:r>
            <a:br>
              <a:rPr lang="en-US" sz="1300" dirty="0" smtClean="0">
                <a:solidFill>
                  <a:schemeClr val="bg1"/>
                </a:solidFill>
                <a:latin typeface="+mn-lt"/>
              </a:rPr>
            </a:br>
            <a:r>
              <a:rPr lang="en-US" sz="1300" dirty="0" smtClean="0">
                <a:solidFill>
                  <a:schemeClr val="bg1"/>
                </a:solidFill>
                <a:latin typeface="+mn-lt"/>
              </a:rPr>
              <a:t>to Microsoft…ensures that we can focus on our core competencies.”</a:t>
            </a:r>
          </a:p>
          <a:p>
            <a:endParaRPr lang="en-US" sz="400" dirty="0" smtClean="0">
              <a:solidFill>
                <a:schemeClr val="bg1"/>
              </a:solidFill>
              <a:latin typeface="Segoe" pitchFamily="34" charset="0"/>
            </a:endParaRPr>
          </a:p>
          <a:p>
            <a:r>
              <a:rPr lang="en-US" sz="1200" dirty="0" smtClean="0">
                <a:solidFill>
                  <a:schemeClr val="bg1"/>
                </a:solidFill>
              </a:rPr>
              <a:t>- Ingo </a:t>
            </a:r>
            <a:r>
              <a:rPr lang="en-US" sz="1200" dirty="0" err="1" smtClean="0">
                <a:solidFill>
                  <a:schemeClr val="bg1"/>
                </a:solidFill>
              </a:rPr>
              <a:t>Elfering</a:t>
            </a:r>
            <a:r>
              <a:rPr lang="en-US" sz="1200" dirty="0" smtClean="0">
                <a:solidFill>
                  <a:schemeClr val="bg1"/>
                </a:solidFill>
              </a:rPr>
              <a:t>, VP of IT Strategy, GlaxoSmithKline </a:t>
            </a:r>
            <a:r>
              <a:rPr lang="en-US" sz="1600" dirty="0" smtClean="0">
                <a:solidFill>
                  <a:schemeClr val="bg1"/>
                </a:solidFill>
                <a:latin typeface="Segoe" pitchFamily="34" charset="0"/>
              </a:rPr>
              <a:t/>
            </a:r>
            <a:br>
              <a:rPr lang="en-US" sz="1600" dirty="0" smtClean="0">
                <a:solidFill>
                  <a:schemeClr val="bg1"/>
                </a:solidFill>
                <a:latin typeface="Segoe" pitchFamily="34" charset="0"/>
              </a:rPr>
            </a:br>
            <a:endParaRPr lang="en-US" sz="1600" dirty="0">
              <a:solidFill>
                <a:schemeClr val="bg1"/>
              </a:solidFill>
            </a:endParaRPr>
          </a:p>
        </p:txBody>
      </p:sp>
      <p:sp>
        <p:nvSpPr>
          <p:cNvPr id="55" name="Oval 54"/>
          <p:cNvSpPr/>
          <p:nvPr/>
        </p:nvSpPr>
        <p:spPr bwMode="auto">
          <a:xfrm>
            <a:off x="5696308" y="4184861"/>
            <a:ext cx="91440" cy="91440"/>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44" name="Rectangle 43"/>
          <p:cNvSpPr/>
          <p:nvPr/>
        </p:nvSpPr>
        <p:spPr>
          <a:xfrm>
            <a:off x="8032626" y="3147920"/>
            <a:ext cx="1111374" cy="461665"/>
          </a:xfrm>
          <a:prstGeom prst="rect">
            <a:avLst/>
          </a:prstGeom>
        </p:spPr>
        <p:txBody>
          <a:bodyPr wrap="square">
            <a:spAutoFit/>
          </a:bodyPr>
          <a:lstStyle/>
          <a:p>
            <a:r>
              <a:rPr lang="en-US" sz="1200" dirty="0" smtClean="0">
                <a:solidFill>
                  <a:schemeClr val="bg1"/>
                </a:solidFill>
              </a:rPr>
              <a:t>Outlook 2003</a:t>
            </a:r>
          </a:p>
          <a:p>
            <a:r>
              <a:rPr lang="en-US" sz="1200" dirty="0" smtClean="0">
                <a:solidFill>
                  <a:schemeClr val="bg1"/>
                </a:solidFill>
              </a:rPr>
              <a:t>Add-in</a:t>
            </a:r>
          </a:p>
        </p:txBody>
      </p:sp>
      <p:sp>
        <p:nvSpPr>
          <p:cNvPr id="46" name="Rectangle 45"/>
          <p:cNvSpPr/>
          <p:nvPr/>
        </p:nvSpPr>
        <p:spPr>
          <a:xfrm>
            <a:off x="8080251" y="2764803"/>
            <a:ext cx="1111374" cy="461665"/>
          </a:xfrm>
          <a:prstGeom prst="rect">
            <a:avLst/>
          </a:prstGeom>
        </p:spPr>
        <p:txBody>
          <a:bodyPr wrap="square">
            <a:spAutoFit/>
          </a:bodyPr>
          <a:lstStyle/>
          <a:p>
            <a:r>
              <a:rPr lang="en-US" sz="1200" dirty="0" smtClean="0">
                <a:solidFill>
                  <a:schemeClr val="bg1"/>
                </a:solidFill>
              </a:rPr>
              <a:t>Activation</a:t>
            </a:r>
          </a:p>
          <a:p>
            <a:r>
              <a:rPr lang="en-US" sz="1200" dirty="0" smtClean="0">
                <a:solidFill>
                  <a:schemeClr val="bg1"/>
                </a:solidFill>
              </a:rPr>
              <a:t>Scripts</a:t>
            </a:r>
          </a:p>
        </p:txBody>
      </p:sp>
      <p:cxnSp>
        <p:nvCxnSpPr>
          <p:cNvPr id="48" name="Straight Connector 47"/>
          <p:cNvCxnSpPr>
            <a:stCxn id="40" idx="7"/>
          </p:cNvCxnSpPr>
          <p:nvPr/>
        </p:nvCxnSpPr>
        <p:spPr>
          <a:xfrm rot="5400000" flipH="1" flipV="1">
            <a:off x="6697490" y="2788677"/>
            <a:ext cx="1120324" cy="17014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0" idx="2"/>
          </p:cNvCxnSpPr>
          <p:nvPr/>
        </p:nvCxnSpPr>
        <p:spPr>
          <a:xfrm rot="10800000" flipH="1">
            <a:off x="6328872" y="3403096"/>
            <a:ext cx="1712835" cy="8288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07/7/12/main" xmlns="" val="18023035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POS">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TotalTime>
  <Words>3504</Words>
  <Application>Microsoft Office PowerPoint</Application>
  <PresentationFormat>On-screen Show (4:3)</PresentationFormat>
  <Paragraphs>1046</Paragraphs>
  <Slides>70</Slides>
  <Notes>69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3" baseType="lpstr">
      <vt:lpstr>BPOS</vt:lpstr>
      <vt:lpstr>TechEd09_Europe template</vt:lpstr>
      <vt:lpstr>Bitmap Image</vt:lpstr>
      <vt:lpstr>Slide 1</vt:lpstr>
      <vt:lpstr>Implementing and Administering Microsoft Online Services</vt:lpstr>
      <vt:lpstr>Agenda</vt:lpstr>
      <vt:lpstr>Introduction</vt:lpstr>
      <vt:lpstr>What Is Microsoft Online Services?</vt:lpstr>
      <vt:lpstr>Some customers</vt:lpstr>
      <vt:lpstr>Standard and Dedicated Platforms</vt:lpstr>
      <vt:lpstr>Exchange Online Main Features</vt:lpstr>
      <vt:lpstr>Enhancements During the Past 12 Months</vt:lpstr>
      <vt:lpstr>Exchange 2010’s Impact On Exchange Online</vt:lpstr>
      <vt:lpstr>SharePoint Features</vt:lpstr>
      <vt:lpstr>OC Online Standard Highlights</vt:lpstr>
      <vt:lpstr>Office Live Meeting</vt:lpstr>
      <vt:lpstr>Slide 14</vt:lpstr>
      <vt:lpstr>Different Phases</vt:lpstr>
      <vt:lpstr>Registration</vt:lpstr>
      <vt:lpstr>BPOS Account creation: 9 steps</vt:lpstr>
      <vt:lpstr>BPOS Account creation: 9 steps</vt:lpstr>
      <vt:lpstr>BPOS Account creation: 9 steps</vt:lpstr>
      <vt:lpstr>BPOS Account creation: 9 steps</vt:lpstr>
      <vt:lpstr>BPOS account creation</vt:lpstr>
      <vt:lpstr>Understand Network impact</vt:lpstr>
      <vt:lpstr>Network impact</vt:lpstr>
      <vt:lpstr>Speedtest results and analysis</vt:lpstr>
      <vt:lpstr>Speedtest results and analysis</vt:lpstr>
      <vt:lpstr>Understand Admin interface</vt:lpstr>
      <vt:lpstr>Understand Admin interface</vt:lpstr>
      <vt:lpstr>Different Phases</vt:lpstr>
      <vt:lpstr>Create domain name on BPOS</vt:lpstr>
      <vt:lpstr>Configure Services</vt:lpstr>
      <vt:lpstr>Configure Services</vt:lpstr>
      <vt:lpstr>Domain name Creation on BPOS</vt:lpstr>
      <vt:lpstr>Exchange settings</vt:lpstr>
      <vt:lpstr>Exchange settings</vt:lpstr>
      <vt:lpstr>Exchange settings</vt:lpstr>
      <vt:lpstr>SharePoint Online implementation</vt:lpstr>
      <vt:lpstr>SharePoint Online implementation</vt:lpstr>
      <vt:lpstr>SharePoint Online: points to consider</vt:lpstr>
      <vt:lpstr>SharePoint Online: points to consider</vt:lpstr>
      <vt:lpstr>OCS and Live Meeting ‘tips &amp; tricks’</vt:lpstr>
      <vt:lpstr>Offer sample in Germany with partner Meetyou</vt:lpstr>
      <vt:lpstr>Different Phases</vt:lpstr>
      <vt:lpstr>User Creation</vt:lpstr>
      <vt:lpstr>Manual creation</vt:lpstr>
      <vt:lpstr>CSV file import</vt:lpstr>
      <vt:lpstr>Dirsync usage</vt:lpstr>
      <vt:lpstr>Tips &amp; Tricks on user creation</vt:lpstr>
      <vt:lpstr>Dirsync details</vt:lpstr>
      <vt:lpstr>Points to consider during migration</vt:lpstr>
      <vt:lpstr>Migration Tools</vt:lpstr>
      <vt:lpstr>Sign-In Client to deploy</vt:lpstr>
      <vt:lpstr>Which Messaging Client?</vt:lpstr>
      <vt:lpstr>Other impact</vt:lpstr>
      <vt:lpstr>Explain BPOS to the employees</vt:lpstr>
      <vt:lpstr>Manage the Service</vt:lpstr>
      <vt:lpstr>Slide 56</vt:lpstr>
      <vt:lpstr>How can Microsoft Online help you?</vt:lpstr>
      <vt:lpstr>Conclusion</vt:lpstr>
      <vt:lpstr>Slide 59</vt:lpstr>
      <vt:lpstr>Resources</vt:lpstr>
      <vt:lpstr>Related Content</vt:lpstr>
      <vt:lpstr>Annexes</vt:lpstr>
      <vt:lpstr>More information</vt:lpstr>
      <vt:lpstr>Exchange Online Details</vt:lpstr>
      <vt:lpstr>Slide 65</vt:lpstr>
      <vt:lpstr>SharePoint Online Details (1)</vt:lpstr>
      <vt:lpstr>SharePoint Online Details (2)</vt:lpstr>
      <vt:lpstr>BlackBerry Options Comparison</vt:lpstr>
      <vt:lpstr>Slide 69</vt:lpstr>
      <vt:lpstr>Slide 70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North America 2009</dc:subject>
  <dc:creator>csultan</dc:creator>
  <dc:description>Template: Slidework LLC
Formatting:
Event Date: May 11 - 15, 2009
Event Location: Los Angeles, CA
Audience:</dc:description>
  <cp:lastModifiedBy>cn_user</cp:lastModifiedBy>
  <cp:revision>168</cp:revision>
  <dcterms:created xsi:type="dcterms:W3CDTF">2009-09-23T13:49:53Z</dcterms:created>
  <dcterms:modified xsi:type="dcterms:W3CDTF">2009-11-09T10:08:37Z</dcterms:modified>
</cp:coreProperties>
</file>