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33" r:id="rId2"/>
  </p:sldMasterIdLst>
  <p:notesMasterIdLst>
    <p:notesMasterId r:id="rId47"/>
  </p:notesMasterIdLst>
  <p:handoutMasterIdLst>
    <p:handoutMasterId r:id="rId48"/>
  </p:handoutMasterIdLst>
  <p:sldIdLst>
    <p:sldId id="256" r:id="rId3"/>
    <p:sldId id="367" r:id="rId4"/>
    <p:sldId id="283" r:id="rId5"/>
    <p:sldId id="284" r:id="rId6"/>
    <p:sldId id="366" r:id="rId7"/>
    <p:sldId id="368" r:id="rId8"/>
    <p:sldId id="355" r:id="rId9"/>
    <p:sldId id="288" r:id="rId10"/>
    <p:sldId id="289" r:id="rId11"/>
    <p:sldId id="291" r:id="rId12"/>
    <p:sldId id="372" r:id="rId13"/>
    <p:sldId id="294" r:id="rId14"/>
    <p:sldId id="350" r:id="rId15"/>
    <p:sldId id="384" r:id="rId16"/>
    <p:sldId id="296" r:id="rId17"/>
    <p:sldId id="381" r:id="rId18"/>
    <p:sldId id="380" r:id="rId19"/>
    <p:sldId id="302" r:id="rId20"/>
    <p:sldId id="375" r:id="rId21"/>
    <p:sldId id="376" r:id="rId22"/>
    <p:sldId id="377" r:id="rId23"/>
    <p:sldId id="378" r:id="rId24"/>
    <p:sldId id="303" r:id="rId25"/>
    <p:sldId id="304" r:id="rId26"/>
    <p:sldId id="305" r:id="rId27"/>
    <p:sldId id="356" r:id="rId28"/>
    <p:sldId id="345" r:id="rId29"/>
    <p:sldId id="347" r:id="rId30"/>
    <p:sldId id="349" r:id="rId31"/>
    <p:sldId id="374" r:id="rId32"/>
    <p:sldId id="373" r:id="rId33"/>
    <p:sldId id="318" r:id="rId34"/>
    <p:sldId id="322" r:id="rId35"/>
    <p:sldId id="326" r:id="rId36"/>
    <p:sldId id="328" r:id="rId37"/>
    <p:sldId id="329" r:id="rId38"/>
    <p:sldId id="382" r:id="rId39"/>
    <p:sldId id="385" r:id="rId40"/>
    <p:sldId id="342" r:id="rId41"/>
    <p:sldId id="334" r:id="rId42"/>
    <p:sldId id="335" r:id="rId43"/>
    <p:sldId id="370" r:id="rId44"/>
    <p:sldId id="371" r:id="rId45"/>
    <p:sldId id="280" r:id="rId4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2" autoAdjust="0"/>
    <p:restoredTop sz="86395" autoAdjust="0"/>
  </p:normalViewPr>
  <p:slideViewPr>
    <p:cSldViewPr snapToGrid="0">
      <p:cViewPr>
        <p:scale>
          <a:sx n="100" d="100"/>
          <a:sy n="100" d="100"/>
        </p:scale>
        <p:origin x="-546" y="-37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1" d="100"/>
          <a:sy n="101" d="100"/>
        </p:scale>
        <p:origin x="-253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unc205_sultan.pptx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latin typeface="Trebuchet MS" pitchFamily="34" charset="0"/>
              <a:ea typeface="+mn-ea"/>
              <a:cs typeface="+mn-cs"/>
            </a:endParaRPr>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143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14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1434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1434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1434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7288" lvl="1" indent="-334963">
              <a:buFont typeface="Arial" pitchFamily="34" charset="0"/>
              <a:buChar char="•"/>
            </a:pPr>
            <a:endParaRPr lang="en-US" sz="200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143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14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1434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1434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1434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143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14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1434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1434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1434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143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14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1434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1434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1434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143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14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1434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1434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1434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1433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1433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1434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1434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1434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a:cs typeface="Arial" charset="0"/>
            </a:endParaRPr>
          </a:p>
        </p:txBody>
      </p:sp>
      <p:sp>
        <p:nvSpPr>
          <p:cNvPr id="5529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latin typeface="Segoe"/>
              <a:cs typeface="Arial" charset="0"/>
            </a:endParaRPr>
          </a:p>
        </p:txBody>
      </p:sp>
      <p:sp>
        <p:nvSpPr>
          <p:cNvPr id="552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
        <p:nvSpPr>
          <p:cNvPr id="55300" name="Rectangle 18"/>
          <p:cNvSpPr>
            <a:spLocks noGrp="1" noRot="1" noChangeAspect="1" noTextEdit="1"/>
          </p:cNvSpPr>
          <p:nvPr>
            <p:ph type="sldImg"/>
          </p:nvPr>
        </p:nvSpPr>
        <p:spPr bwMode="auto">
          <a:noFill/>
          <a:ln cap="flat" algn="ctr">
            <a:solidFill>
              <a:srgbClr val="000000"/>
            </a:solidFill>
            <a:round/>
            <a:headEnd type="none" w="med" len="med"/>
            <a:tailEnd type="none" w="med" len="med"/>
          </a:ln>
        </p:spPr>
      </p:sp>
      <p:sp>
        <p:nvSpPr>
          <p:cNvPr id="55301" name="Rectangle 1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2" name="Rectangle 28"/>
          <p:cNvSpPr>
            <a:spLocks noGrp="1" noChangeArrowheads="1"/>
          </p:cNvSpPr>
          <p:nvPr/>
        </p:nvSpPr>
        <p:spPr bwMode="auto">
          <a:xfrm>
            <a:off x="3884613" y="0"/>
            <a:ext cx="2971800" cy="457200"/>
          </a:xfrm>
          <a:prstGeom prst="rect">
            <a:avLst/>
          </a:prstGeom>
          <a:noFill/>
          <a:ln w="9525">
            <a:noFill/>
            <a:miter lim="800000"/>
            <a:headEnd/>
            <a:tailEnd/>
          </a:ln>
        </p:spPr>
        <p:txBody>
          <a:bodyPr/>
          <a:lstStyle/>
          <a:p>
            <a:pPr eaLnBrk="0"/>
            <a:endParaRPr lang="en-US"/>
          </a:p>
        </p:txBody>
      </p:sp>
      <p:sp>
        <p:nvSpPr>
          <p:cNvPr id="55303" name="Rectangle 12"/>
          <p:cNvSpPr>
            <a:spLocks noGrp="1" noChangeArrowheads="1"/>
          </p:cNvSpPr>
          <p:nvPr/>
        </p:nvSpPr>
        <p:spPr bwMode="auto">
          <a:xfrm>
            <a:off x="3884613" y="8685213"/>
            <a:ext cx="2971800" cy="457200"/>
          </a:xfrm>
          <a:prstGeom prst="rect">
            <a:avLst/>
          </a:prstGeom>
          <a:noFill/>
          <a:ln w="9525">
            <a:noFill/>
            <a:miter lim="800000"/>
            <a:headEnd/>
            <a:tailEnd/>
          </a:ln>
        </p:spPr>
        <p:txBody>
          <a:bodyPr/>
          <a:lstStyle/>
          <a:p>
            <a:pPr eaLnBrk="0"/>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buFontTx/>
              <a:buChar char="-"/>
            </a:pPr>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87350" y="225425"/>
            <a:ext cx="8382000" cy="750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7350" y="1414463"/>
            <a:ext cx="4129088"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68838" y="1414463"/>
            <a:ext cx="4129087" cy="2214562"/>
          </a:xfrm>
        </p:spPr>
        <p:txBody>
          <a:bodyPr/>
          <a:lstStyle/>
          <a:p>
            <a:pPr lvl="0"/>
            <a:r>
              <a:rPr lang="en-US" noProof="0" smtClean="0"/>
              <a:t>Click icon to add media</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9" r:id="rId11"/>
    <p:sldLayoutId id="2147483731" r:id="rId12"/>
    <p:sldLayoutId id="2147483732"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4"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office.microsoft.com/en-us/help/HA101733831033.asp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office.microsoft.com/en-us/help/HA102368901033.aspx?pid=CL100605171033" TargetMode="External"/><Relationship Id="rId4" Type="http://schemas.openxmlformats.org/officeDocument/2006/relationships/hyperlink" Target="http://www.microsoft.com/downloads/details.aspx?displaylang=en&amp;FamilyID=824a55c8-809a-4224-a8cd-f37b348b748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mys100.livemeeting.com/lmtest.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www.microsoft.com/downloads/details.aspx?displaylang=en&amp;FamilyID=983b941d-06cb-4658-b7f6-3088333d062f" TargetMode="External"/><Relationship Id="rId4" Type="http://schemas.openxmlformats.org/officeDocument/2006/relationships/hyperlink" Target="http://livemeeting.custhelp.com/cgi-bin/placeware.cfg/php/enduser/std_adp.php?p_faqid=68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mys500.livemeeting.com/lmtest.html" TargetMode="External"/><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hyperlink" Target="http://support.microsoft.com/ph/925"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upport.microsoft.com/gp/livemeeting_oas" TargetMode="External"/><Relationship Id="rId4" Type="http://schemas.openxmlformats.org/officeDocument/2006/relationships/hyperlink" Target="http://www.livemeeting.com/as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office.microsoft.com/en-us/livemeeting/default.aspx"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msdn.microsoft.com/en-us/office/aa905513.aspx" TargetMode="External"/><Relationship Id="rId4" Type="http://schemas.openxmlformats.org/officeDocument/2006/relationships/hyperlink" Target="http://technet.microsoft.com/en-us/msonline/livemeeting/default.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ocp.microsoftonline.com/site/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hyperlink" Target="http://microsoft.com/technet" TargetMode="External"/><Relationship Id="rId10" Type="http://schemas.openxmlformats.org/officeDocument/2006/relationships/image" Target="../media/image47.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a:t>Live Meeting Details</a:t>
            </a:r>
            <a:br>
              <a:rPr lang="en-US" dirty="0"/>
            </a:br>
            <a:r>
              <a:rPr lang="en-US" sz="3200" dirty="0" smtClean="0"/>
              <a:t>Management Console</a:t>
            </a:r>
            <a:endParaRPr lang="en-US" dirty="0"/>
          </a:p>
        </p:txBody>
      </p:sp>
      <p:pic>
        <p:nvPicPr>
          <p:cNvPr id="1026" name="Picture 2" descr="D:\Users\MJorden\Pictures\Work Pics\Live Meeting\LM Meeting Manager.jpg"/>
          <p:cNvPicPr>
            <a:picLocks noChangeAspect="1" noChangeArrowheads="1"/>
          </p:cNvPicPr>
          <p:nvPr/>
        </p:nvPicPr>
        <p:blipFill>
          <a:blip r:embed="rId3"/>
          <a:srcRect/>
          <a:stretch>
            <a:fillRect/>
          </a:stretch>
        </p:blipFill>
        <p:spPr bwMode="auto">
          <a:xfrm>
            <a:off x="2316996" y="1361156"/>
            <a:ext cx="5098890" cy="4635882"/>
          </a:xfrm>
          <a:prstGeom prst="rect">
            <a:avLst/>
          </a:prstGeom>
          <a:noFill/>
        </p:spPr>
      </p:pic>
      <p:grpSp>
        <p:nvGrpSpPr>
          <p:cNvPr id="3" name="Group 8"/>
          <p:cNvGrpSpPr/>
          <p:nvPr/>
        </p:nvGrpSpPr>
        <p:grpSpPr>
          <a:xfrm>
            <a:off x="1174704" y="1540042"/>
            <a:ext cx="7038156" cy="2105526"/>
            <a:chOff x="1151456" y="1540042"/>
            <a:chExt cx="7038156" cy="2105526"/>
          </a:xfrm>
        </p:grpSpPr>
        <p:pic>
          <p:nvPicPr>
            <p:cNvPr id="4" name="Picture 2" descr="D:\Users\MJorden\Pictures\Work Pics\Live Meeting\LM Meeting Manager.jpg"/>
            <p:cNvPicPr>
              <a:picLocks noChangeAspect="1" noChangeArrowheads="1"/>
            </p:cNvPicPr>
            <p:nvPr/>
          </p:nvPicPr>
          <p:blipFill>
            <a:blip r:embed="rId3"/>
            <a:srcRect l="4732" t="706" r="58035" b="92002"/>
            <a:stretch>
              <a:fillRect/>
            </a:stretch>
          </p:blipFill>
          <p:spPr bwMode="auto">
            <a:xfrm>
              <a:off x="1151456" y="2392333"/>
              <a:ext cx="7038156" cy="1253235"/>
            </a:xfrm>
            <a:prstGeom prst="rect">
              <a:avLst/>
            </a:prstGeom>
            <a:noFill/>
          </p:spPr>
        </p:pic>
        <p:cxnSp>
          <p:nvCxnSpPr>
            <p:cNvPr id="6" name="Straight Connector 5"/>
            <p:cNvCxnSpPr/>
            <p:nvPr/>
          </p:nvCxnSpPr>
          <p:spPr>
            <a:xfrm flipV="1">
              <a:off x="1155032" y="1564105"/>
              <a:ext cx="842210" cy="83017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114800" y="1540042"/>
              <a:ext cx="4066674" cy="8662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bwMode="auto">
          <a:xfrm>
            <a:off x="2959100" y="2806700"/>
            <a:ext cx="2095500" cy="939800"/>
          </a:xfrm>
          <a:prstGeom prst="ellipse">
            <a:avLst/>
          </a:prstGeom>
          <a:noFill/>
          <a:ln w="57150">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smtClean="0"/>
              <a:t>Live Meeting Details</a:t>
            </a:r>
            <a:br>
              <a:rPr lang="en-US" dirty="0" smtClean="0"/>
            </a:br>
            <a:r>
              <a:rPr lang="en-US" sz="3200" dirty="0" smtClean="0"/>
              <a:t>Data Centers</a:t>
            </a:r>
            <a:endParaRPr lang="en-US" dirty="0"/>
          </a:p>
        </p:txBody>
      </p:sp>
      <p:pic>
        <p:nvPicPr>
          <p:cNvPr id="1027" name="Picture 3" descr="\\eventsql\dvd\Online_ART\DVD_ART36\Artwork_Imagery\Icons - Illustrations\Maps Globes\world map blank.png"/>
          <p:cNvPicPr>
            <a:picLocks noChangeAspect="1" noChangeArrowheads="1"/>
          </p:cNvPicPr>
          <p:nvPr/>
        </p:nvPicPr>
        <p:blipFill>
          <a:blip r:embed="rId3"/>
          <a:srcRect/>
          <a:stretch>
            <a:fillRect/>
          </a:stretch>
        </p:blipFill>
        <p:spPr bwMode="auto">
          <a:xfrm>
            <a:off x="302257" y="1265695"/>
            <a:ext cx="8406499" cy="4739164"/>
          </a:xfrm>
          <a:prstGeom prst="rect">
            <a:avLst/>
          </a:prstGeom>
          <a:noFill/>
        </p:spPr>
      </p:pic>
      <p:grpSp>
        <p:nvGrpSpPr>
          <p:cNvPr id="3" name="Group 15"/>
          <p:cNvGrpSpPr/>
          <p:nvPr/>
        </p:nvGrpSpPr>
        <p:grpSpPr>
          <a:xfrm>
            <a:off x="366448" y="2789695"/>
            <a:ext cx="1161082" cy="1380621"/>
            <a:chOff x="420692" y="3200400"/>
            <a:chExt cx="1161082" cy="1380621"/>
          </a:xfrm>
        </p:grpSpPr>
        <p:pic>
          <p:nvPicPr>
            <p:cNvPr id="4"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1370013" y="3200400"/>
              <a:ext cx="211761" cy="381000"/>
            </a:xfrm>
            <a:prstGeom prst="rect">
              <a:avLst/>
            </a:prstGeom>
            <a:noFill/>
          </p:spPr>
        </p:pic>
        <p:sp>
          <p:nvSpPr>
            <p:cNvPr id="8" name="TextBox 7"/>
            <p:cNvSpPr txBox="1"/>
            <p:nvPr/>
          </p:nvSpPr>
          <p:spPr>
            <a:xfrm>
              <a:off x="420692" y="3565358"/>
              <a:ext cx="1155445" cy="1015663"/>
            </a:xfrm>
            <a:prstGeom prst="rect">
              <a:avLst/>
            </a:prstGeom>
            <a:solidFill>
              <a:schemeClr val="bg2">
                <a:lumMod val="50000"/>
                <a:alpha val="70000"/>
              </a:schemeClr>
            </a:solidFill>
          </p:spPr>
          <p:txBody>
            <a:bodyPr wrap="square" lIns="0" tIns="0" rIns="0" bIns="0" rtlCol="0">
              <a:spAutoFit/>
            </a:bodyPr>
            <a:lstStyle/>
            <a:p>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California</a:t>
              </a:r>
            </a:p>
            <a:p>
              <a:r>
                <a:rPr lang="en-US" sz="1200" b="1" dirty="0" smtClean="0">
                  <a:solidFill>
                    <a:schemeClr val="bg1"/>
                  </a:solidFill>
                  <a:effectLst>
                    <a:outerShdw blurRad="38100" dist="38100" dir="2700000" algn="tl">
                      <a:srgbClr val="000000">
                        <a:alpha val="43137"/>
                      </a:srgbClr>
                    </a:outerShdw>
                  </a:effectLst>
                </a:rPr>
                <a:t>1**</a:t>
              </a:r>
            </a:p>
            <a:p>
              <a:r>
                <a:rPr lang="en-US" sz="1200" b="1" dirty="0" smtClean="0">
                  <a:solidFill>
                    <a:schemeClr val="bg1"/>
                  </a:solidFill>
                  <a:effectLst>
                    <a:outerShdw blurRad="38100" dist="38100" dir="2700000" algn="tl">
                      <a:srgbClr val="000000">
                        <a:alpha val="43137"/>
                      </a:srgbClr>
                    </a:outerShdw>
                  </a:effectLst>
                </a:rPr>
                <a:t>64.41.193.0/24</a:t>
              </a:r>
            </a:p>
            <a:p>
              <a:r>
                <a:rPr lang="en-US" sz="1200" b="1" dirty="0" smtClean="0">
                  <a:solidFill>
                    <a:schemeClr val="bg1"/>
                  </a:solidFill>
                  <a:effectLst>
                    <a:outerShdw blurRad="38100" dist="38100" dir="2700000" algn="tl">
                      <a:srgbClr val="000000">
                        <a:alpha val="43137"/>
                      </a:srgbClr>
                    </a:outerShdw>
                  </a:effectLst>
                </a:rPr>
                <a:t>209.1.15.0/24</a:t>
              </a:r>
            </a:p>
            <a:p>
              <a:r>
                <a:rPr lang="en-US" sz="1200" b="1" dirty="0" smtClean="0">
                  <a:solidFill>
                    <a:schemeClr val="bg1"/>
                  </a:solidFill>
                  <a:effectLst>
                    <a:outerShdw blurRad="38100" dist="38100" dir="2700000" algn="tl">
                      <a:srgbClr val="000000">
                        <a:alpha val="43137"/>
                      </a:srgbClr>
                    </a:outerShdw>
                  </a:effectLst>
                </a:rPr>
                <a:t>216.34.51.0/24</a:t>
              </a:r>
            </a:p>
          </p:txBody>
        </p:sp>
      </p:grpSp>
      <p:grpSp>
        <p:nvGrpSpPr>
          <p:cNvPr id="9" name="Group 10"/>
          <p:cNvGrpSpPr/>
          <p:nvPr/>
        </p:nvGrpSpPr>
        <p:grpSpPr>
          <a:xfrm>
            <a:off x="2023208" y="2713495"/>
            <a:ext cx="1243264" cy="1248093"/>
            <a:chOff x="2077452" y="3124200"/>
            <a:chExt cx="1243264" cy="1248093"/>
          </a:xfrm>
        </p:grpSpPr>
        <p:pic>
          <p:nvPicPr>
            <p:cNvPr id="5"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2438400" y="3124200"/>
              <a:ext cx="211761" cy="381000"/>
            </a:xfrm>
            <a:prstGeom prst="rect">
              <a:avLst/>
            </a:prstGeom>
            <a:noFill/>
          </p:spPr>
        </p:pic>
        <p:sp>
          <p:nvSpPr>
            <p:cNvPr id="10" name="TextBox 9"/>
            <p:cNvSpPr txBox="1"/>
            <p:nvPr/>
          </p:nvSpPr>
          <p:spPr>
            <a:xfrm>
              <a:off x="2077452" y="3541296"/>
              <a:ext cx="1243264" cy="830997"/>
            </a:xfrm>
            <a:prstGeom prst="rect">
              <a:avLst/>
            </a:prstGeom>
            <a:solidFill>
              <a:schemeClr val="bg2">
                <a:lumMod val="50000"/>
                <a:alpha val="70000"/>
              </a:schemeClr>
            </a:solidFill>
          </p:spPr>
          <p:txBody>
            <a:bodyPr wrap="square" lIns="0" tIns="0" rIns="0" bIns="0" rtlCol="0">
              <a:spAutoFit/>
            </a:bodyPr>
            <a:lstStyle/>
            <a:p>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Virginia</a:t>
              </a:r>
            </a:p>
            <a:p>
              <a:r>
                <a:rPr lang="en-US" sz="1200" b="1" dirty="0" smtClean="0">
                  <a:solidFill>
                    <a:schemeClr val="bg1"/>
                  </a:solidFill>
                  <a:effectLst>
                    <a:outerShdw blurRad="38100" dist="38100" dir="2700000" algn="tl">
                      <a:srgbClr val="000000">
                        <a:alpha val="43137"/>
                      </a:srgbClr>
                    </a:outerShdw>
                  </a:effectLst>
                </a:rPr>
                <a:t>3**</a:t>
              </a:r>
            </a:p>
            <a:p>
              <a:r>
                <a:rPr lang="en-US" sz="1200" b="1" dirty="0" smtClean="0">
                  <a:solidFill>
                    <a:schemeClr val="bg1"/>
                  </a:solidFill>
                  <a:effectLst>
                    <a:outerShdw blurRad="38100" dist="38100" dir="2700000" algn="tl">
                      <a:srgbClr val="000000">
                        <a:alpha val="43137"/>
                      </a:srgbClr>
                    </a:outerShdw>
                  </a:effectLst>
                </a:rPr>
                <a:t>204.176.46.0/24</a:t>
              </a:r>
            </a:p>
            <a:p>
              <a:r>
                <a:rPr lang="en-US" sz="1200" b="1" dirty="0" smtClean="0">
                  <a:solidFill>
                    <a:schemeClr val="bg1"/>
                  </a:solidFill>
                  <a:effectLst>
                    <a:outerShdw blurRad="38100" dist="38100" dir="2700000" algn="tl">
                      <a:srgbClr val="000000">
                        <a:alpha val="43137"/>
                      </a:srgbClr>
                    </a:outerShdw>
                  </a:effectLst>
                </a:rPr>
                <a:t>65.21.5.0/24</a:t>
              </a:r>
            </a:p>
          </p:txBody>
        </p:sp>
      </p:grpSp>
      <p:grpSp>
        <p:nvGrpSpPr>
          <p:cNvPr id="11" name="Group 12"/>
          <p:cNvGrpSpPr/>
          <p:nvPr/>
        </p:nvGrpSpPr>
        <p:grpSpPr>
          <a:xfrm>
            <a:off x="3454966" y="2484895"/>
            <a:ext cx="1339516" cy="1513059"/>
            <a:chOff x="3509210" y="2895600"/>
            <a:chExt cx="1339516" cy="1513059"/>
          </a:xfrm>
        </p:grpSpPr>
        <p:pic>
          <p:nvPicPr>
            <p:cNvPr id="6"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4038600" y="2895600"/>
              <a:ext cx="211761" cy="381000"/>
            </a:xfrm>
            <a:prstGeom prst="rect">
              <a:avLst/>
            </a:prstGeom>
            <a:noFill/>
          </p:spPr>
        </p:pic>
        <p:sp>
          <p:nvSpPr>
            <p:cNvPr id="12" name="TextBox 11"/>
            <p:cNvSpPr txBox="1"/>
            <p:nvPr/>
          </p:nvSpPr>
          <p:spPr>
            <a:xfrm>
              <a:off x="3509210" y="3300663"/>
              <a:ext cx="1339516" cy="1107996"/>
            </a:xfrm>
            <a:prstGeom prst="rect">
              <a:avLst/>
            </a:prstGeom>
            <a:solidFill>
              <a:schemeClr val="bg2">
                <a:lumMod val="50000"/>
                <a:alpha val="70000"/>
              </a:schemeClr>
            </a:solidFill>
          </p:spPr>
          <p:txBody>
            <a:bodyPr wrap="square" lIns="0" tIns="0" rIns="0" bIns="0" rtlCol="0">
              <a:spAutoFit/>
            </a:bodyPr>
            <a:lstStyle/>
            <a:p>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Great</a:t>
              </a:r>
            </a:p>
            <a:p>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Britain</a:t>
              </a:r>
            </a:p>
            <a:p>
              <a:r>
                <a:rPr lang="en-US" sz="1200" b="1" dirty="0" smtClean="0">
                  <a:solidFill>
                    <a:schemeClr val="bg1"/>
                  </a:solidFill>
                  <a:effectLst>
                    <a:outerShdw blurRad="38100" dist="38100" dir="2700000" algn="tl">
                      <a:srgbClr val="000000">
                        <a:alpha val="43137"/>
                      </a:srgbClr>
                    </a:outerShdw>
                  </a:effectLst>
                </a:rPr>
                <a:t>5**</a:t>
              </a:r>
            </a:p>
            <a:p>
              <a:r>
                <a:rPr lang="en-US" sz="1200" b="1" dirty="0" smtClean="0">
                  <a:solidFill>
                    <a:schemeClr val="bg1"/>
                  </a:solidFill>
                  <a:effectLst>
                    <a:outerShdw blurRad="38100" dist="38100" dir="2700000" algn="tl">
                      <a:srgbClr val="000000">
                        <a:alpha val="43137"/>
                      </a:srgbClr>
                    </a:outerShdw>
                  </a:effectLst>
                </a:rPr>
                <a:t>193.221.113.0/24</a:t>
              </a:r>
            </a:p>
            <a:p>
              <a:r>
                <a:rPr lang="en-US" sz="1200" b="1" dirty="0" smtClean="0">
                  <a:solidFill>
                    <a:schemeClr val="bg1"/>
                  </a:solidFill>
                  <a:effectLst>
                    <a:outerShdw blurRad="38100" dist="38100" dir="2700000" algn="tl">
                      <a:srgbClr val="000000">
                        <a:alpha val="43137"/>
                      </a:srgbClr>
                    </a:outerShdw>
                  </a:effectLst>
                </a:rPr>
                <a:t>194.110.197.0/24</a:t>
              </a:r>
            </a:p>
          </p:txBody>
        </p:sp>
      </p:grpSp>
      <p:grpSp>
        <p:nvGrpSpPr>
          <p:cNvPr id="13" name="Group 14"/>
          <p:cNvGrpSpPr/>
          <p:nvPr/>
        </p:nvGrpSpPr>
        <p:grpSpPr>
          <a:xfrm>
            <a:off x="5584555" y="3551695"/>
            <a:ext cx="1243263" cy="1211997"/>
            <a:chOff x="5638799" y="3962400"/>
            <a:chExt cx="1243263" cy="1211997"/>
          </a:xfrm>
        </p:grpSpPr>
        <p:pic>
          <p:nvPicPr>
            <p:cNvPr id="7"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6553200" y="3962400"/>
              <a:ext cx="211761" cy="381000"/>
            </a:xfrm>
            <a:prstGeom prst="rect">
              <a:avLst/>
            </a:prstGeom>
            <a:noFill/>
          </p:spPr>
        </p:pic>
        <p:sp>
          <p:nvSpPr>
            <p:cNvPr id="14" name="TextBox 13"/>
            <p:cNvSpPr txBox="1"/>
            <p:nvPr/>
          </p:nvSpPr>
          <p:spPr>
            <a:xfrm>
              <a:off x="5638799" y="4343400"/>
              <a:ext cx="1243263" cy="830997"/>
            </a:xfrm>
            <a:prstGeom prst="rect">
              <a:avLst/>
            </a:prstGeom>
            <a:solidFill>
              <a:schemeClr val="bg2">
                <a:lumMod val="50000"/>
                <a:alpha val="69804"/>
              </a:schemeClr>
            </a:solidFill>
          </p:spPr>
          <p:txBody>
            <a:bodyPr wrap="square" lIns="0" tIns="0" rIns="0" bIns="0" rtlCol="0">
              <a:spAutoFit/>
            </a:bodyPr>
            <a:lstStyle/>
            <a:p>
              <a:r>
                <a:rPr lang="en-US"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Singapore</a:t>
              </a:r>
            </a:p>
            <a:p>
              <a:r>
                <a:rPr lang="en-US" sz="1200" b="1" dirty="0" smtClean="0">
                  <a:solidFill>
                    <a:schemeClr val="bg1"/>
                  </a:solidFill>
                  <a:effectLst>
                    <a:outerShdw blurRad="38100" dist="38100" dir="2700000" algn="tl">
                      <a:srgbClr val="000000">
                        <a:alpha val="43137"/>
                      </a:srgbClr>
                    </a:outerShdw>
                  </a:effectLst>
                </a:rPr>
                <a:t>6**</a:t>
              </a:r>
            </a:p>
            <a:p>
              <a:r>
                <a:rPr lang="en-US" sz="1200" b="1" dirty="0" smtClean="0">
                  <a:solidFill>
                    <a:schemeClr val="bg1"/>
                  </a:solidFill>
                  <a:effectLst>
                    <a:outerShdw blurRad="38100" dist="38100" dir="2700000" algn="tl">
                      <a:srgbClr val="000000">
                        <a:alpha val="43137"/>
                      </a:srgbClr>
                    </a:outerShdw>
                  </a:effectLst>
                </a:rPr>
                <a:t>204.79.179.0/24</a:t>
              </a:r>
            </a:p>
            <a:p>
              <a:r>
                <a:rPr lang="en-US" sz="1200" b="1" dirty="0" smtClean="0">
                  <a:solidFill>
                    <a:schemeClr val="bg1"/>
                  </a:solidFill>
                  <a:effectLst>
                    <a:outerShdw blurRad="38100" dist="38100" dir="2700000" algn="tl">
                      <a:srgbClr val="000000">
                        <a:alpha val="43137"/>
                      </a:srgbClr>
                    </a:outerShdw>
                  </a:effectLst>
                </a:rPr>
                <a:t>216.32.242.0/24</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a:t>Live Meeting Details</a:t>
            </a:r>
            <a:br>
              <a:rPr lang="en-US" dirty="0"/>
            </a:br>
            <a:r>
              <a:rPr lang="en-US" sz="3200" dirty="0" smtClean="0"/>
              <a:t>Clients</a:t>
            </a:r>
            <a:endParaRPr lang="en-US" dirty="0"/>
          </a:p>
        </p:txBody>
      </p:sp>
      <p:pic>
        <p:nvPicPr>
          <p:cNvPr id="6" name="Console - RoundTable" descr="meeting console with pano.jpg"/>
          <p:cNvPicPr>
            <a:picLocks noChangeAspect="1"/>
          </p:cNvPicPr>
          <p:nvPr/>
        </p:nvPicPr>
        <p:blipFill>
          <a:blip r:embed="rId3" cstate="print"/>
          <a:srcRect r="825" b="870"/>
          <a:stretch>
            <a:fillRect/>
          </a:stretch>
        </p:blipFill>
        <p:spPr>
          <a:xfrm>
            <a:off x="509677" y="1310249"/>
            <a:ext cx="7905158" cy="4772851"/>
          </a:xfrm>
          <a:prstGeom prst="rect">
            <a:avLst/>
          </a:prstGeom>
        </p:spPr>
      </p:pic>
      <p:pic>
        <p:nvPicPr>
          <p:cNvPr id="7" name="RoundTable"/>
          <p:cNvPicPr>
            <a:picLocks noChangeAspect="1" noChangeArrowheads="1"/>
          </p:cNvPicPr>
          <p:nvPr/>
        </p:nvPicPr>
        <p:blipFill>
          <a:blip r:embed="rId4" cstate="print"/>
          <a:srcRect/>
          <a:stretch>
            <a:fillRect/>
          </a:stretch>
        </p:blipFill>
        <p:spPr bwMode="auto">
          <a:xfrm>
            <a:off x="6314265" y="1451811"/>
            <a:ext cx="2047282" cy="2951894"/>
          </a:xfrm>
          <a:prstGeom prst="rect">
            <a:avLst/>
          </a:prstGeom>
          <a:noFill/>
        </p:spPr>
      </p:pic>
      <p:pic>
        <p:nvPicPr>
          <p:cNvPr id="5" name="Console - Web Attendee" descr="D:\Users\MJorden\Pictures\Work Pics\Live Meeting\Console Attendee - Web.jpg"/>
          <p:cNvPicPr>
            <a:picLocks noChangeAspect="1" noChangeArrowheads="1"/>
          </p:cNvPicPr>
          <p:nvPr/>
        </p:nvPicPr>
        <p:blipFill>
          <a:blip r:embed="rId5"/>
          <a:srcRect/>
          <a:stretch>
            <a:fillRect/>
          </a:stretch>
        </p:blipFill>
        <p:spPr bwMode="auto">
          <a:xfrm>
            <a:off x="2054213" y="1519965"/>
            <a:ext cx="5341741" cy="4572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p:txBody>
          <a:bodyPr/>
          <a:lstStyle/>
          <a:p>
            <a:r>
              <a:rPr lang="en-US" dirty="0" smtClean="0">
                <a:sym typeface="Wingdings" pitchFamily="2" charset="2"/>
              </a:rPr>
              <a:t>Points to consider with Web-Client</a:t>
            </a:r>
          </a:p>
        </p:txBody>
      </p:sp>
      <p:sp>
        <p:nvSpPr>
          <p:cNvPr id="5" name="Text Placeholder 4"/>
          <p:cNvSpPr>
            <a:spLocks noGrp="1"/>
          </p:cNvSpPr>
          <p:nvPr>
            <p:ph type="body" sz="half" idx="1"/>
          </p:nvPr>
        </p:nvSpPr>
        <p:spPr>
          <a:xfrm>
            <a:off x="387349" y="1414463"/>
            <a:ext cx="8264281" cy="4669814"/>
          </a:xfrm>
        </p:spPr>
        <p:txBody>
          <a:bodyPr/>
          <a:lstStyle/>
          <a:p>
            <a:r>
              <a:rPr lang="en-US" dirty="0" smtClean="0"/>
              <a:t>If Java is not previously installed, the customer will need to execute a download</a:t>
            </a:r>
          </a:p>
          <a:p>
            <a:pPr lvl="1"/>
            <a:endParaRPr lang="en-US" dirty="0" smtClean="0"/>
          </a:p>
          <a:p>
            <a:r>
              <a:rPr lang="en-US" dirty="0" smtClean="0"/>
              <a:t>Technical limitations:</a:t>
            </a:r>
          </a:p>
          <a:p>
            <a:pPr lvl="1"/>
            <a:r>
              <a:rPr lang="en-US" dirty="0" smtClean="0"/>
              <a:t>Customer cannot share desktop or take control</a:t>
            </a:r>
          </a:p>
          <a:p>
            <a:pPr lvl="1"/>
            <a:r>
              <a:rPr lang="en-US" dirty="0" smtClean="0"/>
              <a:t>No audio or video capabilities (i.e., VoIP &amp; webcam)</a:t>
            </a:r>
          </a:p>
          <a:p>
            <a:pPr lvl="1"/>
            <a:endParaRPr lang="en-US" dirty="0" smtClean="0"/>
          </a:p>
          <a:p>
            <a:r>
              <a:rPr lang="en-US" dirty="0" smtClean="0"/>
              <a:t>Rich client does not require Administrator rights to be installed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linds(horizontal)">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 Portal, Outlook add-in, LM Client</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Outlook Add-in</a:t>
            </a:r>
            <a:endParaRPr lang="en-US" dirty="0"/>
          </a:p>
        </p:txBody>
      </p:sp>
      <p:pic>
        <p:nvPicPr>
          <p:cNvPr id="2054" name="Outlook Menu"/>
          <p:cNvPicPr>
            <a:picLocks noChangeAspect="1" noChangeArrowheads="1"/>
          </p:cNvPicPr>
          <p:nvPr/>
        </p:nvPicPr>
        <p:blipFill>
          <a:blip r:embed="rId3"/>
          <a:srcRect l="310" t="-652" r="3030" b="1976"/>
          <a:stretch>
            <a:fillRect/>
          </a:stretch>
        </p:blipFill>
        <p:spPr bwMode="auto">
          <a:xfrm>
            <a:off x="381000" y="1447800"/>
            <a:ext cx="4861193" cy="2377903"/>
          </a:xfrm>
          <a:prstGeom prst="rect">
            <a:avLst/>
          </a:prstGeom>
          <a:noFill/>
          <a:ln w="9525">
            <a:noFill/>
            <a:miter lim="800000"/>
            <a:headEnd/>
            <a:tailEnd/>
          </a:ln>
        </p:spPr>
      </p:pic>
      <p:pic>
        <p:nvPicPr>
          <p:cNvPr id="8" name="Outlook Conf Menu"/>
          <p:cNvPicPr>
            <a:picLocks noChangeAspect="1" noChangeArrowheads="1"/>
          </p:cNvPicPr>
          <p:nvPr/>
        </p:nvPicPr>
        <p:blipFill>
          <a:blip r:embed="rId4"/>
          <a:srcRect r="813" b="1195"/>
          <a:stretch>
            <a:fillRect/>
          </a:stretch>
        </p:blipFill>
        <p:spPr bwMode="auto">
          <a:xfrm>
            <a:off x="388928" y="1472712"/>
            <a:ext cx="4846619" cy="2362200"/>
          </a:xfrm>
          <a:prstGeom prst="rect">
            <a:avLst/>
          </a:prstGeom>
          <a:noFill/>
          <a:ln w="9525">
            <a:noFill/>
            <a:miter lim="800000"/>
            <a:headEnd/>
            <a:tailEnd/>
          </a:ln>
        </p:spPr>
      </p:pic>
      <p:pic>
        <p:nvPicPr>
          <p:cNvPr id="2055" name="Outlook Calendar Menu"/>
          <p:cNvPicPr>
            <a:picLocks noChangeAspect="1" noChangeArrowheads="1"/>
          </p:cNvPicPr>
          <p:nvPr/>
        </p:nvPicPr>
        <p:blipFill>
          <a:blip r:embed="rId5"/>
          <a:srcRect/>
          <a:stretch>
            <a:fillRect/>
          </a:stretch>
        </p:blipFill>
        <p:spPr bwMode="auto">
          <a:xfrm>
            <a:off x="3478127" y="4142461"/>
            <a:ext cx="4943475" cy="1905000"/>
          </a:xfrm>
          <a:prstGeom prst="rect">
            <a:avLst/>
          </a:prstGeom>
          <a:noFill/>
          <a:ln w="9525">
            <a:noFill/>
            <a:miter lim="800000"/>
            <a:headEnd/>
            <a:tailEnd/>
          </a:ln>
        </p:spPr>
      </p:pic>
      <p:pic>
        <p:nvPicPr>
          <p:cNvPr id="2056" name="Outlook Meeting" descr="D:\Users\MJorden\Pictures\Work Pics\Live Meeting\Live Meeting Calendar Entry.jpg"/>
          <p:cNvPicPr>
            <a:picLocks noChangeAspect="1" noChangeArrowheads="1"/>
          </p:cNvPicPr>
          <p:nvPr/>
        </p:nvPicPr>
        <p:blipFill>
          <a:blip r:embed="rId6"/>
          <a:srcRect/>
          <a:stretch>
            <a:fillRect/>
          </a:stretch>
        </p:blipFill>
        <p:spPr bwMode="auto">
          <a:xfrm>
            <a:off x="1914040" y="1619168"/>
            <a:ext cx="4982704" cy="445616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fade">
                                      <p:cBhvr>
                                        <p:cTn id="16" dur="1000"/>
                                        <p:tgtEl>
                                          <p:spTgt spid="205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p:cTn id="21" dur="1000" fill="hold"/>
                                        <p:tgtEl>
                                          <p:spTgt spid="2056"/>
                                        </p:tgtEl>
                                        <p:attrNameLst>
                                          <p:attrName>ppt_w</p:attrName>
                                        </p:attrNameLst>
                                      </p:cBhvr>
                                      <p:tavLst>
                                        <p:tav tm="0">
                                          <p:val>
                                            <p:fltVal val="0"/>
                                          </p:val>
                                        </p:tav>
                                        <p:tav tm="100000">
                                          <p:val>
                                            <p:strVal val="#ppt_w"/>
                                          </p:val>
                                        </p:tav>
                                      </p:tavLst>
                                    </p:anim>
                                    <p:anim calcmode="lin" valueType="num">
                                      <p:cBhvr>
                                        <p:cTn id="22" dur="1000" fill="hold"/>
                                        <p:tgtEl>
                                          <p:spTgt spid="2056"/>
                                        </p:tgtEl>
                                        <p:attrNameLst>
                                          <p:attrName>ppt_h</p:attrName>
                                        </p:attrNameLst>
                                      </p:cBhvr>
                                      <p:tavLst>
                                        <p:tav tm="0">
                                          <p:val>
                                            <p:fltVal val="0"/>
                                          </p:val>
                                        </p:tav>
                                        <p:tav tm="100000">
                                          <p:val>
                                            <p:strVal val="#ppt_h"/>
                                          </p:val>
                                        </p:tav>
                                      </p:tavLst>
                                    </p:anim>
                                    <p:animEffect transition="in" filter="fade">
                                      <p:cBhvr>
                                        <p:cTn id="2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 Meeting Network Requirements</a:t>
            </a:r>
            <a:endParaRPr lang="fr-FR" dirty="0"/>
          </a:p>
        </p:txBody>
      </p:sp>
      <p:sp>
        <p:nvSpPr>
          <p:cNvPr id="3" name="Content Placeholder 2"/>
          <p:cNvSpPr>
            <a:spLocks noGrp="1"/>
          </p:cNvSpPr>
          <p:nvPr>
            <p:ph idx="1"/>
          </p:nvPr>
        </p:nvSpPr>
        <p:spPr>
          <a:xfrm>
            <a:off x="326756" y="1215325"/>
            <a:ext cx="8382000" cy="4953001"/>
          </a:xfrm>
        </p:spPr>
        <p:txBody>
          <a:bodyPr>
            <a:normAutofit fontScale="77500" lnSpcReduction="20000"/>
          </a:bodyPr>
          <a:lstStyle/>
          <a:p>
            <a:r>
              <a:rPr lang="en-US" dirty="0" smtClean="0"/>
              <a:t>Required Bandwidth:</a:t>
            </a:r>
          </a:p>
          <a:p>
            <a:pPr lvl="1"/>
            <a:r>
              <a:rPr lang="fr-FR" dirty="0" smtClean="0"/>
              <a:t>Transfer of Data : 56 kbps</a:t>
            </a:r>
          </a:p>
          <a:p>
            <a:pPr lvl="1"/>
            <a:r>
              <a:rPr lang="fr-FR" dirty="0" smtClean="0"/>
              <a:t>Voice over IP : 80kbps (minimum 50 kbps)</a:t>
            </a:r>
          </a:p>
          <a:p>
            <a:pPr lvl="1"/>
            <a:r>
              <a:rPr lang="fr-FR" dirty="0" err="1" smtClean="0"/>
              <a:t>Video</a:t>
            </a:r>
            <a:r>
              <a:rPr lang="fr-FR" dirty="0" smtClean="0"/>
              <a:t> : 350 kbps (minimum 50 kbps)</a:t>
            </a:r>
          </a:p>
          <a:p>
            <a:pPr lvl="1"/>
            <a:r>
              <a:rPr lang="en-US" dirty="0" err="1" smtClean="0"/>
              <a:t>Polycom</a:t>
            </a:r>
            <a:r>
              <a:rPr lang="en-US" dirty="0" smtClean="0"/>
              <a:t> CX5000 (RoundTable): 700 kbps</a:t>
            </a:r>
            <a:br>
              <a:rPr lang="en-US" dirty="0" smtClean="0"/>
            </a:br>
            <a:r>
              <a:rPr lang="en-US" dirty="0" smtClean="0"/>
              <a:t>100 kbps minimum</a:t>
            </a:r>
          </a:p>
          <a:p>
            <a:pPr lvl="1"/>
            <a:endParaRPr lang="en-US" dirty="0"/>
          </a:p>
          <a:p>
            <a:r>
              <a:rPr lang="en-US" dirty="0" smtClean="0"/>
              <a:t>Ports/IP used</a:t>
            </a:r>
          </a:p>
          <a:p>
            <a:pPr lvl="1"/>
            <a:r>
              <a:rPr lang="en-US" dirty="0" smtClean="0"/>
              <a:t>TCP 8057, UDP 3478 and TCP 443 during session</a:t>
            </a:r>
          </a:p>
          <a:p>
            <a:pPr lvl="1"/>
            <a:r>
              <a:rPr lang="en-US" dirty="0" smtClean="0"/>
              <a:t>Recordings: TCP 80, 443, 1755, 7070, UDP 1755, 5055</a:t>
            </a:r>
          </a:p>
          <a:p>
            <a:pPr lvl="1"/>
            <a:r>
              <a:rPr lang="en-US" dirty="0" smtClean="0"/>
              <a:t>IP used; cf. Data Center slide</a:t>
            </a:r>
          </a:p>
          <a:p>
            <a:pPr>
              <a:buNone/>
            </a:pPr>
            <a:endParaRPr lang="en-US" dirty="0"/>
          </a:p>
          <a:p>
            <a:r>
              <a:rPr lang="en-US" dirty="0" smtClean="0"/>
              <a:t>In practice: port 443 open is enough during session</a:t>
            </a:r>
          </a:p>
          <a:p>
            <a:endParaRPr lang="en-US" dirty="0" smtClean="0"/>
          </a:p>
          <a:p>
            <a:r>
              <a:rPr lang="en-US" dirty="0" smtClean="0"/>
              <a:t>Audio/video now works in most scenarios</a:t>
            </a:r>
          </a:p>
        </p:txBody>
      </p:sp>
      <p:pic>
        <p:nvPicPr>
          <p:cNvPr id="5" name="RoundTable"/>
          <p:cNvPicPr>
            <a:picLocks noChangeAspect="1" noChangeArrowheads="1"/>
          </p:cNvPicPr>
          <p:nvPr/>
        </p:nvPicPr>
        <p:blipFill>
          <a:blip r:embed="rId3" cstate="print"/>
          <a:srcRect/>
          <a:stretch>
            <a:fillRect/>
          </a:stretch>
        </p:blipFill>
        <p:spPr bwMode="auto">
          <a:xfrm>
            <a:off x="6699479" y="672324"/>
            <a:ext cx="2047282" cy="295189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blinds(horizontal)">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Meeting and Audio/Video</a:t>
            </a:r>
            <a:endParaRPr lang="fr-FR" dirty="0"/>
          </a:p>
        </p:txBody>
      </p:sp>
      <p:sp>
        <p:nvSpPr>
          <p:cNvPr id="3" name="Content Placeholder 2"/>
          <p:cNvSpPr>
            <a:spLocks noGrp="1"/>
          </p:cNvSpPr>
          <p:nvPr>
            <p:ph idx="1"/>
          </p:nvPr>
        </p:nvSpPr>
        <p:spPr>
          <a:xfrm>
            <a:off x="326756" y="1044843"/>
            <a:ext cx="8382000" cy="5181601"/>
          </a:xfrm>
        </p:spPr>
        <p:txBody>
          <a:bodyPr>
            <a:noAutofit/>
          </a:bodyPr>
          <a:lstStyle/>
          <a:p>
            <a:r>
              <a:rPr lang="en-US" sz="2400" dirty="0" smtClean="0"/>
              <a:t>Live Meeting offers two options for audio:</a:t>
            </a:r>
          </a:p>
          <a:p>
            <a:pPr lvl="1"/>
            <a:r>
              <a:rPr lang="en-US" sz="2000" dirty="0" smtClean="0"/>
              <a:t>Voice over IP</a:t>
            </a:r>
          </a:p>
          <a:p>
            <a:pPr lvl="1"/>
            <a:r>
              <a:rPr lang="en-US" sz="2000" dirty="0" smtClean="0"/>
              <a:t>Audio-conferencing bridge</a:t>
            </a:r>
          </a:p>
          <a:p>
            <a:pPr lvl="1"/>
            <a:r>
              <a:rPr lang="en-US" sz="2000" dirty="0" smtClean="0"/>
              <a:t>Mix of both solutions can be used!</a:t>
            </a:r>
          </a:p>
          <a:p>
            <a:pPr>
              <a:buNone/>
            </a:pPr>
            <a:endParaRPr lang="en-US" sz="2400" dirty="0" smtClean="0"/>
          </a:p>
          <a:p>
            <a:endParaRPr lang="en-US" sz="2400" dirty="0" smtClean="0"/>
          </a:p>
          <a:p>
            <a:endParaRPr lang="en-US" sz="2400" dirty="0" smtClean="0"/>
          </a:p>
          <a:p>
            <a:pPr>
              <a:buNone/>
            </a:pPr>
            <a:endParaRPr lang="en-US" sz="2400" dirty="0" smtClean="0"/>
          </a:p>
          <a:p>
            <a:r>
              <a:rPr lang="en-US" sz="2400" dirty="0" smtClean="0"/>
              <a:t>Audio conferencing bridge</a:t>
            </a:r>
            <a:endParaRPr lang="fr-FR" sz="2400" dirty="0" smtClean="0"/>
          </a:p>
          <a:p>
            <a:pPr lvl="1"/>
            <a:r>
              <a:rPr lang="en-US" sz="2000" dirty="0" smtClean="0"/>
              <a:t>With OCS Live Meeting: use of OCS audio bridge</a:t>
            </a:r>
          </a:p>
          <a:p>
            <a:pPr lvl="1"/>
            <a:r>
              <a:rPr lang="en-US" sz="2000" dirty="0" smtClean="0"/>
              <a:t>With Live Meeting Service: can use </a:t>
            </a:r>
            <a:r>
              <a:rPr lang="en-US" sz="2000" dirty="0" err="1" smtClean="0"/>
              <a:t>InterCall</a:t>
            </a:r>
            <a:r>
              <a:rPr lang="en-US" sz="2000" dirty="0" smtClean="0"/>
              <a:t>, Premiere GS, Verizon, BT, </a:t>
            </a:r>
            <a:r>
              <a:rPr lang="en-US" sz="2000" dirty="0" err="1" smtClean="0"/>
              <a:t>Arkadin</a:t>
            </a:r>
            <a:r>
              <a:rPr lang="en-US" sz="2000" dirty="0" smtClean="0"/>
              <a:t>, </a:t>
            </a:r>
            <a:r>
              <a:rPr lang="en-US" sz="2000" dirty="0" err="1" smtClean="0"/>
              <a:t>Meetyou</a:t>
            </a:r>
            <a:r>
              <a:rPr lang="en-US" sz="2000" dirty="0" smtClean="0"/>
              <a:t>, Global Crossing…</a:t>
            </a:r>
          </a:p>
          <a:p>
            <a:pPr lvl="1"/>
            <a:endParaRPr lang="en-US" sz="2000" dirty="0" smtClean="0"/>
          </a:p>
          <a:p>
            <a:r>
              <a:rPr lang="en-US" sz="2400" dirty="0" smtClean="0"/>
              <a:t>Video with </a:t>
            </a:r>
            <a:r>
              <a:rPr lang="en-US" sz="2400" dirty="0" err="1" smtClean="0"/>
              <a:t>WebCams</a:t>
            </a:r>
            <a:r>
              <a:rPr lang="en-US" sz="2400" dirty="0" smtClean="0"/>
              <a:t> and RoundTable</a:t>
            </a:r>
          </a:p>
        </p:txBody>
      </p:sp>
      <p:pic>
        <p:nvPicPr>
          <p:cNvPr id="21506" name="Picture 2"/>
          <p:cNvPicPr>
            <a:picLocks noChangeAspect="1" noChangeArrowheads="1"/>
          </p:cNvPicPr>
          <p:nvPr/>
        </p:nvPicPr>
        <p:blipFill>
          <a:blip r:embed="rId3"/>
          <a:srcRect/>
          <a:stretch>
            <a:fillRect/>
          </a:stretch>
        </p:blipFill>
        <p:spPr bwMode="auto">
          <a:xfrm>
            <a:off x="3583542" y="2681207"/>
            <a:ext cx="3820637" cy="1031733"/>
          </a:xfrm>
          <a:prstGeom prst="rect">
            <a:avLst/>
          </a:prstGeom>
          <a:noFill/>
          <a:ln w="9525">
            <a:noFill/>
            <a:miter lim="800000"/>
            <a:headEnd/>
            <a:tailEnd/>
          </a:ln>
        </p:spPr>
      </p:pic>
      <p:pic>
        <p:nvPicPr>
          <p:cNvPr id="21507" name="Picture 3"/>
          <p:cNvPicPr>
            <a:picLocks noChangeAspect="1" noChangeArrowheads="1"/>
          </p:cNvPicPr>
          <p:nvPr/>
        </p:nvPicPr>
        <p:blipFill>
          <a:blip r:embed="rId4"/>
          <a:srcRect/>
          <a:stretch>
            <a:fillRect/>
          </a:stretch>
        </p:blipFill>
        <p:spPr bwMode="auto">
          <a:xfrm>
            <a:off x="6385303" y="1805135"/>
            <a:ext cx="2557906" cy="2230328"/>
          </a:xfrm>
          <a:prstGeom prst="rect">
            <a:avLst/>
          </a:prstGeom>
          <a:noFill/>
          <a:ln w="9525">
            <a:noFill/>
            <a:miter lim="800000"/>
            <a:headEnd/>
            <a:tailEnd/>
          </a:ln>
        </p:spPr>
      </p:pic>
      <p:pic>
        <p:nvPicPr>
          <p:cNvPr id="21508" name="Picture 4"/>
          <p:cNvPicPr>
            <a:picLocks noChangeAspect="1" noChangeArrowheads="1"/>
          </p:cNvPicPr>
          <p:nvPr/>
        </p:nvPicPr>
        <p:blipFill>
          <a:blip r:embed="rId5"/>
          <a:srcRect/>
          <a:stretch>
            <a:fillRect/>
          </a:stretch>
        </p:blipFill>
        <p:spPr bwMode="auto">
          <a:xfrm>
            <a:off x="202367" y="2390943"/>
            <a:ext cx="3950633" cy="202035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1508"/>
                                        </p:tgtEl>
                                        <p:attrNameLst>
                                          <p:attrName>style.visibility</p:attrName>
                                        </p:attrNameLst>
                                      </p:cBhvr>
                                      <p:to>
                                        <p:strVal val="visible"/>
                                      </p:to>
                                    </p:set>
                                    <p:animEffect transition="in" filter="blinds(horizontal)">
                                      <p:cBhvr>
                                        <p:cTn id="21" dur="500"/>
                                        <p:tgtEl>
                                          <p:spTgt spid="2150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1508"/>
                                        </p:tgtEl>
                                        <p:attrNameLst>
                                          <p:attrName>ppt_x</p:attrName>
                                        </p:attrNameLst>
                                      </p:cBhvr>
                                      <p:tavLst>
                                        <p:tav tm="0">
                                          <p:val>
                                            <p:strVal val="ppt_x"/>
                                          </p:val>
                                        </p:tav>
                                        <p:tav tm="100000">
                                          <p:val>
                                            <p:strVal val="ppt_x"/>
                                          </p:val>
                                        </p:tav>
                                      </p:tavLst>
                                    </p:anim>
                                    <p:anim calcmode="lin" valueType="num">
                                      <p:cBhvr additive="base">
                                        <p:cTn id="26" dur="500"/>
                                        <p:tgtEl>
                                          <p:spTgt spid="21508"/>
                                        </p:tgtEl>
                                        <p:attrNameLst>
                                          <p:attrName>ppt_y</p:attrName>
                                        </p:attrNameLst>
                                      </p:cBhvr>
                                      <p:tavLst>
                                        <p:tav tm="0">
                                          <p:val>
                                            <p:strVal val="ppt_y"/>
                                          </p:val>
                                        </p:tav>
                                        <p:tav tm="100000">
                                          <p:val>
                                            <p:strVal val="1+ppt_h/2"/>
                                          </p:val>
                                        </p:tav>
                                      </p:tavLst>
                                    </p:anim>
                                    <p:set>
                                      <p:cBhvr>
                                        <p:cTn id="27" dur="1" fill="hold">
                                          <p:stCondLst>
                                            <p:cond delay="499"/>
                                          </p:stCondLst>
                                        </p:cTn>
                                        <p:tgtEl>
                                          <p:spTgt spid="21508"/>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21506"/>
                                        </p:tgtEl>
                                        <p:attrNameLst>
                                          <p:attrName>style.visibility</p:attrName>
                                        </p:attrNameLst>
                                      </p:cBhvr>
                                      <p:to>
                                        <p:strVal val="visible"/>
                                      </p:to>
                                    </p:set>
                                    <p:animEffect transition="in" filter="blinds(horizontal)">
                                      <p:cBhvr>
                                        <p:cTn id="30" dur="500"/>
                                        <p:tgtEl>
                                          <p:spTgt spid="2150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1506"/>
                                        </p:tgtEl>
                                        <p:attrNameLst>
                                          <p:attrName>ppt_x</p:attrName>
                                        </p:attrNameLst>
                                      </p:cBhvr>
                                      <p:tavLst>
                                        <p:tav tm="0">
                                          <p:val>
                                            <p:strVal val="ppt_x"/>
                                          </p:val>
                                        </p:tav>
                                        <p:tav tm="100000">
                                          <p:val>
                                            <p:strVal val="ppt_x"/>
                                          </p:val>
                                        </p:tav>
                                      </p:tavLst>
                                    </p:anim>
                                    <p:anim calcmode="lin" valueType="num">
                                      <p:cBhvr additive="base">
                                        <p:cTn id="35" dur="500"/>
                                        <p:tgtEl>
                                          <p:spTgt spid="21506"/>
                                        </p:tgtEl>
                                        <p:attrNameLst>
                                          <p:attrName>ppt_y</p:attrName>
                                        </p:attrNameLst>
                                      </p:cBhvr>
                                      <p:tavLst>
                                        <p:tav tm="0">
                                          <p:val>
                                            <p:strVal val="ppt_y"/>
                                          </p:val>
                                        </p:tav>
                                        <p:tav tm="100000">
                                          <p:val>
                                            <p:strVal val="1+ppt_h/2"/>
                                          </p:val>
                                        </p:tav>
                                      </p:tavLst>
                                    </p:anim>
                                    <p:set>
                                      <p:cBhvr>
                                        <p:cTn id="36" dur="1" fill="hold">
                                          <p:stCondLst>
                                            <p:cond delay="499"/>
                                          </p:stCondLst>
                                        </p:cTn>
                                        <p:tgtEl>
                                          <p:spTgt spid="21506"/>
                                        </p:tgtEl>
                                        <p:attrNameLst>
                                          <p:attrName>style.visibility</p:attrName>
                                        </p:attrNameLst>
                                      </p:cBhvr>
                                      <p:to>
                                        <p:strVal val="hidden"/>
                                      </p:to>
                                    </p:set>
                                  </p:childTnLst>
                                </p:cTn>
                              </p:par>
                              <p:par>
                                <p:cTn id="37" presetID="3" presetClass="entr" presetSubtype="10" fill="hold" nodeType="withEffect">
                                  <p:stCondLst>
                                    <p:cond delay="0"/>
                                  </p:stCondLst>
                                  <p:childTnLst>
                                    <p:set>
                                      <p:cBhvr>
                                        <p:cTn id="38" dur="1" fill="hold">
                                          <p:stCondLst>
                                            <p:cond delay="0"/>
                                          </p:stCondLst>
                                        </p:cTn>
                                        <p:tgtEl>
                                          <p:spTgt spid="21507"/>
                                        </p:tgtEl>
                                        <p:attrNameLst>
                                          <p:attrName>style.visibility</p:attrName>
                                        </p:attrNameLst>
                                      </p:cBhvr>
                                      <p:to>
                                        <p:strVal val="visible"/>
                                      </p:to>
                                    </p:set>
                                    <p:animEffect transition="in" filter="blinds(horizontal)">
                                      <p:cBhvr>
                                        <p:cTn id="39" dur="500"/>
                                        <p:tgtEl>
                                          <p:spTgt spid="2150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500"/>
                                        <p:tgtEl>
                                          <p:spTgt spid="3">
                                            <p:txEl>
                                              <p:pRg st="8" end="8"/>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blinds(horizontal)">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linds(horizontal)">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Live Meeting Deployment</a:t>
            </a:r>
            <a:endParaRPr lang="fr-FR" sz="4400" dirty="0"/>
          </a:p>
        </p:txBody>
      </p:sp>
      <p:sp>
        <p:nvSpPr>
          <p:cNvPr id="4" name="Content Placeholder 3"/>
          <p:cNvSpPr>
            <a:spLocks noGrp="1"/>
          </p:cNvSpPr>
          <p:nvPr>
            <p:ph idx="1"/>
          </p:nvPr>
        </p:nvSpPr>
        <p:spPr/>
        <p:txBody>
          <a:bodyPr/>
          <a:lstStyle/>
          <a:p>
            <a:r>
              <a:rPr lang="en-US" dirty="0" smtClean="0"/>
              <a:t>User Creation</a:t>
            </a:r>
          </a:p>
          <a:p>
            <a:r>
              <a:rPr lang="en-US" dirty="0" smtClean="0"/>
              <a:t>Client Deployment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User Accounts	</a:t>
            </a:r>
            <a:endParaRPr lang="en-US" dirty="0"/>
          </a:p>
        </p:txBody>
      </p:sp>
      <p:sp>
        <p:nvSpPr>
          <p:cNvPr id="3" name="Text Placeholder 2"/>
          <p:cNvSpPr>
            <a:spLocks noGrp="1"/>
          </p:cNvSpPr>
          <p:nvPr>
            <p:ph type="body" idx="1"/>
          </p:nvPr>
        </p:nvSpPr>
        <p:spPr>
          <a:xfrm>
            <a:off x="381000" y="1412875"/>
            <a:ext cx="8381999" cy="4671402"/>
          </a:xfrm>
        </p:spPr>
        <p:txBody>
          <a:bodyPr/>
          <a:lstStyle/>
          <a:p>
            <a:r>
              <a:rPr lang="en-US" sz="2400" dirty="0" smtClean="0"/>
              <a:t>Manual Account Creation</a:t>
            </a:r>
          </a:p>
          <a:p>
            <a:pPr lvl="1"/>
            <a:endParaRPr lang="en-US" sz="2000" dirty="0" smtClean="0"/>
          </a:p>
          <a:p>
            <a:r>
              <a:rPr lang="en-US" sz="2400" dirty="0" smtClean="0"/>
              <a:t>Bulk Upload Spreadsheet</a:t>
            </a:r>
          </a:p>
          <a:p>
            <a:pPr lvl="1"/>
            <a:endParaRPr lang="en-US" sz="2000" dirty="0" smtClean="0"/>
          </a:p>
          <a:p>
            <a:r>
              <a:rPr lang="en-US" sz="2400" dirty="0" smtClean="0"/>
              <a:t>Live Meeting Portal</a:t>
            </a:r>
          </a:p>
          <a:p>
            <a:pPr lvl="1"/>
            <a:r>
              <a:rPr lang="en-US" sz="2000" dirty="0" smtClean="0"/>
              <a:t>Remove the need to use 2 separate accounts (Active Directory and Live Meeting)</a:t>
            </a:r>
          </a:p>
          <a:p>
            <a:pPr lvl="1"/>
            <a:r>
              <a:rPr lang="en-US" sz="2000" dirty="0" smtClean="0"/>
              <a:t>An Intranet-based solution for use with Active Directory</a:t>
            </a:r>
          </a:p>
          <a:p>
            <a:pPr lvl="1"/>
            <a:r>
              <a:rPr lang="en-US" sz="2000" dirty="0" smtClean="0"/>
              <a:t>Create and manage accounts automatically</a:t>
            </a:r>
          </a:p>
          <a:p>
            <a:pPr lvl="1"/>
            <a:endParaRPr lang="en-US" sz="2000" dirty="0" smtClean="0"/>
          </a:p>
          <a:p>
            <a:r>
              <a:rPr lang="en-US" sz="2400" dirty="0" smtClean="0"/>
              <a:t>Important Note: no account creation method automatically deletes user accounts.  This task will still need to be managed manually by Administrators.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528" y="3788672"/>
            <a:ext cx="7921912" cy="1655198"/>
          </a:xfrm>
        </p:spPr>
        <p:txBody>
          <a:bodyPr/>
          <a:lstStyle/>
          <a:p>
            <a:r>
              <a:rPr lang="en-US" sz="3200" dirty="0" smtClean="0"/>
              <a:t>Tips and Tricks for Planning, Deploying, and Troubleshooting the Microsoft Office Live Meeting Service</a:t>
            </a:r>
            <a:endParaRPr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512821" y="5505908"/>
            <a:ext cx="3812443" cy="1352092"/>
          </a:xfrm>
        </p:spPr>
        <p:txBody>
          <a:bodyPr/>
          <a:lstStyle/>
          <a:p>
            <a:r>
              <a:rPr lang="en-US" dirty="0" smtClean="0">
                <a:solidFill>
                  <a:schemeClr val="tx1"/>
                </a:solidFill>
              </a:rPr>
              <a:t>Cyril Sultan</a:t>
            </a:r>
          </a:p>
          <a:p>
            <a:r>
              <a:rPr lang="en-US" dirty="0" smtClean="0">
                <a:solidFill>
                  <a:schemeClr val="tx1"/>
                </a:solidFill>
              </a:rPr>
              <a:t>Sr. Technical Sales Specialist</a:t>
            </a:r>
          </a:p>
          <a:p>
            <a:r>
              <a:rPr lang="en-US" dirty="0" smtClean="0">
                <a:solidFill>
                  <a:schemeClr val="tx1"/>
                </a:solidFill>
              </a:rPr>
              <a:t>Microsoft, Microsoft Online</a:t>
            </a:r>
          </a:p>
          <a:p>
            <a:r>
              <a:rPr lang="en-US" dirty="0" smtClean="0">
                <a:solidFill>
                  <a:schemeClr val="tx1"/>
                </a:solidFill>
              </a:rPr>
              <a:t>Session Code: UNC205</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smtClean="0"/>
              <a:t>Live Meeting Portal</a:t>
            </a:r>
            <a:br>
              <a:rPr lang="en-US" dirty="0" smtClean="0"/>
            </a:br>
            <a:r>
              <a:rPr lang="en-US" sz="3200" dirty="0" smtClean="0">
                <a:solidFill>
                  <a:srgbClr val="FFC000"/>
                </a:solidFill>
              </a:rPr>
              <a:t>No Portal</a:t>
            </a:r>
            <a:endParaRPr lang="en-US" sz="3200" dirty="0">
              <a:solidFill>
                <a:srgbClr val="FFC000"/>
              </a:solidFill>
            </a:endParaRPr>
          </a:p>
        </p:txBody>
      </p:sp>
      <p:cxnSp>
        <p:nvCxnSpPr>
          <p:cNvPr id="22" name="Company Boundary"/>
          <p:cNvCxnSpPr/>
          <p:nvPr/>
        </p:nvCxnSpPr>
        <p:spPr>
          <a:xfrm rot="5400000">
            <a:off x="1496292" y="3716976"/>
            <a:ext cx="5035137"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grpSp>
        <p:nvGrpSpPr>
          <p:cNvPr id="3" name="LMS (Internet)"/>
          <p:cNvGrpSpPr/>
          <p:nvPr/>
        </p:nvGrpSpPr>
        <p:grpSpPr>
          <a:xfrm>
            <a:off x="6334121" y="1209097"/>
            <a:ext cx="2078042" cy="2293505"/>
            <a:chOff x="5688419" y="734703"/>
            <a:chExt cx="3455581" cy="3858562"/>
          </a:xfrm>
        </p:grpSpPr>
        <p:pic>
          <p:nvPicPr>
            <p:cNvPr id="6" name="Picture 2" descr="\\eventsql\dvd27\Clip_Installer\DVD_ART\Artwork_Imagery\Shapes and Graphics\Internet Cloud\cloud illustration icon.png"/>
            <p:cNvPicPr>
              <a:picLocks noChangeAspect="1" noChangeArrowheads="1"/>
            </p:cNvPicPr>
            <p:nvPr/>
          </p:nvPicPr>
          <p:blipFill>
            <a:blip r:embed="rId3" cstate="print"/>
            <a:srcRect/>
            <a:stretch>
              <a:fillRect/>
            </a:stretch>
          </p:blipFill>
          <p:spPr bwMode="auto">
            <a:xfrm>
              <a:off x="5688419" y="734703"/>
              <a:ext cx="3455581" cy="3858562"/>
            </a:xfrm>
            <a:prstGeom prst="rect">
              <a:avLst/>
            </a:prstGeom>
            <a:noFill/>
          </p:spPr>
        </p:pic>
        <p:grpSp>
          <p:nvGrpSpPr>
            <p:cNvPr id="5" name="Live Meeting Service"/>
            <p:cNvGrpSpPr/>
            <p:nvPr/>
          </p:nvGrpSpPr>
          <p:grpSpPr>
            <a:xfrm>
              <a:off x="6647528" y="1447800"/>
              <a:ext cx="1551614" cy="2430554"/>
              <a:chOff x="7365420" y="2534205"/>
              <a:chExt cx="1551614" cy="2430554"/>
            </a:xfrm>
          </p:grpSpPr>
          <p:pic>
            <p:nvPicPr>
              <p:cNvPr id="8"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7619256" y="2534205"/>
                <a:ext cx="1005558" cy="1809195"/>
              </a:xfrm>
              <a:prstGeom prst="rect">
                <a:avLst/>
              </a:prstGeom>
              <a:noFill/>
            </p:spPr>
          </p:pic>
          <p:sp>
            <p:nvSpPr>
              <p:cNvPr id="9" name="TextBox 8"/>
              <p:cNvSpPr txBox="1"/>
              <p:nvPr/>
            </p:nvSpPr>
            <p:spPr>
              <a:xfrm>
                <a:off x="7365420" y="4343400"/>
                <a:ext cx="1551614" cy="621359"/>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Live Meeting</a:t>
                </a:r>
              </a:p>
              <a:p>
                <a:pPr algn="ctr"/>
                <a:r>
                  <a:rPr lang="en-US" sz="1200" b="1" dirty="0" smtClean="0">
                    <a:gradFill>
                      <a:gsLst>
                        <a:gs pos="0">
                          <a:schemeClr val="tx1"/>
                        </a:gs>
                        <a:gs pos="86000">
                          <a:schemeClr val="tx1"/>
                        </a:gs>
                      </a:gsLst>
                      <a:lin ang="5400000" scaled="0"/>
                    </a:gradFill>
                  </a:rPr>
                  <a:t>Service</a:t>
                </a:r>
              </a:p>
            </p:txBody>
          </p:sp>
        </p:grpSp>
      </p:grpSp>
      <p:grpSp>
        <p:nvGrpSpPr>
          <p:cNvPr id="7" name="Active Directory"/>
          <p:cNvGrpSpPr/>
          <p:nvPr/>
        </p:nvGrpSpPr>
        <p:grpSpPr>
          <a:xfrm>
            <a:off x="369125" y="4582515"/>
            <a:ext cx="1294713" cy="1154955"/>
            <a:chOff x="838200" y="4546889"/>
            <a:chExt cx="1294713" cy="1154955"/>
          </a:xfrm>
        </p:grpSpPr>
        <p:pic>
          <p:nvPicPr>
            <p:cNvPr id="4" name="Picture 27" descr="database"/>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1051956" y="4546889"/>
              <a:ext cx="1019175" cy="981075"/>
            </a:xfrm>
            <a:prstGeom prst="rect">
              <a:avLst/>
            </a:prstGeom>
            <a:noFill/>
          </p:spPr>
        </p:pic>
        <p:sp>
          <p:nvSpPr>
            <p:cNvPr id="10" name="TextBox 9"/>
            <p:cNvSpPr txBox="1"/>
            <p:nvPr/>
          </p:nvSpPr>
          <p:spPr>
            <a:xfrm>
              <a:off x="838200" y="5486400"/>
              <a:ext cx="1294713" cy="215444"/>
            </a:xfrm>
            <a:prstGeom prst="rect">
              <a:avLst/>
            </a:prstGeom>
            <a:noFill/>
          </p:spPr>
          <p:txBody>
            <a:bodyPr wrap="none" lIns="0" tIns="0" rIns="0" bIns="0" rtlCol="0">
              <a:spAutoFit/>
            </a:bodyPr>
            <a:lstStyle/>
            <a:p>
              <a:r>
                <a:rPr lang="en-US" sz="1200" b="1" dirty="0" smtClean="0">
                  <a:gradFill>
                    <a:gsLst>
                      <a:gs pos="0">
                        <a:schemeClr val="tx1"/>
                      </a:gs>
                      <a:gs pos="86000">
                        <a:schemeClr val="tx1"/>
                      </a:gs>
                    </a:gsLst>
                    <a:lin ang="5400000" scaled="0"/>
                  </a:gradFill>
                </a:rPr>
                <a:t>Active</a:t>
              </a:r>
              <a:r>
                <a:rPr lang="en-US" sz="1400" b="1" dirty="0" smtClean="0">
                  <a:gradFill>
                    <a:gsLst>
                      <a:gs pos="0">
                        <a:schemeClr val="tx1"/>
                      </a:gs>
                      <a:gs pos="86000">
                        <a:schemeClr val="tx1"/>
                      </a:gs>
                    </a:gsLst>
                    <a:lin ang="5400000" scaled="0"/>
                  </a:gradFill>
                </a:rPr>
                <a:t> Directory</a:t>
              </a:r>
            </a:p>
          </p:txBody>
        </p:sp>
      </p:grpSp>
      <p:grpSp>
        <p:nvGrpSpPr>
          <p:cNvPr id="11" name="Firewall 1"/>
          <p:cNvGrpSpPr/>
          <p:nvPr/>
        </p:nvGrpSpPr>
        <p:grpSpPr>
          <a:xfrm>
            <a:off x="3657600" y="2877292"/>
            <a:ext cx="914400" cy="1169346"/>
            <a:chOff x="3000499" y="1860550"/>
            <a:chExt cx="914400" cy="1169346"/>
          </a:xfrm>
        </p:grpSpPr>
        <p:pic>
          <p:nvPicPr>
            <p:cNvPr id="12" name="Picture 12" descr="firewall"/>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3000499" y="1860550"/>
              <a:ext cx="914400" cy="990600"/>
            </a:xfrm>
            <a:prstGeom prst="rect">
              <a:avLst/>
            </a:prstGeom>
            <a:noFill/>
          </p:spPr>
        </p:pic>
        <p:sp>
          <p:nvSpPr>
            <p:cNvPr id="14" name="TextBox 13"/>
            <p:cNvSpPr txBox="1"/>
            <p:nvPr/>
          </p:nvSpPr>
          <p:spPr>
            <a:xfrm>
              <a:off x="3087585" y="2814452"/>
              <a:ext cx="654923"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Firewall</a:t>
              </a:r>
            </a:p>
          </p:txBody>
        </p:sp>
      </p:grpSp>
      <p:pic>
        <p:nvPicPr>
          <p:cNvPr id="19" name="User 1" descr="BlueUser"/>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612569" y="2071254"/>
            <a:ext cx="949325" cy="990600"/>
          </a:xfrm>
          <a:prstGeom prst="rect">
            <a:avLst/>
          </a:prstGeom>
          <a:noFill/>
        </p:spPr>
      </p:pic>
      <p:pic>
        <p:nvPicPr>
          <p:cNvPr id="23" name="AD Password" descr="D:\Pennie's documents\Images for TechEd06\Hardware_Imagery\secure lock and key.png"/>
          <p:cNvPicPr>
            <a:picLocks noChangeAspect="1" noChangeArrowheads="1"/>
          </p:cNvPicPr>
          <p:nvPr/>
        </p:nvPicPr>
        <p:blipFill>
          <a:blip r:embed="rId8" cstate="print"/>
          <a:srcRect/>
          <a:stretch>
            <a:fillRect/>
          </a:stretch>
        </p:blipFill>
        <p:spPr bwMode="auto">
          <a:xfrm>
            <a:off x="873825" y="3377131"/>
            <a:ext cx="434759" cy="630401"/>
          </a:xfrm>
          <a:prstGeom prst="rect">
            <a:avLst/>
          </a:prstGeom>
          <a:noFill/>
        </p:spPr>
      </p:pic>
      <p:cxnSp>
        <p:nvCxnSpPr>
          <p:cNvPr id="26" name="Straight Connector 25"/>
          <p:cNvCxnSpPr/>
          <p:nvPr/>
        </p:nvCxnSpPr>
        <p:spPr>
          <a:xfrm rot="16200000" flipH="1">
            <a:off x="931580" y="3193755"/>
            <a:ext cx="315277" cy="3973"/>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a:stCxn id="23" idx="2"/>
          </p:cNvCxnSpPr>
          <p:nvPr/>
        </p:nvCxnSpPr>
        <p:spPr>
          <a:xfrm rot="5400000">
            <a:off x="713846" y="4369455"/>
            <a:ext cx="739283" cy="15437"/>
          </a:xfrm>
          <a:prstGeom prst="line">
            <a:avLst/>
          </a:prstGeom>
        </p:spPr>
        <p:style>
          <a:lnRef idx="2">
            <a:schemeClr val="accent3"/>
          </a:lnRef>
          <a:fillRef idx="0">
            <a:schemeClr val="accent3"/>
          </a:fillRef>
          <a:effectRef idx="1">
            <a:schemeClr val="accent3"/>
          </a:effectRef>
          <a:fontRef idx="minor">
            <a:schemeClr val="tx1"/>
          </a:fontRef>
        </p:style>
      </p:cxnSp>
      <p:pic>
        <p:nvPicPr>
          <p:cNvPr id="29" name="LM Password" descr="D:\Pennie's documents\Images for TechEd06\Hardware_Imagery\Security Threat Detected.png"/>
          <p:cNvPicPr>
            <a:picLocks noChangeAspect="1" noChangeArrowheads="1"/>
          </p:cNvPicPr>
          <p:nvPr/>
        </p:nvPicPr>
        <p:blipFill>
          <a:blip r:embed="rId9"/>
          <a:srcRect/>
          <a:stretch>
            <a:fillRect/>
          </a:stretch>
        </p:blipFill>
        <p:spPr bwMode="auto">
          <a:xfrm>
            <a:off x="5250623" y="2633317"/>
            <a:ext cx="626438" cy="715526"/>
          </a:xfrm>
          <a:prstGeom prst="rect">
            <a:avLst/>
          </a:prstGeom>
          <a:noFill/>
        </p:spPr>
      </p:pic>
      <p:cxnSp>
        <p:nvCxnSpPr>
          <p:cNvPr id="31" name="Straight Connector 30"/>
          <p:cNvCxnSpPr>
            <a:stCxn id="19" idx="3"/>
          </p:cNvCxnSpPr>
          <p:nvPr/>
        </p:nvCxnSpPr>
        <p:spPr>
          <a:xfrm>
            <a:off x="1561894" y="2566554"/>
            <a:ext cx="2238210" cy="841664"/>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4298868" y="3135086"/>
            <a:ext cx="1021277" cy="3087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flipV="1">
            <a:off x="5712031" y="2814452"/>
            <a:ext cx="831273" cy="21375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0.70"/>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1000"/>
                                        <p:tgtEl>
                                          <p:spTgt spid="33"/>
                                        </p:tgtEl>
                                      </p:cBhvr>
                                    </p:animEffect>
                                  </p:childTnLst>
                                </p:cTn>
                              </p:par>
                            </p:childTnLst>
                          </p:cTn>
                        </p:par>
                        <p:par>
                          <p:cTn id="27" fill="hold">
                            <p:stCondLst>
                              <p:cond delay="2000"/>
                            </p:stCondLst>
                            <p:childTnLst>
                              <p:par>
                                <p:cTn id="28" presetID="55"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strVal val="#ppt_w*0.70"/>
                                          </p:val>
                                        </p:tav>
                                        <p:tav tm="100000">
                                          <p:val>
                                            <p:strVal val="#ppt_w"/>
                                          </p:val>
                                        </p:tav>
                                      </p:tavLst>
                                    </p:anim>
                                    <p:anim calcmode="lin" valueType="num">
                                      <p:cBhvr>
                                        <p:cTn id="31" dur="1000" fill="hold"/>
                                        <p:tgtEl>
                                          <p:spTgt spid="29"/>
                                        </p:tgtEl>
                                        <p:attrNameLst>
                                          <p:attrName>ppt_h</p:attrName>
                                        </p:attrNameLst>
                                      </p:cBhvr>
                                      <p:tavLst>
                                        <p:tav tm="0">
                                          <p:val>
                                            <p:strVal val="#ppt_h"/>
                                          </p:val>
                                        </p:tav>
                                        <p:tav tm="100000">
                                          <p:val>
                                            <p:strVal val="#ppt_h"/>
                                          </p:val>
                                        </p:tav>
                                      </p:tavLst>
                                    </p:anim>
                                    <p:animEffect transition="in" filter="fade">
                                      <p:cBhvr>
                                        <p:cTn id="32" dur="1000"/>
                                        <p:tgtEl>
                                          <p:spTgt spid="29"/>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1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1000" tmFilter="0, 0; .2, .5; .8, .5; 1, 0"/>
                                        <p:tgtEl>
                                          <p:spTgt spid="23"/>
                                        </p:tgtEl>
                                      </p:cBhvr>
                                    </p:animEffect>
                                    <p:animScale>
                                      <p:cBhvr>
                                        <p:cTn id="41" dur="500" autoRev="1" fill="hold"/>
                                        <p:tgtEl>
                                          <p:spTgt spid="23"/>
                                        </p:tgtEl>
                                      </p:cBhvr>
                                      <p:by x="105000" y="105000"/>
                                    </p:animScale>
                                  </p:childTnLst>
                                </p:cTn>
                              </p:par>
                            </p:childTnLst>
                          </p:cTn>
                        </p:par>
                        <p:par>
                          <p:cTn id="42" fill="hold">
                            <p:stCondLst>
                              <p:cond delay="1000"/>
                            </p:stCondLst>
                            <p:childTnLst>
                              <p:par>
                                <p:cTn id="43" presetID="26" presetClass="emph" presetSubtype="0" fill="hold" nodeType="afterEffect">
                                  <p:stCondLst>
                                    <p:cond delay="0"/>
                                  </p:stCondLst>
                                  <p:childTnLst>
                                    <p:animEffect transition="out" filter="fade">
                                      <p:cBhvr>
                                        <p:cTn id="44" dur="1000" tmFilter="0, 0; .2, .5; .8, .5; 1, 0"/>
                                        <p:tgtEl>
                                          <p:spTgt spid="29"/>
                                        </p:tgtEl>
                                      </p:cBhvr>
                                    </p:animEffect>
                                    <p:animScale>
                                      <p:cBhvr>
                                        <p:cTn id="45" dur="50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smtClean="0"/>
              <a:t>Live Meeting Portal</a:t>
            </a:r>
            <a:br>
              <a:rPr lang="en-US" dirty="0" smtClean="0"/>
            </a:br>
            <a:r>
              <a:rPr lang="en-US" sz="3200" dirty="0" smtClean="0">
                <a:solidFill>
                  <a:srgbClr val="FFC000"/>
                </a:solidFill>
              </a:rPr>
              <a:t>Internal Portal</a:t>
            </a:r>
            <a:endParaRPr lang="en-US" sz="3200" dirty="0">
              <a:solidFill>
                <a:srgbClr val="FFC000"/>
              </a:solidFill>
            </a:endParaRPr>
          </a:p>
        </p:txBody>
      </p:sp>
      <p:cxnSp>
        <p:nvCxnSpPr>
          <p:cNvPr id="22" name="Company Boundary"/>
          <p:cNvCxnSpPr/>
          <p:nvPr/>
        </p:nvCxnSpPr>
        <p:spPr>
          <a:xfrm rot="5400000">
            <a:off x="1496292" y="3716976"/>
            <a:ext cx="5035137"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grpSp>
        <p:nvGrpSpPr>
          <p:cNvPr id="3" name="LMS (Internet)"/>
          <p:cNvGrpSpPr/>
          <p:nvPr/>
        </p:nvGrpSpPr>
        <p:grpSpPr>
          <a:xfrm>
            <a:off x="6334121" y="1209097"/>
            <a:ext cx="2078042" cy="2293505"/>
            <a:chOff x="5688419" y="734703"/>
            <a:chExt cx="3455581" cy="3858562"/>
          </a:xfrm>
        </p:grpSpPr>
        <p:pic>
          <p:nvPicPr>
            <p:cNvPr id="6" name="Picture 2" descr="\\eventsql\dvd27\Clip_Installer\DVD_ART\Artwork_Imagery\Shapes and Graphics\Internet Cloud\cloud illustration icon.png"/>
            <p:cNvPicPr>
              <a:picLocks noChangeAspect="1" noChangeArrowheads="1"/>
            </p:cNvPicPr>
            <p:nvPr/>
          </p:nvPicPr>
          <p:blipFill>
            <a:blip r:embed="rId3" cstate="print"/>
            <a:srcRect/>
            <a:stretch>
              <a:fillRect/>
            </a:stretch>
          </p:blipFill>
          <p:spPr bwMode="auto">
            <a:xfrm>
              <a:off x="5688419" y="734703"/>
              <a:ext cx="3455581" cy="3858562"/>
            </a:xfrm>
            <a:prstGeom prst="rect">
              <a:avLst/>
            </a:prstGeom>
            <a:noFill/>
          </p:spPr>
        </p:pic>
        <p:grpSp>
          <p:nvGrpSpPr>
            <p:cNvPr id="5" name="Live Meeting Service"/>
            <p:cNvGrpSpPr/>
            <p:nvPr/>
          </p:nvGrpSpPr>
          <p:grpSpPr>
            <a:xfrm>
              <a:off x="6647528" y="1447800"/>
              <a:ext cx="1551614" cy="2430554"/>
              <a:chOff x="7365420" y="2534205"/>
              <a:chExt cx="1551614" cy="2430554"/>
            </a:xfrm>
          </p:grpSpPr>
          <p:pic>
            <p:nvPicPr>
              <p:cNvPr id="8"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7619256" y="2534205"/>
                <a:ext cx="1005558" cy="1809195"/>
              </a:xfrm>
              <a:prstGeom prst="rect">
                <a:avLst/>
              </a:prstGeom>
              <a:noFill/>
            </p:spPr>
          </p:pic>
          <p:sp>
            <p:nvSpPr>
              <p:cNvPr id="9" name="TextBox 8"/>
              <p:cNvSpPr txBox="1"/>
              <p:nvPr/>
            </p:nvSpPr>
            <p:spPr>
              <a:xfrm>
                <a:off x="7365420" y="4343400"/>
                <a:ext cx="1551614" cy="621359"/>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Live Meeting</a:t>
                </a:r>
              </a:p>
              <a:p>
                <a:pPr algn="ctr"/>
                <a:r>
                  <a:rPr lang="en-US" sz="1200" b="1" dirty="0" smtClean="0">
                    <a:gradFill>
                      <a:gsLst>
                        <a:gs pos="0">
                          <a:schemeClr val="tx1"/>
                        </a:gs>
                        <a:gs pos="86000">
                          <a:schemeClr val="tx1"/>
                        </a:gs>
                      </a:gsLst>
                      <a:lin ang="5400000" scaled="0"/>
                    </a:gradFill>
                  </a:rPr>
                  <a:t>Service</a:t>
                </a:r>
              </a:p>
            </p:txBody>
          </p:sp>
        </p:grpSp>
      </p:grpSp>
      <p:grpSp>
        <p:nvGrpSpPr>
          <p:cNvPr id="7" name="Active Directory"/>
          <p:cNvGrpSpPr/>
          <p:nvPr/>
        </p:nvGrpSpPr>
        <p:grpSpPr>
          <a:xfrm>
            <a:off x="369125" y="4582515"/>
            <a:ext cx="1373005" cy="1154955"/>
            <a:chOff x="838200" y="4546889"/>
            <a:chExt cx="1373005" cy="1154955"/>
          </a:xfrm>
        </p:grpSpPr>
        <p:pic>
          <p:nvPicPr>
            <p:cNvPr id="4" name="Picture 27" descr="database"/>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1051956" y="4546889"/>
              <a:ext cx="1019175" cy="981075"/>
            </a:xfrm>
            <a:prstGeom prst="rect">
              <a:avLst/>
            </a:prstGeom>
            <a:noFill/>
          </p:spPr>
        </p:pic>
        <p:sp>
          <p:nvSpPr>
            <p:cNvPr id="10" name="TextBox 9"/>
            <p:cNvSpPr txBox="1"/>
            <p:nvPr/>
          </p:nvSpPr>
          <p:spPr>
            <a:xfrm>
              <a:off x="838200" y="5486400"/>
              <a:ext cx="1373005"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Active Directory</a:t>
              </a:r>
            </a:p>
          </p:txBody>
        </p:sp>
      </p:grpSp>
      <p:grpSp>
        <p:nvGrpSpPr>
          <p:cNvPr id="11" name="Firewall 1"/>
          <p:cNvGrpSpPr/>
          <p:nvPr/>
        </p:nvGrpSpPr>
        <p:grpSpPr>
          <a:xfrm>
            <a:off x="3657600" y="2877292"/>
            <a:ext cx="914400" cy="1169346"/>
            <a:chOff x="3000499" y="1860550"/>
            <a:chExt cx="914400" cy="1169346"/>
          </a:xfrm>
        </p:grpSpPr>
        <p:pic>
          <p:nvPicPr>
            <p:cNvPr id="12" name="Picture 12" descr="firewall"/>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3000499" y="1860550"/>
              <a:ext cx="914400" cy="990600"/>
            </a:xfrm>
            <a:prstGeom prst="rect">
              <a:avLst/>
            </a:prstGeom>
            <a:noFill/>
          </p:spPr>
        </p:pic>
        <p:sp>
          <p:nvSpPr>
            <p:cNvPr id="14" name="TextBox 13"/>
            <p:cNvSpPr txBox="1"/>
            <p:nvPr/>
          </p:nvSpPr>
          <p:spPr>
            <a:xfrm>
              <a:off x="3087585" y="2814452"/>
              <a:ext cx="654923"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Firewall</a:t>
              </a:r>
            </a:p>
          </p:txBody>
        </p:sp>
      </p:grpSp>
      <p:pic>
        <p:nvPicPr>
          <p:cNvPr id="19" name="User 1" descr="BlueUser"/>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612569" y="2071254"/>
            <a:ext cx="949325" cy="990600"/>
          </a:xfrm>
          <a:prstGeom prst="rect">
            <a:avLst/>
          </a:prstGeom>
          <a:noFill/>
        </p:spPr>
      </p:pic>
      <p:pic>
        <p:nvPicPr>
          <p:cNvPr id="23" name="AD Password" descr="D:\Pennie's documents\Images for TechEd06\Hardware_Imagery\secure lock and key.png"/>
          <p:cNvPicPr>
            <a:picLocks noChangeAspect="1" noChangeArrowheads="1"/>
          </p:cNvPicPr>
          <p:nvPr/>
        </p:nvPicPr>
        <p:blipFill>
          <a:blip r:embed="rId8" cstate="print"/>
          <a:srcRect/>
          <a:stretch>
            <a:fillRect/>
          </a:stretch>
        </p:blipFill>
        <p:spPr bwMode="auto">
          <a:xfrm>
            <a:off x="873825" y="3377131"/>
            <a:ext cx="434759" cy="630401"/>
          </a:xfrm>
          <a:prstGeom prst="rect">
            <a:avLst/>
          </a:prstGeom>
          <a:noFill/>
        </p:spPr>
      </p:pic>
      <p:cxnSp>
        <p:nvCxnSpPr>
          <p:cNvPr id="26" name="Straight Connector 25"/>
          <p:cNvCxnSpPr/>
          <p:nvPr/>
        </p:nvCxnSpPr>
        <p:spPr>
          <a:xfrm rot="16200000" flipH="1">
            <a:off x="931580" y="3193755"/>
            <a:ext cx="315277" cy="3973"/>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a:stCxn id="23" idx="2"/>
          </p:cNvCxnSpPr>
          <p:nvPr/>
        </p:nvCxnSpPr>
        <p:spPr>
          <a:xfrm rot="5400000">
            <a:off x="713846" y="4369455"/>
            <a:ext cx="739283" cy="15437"/>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a:endCxn id="24" idx="1"/>
          </p:cNvCxnSpPr>
          <p:nvPr/>
        </p:nvCxnSpPr>
        <p:spPr>
          <a:xfrm>
            <a:off x="1370013" y="2689412"/>
            <a:ext cx="741423" cy="637659"/>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V="1">
            <a:off x="4298868" y="2729753"/>
            <a:ext cx="2263297" cy="714091"/>
          </a:xfrm>
          <a:prstGeom prst="line">
            <a:avLst/>
          </a:prstGeom>
        </p:spPr>
        <p:style>
          <a:lnRef idx="3">
            <a:schemeClr val="accent2"/>
          </a:lnRef>
          <a:fillRef idx="0">
            <a:schemeClr val="accent2"/>
          </a:fillRef>
          <a:effectRef idx="2">
            <a:schemeClr val="accent2"/>
          </a:effectRef>
          <a:fontRef idx="minor">
            <a:schemeClr val="tx1"/>
          </a:fontRef>
        </p:style>
      </p:cxnSp>
      <p:pic>
        <p:nvPicPr>
          <p:cNvPr id="24" name="Portal" descr="server"/>
          <p:cNvPicPr>
            <a:picLocks noChangeAspect="1" noChangeArrowheads="1"/>
          </p:cNvPicPr>
          <p:nvPr/>
        </p:nvPicPr>
        <p:blipFill>
          <a:blip r:embed="rId9">
            <a:clrChange>
              <a:clrFrom>
                <a:srgbClr val="08369A"/>
              </a:clrFrom>
              <a:clrTo>
                <a:srgbClr val="08369A">
                  <a:alpha val="0"/>
                </a:srgbClr>
              </a:clrTo>
            </a:clrChange>
          </a:blip>
          <a:srcRect/>
          <a:stretch>
            <a:fillRect/>
          </a:stretch>
        </p:blipFill>
        <p:spPr bwMode="auto">
          <a:xfrm>
            <a:off x="2111436" y="2717471"/>
            <a:ext cx="923925" cy="1219200"/>
          </a:xfrm>
          <a:prstGeom prst="rect">
            <a:avLst/>
          </a:prstGeom>
          <a:noFill/>
        </p:spPr>
      </p:pic>
      <p:cxnSp>
        <p:nvCxnSpPr>
          <p:cNvPr id="34" name="Straight Connector 33"/>
          <p:cNvCxnSpPr/>
          <p:nvPr/>
        </p:nvCxnSpPr>
        <p:spPr>
          <a:xfrm>
            <a:off x="2864224" y="3442447"/>
            <a:ext cx="900952" cy="40341"/>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rot="5400000">
            <a:off x="1276678" y="3831618"/>
            <a:ext cx="1021979" cy="835308"/>
          </a:xfrm>
          <a:prstGeom prst="line">
            <a:avLst/>
          </a:prstGeom>
        </p:spPr>
        <p:style>
          <a:lnRef idx="3">
            <a:schemeClr val="accent3"/>
          </a:lnRef>
          <a:fillRef idx="0">
            <a:schemeClr val="accent3"/>
          </a:fillRef>
          <a:effectRef idx="2">
            <a:schemeClr val="accent3"/>
          </a:effectRef>
          <a:fontRef idx="minor">
            <a:schemeClr val="tx1"/>
          </a:fontRef>
        </p:style>
      </p:cxnSp>
      <p:pic>
        <p:nvPicPr>
          <p:cNvPr id="29" name="LM Password" descr="D:\Pennie's documents\Images for TechEd06\Hardware_Imagery\Security Threat Detected.png"/>
          <p:cNvPicPr>
            <a:picLocks noChangeAspect="1" noChangeArrowheads="1"/>
          </p:cNvPicPr>
          <p:nvPr/>
        </p:nvPicPr>
        <p:blipFill>
          <a:blip r:embed="rId10"/>
          <a:srcRect/>
          <a:stretch>
            <a:fillRect/>
          </a:stretch>
        </p:blipFill>
        <p:spPr bwMode="auto">
          <a:xfrm>
            <a:off x="2480529" y="3184647"/>
            <a:ext cx="343431" cy="392271"/>
          </a:xfrm>
          <a:prstGeom prst="rect">
            <a:avLst/>
          </a:prstGeom>
          <a:noFill/>
        </p:spPr>
      </p:pic>
      <p:pic>
        <p:nvPicPr>
          <p:cNvPr id="41" name="External Attendee" descr="RedUser"/>
          <p:cNvPicPr>
            <a:picLocks noChangeAspect="1" noChangeArrowheads="1"/>
          </p:cNvPicPr>
          <p:nvPr/>
        </p:nvPicPr>
        <p:blipFill>
          <a:blip r:embed="rId11">
            <a:clrChange>
              <a:clrFrom>
                <a:srgbClr val="08369A"/>
              </a:clrFrom>
              <a:clrTo>
                <a:srgbClr val="08369A">
                  <a:alpha val="0"/>
                </a:srgbClr>
              </a:clrTo>
            </a:clrChange>
          </a:blip>
          <a:srcRect/>
          <a:stretch>
            <a:fillRect/>
          </a:stretch>
        </p:blipFill>
        <p:spPr bwMode="auto">
          <a:xfrm>
            <a:off x="5608544" y="4666129"/>
            <a:ext cx="940174" cy="932207"/>
          </a:xfrm>
          <a:prstGeom prst="rect">
            <a:avLst/>
          </a:prstGeom>
          <a:noFill/>
        </p:spPr>
      </p:pic>
      <p:cxnSp>
        <p:nvCxnSpPr>
          <p:cNvPr id="42" name="External Line"/>
          <p:cNvCxnSpPr/>
          <p:nvPr/>
        </p:nvCxnSpPr>
        <p:spPr>
          <a:xfrm rot="10800000">
            <a:off x="4007224" y="4343401"/>
            <a:ext cx="1707776" cy="927847"/>
          </a:xfrm>
          <a:prstGeom prst="line">
            <a:avLst/>
          </a:prstGeom>
        </p:spPr>
        <p:style>
          <a:lnRef idx="3">
            <a:schemeClr val="accent2"/>
          </a:lnRef>
          <a:fillRef idx="0">
            <a:schemeClr val="accent2"/>
          </a:fillRef>
          <a:effectRef idx="2">
            <a:schemeClr val="accent2"/>
          </a:effectRef>
          <a:fontRef idx="minor">
            <a:schemeClr val="tx1"/>
          </a:fontRef>
        </p:style>
      </p:cxnSp>
      <p:sp>
        <p:nvSpPr>
          <p:cNvPr id="43" name="External Flash"/>
          <p:cNvSpPr/>
          <p:nvPr/>
        </p:nvSpPr>
        <p:spPr bwMode="auto">
          <a:xfrm>
            <a:off x="3783617" y="4205177"/>
            <a:ext cx="372139" cy="276446"/>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cxnSp>
        <p:nvCxnSpPr>
          <p:cNvPr id="46" name="Straight Connector 45"/>
          <p:cNvCxnSpPr/>
          <p:nvPr/>
        </p:nvCxnSpPr>
        <p:spPr>
          <a:xfrm>
            <a:off x="1370013" y="2355850"/>
            <a:ext cx="2408611" cy="710079"/>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flipV="1">
            <a:off x="4074459" y="2729753"/>
            <a:ext cx="2487706" cy="37651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0.70"/>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1000"/>
                                        <p:tgtEl>
                                          <p:spTgt spid="37"/>
                                        </p:tgtEl>
                                      </p:cBhvr>
                                    </p:animEffect>
                                  </p:childTnLst>
                                </p:cTn>
                              </p:par>
                            </p:childTnLst>
                          </p:cTn>
                        </p:par>
                        <p:par>
                          <p:cTn id="28" fill="hold">
                            <p:stCondLst>
                              <p:cond delay="1000"/>
                            </p:stCondLst>
                            <p:childTnLst>
                              <p:par>
                                <p:cTn id="29" presetID="22" presetClass="exit" presetSubtype="4" fill="hold" nodeType="afterEffect">
                                  <p:stCondLst>
                                    <p:cond delay="0"/>
                                  </p:stCondLst>
                                  <p:childTnLst>
                                    <p:animEffect transition="out" filter="wipe(down)">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1000" fill="hold"/>
                                        <p:tgtEl>
                                          <p:spTgt spid="29"/>
                                        </p:tgtEl>
                                        <p:attrNameLst>
                                          <p:attrName>ppt_w</p:attrName>
                                        </p:attrNameLst>
                                      </p:cBhvr>
                                      <p:tavLst>
                                        <p:tav tm="0">
                                          <p:val>
                                            <p:strVal val="#ppt_w*0.70"/>
                                          </p:val>
                                        </p:tav>
                                        <p:tav tm="100000">
                                          <p:val>
                                            <p:strVal val="#ppt_w"/>
                                          </p:val>
                                        </p:tav>
                                      </p:tavLst>
                                    </p:anim>
                                    <p:anim calcmode="lin" valueType="num">
                                      <p:cBhvr>
                                        <p:cTn id="37" dur="1000" fill="hold"/>
                                        <p:tgtEl>
                                          <p:spTgt spid="29"/>
                                        </p:tgtEl>
                                        <p:attrNameLst>
                                          <p:attrName>ppt_h</p:attrName>
                                        </p:attrNameLst>
                                      </p:cBhvr>
                                      <p:tavLst>
                                        <p:tav tm="0">
                                          <p:val>
                                            <p:strVal val="#ppt_h"/>
                                          </p:val>
                                        </p:tav>
                                        <p:tav tm="100000">
                                          <p:val>
                                            <p:strVal val="#ppt_h"/>
                                          </p:val>
                                        </p:tav>
                                      </p:tavLst>
                                    </p:anim>
                                    <p:animEffect transition="in" filter="fade">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1000"/>
                                        <p:tgtEl>
                                          <p:spTgt spid="34"/>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1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1000"/>
                                        <p:tgtEl>
                                          <p:spTgt spid="46"/>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1000"/>
                                        <p:tgtEl>
                                          <p:spTgt spid="50"/>
                                        </p:tgtEl>
                                      </p:cBhvr>
                                    </p:animEffect>
                                  </p:childTnLst>
                                </p:cTn>
                              </p:par>
                            </p:childTnLst>
                          </p:cTn>
                        </p:par>
                        <p:par>
                          <p:cTn id="57" fill="hold">
                            <p:stCondLst>
                              <p:cond delay="2000"/>
                            </p:stCondLst>
                            <p:childTnLst>
                              <p:par>
                                <p:cTn id="58" presetID="22" presetClass="exit" presetSubtype="2" fill="hold" nodeType="afterEffect">
                                  <p:stCondLst>
                                    <p:cond delay="0"/>
                                  </p:stCondLst>
                                  <p:childTnLst>
                                    <p:animEffect transition="out" filter="wipe(right)">
                                      <p:cBhvr>
                                        <p:cTn id="59" dur="500"/>
                                        <p:tgtEl>
                                          <p:spTgt spid="33"/>
                                        </p:tgtEl>
                                      </p:cBhvr>
                                    </p:animEffect>
                                    <p:set>
                                      <p:cBhvr>
                                        <p:cTn id="60" dur="1" fill="hold">
                                          <p:stCondLst>
                                            <p:cond delay="499"/>
                                          </p:stCondLst>
                                        </p:cTn>
                                        <p:tgtEl>
                                          <p:spTgt spid="33"/>
                                        </p:tgtEl>
                                        <p:attrNameLst>
                                          <p:attrName>style.visibility</p:attrName>
                                        </p:attrNameLst>
                                      </p:cBhvr>
                                      <p:to>
                                        <p:strVal val="hidden"/>
                                      </p:to>
                                    </p:set>
                                  </p:childTnLst>
                                </p:cTn>
                              </p:par>
                            </p:childTnLst>
                          </p:cTn>
                        </p:par>
                        <p:par>
                          <p:cTn id="61" fill="hold">
                            <p:stCondLst>
                              <p:cond delay="2500"/>
                            </p:stCondLst>
                            <p:childTnLst>
                              <p:par>
                                <p:cTn id="62" presetID="22" presetClass="exit" presetSubtype="2" fill="hold" nodeType="afterEffect">
                                  <p:stCondLst>
                                    <p:cond delay="0"/>
                                  </p:stCondLst>
                                  <p:childTnLst>
                                    <p:animEffect transition="out" filter="wipe(right)">
                                      <p:cBhvr>
                                        <p:cTn id="63" dur="500"/>
                                        <p:tgtEl>
                                          <p:spTgt spid="34"/>
                                        </p:tgtEl>
                                      </p:cBhvr>
                                    </p:animEffect>
                                    <p:set>
                                      <p:cBhvr>
                                        <p:cTn id="64" dur="1" fill="hold">
                                          <p:stCondLst>
                                            <p:cond delay="499"/>
                                          </p:stCondLst>
                                        </p:cTn>
                                        <p:tgtEl>
                                          <p:spTgt spid="34"/>
                                        </p:tgtEl>
                                        <p:attrNameLst>
                                          <p:attrName>style.visibility</p:attrName>
                                        </p:attrNameLst>
                                      </p:cBhvr>
                                      <p:to>
                                        <p:strVal val="hidden"/>
                                      </p:to>
                                    </p:set>
                                  </p:childTnLst>
                                </p:cTn>
                              </p:par>
                            </p:childTnLst>
                          </p:cTn>
                        </p:par>
                        <p:par>
                          <p:cTn id="65" fill="hold">
                            <p:stCondLst>
                              <p:cond delay="3000"/>
                            </p:stCondLst>
                            <p:childTnLst>
                              <p:par>
                                <p:cTn id="66" presetID="22" presetClass="exit" presetSubtype="2" fill="hold" nodeType="afterEffect">
                                  <p:stCondLst>
                                    <p:cond delay="0"/>
                                  </p:stCondLst>
                                  <p:childTnLst>
                                    <p:animEffect transition="out" filter="wipe(right)">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right)">
                                      <p:cBhvr>
                                        <p:cTn id="80" dur="500"/>
                                        <p:tgtEl>
                                          <p:spTgt spid="42"/>
                                        </p:tgtEl>
                                      </p:cBhvr>
                                    </p:animEffect>
                                  </p:childTnLst>
                                </p:cTn>
                              </p:par>
                            </p:childTnLst>
                          </p:cTn>
                        </p:par>
                        <p:par>
                          <p:cTn id="81" fill="hold">
                            <p:stCondLst>
                              <p:cond delay="500"/>
                            </p:stCondLst>
                            <p:childTnLst>
                              <p:par>
                                <p:cTn id="82" presetID="53" presetClass="entr" presetSubtype="0"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1000"/>
                            </p:stCondLst>
                            <p:childTnLst>
                              <p:par>
                                <p:cTn id="88" presetID="26" presetClass="emph" presetSubtype="0" fill="hold" grpId="1" nodeType="afterEffect">
                                  <p:stCondLst>
                                    <p:cond delay="0"/>
                                  </p:stCondLst>
                                  <p:childTnLst>
                                    <p:animEffect transition="out" filter="fade">
                                      <p:cBhvr>
                                        <p:cTn id="89" dur="500" tmFilter="0, 0; .2, .5; .8, .5; 1, 0"/>
                                        <p:tgtEl>
                                          <p:spTgt spid="43"/>
                                        </p:tgtEl>
                                      </p:cBhvr>
                                    </p:animEffect>
                                    <p:animScale>
                                      <p:cBhvr>
                                        <p:cTn id="90" dur="250" autoRev="1" fill="hold"/>
                                        <p:tgtEl>
                                          <p:spTgt spid="43"/>
                                        </p:tgtEl>
                                      </p:cBhvr>
                                      <p:by x="105000" y="105000"/>
                                    </p:animScale>
                                  </p:childTnLst>
                                </p:cTn>
                              </p:par>
                            </p:childTnLst>
                          </p:cTn>
                        </p:par>
                        <p:par>
                          <p:cTn id="91" fill="hold">
                            <p:stCondLst>
                              <p:cond delay="1500"/>
                            </p:stCondLst>
                            <p:childTnLst>
                              <p:par>
                                <p:cTn id="92" presetID="23" presetClass="exit" presetSubtype="32" fill="hold" grpId="2" nodeType="afterEffect">
                                  <p:stCondLst>
                                    <p:cond delay="0"/>
                                  </p:stCondLst>
                                  <p:childTnLst>
                                    <p:anim calcmode="lin" valueType="num">
                                      <p:cBhvr>
                                        <p:cTn id="93" dur="500"/>
                                        <p:tgtEl>
                                          <p:spTgt spid="43"/>
                                        </p:tgtEl>
                                        <p:attrNameLst>
                                          <p:attrName>ppt_w</p:attrName>
                                        </p:attrNameLst>
                                      </p:cBhvr>
                                      <p:tavLst>
                                        <p:tav tm="0">
                                          <p:val>
                                            <p:strVal val="ppt_w"/>
                                          </p:val>
                                        </p:tav>
                                        <p:tav tm="100000">
                                          <p:val>
                                            <p:fltVal val="0"/>
                                          </p:val>
                                        </p:tav>
                                      </p:tavLst>
                                    </p:anim>
                                    <p:anim calcmode="lin" valueType="num">
                                      <p:cBhvr>
                                        <p:cTn id="94" dur="500"/>
                                        <p:tgtEl>
                                          <p:spTgt spid="43"/>
                                        </p:tgtEl>
                                        <p:attrNameLst>
                                          <p:attrName>ppt_h</p:attrName>
                                        </p:attrNameLst>
                                      </p:cBhvr>
                                      <p:tavLst>
                                        <p:tav tm="0">
                                          <p:val>
                                            <p:strVal val="ppt_h"/>
                                          </p:val>
                                        </p:tav>
                                        <p:tav tm="100000">
                                          <p:val>
                                            <p:fltVal val="0"/>
                                          </p:val>
                                        </p:tav>
                                      </p:tavLst>
                                    </p:anim>
                                    <p:set>
                                      <p:cBhvr>
                                        <p:cTn id="95" dur="1" fill="hold">
                                          <p:stCondLst>
                                            <p:cond delay="499"/>
                                          </p:stCondLst>
                                        </p:cTn>
                                        <p:tgtEl>
                                          <p:spTgt spid="43"/>
                                        </p:tgtEl>
                                        <p:attrNameLst>
                                          <p:attrName>style.visibility</p:attrName>
                                        </p:attrNameLst>
                                      </p:cBhvr>
                                      <p:to>
                                        <p:strVal val="hidden"/>
                                      </p:to>
                                    </p:set>
                                  </p:childTnLst>
                                </p:cTn>
                              </p:par>
                            </p:childTnLst>
                          </p:cTn>
                        </p:par>
                        <p:par>
                          <p:cTn id="96" fill="hold">
                            <p:stCondLst>
                              <p:cond delay="2000"/>
                            </p:stCondLst>
                            <p:childTnLst>
                              <p:par>
                                <p:cTn id="97" presetID="22" presetClass="exit" presetSubtype="8" fill="hold" nodeType="afterEffect">
                                  <p:stCondLst>
                                    <p:cond delay="0"/>
                                  </p:stCondLst>
                                  <p:childTnLst>
                                    <p:animEffect transition="out" filter="wipe(left)">
                                      <p:cBhvr>
                                        <p:cTn id="98" dur="500"/>
                                        <p:tgtEl>
                                          <p:spTgt spid="42"/>
                                        </p:tgtEl>
                                      </p:cBhvr>
                                    </p:animEffect>
                                    <p:set>
                                      <p:cBhvr>
                                        <p:cTn id="9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dirty="0" smtClean="0"/>
              <a:t>Live Meeting Portal</a:t>
            </a:r>
            <a:br>
              <a:rPr lang="en-US" dirty="0" smtClean="0"/>
            </a:br>
            <a:r>
              <a:rPr lang="en-US" sz="3200" dirty="0" smtClean="0">
                <a:solidFill>
                  <a:srgbClr val="FFC000"/>
                </a:solidFill>
              </a:rPr>
              <a:t>DMZ Portal</a:t>
            </a:r>
            <a:endParaRPr lang="en-US" sz="3200" dirty="0">
              <a:solidFill>
                <a:srgbClr val="FFC000"/>
              </a:solidFill>
            </a:endParaRPr>
          </a:p>
        </p:txBody>
      </p:sp>
      <p:cxnSp>
        <p:nvCxnSpPr>
          <p:cNvPr id="22" name="Company Boundary"/>
          <p:cNvCxnSpPr/>
          <p:nvPr/>
        </p:nvCxnSpPr>
        <p:spPr>
          <a:xfrm rot="5400000">
            <a:off x="1496292" y="3716976"/>
            <a:ext cx="5035137" cy="0"/>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grpSp>
        <p:nvGrpSpPr>
          <p:cNvPr id="3" name="LMS (Internet)"/>
          <p:cNvGrpSpPr/>
          <p:nvPr/>
        </p:nvGrpSpPr>
        <p:grpSpPr>
          <a:xfrm>
            <a:off x="6334121" y="1209097"/>
            <a:ext cx="2078042" cy="2293505"/>
            <a:chOff x="5688419" y="734703"/>
            <a:chExt cx="3455581" cy="3858562"/>
          </a:xfrm>
        </p:grpSpPr>
        <p:pic>
          <p:nvPicPr>
            <p:cNvPr id="6" name="Picture 2" descr="\\eventsql\dvd27\Clip_Installer\DVD_ART\Artwork_Imagery\Shapes and Graphics\Internet Cloud\cloud illustration icon.png"/>
            <p:cNvPicPr>
              <a:picLocks noChangeAspect="1" noChangeArrowheads="1"/>
            </p:cNvPicPr>
            <p:nvPr/>
          </p:nvPicPr>
          <p:blipFill>
            <a:blip r:embed="rId3" cstate="print"/>
            <a:srcRect/>
            <a:stretch>
              <a:fillRect/>
            </a:stretch>
          </p:blipFill>
          <p:spPr bwMode="auto">
            <a:xfrm>
              <a:off x="5688419" y="734703"/>
              <a:ext cx="3455581" cy="3858562"/>
            </a:xfrm>
            <a:prstGeom prst="rect">
              <a:avLst/>
            </a:prstGeom>
            <a:noFill/>
          </p:spPr>
        </p:pic>
        <p:grpSp>
          <p:nvGrpSpPr>
            <p:cNvPr id="5" name="Live Meeting Service"/>
            <p:cNvGrpSpPr/>
            <p:nvPr/>
          </p:nvGrpSpPr>
          <p:grpSpPr>
            <a:xfrm>
              <a:off x="6647528" y="1447800"/>
              <a:ext cx="1551614" cy="2430554"/>
              <a:chOff x="7365420" y="2534205"/>
              <a:chExt cx="1551614" cy="2430554"/>
            </a:xfrm>
          </p:grpSpPr>
          <p:pic>
            <p:nvPicPr>
              <p:cNvPr id="8" name="Picture 7" descr="D:\Pennie's documents\Images for TechEd06\Hardware_Imagery\Server - application.png"/>
              <p:cNvPicPr>
                <a:picLocks noChangeAspect="1" noChangeArrowheads="1"/>
              </p:cNvPicPr>
              <p:nvPr/>
            </p:nvPicPr>
            <p:blipFill>
              <a:blip r:embed="rId4"/>
              <a:srcRect/>
              <a:stretch>
                <a:fillRect/>
              </a:stretch>
            </p:blipFill>
            <p:spPr bwMode="auto">
              <a:xfrm>
                <a:off x="7619256" y="2534205"/>
                <a:ext cx="1005558" cy="1809195"/>
              </a:xfrm>
              <a:prstGeom prst="rect">
                <a:avLst/>
              </a:prstGeom>
              <a:noFill/>
            </p:spPr>
          </p:pic>
          <p:sp>
            <p:nvSpPr>
              <p:cNvPr id="9" name="TextBox 8"/>
              <p:cNvSpPr txBox="1"/>
              <p:nvPr/>
            </p:nvSpPr>
            <p:spPr>
              <a:xfrm>
                <a:off x="7365420" y="4343400"/>
                <a:ext cx="1551614" cy="621359"/>
              </a:xfrm>
              <a:prstGeom prst="rect">
                <a:avLst/>
              </a:prstGeom>
              <a:noFill/>
            </p:spPr>
            <p:txBody>
              <a:bodyPr wrap="none" lIns="0" tIns="0" rIns="0" bIns="0" rtlCol="0">
                <a:spAutoFit/>
              </a:bodyPr>
              <a:lstStyle/>
              <a:p>
                <a:pPr algn="ctr"/>
                <a:r>
                  <a:rPr lang="en-US" sz="1200" b="1" dirty="0" smtClean="0">
                    <a:gradFill>
                      <a:gsLst>
                        <a:gs pos="0">
                          <a:schemeClr val="tx1"/>
                        </a:gs>
                        <a:gs pos="86000">
                          <a:schemeClr val="tx1"/>
                        </a:gs>
                      </a:gsLst>
                      <a:lin ang="5400000" scaled="0"/>
                    </a:gradFill>
                  </a:rPr>
                  <a:t>Live Meeting</a:t>
                </a:r>
              </a:p>
              <a:p>
                <a:pPr algn="ctr"/>
                <a:r>
                  <a:rPr lang="en-US" sz="1200" b="1" dirty="0" smtClean="0">
                    <a:gradFill>
                      <a:gsLst>
                        <a:gs pos="0">
                          <a:schemeClr val="tx1"/>
                        </a:gs>
                        <a:gs pos="86000">
                          <a:schemeClr val="tx1"/>
                        </a:gs>
                      </a:gsLst>
                      <a:lin ang="5400000" scaled="0"/>
                    </a:gradFill>
                  </a:rPr>
                  <a:t>Service</a:t>
                </a:r>
              </a:p>
            </p:txBody>
          </p:sp>
        </p:grpSp>
      </p:grpSp>
      <p:grpSp>
        <p:nvGrpSpPr>
          <p:cNvPr id="7" name="Active Directory"/>
          <p:cNvGrpSpPr/>
          <p:nvPr/>
        </p:nvGrpSpPr>
        <p:grpSpPr>
          <a:xfrm>
            <a:off x="369125" y="4582515"/>
            <a:ext cx="1373005" cy="1154955"/>
            <a:chOff x="838200" y="4546889"/>
            <a:chExt cx="1373005" cy="1154955"/>
          </a:xfrm>
        </p:grpSpPr>
        <p:pic>
          <p:nvPicPr>
            <p:cNvPr id="4" name="Picture 27" descr="database"/>
            <p:cNvPicPr>
              <a:picLocks noChangeAspect="1" noChangeArrowheads="1"/>
            </p:cNvPicPr>
            <p:nvPr/>
          </p:nvPicPr>
          <p:blipFill>
            <a:blip r:embed="rId5">
              <a:clrChange>
                <a:clrFrom>
                  <a:srgbClr val="08369A"/>
                </a:clrFrom>
                <a:clrTo>
                  <a:srgbClr val="08369A">
                    <a:alpha val="0"/>
                  </a:srgbClr>
                </a:clrTo>
              </a:clrChange>
            </a:blip>
            <a:srcRect/>
            <a:stretch>
              <a:fillRect/>
            </a:stretch>
          </p:blipFill>
          <p:spPr bwMode="auto">
            <a:xfrm>
              <a:off x="1051956" y="4546889"/>
              <a:ext cx="1019175" cy="981075"/>
            </a:xfrm>
            <a:prstGeom prst="rect">
              <a:avLst/>
            </a:prstGeom>
            <a:noFill/>
          </p:spPr>
        </p:pic>
        <p:sp>
          <p:nvSpPr>
            <p:cNvPr id="10" name="TextBox 9"/>
            <p:cNvSpPr txBox="1"/>
            <p:nvPr/>
          </p:nvSpPr>
          <p:spPr>
            <a:xfrm>
              <a:off x="838200" y="5486400"/>
              <a:ext cx="1373005"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Active Directory</a:t>
              </a:r>
            </a:p>
          </p:txBody>
        </p:sp>
      </p:grpSp>
      <p:grpSp>
        <p:nvGrpSpPr>
          <p:cNvPr id="11" name="Firewall 1"/>
          <p:cNvGrpSpPr/>
          <p:nvPr/>
        </p:nvGrpSpPr>
        <p:grpSpPr>
          <a:xfrm>
            <a:off x="3657600" y="2877292"/>
            <a:ext cx="914400" cy="1169346"/>
            <a:chOff x="3000499" y="1860550"/>
            <a:chExt cx="914400" cy="1169346"/>
          </a:xfrm>
        </p:grpSpPr>
        <p:pic>
          <p:nvPicPr>
            <p:cNvPr id="12" name="Picture 12" descr="firewall"/>
            <p:cNvPicPr>
              <a:picLocks noChangeAspect="1" noChangeArrowheads="1"/>
            </p:cNvPicPr>
            <p:nvPr/>
          </p:nvPicPr>
          <p:blipFill>
            <a:blip r:embed="rId6">
              <a:clrChange>
                <a:clrFrom>
                  <a:srgbClr val="08369A"/>
                </a:clrFrom>
                <a:clrTo>
                  <a:srgbClr val="08369A">
                    <a:alpha val="0"/>
                  </a:srgbClr>
                </a:clrTo>
              </a:clrChange>
            </a:blip>
            <a:srcRect/>
            <a:stretch>
              <a:fillRect/>
            </a:stretch>
          </p:blipFill>
          <p:spPr bwMode="auto">
            <a:xfrm>
              <a:off x="3000499" y="1860550"/>
              <a:ext cx="914400" cy="990600"/>
            </a:xfrm>
            <a:prstGeom prst="rect">
              <a:avLst/>
            </a:prstGeom>
            <a:noFill/>
          </p:spPr>
        </p:pic>
        <p:sp>
          <p:nvSpPr>
            <p:cNvPr id="14" name="TextBox 13"/>
            <p:cNvSpPr txBox="1"/>
            <p:nvPr/>
          </p:nvSpPr>
          <p:spPr>
            <a:xfrm>
              <a:off x="3087585" y="2814452"/>
              <a:ext cx="654923"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Firewall</a:t>
              </a:r>
            </a:p>
          </p:txBody>
        </p:sp>
      </p:grpSp>
      <p:pic>
        <p:nvPicPr>
          <p:cNvPr id="19" name="User 1" descr="BlueUser"/>
          <p:cNvPicPr>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612569" y="2071254"/>
            <a:ext cx="949325" cy="990600"/>
          </a:xfrm>
          <a:prstGeom prst="rect">
            <a:avLst/>
          </a:prstGeom>
          <a:noFill/>
        </p:spPr>
      </p:pic>
      <p:pic>
        <p:nvPicPr>
          <p:cNvPr id="23" name="AD Password" descr="D:\Pennie's documents\Images for TechEd06\Hardware_Imagery\secure lock and key.png"/>
          <p:cNvPicPr>
            <a:picLocks noChangeAspect="1" noChangeArrowheads="1"/>
          </p:cNvPicPr>
          <p:nvPr/>
        </p:nvPicPr>
        <p:blipFill>
          <a:blip r:embed="rId8" cstate="print"/>
          <a:srcRect/>
          <a:stretch>
            <a:fillRect/>
          </a:stretch>
        </p:blipFill>
        <p:spPr bwMode="auto">
          <a:xfrm>
            <a:off x="873825" y="3377131"/>
            <a:ext cx="434759" cy="630401"/>
          </a:xfrm>
          <a:prstGeom prst="rect">
            <a:avLst/>
          </a:prstGeom>
          <a:noFill/>
        </p:spPr>
      </p:pic>
      <p:cxnSp>
        <p:nvCxnSpPr>
          <p:cNvPr id="26" name="Straight Connector 25"/>
          <p:cNvCxnSpPr/>
          <p:nvPr/>
        </p:nvCxnSpPr>
        <p:spPr>
          <a:xfrm rot="16200000" flipH="1">
            <a:off x="931580" y="3193755"/>
            <a:ext cx="315277" cy="3973"/>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a:stCxn id="23" idx="2"/>
          </p:cNvCxnSpPr>
          <p:nvPr/>
        </p:nvCxnSpPr>
        <p:spPr>
          <a:xfrm rot="5400000">
            <a:off x="713846" y="4369455"/>
            <a:ext cx="739283" cy="15437"/>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a:endCxn id="24" idx="1"/>
          </p:cNvCxnSpPr>
          <p:nvPr/>
        </p:nvCxnSpPr>
        <p:spPr>
          <a:xfrm>
            <a:off x="1370013" y="2891118"/>
            <a:ext cx="2278062" cy="1673083"/>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flipV="1">
            <a:off x="4397191" y="2729755"/>
            <a:ext cx="2164973" cy="1855692"/>
          </a:xfrm>
          <a:prstGeom prst="line">
            <a:avLst/>
          </a:prstGeom>
        </p:spPr>
        <p:style>
          <a:lnRef idx="3">
            <a:schemeClr val="accent2"/>
          </a:lnRef>
          <a:fillRef idx="0">
            <a:schemeClr val="accent2"/>
          </a:fillRef>
          <a:effectRef idx="2">
            <a:schemeClr val="accent2"/>
          </a:effectRef>
          <a:fontRef idx="minor">
            <a:schemeClr val="tx1"/>
          </a:fontRef>
        </p:style>
      </p:cxnSp>
      <p:pic>
        <p:nvPicPr>
          <p:cNvPr id="24" name="Portal" descr="server"/>
          <p:cNvPicPr>
            <a:picLocks noChangeAspect="1" noChangeArrowheads="1"/>
          </p:cNvPicPr>
          <p:nvPr/>
        </p:nvPicPr>
        <p:blipFill>
          <a:blip r:embed="rId9">
            <a:clrChange>
              <a:clrFrom>
                <a:srgbClr val="08369A"/>
              </a:clrFrom>
              <a:clrTo>
                <a:srgbClr val="08369A">
                  <a:alpha val="0"/>
                </a:srgbClr>
              </a:clrTo>
            </a:clrChange>
          </a:blip>
          <a:srcRect/>
          <a:stretch>
            <a:fillRect/>
          </a:stretch>
        </p:blipFill>
        <p:spPr bwMode="auto">
          <a:xfrm>
            <a:off x="3648075" y="3954601"/>
            <a:ext cx="923925" cy="1219200"/>
          </a:xfrm>
          <a:prstGeom prst="rect">
            <a:avLst/>
          </a:prstGeom>
          <a:noFill/>
        </p:spPr>
      </p:pic>
      <p:cxnSp>
        <p:nvCxnSpPr>
          <p:cNvPr id="37" name="Straight Connector 36"/>
          <p:cNvCxnSpPr/>
          <p:nvPr/>
        </p:nvCxnSpPr>
        <p:spPr>
          <a:xfrm rot="10800000">
            <a:off x="1370015" y="4760262"/>
            <a:ext cx="2301033" cy="53789"/>
          </a:xfrm>
          <a:prstGeom prst="line">
            <a:avLst/>
          </a:prstGeom>
        </p:spPr>
        <p:style>
          <a:lnRef idx="3">
            <a:schemeClr val="accent3"/>
          </a:lnRef>
          <a:fillRef idx="0">
            <a:schemeClr val="accent3"/>
          </a:fillRef>
          <a:effectRef idx="2">
            <a:schemeClr val="accent3"/>
          </a:effectRef>
          <a:fontRef idx="minor">
            <a:schemeClr val="tx1"/>
          </a:fontRef>
        </p:style>
      </p:cxnSp>
      <p:pic>
        <p:nvPicPr>
          <p:cNvPr id="29" name="LM Password" descr="D:\Pennie's documents\Images for TechEd06\Hardware_Imagery\Security Threat Detected.png"/>
          <p:cNvPicPr>
            <a:picLocks noChangeAspect="1" noChangeArrowheads="1"/>
          </p:cNvPicPr>
          <p:nvPr/>
        </p:nvPicPr>
        <p:blipFill>
          <a:blip r:embed="rId10"/>
          <a:srcRect/>
          <a:stretch>
            <a:fillRect/>
          </a:stretch>
        </p:blipFill>
        <p:spPr bwMode="auto">
          <a:xfrm>
            <a:off x="3986599" y="4397188"/>
            <a:ext cx="343431" cy="392271"/>
          </a:xfrm>
          <a:prstGeom prst="rect">
            <a:avLst/>
          </a:prstGeom>
          <a:noFill/>
        </p:spPr>
      </p:pic>
      <p:pic>
        <p:nvPicPr>
          <p:cNvPr id="41" name="External Attendee" descr="RedUser"/>
          <p:cNvPicPr>
            <a:picLocks noChangeAspect="1" noChangeArrowheads="1"/>
          </p:cNvPicPr>
          <p:nvPr/>
        </p:nvPicPr>
        <p:blipFill>
          <a:blip r:embed="rId11">
            <a:clrChange>
              <a:clrFrom>
                <a:srgbClr val="08369A"/>
              </a:clrFrom>
              <a:clrTo>
                <a:srgbClr val="08369A">
                  <a:alpha val="0"/>
                </a:srgbClr>
              </a:clrTo>
            </a:clrChange>
          </a:blip>
          <a:srcRect/>
          <a:stretch>
            <a:fillRect/>
          </a:stretch>
        </p:blipFill>
        <p:spPr bwMode="auto">
          <a:xfrm>
            <a:off x="5608544" y="4666129"/>
            <a:ext cx="940174" cy="932207"/>
          </a:xfrm>
          <a:prstGeom prst="rect">
            <a:avLst/>
          </a:prstGeom>
          <a:noFill/>
        </p:spPr>
      </p:pic>
      <p:cxnSp>
        <p:nvCxnSpPr>
          <p:cNvPr id="39" name="Straight Connector 38"/>
          <p:cNvCxnSpPr/>
          <p:nvPr/>
        </p:nvCxnSpPr>
        <p:spPr>
          <a:xfrm rot="10800000">
            <a:off x="4410635" y="4814048"/>
            <a:ext cx="1317812" cy="389965"/>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flipV="1">
            <a:off x="4410635" y="2904565"/>
            <a:ext cx="2178424" cy="1882589"/>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a:off x="1370013" y="2662518"/>
            <a:ext cx="2395163" cy="605117"/>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flipV="1">
            <a:off x="4276165" y="2756647"/>
            <a:ext cx="2272553" cy="645459"/>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rot="5400000" flipH="1" flipV="1">
            <a:off x="5432612" y="3644154"/>
            <a:ext cx="1869141" cy="443753"/>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0.70"/>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1000"/>
                                        <p:tgtEl>
                                          <p:spTgt spid="37"/>
                                        </p:tgtEl>
                                      </p:cBhvr>
                                    </p:animEffect>
                                  </p:childTnLst>
                                </p:cTn>
                              </p:par>
                            </p:childTnLst>
                          </p:cTn>
                        </p:par>
                        <p:par>
                          <p:cTn id="28" fill="hold">
                            <p:stCondLst>
                              <p:cond delay="1000"/>
                            </p:stCondLst>
                            <p:childTnLst>
                              <p:par>
                                <p:cTn id="29" presetID="22" presetClass="exit" presetSubtype="8" fill="hold" nodeType="afterEffect">
                                  <p:stCondLst>
                                    <p:cond delay="0"/>
                                  </p:stCondLst>
                                  <p:childTnLst>
                                    <p:animEffect transition="out" filter="wipe(left)">
                                      <p:cBhvr>
                                        <p:cTn id="30" dur="1000"/>
                                        <p:tgtEl>
                                          <p:spTgt spid="37"/>
                                        </p:tgtEl>
                                      </p:cBhvr>
                                    </p:animEffect>
                                    <p:set>
                                      <p:cBhvr>
                                        <p:cTn id="31" dur="1" fill="hold">
                                          <p:stCondLst>
                                            <p:cond delay="999"/>
                                          </p:stCondLst>
                                        </p:cTn>
                                        <p:tgtEl>
                                          <p:spTgt spid="3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1000" fill="hold"/>
                                        <p:tgtEl>
                                          <p:spTgt spid="29"/>
                                        </p:tgtEl>
                                        <p:attrNameLst>
                                          <p:attrName>ppt_w</p:attrName>
                                        </p:attrNameLst>
                                      </p:cBhvr>
                                      <p:tavLst>
                                        <p:tav tm="0">
                                          <p:val>
                                            <p:strVal val="#ppt_w*0.70"/>
                                          </p:val>
                                        </p:tav>
                                        <p:tav tm="100000">
                                          <p:val>
                                            <p:strVal val="#ppt_w"/>
                                          </p:val>
                                        </p:tav>
                                      </p:tavLst>
                                    </p:anim>
                                    <p:anim calcmode="lin" valueType="num">
                                      <p:cBhvr>
                                        <p:cTn id="37" dur="1000" fill="hold"/>
                                        <p:tgtEl>
                                          <p:spTgt spid="29"/>
                                        </p:tgtEl>
                                        <p:attrNameLst>
                                          <p:attrName>ppt_h</p:attrName>
                                        </p:attrNameLst>
                                      </p:cBhvr>
                                      <p:tavLst>
                                        <p:tav tm="0">
                                          <p:val>
                                            <p:strVal val="#ppt_h"/>
                                          </p:val>
                                        </p:tav>
                                        <p:tav tm="100000">
                                          <p:val>
                                            <p:strVal val="#ppt_h"/>
                                          </p:val>
                                        </p:tav>
                                      </p:tavLst>
                                    </p:anim>
                                    <p:animEffect transition="in" filter="fade">
                                      <p:cBhvr>
                                        <p:cTn id="38" dur="1000"/>
                                        <p:tgtEl>
                                          <p:spTgt spid="29"/>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1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1000"/>
                                        <p:tgtEl>
                                          <p:spTgt spid="50"/>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10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2" fill="hold" nodeType="clickEffect">
                                  <p:stCondLst>
                                    <p:cond delay="0"/>
                                  </p:stCondLst>
                                  <p:childTnLst>
                                    <p:animEffect transition="out" filter="wipe(right)">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childTnLst>
                          </p:cTn>
                        </p:par>
                        <p:par>
                          <p:cTn id="57" fill="hold">
                            <p:stCondLst>
                              <p:cond delay="500"/>
                            </p:stCondLst>
                            <p:childTnLst>
                              <p:par>
                                <p:cTn id="58" presetID="22" presetClass="exit" presetSubtype="2" fill="hold" nodeType="afterEffect">
                                  <p:stCondLst>
                                    <p:cond delay="0"/>
                                  </p:stCondLst>
                                  <p:childTnLst>
                                    <p:animEffect transition="out" filter="wipe(right)">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1000"/>
                                        <p:tgtEl>
                                          <p:spTgt spid="39"/>
                                        </p:tgtEl>
                                      </p:cBhvr>
                                    </p:animEffect>
                                  </p:childTnLst>
                                </p:cTn>
                              </p:par>
                            </p:childTnLst>
                          </p:cTn>
                        </p:par>
                        <p:par>
                          <p:cTn id="73" fill="hold">
                            <p:stCondLst>
                              <p:cond delay="10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1000"/>
                                        <p:tgtEl>
                                          <p:spTgt spid="37"/>
                                        </p:tgtEl>
                                      </p:cBhvr>
                                    </p:animEffect>
                                  </p:childTnLst>
                                </p:cTn>
                              </p:par>
                            </p:childTnLst>
                          </p:cTn>
                        </p:par>
                        <p:par>
                          <p:cTn id="77" fill="hold">
                            <p:stCondLst>
                              <p:cond delay="2000"/>
                            </p:stCondLst>
                            <p:childTnLst>
                              <p:par>
                                <p:cTn id="78" presetID="22" presetClass="exit" presetSubtype="8" fill="hold" nodeType="afterEffect">
                                  <p:stCondLst>
                                    <p:cond delay="0"/>
                                  </p:stCondLst>
                                  <p:childTnLst>
                                    <p:animEffect transition="out" filter="wipe(left)">
                                      <p:cBhvr>
                                        <p:cTn id="79" dur="1000"/>
                                        <p:tgtEl>
                                          <p:spTgt spid="37"/>
                                        </p:tgtEl>
                                      </p:cBhvr>
                                    </p:animEffect>
                                    <p:set>
                                      <p:cBhvr>
                                        <p:cTn id="80" dur="1" fill="hold">
                                          <p:stCondLst>
                                            <p:cond delay="999"/>
                                          </p:stCondLst>
                                        </p:cTn>
                                        <p:tgtEl>
                                          <p:spTgt spid="37"/>
                                        </p:tgtEl>
                                        <p:attrNameLst>
                                          <p:attrName>style.visibility</p:attrName>
                                        </p:attrNameLst>
                                      </p:cBhvr>
                                      <p:to>
                                        <p:strVal val="hidden"/>
                                      </p:to>
                                    </p:set>
                                  </p:childTnLst>
                                </p:cTn>
                              </p:par>
                            </p:childTnLst>
                          </p:cTn>
                        </p:par>
                        <p:par>
                          <p:cTn id="81" fill="hold">
                            <p:stCondLst>
                              <p:cond delay="3000"/>
                            </p:stCondLst>
                            <p:childTnLst>
                              <p:par>
                                <p:cTn id="82" presetID="26" presetClass="emph" presetSubtype="0" fill="hold" nodeType="afterEffect">
                                  <p:stCondLst>
                                    <p:cond delay="0"/>
                                  </p:stCondLst>
                                  <p:childTnLst>
                                    <p:animEffect transition="out" filter="fade">
                                      <p:cBhvr>
                                        <p:cTn id="83" dur="500" tmFilter="0, 0; .2, .5; .8, .5; 1, 0"/>
                                        <p:tgtEl>
                                          <p:spTgt spid="29"/>
                                        </p:tgtEl>
                                      </p:cBhvr>
                                    </p:animEffect>
                                    <p:animScale>
                                      <p:cBhvr>
                                        <p:cTn id="84" dur="250" autoRev="1" fill="hold"/>
                                        <p:tgtEl>
                                          <p:spTgt spid="29"/>
                                        </p:tgtEl>
                                      </p:cBhvr>
                                      <p:by x="105000" y="105000"/>
                                    </p:animScale>
                                  </p:childTnLst>
                                </p:cTn>
                              </p:par>
                            </p:childTnLst>
                          </p:cTn>
                        </p:par>
                        <p:par>
                          <p:cTn id="85" fill="hold">
                            <p:stCondLst>
                              <p:cond delay="3500"/>
                            </p:stCondLst>
                            <p:childTnLst>
                              <p:par>
                                <p:cTn id="86" presetID="22" presetClass="entr" presetSubtype="8"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10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down)">
                                      <p:cBhvr>
                                        <p:cTn id="93" dur="1000"/>
                                        <p:tgtEl>
                                          <p:spTgt spid="54"/>
                                        </p:tgtEl>
                                      </p:cBhvr>
                                    </p:animEffect>
                                  </p:childTnLst>
                                </p:cTn>
                              </p:par>
                            </p:childTnLst>
                          </p:cTn>
                        </p:par>
                        <p:par>
                          <p:cTn id="94" fill="hold">
                            <p:stCondLst>
                              <p:cond delay="1000"/>
                            </p:stCondLst>
                            <p:childTnLst>
                              <p:par>
                                <p:cTn id="95" presetID="22" presetClass="exit" presetSubtype="2" fill="hold" nodeType="afterEffect">
                                  <p:stCondLst>
                                    <p:cond delay="0"/>
                                  </p:stCondLst>
                                  <p:childTnLst>
                                    <p:animEffect transition="out" filter="wipe(right)">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childTnLst>
                          </p:cTn>
                        </p:par>
                        <p:par>
                          <p:cTn id="98" fill="hold">
                            <p:stCondLst>
                              <p:cond delay="1500"/>
                            </p:stCondLst>
                            <p:childTnLst>
                              <p:par>
                                <p:cTn id="99" presetID="22" presetClass="exit" presetSubtype="8" fill="hold" nodeType="afterEffect">
                                  <p:stCondLst>
                                    <p:cond delay="0"/>
                                  </p:stCondLst>
                                  <p:childTnLst>
                                    <p:animEffect transition="out" filter="wipe(left)">
                                      <p:cBhvr>
                                        <p:cTn id="100" dur="500"/>
                                        <p:tgtEl>
                                          <p:spTgt spid="39"/>
                                        </p:tgtEl>
                                      </p:cBhvr>
                                    </p:animEffect>
                                    <p:set>
                                      <p:cBhvr>
                                        <p:cTn id="101"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31775"/>
            <a:ext cx="6971249" cy="646331"/>
          </a:xfrm>
        </p:spPr>
        <p:txBody>
          <a:bodyPr>
            <a:normAutofit/>
          </a:bodyPr>
          <a:lstStyle/>
          <a:p>
            <a:r>
              <a:rPr lang="en-US" sz="4000" dirty="0" smtClean="0"/>
              <a:t>Deploying the software</a:t>
            </a:r>
            <a:endParaRPr lang="en-US" sz="4000" dirty="0"/>
          </a:p>
        </p:txBody>
      </p:sp>
      <p:sp>
        <p:nvSpPr>
          <p:cNvPr id="3" name="Content Placeholder 2"/>
          <p:cNvSpPr>
            <a:spLocks noGrp="1"/>
          </p:cNvSpPr>
          <p:nvPr>
            <p:ph idx="1"/>
          </p:nvPr>
        </p:nvSpPr>
        <p:spPr>
          <a:xfrm>
            <a:off x="357798" y="870810"/>
            <a:ext cx="8592771" cy="5315301"/>
          </a:xfrm>
        </p:spPr>
        <p:txBody>
          <a:bodyPr/>
          <a:lstStyle/>
          <a:p>
            <a:r>
              <a:rPr lang="en-US" sz="2400" dirty="0" smtClean="0"/>
              <a:t>Microsoft Office Live Meeting 2007 Client</a:t>
            </a:r>
          </a:p>
          <a:p>
            <a:pPr lvl="1"/>
            <a:r>
              <a:rPr lang="en-US" sz="2000" dirty="0" smtClean="0"/>
              <a:t>Make sure you download the Client’s latest version</a:t>
            </a:r>
            <a:br>
              <a:rPr lang="en-US" sz="2000" dirty="0" smtClean="0"/>
            </a:br>
            <a:r>
              <a:rPr lang="en-US" sz="1400" dirty="0" smtClean="0">
                <a:hlinkClick r:id="rId3"/>
              </a:rPr>
              <a:t>http://office.microsoft.com/en-us/help/HA101733831033.aspx</a:t>
            </a:r>
            <a:endParaRPr lang="en-US" sz="2000" dirty="0" smtClean="0"/>
          </a:p>
          <a:p>
            <a:pPr lvl="1"/>
            <a:r>
              <a:rPr lang="en-US" sz="2000" dirty="0" smtClean="0"/>
              <a:t>Deployment management by using your preferred method with a .</a:t>
            </a:r>
            <a:r>
              <a:rPr lang="en-US" sz="2000" dirty="0" err="1" smtClean="0"/>
              <a:t>msi</a:t>
            </a:r>
            <a:r>
              <a:rPr lang="en-US" sz="2000" dirty="0" smtClean="0"/>
              <a:t> file</a:t>
            </a:r>
          </a:p>
          <a:p>
            <a:pPr lvl="2"/>
            <a:r>
              <a:rPr lang="en-US" sz="1800" dirty="0" smtClean="0"/>
              <a:t>LMSETUP.EXE –out c:\folder</a:t>
            </a:r>
          </a:p>
          <a:p>
            <a:pPr lvl="1"/>
            <a:r>
              <a:rPr lang="en-US" sz="2000" dirty="0" smtClean="0"/>
              <a:t>Silent installation available to hide any user interface during install</a:t>
            </a:r>
          </a:p>
          <a:p>
            <a:pPr lvl="2"/>
            <a:r>
              <a:rPr lang="en-US" sz="1800" dirty="0" err="1" smtClean="0"/>
              <a:t>msiexec</a:t>
            </a:r>
            <a:r>
              <a:rPr lang="en-US" sz="1800" dirty="0" smtClean="0"/>
              <a:t> /</a:t>
            </a:r>
            <a:r>
              <a:rPr lang="en-US" sz="1800" dirty="0" err="1" smtClean="0"/>
              <a:t>qn</a:t>
            </a:r>
            <a:r>
              <a:rPr lang="en-US" sz="1800" dirty="0" smtClean="0"/>
              <a:t> /I LMConsole.msi</a:t>
            </a:r>
          </a:p>
          <a:p>
            <a:pPr lvl="1"/>
            <a:r>
              <a:rPr lang="en-US" sz="2000" dirty="0" smtClean="0"/>
              <a:t>See Live Meeting System Administrator’s Guide for more details</a:t>
            </a:r>
            <a:br>
              <a:rPr lang="en-US" sz="2000" dirty="0" smtClean="0"/>
            </a:br>
            <a:r>
              <a:rPr lang="en-US" sz="1400" dirty="0" smtClean="0">
                <a:hlinkClick r:id="rId4"/>
              </a:rPr>
              <a:t>http://www.microsoft.com/downloads/details.aspx?displaylang=en&amp;FamilyID=824a55c8-809a-4224-a8cd-f37b348b7481</a:t>
            </a:r>
            <a:endParaRPr lang="en-US" sz="2000" dirty="0" smtClean="0"/>
          </a:p>
          <a:p>
            <a:pPr lvl="1"/>
            <a:endParaRPr lang="en-US" sz="2000" dirty="0" smtClean="0"/>
          </a:p>
          <a:p>
            <a:r>
              <a:rPr lang="en-US" sz="2400" dirty="0" smtClean="0"/>
              <a:t>Microsoft Conferencing Add-in for Microsoft Office Outlook</a:t>
            </a:r>
          </a:p>
          <a:p>
            <a:pPr lvl="1"/>
            <a:r>
              <a:rPr lang="en-US" sz="2000" dirty="0" smtClean="0"/>
              <a:t>Make sure you download the Outlook Client’s latest build</a:t>
            </a:r>
            <a:br>
              <a:rPr lang="en-US" sz="2000" dirty="0" smtClean="0"/>
            </a:br>
            <a:r>
              <a:rPr lang="en-US" sz="1400" dirty="0" smtClean="0">
                <a:hlinkClick r:id="rId5"/>
              </a:rPr>
              <a:t>http://office.microsoft.com/en-us/help/HA102368901033.aspx?pid=CL100605171033</a:t>
            </a:r>
            <a:endParaRPr lang="en-US" sz="1400" dirty="0" smtClean="0"/>
          </a:p>
          <a:p>
            <a:pPr lvl="1"/>
            <a:r>
              <a:rPr lang="en-US" sz="2000" dirty="0" smtClean="0"/>
              <a:t>Available as a self-extracting .exe file</a:t>
            </a:r>
          </a:p>
          <a:p>
            <a:pPr lvl="1"/>
            <a:r>
              <a:rPr lang="en-US" sz="2000" dirty="0" smtClean="0"/>
              <a:t>Installed by using standard Windows Installer-based deployment tools (as with the client)</a:t>
            </a:r>
          </a:p>
          <a:p>
            <a:pPr fontAlgn="ctr"/>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blinds(horizontal)">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Deploying the Live Meeting Client</a:t>
            </a:r>
            <a:endParaRPr lang="en-US" sz="4000" dirty="0"/>
          </a:p>
        </p:txBody>
      </p:sp>
      <p:sp>
        <p:nvSpPr>
          <p:cNvPr id="3" name="Content Placeholder 2"/>
          <p:cNvSpPr>
            <a:spLocks noGrp="1"/>
          </p:cNvSpPr>
          <p:nvPr>
            <p:ph sz="half" idx="1"/>
          </p:nvPr>
        </p:nvSpPr>
        <p:spPr>
          <a:xfrm>
            <a:off x="381000" y="2160978"/>
            <a:ext cx="4114800" cy="2813050"/>
          </a:xfrm>
        </p:spPr>
        <p:txBody>
          <a:bodyPr/>
          <a:lstStyle/>
          <a:p>
            <a:pPr lvl="2"/>
            <a:r>
              <a:rPr lang="en-US" sz="1800" dirty="0" err="1" smtClean="0"/>
              <a:t>ProductCode</a:t>
            </a:r>
            <a:endParaRPr lang="en-US" sz="1800" dirty="0" smtClean="0"/>
          </a:p>
          <a:p>
            <a:pPr lvl="2"/>
            <a:r>
              <a:rPr lang="en-US" sz="2400" dirty="0" err="1" smtClean="0">
                <a:solidFill>
                  <a:schemeClr val="accent5"/>
                </a:solidFill>
              </a:rPr>
              <a:t>LockDown</a:t>
            </a:r>
            <a:endParaRPr lang="en-US" sz="2400" dirty="0" smtClean="0">
              <a:solidFill>
                <a:schemeClr val="accent5"/>
              </a:solidFill>
            </a:endParaRPr>
          </a:p>
          <a:p>
            <a:pPr lvl="2"/>
            <a:r>
              <a:rPr lang="en-US" sz="1800" dirty="0" err="1" smtClean="0"/>
              <a:t>AllowAnonymousServerJoin</a:t>
            </a:r>
            <a:endParaRPr lang="en-US" sz="1800" dirty="0" smtClean="0"/>
          </a:p>
          <a:p>
            <a:pPr lvl="2"/>
            <a:r>
              <a:rPr lang="en-US" sz="1800" dirty="0" err="1" smtClean="0"/>
              <a:t>AllowServiceJoin</a:t>
            </a:r>
            <a:endParaRPr lang="en-US" sz="1800" dirty="0" smtClean="0"/>
          </a:p>
          <a:p>
            <a:pPr lvl="2"/>
            <a:r>
              <a:rPr lang="en-US" sz="1800" dirty="0" err="1" smtClean="0"/>
              <a:t>DisableUserInstalls</a:t>
            </a:r>
            <a:endParaRPr lang="en-US" sz="1800" dirty="0" smtClean="0"/>
          </a:p>
          <a:p>
            <a:pPr lvl="2"/>
            <a:r>
              <a:rPr lang="en-US" sz="1800" dirty="0" err="1" smtClean="0"/>
              <a:t>MaxAudioVideoBitrate</a:t>
            </a:r>
            <a:endParaRPr lang="en-US" sz="1800" dirty="0" smtClean="0"/>
          </a:p>
          <a:p>
            <a:pPr lvl="2"/>
            <a:r>
              <a:rPr lang="en-US" sz="1800" dirty="0" err="1" smtClean="0"/>
              <a:t>MediaPortRangeMin</a:t>
            </a:r>
            <a:endParaRPr lang="en-US" sz="1800" dirty="0" smtClean="0"/>
          </a:p>
          <a:p>
            <a:pPr lvl="2"/>
            <a:r>
              <a:rPr lang="en-US" sz="1800" dirty="0" err="1" smtClean="0"/>
              <a:t>MediaPortRangeMax</a:t>
            </a:r>
            <a:endParaRPr lang="en-US" sz="1800" dirty="0" smtClean="0"/>
          </a:p>
          <a:p>
            <a:pPr lvl="2"/>
            <a:r>
              <a:rPr lang="en-US" sz="1800" dirty="0" err="1" smtClean="0"/>
              <a:t>MediaPortRangeMin</a:t>
            </a:r>
            <a:endParaRPr lang="en-US" sz="2000" dirty="0" smtClean="0"/>
          </a:p>
          <a:p>
            <a:pPr fontAlgn="ctr"/>
            <a:endParaRPr lang="en-US" sz="2000" dirty="0" smtClean="0"/>
          </a:p>
        </p:txBody>
      </p:sp>
      <p:sp>
        <p:nvSpPr>
          <p:cNvPr id="4" name="Content Placeholder 3"/>
          <p:cNvSpPr>
            <a:spLocks noGrp="1"/>
          </p:cNvSpPr>
          <p:nvPr>
            <p:ph sz="half" idx="2"/>
          </p:nvPr>
        </p:nvSpPr>
        <p:spPr>
          <a:xfrm>
            <a:off x="4572000" y="2063543"/>
            <a:ext cx="4114800" cy="2863850"/>
          </a:xfrm>
        </p:spPr>
        <p:txBody>
          <a:bodyPr/>
          <a:lstStyle/>
          <a:p>
            <a:pPr lvl="2"/>
            <a:r>
              <a:rPr lang="en-US" sz="1800" dirty="0" err="1" smtClean="0"/>
              <a:t>MediaPortRangeMax</a:t>
            </a:r>
            <a:endParaRPr lang="en-US" sz="1800" dirty="0" smtClean="0"/>
          </a:p>
          <a:p>
            <a:pPr lvl="2"/>
            <a:r>
              <a:rPr lang="en-US" sz="1800" dirty="0" err="1" smtClean="0"/>
              <a:t>ServerAudioProviderName</a:t>
            </a:r>
            <a:endParaRPr lang="en-US" sz="1800" dirty="0" smtClean="0"/>
          </a:p>
          <a:p>
            <a:pPr lvl="2"/>
            <a:r>
              <a:rPr lang="en-US" sz="1800" dirty="0" err="1" smtClean="0"/>
              <a:t>ServerAudioProviderAccount</a:t>
            </a:r>
            <a:endParaRPr lang="en-US" sz="1800" dirty="0" smtClean="0"/>
          </a:p>
          <a:p>
            <a:pPr lvl="2"/>
            <a:r>
              <a:rPr lang="en-US" sz="1800" dirty="0" err="1" smtClean="0"/>
              <a:t>ServerTollFreeNumber</a:t>
            </a:r>
            <a:endParaRPr lang="en-US" sz="1800" dirty="0" smtClean="0"/>
          </a:p>
          <a:p>
            <a:pPr lvl="2"/>
            <a:r>
              <a:rPr lang="en-US" sz="1800" dirty="0" err="1" smtClean="0"/>
              <a:t>ServerTollNumber</a:t>
            </a:r>
            <a:endParaRPr lang="en-US" sz="1800" dirty="0" smtClean="0"/>
          </a:p>
          <a:p>
            <a:pPr lvl="2"/>
            <a:r>
              <a:rPr lang="en-US" sz="1800" dirty="0" err="1" smtClean="0"/>
              <a:t>EnableFileTracing</a:t>
            </a:r>
            <a:endParaRPr lang="en-US" sz="1800" dirty="0" smtClean="0"/>
          </a:p>
          <a:p>
            <a:pPr lvl="2"/>
            <a:r>
              <a:rPr lang="en-US" sz="1800" dirty="0" smtClean="0"/>
              <a:t>Tracing</a:t>
            </a:r>
          </a:p>
          <a:p>
            <a:pPr lvl="2"/>
            <a:r>
              <a:rPr lang="en-US" sz="1800" dirty="0" err="1" smtClean="0"/>
              <a:t>ConflictMsgCls</a:t>
            </a:r>
            <a:endParaRPr lang="en-US" sz="1800" dirty="0" smtClean="0"/>
          </a:p>
          <a:p>
            <a:pPr lvl="2"/>
            <a:r>
              <a:rPr lang="en-US" sz="1800" dirty="0" err="1" smtClean="0"/>
              <a:t>PortalURL</a:t>
            </a:r>
            <a:endParaRPr lang="en-US" sz="1800" dirty="0" smtClean="0"/>
          </a:p>
          <a:p>
            <a:endParaRPr lang="en-US" dirty="0"/>
          </a:p>
        </p:txBody>
      </p:sp>
      <p:sp>
        <p:nvSpPr>
          <p:cNvPr id="8" name="Content Placeholder 2"/>
          <p:cNvSpPr txBox="1">
            <a:spLocks/>
          </p:cNvSpPr>
          <p:nvPr/>
        </p:nvSpPr>
        <p:spPr>
          <a:xfrm>
            <a:off x="354081" y="1570460"/>
            <a:ext cx="8382000" cy="692021"/>
          </a:xfrm>
          <a:prstGeom prst="rect">
            <a:avLst/>
          </a:prstGeom>
        </p:spPr>
        <p:txBody>
          <a:bodyPr vert="horz" wrap="square" lIns="0" tIns="0" rIns="0" bIns="0" rtlCol="0">
            <a:noAutofit/>
          </a:bodyPr>
          <a:lstStyle/>
          <a:p>
            <a:pPr marL="339976" marR="0" lvl="0" indent="-339976"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Registry Keys Available</a:t>
            </a:r>
          </a:p>
          <a:p>
            <a:pPr marL="339976" marR="0" lvl="0" indent="-339976"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9" name="Content Placeholder 2"/>
          <p:cNvSpPr txBox="1">
            <a:spLocks/>
          </p:cNvSpPr>
          <p:nvPr/>
        </p:nvSpPr>
        <p:spPr>
          <a:xfrm>
            <a:off x="400576" y="5259056"/>
            <a:ext cx="8382000" cy="692021"/>
          </a:xfrm>
          <a:prstGeom prst="rect">
            <a:avLst/>
          </a:prstGeom>
        </p:spPr>
        <p:txBody>
          <a:bodyPr vert="horz" wrap="square" lIns="0" tIns="0" rIns="0" bIns="0" rtlCol="0">
            <a:noAutofit/>
          </a:bodyPr>
          <a:lstStyle/>
          <a:p>
            <a:pPr marL="339976" marR="0" lvl="0" indent="-339976" algn="l" defTabSz="914363" rtl="0" eaLnBrk="1" fontAlgn="auto" latinLnBrk="0" hangingPunct="1">
              <a:lnSpc>
                <a:spcPct val="9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rgbClr val="99CC99"/>
                </a:solidFill>
                <a:effectLst/>
                <a:uLnTx/>
                <a:uFillTx/>
                <a:latin typeface="+mn-lt"/>
                <a:ea typeface="+mn-ea"/>
                <a:cs typeface="+mn-cs"/>
              </a:rPr>
              <a:t>Check Administrator’s</a:t>
            </a:r>
            <a:r>
              <a:rPr kumimoji="0" lang="en-US" sz="2800" b="0" i="0" u="none" strike="noStrike" kern="1200" cap="none" spc="0" normalizeH="0" noProof="0" dirty="0" smtClean="0">
                <a:ln>
                  <a:noFill/>
                </a:ln>
                <a:solidFill>
                  <a:srgbClr val="99CC99"/>
                </a:solidFill>
                <a:effectLst/>
                <a:uLnTx/>
                <a:uFillTx/>
                <a:latin typeface="+mn-lt"/>
                <a:ea typeface="+mn-ea"/>
                <a:cs typeface="+mn-cs"/>
              </a:rPr>
              <a:t> Guide for more information</a:t>
            </a:r>
            <a:endParaRPr kumimoji="0" lang="en-US" sz="28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dirty="0" smtClean="0"/>
              <a:t>Administrative Template</a:t>
            </a:r>
            <a:br>
              <a:rPr lang="en-US" dirty="0" smtClean="0"/>
            </a:br>
            <a:r>
              <a:rPr lang="en-US" sz="3200" dirty="0" smtClean="0">
                <a:solidFill>
                  <a:schemeClr val="accent5"/>
                </a:solidFill>
              </a:rPr>
              <a:t>KB 948741</a:t>
            </a:r>
            <a:endParaRPr lang="en-US" dirty="0">
              <a:solidFill>
                <a:schemeClr val="accent5"/>
              </a:solidFill>
            </a:endParaRPr>
          </a:p>
        </p:txBody>
      </p:sp>
      <p:sp>
        <p:nvSpPr>
          <p:cNvPr id="3" name="Content Placeholder 2"/>
          <p:cNvSpPr>
            <a:spLocks noGrp="1"/>
          </p:cNvSpPr>
          <p:nvPr>
            <p:ph idx="1"/>
          </p:nvPr>
        </p:nvSpPr>
        <p:spPr/>
        <p:txBody>
          <a:bodyPr/>
          <a:lstStyle/>
          <a:p>
            <a:r>
              <a:rPr lang="en-US" sz="2800" dirty="0" smtClean="0"/>
              <a:t>The OLM .</a:t>
            </a:r>
            <a:r>
              <a:rPr lang="en-US" sz="2800" dirty="0" err="1" smtClean="0"/>
              <a:t>adm</a:t>
            </a:r>
            <a:r>
              <a:rPr lang="en-US" sz="2800" dirty="0" smtClean="0"/>
              <a:t> file allows administrators to publish the Live Meeting client and add-in with appropriate registry settings</a:t>
            </a:r>
          </a:p>
          <a:p>
            <a:endParaRPr lang="en-US" sz="2800" dirty="0" smtClean="0"/>
          </a:p>
          <a:p>
            <a:r>
              <a:rPr lang="en-US" sz="2800" dirty="0" smtClean="0"/>
              <a:t>Enforces settings:</a:t>
            </a:r>
          </a:p>
          <a:p>
            <a:pPr lvl="1"/>
            <a:r>
              <a:rPr lang="en-US" sz="2400" dirty="0" smtClean="0"/>
              <a:t>User Account UI</a:t>
            </a:r>
          </a:p>
          <a:p>
            <a:pPr lvl="1"/>
            <a:r>
              <a:rPr lang="en-US" sz="2400" dirty="0" smtClean="0"/>
              <a:t>Allow App Sharing Give Control</a:t>
            </a:r>
          </a:p>
          <a:p>
            <a:pPr lvl="1"/>
            <a:r>
              <a:rPr lang="en-US" sz="2400" dirty="0" smtClean="0"/>
              <a:t>Enable Basic Authentication for HTTP Proxy</a:t>
            </a:r>
          </a:p>
          <a:p>
            <a:pPr lvl="1"/>
            <a:r>
              <a:rPr lang="en-US" sz="2400" dirty="0" smtClean="0"/>
              <a:t>Specify Transport</a:t>
            </a:r>
          </a:p>
          <a:p>
            <a:pPr lvl="1"/>
            <a:r>
              <a:rPr lang="en-US" sz="2400" dirty="0" smtClean="0"/>
              <a:t>Prevent initial “Test Connections” dialog box</a:t>
            </a:r>
          </a:p>
          <a:p>
            <a:pPr lvl="1"/>
            <a:r>
              <a:rPr lang="en-US" sz="2400" dirty="0" smtClean="0"/>
              <a:t>Service Configuration</a:t>
            </a:r>
          </a:p>
          <a:p>
            <a:pPr lvl="1"/>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Text Placeholder 2"/>
          <p:cNvSpPr>
            <a:spLocks noGrp="1"/>
          </p:cNvSpPr>
          <p:nvPr>
            <p:ph type="body" sz="quarter" idx="10"/>
          </p:nvPr>
        </p:nvSpPr>
        <p:spPr/>
        <p:txBody>
          <a:bodyPr/>
          <a:lstStyle/>
          <a:p>
            <a:r>
              <a:rPr lang="en-US" dirty="0" smtClean="0"/>
              <a:t>Guest’s issues</a:t>
            </a:r>
          </a:p>
          <a:p>
            <a:r>
              <a:rPr lang="en-US" dirty="0" smtClean="0"/>
              <a:t>Organizer’s issues</a:t>
            </a:r>
          </a:p>
          <a:p>
            <a:r>
              <a:rPr lang="en-US" dirty="0" smtClean="0"/>
              <a:t>Other issues</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p:txBody>
          <a:bodyPr/>
          <a:lstStyle/>
          <a:p>
            <a:r>
              <a:rPr lang="en-US" smtClean="0">
                <a:sym typeface="Wingdings" pitchFamily="2" charset="2"/>
              </a:rPr>
              <a:t>Guest's issues: connection</a:t>
            </a:r>
            <a:endParaRPr lang="en-US" dirty="0" smtClean="0">
              <a:sym typeface="Wingdings" pitchFamily="2" charset="2"/>
            </a:endParaRPr>
          </a:p>
        </p:txBody>
      </p:sp>
      <p:sp>
        <p:nvSpPr>
          <p:cNvPr id="5" name="Text Placeholder 4"/>
          <p:cNvSpPr>
            <a:spLocks noGrp="1"/>
          </p:cNvSpPr>
          <p:nvPr>
            <p:ph idx="1"/>
          </p:nvPr>
        </p:nvSpPr>
        <p:spPr>
          <a:noFill/>
        </p:spPr>
        <p:txBody>
          <a:bodyPr>
            <a:normAutofit fontScale="85000" lnSpcReduction="20000"/>
          </a:bodyPr>
          <a:lstStyle/>
          <a:p>
            <a:r>
              <a:rPr lang="en-US" dirty="0" smtClean="0"/>
              <a:t>“I can’t find the URL you sent me!” </a:t>
            </a:r>
          </a:p>
          <a:p>
            <a:r>
              <a:rPr lang="en-US" dirty="0" smtClean="0"/>
              <a:t>“The link you sent me does not work”</a:t>
            </a:r>
          </a:p>
          <a:p>
            <a:r>
              <a:rPr lang="en-US" dirty="0" smtClean="0"/>
              <a:t>URLs can be found under the ‘Meeting’ </a:t>
            </a:r>
            <a:br>
              <a:rPr lang="en-US" dirty="0" smtClean="0"/>
            </a:br>
            <a:r>
              <a:rPr lang="en-US" dirty="0" smtClean="0"/>
              <a:t>tab in the console</a:t>
            </a:r>
          </a:p>
          <a:p>
            <a:r>
              <a:rPr lang="en-US" dirty="0" smtClean="0"/>
              <a:t>Copy &amp; paste and send to Attendee</a:t>
            </a:r>
          </a:p>
          <a:p>
            <a:r>
              <a:rPr lang="en-US" dirty="0" smtClean="0"/>
              <a:t>Add ‘</a:t>
            </a:r>
            <a:r>
              <a:rPr lang="en-US" dirty="0" err="1" smtClean="0"/>
              <a:t>Webjoin</a:t>
            </a:r>
            <a:r>
              <a:rPr lang="en-US" dirty="0" smtClean="0"/>
              <a:t>’ to URL and it will force </a:t>
            </a:r>
            <a:br>
              <a:rPr lang="en-US" dirty="0" smtClean="0"/>
            </a:br>
            <a:r>
              <a:rPr lang="en-US" dirty="0" smtClean="0"/>
              <a:t>attendee to use Web-client</a:t>
            </a:r>
          </a:p>
          <a:p>
            <a:endParaRPr lang="en-US" dirty="0" smtClean="0"/>
          </a:p>
          <a:p>
            <a:r>
              <a:rPr lang="en-US" dirty="0" smtClean="0"/>
              <a:t>For Example:</a:t>
            </a:r>
          </a:p>
          <a:p>
            <a:pPr lvl="1"/>
            <a:r>
              <a:rPr lang="en-US" dirty="0" smtClean="0"/>
              <a:t>Original URL:</a:t>
            </a:r>
          </a:p>
          <a:p>
            <a:pPr lvl="2"/>
            <a:r>
              <a:rPr lang="en-US" dirty="0" smtClean="0"/>
              <a:t>…/cc/</a:t>
            </a:r>
            <a:r>
              <a:rPr lang="en-US" dirty="0" err="1" smtClean="0"/>
              <a:t>microsoft</a:t>
            </a:r>
            <a:r>
              <a:rPr lang="en-US" dirty="0" smtClean="0"/>
              <a:t>/</a:t>
            </a:r>
            <a:r>
              <a:rPr lang="en-US" dirty="0" err="1" smtClean="0"/>
              <a:t>join?id</a:t>
            </a:r>
            <a:r>
              <a:rPr lang="en-US" dirty="0" smtClean="0"/>
              <a:t>=</a:t>
            </a:r>
            <a:r>
              <a:rPr lang="en-US" dirty="0" err="1" smtClean="0"/>
              <a:t>demo&amp;role</a:t>
            </a:r>
            <a:r>
              <a:rPr lang="en-US" dirty="0" smtClean="0"/>
              <a:t>=</a:t>
            </a:r>
            <a:r>
              <a:rPr lang="en-US" dirty="0" err="1" smtClean="0"/>
              <a:t>attend&amp;pw</a:t>
            </a:r>
            <a:r>
              <a:rPr lang="en-US" dirty="0" smtClean="0"/>
              <a:t>=test</a:t>
            </a:r>
          </a:p>
          <a:p>
            <a:pPr lvl="1"/>
            <a:r>
              <a:rPr lang="en-US" dirty="0" smtClean="0"/>
              <a:t>Modified URL to force Web-client Launch:</a:t>
            </a:r>
          </a:p>
          <a:p>
            <a:pPr lvl="2"/>
            <a:r>
              <a:rPr lang="en-US" dirty="0" smtClean="0"/>
              <a:t>…/cc/</a:t>
            </a:r>
            <a:r>
              <a:rPr lang="en-US" dirty="0" err="1" smtClean="0"/>
              <a:t>microsoft</a:t>
            </a:r>
            <a:r>
              <a:rPr lang="en-US" dirty="0" smtClean="0"/>
              <a:t>/</a:t>
            </a:r>
            <a:r>
              <a:rPr lang="en-US" sz="3800" dirty="0" smtClean="0"/>
              <a:t>WEBjoin</a:t>
            </a:r>
            <a:r>
              <a:rPr lang="en-US" dirty="0" smtClean="0"/>
              <a:t>?id=</a:t>
            </a:r>
            <a:r>
              <a:rPr lang="en-US" dirty="0" err="1" smtClean="0"/>
              <a:t>demo&amp;role</a:t>
            </a:r>
            <a:r>
              <a:rPr lang="en-US" dirty="0" smtClean="0"/>
              <a:t>=</a:t>
            </a:r>
            <a:r>
              <a:rPr lang="en-US" dirty="0" err="1" smtClean="0"/>
              <a:t>attend&amp;pw</a:t>
            </a:r>
            <a:r>
              <a:rPr lang="en-US" dirty="0" smtClean="0"/>
              <a:t>=test</a:t>
            </a:r>
          </a:p>
        </p:txBody>
      </p:sp>
      <p:pic>
        <p:nvPicPr>
          <p:cNvPr id="34817" name="Picture 1"/>
          <p:cNvPicPr>
            <a:picLocks noChangeAspect="1" noChangeArrowheads="1"/>
          </p:cNvPicPr>
          <p:nvPr/>
        </p:nvPicPr>
        <p:blipFill>
          <a:blip r:embed="rId3"/>
          <a:srcRect/>
          <a:stretch>
            <a:fillRect/>
          </a:stretch>
        </p:blipFill>
        <p:spPr bwMode="auto">
          <a:xfrm>
            <a:off x="6664163" y="932197"/>
            <a:ext cx="1997075" cy="37877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817"/>
                                        </p:tgtEl>
                                        <p:attrNameLst>
                                          <p:attrName>style.visibility</p:attrName>
                                        </p:attrNameLst>
                                      </p:cBhvr>
                                      <p:to>
                                        <p:strVal val="visible"/>
                                      </p:to>
                                    </p:set>
                                    <p:animEffect transition="in" filter="blinds(horizontal)">
                                      <p:cBhvr>
                                        <p:cTn id="20" dur="500"/>
                                        <p:tgtEl>
                                          <p:spTgt spid="348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linds(horizontal)">
                                      <p:cBhvr>
                                        <p:cTn id="28" dur="500"/>
                                        <p:tgtEl>
                                          <p:spTgt spid="5">
                                            <p:txEl>
                                              <p:pRg st="4" end="4"/>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linds(horizontal)">
                                      <p:cBhvr>
                                        <p:cTn id="31" dur="500"/>
                                        <p:tgtEl>
                                          <p:spTgt spid="5">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blinds(horizontal)">
                                      <p:cBhvr>
                                        <p:cTn id="34" dur="500"/>
                                        <p:tgtEl>
                                          <p:spTgt spid="5">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blinds(horizontal)">
                                      <p:cBhvr>
                                        <p:cTn id="40" dur="500"/>
                                        <p:tgtEl>
                                          <p:spTgt spid="5">
                                            <p:txEl>
                                              <p:pRg st="9" end="9"/>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blinds(horizontal)">
                                      <p:cBhvr>
                                        <p:cTn id="4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a:xfrm>
            <a:off x="381000" y="381000"/>
            <a:ext cx="8763000" cy="549275"/>
          </a:xfrm>
        </p:spPr>
        <p:txBody>
          <a:bodyPr anchor="ctr">
            <a:normAutofit/>
          </a:bodyPr>
          <a:lstStyle/>
          <a:p>
            <a:pPr>
              <a:spcBef>
                <a:spcPct val="20000"/>
              </a:spcBef>
              <a:spcAft>
                <a:spcPct val="10000"/>
              </a:spcAft>
              <a:defRPr/>
            </a:pPr>
            <a:r>
              <a:rPr sz="4000" dirty="0" smtClean="0">
                <a:cs typeface="Times New Roman" pitchFamily="18" charset="0"/>
                <a:sym typeface="Wingdings" pitchFamily="2" charset="2"/>
              </a:rPr>
              <a:t>Invite Attendee to Join Meeting</a:t>
            </a:r>
          </a:p>
        </p:txBody>
      </p:sp>
      <p:sp>
        <p:nvSpPr>
          <p:cNvPr id="5" name="Text Placeholder 4"/>
          <p:cNvSpPr>
            <a:spLocks noGrp="1"/>
          </p:cNvSpPr>
          <p:nvPr>
            <p:ph type="body" sz="half" idx="1"/>
          </p:nvPr>
        </p:nvSpPr>
        <p:spPr>
          <a:xfrm>
            <a:off x="387350" y="1143000"/>
            <a:ext cx="8528050" cy="4308872"/>
          </a:xfrm>
        </p:spPr>
        <p:txBody>
          <a:bodyPr/>
          <a:lstStyle/>
          <a:p>
            <a:pPr>
              <a:lnSpc>
                <a:spcPct val="100000"/>
              </a:lnSpc>
              <a:spcBef>
                <a:spcPts val="0"/>
              </a:spcBef>
            </a:pPr>
            <a:r>
              <a:rPr lang="en-US" sz="2400" dirty="0" smtClean="0"/>
              <a:t>Under </a:t>
            </a:r>
          </a:p>
          <a:p>
            <a:pPr>
              <a:lnSpc>
                <a:spcPct val="100000"/>
              </a:lnSpc>
              <a:spcBef>
                <a:spcPts val="0"/>
              </a:spcBef>
              <a:buNone/>
            </a:pPr>
            <a:r>
              <a:rPr lang="en-US" sz="2400" dirty="0" smtClean="0"/>
              <a:t>‘Attendees’ panel, </a:t>
            </a:r>
          </a:p>
          <a:p>
            <a:pPr>
              <a:lnSpc>
                <a:spcPct val="100000"/>
              </a:lnSpc>
              <a:spcBef>
                <a:spcPts val="0"/>
              </a:spcBef>
              <a:buNone/>
            </a:pPr>
            <a:r>
              <a:rPr lang="en-US" sz="2400" dirty="0" smtClean="0"/>
              <a:t>click ‘Invite’</a:t>
            </a:r>
          </a:p>
          <a:p>
            <a:pPr>
              <a:lnSpc>
                <a:spcPct val="100000"/>
              </a:lnSpc>
              <a:spcBef>
                <a:spcPts val="0"/>
              </a:spcBef>
              <a:buNone/>
            </a:pPr>
            <a:endParaRPr lang="en-US" sz="2400" dirty="0" smtClean="0"/>
          </a:p>
          <a:p>
            <a:pPr>
              <a:lnSpc>
                <a:spcPct val="100000"/>
              </a:lnSpc>
              <a:spcBef>
                <a:spcPts val="0"/>
              </a:spcBef>
            </a:pPr>
            <a:r>
              <a:rPr lang="en-US" sz="2400" dirty="0" smtClean="0"/>
              <a:t>Then choose </a:t>
            </a:r>
          </a:p>
          <a:p>
            <a:pPr>
              <a:lnSpc>
                <a:spcPct val="100000"/>
              </a:lnSpc>
              <a:spcBef>
                <a:spcPts val="0"/>
              </a:spcBef>
              <a:buNone/>
            </a:pPr>
            <a:r>
              <a:rPr lang="en-US" sz="2400" dirty="0" smtClean="0"/>
              <a:t>‘By E-mail’</a:t>
            </a:r>
          </a:p>
          <a:p>
            <a:pPr>
              <a:lnSpc>
                <a:spcPct val="100000"/>
              </a:lnSpc>
              <a:spcBef>
                <a:spcPts val="0"/>
              </a:spcBef>
              <a:buNone/>
            </a:pPr>
            <a:endParaRPr lang="en-US" sz="2400" dirty="0" smtClean="0"/>
          </a:p>
          <a:p>
            <a:pPr>
              <a:lnSpc>
                <a:spcPct val="100000"/>
              </a:lnSpc>
              <a:spcBef>
                <a:spcPts val="0"/>
              </a:spcBef>
            </a:pPr>
            <a:r>
              <a:rPr lang="en-US" sz="2400" dirty="0" smtClean="0"/>
              <a:t>This will launch </a:t>
            </a:r>
          </a:p>
          <a:p>
            <a:pPr>
              <a:lnSpc>
                <a:spcPct val="100000"/>
              </a:lnSpc>
              <a:spcBef>
                <a:spcPts val="0"/>
              </a:spcBef>
              <a:buNone/>
            </a:pPr>
            <a:r>
              <a:rPr lang="en-US" sz="2400" dirty="0" smtClean="0"/>
              <a:t>a pre-populated </a:t>
            </a:r>
          </a:p>
          <a:p>
            <a:pPr>
              <a:lnSpc>
                <a:spcPct val="100000"/>
              </a:lnSpc>
              <a:spcBef>
                <a:spcPts val="0"/>
              </a:spcBef>
              <a:buNone/>
            </a:pPr>
            <a:r>
              <a:rPr lang="en-US" sz="2400" dirty="0" smtClean="0"/>
              <a:t>e-mail to be sent to </a:t>
            </a:r>
          </a:p>
          <a:p>
            <a:pPr>
              <a:lnSpc>
                <a:spcPct val="100000"/>
              </a:lnSpc>
              <a:spcBef>
                <a:spcPts val="0"/>
              </a:spcBef>
              <a:buNone/>
            </a:pPr>
            <a:r>
              <a:rPr lang="en-US" sz="2400" dirty="0" smtClean="0"/>
              <a:t>your customers and </a:t>
            </a:r>
          </a:p>
          <a:p>
            <a:pPr>
              <a:lnSpc>
                <a:spcPct val="100000"/>
              </a:lnSpc>
              <a:spcBef>
                <a:spcPts val="0"/>
              </a:spcBef>
              <a:buNone/>
            </a:pPr>
            <a:r>
              <a:rPr lang="en-US" sz="2400" dirty="0" smtClean="0"/>
              <a:t>attendees</a:t>
            </a:r>
          </a:p>
        </p:txBody>
      </p:sp>
      <p:pic>
        <p:nvPicPr>
          <p:cNvPr id="15362" name="Picture 2" descr="C:\Users\timp\Desktop\CB Screenshots\Meet Now Invitation.jpg"/>
          <p:cNvPicPr>
            <a:picLocks noChangeAspect="1" noChangeArrowheads="1"/>
          </p:cNvPicPr>
          <p:nvPr/>
        </p:nvPicPr>
        <p:blipFill>
          <a:blip r:embed="rId3" cstate="print"/>
          <a:srcRect/>
          <a:stretch>
            <a:fillRect/>
          </a:stretch>
        </p:blipFill>
        <p:spPr bwMode="auto">
          <a:xfrm>
            <a:off x="3015789" y="999641"/>
            <a:ext cx="3571247" cy="2347992"/>
          </a:xfrm>
          <a:prstGeom prst="rect">
            <a:avLst/>
          </a:prstGeom>
          <a:noFill/>
        </p:spPr>
      </p:pic>
      <p:pic>
        <p:nvPicPr>
          <p:cNvPr id="6" name="Picture 2" descr="C:\Users\timp\Desktop\CB Screenshots\Meet Now Invitation - Pre-populated E-mail.jpg"/>
          <p:cNvPicPr>
            <a:picLocks noChangeAspect="1" noChangeArrowheads="1"/>
          </p:cNvPicPr>
          <p:nvPr/>
        </p:nvPicPr>
        <p:blipFill>
          <a:blip r:embed="rId4" cstate="print"/>
          <a:srcRect/>
          <a:stretch>
            <a:fillRect/>
          </a:stretch>
        </p:blipFill>
        <p:spPr bwMode="auto">
          <a:xfrm>
            <a:off x="3902991" y="2507232"/>
            <a:ext cx="5055030" cy="356103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blinds(horizontal)">
                                      <p:cBhvr>
                                        <p:cTn id="22" dur="5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5362"/>
                                        </p:tgtEl>
                                        <p:attrNameLst>
                                          <p:attrName>ppt_x</p:attrName>
                                        </p:attrNameLst>
                                      </p:cBhvr>
                                      <p:tavLst>
                                        <p:tav tm="0">
                                          <p:val>
                                            <p:strVal val="ppt_x"/>
                                          </p:val>
                                        </p:tav>
                                        <p:tav tm="100000">
                                          <p:val>
                                            <p:strVal val="ppt_x"/>
                                          </p:val>
                                        </p:tav>
                                      </p:tavLst>
                                    </p:anim>
                                    <p:anim calcmode="lin" valueType="num">
                                      <p:cBhvr additive="base">
                                        <p:cTn id="27" dur="500"/>
                                        <p:tgtEl>
                                          <p:spTgt spid="15362"/>
                                        </p:tgtEl>
                                        <p:attrNameLst>
                                          <p:attrName>ppt_y</p:attrName>
                                        </p:attrNameLst>
                                      </p:cBhvr>
                                      <p:tavLst>
                                        <p:tav tm="0">
                                          <p:val>
                                            <p:strVal val="ppt_y"/>
                                          </p:val>
                                        </p:tav>
                                        <p:tav tm="100000">
                                          <p:val>
                                            <p:strVal val="1+ppt_h/2"/>
                                          </p:val>
                                        </p:tav>
                                      </p:tavLst>
                                    </p:anim>
                                    <p:set>
                                      <p:cBhvr>
                                        <p:cTn id="28" dur="1" fill="hold">
                                          <p:stCondLst>
                                            <p:cond delay="499"/>
                                          </p:stCondLst>
                                        </p:cTn>
                                        <p:tgtEl>
                                          <p:spTgt spid="1536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blinds(horizontal)">
                                      <p:cBhvr>
                                        <p:cTn id="33" dur="500"/>
                                        <p:tgtEl>
                                          <p:spTgt spid="5">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blinds(horizontal)">
                                      <p:cBhvr>
                                        <p:cTn id="36" dur="500"/>
                                        <p:tgtEl>
                                          <p:spTgt spid="5">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blinds(horizontal)">
                                      <p:cBhvr>
                                        <p:cTn id="39" dur="500"/>
                                        <p:tgtEl>
                                          <p:spTgt spid="5">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blinds(horizontal)">
                                      <p:cBhvr>
                                        <p:cTn id="42" dur="500"/>
                                        <p:tgtEl>
                                          <p:spTgt spid="5">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blinds(horizontal)">
                                      <p:cBhvr>
                                        <p:cTn id="45" dur="500"/>
                                        <p:tgtEl>
                                          <p:spTgt spid="5">
                                            <p:txEl>
                                              <p:pRg st="11" end="11"/>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a:xfrm>
            <a:off x="381000" y="381000"/>
            <a:ext cx="8763000" cy="549275"/>
          </a:xfrm>
        </p:spPr>
        <p:txBody>
          <a:bodyPr anchor="ctr">
            <a:normAutofit/>
          </a:bodyPr>
          <a:lstStyle/>
          <a:p>
            <a:pPr>
              <a:spcBef>
                <a:spcPct val="20000"/>
              </a:spcBef>
              <a:spcAft>
                <a:spcPct val="10000"/>
              </a:spcAft>
              <a:defRPr/>
            </a:pPr>
            <a:r>
              <a:rPr sz="4000" b="1" smtClean="0">
                <a:cs typeface="Times New Roman" pitchFamily="18" charset="0"/>
                <a:sym typeface="Wingdings" pitchFamily="2" charset="2"/>
              </a:rPr>
              <a:t>Troubleshooting Connection Issues</a:t>
            </a:r>
          </a:p>
        </p:txBody>
      </p:sp>
      <p:sp>
        <p:nvSpPr>
          <p:cNvPr id="5" name="Text Placeholder 4"/>
          <p:cNvSpPr>
            <a:spLocks noGrp="1"/>
          </p:cNvSpPr>
          <p:nvPr>
            <p:ph type="body" sz="half" idx="1"/>
          </p:nvPr>
        </p:nvSpPr>
        <p:spPr>
          <a:xfrm>
            <a:off x="232366" y="1112003"/>
            <a:ext cx="3409735" cy="4940085"/>
          </a:xfrm>
        </p:spPr>
        <p:txBody>
          <a:bodyPr/>
          <a:lstStyle/>
          <a:p>
            <a:r>
              <a:rPr lang="en-US" sz="2400" dirty="0" smtClean="0"/>
              <a:t>If the customer does not have Live Meeting installed, they will see this screen when they try to ‘Join the Meeting’</a:t>
            </a:r>
          </a:p>
          <a:p>
            <a:endParaRPr lang="en-US" sz="2400" dirty="0" smtClean="0"/>
          </a:p>
          <a:p>
            <a:r>
              <a:rPr lang="en-US" sz="2400" dirty="0" smtClean="0"/>
              <a:t>Instruct them to click ‘Accept and Use’</a:t>
            </a:r>
          </a:p>
          <a:p>
            <a:endParaRPr lang="en-US" sz="2400" dirty="0" smtClean="0"/>
          </a:p>
          <a:p>
            <a:r>
              <a:rPr lang="en-US" sz="2400" dirty="0" smtClean="0"/>
              <a:t>NOT ‘Install’</a:t>
            </a:r>
          </a:p>
          <a:p>
            <a:endParaRPr lang="en-US" sz="2400" dirty="0" smtClean="0"/>
          </a:p>
          <a:p>
            <a:r>
              <a:rPr lang="en-US" sz="2400" dirty="0" smtClean="0"/>
              <a:t>Web-client will then launch</a:t>
            </a:r>
          </a:p>
        </p:txBody>
      </p:sp>
      <p:pic>
        <p:nvPicPr>
          <p:cNvPr id="6146" name="Picture 2" descr="C:\Users\timp\Documents\Live Meeting\Screen Shots &amp; Examples\1st Time OLM Attendee Screenshot.jpg"/>
          <p:cNvPicPr>
            <a:picLocks noChangeAspect="1" noChangeArrowheads="1"/>
          </p:cNvPicPr>
          <p:nvPr/>
        </p:nvPicPr>
        <p:blipFill>
          <a:blip r:embed="rId3" cstate="print"/>
          <a:srcRect l="27285" t="8967" b="17692"/>
          <a:stretch>
            <a:fillRect/>
          </a:stretch>
        </p:blipFill>
        <p:spPr bwMode="auto">
          <a:xfrm>
            <a:off x="3961573" y="883403"/>
            <a:ext cx="4913789" cy="5363705"/>
          </a:xfrm>
          <a:prstGeom prst="rect">
            <a:avLst/>
          </a:prstGeom>
          <a:noFill/>
          <a:ln w="25400">
            <a:solidFill>
              <a:srgbClr val="FF0000"/>
            </a:solidFill>
          </a:ln>
        </p:spPr>
      </p:pic>
      <p:cxnSp>
        <p:nvCxnSpPr>
          <p:cNvPr id="8" name="Straight Arrow Connector 7"/>
          <p:cNvCxnSpPr/>
          <p:nvPr/>
        </p:nvCxnSpPr>
        <p:spPr>
          <a:xfrm rot="10800000">
            <a:off x="5474773" y="5935860"/>
            <a:ext cx="1524000" cy="158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3950772" y="5783460"/>
            <a:ext cx="1447800" cy="381000"/>
          </a:xfrm>
          <a:prstGeom prst="roundRect">
            <a:avLst/>
          </a:prstGeom>
          <a:noFill/>
          <a:ln w="50800" cmpd="sng">
            <a:solidFill>
              <a:srgbClr val="FF0000"/>
            </a:solidFill>
            <a:headEnd type="none" w="med" len="med"/>
            <a:tailEnd type="none" w="med" len="med"/>
          </a:ln>
          <a:effectLst/>
          <a:scene3d>
            <a:camera prst="orthographicFront"/>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fr-FR" dirty="0"/>
          </a:p>
        </p:txBody>
      </p:sp>
      <p:sp>
        <p:nvSpPr>
          <p:cNvPr id="3" name="Content Placeholder 2"/>
          <p:cNvSpPr>
            <a:spLocks noGrp="1"/>
          </p:cNvSpPr>
          <p:nvPr>
            <p:ph idx="1"/>
          </p:nvPr>
        </p:nvSpPr>
        <p:spPr/>
        <p:txBody>
          <a:bodyPr/>
          <a:lstStyle/>
          <a:p>
            <a:r>
              <a:rPr lang="en-US" dirty="0" smtClean="0"/>
              <a:t>Introduction</a:t>
            </a:r>
          </a:p>
          <a:p>
            <a:endParaRPr lang="en-US" dirty="0" smtClean="0"/>
          </a:p>
          <a:p>
            <a:r>
              <a:rPr lang="en-US" dirty="0" smtClean="0"/>
              <a:t>Live Meeting Technical Details</a:t>
            </a:r>
          </a:p>
          <a:p>
            <a:endParaRPr lang="en-US" dirty="0" smtClean="0"/>
          </a:p>
          <a:p>
            <a:r>
              <a:rPr lang="en-US" dirty="0" smtClean="0"/>
              <a:t>Live Meeting Deployment</a:t>
            </a:r>
          </a:p>
          <a:p>
            <a:endParaRPr lang="en-US" dirty="0" smtClean="0"/>
          </a:p>
          <a:p>
            <a:r>
              <a:rPr lang="en-US" dirty="0" smtClean="0"/>
              <a:t>Troubleshooting</a:t>
            </a:r>
          </a:p>
          <a:p>
            <a:endParaRPr lang="en-US" dirty="0" smtClean="0"/>
          </a:p>
          <a:p>
            <a:r>
              <a:rPr lang="en-US" dirty="0" smtClean="0"/>
              <a:t>Conclusion</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a:xfrm>
            <a:off x="381000" y="381000"/>
            <a:ext cx="8763000" cy="549275"/>
          </a:xfrm>
        </p:spPr>
        <p:txBody>
          <a:bodyPr anchor="ctr">
            <a:normAutofit/>
          </a:bodyPr>
          <a:lstStyle/>
          <a:p>
            <a:pPr>
              <a:spcBef>
                <a:spcPct val="20000"/>
              </a:spcBef>
              <a:spcAft>
                <a:spcPct val="10000"/>
              </a:spcAft>
              <a:defRPr/>
            </a:pPr>
            <a:r>
              <a:rPr lang="en-US" sz="4000" b="1" dirty="0" smtClean="0">
                <a:cs typeface="Times New Roman" pitchFamily="18" charset="0"/>
                <a:sym typeface="Wingdings" pitchFamily="2" charset="2"/>
              </a:rPr>
              <a:t>Organizer’s common issues</a:t>
            </a:r>
            <a:endParaRPr sz="4000" b="1" dirty="0" smtClean="0">
              <a:cs typeface="Times New Roman" pitchFamily="18" charset="0"/>
              <a:sym typeface="Wingdings" pitchFamily="2" charset="2"/>
            </a:endParaRPr>
          </a:p>
        </p:txBody>
      </p:sp>
      <p:sp>
        <p:nvSpPr>
          <p:cNvPr id="5" name="Text Placeholder 4"/>
          <p:cNvSpPr>
            <a:spLocks noGrp="1"/>
          </p:cNvSpPr>
          <p:nvPr>
            <p:ph type="body" sz="half" idx="1"/>
          </p:nvPr>
        </p:nvSpPr>
        <p:spPr>
          <a:xfrm>
            <a:off x="387350" y="1143001"/>
            <a:ext cx="8604250" cy="5095068"/>
          </a:xfrm>
        </p:spPr>
        <p:txBody>
          <a:bodyPr/>
          <a:lstStyle/>
          <a:p>
            <a:r>
              <a:rPr lang="en-US" sz="2000" dirty="0" smtClean="0"/>
              <a:t>VoIP &amp; Hybrid Call Configuration &amp; Set-up</a:t>
            </a:r>
          </a:p>
          <a:p>
            <a:pPr lvl="1"/>
            <a:r>
              <a:rPr lang="en-US" sz="1800" dirty="0" smtClean="0"/>
              <a:t>Issues with ‘Dialing Keys’ (e.g., </a:t>
            </a:r>
            <a:r>
              <a:rPr lang="en-US" sz="1800" dirty="0" err="1" smtClean="0"/>
              <a:t>ppppp#pppp</a:t>
            </a:r>
            <a:r>
              <a:rPr lang="en-US" sz="1800" dirty="0" smtClean="0"/>
              <a:t>#)</a:t>
            </a:r>
          </a:p>
          <a:p>
            <a:pPr lvl="1"/>
            <a:r>
              <a:rPr lang="en-US" sz="1800" dirty="0" smtClean="0"/>
              <a:t>Subsequent confusion around recording</a:t>
            </a:r>
          </a:p>
          <a:p>
            <a:pPr lvl="1"/>
            <a:r>
              <a:rPr lang="en-US" sz="1800" dirty="0" smtClean="0"/>
              <a:t>One of the settings to configure and not touch anymore afterwards</a:t>
            </a:r>
          </a:p>
          <a:p>
            <a:pPr lvl="1"/>
            <a:endParaRPr lang="en-US" sz="1800" dirty="0" smtClean="0"/>
          </a:p>
          <a:p>
            <a:r>
              <a:rPr lang="en-US" sz="2000" dirty="0" smtClean="0"/>
              <a:t>Outlook Add-in Issues: most issues resolved with latest release</a:t>
            </a:r>
          </a:p>
          <a:p>
            <a:pPr lvl="1"/>
            <a:r>
              <a:rPr lang="en-US" sz="1800" dirty="0" smtClean="0"/>
              <a:t>Link does not appear in the calendar</a:t>
            </a:r>
          </a:p>
          <a:p>
            <a:pPr lvl="1"/>
            <a:r>
              <a:rPr lang="en-US" sz="1800" dirty="0" smtClean="0"/>
              <a:t>Add-in does not appear on the Outlook Client</a:t>
            </a:r>
          </a:p>
          <a:p>
            <a:pPr lvl="2"/>
            <a:r>
              <a:rPr lang="en-US" sz="1200" dirty="0" smtClean="0"/>
              <a:t>Go to Tools/Trust Center/Add-ins and re-enable it from there</a:t>
            </a:r>
            <a:endParaRPr lang="en-US" sz="1400" dirty="0" smtClean="0"/>
          </a:p>
          <a:p>
            <a:endParaRPr lang="en-US" sz="2000" dirty="0" smtClean="0"/>
          </a:p>
          <a:p>
            <a:r>
              <a:rPr lang="en-US" sz="2000" dirty="0" smtClean="0"/>
              <a:t>Resizing Screen when Desktop/App Sharing</a:t>
            </a:r>
          </a:p>
          <a:p>
            <a:pPr lvl="1"/>
            <a:r>
              <a:rPr lang="en-US" sz="1800" dirty="0" smtClean="0"/>
              <a:t>Adjust resolution to 1024 x 768 (or smaller)</a:t>
            </a:r>
          </a:p>
          <a:p>
            <a:endParaRPr lang="en-US" sz="2000" dirty="0" smtClean="0"/>
          </a:p>
          <a:p>
            <a:endParaRPr lang="en-US" sz="2000" dirty="0" smtClean="0"/>
          </a:p>
          <a:p>
            <a:r>
              <a:rPr lang="en-US" sz="2000" dirty="0" smtClean="0"/>
              <a:t>Screen Resolution &amp; Color Problems while Desktop/App Sharing</a:t>
            </a:r>
          </a:p>
          <a:p>
            <a:pPr lvl="1"/>
            <a:r>
              <a:rPr lang="en-US" sz="1800" dirty="0" smtClean="0"/>
              <a:t>Defaults to 256 Colors - Change to High Color (16 bit)</a:t>
            </a:r>
          </a:p>
        </p:txBody>
      </p:sp>
      <p:pic>
        <p:nvPicPr>
          <p:cNvPr id="4" name="Picture 2" descr="C:\Users\csultan\Desktop\temp\addin2.jpg"/>
          <p:cNvPicPr>
            <a:picLocks noChangeAspect="1" noChangeArrowheads="1"/>
          </p:cNvPicPr>
          <p:nvPr/>
        </p:nvPicPr>
        <p:blipFill>
          <a:blip r:embed="rId3"/>
          <a:srcRect/>
          <a:stretch>
            <a:fillRect/>
          </a:stretch>
        </p:blipFill>
        <p:spPr bwMode="auto">
          <a:xfrm>
            <a:off x="6028840" y="2989409"/>
            <a:ext cx="2924361" cy="238474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blinds(horizontal)">
                                      <p:cBhvr>
                                        <p:cTn id="30" dur="500"/>
                                        <p:tgtEl>
                                          <p:spTgt spid="5">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blinds(horizontal)">
                                      <p:cBhvr>
                                        <p:cTn id="38" dur="500"/>
                                        <p:tgtEl>
                                          <p:spTgt spid="5">
                                            <p:txEl>
                                              <p:pRg st="10" end="10"/>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blinds(horizontal)">
                                      <p:cBhvr>
                                        <p:cTn id="41" dur="500"/>
                                        <p:tgtEl>
                                          <p:spTgt spid="5">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
                                            <p:txEl>
                                              <p:pRg st="14" end="14"/>
                                            </p:txEl>
                                          </p:spTgt>
                                        </p:tgtEl>
                                        <p:attrNameLst>
                                          <p:attrName>style.visibility</p:attrName>
                                        </p:attrNameLst>
                                      </p:cBhvr>
                                      <p:to>
                                        <p:strVal val="visible"/>
                                      </p:to>
                                    </p:set>
                                    <p:animEffect transition="in" filter="blinds(horizontal)">
                                      <p:cBhvr>
                                        <p:cTn id="46" dur="500"/>
                                        <p:tgtEl>
                                          <p:spTgt spid="5">
                                            <p:txEl>
                                              <p:pRg st="14" end="14"/>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animEffect transition="in" filter="blinds(horizontal)">
                                      <p:cBhvr>
                                        <p:cTn id="49"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p:txBody>
          <a:bodyPr/>
          <a:lstStyle/>
          <a:p>
            <a:r>
              <a:rPr lang="en-US" smtClean="0">
                <a:sym typeface="Wingdings" pitchFamily="2" charset="2"/>
              </a:rPr>
              <a:t>Administrator's Issues</a:t>
            </a:r>
            <a:endParaRPr lang="en-US" dirty="0" smtClean="0">
              <a:sym typeface="Wingdings" pitchFamily="2" charset="2"/>
            </a:endParaRPr>
          </a:p>
        </p:txBody>
      </p:sp>
      <p:sp>
        <p:nvSpPr>
          <p:cNvPr id="3" name="Text Placeholder 4"/>
          <p:cNvSpPr>
            <a:spLocks noGrp="1"/>
          </p:cNvSpPr>
          <p:nvPr>
            <p:ph idx="1"/>
          </p:nvPr>
        </p:nvSpPr>
        <p:spPr>
          <a:xfrm>
            <a:off x="398585" y="1113936"/>
            <a:ext cx="8382000" cy="4935172"/>
          </a:xfrm>
        </p:spPr>
        <p:txBody>
          <a:bodyPr/>
          <a:lstStyle/>
          <a:p>
            <a:r>
              <a:rPr lang="en-US" sz="2800" dirty="0" smtClean="0"/>
              <a:t>Audio &amp; Video Issues</a:t>
            </a:r>
          </a:p>
          <a:p>
            <a:pPr lvl="1"/>
            <a:r>
              <a:rPr lang="en-US" sz="2400" dirty="0" smtClean="0"/>
              <a:t>‘Everything works fine but not the audio/video’</a:t>
            </a:r>
          </a:p>
          <a:p>
            <a:pPr lvl="1"/>
            <a:r>
              <a:rPr lang="en-US" sz="2400" dirty="0" smtClean="0"/>
              <a:t>Most issues fixed with latest Live Meeting Client</a:t>
            </a:r>
          </a:p>
          <a:p>
            <a:pPr lvl="1"/>
            <a:r>
              <a:rPr lang="en-US" sz="2400" dirty="0" smtClean="0"/>
              <a:t>If the problem remains, configure exception list on proxy</a:t>
            </a:r>
          </a:p>
          <a:p>
            <a:pPr lvl="1"/>
            <a:endParaRPr lang="en-US" sz="2400" dirty="0" smtClean="0"/>
          </a:p>
          <a:p>
            <a:r>
              <a:rPr lang="en-US" sz="2800" dirty="0" smtClean="0"/>
              <a:t>Live Meeting Disconnects every 10 minutes</a:t>
            </a:r>
          </a:p>
          <a:p>
            <a:pPr lvl="1"/>
            <a:r>
              <a:rPr lang="en-US" sz="2400" dirty="0" smtClean="0"/>
              <a:t>Time-out problem on the proxy/firewall</a:t>
            </a:r>
          </a:p>
          <a:p>
            <a:endParaRPr lang="en-US" sz="2800" dirty="0" smtClean="0"/>
          </a:p>
          <a:p>
            <a:r>
              <a:rPr lang="en-US" sz="2800" dirty="0" smtClean="0"/>
              <a:t>Enabling &amp; Disabling Features for Organizers, Administrators</a:t>
            </a:r>
          </a:p>
          <a:p>
            <a:pPr lvl="1"/>
            <a:r>
              <a:rPr lang="en-US" sz="2400" dirty="0" smtClean="0"/>
              <a:t>List of features that can be enabled/disabled by user, admin, and/or provisioning is included in resources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tools</a:t>
            </a:r>
            <a:endParaRPr lang="fr-FR" dirty="0"/>
          </a:p>
        </p:txBody>
      </p:sp>
      <p:sp>
        <p:nvSpPr>
          <p:cNvPr id="3" name="Text Placeholder 2"/>
          <p:cNvSpPr>
            <a:spLocks noGrp="1"/>
          </p:cNvSpPr>
          <p:nvPr>
            <p:ph type="body" sz="quarter" idx="10"/>
          </p:nvPr>
        </p:nvSpPr>
        <p:spPr>
          <a:xfrm>
            <a:off x="377460" y="1083397"/>
            <a:ext cx="8382000" cy="4875701"/>
          </a:xfrm>
        </p:spPr>
        <p:txBody>
          <a:bodyPr/>
          <a:lstStyle/>
          <a:p>
            <a:r>
              <a:rPr lang="en-US" sz="2400" dirty="0" smtClean="0"/>
              <a:t>Speed Test: </a:t>
            </a:r>
            <a:r>
              <a:rPr lang="en-US" sz="1800" u="sng" dirty="0" smtClean="0">
                <a:hlinkClick r:id="rId3"/>
              </a:rPr>
              <a:t>http://mys</a:t>
            </a:r>
            <a:r>
              <a:rPr lang="en-US" sz="1800" u="sng" dirty="0" smtClean="0">
                <a:solidFill>
                  <a:srgbClr val="FF0000"/>
                </a:solidFill>
                <a:hlinkClick r:id="rId3"/>
              </a:rPr>
              <a:t>500</a:t>
            </a:r>
            <a:r>
              <a:rPr lang="en-US" sz="1800" u="sng" dirty="0" smtClean="0">
                <a:hlinkClick r:id="rId3"/>
              </a:rPr>
              <a:t>.livemeeting.com/lmtest.html</a:t>
            </a:r>
            <a:endParaRPr lang="en-US" sz="2400" dirty="0" smtClean="0"/>
          </a:p>
          <a:p>
            <a:pPr lvl="1"/>
            <a:r>
              <a:rPr lang="en-US" sz="1800" dirty="0" smtClean="0"/>
              <a:t>100 for California, 300 Virginia, 500 Great Britain, 600 Asia</a:t>
            </a:r>
          </a:p>
          <a:p>
            <a:endParaRPr lang="en-US" sz="2400" dirty="0" smtClean="0"/>
          </a:p>
          <a:p>
            <a:r>
              <a:rPr lang="en-US" sz="2400" dirty="0" smtClean="0"/>
              <a:t>MPS report:</a:t>
            </a:r>
          </a:p>
          <a:p>
            <a:pPr indent="3175">
              <a:buNone/>
            </a:pPr>
            <a:r>
              <a:rPr lang="fr-FR" sz="1800" dirty="0" smtClean="0">
                <a:hlinkClick r:id="rId4"/>
              </a:rPr>
              <a:t>http://livemeeting.custhelp.com/cgi-bin/placeware.cfg/php/enduser/std_adp.php?p_faqid=683</a:t>
            </a:r>
            <a:endParaRPr lang="en-US" dirty="0" smtClean="0"/>
          </a:p>
          <a:p>
            <a:pPr indent="3175">
              <a:buNone/>
            </a:pPr>
            <a:endParaRPr lang="en-US" dirty="0" smtClean="0"/>
          </a:p>
          <a:p>
            <a:r>
              <a:rPr lang="en-US" sz="2400" dirty="0" err="1" smtClean="0"/>
              <a:t>Pwconsole</a:t>
            </a:r>
            <a:r>
              <a:rPr lang="en-US" sz="2400" dirty="0" smtClean="0"/>
              <a:t> file: in directory %temp%</a:t>
            </a:r>
          </a:p>
          <a:p>
            <a:pPr lvl="1"/>
            <a:endParaRPr lang="en-US" sz="1800" dirty="0" smtClean="0"/>
          </a:p>
          <a:p>
            <a:r>
              <a:rPr lang="en-US" sz="2400" dirty="0" smtClean="0"/>
              <a:t>Network traces with Microsoft Network Monitor:</a:t>
            </a:r>
          </a:p>
          <a:p>
            <a:pPr indent="3175">
              <a:buNone/>
            </a:pPr>
            <a:r>
              <a:rPr lang="fr-FR" sz="1800" u="sng" dirty="0" smtClean="0">
                <a:hlinkClick r:id="rId5"/>
              </a:rPr>
              <a:t>http://www.microsoft.com/downloads/details.aspx?displaylang=en&amp;FamilyID=983b941d-06cb-4658-b7f6-3088333d062f</a:t>
            </a:r>
            <a:endParaRPr lang="fr-FR" sz="1800" dirty="0" smtClean="0"/>
          </a:p>
          <a:p>
            <a:endParaRPr lang="en-US" dirty="0" smtClean="0"/>
          </a:p>
          <a:p>
            <a:endParaRPr lang="en-US" dirty="0" smtClean="0"/>
          </a:p>
          <a:p>
            <a:pPr>
              <a:buNone/>
            </a:pPr>
            <a:r>
              <a:rPr lang="en-US" sz="1800" dirty="0" smtClean="0"/>
              <a:t> </a:t>
            </a:r>
          </a:p>
          <a:p>
            <a:pPr>
              <a:buNone/>
            </a:pPr>
            <a:endParaRPr lang="fr-FR" sz="18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Meeting Speed Test</a:t>
            </a:r>
            <a:endParaRPr lang="en-US" dirty="0"/>
          </a:p>
        </p:txBody>
      </p:sp>
      <p:sp>
        <p:nvSpPr>
          <p:cNvPr id="4" name="Rectangle 3"/>
          <p:cNvSpPr/>
          <p:nvPr/>
        </p:nvSpPr>
        <p:spPr>
          <a:xfrm>
            <a:off x="2002793" y="998388"/>
            <a:ext cx="4380495" cy="369332"/>
          </a:xfrm>
          <a:prstGeom prst="rect">
            <a:avLst/>
          </a:prstGeom>
        </p:spPr>
        <p:txBody>
          <a:bodyPr wrap="none">
            <a:spAutoFit/>
          </a:bodyPr>
          <a:lstStyle/>
          <a:p>
            <a:r>
              <a:rPr lang="en-US" dirty="0" smtClean="0">
                <a:hlinkClick r:id="rId3"/>
              </a:rPr>
              <a:t>http://mys500.livemeeting.com/lmtest.html</a:t>
            </a:r>
            <a:endParaRPr lang="en-US" dirty="0"/>
          </a:p>
        </p:txBody>
      </p:sp>
      <p:pic>
        <p:nvPicPr>
          <p:cNvPr id="93187" name="Speed"/>
          <p:cNvPicPr>
            <a:picLocks noChangeAspect="1" noChangeArrowheads="1"/>
          </p:cNvPicPr>
          <p:nvPr/>
        </p:nvPicPr>
        <p:blipFill>
          <a:blip r:embed="rId4"/>
          <a:srcRect b="3505"/>
          <a:stretch>
            <a:fillRect/>
          </a:stretch>
        </p:blipFill>
        <p:spPr bwMode="auto">
          <a:xfrm>
            <a:off x="400048" y="1631151"/>
            <a:ext cx="4843272" cy="4642649"/>
          </a:xfrm>
          <a:prstGeom prst="rect">
            <a:avLst/>
          </a:prstGeom>
          <a:noFill/>
          <a:ln w="9525">
            <a:noFill/>
            <a:miter lim="800000"/>
            <a:headEnd/>
            <a:tailEnd/>
          </a:ln>
        </p:spPr>
      </p:pic>
      <p:pic>
        <p:nvPicPr>
          <p:cNvPr id="93188" name="Graph"/>
          <p:cNvPicPr>
            <a:picLocks noChangeAspect="1" noChangeArrowheads="1"/>
          </p:cNvPicPr>
          <p:nvPr/>
        </p:nvPicPr>
        <p:blipFill>
          <a:blip r:embed="rId5"/>
          <a:srcRect b="3851"/>
          <a:stretch>
            <a:fillRect/>
          </a:stretch>
        </p:blipFill>
        <p:spPr bwMode="auto">
          <a:xfrm>
            <a:off x="1466850" y="1812925"/>
            <a:ext cx="4843272" cy="4625975"/>
          </a:xfrm>
          <a:prstGeom prst="rect">
            <a:avLst/>
          </a:prstGeom>
          <a:noFill/>
          <a:ln w="9525">
            <a:noFill/>
            <a:miter lim="800000"/>
            <a:headEnd/>
            <a:tailEnd/>
          </a:ln>
        </p:spPr>
      </p:pic>
      <p:pic>
        <p:nvPicPr>
          <p:cNvPr id="93186" name="Summary"/>
          <p:cNvPicPr>
            <a:picLocks noChangeAspect="1" noChangeArrowheads="1"/>
          </p:cNvPicPr>
          <p:nvPr/>
        </p:nvPicPr>
        <p:blipFill>
          <a:blip r:embed="rId6"/>
          <a:srcRect b="3712"/>
          <a:stretch>
            <a:fillRect/>
          </a:stretch>
        </p:blipFill>
        <p:spPr bwMode="auto">
          <a:xfrm>
            <a:off x="2584450" y="1981201"/>
            <a:ext cx="4819650" cy="4610099"/>
          </a:xfrm>
          <a:prstGeom prst="rect">
            <a:avLst/>
          </a:prstGeom>
          <a:noFill/>
          <a:ln w="9525">
            <a:noFill/>
            <a:miter lim="800000"/>
            <a:headEnd/>
            <a:tailEnd/>
          </a:ln>
        </p:spPr>
      </p:pic>
      <p:pic>
        <p:nvPicPr>
          <p:cNvPr id="93189" name="Advanced"/>
          <p:cNvPicPr>
            <a:picLocks noChangeAspect="1" noChangeArrowheads="1"/>
          </p:cNvPicPr>
          <p:nvPr/>
        </p:nvPicPr>
        <p:blipFill>
          <a:blip r:embed="rId7"/>
          <a:srcRect b="3587"/>
          <a:stretch>
            <a:fillRect/>
          </a:stretch>
        </p:blipFill>
        <p:spPr bwMode="auto">
          <a:xfrm>
            <a:off x="3829050" y="2105025"/>
            <a:ext cx="4843272" cy="46386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Support?</a:t>
            </a:r>
            <a:endParaRPr lang="en-US" dirty="0"/>
          </a:p>
        </p:txBody>
      </p:sp>
      <p:sp>
        <p:nvSpPr>
          <p:cNvPr id="3" name="Content Placeholder 2"/>
          <p:cNvSpPr>
            <a:spLocks noGrp="1"/>
          </p:cNvSpPr>
          <p:nvPr>
            <p:ph idx="1"/>
          </p:nvPr>
        </p:nvSpPr>
        <p:spPr>
          <a:xfrm>
            <a:off x="381000" y="1447799"/>
            <a:ext cx="8382000" cy="4813625"/>
          </a:xfrm>
        </p:spPr>
        <p:txBody>
          <a:bodyPr/>
          <a:lstStyle/>
          <a:p>
            <a:r>
              <a:rPr lang="en-US" sz="2800" dirty="0" smtClean="0"/>
              <a:t>Check Live Meeting FAQ:</a:t>
            </a:r>
            <a:br>
              <a:rPr lang="en-US" sz="2800" dirty="0" smtClean="0"/>
            </a:br>
            <a:r>
              <a:rPr lang="en-US" sz="1800" dirty="0" smtClean="0">
                <a:hlinkClick r:id="rId3"/>
              </a:rPr>
              <a:t>http://support.microsoft.com/ph/925</a:t>
            </a:r>
            <a:endParaRPr lang="en-US" sz="1800" dirty="0" smtClean="0">
              <a:hlinkClick r:id="rId4"/>
            </a:endParaRPr>
          </a:p>
          <a:p>
            <a:pPr>
              <a:buNone/>
            </a:pPr>
            <a:endParaRPr lang="en-US" sz="2800" dirty="0" smtClean="0"/>
          </a:p>
          <a:p>
            <a:r>
              <a:rPr lang="en-US" sz="2800" dirty="0" smtClean="0"/>
              <a:t>Support available 24h/24, 7/7:</a:t>
            </a:r>
          </a:p>
          <a:p>
            <a:pPr lvl="1"/>
            <a:r>
              <a:rPr lang="en-US" sz="2400" dirty="0" smtClean="0"/>
              <a:t>Email: </a:t>
            </a:r>
            <a:r>
              <a:rPr lang="en-US" sz="1800" dirty="0" smtClean="0">
                <a:hlinkClick r:id="rId4"/>
              </a:rPr>
              <a:t>http://www.livemeeting.com/ask</a:t>
            </a:r>
            <a:endParaRPr lang="en-US" sz="1800" dirty="0" smtClean="0"/>
          </a:p>
          <a:p>
            <a:pPr lvl="1"/>
            <a:r>
              <a:rPr lang="en-US" sz="2400" dirty="0" smtClean="0"/>
              <a:t>Phone: local (toll free) phone numbers WW and localization: </a:t>
            </a:r>
            <a:r>
              <a:rPr lang="en-US" sz="1800" dirty="0" smtClean="0">
                <a:hlinkClick r:id="rId5"/>
              </a:rPr>
              <a:t>http://support.microsoft.com/gp/livemeeting_oas</a:t>
            </a:r>
            <a:endParaRPr lang="en-US" sz="2400" dirty="0" smtClean="0"/>
          </a:p>
          <a:p>
            <a:pPr>
              <a:buNone/>
            </a:pPr>
            <a:endParaRPr lang="en-US" sz="2800" dirty="0" smtClean="0"/>
          </a:p>
          <a:p>
            <a:r>
              <a:rPr lang="en-US" sz="2800" dirty="0" smtClean="0"/>
              <a:t>Support integration with Premier</a:t>
            </a:r>
          </a:p>
          <a:p>
            <a:pPr lvl="1"/>
            <a:r>
              <a:rPr lang="en-US" sz="2400" dirty="0" smtClean="0"/>
              <a:t>Customers able to leverage Premier resources and processes for Live Meeting</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more information?</a:t>
            </a:r>
            <a:endParaRPr lang="fr-FR" dirty="0"/>
          </a:p>
        </p:txBody>
      </p:sp>
      <p:sp>
        <p:nvSpPr>
          <p:cNvPr id="3" name="Content Placeholder 2"/>
          <p:cNvSpPr>
            <a:spLocks noGrp="1"/>
          </p:cNvSpPr>
          <p:nvPr>
            <p:ph idx="1"/>
          </p:nvPr>
        </p:nvSpPr>
        <p:spPr>
          <a:xfrm>
            <a:off x="381000" y="1447799"/>
            <a:ext cx="8382000" cy="4372709"/>
          </a:xfrm>
        </p:spPr>
        <p:txBody>
          <a:bodyPr/>
          <a:lstStyle/>
          <a:p>
            <a:r>
              <a:rPr lang="en-US" dirty="0" smtClean="0"/>
              <a:t>Resource Center</a:t>
            </a:r>
            <a:br>
              <a:rPr lang="en-US" dirty="0" smtClean="0"/>
            </a:br>
            <a:r>
              <a:rPr lang="en-US" sz="1800" dirty="0" smtClean="0">
                <a:hlinkClick r:id="rId3"/>
              </a:rPr>
              <a:t>http://office.microsoft.com/en-us/livemeeting/default.aspx</a:t>
            </a:r>
            <a:endParaRPr lang="en-US" dirty="0" smtClean="0"/>
          </a:p>
          <a:p>
            <a:endParaRPr lang="en-US" dirty="0" smtClean="0"/>
          </a:p>
          <a:p>
            <a:r>
              <a:rPr lang="en-US" dirty="0" err="1" smtClean="0"/>
              <a:t>Technet</a:t>
            </a:r>
            <a:r>
              <a:rPr lang="en-US" dirty="0" smtClean="0"/>
              <a:t/>
            </a:r>
            <a:br>
              <a:rPr lang="en-US" dirty="0" smtClean="0"/>
            </a:br>
            <a:r>
              <a:rPr lang="en-US" sz="1800" dirty="0" smtClean="0">
                <a:hlinkClick r:id="rId4"/>
              </a:rPr>
              <a:t>http://technet.microsoft.com/en-us/msonline/livemeeting/default.aspx</a:t>
            </a:r>
            <a:endParaRPr lang="en-US" sz="1800" dirty="0" smtClean="0"/>
          </a:p>
          <a:p>
            <a:endParaRPr lang="en-US" dirty="0" smtClean="0"/>
          </a:p>
          <a:p>
            <a:r>
              <a:rPr lang="en-US" dirty="0" smtClean="0"/>
              <a:t>MSDN Section</a:t>
            </a:r>
            <a:br>
              <a:rPr lang="en-US" dirty="0" smtClean="0"/>
            </a:br>
            <a:r>
              <a:rPr lang="en-US" sz="1800" dirty="0" smtClean="0">
                <a:hlinkClick r:id="rId5"/>
              </a:rPr>
              <a:t>http://msdn.microsoft.com/en-us/office/aa905513.aspx</a:t>
            </a:r>
            <a:endParaRPr lang="en-US" sz="1800" dirty="0" smtClean="0"/>
          </a:p>
          <a:p>
            <a:pPr>
              <a:buNone/>
            </a:pPr>
            <a:endParaRPr lang="fr-FR" sz="18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fr-FR" dirty="0"/>
          </a:p>
        </p:txBody>
      </p:sp>
      <p:sp>
        <p:nvSpPr>
          <p:cNvPr id="3" name="Content Placeholder 2"/>
          <p:cNvSpPr>
            <a:spLocks noGrp="1"/>
          </p:cNvSpPr>
          <p:nvPr>
            <p:ph idx="1"/>
          </p:nvPr>
        </p:nvSpPr>
        <p:spPr>
          <a:xfrm>
            <a:off x="381000" y="1277317"/>
            <a:ext cx="8382000" cy="4579715"/>
          </a:xfrm>
        </p:spPr>
        <p:txBody>
          <a:bodyPr/>
          <a:lstStyle/>
          <a:p>
            <a:r>
              <a:rPr lang="en-US" sz="2400" dirty="0" smtClean="0"/>
              <a:t>Test Live Meeting: free 30 days trial!</a:t>
            </a:r>
            <a:br>
              <a:rPr lang="en-US" sz="2400" dirty="0" smtClean="0"/>
            </a:br>
            <a:r>
              <a:rPr lang="en-US" sz="1600" dirty="0" smtClean="0">
                <a:hlinkClick r:id="rId3"/>
              </a:rPr>
              <a:t>https://mocp.microsoftonline.com/site/default.aspx</a:t>
            </a:r>
            <a:endParaRPr lang="en-US" sz="2400" dirty="0" smtClean="0"/>
          </a:p>
          <a:p>
            <a:endParaRPr lang="en-US" sz="2400" dirty="0" smtClean="0"/>
          </a:p>
          <a:p>
            <a:r>
              <a:rPr lang="en-US" sz="2400" dirty="0" smtClean="0"/>
              <a:t>Web Conferencing is the ‘hot’ topic today: travel cost + carbon footprint reduction</a:t>
            </a:r>
          </a:p>
          <a:p>
            <a:pPr lvl="1">
              <a:buNone/>
            </a:pPr>
            <a:endParaRPr lang="en-US" sz="2000" dirty="0" smtClean="0"/>
          </a:p>
          <a:p>
            <a:r>
              <a:rPr lang="en-US" sz="2400" dirty="0" smtClean="0"/>
              <a:t>Microsoft’s S+S (software + services) offering is complete and support all scenarios seamlessly</a:t>
            </a:r>
          </a:p>
          <a:p>
            <a:endParaRPr lang="en-US" sz="2400" dirty="0" smtClean="0"/>
          </a:p>
          <a:p>
            <a:r>
              <a:rPr lang="en-US" sz="2400" dirty="0" smtClean="0"/>
              <a:t>Like every software, Live Meeting requires little training</a:t>
            </a:r>
          </a:p>
          <a:p>
            <a:pPr lvl="1"/>
            <a:r>
              <a:rPr lang="en-US" sz="2000" dirty="0" smtClean="0"/>
              <a:t>For participants: provide 4-5 slides introduction all the time</a:t>
            </a:r>
          </a:p>
          <a:p>
            <a:pPr lvl="1"/>
            <a:r>
              <a:rPr lang="en-US" sz="2000" dirty="0" smtClean="0"/>
              <a:t>For organizers: setup 1 hour training for them once</a:t>
            </a:r>
          </a:p>
          <a:p>
            <a:endParaRPr lang="en-US"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Content</a:t>
            </a:r>
            <a:endParaRPr lang="en-US" dirty="0"/>
          </a:p>
        </p:txBody>
      </p:sp>
      <p:sp>
        <p:nvSpPr>
          <p:cNvPr id="17" name="Content Placeholder 16"/>
          <p:cNvSpPr>
            <a:spLocks noGrp="1"/>
          </p:cNvSpPr>
          <p:nvPr>
            <p:ph sz="quarter" idx="10"/>
          </p:nvPr>
        </p:nvSpPr>
        <p:spPr>
          <a:xfrm>
            <a:off x="395536" y="1052736"/>
            <a:ext cx="8385048" cy="4968552"/>
          </a:xfrm>
          <a:prstGeom prst="roundRect">
            <a:avLst>
              <a:gd name="adj" fmla="val 3791"/>
            </a:avLst>
          </a:prstGeom>
        </p:spPr>
        <p:txBody>
          <a:bodyPr lIns="90000" tIns="72000" anchor="t"/>
          <a:lstStyle/>
          <a:p>
            <a:pPr>
              <a:spcBef>
                <a:spcPts val="1200"/>
              </a:spcBef>
            </a:pPr>
            <a:r>
              <a:rPr sz="2000" b="1" dirty="0" smtClean="0"/>
              <a:t>Breakout Sessions</a:t>
            </a:r>
          </a:p>
          <a:p>
            <a:pPr marL="182563" indent="-182563">
              <a:spcBef>
                <a:spcPts val="1200"/>
              </a:spcBef>
              <a:buFont typeface="Arial" pitchFamily="34" charset="0"/>
              <a:buChar char="•"/>
            </a:pPr>
            <a:r>
              <a:rPr lang="en-US" dirty="0" smtClean="0"/>
              <a:t>UNC203  -  </a:t>
            </a:r>
            <a:r>
              <a:rPr lang="en-US" dirty="0"/>
              <a:t>11/09/2009 </a:t>
            </a:r>
            <a:r>
              <a:rPr lang="en-US" dirty="0" smtClean="0"/>
              <a:t>09:00-10:15  [Cyril Sultan]</a:t>
            </a:r>
            <a:br>
              <a:rPr lang="en-US" dirty="0" smtClean="0"/>
            </a:br>
            <a:r>
              <a:rPr lang="en-US" b="1" dirty="0" smtClean="0"/>
              <a:t>Implementing </a:t>
            </a:r>
            <a:r>
              <a:rPr lang="en-US" b="1" dirty="0"/>
              <a:t>and Administering Microsoft Online Services</a:t>
            </a:r>
          </a:p>
          <a:p>
            <a:pPr marL="182563" indent="-182563">
              <a:spcBef>
                <a:spcPts val="1200"/>
              </a:spcBef>
              <a:buFont typeface="Arial" pitchFamily="34" charset="0"/>
              <a:buChar char="•"/>
            </a:pPr>
            <a:r>
              <a:rPr lang="en-US" dirty="0" smtClean="0"/>
              <a:t>OFS209  -  11/10/2009 17:00-18:15  [</a:t>
            </a:r>
            <a:r>
              <a:rPr lang="en-US" dirty="0" err="1"/>
              <a:t>Kimmo</a:t>
            </a:r>
            <a:r>
              <a:rPr lang="en-US" dirty="0"/>
              <a:t> </a:t>
            </a:r>
            <a:r>
              <a:rPr lang="en-US" dirty="0" err="1" smtClean="0"/>
              <a:t>Forss</a:t>
            </a:r>
            <a:r>
              <a:rPr lang="de-DE" dirty="0" smtClean="0"/>
              <a:t>]</a:t>
            </a:r>
            <a:br>
              <a:rPr lang="de-DE" dirty="0" smtClean="0"/>
            </a:br>
            <a:r>
              <a:rPr lang="en-US" b="1" dirty="0" smtClean="0"/>
              <a:t>SharePoint </a:t>
            </a:r>
            <a:r>
              <a:rPr lang="en-US" b="1" dirty="0"/>
              <a:t>Online Overview</a:t>
            </a:r>
          </a:p>
          <a:p>
            <a:pPr marL="182563" indent="-182563">
              <a:spcBef>
                <a:spcPts val="1200"/>
              </a:spcBef>
              <a:buFont typeface="Arial" pitchFamily="34" charset="0"/>
              <a:buChar char="•"/>
            </a:pPr>
            <a:r>
              <a:rPr lang="en-US" dirty="0" smtClean="0"/>
              <a:t>SIA08-IS  </a:t>
            </a:r>
            <a:r>
              <a:rPr lang="en-US" dirty="0"/>
              <a:t>-  11/11/2009 10:45-12:00  [Mike Chan]</a:t>
            </a:r>
            <a:br>
              <a:rPr lang="en-US" dirty="0"/>
            </a:br>
            <a:r>
              <a:rPr lang="en-US" b="1" dirty="0"/>
              <a:t>Security Services in the Cloud</a:t>
            </a:r>
            <a:endParaRPr lang="de-DE" b="1" dirty="0"/>
          </a:p>
          <a:p>
            <a:pPr marL="182563" indent="-182563">
              <a:spcBef>
                <a:spcPts val="1200"/>
              </a:spcBef>
              <a:buFont typeface="Arial" pitchFamily="34" charset="0"/>
              <a:buChar char="•"/>
            </a:pPr>
            <a:r>
              <a:rPr lang="en-US" dirty="0"/>
              <a:t>UNC205  -  11/11/2009 17:30-18:45  [Cyril Sultan]</a:t>
            </a:r>
            <a:br>
              <a:rPr lang="en-US" dirty="0"/>
            </a:br>
            <a:r>
              <a:rPr lang="en-US" b="1" dirty="0"/>
              <a:t>Tips and Tricks for Planning, Deploying, and Troubleshooting the Office Live Meeting Service</a:t>
            </a:r>
          </a:p>
          <a:p>
            <a:pPr marL="182563" indent="-182563">
              <a:spcBef>
                <a:spcPts val="1200"/>
              </a:spcBef>
              <a:buFont typeface="Arial" pitchFamily="34" charset="0"/>
              <a:buChar char="•"/>
            </a:pPr>
            <a:r>
              <a:rPr lang="en-US" dirty="0"/>
              <a:t>UNC310  -  11/12/2009 13:30-14:45  [David Anderson]</a:t>
            </a:r>
            <a:br>
              <a:rPr lang="en-US" dirty="0"/>
            </a:br>
            <a:r>
              <a:rPr lang="en-US" b="1" dirty="0"/>
              <a:t>Migrating Data, Co-Existence, and Directory Synchronization with Microsoft Online Services</a:t>
            </a:r>
          </a:p>
          <a:p>
            <a:pPr marL="182563" indent="-182563">
              <a:spcBef>
                <a:spcPts val="1200"/>
              </a:spcBef>
              <a:buFont typeface="Arial" pitchFamily="34" charset="0"/>
              <a:buChar char="•"/>
            </a:pPr>
            <a:r>
              <a:rPr lang="en-US" dirty="0" smtClean="0"/>
              <a:t>ITS213  </a:t>
            </a:r>
            <a:r>
              <a:rPr lang="en-US" dirty="0"/>
              <a:t>-  11/12/2009  17:00-18:15  [Gail Warren]</a:t>
            </a:r>
            <a:br>
              <a:rPr lang="en-US" dirty="0"/>
            </a:br>
            <a:r>
              <a:rPr lang="en-US" b="1" dirty="0"/>
              <a:t>Critical Infrastructure and Operations for Delivering Secure, Enterprise-Class Software </a:t>
            </a:r>
            <a:r>
              <a:rPr lang="en-US" b="1" dirty="0" smtClean="0"/>
              <a:t>Services</a:t>
            </a:r>
            <a:endParaRPr lang="en-US" b="1" dirty="0"/>
          </a:p>
        </p:txBody>
      </p:sp>
    </p:spTree>
    <p:extLst>
      <p:ext uri="{BB962C8B-B14F-4D97-AF65-F5344CB8AC3E}">
        <p14:creationId xmlns="" xmlns:p14="http://schemas.microsoft.com/office/powerpoint/2010/main" val="259163873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fr-FR" dirty="0"/>
          </a:p>
        </p:txBody>
      </p:sp>
      <p:sp>
        <p:nvSpPr>
          <p:cNvPr id="3" name="Content Placeholder 2"/>
          <p:cNvSpPr>
            <a:spLocks noGrp="1"/>
          </p:cNvSpPr>
          <p:nvPr>
            <p:ph idx="1"/>
          </p:nvPr>
        </p:nvSpPr>
        <p:spPr/>
        <p:txBody>
          <a:bodyPr/>
          <a:lstStyle/>
          <a:p>
            <a:endParaRPr lang="fr-F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graphicFrame>
        <p:nvGraphicFramePr>
          <p:cNvPr id="102402" name="Object 2"/>
          <p:cNvGraphicFramePr>
            <a:graphicFrameLocks/>
          </p:cNvGraphicFramePr>
          <p:nvPr/>
        </p:nvGraphicFramePr>
        <p:xfrm>
          <a:off x="3500998" y="1002460"/>
          <a:ext cx="2142004" cy="5344552"/>
        </p:xfrm>
        <a:graphic>
          <a:graphicData uri="http://schemas.openxmlformats.org/presentationml/2006/ole">
            <p:oleObj spid="_x0000_s1026" name="Clip" r:id="rId4" imgW="1352520" imgH="3659040" progId="">
              <p:embed/>
            </p:oleObj>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13"/>
          <p:cNvSpPr>
            <a:spLocks noGrp="1" noChangeArrowheads="1"/>
          </p:cNvSpPr>
          <p:nvPr>
            <p:ph type="title"/>
          </p:nvPr>
        </p:nvSpPr>
        <p:spPr>
          <a:xfrm>
            <a:off x="304800" y="381000"/>
            <a:ext cx="8382000" cy="549275"/>
          </a:xfrm>
        </p:spPr>
        <p:txBody>
          <a:bodyPr anchor="ctr">
            <a:normAutofit/>
          </a:bodyPr>
          <a:lstStyle/>
          <a:p>
            <a:pPr>
              <a:spcBef>
                <a:spcPct val="20000"/>
              </a:spcBef>
              <a:spcAft>
                <a:spcPct val="10000"/>
              </a:spcAft>
              <a:defRPr/>
            </a:pPr>
            <a:r>
              <a:rPr sz="4000" b="1" dirty="0" smtClean="0">
                <a:cs typeface="Times New Roman" pitchFamily="18" charset="0"/>
                <a:sym typeface="Wingdings" pitchFamily="2" charset="2"/>
              </a:rPr>
              <a:t> Web Client vs. Rich Client</a:t>
            </a:r>
          </a:p>
        </p:txBody>
      </p:sp>
      <p:graphicFrame>
        <p:nvGraphicFramePr>
          <p:cNvPr id="4" name="Group 238"/>
          <p:cNvGraphicFramePr>
            <a:graphicFrameLocks noGrp="1"/>
          </p:cNvGraphicFramePr>
          <p:nvPr/>
        </p:nvGraphicFramePr>
        <p:xfrm>
          <a:off x="625098" y="1022827"/>
          <a:ext cx="7924799" cy="5613031"/>
        </p:xfrm>
        <a:graphic>
          <a:graphicData uri="http://schemas.openxmlformats.org/drawingml/2006/table">
            <a:tbl>
              <a:tblPr firstRow="1" firstCol="1">
                <a:tableStyleId>{D7AC3CCA-C797-4891-BE02-D94E43425B78}</a:tableStyleId>
              </a:tblPr>
              <a:tblGrid>
                <a:gridCol w="3886200"/>
                <a:gridCol w="1295400"/>
                <a:gridCol w="2743199"/>
              </a:tblGrid>
              <a:tr h="336943">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600" i="0" u="none" strike="noStrike" kern="1200" cap="none" spc="0" normalizeH="0" baseline="0" noProof="0" dirty="0" smtClean="0">
                          <a:ln w="3175">
                            <a:solidFill>
                              <a:srgbClr val="000000">
                                <a:alpha val="62000"/>
                              </a:srgbClr>
                            </a:solidFill>
                          </a:ln>
                          <a:effectLst/>
                          <a:uLnTx/>
                          <a:uFillTx/>
                          <a:sym typeface="Wingdings" pitchFamily="2" charset="2"/>
                        </a:rPr>
                        <a:t>Features</a:t>
                      </a:r>
                      <a:endParaRPr kumimoji="0" lang="en-US" sz="1600" b="1" i="0" u="none" strike="noStrike" kern="1200" cap="none" spc="0" normalizeH="0" baseline="0" noProof="0" dirty="0" smtClean="0">
                        <a:ln w="3175">
                          <a:solidFill>
                            <a:srgbClr val="000000">
                              <a:alpha val="62000"/>
                            </a:srgbClr>
                          </a:solidFill>
                        </a:ln>
                        <a:solidFill>
                          <a:sysClr val="windowText" lastClr="000000"/>
                        </a:solidFill>
                        <a:effectLst/>
                        <a:uLnTx/>
                        <a:uFillTx/>
                        <a:latin typeface="+mn-lt"/>
                        <a:ea typeface="+mn-ea"/>
                        <a:cs typeface="Arial" charset="0"/>
                        <a:sym typeface="Wingdings" pitchFamily="2" charset="2"/>
                      </a:endParaRPr>
                    </a:p>
                  </a:txBody>
                  <a:tcPr marT="9144" marB="9144" anchor="ctr" horzOverflow="overflow">
                    <a:solidFill>
                      <a:srgbClr val="FFCC00"/>
                    </a:solidFill>
                  </a:tcPr>
                </a:tc>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lang="en-US" sz="1600" u="none" kern="1200" spc="0" dirty="0" smtClean="0">
                          <a:ln w="3175">
                            <a:solidFill>
                              <a:srgbClr val="000000">
                                <a:alpha val="62000"/>
                              </a:srgbClr>
                            </a:solidFill>
                          </a:ln>
                          <a:effectLst/>
                          <a:sym typeface="Wingdings" pitchFamily="2" charset="2"/>
                        </a:rPr>
                        <a:t>Web</a:t>
                      </a:r>
                      <a:r>
                        <a:rPr lang="en-US" sz="1600" u="none" kern="1200" spc="0" baseline="0" dirty="0" smtClean="0">
                          <a:ln w="3175">
                            <a:solidFill>
                              <a:srgbClr val="000000">
                                <a:alpha val="62000"/>
                              </a:srgbClr>
                            </a:solidFill>
                          </a:ln>
                          <a:effectLst/>
                          <a:sym typeface="Wingdings" pitchFamily="2" charset="2"/>
                        </a:rPr>
                        <a:t> </a:t>
                      </a:r>
                      <a:r>
                        <a:rPr lang="en-US" sz="1600" u="none" kern="1200" spc="0" dirty="0" smtClean="0">
                          <a:ln w="3175">
                            <a:solidFill>
                              <a:srgbClr val="000000">
                                <a:alpha val="62000"/>
                              </a:srgbClr>
                            </a:solidFill>
                          </a:ln>
                          <a:effectLst/>
                          <a:sym typeface="Wingdings" pitchFamily="2" charset="2"/>
                        </a:rPr>
                        <a:t>Client</a:t>
                      </a:r>
                      <a:endParaRPr lang="en-US" sz="1600" b="0" i="0" u="none" kern="1200" spc="0" dirty="0" smtClean="0">
                        <a:ln w="3175">
                          <a:solidFill>
                            <a:srgbClr val="000000">
                              <a:alpha val="62000"/>
                            </a:srgbClr>
                          </a:solidFill>
                        </a:ln>
                        <a:solidFill>
                          <a:sysClr val="windowText" lastClr="000000"/>
                        </a:solidFill>
                        <a:effectLst/>
                        <a:latin typeface="+mn-lt"/>
                        <a:ea typeface="+mn-ea"/>
                        <a:cs typeface="Arial" charset="0"/>
                        <a:sym typeface="Wingdings" pitchFamily="2" charset="2"/>
                      </a:endParaRPr>
                    </a:p>
                  </a:txBody>
                  <a:tcPr marT="9144" marB="9144" anchor="ctr" horzOverflow="overflow">
                    <a:solidFill>
                      <a:srgbClr val="FFCC00"/>
                    </a:solidFill>
                  </a:tcPr>
                </a:tc>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lang="en-US" sz="1600" u="none" kern="1200" spc="0" dirty="0" smtClean="0">
                          <a:ln w="3175">
                            <a:solidFill>
                              <a:srgbClr val="000000">
                                <a:alpha val="62000"/>
                              </a:srgbClr>
                            </a:solidFill>
                          </a:ln>
                          <a:effectLst/>
                          <a:sym typeface="Wingdings" pitchFamily="2" charset="2"/>
                        </a:rPr>
                        <a:t>Windows-Based Console</a:t>
                      </a:r>
                      <a:endParaRPr lang="en-US" sz="1600" b="0" i="0" u="none" kern="1200" spc="0" dirty="0" smtClean="0">
                        <a:ln w="3175">
                          <a:solidFill>
                            <a:srgbClr val="000000">
                              <a:alpha val="62000"/>
                            </a:srgbClr>
                          </a:solidFill>
                        </a:ln>
                        <a:solidFill>
                          <a:sysClr val="windowText" lastClr="000000"/>
                        </a:solidFill>
                        <a:effectLst/>
                        <a:latin typeface="+mn-lt"/>
                        <a:ea typeface="+mn-ea"/>
                        <a:cs typeface="Arial" charset="0"/>
                        <a:sym typeface="Wingdings" pitchFamily="2" charset="2"/>
                      </a:endParaRPr>
                    </a:p>
                  </a:txBody>
                  <a:tcPr marT="9144" marB="9144" anchor="ctr" horzOverflow="overflow">
                    <a:solidFill>
                      <a:srgbClr val="FFCC00"/>
                    </a:solidFill>
                  </a:tcPr>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View Desktop/Application Sharing</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Actively Share Desktop/Application </a:t>
                      </a:r>
                    </a:p>
                    <a:p>
                      <a:pPr marL="0" marR="0" lvl="0" indent="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0" i="1" u="none" strike="noStrike" kern="1200" cap="none" spc="0" normalizeH="0" baseline="0" dirty="0" smtClean="0">
                          <a:ln>
                            <a:noFill/>
                          </a:ln>
                          <a:effectLst/>
                          <a:latin typeface="+mn-lt"/>
                          <a:sym typeface="Wingdings" pitchFamily="2" charset="2"/>
                        </a:rPr>
                        <a:t>**This feature is supported in the Web Client for Apple Macintosh Users, but not for other operating systems or browsers</a:t>
                      </a:r>
                      <a:endParaRPr lang="en-US" sz="1000" b="0" i="1"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ctr" horzOverflow="overflow"/>
                </a:tc>
              </a:tr>
              <a:tr h="210312">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Remote Control of  Desktop/Application Share</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VoIP/Computer Audio</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Streaming Video (</a:t>
                      </a:r>
                      <a:r>
                        <a:rPr kumimoji="0" lang="en-US" sz="1000" b="1" u="none" strike="noStrike" kern="1200" cap="none" spc="0" normalizeH="0" baseline="0" dirty="0" err="1" smtClean="0">
                          <a:ln>
                            <a:noFill/>
                          </a:ln>
                          <a:effectLst/>
                          <a:latin typeface="+mn-lt"/>
                        </a:rPr>
                        <a:t>ie</a:t>
                      </a:r>
                      <a:r>
                        <a:rPr kumimoji="0" lang="en-US" sz="1000" b="1" u="none" strike="noStrike" kern="1200" cap="none" spc="0" normalizeH="0" baseline="0" dirty="0" smtClean="0">
                          <a:ln>
                            <a:noFill/>
                          </a:ln>
                          <a:effectLst/>
                          <a:latin typeface="+mn-lt"/>
                        </a:rPr>
                        <a:t>., Webcam or Roundtable)</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sym typeface="Wingdings" pitchFamily="2" charset="2"/>
                        </a:rPr>
                        <a:t>Shared Recordings (Saving Recording to OLM Servers)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Personal Recordings (Saving Recordings Locally)</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000" b="1" u="none" strike="noStrike" kern="1200" cap="none" spc="0" normalizeH="0" baseline="0" dirty="0" smtClean="0">
                          <a:ln>
                            <a:noFill/>
                          </a:ln>
                          <a:effectLst/>
                          <a:latin typeface="+mn-lt"/>
                        </a:rPr>
                        <a:t>Content Upload directly through Console</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View Rich Media Presentations (</a:t>
                      </a:r>
                      <a:r>
                        <a:rPr kumimoji="0" lang="en-US" sz="1000" b="1" u="none" strike="noStrike" kern="1200" cap="none" spc="0" normalizeH="0" baseline="0" dirty="0" err="1" smtClean="0">
                          <a:ln>
                            <a:noFill/>
                          </a:ln>
                          <a:effectLst/>
                          <a:latin typeface="+mn-lt"/>
                        </a:rPr>
                        <a:t>ie</a:t>
                      </a:r>
                      <a:r>
                        <a:rPr kumimoji="0" lang="en-US" sz="1000" b="1" u="none" strike="noStrike" kern="1200" cap="none" spc="0" normalizeH="0" baseline="0" dirty="0" smtClean="0">
                          <a:ln>
                            <a:noFill/>
                          </a:ln>
                          <a:effectLst/>
                          <a:latin typeface="+mn-lt"/>
                        </a:rPr>
                        <a:t>., Video, Audio, etc.)</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sym typeface="Wingdings" pitchFamily="2" charset="2"/>
                        </a:rPr>
                        <a:t>Downloading In-Meeting Handouts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Uploading/Deleting In-Meeting Handouts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Question &amp; Answer Pane</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Annotation Tools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Attendee Permissions Control</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Text Slides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Whiteboard</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Polling Slides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000" b="1" u="none" strike="noStrike" kern="1200" cap="none" spc="0" normalizeH="0" baseline="0" dirty="0" smtClean="0">
                          <a:ln>
                            <a:noFill/>
                          </a:ln>
                          <a:effectLst/>
                          <a:latin typeface="+mn-lt"/>
                        </a:rPr>
                        <a:t>Web Slides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000" b="1" u="none" strike="noStrike" kern="1200" cap="none" spc="0" normalizeH="0" baseline="0" dirty="0" smtClean="0">
                          <a:ln>
                            <a:noFill/>
                          </a:ln>
                          <a:effectLst/>
                          <a:latin typeface="+mn-lt"/>
                        </a:rPr>
                        <a:t>Shared Notes</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000" b="1" u="none" strike="noStrike" kern="1200" cap="none" spc="0" normalizeH="0" baseline="0" dirty="0" smtClean="0">
                          <a:ln>
                            <a:noFill/>
                          </a:ln>
                          <a:effectLst/>
                          <a:latin typeface="+mn-lt"/>
                        </a:rPr>
                        <a:t>Feedback/Mood Indicator</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2860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000" b="1" u="none" strike="noStrike" kern="1200" cap="none" spc="0" normalizeH="0" baseline="0" dirty="0" smtClean="0">
                          <a:ln>
                            <a:noFill/>
                          </a:ln>
                          <a:effectLst/>
                          <a:latin typeface="+mn-lt"/>
                        </a:rPr>
                        <a:t>Breakout Room Participation</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r h="246888">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000" b="1" u="none" strike="noStrike" kern="1200" cap="none" spc="0" normalizeH="0" baseline="0" dirty="0" smtClean="0">
                          <a:ln>
                            <a:noFill/>
                          </a:ln>
                          <a:effectLst/>
                          <a:latin typeface="+mn-lt"/>
                        </a:rPr>
                        <a:t>Breakout Room Creation/Management</a:t>
                      </a:r>
                      <a:endParaRPr lang="en-US" sz="1000" b="1" i="0" kern="1200" spc="0" dirty="0" smtClean="0">
                        <a:ln w="3175">
                          <a:solidFill>
                            <a:srgbClr val="000000">
                              <a:alpha val="62000"/>
                            </a:srgbClr>
                          </a:solidFill>
                        </a:ln>
                        <a:solidFill>
                          <a:schemeClr val="bg1"/>
                        </a:solidFill>
                        <a:effectLst/>
                        <a:latin typeface="+mn-lt"/>
                        <a:ea typeface="+mn-ea"/>
                        <a:cs typeface="Arial" charset="0"/>
                        <a:sym typeface="Wingdings" pitchFamily="2" charset="2"/>
                      </a:endParaRPr>
                    </a:p>
                  </a:txBody>
                  <a:tcPr marT="9144" marB="9144" anchor="ctr"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200" b="0" u="none" strike="noStrike" cap="none" normalizeH="0" baseline="0" dirty="0" smtClean="0">
                          <a:ln>
                            <a:noFill/>
                          </a:ln>
                          <a:effectLst/>
                        </a:rPr>
                        <a:t>√</a:t>
                      </a:r>
                      <a:endParaRPr kumimoji="0" lang="en-US" sz="1200" b="0" i="0" u="none" strike="noStrike" cap="none" normalizeH="0" baseline="0" dirty="0" smtClean="0">
                        <a:ln>
                          <a:noFill/>
                        </a:ln>
                        <a:solidFill>
                          <a:schemeClr val="bg1"/>
                        </a:solidFill>
                        <a:effectLst/>
                        <a:latin typeface="+mn-lt"/>
                        <a:ea typeface="Times New Roman" pitchFamily="18" charset="0"/>
                        <a:cs typeface="Tahoma" pitchFamily="34" charset="0"/>
                      </a:endParaRPr>
                    </a:p>
                  </a:txBody>
                  <a:tcPr marT="9144" marB="9144" anchor="b" horzOverflow="overflow"/>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fr-FR" dirty="0"/>
          </a:p>
        </p:txBody>
      </p:sp>
      <p:sp>
        <p:nvSpPr>
          <p:cNvPr id="3" name="Content Placeholder 2"/>
          <p:cNvSpPr>
            <a:spLocks noGrp="1"/>
          </p:cNvSpPr>
          <p:nvPr>
            <p:ph idx="1"/>
          </p:nvPr>
        </p:nvSpPr>
        <p:spPr>
          <a:xfrm>
            <a:off x="136900" y="1173449"/>
            <a:ext cx="8857631" cy="4876801"/>
          </a:xfrm>
        </p:spPr>
        <p:txBody>
          <a:bodyPr>
            <a:normAutofit fontScale="92500" lnSpcReduction="10000"/>
          </a:bodyPr>
          <a:lstStyle/>
          <a:p>
            <a:r>
              <a:rPr lang="en-US" dirty="0" smtClean="0"/>
              <a:t>What is Live Meeting?</a:t>
            </a:r>
          </a:p>
          <a:p>
            <a:pPr lvl="1"/>
            <a:r>
              <a:rPr lang="en-US" dirty="0" smtClean="0"/>
              <a:t>Microsoft Web Conferencing solution</a:t>
            </a:r>
          </a:p>
          <a:p>
            <a:pPr lvl="2"/>
            <a:endParaRPr lang="en-US" dirty="0" smtClean="0"/>
          </a:p>
          <a:p>
            <a:r>
              <a:rPr lang="en-US" dirty="0" smtClean="0"/>
              <a:t>How is it sold?</a:t>
            </a:r>
          </a:p>
          <a:p>
            <a:pPr lvl="1"/>
            <a:r>
              <a:rPr lang="en-US" dirty="0" smtClean="0"/>
              <a:t>Two different flavors: hosted service or included within OCS</a:t>
            </a:r>
          </a:p>
          <a:p>
            <a:pPr lvl="1"/>
            <a:r>
              <a:rPr lang="en-US" dirty="0" smtClean="0"/>
              <a:t>Service Office Live Meeting (inside BPOS or not)</a:t>
            </a:r>
          </a:p>
          <a:p>
            <a:pPr lvl="1"/>
            <a:endParaRPr lang="en-US" dirty="0" smtClean="0"/>
          </a:p>
          <a:p>
            <a:r>
              <a:rPr lang="en-US" dirty="0" smtClean="0"/>
              <a:t>Who can use Live Meeting?</a:t>
            </a:r>
          </a:p>
          <a:p>
            <a:pPr lvl="1"/>
            <a:r>
              <a:rPr lang="en-US" dirty="0" smtClean="0"/>
              <a:t>ALL employees!</a:t>
            </a:r>
          </a:p>
          <a:p>
            <a:pPr lvl="1"/>
            <a:r>
              <a:rPr lang="en-US" dirty="0" smtClean="0"/>
              <a:t>License based on user; usually global license for all</a:t>
            </a:r>
          </a:p>
          <a:p>
            <a:pPr lvl="1"/>
            <a:r>
              <a:rPr lang="en-US" dirty="0" smtClean="0"/>
              <a:t>Possibility to invite external people with no additional cost!</a:t>
            </a:r>
            <a:endParaRPr lang="en-US" dirty="0"/>
          </a:p>
        </p:txBody>
      </p:sp>
      <p:pic>
        <p:nvPicPr>
          <p:cNvPr id="89089" name="Picture 1"/>
          <p:cNvPicPr>
            <a:picLocks noChangeAspect="1" noChangeArrowheads="1"/>
          </p:cNvPicPr>
          <p:nvPr/>
        </p:nvPicPr>
        <p:blipFill>
          <a:blip r:embed="rId3"/>
          <a:srcRect/>
          <a:stretch>
            <a:fillRect/>
          </a:stretch>
        </p:blipFill>
        <p:spPr bwMode="auto">
          <a:xfrm>
            <a:off x="7257998" y="3844632"/>
            <a:ext cx="1295400" cy="4111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9089"/>
                                        </p:tgtEl>
                                        <p:attrNameLst>
                                          <p:attrName>style.visibility</p:attrName>
                                        </p:attrNameLst>
                                      </p:cBhvr>
                                      <p:to>
                                        <p:strVal val="visible"/>
                                      </p:to>
                                    </p:set>
                                    <p:animEffect transition="in" filter="blinds(horizontal)">
                                      <p:cBhvr>
                                        <p:cTn id="24" dur="500"/>
                                        <p:tgtEl>
                                          <p:spTgt spid="8908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linds(horizontal)">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152400" y="2675744"/>
            <a:ext cx="9144000" cy="1079291"/>
          </a:xfrm>
          <a:prstGeom prst="rect">
            <a:avLst/>
          </a:prstGeom>
          <a:gradFill flip="none" rotWithShape="1">
            <a:gsLst>
              <a:gs pos="4000">
                <a:schemeClr val="bg2">
                  <a:lumMod val="75000"/>
                  <a:alpha val="0"/>
                </a:schemeClr>
              </a:gs>
              <a:gs pos="41000">
                <a:schemeClr val="tx1">
                  <a:alpha val="37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56" name="Rectangle 55"/>
          <p:cNvSpPr/>
          <p:nvPr/>
        </p:nvSpPr>
        <p:spPr bwMode="auto">
          <a:xfrm>
            <a:off x="0" y="3760511"/>
            <a:ext cx="9144000" cy="2239965"/>
          </a:xfrm>
          <a:prstGeom prst="rect">
            <a:avLst/>
          </a:prstGeom>
          <a:gradFill flip="none" rotWithShape="1">
            <a:gsLst>
              <a:gs pos="4000">
                <a:schemeClr val="bg2">
                  <a:lumMod val="75000"/>
                  <a:alpha val="0"/>
                </a:schemeClr>
              </a:gs>
              <a:gs pos="41000">
                <a:schemeClr val="bg2">
                  <a:alpha val="56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55" name="Rectangle 54"/>
          <p:cNvSpPr/>
          <p:nvPr/>
        </p:nvSpPr>
        <p:spPr bwMode="auto">
          <a:xfrm>
            <a:off x="0" y="1733663"/>
            <a:ext cx="9144000" cy="907058"/>
          </a:xfrm>
          <a:prstGeom prst="rect">
            <a:avLst/>
          </a:prstGeom>
          <a:gradFill flip="none" rotWithShape="1">
            <a:gsLst>
              <a:gs pos="4000">
                <a:schemeClr val="bg2">
                  <a:lumMod val="75000"/>
                  <a:alpha val="0"/>
                </a:schemeClr>
              </a:gs>
              <a:gs pos="41000">
                <a:schemeClr val="accent3">
                  <a:alpha val="89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sz="2400">
              <a:effectLst>
                <a:outerShdw blurRad="38100" dist="38100" dir="2700000" algn="tl">
                  <a:srgbClr val="000000">
                    <a:alpha val="43137"/>
                  </a:srgbClr>
                </a:outerShdw>
              </a:effectLst>
            </a:endParaRPr>
          </a:p>
        </p:txBody>
      </p:sp>
      <p:sp>
        <p:nvSpPr>
          <p:cNvPr id="75778" name="Text Box 3"/>
          <p:cNvSpPr txBox="1">
            <a:spLocks noChangeArrowheads="1"/>
          </p:cNvSpPr>
          <p:nvPr/>
        </p:nvSpPr>
        <p:spPr bwMode="auto">
          <a:xfrm>
            <a:off x="2177202" y="5571544"/>
            <a:ext cx="1792496" cy="369312"/>
          </a:xfrm>
          <a:prstGeom prst="rect">
            <a:avLst/>
          </a:prstGeom>
          <a:noFill/>
          <a:ln w="9525">
            <a:noFill/>
            <a:miter lim="800000"/>
            <a:headEnd/>
            <a:tailEnd/>
          </a:ln>
        </p:spPr>
        <p:txBody>
          <a:bodyPr wrap="none" lIns="91417" tIns="45710" rIns="91417" bIns="45710">
            <a:spAutoFit/>
          </a:bodyPr>
          <a:lstStyle/>
          <a:p>
            <a:r>
              <a:rPr lang="en-US" i="0" spc="-125" dirty="0" smtClean="0">
                <a:ln w="3175">
                  <a:noFill/>
                </a:ln>
                <a:effectLst>
                  <a:outerShdw blurRad="88900" dist="12700" dir="2700000" algn="tl" rotWithShape="0">
                    <a:prstClr val="black"/>
                  </a:outerShdw>
                </a:effectLst>
                <a:latin typeface="Segoe" pitchFamily="34" charset="0"/>
              </a:rPr>
              <a:t>On-Premise Server</a:t>
            </a:r>
            <a:endParaRPr lang="en-US" i="0" spc="-125" dirty="0">
              <a:ln w="3175">
                <a:noFill/>
              </a:ln>
              <a:effectLst>
                <a:outerShdw blurRad="88900" dist="12700" dir="2700000" algn="tl" rotWithShape="0">
                  <a:prstClr val="black"/>
                </a:outerShdw>
              </a:effectLst>
              <a:latin typeface="Segoe" pitchFamily="34" charset="0"/>
            </a:endParaRPr>
          </a:p>
        </p:txBody>
      </p:sp>
      <p:sp>
        <p:nvSpPr>
          <p:cNvPr id="15" name="Text Box 3"/>
          <p:cNvSpPr txBox="1">
            <a:spLocks noChangeArrowheads="1"/>
          </p:cNvSpPr>
          <p:nvPr/>
        </p:nvSpPr>
        <p:spPr bwMode="auto">
          <a:xfrm>
            <a:off x="5469520" y="5568361"/>
            <a:ext cx="1453621" cy="369312"/>
          </a:xfrm>
          <a:prstGeom prst="rect">
            <a:avLst/>
          </a:prstGeom>
          <a:noFill/>
          <a:ln w="9525">
            <a:noFill/>
            <a:miter lim="800000"/>
            <a:headEnd/>
            <a:tailEnd/>
          </a:ln>
        </p:spPr>
        <p:txBody>
          <a:bodyPr wrap="none" lIns="91417" tIns="45710" rIns="91417" bIns="45710">
            <a:spAutoFit/>
          </a:bodyPr>
          <a:lstStyle/>
          <a:p>
            <a:r>
              <a:rPr lang="en-US" i="0" spc="-125" dirty="0" smtClean="0">
                <a:ln w="3175">
                  <a:noFill/>
                </a:ln>
                <a:effectLst>
                  <a:outerShdw blurRad="88900" dist="12700" dir="2700000" algn="tl" rotWithShape="0">
                    <a:prstClr val="black"/>
                  </a:outerShdw>
                </a:effectLst>
                <a:latin typeface="Segoe" pitchFamily="34" charset="0"/>
              </a:rPr>
              <a:t>Hosted Service</a:t>
            </a:r>
            <a:endParaRPr lang="en-US" i="0" spc="-125" dirty="0">
              <a:ln w="3175">
                <a:noFill/>
              </a:ln>
              <a:effectLst>
                <a:outerShdw blurRad="88900" dist="12700" dir="2700000" algn="tl" rotWithShape="0">
                  <a:prstClr val="black"/>
                </a:outerShdw>
              </a:effectLst>
              <a:latin typeface="Segoe" pitchFamily="34" charset="0"/>
            </a:endParaRPr>
          </a:p>
        </p:txBody>
      </p:sp>
      <p:sp>
        <p:nvSpPr>
          <p:cNvPr id="19" name="Rectangle 18"/>
          <p:cNvSpPr/>
          <p:nvPr/>
        </p:nvSpPr>
        <p:spPr>
          <a:xfrm>
            <a:off x="1623720" y="3207663"/>
            <a:ext cx="5896559" cy="523210"/>
          </a:xfrm>
          <a:prstGeom prst="rect">
            <a:avLst/>
          </a:prstGeom>
        </p:spPr>
        <p:txBody>
          <a:bodyPr wrap="square" lIns="91428" tIns="45715" rIns="91428" bIns="45715">
            <a:spAutoFit/>
          </a:bodyPr>
          <a:lstStyle/>
          <a:p>
            <a:pPr marL="228537" indent="-228537" algn="ctr" eaLnBrk="0" hangingPunct="0">
              <a:spcBef>
                <a:spcPct val="20000"/>
              </a:spcBef>
              <a:defRPr/>
            </a:pPr>
            <a:r>
              <a:rPr lang="en-US" sz="2800" i="0" spc="-150" dirty="0" smtClean="0">
                <a:ln w="3175">
                  <a:solidFill>
                    <a:srgbClr val="000000">
                      <a:alpha val="62000"/>
                    </a:srgbClr>
                  </a:solidFill>
                </a:ln>
                <a:gradFill flip="none" rotWithShape="1">
                  <a:gsLst>
                    <a:gs pos="0">
                      <a:srgbClr val="FFC000">
                        <a:lumMod val="20000"/>
                        <a:lumOff val="80000"/>
                      </a:srgbClr>
                    </a:gs>
                    <a:gs pos="42000">
                      <a:srgbClr val="FFC000">
                        <a:lumMod val="40000"/>
                        <a:lumOff val="60000"/>
                      </a:srgbClr>
                    </a:gs>
                    <a:gs pos="84000">
                      <a:srgbClr val="FFC000">
                        <a:lumMod val="50000"/>
                      </a:srgb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 of server or service</a:t>
            </a:r>
          </a:p>
        </p:txBody>
      </p:sp>
      <p:sp>
        <p:nvSpPr>
          <p:cNvPr id="18" name="Title 17"/>
          <p:cNvSpPr>
            <a:spLocks noGrp="1"/>
          </p:cNvSpPr>
          <p:nvPr>
            <p:ph type="title"/>
          </p:nvPr>
        </p:nvSpPr>
        <p:spPr>
          <a:xfrm>
            <a:off x="381000" y="230188"/>
            <a:ext cx="8382000" cy="553998"/>
          </a:xfrm>
        </p:spPr>
        <p:txBody>
          <a:bodyPr/>
          <a:lstStyle/>
          <a:p>
            <a:r>
              <a:rPr lang="en-US" sz="4000" dirty="0" smtClean="0">
                <a:sym typeface="Wingdings" pitchFamily="2" charset="2"/>
              </a:rPr>
              <a:t>Conferencing Choice With 2007 Releases</a:t>
            </a:r>
            <a:endParaRPr lang="en-US" dirty="0"/>
          </a:p>
        </p:txBody>
      </p:sp>
      <p:pic>
        <p:nvPicPr>
          <p:cNvPr id="1026" name="Picture 2" descr="C:\Program Files\Microsoft Resource DVD Artwork\DVD_ART\Artwork_Imagery\HARDWARE_IMAGERY\Illustration - Misc Hardware\Windows Vista Illustration Icons\VPN.png"/>
          <p:cNvPicPr>
            <a:picLocks noChangeAspect="1" noChangeArrowheads="1"/>
          </p:cNvPicPr>
          <p:nvPr/>
        </p:nvPicPr>
        <p:blipFill>
          <a:blip r:embed="rId3"/>
          <a:srcRect/>
          <a:stretch>
            <a:fillRect/>
          </a:stretch>
        </p:blipFill>
        <p:spPr bwMode="auto">
          <a:xfrm>
            <a:off x="3451511" y="4396431"/>
            <a:ext cx="860418" cy="1203645"/>
          </a:xfrm>
          <a:prstGeom prst="rect">
            <a:avLst/>
          </a:prstGeom>
          <a:noFill/>
        </p:spPr>
      </p:pic>
      <p:pic>
        <p:nvPicPr>
          <p:cNvPr id="1033" name="Picture 9" descr="C:\Program Files\Microsoft Resource DVD Artwork\DVD_ART\Artwork_Imagery\Shapes and Graphics\Internet Cloud\internet cloud.png"/>
          <p:cNvPicPr>
            <a:picLocks noChangeAspect="1" noChangeArrowheads="1"/>
          </p:cNvPicPr>
          <p:nvPr/>
        </p:nvPicPr>
        <p:blipFill>
          <a:blip r:embed="rId4"/>
          <a:srcRect/>
          <a:stretch>
            <a:fillRect/>
          </a:stretch>
        </p:blipFill>
        <p:spPr bwMode="auto">
          <a:xfrm>
            <a:off x="5016590" y="4389745"/>
            <a:ext cx="2359481" cy="1082106"/>
          </a:xfrm>
          <a:prstGeom prst="rect">
            <a:avLst/>
          </a:prstGeom>
          <a:noFill/>
        </p:spPr>
      </p:pic>
      <p:cxnSp>
        <p:nvCxnSpPr>
          <p:cNvPr id="33" name="Straight Connector 32"/>
          <p:cNvCxnSpPr/>
          <p:nvPr/>
        </p:nvCxnSpPr>
        <p:spPr>
          <a:xfrm>
            <a:off x="381793" y="2655711"/>
            <a:ext cx="8380413" cy="1588"/>
          </a:xfrm>
          <a:prstGeom prst="line">
            <a:avLst/>
          </a:prstGeom>
          <a:ln w="38100">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993487" y="1894810"/>
            <a:ext cx="4519101" cy="584765"/>
          </a:xfrm>
          <a:prstGeom prst="rect">
            <a:avLst/>
          </a:prstGeom>
        </p:spPr>
        <p:txBody>
          <a:bodyPr wrap="square" lIns="91428" tIns="45715" rIns="91428" bIns="45715">
            <a:spAutoFit/>
          </a:bodyPr>
          <a:lstStyle/>
          <a:p>
            <a:pPr marL="228537" indent="-228537" algn="ctr" eaLnBrk="0" hangingPunct="0">
              <a:spcBef>
                <a:spcPct val="20000"/>
              </a:spcBef>
              <a:defRPr/>
            </a:pPr>
            <a:r>
              <a:rPr lang="en-US" sz="3200" i="0" spc="-150" dirty="0" smtClean="0">
                <a:ln w="3175">
                  <a:solidFill>
                    <a:srgbClr val="000000">
                      <a:alpha val="62000"/>
                    </a:srgbClr>
                  </a:solidFill>
                </a:ln>
                <a:gradFill flip="none" rotWithShape="1">
                  <a:gsLst>
                    <a:gs pos="0">
                      <a:srgbClr val="FFC000">
                        <a:lumMod val="20000"/>
                        <a:lumOff val="80000"/>
                      </a:srgbClr>
                    </a:gs>
                    <a:gs pos="42000">
                      <a:srgbClr val="FFC000">
                        <a:lumMod val="40000"/>
                        <a:lumOff val="60000"/>
                      </a:srgbClr>
                    </a:gs>
                    <a:gs pos="84000">
                      <a:srgbClr val="FFC000">
                        <a:lumMod val="50000"/>
                      </a:srgb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Common user experience</a:t>
            </a:r>
          </a:p>
        </p:txBody>
      </p:sp>
      <p:cxnSp>
        <p:nvCxnSpPr>
          <p:cNvPr id="41" name="Straight Connector 40"/>
          <p:cNvCxnSpPr>
            <a:stCxn id="19" idx="2"/>
            <a:endCxn id="56" idx="2"/>
          </p:cNvCxnSpPr>
          <p:nvPr/>
        </p:nvCxnSpPr>
        <p:spPr>
          <a:xfrm rot="5400000">
            <a:off x="3437199" y="4865674"/>
            <a:ext cx="2269603" cy="1588"/>
          </a:xfrm>
          <a:prstGeom prst="line">
            <a:avLst/>
          </a:prstGeom>
          <a:ln w="31750">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1034" name="Picture 10" descr="C:\Program Files\Microsoft Resource DVD Artwork\DVD_ART\BoxShots_Logos\Office Live Meeting\Office Live Meeting logo r.png"/>
          <p:cNvPicPr>
            <a:picLocks noChangeAspect="1" noChangeArrowheads="1"/>
          </p:cNvPicPr>
          <p:nvPr/>
        </p:nvPicPr>
        <p:blipFill>
          <a:blip r:embed="rId5" cstate="print"/>
          <a:srcRect/>
          <a:stretch>
            <a:fillRect/>
          </a:stretch>
        </p:blipFill>
        <p:spPr bwMode="auto">
          <a:xfrm>
            <a:off x="4889500" y="3917041"/>
            <a:ext cx="2613660" cy="461539"/>
          </a:xfrm>
          <a:prstGeom prst="rect">
            <a:avLst/>
          </a:prstGeom>
          <a:noFill/>
        </p:spPr>
      </p:pic>
      <p:sp>
        <p:nvSpPr>
          <p:cNvPr id="53" name="Rectangle 52"/>
          <p:cNvSpPr/>
          <p:nvPr/>
        </p:nvSpPr>
        <p:spPr>
          <a:xfrm>
            <a:off x="4246430" y="2466603"/>
            <a:ext cx="651140" cy="923330"/>
          </a:xfrm>
          <a:prstGeom prst="rect">
            <a:avLst/>
          </a:prstGeom>
        </p:spPr>
        <p:txBody>
          <a:bodyPr wrap="none">
            <a:spAutoFit/>
          </a:bodyPr>
          <a:lstStyle/>
          <a:p>
            <a:pPr marL="228537" lvl="0" indent="-228537" algn="ctr" eaLnBrk="0" hangingPunct="0">
              <a:spcBef>
                <a:spcPct val="20000"/>
              </a:spcBef>
              <a:defRPr/>
            </a:pPr>
            <a:r>
              <a:rPr lang="en-US" sz="5400" i="0" spc="-150" dirty="0" smtClean="0">
                <a:ln w="3175">
                  <a:solidFill>
                    <a:srgbClr val="000000">
                      <a:alpha val="62000"/>
                    </a:srgbClr>
                  </a:solidFill>
                </a:ln>
                <a:gradFill flip="none" rotWithShape="1">
                  <a:gsLst>
                    <a:gs pos="0">
                      <a:srgbClr val="FFC000">
                        <a:lumMod val="20000"/>
                        <a:lumOff val="80000"/>
                      </a:srgbClr>
                    </a:gs>
                    <a:gs pos="42000">
                      <a:srgbClr val="FFC000">
                        <a:lumMod val="40000"/>
                        <a:lumOff val="60000"/>
                      </a:srgbClr>
                    </a:gs>
                    <a:gs pos="84000">
                      <a:srgbClr val="FFC000">
                        <a:lumMod val="50000"/>
                      </a:srgb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a:t>
            </a:r>
          </a:p>
        </p:txBody>
      </p:sp>
      <p:cxnSp>
        <p:nvCxnSpPr>
          <p:cNvPr id="61" name="Straight Connector 60"/>
          <p:cNvCxnSpPr/>
          <p:nvPr/>
        </p:nvCxnSpPr>
        <p:spPr>
          <a:xfrm>
            <a:off x="381793" y="1702508"/>
            <a:ext cx="8380413" cy="1588"/>
          </a:xfrm>
          <a:prstGeom prst="line">
            <a:avLst/>
          </a:prstGeom>
          <a:ln w="38100">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1000" y="6026046"/>
            <a:ext cx="8380413" cy="1588"/>
          </a:xfrm>
          <a:prstGeom prst="line">
            <a:avLst/>
          </a:prstGeom>
          <a:ln w="63500">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6" cstate="print"/>
          <a:srcRect/>
          <a:stretch>
            <a:fillRect/>
          </a:stretch>
        </p:blipFill>
        <p:spPr bwMode="auto">
          <a:xfrm>
            <a:off x="823913" y="1419225"/>
            <a:ext cx="2001143" cy="1554013"/>
          </a:xfrm>
          <a:prstGeom prst="roundRect">
            <a:avLst>
              <a:gd name="adj" fmla="val 1462"/>
            </a:avLst>
          </a:prstGeom>
          <a:noFill/>
          <a:ln>
            <a:noFill/>
          </a:ln>
          <a:effectLst>
            <a:outerShdw blurRad="63500" sx="102000" sy="102000" algn="ctr" rotWithShape="0">
              <a:prstClr val="black">
                <a:alpha val="40000"/>
              </a:prstClr>
            </a:outerShdw>
          </a:effectLst>
        </p:spPr>
      </p:pic>
      <p:pic>
        <p:nvPicPr>
          <p:cNvPr id="2" name="Picture 3"/>
          <p:cNvPicPr>
            <a:picLocks noChangeAspect="1" noChangeArrowheads="1"/>
          </p:cNvPicPr>
          <p:nvPr/>
        </p:nvPicPr>
        <p:blipFill>
          <a:blip r:embed="rId7"/>
          <a:srcRect t="1044"/>
          <a:stretch>
            <a:fillRect/>
          </a:stretch>
        </p:blipFill>
        <p:spPr bwMode="auto">
          <a:xfrm>
            <a:off x="651662" y="2797103"/>
            <a:ext cx="344502" cy="352269"/>
          </a:xfrm>
          <a:prstGeom prst="roundRect">
            <a:avLst/>
          </a:prstGeom>
          <a:noFill/>
          <a:ln w="9525">
            <a:noFill/>
            <a:miter lim="800000"/>
            <a:headEnd/>
            <a:tailEnd/>
          </a:ln>
          <a:effectLst>
            <a:outerShdw blurRad="63500" sx="102000" sy="102000" algn="ctr" rotWithShape="0">
              <a:prstClr val="black">
                <a:alpha val="40000"/>
              </a:prstClr>
            </a:outerShdw>
          </a:effectLst>
        </p:spPr>
      </p:pic>
      <p:cxnSp>
        <p:nvCxnSpPr>
          <p:cNvPr id="70" name="Straight Connector 69"/>
          <p:cNvCxnSpPr/>
          <p:nvPr/>
        </p:nvCxnSpPr>
        <p:spPr>
          <a:xfrm>
            <a:off x="381793" y="3786110"/>
            <a:ext cx="8380413" cy="1588"/>
          </a:xfrm>
          <a:prstGeom prst="line">
            <a:avLst/>
          </a:prstGeom>
          <a:ln w="63500">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22" name="Rectangle 39"/>
          <p:cNvPicPr>
            <a:picLocks noChangeAspect="1" noChangeArrowheads="1"/>
          </p:cNvPicPr>
          <p:nvPr/>
        </p:nvPicPr>
        <p:blipFill>
          <a:blip r:embed="rId8" cstate="screen"/>
          <a:srcRect/>
          <a:stretch>
            <a:fillRect/>
          </a:stretch>
        </p:blipFill>
        <p:spPr bwMode="invGray">
          <a:xfrm>
            <a:off x="1723712" y="3928909"/>
            <a:ext cx="2653129" cy="53831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291"/>
          <p:cNvSpPr>
            <a:spLocks noChangeArrowheads="1"/>
          </p:cNvSpPr>
          <p:nvPr/>
        </p:nvSpPr>
        <p:spPr bwMode="auto">
          <a:xfrm>
            <a:off x="0" y="0"/>
            <a:ext cx="9144000" cy="457200"/>
          </a:xfrm>
          <a:prstGeom prst="rect">
            <a:avLst/>
          </a:prstGeom>
          <a:solidFill>
            <a:srgbClr val="377944"/>
          </a:solidFill>
          <a:ln w="9525" algn="ctr">
            <a:noFill/>
            <a:miter lim="800000"/>
            <a:headEnd/>
            <a:tailEnd/>
          </a:ln>
        </p:spPr>
        <p:txBody>
          <a:bodyPr anchor="ctr"/>
          <a:lstStyle/>
          <a:p>
            <a:pPr marL="342900" indent="-342900" algn="ctr" defTabSz="-13873163" eaLnBrk="0" hangingPunct="0">
              <a:tabLst>
                <a:tab pos="803275" algn="l"/>
              </a:tabLst>
            </a:pPr>
            <a:r>
              <a:rPr lang="en-US" sz="2800" b="1" dirty="0" smtClean="0">
                <a:solidFill>
                  <a:schemeClr val="bg1"/>
                </a:solidFill>
                <a:latin typeface="+mj-lt"/>
              </a:rPr>
              <a:t>Live Meeting Feature Comparison</a:t>
            </a:r>
            <a:endParaRPr lang="en-US" sz="2800" b="1" dirty="0">
              <a:solidFill>
                <a:schemeClr val="bg1"/>
              </a:solidFill>
              <a:latin typeface="+mj-lt"/>
            </a:endParaRPr>
          </a:p>
        </p:txBody>
      </p:sp>
      <p:graphicFrame>
        <p:nvGraphicFramePr>
          <p:cNvPr id="18" name="Table 17"/>
          <p:cNvGraphicFramePr>
            <a:graphicFrameLocks noGrp="1"/>
          </p:cNvGraphicFramePr>
          <p:nvPr/>
        </p:nvGraphicFramePr>
        <p:xfrm>
          <a:off x="152401" y="533400"/>
          <a:ext cx="4062409" cy="6160929"/>
        </p:xfrm>
        <a:graphic>
          <a:graphicData uri="http://schemas.openxmlformats.org/drawingml/2006/table">
            <a:tbl>
              <a:tblPr/>
              <a:tblGrid>
                <a:gridCol w="2156529"/>
                <a:gridCol w="702291"/>
                <a:gridCol w="612609"/>
                <a:gridCol w="590980"/>
              </a:tblGrid>
              <a:tr h="367524">
                <a:tc gridSpan="4">
                  <a:txBody>
                    <a:bodyPr/>
                    <a:lstStyle/>
                    <a:p>
                      <a:pPr algn="ctr" fontAlgn="ctr"/>
                      <a:r>
                        <a:rPr lang="en-US" sz="1800" b="1" i="0" u="none" strike="noStrike" dirty="0" smtClean="0">
                          <a:solidFill>
                            <a:srgbClr val="FFFFFF"/>
                          </a:solidFill>
                          <a:latin typeface="Arial"/>
                        </a:rPr>
                        <a:t>License Basics</a:t>
                      </a:r>
                      <a:endParaRPr lang="en-US" sz="18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87416">
                <a:tc>
                  <a:txBody>
                    <a:bodyPr/>
                    <a:lstStyle/>
                    <a:p>
                      <a:pPr algn="ctr" fontAlgn="b"/>
                      <a:r>
                        <a:rPr lang="en-US" sz="900" b="1" i="0" u="none" strike="noStrike" dirty="0">
                          <a:solidFill>
                            <a:srgbClr val="FFFFFF"/>
                          </a:solidFill>
                          <a:latin typeface="Arial"/>
                        </a:rPr>
                        <a:t> </a:t>
                      </a:r>
                    </a:p>
                  </a:txBody>
                  <a:tcPr marL="7236" marR="7236" marT="72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253759">
                <a:tc>
                  <a:txBody>
                    <a:bodyPr/>
                    <a:lstStyle/>
                    <a:p>
                      <a:pPr algn="l" fontAlgn="t"/>
                      <a:r>
                        <a:rPr lang="en-US" sz="1200" b="1" i="0" u="none" strike="noStrike" dirty="0">
                          <a:solidFill>
                            <a:srgbClr val="FFFFFF"/>
                          </a:solidFill>
                          <a:latin typeface="Arial"/>
                        </a:rPr>
                        <a:t>Meeting Attendee Capacity</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200" b="0" i="0" u="none" strike="noStrike" smtClean="0">
                          <a:solidFill>
                            <a:srgbClr val="FFFFFF"/>
                          </a:solidFill>
                          <a:latin typeface="Arial"/>
                        </a:rPr>
                        <a:t>250</a:t>
                      </a:r>
                      <a:endParaRPr lang="en-US" sz="1200" b="0"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200" b="0" i="0" u="none" strike="noStrike" dirty="0" smtClean="0">
                          <a:solidFill>
                            <a:srgbClr val="FFFFFF"/>
                          </a:solidFill>
                          <a:latin typeface="Arial"/>
                        </a:rPr>
                        <a:t>250</a:t>
                      </a:r>
                      <a:endParaRPr lang="en-US" sz="1200" b="0"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200" b="0" i="0" u="none" strike="noStrike" dirty="0">
                          <a:solidFill>
                            <a:srgbClr val="FFFFFF"/>
                          </a:solidFill>
                          <a:latin typeface="Arial"/>
                        </a:rPr>
                        <a:t>1250</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53759">
                <a:tc>
                  <a:txBody>
                    <a:bodyPr/>
                    <a:lstStyle/>
                    <a:p>
                      <a:pPr algn="l" fontAlgn="t"/>
                      <a:r>
                        <a:rPr lang="en-US" sz="1200" b="1" i="0" u="none" strike="noStrike">
                          <a:solidFill>
                            <a:srgbClr val="000000"/>
                          </a:solidFill>
                          <a:latin typeface="Arial"/>
                        </a:rPr>
                        <a:t>Storage Days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1200" b="0" i="0" u="none" strike="noStrike" dirty="0">
                        <a:solidFill>
                          <a:srgbClr val="000000"/>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latin typeface="Arial"/>
                        </a:rPr>
                        <a:t>90</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200" b="0" i="0" u="none" strike="noStrike" dirty="0">
                          <a:solidFill>
                            <a:srgbClr val="000000"/>
                          </a:solidFill>
                          <a:latin typeface="Arial"/>
                        </a:rPr>
                        <a:t>365</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8026">
                <a:tc>
                  <a:txBody>
                    <a:bodyPr/>
                    <a:lstStyle/>
                    <a:p>
                      <a:pPr algn="l" fontAlgn="b"/>
                      <a:endParaRPr lang="en-US" sz="900" b="0" i="0" u="none" strike="noStrike" dirty="0">
                        <a:solidFill>
                          <a:srgbClr val="000000"/>
                        </a:solidFill>
                        <a:latin typeface="Calibri"/>
                      </a:endParaRPr>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sz="1600" dirty="0"/>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15">
                <a:tc gridSpan="4">
                  <a:txBody>
                    <a:bodyPr/>
                    <a:lstStyle/>
                    <a:p>
                      <a:pPr algn="ctr" fontAlgn="ctr"/>
                      <a:r>
                        <a:rPr lang="en-US" sz="1000" b="1" i="0" u="none" strike="noStrike" dirty="0">
                          <a:solidFill>
                            <a:srgbClr val="FFFFFF"/>
                          </a:solidFill>
                          <a:latin typeface="Arial"/>
                        </a:rPr>
                        <a:t>Hosting</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87416">
                <a:tc>
                  <a:txBody>
                    <a:bodyPr/>
                    <a:lstStyle/>
                    <a:p>
                      <a:pPr algn="ctr" fontAlgn="b"/>
                      <a:r>
                        <a:rPr lang="en-US" sz="900" b="1" i="0" u="none" strike="noStrike">
                          <a:solidFill>
                            <a:srgbClr val="FFFFFF"/>
                          </a:solidFill>
                          <a:latin typeface="Arial"/>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210014">
                <a:tc>
                  <a:txBody>
                    <a:bodyPr/>
                    <a:lstStyle/>
                    <a:p>
                      <a:pPr algn="l" fontAlgn="t"/>
                      <a:r>
                        <a:rPr lang="en-US" sz="900" b="1" i="0" u="none" strike="noStrike" dirty="0">
                          <a:solidFill>
                            <a:srgbClr val="FFFFFF"/>
                          </a:solidFill>
                          <a:latin typeface="Arial"/>
                        </a:rPr>
                        <a:t>Streamlined user experience</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1400" b="1" i="0" u="none" strike="noStrike" dirty="0">
                          <a:solidFill>
                            <a:schemeClr val="accent6"/>
                          </a:solidFill>
                          <a:latin typeface="Arial"/>
                        </a:rPr>
                        <a:t>Support for Web client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endParaRPr lang="en-US" sz="1400" b="1" i="0" u="none" strike="noStrike" dirty="0">
                        <a:solidFill>
                          <a:schemeClr val="accent6"/>
                        </a:solidFill>
                        <a:latin typeface="Calibri"/>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400" b="1" i="0" u="none" strike="noStrike" dirty="0">
                          <a:solidFill>
                            <a:schemeClr val="accent6"/>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400" b="1" i="0" u="none" strike="noStrike" dirty="0">
                          <a:solidFill>
                            <a:schemeClr val="accent6"/>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364332">
                <a:tc>
                  <a:txBody>
                    <a:bodyPr/>
                    <a:lstStyle/>
                    <a:p>
                      <a:pPr algn="l" fontAlgn="t"/>
                      <a:r>
                        <a:rPr lang="en-US" sz="900" b="1" i="0" u="none" strike="noStrike">
                          <a:solidFill>
                            <a:srgbClr val="FFFFFF"/>
                          </a:solidFill>
                          <a:latin typeface="Arial"/>
                        </a:rPr>
                        <a:t>Single meeting client for on-premise and hosted conferencing</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a:solidFill>
                            <a:srgbClr val="000000"/>
                          </a:solidFill>
                          <a:latin typeface="Arial"/>
                        </a:rPr>
                        <a:t>Interactive whiteboard and annotation tools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0014">
                <a:tc>
                  <a:txBody>
                    <a:bodyPr/>
                    <a:lstStyle/>
                    <a:p>
                      <a:pPr algn="l" fontAlgn="t"/>
                      <a:r>
                        <a:rPr lang="en-US" sz="900" b="1" i="0" u="none" strike="noStrike">
                          <a:solidFill>
                            <a:srgbClr val="FFFFFF"/>
                          </a:solidFill>
                          <a:latin typeface="Arial"/>
                        </a:rPr>
                        <a:t>Shared notes pane</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a:solidFill>
                            <a:srgbClr val="000000"/>
                          </a:solidFill>
                          <a:latin typeface="Arial"/>
                        </a:rPr>
                        <a:t>Personal address books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latin typeface="Arial"/>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7416">
                <a:tc>
                  <a:txBody>
                    <a:bodyPr/>
                    <a:lstStyle/>
                    <a:p>
                      <a:pPr algn="l" fontAlgn="b"/>
                      <a:endParaRPr lang="en-US" sz="900" b="0" i="0" u="none" strike="noStrike">
                        <a:solidFill>
                          <a:srgbClr val="000000"/>
                        </a:solidFill>
                        <a:latin typeface="Calibri"/>
                      </a:endParaRPr>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sz="1600"/>
                    </a:p>
                  </a:txBody>
                  <a:tcPr marL="7236" marR="7236" marT="723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515">
                <a:tc gridSpan="4">
                  <a:txBody>
                    <a:bodyPr/>
                    <a:lstStyle/>
                    <a:p>
                      <a:pPr algn="ctr" fontAlgn="ctr"/>
                      <a:r>
                        <a:rPr lang="en-US" sz="1000" b="1" i="0" u="none" strike="noStrike" dirty="0">
                          <a:solidFill>
                            <a:srgbClr val="FFFFFF"/>
                          </a:solidFill>
                          <a:latin typeface="Arial"/>
                        </a:rPr>
                        <a:t>Training</a:t>
                      </a:r>
                    </a:p>
                  </a:txBody>
                  <a:tcPr marL="7236" marR="7236" marT="723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87416">
                <a:tc>
                  <a:txBody>
                    <a:bodyPr/>
                    <a:lstStyle/>
                    <a:p>
                      <a:pPr algn="ctr" fontAlgn="b"/>
                      <a:r>
                        <a:rPr lang="en-US" sz="900" b="1" i="0" u="none" strike="noStrike">
                          <a:solidFill>
                            <a:srgbClr val="FFFFFF"/>
                          </a:solidFill>
                          <a:latin typeface="Arial"/>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195313">
                <a:tc>
                  <a:txBody>
                    <a:bodyPr/>
                    <a:lstStyle/>
                    <a:p>
                      <a:pPr algn="l" fontAlgn="t"/>
                      <a:r>
                        <a:rPr lang="en-US" sz="900" b="1" i="0" u="none" strike="noStrike">
                          <a:solidFill>
                            <a:srgbClr val="FFFFFF"/>
                          </a:solidFill>
                          <a:latin typeface="Arial"/>
                        </a:rPr>
                        <a:t>Conferencing add-in for Outlook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dirty="0">
                          <a:solidFill>
                            <a:srgbClr val="000000"/>
                          </a:solidFill>
                          <a:latin typeface="Arial"/>
                        </a:rPr>
                        <a:t>Event and class registration</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0" i="0" u="none" strike="noStrike" dirty="0">
                        <a:solidFill>
                          <a:srgbClr val="000000"/>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latin typeface="Arial"/>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0014">
                <a:tc>
                  <a:txBody>
                    <a:bodyPr/>
                    <a:lstStyle/>
                    <a:p>
                      <a:pPr algn="l" fontAlgn="t"/>
                      <a:r>
                        <a:rPr lang="en-US" sz="900" b="1" i="0" u="none" strike="noStrike">
                          <a:solidFill>
                            <a:srgbClr val="FFFFFF"/>
                          </a:solidFill>
                          <a:latin typeface="Arial"/>
                        </a:rPr>
                        <a:t>Public events page</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endParaRPr lang="en-US" sz="900" b="0"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0" i="0" u="none" strike="noStrike" dirty="0">
                          <a:solidFill>
                            <a:srgbClr val="FFFFFF"/>
                          </a:solidFill>
                          <a:latin typeface="Arial"/>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a:solidFill>
                            <a:srgbClr val="000000"/>
                          </a:solidFill>
                          <a:latin typeface="Arial"/>
                        </a:rPr>
                        <a:t>Advanced testing and grading</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1" i="0" u="none" strike="noStrike" dirty="0">
                        <a:solidFill>
                          <a:srgbClr val="000000"/>
                        </a:solidFill>
                        <a:latin typeface="Calibri"/>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0014">
                <a:tc>
                  <a:txBody>
                    <a:bodyPr/>
                    <a:lstStyle/>
                    <a:p>
                      <a:pPr algn="l" fontAlgn="t"/>
                      <a:r>
                        <a:rPr lang="en-US" sz="900" b="1" i="0" u="none" strike="noStrike">
                          <a:solidFill>
                            <a:srgbClr val="FFFFFF"/>
                          </a:solidFill>
                          <a:latin typeface="Arial"/>
                        </a:rPr>
                        <a:t>High-fidelity recordings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dirty="0">
                          <a:solidFill>
                            <a:srgbClr val="000000"/>
                          </a:solidFill>
                          <a:latin typeface="Arial"/>
                        </a:rPr>
                        <a:t>Shared recordings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0" i="0" u="none" strike="noStrike" dirty="0">
                        <a:solidFill>
                          <a:srgbClr val="000000"/>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latin typeface="Arial"/>
                        </a:rPr>
                        <a:t> </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0014">
                <a:tc>
                  <a:txBody>
                    <a:bodyPr/>
                    <a:lstStyle/>
                    <a:p>
                      <a:pPr algn="l" fontAlgn="t"/>
                      <a:r>
                        <a:rPr lang="en-US" sz="900" b="1" i="0" u="none" strike="noStrike">
                          <a:solidFill>
                            <a:srgbClr val="FFFFFF"/>
                          </a:solidFill>
                          <a:latin typeface="Arial"/>
                        </a:rPr>
                        <a:t>Personal recordings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FFFFFF"/>
                          </a:solidFill>
                          <a:latin typeface="+mn-lt"/>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a:solidFill>
                            <a:srgbClr val="000000"/>
                          </a:solidFill>
                          <a:latin typeface="Arial"/>
                        </a:rPr>
                        <a:t>Microsoft event services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1" i="0" u="none" strike="noStrike" dirty="0">
                        <a:solidFill>
                          <a:srgbClr val="000000"/>
                        </a:solidFill>
                        <a:latin typeface="Calibri"/>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10014">
                <a:tc>
                  <a:txBody>
                    <a:bodyPr/>
                    <a:lstStyle/>
                    <a:p>
                      <a:pPr algn="l" fontAlgn="t"/>
                      <a:r>
                        <a:rPr lang="en-US" sz="900" b="1" i="0" u="none" strike="noStrike">
                          <a:solidFill>
                            <a:srgbClr val="FFFFFF"/>
                          </a:solidFill>
                          <a:latin typeface="Arial"/>
                        </a:rPr>
                        <a:t>Meeting reports</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endParaRPr lang="en-US" sz="900" b="1" i="0" u="none" strike="noStrike" dirty="0">
                        <a:solidFill>
                          <a:srgbClr val="FFFFFF"/>
                        </a:solidFill>
                        <a:latin typeface="Calibri"/>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1" i="0" u="none" strike="noStrike" dirty="0">
                          <a:solidFill>
                            <a:srgbClr val="FFFFFF"/>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10014">
                <a:tc>
                  <a:txBody>
                    <a:bodyPr/>
                    <a:lstStyle/>
                    <a:p>
                      <a:pPr algn="l" fontAlgn="t"/>
                      <a:r>
                        <a:rPr lang="en-US" sz="900" b="1" i="0" u="none" strike="noStrike" dirty="0">
                          <a:solidFill>
                            <a:srgbClr val="000000"/>
                          </a:solidFill>
                          <a:latin typeface="Arial"/>
                        </a:rPr>
                        <a:t>Meeting content storage and </a:t>
                      </a:r>
                      <a:r>
                        <a:rPr lang="en-US" sz="900" b="1" i="0" u="none" strike="noStrike" dirty="0" smtClean="0">
                          <a:solidFill>
                            <a:srgbClr val="000000"/>
                          </a:solidFill>
                          <a:latin typeface="Arial"/>
                        </a:rPr>
                        <a:t>Management tools</a:t>
                      </a:r>
                      <a:endParaRPr lang="en-US" sz="900" b="1" i="0" u="none" strike="noStrike" dirty="0">
                        <a:solidFill>
                          <a:srgbClr val="000000"/>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1" i="0" u="none" strike="noStrike" dirty="0">
                        <a:solidFill>
                          <a:srgbClr val="000000"/>
                        </a:solidFill>
                        <a:latin typeface="Calibri"/>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000000"/>
                          </a:solidFill>
                          <a:latin typeface="Calibri"/>
                        </a:rPr>
                        <a:t>√</a:t>
                      </a: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20" name="Table 19"/>
          <p:cNvGraphicFramePr>
            <a:graphicFrameLocks noGrp="1"/>
          </p:cNvGraphicFramePr>
          <p:nvPr/>
        </p:nvGraphicFramePr>
        <p:xfrm>
          <a:off x="4429124" y="410095"/>
          <a:ext cx="4572033" cy="6484249"/>
        </p:xfrm>
        <a:graphic>
          <a:graphicData uri="http://schemas.openxmlformats.org/drawingml/2006/table">
            <a:tbl>
              <a:tblPr/>
              <a:tblGrid>
                <a:gridCol w="2427061"/>
                <a:gridCol w="790393"/>
                <a:gridCol w="790393"/>
                <a:gridCol w="564186"/>
              </a:tblGrid>
              <a:tr h="222403">
                <a:tc gridSpan="4">
                  <a:txBody>
                    <a:bodyPr/>
                    <a:lstStyle/>
                    <a:p>
                      <a:pPr algn="ctr" fontAlgn="ctr"/>
                      <a:r>
                        <a:rPr lang="en-US" sz="1050" b="1" i="0" u="none" strike="noStrike" dirty="0">
                          <a:solidFill>
                            <a:srgbClr val="FFFFFF"/>
                          </a:solidFill>
                          <a:latin typeface="Arial"/>
                        </a:rPr>
                        <a:t>Rich Media</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70618">
                <a:tc>
                  <a:txBody>
                    <a:bodyPr/>
                    <a:lstStyle/>
                    <a:p>
                      <a:pPr algn="ctr" fontAlgn="b"/>
                      <a:r>
                        <a:rPr lang="en-US" sz="900" b="1" i="0" u="none" strike="noStrike" dirty="0">
                          <a:solidFill>
                            <a:srgbClr val="FFFFFF"/>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endParaRPr lang="en-US" sz="900" b="1"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188777">
                <a:tc>
                  <a:txBody>
                    <a:bodyPr/>
                    <a:lstStyle/>
                    <a:p>
                      <a:pPr algn="l" fontAlgn="t"/>
                      <a:r>
                        <a:rPr lang="en-US" sz="900" b="1" i="0" u="none" strike="noStrike" dirty="0">
                          <a:solidFill>
                            <a:srgbClr val="FFFFFF"/>
                          </a:solidFill>
                          <a:latin typeface="Arial"/>
                        </a:rPr>
                        <a:t>Rich media presentations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dirty="0">
                          <a:solidFill>
                            <a:srgbClr val="000000"/>
                          </a:solidFill>
                          <a:latin typeface="Arial"/>
                        </a:rPr>
                        <a:t>Native live Webcam video</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8777">
                <a:tc>
                  <a:txBody>
                    <a:bodyPr/>
                    <a:lstStyle/>
                    <a:p>
                      <a:pPr algn="l" fontAlgn="t"/>
                      <a:r>
                        <a:rPr lang="en-US" sz="900" b="1" i="0" u="none" strike="noStrike" dirty="0">
                          <a:solidFill>
                            <a:srgbClr val="FFFFFF"/>
                          </a:solidFill>
                          <a:latin typeface="Arial"/>
                        </a:rPr>
                        <a:t>Integrated media experience</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dirty="0">
                          <a:solidFill>
                            <a:srgbClr val="000000"/>
                          </a:solidFill>
                          <a:latin typeface="Arial"/>
                        </a:rPr>
                        <a:t>Custom branding</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0" i="0" u="none" strike="noStrike" dirty="0">
                        <a:solidFill>
                          <a:srgbClr val="000000"/>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8777">
                <a:tc>
                  <a:txBody>
                    <a:bodyPr/>
                    <a:lstStyle/>
                    <a:p>
                      <a:pPr algn="l" fontAlgn="t"/>
                      <a:r>
                        <a:rPr lang="en-US" sz="900" b="1" i="0" u="none" strike="noStrike">
                          <a:solidFill>
                            <a:srgbClr val="FFFFFF"/>
                          </a:solidFill>
                          <a:latin typeface="Arial"/>
                        </a:rPr>
                        <a:t>Custom invitations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endParaRPr lang="en-US" sz="900" b="0"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0" i="0" u="none" strike="noStrike" dirty="0">
                          <a:solidFill>
                            <a:srgbClr val="FFFFFF"/>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dirty="0">
                          <a:solidFill>
                            <a:srgbClr val="000000"/>
                          </a:solidFill>
                          <a:latin typeface="Arial"/>
                        </a:rPr>
                        <a:t>Integrated PowerPoint viewer</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34040">
                <a:tc>
                  <a:txBody>
                    <a:bodyPr/>
                    <a:lstStyle/>
                    <a:p>
                      <a:pPr algn="l" fontAlgn="t"/>
                      <a:r>
                        <a:rPr lang="en-US" sz="900" b="1" i="0" u="none" strike="noStrike" dirty="0">
                          <a:solidFill>
                            <a:srgbClr val="FFFFFF"/>
                          </a:solidFill>
                          <a:latin typeface="Arial"/>
                        </a:rPr>
                        <a:t>Drag and drop upload to view a wide range of document file types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267205">
                <a:tc>
                  <a:txBody>
                    <a:bodyPr/>
                    <a:lstStyle/>
                    <a:p>
                      <a:pPr algn="l" fontAlgn="t"/>
                      <a:r>
                        <a:rPr lang="en-US" sz="900" b="1" i="0" u="none" strike="noStrike" dirty="0" smtClean="0">
                          <a:solidFill>
                            <a:schemeClr val="bg1"/>
                          </a:solidFill>
                          <a:latin typeface="Arial"/>
                        </a:rPr>
                        <a:t>Print to PDF</a:t>
                      </a:r>
                      <a:endParaRPr lang="en-US" sz="900" b="1" i="0" u="none" strike="noStrike" dirty="0">
                        <a:solidFill>
                          <a:schemeClr val="bg1"/>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000" b="1" i="0" u="none" strike="noStrike" dirty="0">
                        <a:solidFill>
                          <a:srgbClr val="FFFFFF"/>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endParaRPr lang="en-US" sz="1000" b="1" i="0" u="none" strike="noStrike" dirty="0">
                        <a:solidFill>
                          <a:srgbClr val="FFFFFF"/>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indent="0" algn="ctr" defTabSz="914363"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mn-lt"/>
                        </a:rPr>
                        <a:t>√</a:t>
                      </a:r>
                      <a:r>
                        <a:rPr lang="en-US" sz="1000" b="1" i="0" u="none" strike="noStrike" dirty="0" smtClean="0">
                          <a:solidFill>
                            <a:srgbClr val="000000"/>
                          </a:solidFill>
                          <a:latin typeface="+mn-lt"/>
                        </a:rPr>
                        <a:t>√</a:t>
                      </a:r>
                      <a:endParaRPr lang="en-US" sz="1000" b="1" i="0" u="none" strike="noStrike" dirty="0" smtClean="0">
                        <a:solidFill>
                          <a:schemeClr val="tx1"/>
                        </a:solidFill>
                        <a:latin typeface="+mn-lt"/>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56097">
                <a:tc>
                  <a:txBody>
                    <a:bodyPr/>
                    <a:lstStyle/>
                    <a:p>
                      <a:pPr algn="l" fontAlgn="t"/>
                      <a:endParaRPr lang="en-US" sz="900" b="1" i="0" u="none" strike="noStrike" dirty="0">
                        <a:solidFill>
                          <a:schemeClr val="tx1"/>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000" b="1" i="0" u="none" strike="noStrike" dirty="0">
                        <a:solidFill>
                          <a:schemeClr val="tx1"/>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000" b="1" i="0" u="none" strike="noStrike" dirty="0">
                        <a:solidFill>
                          <a:schemeClr val="tx1"/>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000" b="1" i="0" u="none" strike="noStrike" dirty="0">
                        <a:solidFill>
                          <a:schemeClr val="tx1"/>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7855">
                <a:tc gridSpan="4">
                  <a:txBody>
                    <a:bodyPr/>
                    <a:lstStyle/>
                    <a:p>
                      <a:pPr algn="ctr" fontAlgn="ctr"/>
                      <a:r>
                        <a:rPr lang="en-US" sz="1050" b="1" i="0" u="none" strike="noStrike" dirty="0">
                          <a:solidFill>
                            <a:srgbClr val="FFFFFF"/>
                          </a:solidFill>
                          <a:latin typeface="Arial"/>
                        </a:rPr>
                        <a:t>Interactive Meetings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70618">
                <a:tc>
                  <a:txBody>
                    <a:bodyPr/>
                    <a:lstStyle/>
                    <a:p>
                      <a:pPr algn="ctr" fontAlgn="b"/>
                      <a:r>
                        <a:rPr lang="en-US" sz="900" b="1" i="0" u="none" strike="noStrike">
                          <a:solidFill>
                            <a:srgbClr val="FFFFFF"/>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endParaRPr lang="en-US" sz="900" b="1"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334040">
                <a:tc>
                  <a:txBody>
                    <a:bodyPr/>
                    <a:lstStyle/>
                    <a:p>
                      <a:pPr algn="l" fontAlgn="t"/>
                      <a:r>
                        <a:rPr lang="en-US" sz="900" b="1" i="0" u="none" strike="noStrike" dirty="0">
                          <a:solidFill>
                            <a:srgbClr val="FFFFFF"/>
                          </a:solidFill>
                          <a:latin typeface="Arial"/>
                        </a:rPr>
                        <a:t>Panoramic video by Microsoft Office </a:t>
                      </a:r>
                      <a:r>
                        <a:rPr lang="en-US" sz="900" b="1" i="0" u="none" strike="noStrike" dirty="0" err="1">
                          <a:solidFill>
                            <a:srgbClr val="FFFFFF"/>
                          </a:solidFill>
                          <a:latin typeface="Arial"/>
                        </a:rPr>
                        <a:t>RoundTable</a:t>
                      </a:r>
                      <a:endParaRPr lang="en-US" sz="900" b="1"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FFFFFF"/>
                          </a:solidFill>
                          <a:latin typeface="+mn-lt"/>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1400" b="1" i="0" u="none" strike="noStrike" dirty="0">
                          <a:solidFill>
                            <a:schemeClr val="accent6"/>
                          </a:solidFill>
                          <a:latin typeface="Arial"/>
                        </a:rPr>
                        <a:t>Integrated PSTN and two-way VoIP audio</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chemeClr val="accent6"/>
                          </a:solidFill>
                          <a:latin typeface="+mn-lt"/>
                        </a:rPr>
                        <a:t>√</a:t>
                      </a:r>
                      <a:r>
                        <a:rPr lang="en-US" sz="1600" b="1" i="0" u="none" strike="noStrike" baseline="0" dirty="0">
                          <a:solidFill>
                            <a:schemeClr val="accent6"/>
                          </a:solidFill>
                          <a:latin typeface="Calibri"/>
                        </a:rPr>
                        <a:t> </a:t>
                      </a:r>
                      <a:r>
                        <a:rPr lang="en-US" sz="1200" b="1" i="0" u="none" strike="noStrike" baseline="0" dirty="0" smtClean="0">
                          <a:solidFill>
                            <a:schemeClr val="accent6"/>
                          </a:solidFill>
                          <a:latin typeface="Calibri"/>
                        </a:rPr>
                        <a:t>(OCS only)</a:t>
                      </a:r>
                      <a:endParaRPr lang="en-US" sz="1600" b="1" i="0" u="none" strike="noStrike" dirty="0" smtClean="0">
                        <a:solidFill>
                          <a:schemeClr val="accent6"/>
                        </a:solidFill>
                        <a:latin typeface="+mn-lt"/>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a:solidFill>
                            <a:schemeClr val="accent6"/>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a:solidFill>
                            <a:schemeClr val="accent6"/>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88777">
                <a:tc>
                  <a:txBody>
                    <a:bodyPr/>
                    <a:lstStyle/>
                    <a:p>
                      <a:pPr algn="l" fontAlgn="t"/>
                      <a:r>
                        <a:rPr lang="en-US" sz="900" b="1" i="0" u="none" strike="noStrike" dirty="0">
                          <a:solidFill>
                            <a:srgbClr val="FFFFFF"/>
                          </a:solidFill>
                          <a:latin typeface="Arial"/>
                        </a:rPr>
                        <a:t>Audio conference call controls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a:solidFill>
                            <a:srgbClr val="000000"/>
                          </a:solidFill>
                          <a:latin typeface="Arial"/>
                        </a:rPr>
                        <a:t>Speaker indicator</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8777">
                <a:tc>
                  <a:txBody>
                    <a:bodyPr/>
                    <a:lstStyle/>
                    <a:p>
                      <a:pPr algn="l" fontAlgn="t"/>
                      <a:r>
                        <a:rPr lang="en-US" sz="900" b="1" i="0" u="none" strike="noStrike">
                          <a:solidFill>
                            <a:srgbClr val="FFFFFF"/>
                          </a:solidFill>
                          <a:latin typeface="Arial"/>
                        </a:rPr>
                        <a:t>Handout distribution</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a:solidFill>
                            <a:srgbClr val="000000"/>
                          </a:solidFill>
                          <a:latin typeface="Arial"/>
                        </a:rPr>
                        <a:t>Virtual Breakout Rooms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900" b="0" i="0" u="none" strike="noStrike" dirty="0">
                        <a:solidFill>
                          <a:srgbClr val="000000"/>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900" b="0" i="0" u="none" strike="noStrike" dirty="0">
                          <a:solidFill>
                            <a:srgbClr val="000000"/>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70618">
                <a:tc>
                  <a:txBody>
                    <a:bodyPr/>
                    <a:lstStyle/>
                    <a:p>
                      <a:pPr algn="l" fontAlgn="b"/>
                      <a:endParaRPr lang="en-US" sz="900" b="0" i="0" u="none" strike="noStrike">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855">
                <a:tc gridSpan="4">
                  <a:txBody>
                    <a:bodyPr/>
                    <a:lstStyle/>
                    <a:p>
                      <a:pPr algn="ctr" fontAlgn="ctr"/>
                      <a:r>
                        <a:rPr lang="en-US" sz="1050" b="1" i="0" u="none" strike="noStrike" dirty="0">
                          <a:solidFill>
                            <a:srgbClr val="FFFFFF"/>
                          </a:solidFill>
                          <a:latin typeface="Arial"/>
                        </a:rPr>
                        <a:t>Support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70618">
                <a:tc>
                  <a:txBody>
                    <a:bodyPr/>
                    <a:lstStyle/>
                    <a:p>
                      <a:pPr algn="ctr" fontAlgn="b"/>
                      <a:r>
                        <a:rPr lang="en-US" sz="900" b="1" i="0" u="none" strike="noStrike">
                          <a:solidFill>
                            <a:srgbClr val="FFFFFF"/>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endParaRPr lang="en-US" sz="900" b="1"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188777">
                <a:tc>
                  <a:txBody>
                    <a:bodyPr/>
                    <a:lstStyle/>
                    <a:p>
                      <a:pPr algn="l" fontAlgn="t"/>
                      <a:r>
                        <a:rPr lang="en-US" sz="900" b="1" i="0" u="none" strike="noStrike">
                          <a:solidFill>
                            <a:srgbClr val="FFFFFF"/>
                          </a:solidFill>
                          <a:latin typeface="Arial"/>
                        </a:rPr>
                        <a:t>Phone/e-mail support for int/ext attendees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endParaRPr lang="en-US" sz="1000" b="1" i="0" u="none" strike="noStrike" dirty="0">
                        <a:solidFill>
                          <a:srgbClr val="FFFFFF"/>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a:solidFill>
                            <a:srgbClr val="000000"/>
                          </a:solidFill>
                          <a:latin typeface="Arial"/>
                        </a:rPr>
                        <a:t>Automatic client installation and upgrade</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mn-lt"/>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88777">
                <a:tc>
                  <a:txBody>
                    <a:bodyPr/>
                    <a:lstStyle/>
                    <a:p>
                      <a:pPr algn="l" fontAlgn="t"/>
                      <a:r>
                        <a:rPr lang="en-US" sz="900" b="1" i="0" u="none" strike="noStrike">
                          <a:solidFill>
                            <a:srgbClr val="FFFFFF"/>
                          </a:solidFill>
                          <a:latin typeface="Arial"/>
                        </a:rPr>
                        <a:t>Remote assistance</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endParaRPr lang="en-US" sz="900" b="0"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900" b="0" i="0" u="none" strike="noStrike" dirty="0">
                          <a:solidFill>
                            <a:srgbClr val="FFFFFF"/>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a:solidFill>
                            <a:srgbClr val="000000"/>
                          </a:solidFill>
                          <a:latin typeface="Arial"/>
                        </a:rPr>
                        <a:t>Intranet portal to simplify rollout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mn-lt"/>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70618">
                <a:tc>
                  <a:txBody>
                    <a:bodyPr/>
                    <a:lstStyle/>
                    <a:p>
                      <a:pPr algn="l" fontAlgn="b"/>
                      <a:endParaRPr lang="en-US" sz="900" b="0" i="0" u="none" strike="noStrike">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6039" marR="6039" marT="60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855">
                <a:tc gridSpan="4">
                  <a:txBody>
                    <a:bodyPr/>
                    <a:lstStyle/>
                    <a:p>
                      <a:pPr algn="ctr" fontAlgn="ctr"/>
                      <a:r>
                        <a:rPr lang="en-US" sz="1050" b="1" i="0" u="none" strike="noStrike" dirty="0">
                          <a:solidFill>
                            <a:srgbClr val="FFFFFF"/>
                          </a:solidFill>
                          <a:latin typeface="Arial"/>
                        </a:rPr>
                        <a:t>Service and Security</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hMerge="1">
                  <a:txBody>
                    <a:bodyPr/>
                    <a:lstStyle/>
                    <a:p>
                      <a:endParaRPr lang="fr-FR"/>
                    </a:p>
                  </a:txBody>
                  <a:tcPr/>
                </a:tc>
                <a:tc hMerge="1">
                  <a:txBody>
                    <a:bodyPr/>
                    <a:lstStyle/>
                    <a:p>
                      <a:endParaRPr lang="en-US"/>
                    </a:p>
                  </a:txBody>
                  <a:tcPr/>
                </a:tc>
                <a:tc hMerge="1">
                  <a:txBody>
                    <a:bodyPr/>
                    <a:lstStyle/>
                    <a:p>
                      <a:endParaRPr lang="fr-FR"/>
                    </a:p>
                  </a:txBody>
                  <a:tcPr/>
                </a:tc>
              </a:tr>
              <a:tr h="170618">
                <a:tc>
                  <a:txBody>
                    <a:bodyPr/>
                    <a:lstStyle/>
                    <a:p>
                      <a:pPr algn="ctr" fontAlgn="b"/>
                      <a:r>
                        <a:rPr lang="en-US" sz="900" b="1" i="0" u="none" strike="noStrike">
                          <a:solidFill>
                            <a:srgbClr val="FFFFFF"/>
                          </a:solidFill>
                          <a:latin typeface="Arial"/>
                        </a:rPr>
                        <a:t> </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OCS </a:t>
                      </a:r>
                      <a:r>
                        <a:rPr lang="en-US" sz="900" b="1" i="0" u="none" strike="noStrike" dirty="0" err="1" smtClean="0">
                          <a:solidFill>
                            <a:srgbClr val="FFFFFF"/>
                          </a:solidFill>
                          <a:latin typeface="Arial"/>
                        </a:rPr>
                        <a:t>Ent</a:t>
                      </a:r>
                      <a:r>
                        <a:rPr lang="en-US" sz="900" b="1" i="0" u="none" strike="noStrike" dirty="0" smtClean="0">
                          <a:solidFill>
                            <a:srgbClr val="FFFFFF"/>
                          </a:solidFill>
                          <a:latin typeface="Arial"/>
                        </a:rPr>
                        <a:t>.</a:t>
                      </a:r>
                      <a:endParaRPr lang="en-US" sz="900" b="1" i="0" u="none" strike="noStrike" dirty="0">
                        <a:solidFill>
                          <a:srgbClr val="FFFFFF"/>
                        </a:solidFill>
                        <a:latin typeface="Arial"/>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Std.</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c>
                  <a:txBody>
                    <a:bodyPr/>
                    <a:lstStyle/>
                    <a:p>
                      <a:pPr algn="ctr" fontAlgn="ctr"/>
                      <a:r>
                        <a:rPr lang="en-US" sz="900" b="1" i="0" u="none" strike="noStrike" dirty="0" smtClean="0">
                          <a:solidFill>
                            <a:srgbClr val="FFFFFF"/>
                          </a:solidFill>
                          <a:latin typeface="Arial"/>
                        </a:rPr>
                        <a:t>OLM Prof.</a:t>
                      </a:r>
                      <a:endParaRPr lang="en-US" sz="900" b="1" i="0" u="none" strike="noStrike" dirty="0">
                        <a:solidFill>
                          <a:srgbClr val="FFFFFF"/>
                        </a:solidFill>
                        <a:latin typeface="Arial"/>
                      </a:endParaRPr>
                    </a:p>
                  </a:txBody>
                  <a:tcPr marL="7236" marR="7236" marT="72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A31B"/>
                    </a:solidFill>
                  </a:tcPr>
                </a:tc>
              </a:tr>
              <a:tr h="188777">
                <a:tc>
                  <a:txBody>
                    <a:bodyPr/>
                    <a:lstStyle/>
                    <a:p>
                      <a:pPr algn="l" fontAlgn="t"/>
                      <a:r>
                        <a:rPr lang="en-US" sz="900" b="1" i="0" u="none" strike="noStrike" dirty="0">
                          <a:solidFill>
                            <a:srgbClr val="FFFFFF"/>
                          </a:solidFill>
                          <a:latin typeface="Arial"/>
                        </a:rPr>
                        <a:t>99.99 percent historical availability</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endParaRPr lang="en-US" sz="1000" b="1" i="0" u="none" strike="noStrike" dirty="0">
                        <a:solidFill>
                          <a:srgbClr val="FFFFFF"/>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c>
                  <a:txBody>
                    <a:bodyPr/>
                    <a:lstStyle/>
                    <a:p>
                      <a:pPr algn="ctr" fontAlgn="ctr"/>
                      <a:r>
                        <a:rPr lang="en-US" sz="1000" b="1" i="0" u="none" strike="noStrike" dirty="0">
                          <a:solidFill>
                            <a:srgbClr val="FFFFFF"/>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8FC2"/>
                    </a:solidFill>
                  </a:tcPr>
                </a:tc>
              </a:tr>
              <a:tr h="188777">
                <a:tc>
                  <a:txBody>
                    <a:bodyPr/>
                    <a:lstStyle/>
                    <a:p>
                      <a:pPr algn="l" fontAlgn="t"/>
                      <a:r>
                        <a:rPr lang="en-US" sz="900" b="1" i="0" u="none" strike="noStrike">
                          <a:solidFill>
                            <a:srgbClr val="000000"/>
                          </a:solidFill>
                          <a:latin typeface="Arial"/>
                        </a:rPr>
                        <a:t>Certified data centers</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US" sz="1000" b="1" i="0" u="none" strike="noStrike" dirty="0">
                        <a:solidFill>
                          <a:srgbClr val="000000"/>
                        </a:solidFill>
                        <a:latin typeface="Calibri"/>
                      </a:endParaRP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1" i="0" u="none" strike="noStrike" dirty="0">
                          <a:solidFill>
                            <a:srgbClr val="000000"/>
                          </a:solidFill>
                          <a:latin typeface="Calibri"/>
                        </a:rPr>
                        <a:t>√</a:t>
                      </a:r>
                    </a:p>
                  </a:txBody>
                  <a:tcPr marL="6039" marR="6039" marT="6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How to increase Live Meeting usage?</a:t>
            </a:r>
            <a:endParaRPr lang="fr-FR" sz="4400" dirty="0"/>
          </a:p>
        </p:txBody>
      </p:sp>
      <p:sp>
        <p:nvSpPr>
          <p:cNvPr id="3" name="Content Placeholder 2"/>
          <p:cNvSpPr>
            <a:spLocks noGrp="1"/>
          </p:cNvSpPr>
          <p:nvPr>
            <p:ph idx="1"/>
          </p:nvPr>
        </p:nvSpPr>
        <p:spPr>
          <a:xfrm>
            <a:off x="434795" y="1144988"/>
            <a:ext cx="8382000" cy="5181601"/>
          </a:xfrm>
        </p:spPr>
        <p:txBody>
          <a:bodyPr>
            <a:normAutofit fontScale="70000" lnSpcReduction="20000"/>
          </a:bodyPr>
          <a:lstStyle/>
          <a:p>
            <a:r>
              <a:rPr lang="en-US" dirty="0" smtClean="0"/>
              <a:t>Setup internal training for employees</a:t>
            </a:r>
          </a:p>
          <a:p>
            <a:pPr lvl="1"/>
            <a:r>
              <a:rPr lang="en-US" dirty="0" smtClean="0"/>
              <a:t>Explain the benefits for them</a:t>
            </a:r>
          </a:p>
          <a:p>
            <a:pPr lvl="1"/>
            <a:r>
              <a:rPr lang="en-US" dirty="0" smtClean="0"/>
              <a:t>Explain the technical capabilities</a:t>
            </a:r>
          </a:p>
          <a:p>
            <a:pPr lvl="1">
              <a:buNone/>
            </a:pPr>
            <a:endParaRPr lang="en-US" dirty="0" smtClean="0"/>
          </a:p>
          <a:p>
            <a:endParaRPr lang="en-US" dirty="0" smtClean="0"/>
          </a:p>
          <a:p>
            <a:r>
              <a:rPr lang="en-US" dirty="0" smtClean="0"/>
              <a:t>‘Feel at ease’ with Live Meeting</a:t>
            </a:r>
          </a:p>
          <a:p>
            <a:pPr lvl="1"/>
            <a:r>
              <a:rPr lang="en-US" dirty="0" smtClean="0"/>
              <a:t>The more you use it, the more comfortable you feel</a:t>
            </a:r>
          </a:p>
          <a:p>
            <a:pPr lvl="1"/>
            <a:r>
              <a:rPr lang="en-US" dirty="0" smtClean="0"/>
              <a:t>Setup LM sessions with your colleagues (instead of conf. call) at the beginning</a:t>
            </a:r>
          </a:p>
          <a:p>
            <a:endParaRPr lang="en-US" dirty="0" smtClean="0"/>
          </a:p>
          <a:p>
            <a:r>
              <a:rPr lang="en-US" dirty="0" smtClean="0"/>
              <a:t>Include attendee’s slides at the beginning of all presentations</a:t>
            </a:r>
          </a:p>
          <a:p>
            <a:pPr lvl="1"/>
            <a:r>
              <a:rPr lang="en-US" dirty="0" smtClean="0"/>
              <a:t>Audio/video</a:t>
            </a:r>
          </a:p>
          <a:p>
            <a:pPr lvl="1"/>
            <a:r>
              <a:rPr lang="en-US" dirty="0" smtClean="0"/>
              <a:t>Q&amp;A and Feedback</a:t>
            </a:r>
          </a:p>
          <a:p>
            <a:pPr lvl="1"/>
            <a:r>
              <a:rPr lang="en-US" dirty="0" smtClean="0"/>
              <a:t>Handout/Shared Notes</a:t>
            </a:r>
          </a:p>
          <a:p>
            <a:pPr lvl="1"/>
            <a:r>
              <a:rPr lang="en-US" dirty="0" smtClean="0"/>
              <a:t>Polls</a:t>
            </a:r>
          </a:p>
          <a:p>
            <a:endParaRPr lang="en-US" dirty="0" smtClean="0"/>
          </a:p>
          <a:p>
            <a:r>
              <a:rPr lang="en-US" dirty="0" smtClean="0"/>
              <a:t>Make sure your default settings are correct</a:t>
            </a:r>
          </a:p>
          <a:p>
            <a:pPr lvl="1"/>
            <a:endParaRPr lang="en-US" dirty="0" smtClean="0"/>
          </a:p>
          <a:p>
            <a:pPr lvl="1"/>
            <a:endParaRPr lang="en-US" dirty="0" smtClean="0"/>
          </a:p>
          <a:p>
            <a:endParaRPr lang="en-US" dirty="0" smtClean="0"/>
          </a:p>
          <a:p>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blinds(horizontal)">
                                      <p:cBhvr>
                                        <p:cTn id="41" dur="500"/>
                                        <p:tgtEl>
                                          <p:spTgt spid="3">
                                            <p:txEl>
                                              <p:pRg st="13" end="13"/>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blinds(horizontal)">
                                      <p:cBhvr>
                                        <p:cTn id="4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Meeting Technical Details</a:t>
            </a:r>
            <a:endParaRPr lang="en-US" dirty="0"/>
          </a:p>
        </p:txBody>
      </p:sp>
      <p:sp>
        <p:nvSpPr>
          <p:cNvPr id="3" name="Content Placeholder 2"/>
          <p:cNvSpPr>
            <a:spLocks noGrp="1"/>
          </p:cNvSpPr>
          <p:nvPr>
            <p:ph idx="1"/>
          </p:nvPr>
        </p:nvSpPr>
        <p:spPr>
          <a:xfrm>
            <a:off x="381000" y="1447799"/>
            <a:ext cx="8382000" cy="4720526"/>
          </a:xfrm>
        </p:spPr>
        <p:txBody>
          <a:bodyPr/>
          <a:lstStyle/>
          <a:p>
            <a:r>
              <a:rPr lang="en-US" sz="2800" dirty="0" smtClean="0"/>
              <a:t>Infrastructure: Data Centers</a:t>
            </a:r>
          </a:p>
          <a:p>
            <a:endParaRPr lang="en-US" sz="2800" dirty="0" smtClean="0"/>
          </a:p>
          <a:p>
            <a:r>
              <a:rPr lang="en-US" sz="2800" dirty="0" smtClean="0"/>
              <a:t>Clients</a:t>
            </a:r>
          </a:p>
          <a:p>
            <a:pPr lvl="1"/>
            <a:r>
              <a:rPr lang="en-US" sz="2400" dirty="0" smtClean="0"/>
              <a:t>Live Meeting Client (full feature and Web Client)</a:t>
            </a:r>
          </a:p>
          <a:p>
            <a:pPr lvl="1"/>
            <a:r>
              <a:rPr lang="en-US" sz="2400" dirty="0" smtClean="0"/>
              <a:t>Outlook add-in</a:t>
            </a:r>
          </a:p>
          <a:p>
            <a:pPr lvl="1"/>
            <a:endParaRPr lang="en-US" sz="2400" dirty="0" smtClean="0"/>
          </a:p>
          <a:p>
            <a:r>
              <a:rPr lang="en-US" sz="2800" dirty="0" smtClean="0"/>
              <a:t>Network requirements</a:t>
            </a:r>
          </a:p>
          <a:p>
            <a:endParaRPr lang="en-US" sz="2800" dirty="0" smtClean="0"/>
          </a:p>
          <a:p>
            <a:r>
              <a:rPr lang="en-US" sz="2800" dirty="0" smtClean="0"/>
              <a:t>Audio/video</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ve Meeting">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Live Meeting</Template>
  <TotalTime>727</TotalTime>
  <Words>1740</Words>
  <Application>Microsoft Office PowerPoint</Application>
  <PresentationFormat>On-screen Show (4:3)</PresentationFormat>
  <Paragraphs>571</Paragraphs>
  <Slides>44</Slides>
  <Notes>43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Live Meeting</vt:lpstr>
      <vt:lpstr>TechEd09_Europe template</vt:lpstr>
      <vt:lpstr>Clip</vt:lpstr>
      <vt:lpstr>Slide 1</vt:lpstr>
      <vt:lpstr>Tips and Tricks for Planning, Deploying, and Troubleshooting the Microsoft Office Live Meeting Service</vt:lpstr>
      <vt:lpstr>Agenda</vt:lpstr>
      <vt:lpstr>Introduction</vt:lpstr>
      <vt:lpstr>Introduction</vt:lpstr>
      <vt:lpstr>Conferencing Choice With 2007 Releases</vt:lpstr>
      <vt:lpstr>Slide 7</vt:lpstr>
      <vt:lpstr>How to increase Live Meeting usage?</vt:lpstr>
      <vt:lpstr>Live Meeting Technical Details</vt:lpstr>
      <vt:lpstr>Live Meeting Details Management Console</vt:lpstr>
      <vt:lpstr>Live Meeting Details Data Centers</vt:lpstr>
      <vt:lpstr>Live Meeting Details Clients</vt:lpstr>
      <vt:lpstr>Points to consider with Web-Client</vt:lpstr>
      <vt:lpstr>Admin Portal, Outlook add-in, LM Client</vt:lpstr>
      <vt:lpstr>Outlook Add-in</vt:lpstr>
      <vt:lpstr>Live Meeting Network Requirements</vt:lpstr>
      <vt:lpstr>Live Meeting and Audio/Video</vt:lpstr>
      <vt:lpstr>Live Meeting Deployment</vt:lpstr>
      <vt:lpstr>Creating User Accounts </vt:lpstr>
      <vt:lpstr>Live Meeting Portal No Portal</vt:lpstr>
      <vt:lpstr>Live Meeting Portal Internal Portal</vt:lpstr>
      <vt:lpstr>Live Meeting Portal DMZ Portal</vt:lpstr>
      <vt:lpstr>Deploying the software</vt:lpstr>
      <vt:lpstr>Deploying the Live Meeting Client</vt:lpstr>
      <vt:lpstr>Administrative Template KB 948741</vt:lpstr>
      <vt:lpstr>Troubleshooting</vt:lpstr>
      <vt:lpstr>Guest's issues: connection</vt:lpstr>
      <vt:lpstr>Invite Attendee to Join Meeting</vt:lpstr>
      <vt:lpstr>Troubleshooting Connection Issues</vt:lpstr>
      <vt:lpstr>Organizer’s common issues</vt:lpstr>
      <vt:lpstr>Administrator's Issues</vt:lpstr>
      <vt:lpstr>Troubleshooting tools</vt:lpstr>
      <vt:lpstr>Live Meeting Speed Test</vt:lpstr>
      <vt:lpstr>How to get Support?</vt:lpstr>
      <vt:lpstr>How to get more information?</vt:lpstr>
      <vt:lpstr>Summary</vt:lpstr>
      <vt:lpstr>Related Content</vt:lpstr>
      <vt:lpstr>Slide 38</vt:lpstr>
      <vt:lpstr>Resources</vt:lpstr>
      <vt:lpstr>Q&amp;A</vt:lpstr>
      <vt:lpstr>Slide 41</vt:lpstr>
      <vt:lpstr>Annexes</vt:lpstr>
      <vt:lpstr> Web Client vs. Rich Client</vt:lpstr>
      <vt:lpstr>Slide 44</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csultan</dc:creator>
  <dc:description>tech·ed Europe 2009</dc:description>
  <cp:lastModifiedBy>cn_user</cp:lastModifiedBy>
  <cp:revision>77</cp:revision>
  <dcterms:created xsi:type="dcterms:W3CDTF">2009-09-23T13:41:35Z</dcterms:created>
  <dcterms:modified xsi:type="dcterms:W3CDTF">2009-11-11T18:40:54Z</dcterms:modified>
</cp:coreProperties>
</file>