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04" r:id="rId2"/>
  </p:sldMasterIdLst>
  <p:notesMasterIdLst>
    <p:notesMasterId r:id="rId36"/>
  </p:notesMasterIdLst>
  <p:handoutMasterIdLst>
    <p:handoutMasterId r:id="rId37"/>
  </p:handoutMasterIdLst>
  <p:sldIdLst>
    <p:sldId id="256" r:id="rId3"/>
    <p:sldId id="257" r:id="rId4"/>
    <p:sldId id="316" r:id="rId5"/>
    <p:sldId id="302" r:id="rId6"/>
    <p:sldId id="264" r:id="rId7"/>
    <p:sldId id="320" r:id="rId8"/>
    <p:sldId id="288" r:id="rId9"/>
    <p:sldId id="307" r:id="rId10"/>
    <p:sldId id="290" r:id="rId11"/>
    <p:sldId id="315" r:id="rId12"/>
    <p:sldId id="308" r:id="rId13"/>
    <p:sldId id="284" r:id="rId14"/>
    <p:sldId id="293" r:id="rId15"/>
    <p:sldId id="309" r:id="rId16"/>
    <p:sldId id="286" r:id="rId17"/>
    <p:sldId id="314" r:id="rId18"/>
    <p:sldId id="301" r:id="rId19"/>
    <p:sldId id="310" r:id="rId20"/>
    <p:sldId id="322" r:id="rId21"/>
    <p:sldId id="323" r:id="rId22"/>
    <p:sldId id="298" r:id="rId23"/>
    <p:sldId id="311" r:id="rId24"/>
    <p:sldId id="300" r:id="rId25"/>
    <p:sldId id="313" r:id="rId26"/>
    <p:sldId id="321" r:id="rId27"/>
    <p:sldId id="312" r:id="rId28"/>
    <p:sldId id="319" r:id="rId29"/>
    <p:sldId id="318" r:id="rId30"/>
    <p:sldId id="317" r:id="rId31"/>
    <p:sldId id="274" r:id="rId32"/>
    <p:sldId id="282" r:id="rId33"/>
    <p:sldId id="324" r:id="rId34"/>
    <p:sldId id="280" r:id="rId3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00"/>
    <a:srgbClr val="CCFFCC"/>
    <a:srgbClr val="CCCCCC"/>
    <a:srgbClr val="99CC99"/>
    <a:srgbClr val="F6AE1E"/>
    <a:srgbClr val="FFFFFF"/>
    <a:srgbClr val="FF0066"/>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5056" autoAdjust="0"/>
  </p:normalViewPr>
  <p:slideViewPr>
    <p:cSldViewPr>
      <p:cViewPr>
        <p:scale>
          <a:sx n="110" d="100"/>
          <a:sy n="110" d="100"/>
        </p:scale>
        <p:origin x="-336" y="-78"/>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60" d="100"/>
        <a:sy n="60" d="100"/>
      </p:scale>
      <p:origin x="0" y="0"/>
    </p:cViewPr>
  </p:sorterViewPr>
  <p:notesViewPr>
    <p:cSldViewPr showGuides="1">
      <p:cViewPr varScale="1">
        <p:scale>
          <a:sx n="87" d="100"/>
          <a:sy n="87" d="100"/>
        </p:scale>
        <p:origin x="-277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11/9/2009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wia204_king.pptx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10/main" xmlns="" val="3928403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138687653"/>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297534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2975347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297534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2975347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3703902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2975347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2975347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297534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247785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297534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5"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aspnet.codeplex.com/Release/ProjectReleases.aspx?ReleaseId=33836"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aspnet.codeplex.com/wikipage?title=AJA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jking@microsof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www.asp.net/" TargetMode="External"/><Relationship Id="rId5" Type="http://schemas.openxmlformats.org/officeDocument/2006/relationships/hyperlink" Target="http://weblogs.asp.net/scottgu" TargetMode="External"/><Relationship Id="rId4" Type="http://schemas.openxmlformats.org/officeDocument/2006/relationships/hyperlink" Target="http://blogs.msdn.com/webdevtool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hyperlink" Target="http://microsoft.com/technet" TargetMode="External"/><Relationship Id="rId10" Type="http://schemas.openxmlformats.org/officeDocument/2006/relationships/image" Target="../media/image11.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Minimized Web.config</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xmlns="" val="283020284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4 </a:t>
            </a:r>
            <a:r>
              <a:rPr lang="en-US" dirty="0"/>
              <a:t>Web </a:t>
            </a:r>
            <a:r>
              <a:rPr lang="en-US" dirty="0" smtClean="0"/>
              <a:t>Forms</a:t>
            </a:r>
            <a:endParaRPr lang="en-US" dirty="0"/>
          </a:p>
        </p:txBody>
      </p:sp>
      <p:sp>
        <p:nvSpPr>
          <p:cNvPr id="3" name="Rectangle 2"/>
          <p:cNvSpPr/>
          <p:nvPr/>
        </p:nvSpPr>
        <p:spPr bwMode="auto">
          <a:xfrm>
            <a:off x="692989" y="5029200"/>
            <a:ext cx="662293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4" name="Rectangle 3"/>
          <p:cNvSpPr/>
          <p:nvPr/>
        </p:nvSpPr>
        <p:spPr bwMode="auto">
          <a:xfrm>
            <a:off x="692989" y="3962400"/>
            <a:ext cx="662293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5" name="Rectangle 4"/>
          <p:cNvSpPr/>
          <p:nvPr/>
        </p:nvSpPr>
        <p:spPr bwMode="auto">
          <a:xfrm>
            <a:off x="685800" y="2590800"/>
            <a:ext cx="1828800" cy="12192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Web Forms</a:t>
            </a:r>
          </a:p>
        </p:txBody>
      </p:sp>
      <p:sp>
        <p:nvSpPr>
          <p:cNvPr id="9" name="Rectangle 8"/>
          <p:cNvSpPr/>
          <p:nvPr/>
        </p:nvSpPr>
        <p:spPr bwMode="auto">
          <a:xfrm>
            <a:off x="692989" y="1371600"/>
            <a:ext cx="7765211"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Visual Studio 2010</a:t>
            </a:r>
          </a:p>
        </p:txBody>
      </p:sp>
      <p:sp>
        <p:nvSpPr>
          <p:cNvPr id="10" name="Rectangle 9"/>
          <p:cNvSpPr/>
          <p:nvPr/>
        </p:nvSpPr>
        <p:spPr bwMode="auto">
          <a:xfrm>
            <a:off x="2667000" y="2590800"/>
            <a:ext cx="21336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Dynamic Data</a:t>
            </a:r>
          </a:p>
        </p:txBody>
      </p:sp>
      <p:sp>
        <p:nvSpPr>
          <p:cNvPr id="11" name="Rectangle 10"/>
          <p:cNvSpPr/>
          <p:nvPr/>
        </p:nvSpPr>
        <p:spPr bwMode="auto">
          <a:xfrm>
            <a:off x="4953000" y="2590800"/>
            <a:ext cx="1447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MVC</a:t>
            </a:r>
          </a:p>
        </p:txBody>
      </p:sp>
      <p:sp>
        <p:nvSpPr>
          <p:cNvPr id="12" name="Rectangle 11"/>
          <p:cNvSpPr/>
          <p:nvPr/>
        </p:nvSpPr>
        <p:spPr bwMode="auto">
          <a:xfrm>
            <a:off x="6553200" y="2590800"/>
            <a:ext cx="19050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Microsoft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Ajax Library</a:t>
            </a:r>
          </a:p>
        </p:txBody>
      </p:sp>
    </p:spTree>
    <p:extLst>
      <p:ext uri="{BB962C8B-B14F-4D97-AF65-F5344CB8AC3E}">
        <p14:creationId xmlns:p14="http://schemas.microsoft.com/office/powerpoint/2010/main" xmlns="" val="47499023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ASP.NET 4 Web Forms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xmlns="" val="413972840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4 Web Forms</a:t>
            </a:r>
            <a:endParaRPr lang="en-US" dirty="0"/>
          </a:p>
        </p:txBody>
      </p:sp>
      <p:sp>
        <p:nvSpPr>
          <p:cNvPr id="3" name="Content Placeholder 2"/>
          <p:cNvSpPr>
            <a:spLocks noGrp="1"/>
          </p:cNvSpPr>
          <p:nvPr>
            <p:ph idx="1"/>
          </p:nvPr>
        </p:nvSpPr>
        <p:spPr/>
        <p:txBody>
          <a:bodyPr/>
          <a:lstStyle/>
          <a:p>
            <a:r>
              <a:rPr lang="en-US" dirty="0" smtClean="0"/>
              <a:t>Updated Default Web Site Template</a:t>
            </a:r>
          </a:p>
          <a:p>
            <a:r>
              <a:rPr lang="en-US" dirty="0" smtClean="0"/>
              <a:t>Control Rendering… Control</a:t>
            </a:r>
          </a:p>
          <a:p>
            <a:pPr lvl="1"/>
            <a:r>
              <a:rPr lang="en-US" dirty="0" smtClean="0"/>
              <a:t>Simple semantic HTML</a:t>
            </a:r>
          </a:p>
          <a:p>
            <a:pPr lvl="1"/>
            <a:r>
              <a:rPr lang="en-US" dirty="0" smtClean="0"/>
              <a:t>ClientIDMode</a:t>
            </a:r>
          </a:p>
          <a:p>
            <a:pPr lvl="1"/>
            <a:r>
              <a:rPr lang="en-US" dirty="0" smtClean="0"/>
              <a:t>ViewStateMode</a:t>
            </a:r>
          </a:p>
          <a:p>
            <a:r>
              <a:rPr lang="en-US" dirty="0" smtClean="0"/>
              <a:t>Search Engine Optimization</a:t>
            </a:r>
          </a:p>
          <a:p>
            <a:pPr lvl="1"/>
            <a:r>
              <a:rPr lang="en-US" dirty="0"/>
              <a:t>Routed </a:t>
            </a:r>
            <a:r>
              <a:rPr lang="en-US" dirty="0" smtClean="0"/>
              <a:t>URLs</a:t>
            </a:r>
          </a:p>
          <a:p>
            <a:pPr lvl="1"/>
            <a:r>
              <a:rPr lang="en-US" dirty="0" smtClean="0"/>
              <a:t>Page.Keywords, Page.Description</a:t>
            </a:r>
          </a:p>
          <a:p>
            <a:pPr lvl="1"/>
            <a:r>
              <a:rPr lang="en-US" dirty="0" smtClean="0"/>
              <a:t>Response.RedirectPermanent()</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326798995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4 Dynamic Data</a:t>
            </a:r>
          </a:p>
        </p:txBody>
      </p:sp>
      <p:sp>
        <p:nvSpPr>
          <p:cNvPr id="3" name="Rectangle 2"/>
          <p:cNvSpPr/>
          <p:nvPr/>
        </p:nvSpPr>
        <p:spPr bwMode="auto">
          <a:xfrm>
            <a:off x="692989" y="5029200"/>
            <a:ext cx="662293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4" name="Rectangle 3"/>
          <p:cNvSpPr/>
          <p:nvPr/>
        </p:nvSpPr>
        <p:spPr bwMode="auto">
          <a:xfrm>
            <a:off x="692989" y="3962400"/>
            <a:ext cx="662293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 Framework 4</a:t>
            </a:r>
          </a:p>
        </p:txBody>
      </p:sp>
      <p:sp>
        <p:nvSpPr>
          <p:cNvPr id="5" name="Rectangle 4"/>
          <p:cNvSpPr/>
          <p:nvPr/>
        </p:nvSpPr>
        <p:spPr bwMode="auto">
          <a:xfrm>
            <a:off x="685800" y="2590800"/>
            <a:ext cx="1828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Web Forms</a:t>
            </a:r>
          </a:p>
        </p:txBody>
      </p:sp>
      <p:sp>
        <p:nvSpPr>
          <p:cNvPr id="9" name="Rectangle 8"/>
          <p:cNvSpPr/>
          <p:nvPr/>
        </p:nvSpPr>
        <p:spPr bwMode="auto">
          <a:xfrm>
            <a:off x="692989" y="1371600"/>
            <a:ext cx="7765211"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Visual Studio 2010</a:t>
            </a:r>
          </a:p>
        </p:txBody>
      </p:sp>
      <p:sp>
        <p:nvSpPr>
          <p:cNvPr id="10" name="Rectangle 9"/>
          <p:cNvSpPr/>
          <p:nvPr/>
        </p:nvSpPr>
        <p:spPr bwMode="auto">
          <a:xfrm>
            <a:off x="2667000" y="2590800"/>
            <a:ext cx="2133600" cy="12192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Dynamic Data</a:t>
            </a:r>
          </a:p>
        </p:txBody>
      </p:sp>
      <p:sp>
        <p:nvSpPr>
          <p:cNvPr id="11" name="Rectangle 10"/>
          <p:cNvSpPr/>
          <p:nvPr/>
        </p:nvSpPr>
        <p:spPr bwMode="auto">
          <a:xfrm>
            <a:off x="4953000" y="2590800"/>
            <a:ext cx="1447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MVC</a:t>
            </a:r>
          </a:p>
        </p:txBody>
      </p:sp>
      <p:sp>
        <p:nvSpPr>
          <p:cNvPr id="12" name="Rectangle 11"/>
          <p:cNvSpPr/>
          <p:nvPr/>
        </p:nvSpPr>
        <p:spPr bwMode="auto">
          <a:xfrm>
            <a:off x="6553200" y="2590800"/>
            <a:ext cx="19050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Microsoft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Ajax Library</a:t>
            </a:r>
          </a:p>
        </p:txBody>
      </p:sp>
    </p:spTree>
    <p:extLst>
      <p:ext uri="{BB962C8B-B14F-4D97-AF65-F5344CB8AC3E}">
        <p14:creationId xmlns:p14="http://schemas.microsoft.com/office/powerpoint/2010/main" xmlns="" val="47499023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ASP.NET 4 Dynamic Data</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xmlns="" val="416469631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4 </a:t>
            </a:r>
            <a:r>
              <a:rPr lang="en-US" dirty="0"/>
              <a:t>Dynamic </a:t>
            </a:r>
            <a:r>
              <a:rPr lang="en-US" dirty="0" smtClean="0"/>
              <a:t>Data</a:t>
            </a:r>
            <a:endParaRPr lang="en-US" dirty="0"/>
          </a:p>
        </p:txBody>
      </p:sp>
      <p:sp>
        <p:nvSpPr>
          <p:cNvPr id="3" name="Content Placeholder 2"/>
          <p:cNvSpPr>
            <a:spLocks noGrp="1"/>
          </p:cNvSpPr>
          <p:nvPr>
            <p:ph idx="1"/>
          </p:nvPr>
        </p:nvSpPr>
        <p:spPr/>
        <p:txBody>
          <a:bodyPr/>
          <a:lstStyle/>
          <a:p>
            <a:r>
              <a:rPr lang="en-US" dirty="0" smtClean="0"/>
              <a:t>Related Session</a:t>
            </a:r>
          </a:p>
          <a:p>
            <a:pPr lvl="1"/>
            <a:r>
              <a:rPr lang="en-US" dirty="0"/>
              <a:t>WIA404: Data Driven ASP.NET Web Forms Applications Deep Dive</a:t>
            </a:r>
          </a:p>
        </p:txBody>
      </p:sp>
    </p:spTree>
    <p:extLst>
      <p:ext uri="{BB962C8B-B14F-4D97-AF65-F5344CB8AC3E}">
        <p14:creationId xmlns:p14="http://schemas.microsoft.com/office/powerpoint/2010/main" xmlns="" val="192708989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4 Dynamic </a:t>
            </a:r>
            <a:r>
              <a:rPr lang="en-US" dirty="0" smtClean="0"/>
              <a:t>Data</a:t>
            </a:r>
            <a:endParaRPr lang="en-US" dirty="0"/>
          </a:p>
        </p:txBody>
      </p:sp>
      <p:sp>
        <p:nvSpPr>
          <p:cNvPr id="3" name="Content Placeholder 2"/>
          <p:cNvSpPr>
            <a:spLocks noGrp="1"/>
          </p:cNvSpPr>
          <p:nvPr>
            <p:ph idx="1"/>
          </p:nvPr>
        </p:nvSpPr>
        <p:spPr/>
        <p:txBody>
          <a:bodyPr/>
          <a:lstStyle/>
          <a:p>
            <a:r>
              <a:rPr lang="en-US" dirty="0" smtClean="0"/>
              <a:t>Entity Templates</a:t>
            </a:r>
          </a:p>
          <a:p>
            <a:pPr lvl="1"/>
            <a:r>
              <a:rPr lang="en-US" dirty="0" smtClean="0"/>
              <a:t>Easily change look and feel for table editing/display</a:t>
            </a:r>
          </a:p>
          <a:p>
            <a:pPr lvl="1"/>
            <a:r>
              <a:rPr lang="en-US" dirty="0" smtClean="0"/>
              <a:t>Automatic templates for </a:t>
            </a:r>
            <a:r>
              <a:rPr lang="en-US" dirty="0" err="1" smtClean="0"/>
              <a:t>ListView</a:t>
            </a:r>
            <a:r>
              <a:rPr lang="en-US" dirty="0" smtClean="0"/>
              <a:t> and </a:t>
            </a:r>
            <a:r>
              <a:rPr lang="en-US" dirty="0" err="1" smtClean="0"/>
              <a:t>FormView</a:t>
            </a:r>
            <a:endParaRPr lang="en-US" dirty="0" smtClean="0"/>
          </a:p>
          <a:p>
            <a:r>
              <a:rPr lang="en-US" dirty="0" smtClean="0"/>
              <a:t>Filters</a:t>
            </a:r>
          </a:p>
          <a:p>
            <a:pPr lvl="1"/>
            <a:r>
              <a:rPr lang="en-US" dirty="0" smtClean="0"/>
              <a:t>Templates</a:t>
            </a:r>
          </a:p>
          <a:p>
            <a:pPr lvl="1"/>
            <a:r>
              <a:rPr lang="en-US" dirty="0" smtClean="0"/>
              <a:t>Based on the new QueryBlock</a:t>
            </a:r>
          </a:p>
          <a:p>
            <a:r>
              <a:rPr lang="en-US" dirty="0" smtClean="0"/>
              <a:t>Many to Many (Entity Framework)</a:t>
            </a:r>
          </a:p>
          <a:p>
            <a:r>
              <a:rPr lang="en-US" dirty="0" smtClean="0"/>
              <a:t>Inheritance (EF and L2S)</a:t>
            </a:r>
          </a:p>
          <a:p>
            <a:r>
              <a:rPr lang="en-US" dirty="0" smtClean="0"/>
              <a:t>Field Templates</a:t>
            </a:r>
            <a:endParaRPr lang="en-US" dirty="0"/>
          </a:p>
        </p:txBody>
      </p:sp>
    </p:spTree>
    <p:extLst>
      <p:ext uri="{BB962C8B-B14F-4D97-AF65-F5344CB8AC3E}">
        <p14:creationId xmlns:p14="http://schemas.microsoft.com/office/powerpoint/2010/main" xmlns="" val="363146338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MVC 2</a:t>
            </a:r>
          </a:p>
        </p:txBody>
      </p:sp>
      <p:sp>
        <p:nvSpPr>
          <p:cNvPr id="3" name="Rectangle 2"/>
          <p:cNvSpPr/>
          <p:nvPr/>
        </p:nvSpPr>
        <p:spPr bwMode="auto">
          <a:xfrm>
            <a:off x="692989" y="5029200"/>
            <a:ext cx="662293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4" name="Rectangle 3"/>
          <p:cNvSpPr/>
          <p:nvPr/>
        </p:nvSpPr>
        <p:spPr bwMode="auto">
          <a:xfrm>
            <a:off x="692989" y="3962400"/>
            <a:ext cx="662293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5" name="Rectangle 4"/>
          <p:cNvSpPr/>
          <p:nvPr/>
        </p:nvSpPr>
        <p:spPr bwMode="auto">
          <a:xfrm>
            <a:off x="685800" y="2590800"/>
            <a:ext cx="1828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Web Forms</a:t>
            </a:r>
          </a:p>
        </p:txBody>
      </p:sp>
      <p:sp>
        <p:nvSpPr>
          <p:cNvPr id="9" name="Rectangle 8"/>
          <p:cNvSpPr/>
          <p:nvPr/>
        </p:nvSpPr>
        <p:spPr bwMode="auto">
          <a:xfrm>
            <a:off x="692989" y="1371600"/>
            <a:ext cx="7765211"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Visual Studio 2010</a:t>
            </a:r>
          </a:p>
        </p:txBody>
      </p:sp>
      <p:sp>
        <p:nvSpPr>
          <p:cNvPr id="10" name="Rectangle 9"/>
          <p:cNvSpPr/>
          <p:nvPr/>
        </p:nvSpPr>
        <p:spPr bwMode="auto">
          <a:xfrm>
            <a:off x="2667000" y="2590800"/>
            <a:ext cx="21336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Dynamic Data</a:t>
            </a:r>
          </a:p>
        </p:txBody>
      </p:sp>
      <p:sp>
        <p:nvSpPr>
          <p:cNvPr id="11" name="Rectangle 10"/>
          <p:cNvSpPr/>
          <p:nvPr/>
        </p:nvSpPr>
        <p:spPr bwMode="auto">
          <a:xfrm>
            <a:off x="4953000" y="2590800"/>
            <a:ext cx="1447800" cy="12192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MVC 2</a:t>
            </a:r>
          </a:p>
        </p:txBody>
      </p:sp>
      <p:sp>
        <p:nvSpPr>
          <p:cNvPr id="12" name="Rectangle 11"/>
          <p:cNvSpPr/>
          <p:nvPr/>
        </p:nvSpPr>
        <p:spPr bwMode="auto">
          <a:xfrm>
            <a:off x="6553200" y="2590800"/>
            <a:ext cx="19050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Microsoft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Ajax Library</a:t>
            </a:r>
          </a:p>
        </p:txBody>
      </p:sp>
    </p:spTree>
    <p:extLst>
      <p:ext uri="{BB962C8B-B14F-4D97-AF65-F5344CB8AC3E}">
        <p14:creationId xmlns:p14="http://schemas.microsoft.com/office/powerpoint/2010/main" xmlns="" val="47499023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MVC</a:t>
            </a:r>
            <a:endParaRPr lang="en-US" dirty="0"/>
          </a:p>
        </p:txBody>
      </p:sp>
      <p:sp>
        <p:nvSpPr>
          <p:cNvPr id="3" name="Content Placeholder 2"/>
          <p:cNvSpPr>
            <a:spLocks noGrp="1"/>
          </p:cNvSpPr>
          <p:nvPr>
            <p:ph idx="1"/>
          </p:nvPr>
        </p:nvSpPr>
        <p:spPr/>
        <p:txBody>
          <a:bodyPr/>
          <a:lstStyle/>
          <a:p>
            <a:r>
              <a:rPr lang="en-US" sz="2800" dirty="0"/>
              <a:t>ASP.NET MVC 1 for VS2008 released in March</a:t>
            </a:r>
          </a:p>
          <a:p>
            <a:r>
              <a:rPr lang="en-US" sz="2800" dirty="0"/>
              <a:t>Extensibility</a:t>
            </a:r>
          </a:p>
          <a:p>
            <a:pPr lvl="1"/>
            <a:r>
              <a:rPr lang="en-US" sz="2400" dirty="0"/>
              <a:t>Sparks, </a:t>
            </a:r>
            <a:r>
              <a:rPr lang="en-US" sz="2400" dirty="0" err="1"/>
              <a:t>MVCContrib</a:t>
            </a:r>
            <a:r>
              <a:rPr lang="en-US" sz="2400" dirty="0"/>
              <a:t>, etc..</a:t>
            </a:r>
          </a:p>
          <a:p>
            <a:r>
              <a:rPr lang="en-US" sz="2800" dirty="0"/>
              <a:t>Reduces Testing Friction</a:t>
            </a:r>
          </a:p>
          <a:p>
            <a:r>
              <a:rPr lang="en-US" sz="2800" dirty="0"/>
              <a:t>Drives well structured apps</a:t>
            </a:r>
          </a:p>
          <a:p>
            <a:r>
              <a:rPr lang="en-US" sz="2800" dirty="0"/>
              <a:t>Fine control over HTML</a:t>
            </a:r>
          </a:p>
          <a:p>
            <a:r>
              <a:rPr lang="en-US" sz="2800" dirty="0"/>
              <a:t>Great Tooling and Community Support</a:t>
            </a:r>
          </a:p>
          <a:p>
            <a:pPr lvl="1"/>
            <a:r>
              <a:rPr lang="en-US" sz="2400" dirty="0"/>
              <a:t>Started on CodePlex</a:t>
            </a:r>
          </a:p>
          <a:p>
            <a:pPr lvl="1"/>
            <a:r>
              <a:rPr lang="en-US" sz="2400" dirty="0"/>
              <a:t>Community Contributed Add-ons</a:t>
            </a:r>
          </a:p>
          <a:p>
            <a:r>
              <a:rPr lang="en-US" sz="2800" dirty="0"/>
              <a:t>All the benefits of ASP.NET</a:t>
            </a:r>
          </a:p>
          <a:p>
            <a:endParaRPr lang="en-US" sz="2800" dirty="0"/>
          </a:p>
        </p:txBody>
      </p:sp>
    </p:spTree>
    <p:extLst>
      <p:ext uri="{BB962C8B-B14F-4D97-AF65-F5344CB8AC3E}">
        <p14:creationId xmlns:p14="http://schemas.microsoft.com/office/powerpoint/2010/main" xmlns="" val="10638118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A Lap around ASP.NET 4 and Visual Studio 2010</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a:t>Jeff King</a:t>
            </a:r>
          </a:p>
          <a:p>
            <a:r>
              <a:rPr lang="en-US" dirty="0"/>
              <a:t>Senior Program Manager</a:t>
            </a:r>
          </a:p>
          <a:p>
            <a:r>
              <a:rPr lang="en-US" dirty="0"/>
              <a:t>Microsoft</a:t>
            </a:r>
          </a:p>
          <a:p>
            <a:r>
              <a:rPr lang="en-US" dirty="0"/>
              <a:t>Session Code: </a:t>
            </a:r>
            <a:r>
              <a:rPr lang="en-US" dirty="0" smtClean="0"/>
              <a:t>WIA204</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MVC 2</a:t>
            </a:r>
            <a:endParaRPr lang="en-US" dirty="0"/>
          </a:p>
        </p:txBody>
      </p:sp>
      <p:sp>
        <p:nvSpPr>
          <p:cNvPr id="3" name="Content Placeholder 2"/>
          <p:cNvSpPr>
            <a:spLocks noGrp="1"/>
          </p:cNvSpPr>
          <p:nvPr>
            <p:ph idx="1"/>
          </p:nvPr>
        </p:nvSpPr>
        <p:spPr/>
        <p:txBody>
          <a:bodyPr/>
          <a:lstStyle/>
          <a:p>
            <a:r>
              <a:rPr lang="en-US" dirty="0" smtClean="0"/>
              <a:t>Builds </a:t>
            </a:r>
            <a:r>
              <a:rPr lang="en-US" dirty="0"/>
              <a:t>on the previous version</a:t>
            </a:r>
          </a:p>
          <a:p>
            <a:pPr lvl="1"/>
            <a:r>
              <a:rPr lang="en-US" dirty="0"/>
              <a:t>Areas, allowing composition of apps</a:t>
            </a:r>
          </a:p>
          <a:p>
            <a:pPr lvl="1"/>
            <a:r>
              <a:rPr lang="en-US" dirty="0"/>
              <a:t>Templated helpers</a:t>
            </a:r>
          </a:p>
          <a:p>
            <a:pPr lvl="1"/>
            <a:r>
              <a:rPr lang="en-US" dirty="0"/>
              <a:t>Asynchronous Controller Actions</a:t>
            </a:r>
          </a:p>
          <a:p>
            <a:pPr lvl="1"/>
            <a:r>
              <a:rPr lang="en-US" dirty="0"/>
              <a:t>Caching Improvements</a:t>
            </a:r>
          </a:p>
          <a:p>
            <a:pPr lvl="1"/>
            <a:r>
              <a:rPr lang="en-US" dirty="0"/>
              <a:t>Strongly Typed </a:t>
            </a:r>
            <a:r>
              <a:rPr lang="en-US"/>
              <a:t>Link </a:t>
            </a:r>
            <a:r>
              <a:rPr lang="en-US" smtClean="0"/>
              <a:t>Helpers</a:t>
            </a:r>
            <a:endParaRPr lang="en-US" dirty="0"/>
          </a:p>
        </p:txBody>
      </p:sp>
    </p:spTree>
    <p:extLst>
      <p:ext uri="{BB962C8B-B14F-4D97-AF65-F5344CB8AC3E}">
        <p14:creationId xmlns:p14="http://schemas.microsoft.com/office/powerpoint/2010/main" xmlns="" val="22101857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MVC 2</a:t>
            </a:r>
            <a:endParaRPr lang="en-US" dirty="0"/>
          </a:p>
        </p:txBody>
      </p:sp>
      <p:sp>
        <p:nvSpPr>
          <p:cNvPr id="3" name="Content Placeholder 2"/>
          <p:cNvSpPr>
            <a:spLocks noGrp="1"/>
          </p:cNvSpPr>
          <p:nvPr>
            <p:ph idx="1"/>
          </p:nvPr>
        </p:nvSpPr>
        <p:spPr/>
        <p:txBody>
          <a:bodyPr/>
          <a:lstStyle/>
          <a:p>
            <a:r>
              <a:rPr lang="en-US" dirty="0" smtClean="0"/>
              <a:t>Download “Preview 2”</a:t>
            </a:r>
          </a:p>
          <a:p>
            <a:pPr lvl="1"/>
            <a:r>
              <a:rPr lang="en-US" dirty="0" smtClean="0"/>
              <a:t>Included as part of Visual Studio 2010</a:t>
            </a:r>
          </a:p>
          <a:p>
            <a:pPr lvl="1"/>
            <a:r>
              <a:rPr lang="en-US" dirty="0" smtClean="0">
                <a:hlinkClick r:id="rId3"/>
              </a:rPr>
              <a:t>CodePlex Download</a:t>
            </a:r>
            <a:r>
              <a:rPr lang="en-US" dirty="0" smtClean="0"/>
              <a:t> for Visual Studio 2008 SP1</a:t>
            </a:r>
          </a:p>
          <a:p>
            <a:r>
              <a:rPr lang="en-US" dirty="0" smtClean="0"/>
              <a:t>Related Session</a:t>
            </a:r>
          </a:p>
          <a:p>
            <a:pPr lvl="1"/>
            <a:r>
              <a:rPr lang="en-US" dirty="0" smtClean="0"/>
              <a:t>WIA305: What's </a:t>
            </a:r>
            <a:r>
              <a:rPr lang="en-US" dirty="0"/>
              <a:t>New in Microsoft ASP.NET </a:t>
            </a:r>
            <a:r>
              <a:rPr lang="en-US" dirty="0" smtClean="0"/>
              <a:t>Model-View-Controller</a:t>
            </a:r>
          </a:p>
          <a:p>
            <a:pPr lvl="1"/>
            <a:endParaRPr lang="en-US" dirty="0"/>
          </a:p>
        </p:txBody>
      </p:sp>
    </p:spTree>
    <p:extLst>
      <p:ext uri="{BB962C8B-B14F-4D97-AF65-F5344CB8AC3E}">
        <p14:creationId xmlns:p14="http://schemas.microsoft.com/office/powerpoint/2010/main" xmlns="" val="90062100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Ajax Library</a:t>
            </a:r>
          </a:p>
        </p:txBody>
      </p:sp>
      <p:sp>
        <p:nvSpPr>
          <p:cNvPr id="3" name="Rectangle 2"/>
          <p:cNvSpPr/>
          <p:nvPr/>
        </p:nvSpPr>
        <p:spPr bwMode="auto">
          <a:xfrm>
            <a:off x="692989" y="5029200"/>
            <a:ext cx="662293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4" name="Rectangle 3"/>
          <p:cNvSpPr/>
          <p:nvPr/>
        </p:nvSpPr>
        <p:spPr bwMode="auto">
          <a:xfrm>
            <a:off x="692989" y="3962400"/>
            <a:ext cx="662293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5" name="Rectangle 4"/>
          <p:cNvSpPr/>
          <p:nvPr/>
        </p:nvSpPr>
        <p:spPr bwMode="auto">
          <a:xfrm>
            <a:off x="685800" y="2590800"/>
            <a:ext cx="1828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Web Forms</a:t>
            </a:r>
          </a:p>
        </p:txBody>
      </p:sp>
      <p:sp>
        <p:nvSpPr>
          <p:cNvPr id="9" name="Rectangle 8"/>
          <p:cNvSpPr/>
          <p:nvPr/>
        </p:nvSpPr>
        <p:spPr bwMode="auto">
          <a:xfrm>
            <a:off x="692989" y="1371600"/>
            <a:ext cx="7765211"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Visual Studio 2010</a:t>
            </a:r>
          </a:p>
        </p:txBody>
      </p:sp>
      <p:sp>
        <p:nvSpPr>
          <p:cNvPr id="10" name="Rectangle 9"/>
          <p:cNvSpPr/>
          <p:nvPr/>
        </p:nvSpPr>
        <p:spPr bwMode="auto">
          <a:xfrm>
            <a:off x="2667000" y="2590800"/>
            <a:ext cx="21336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Dynamic Data</a:t>
            </a:r>
          </a:p>
        </p:txBody>
      </p:sp>
      <p:sp>
        <p:nvSpPr>
          <p:cNvPr id="11" name="Rectangle 10"/>
          <p:cNvSpPr/>
          <p:nvPr/>
        </p:nvSpPr>
        <p:spPr bwMode="auto">
          <a:xfrm>
            <a:off x="4953000" y="2590800"/>
            <a:ext cx="1447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MVC</a:t>
            </a:r>
          </a:p>
        </p:txBody>
      </p:sp>
      <p:sp>
        <p:nvSpPr>
          <p:cNvPr id="12" name="Rectangle 11"/>
          <p:cNvSpPr/>
          <p:nvPr/>
        </p:nvSpPr>
        <p:spPr bwMode="auto">
          <a:xfrm>
            <a:off x="6553200" y="2590800"/>
            <a:ext cx="1905000" cy="12192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Microsoft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Ajax Library</a:t>
            </a:r>
          </a:p>
        </p:txBody>
      </p:sp>
    </p:spTree>
    <p:extLst>
      <p:ext uri="{BB962C8B-B14F-4D97-AF65-F5344CB8AC3E}">
        <p14:creationId xmlns:p14="http://schemas.microsoft.com/office/powerpoint/2010/main" xmlns="" val="47499023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Ajax Library</a:t>
            </a:r>
            <a:endParaRPr lang="en-US" dirty="0"/>
          </a:p>
        </p:txBody>
      </p:sp>
      <p:sp>
        <p:nvSpPr>
          <p:cNvPr id="3" name="Content Placeholder 2"/>
          <p:cNvSpPr>
            <a:spLocks noGrp="1"/>
          </p:cNvSpPr>
          <p:nvPr>
            <p:ph idx="1"/>
          </p:nvPr>
        </p:nvSpPr>
        <p:spPr/>
        <p:txBody>
          <a:bodyPr/>
          <a:lstStyle/>
          <a:p>
            <a:r>
              <a:rPr lang="en-US" dirty="0" smtClean="0"/>
              <a:t>New Name</a:t>
            </a:r>
          </a:p>
          <a:p>
            <a:pPr lvl="1"/>
            <a:r>
              <a:rPr lang="en-US" dirty="0"/>
              <a:t> </a:t>
            </a:r>
            <a:r>
              <a:rPr lang="en-US" strike="sngStrike" dirty="0" smtClean="0"/>
              <a:t>ASP.NET AJAX</a:t>
            </a:r>
            <a:r>
              <a:rPr lang="en-US" dirty="0" smtClean="0"/>
              <a:t> </a:t>
            </a:r>
            <a:r>
              <a:rPr lang="en-US" dirty="0" smtClean="0">
                <a:sym typeface="Wingdings" pitchFamily="2" charset="2"/>
              </a:rPr>
              <a:t> </a:t>
            </a:r>
            <a:r>
              <a:rPr lang="en-US" dirty="0" smtClean="0"/>
              <a:t>Microsoft Ajax Library</a:t>
            </a:r>
          </a:p>
          <a:p>
            <a:r>
              <a:rPr lang="en-US" dirty="0" smtClean="0"/>
              <a:t>Download “Preview 6”</a:t>
            </a:r>
          </a:p>
          <a:p>
            <a:pPr lvl="1"/>
            <a:r>
              <a:rPr lang="en-US" dirty="0">
                <a:hlinkClick r:id="rId3"/>
              </a:rPr>
              <a:t>http://</a:t>
            </a:r>
            <a:r>
              <a:rPr lang="en-US" dirty="0" smtClean="0">
                <a:hlinkClick r:id="rId3"/>
              </a:rPr>
              <a:t>aspnet.codeplex.com/wikipage?title=AJAX</a:t>
            </a:r>
            <a:endParaRPr lang="en-US" dirty="0" smtClean="0"/>
          </a:p>
          <a:p>
            <a:r>
              <a:rPr lang="en-US" dirty="0" smtClean="0"/>
              <a:t>Related Session</a:t>
            </a:r>
          </a:p>
          <a:p>
            <a:pPr lvl="1"/>
            <a:r>
              <a:rPr lang="en-US" dirty="0" smtClean="0"/>
              <a:t>WIA303: Microsoft </a:t>
            </a:r>
            <a:r>
              <a:rPr lang="en-US" dirty="0"/>
              <a:t>ASP.NET AJAX: Taking AJAX to the Next </a:t>
            </a:r>
            <a:r>
              <a:rPr lang="en-US" dirty="0" smtClean="0"/>
              <a:t>Level</a:t>
            </a:r>
          </a:p>
        </p:txBody>
      </p:sp>
    </p:spTree>
    <p:extLst>
      <p:ext uri="{BB962C8B-B14F-4D97-AF65-F5344CB8AC3E}">
        <p14:creationId xmlns:p14="http://schemas.microsoft.com/office/powerpoint/2010/main" xmlns="" val="246179201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Ajax</a:t>
            </a:r>
            <a:endParaRPr lang="en-US" dirty="0"/>
          </a:p>
        </p:txBody>
      </p:sp>
      <p:sp>
        <p:nvSpPr>
          <p:cNvPr id="3" name="Content Placeholder 2"/>
          <p:cNvSpPr>
            <a:spLocks noGrp="1"/>
          </p:cNvSpPr>
          <p:nvPr>
            <p:ph idx="1"/>
          </p:nvPr>
        </p:nvSpPr>
        <p:spPr/>
        <p:txBody>
          <a:bodyPr/>
          <a:lstStyle/>
          <a:p>
            <a:r>
              <a:rPr lang="en-US" dirty="0" smtClean="0"/>
              <a:t>Microsoft Ajax Library</a:t>
            </a:r>
          </a:p>
          <a:p>
            <a:pPr lvl="1"/>
            <a:r>
              <a:rPr lang="en-US" dirty="0" smtClean="0"/>
              <a:t>Client-side Data</a:t>
            </a:r>
          </a:p>
          <a:p>
            <a:pPr lvl="2"/>
            <a:r>
              <a:rPr lang="en-US" dirty="0" smtClean="0"/>
              <a:t>Templated Controls</a:t>
            </a:r>
          </a:p>
          <a:p>
            <a:pPr lvl="2"/>
            <a:r>
              <a:rPr lang="en-US" dirty="0" smtClean="0"/>
              <a:t>Live Bindings</a:t>
            </a:r>
          </a:p>
          <a:p>
            <a:pPr lvl="1"/>
            <a:r>
              <a:rPr lang="en-US" dirty="0"/>
              <a:t>Refactored </a:t>
            </a:r>
            <a:r>
              <a:rPr lang="en-US" dirty="0" smtClean="0"/>
              <a:t>Library</a:t>
            </a:r>
          </a:p>
          <a:p>
            <a:pPr lvl="1"/>
            <a:r>
              <a:rPr lang="en-US" dirty="0" smtClean="0"/>
              <a:t>Client Script Loader</a:t>
            </a:r>
          </a:p>
          <a:p>
            <a:pPr lvl="1"/>
            <a:r>
              <a:rPr lang="en-US" dirty="0" smtClean="0"/>
              <a:t>Microsoft Ajax Controls as jQuery Plug-ins</a:t>
            </a:r>
          </a:p>
          <a:p>
            <a:r>
              <a:rPr lang="en-US" dirty="0" smtClean="0"/>
              <a:t>Microsoft Ajax Minifier</a:t>
            </a:r>
          </a:p>
          <a:p>
            <a:r>
              <a:rPr lang="en-US" dirty="0" smtClean="0"/>
              <a:t>Microsoft Ajax CDN</a:t>
            </a:r>
            <a:endParaRPr lang="en-US" dirty="0"/>
          </a:p>
        </p:txBody>
      </p:sp>
    </p:spTree>
    <p:extLst>
      <p:ext uri="{BB962C8B-B14F-4D97-AF65-F5344CB8AC3E}">
        <p14:creationId xmlns:p14="http://schemas.microsoft.com/office/powerpoint/2010/main" xmlns="" val="339814741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bwMode="auto">
          <a:xfrm>
            <a:off x="786286" y="533400"/>
            <a:ext cx="7571429" cy="5314286"/>
          </a:xfrm>
          <a:prstGeom prst="rect">
            <a:avLst/>
          </a:prstGeom>
          <a:noFill/>
          <a:ln w="9525">
            <a:noFill/>
            <a:miter lim="800000"/>
            <a:headEnd/>
            <a:tailEnd/>
          </a:ln>
        </p:spPr>
      </p:pic>
    </p:spTree>
    <p:extLst>
      <p:ext uri="{BB962C8B-B14F-4D97-AF65-F5344CB8AC3E}">
        <p14:creationId xmlns:p14="http://schemas.microsoft.com/office/powerpoint/2010/main" xmlns="" val="6507902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Ajax Library</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xmlns="" val="269854808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 Studio 2010</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xmlns="" val="799835957"/>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Rectangle 2"/>
          <p:cNvSpPr/>
          <p:nvPr/>
        </p:nvSpPr>
        <p:spPr bwMode="auto">
          <a:xfrm>
            <a:off x="692989" y="5029200"/>
            <a:ext cx="662293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4" name="Rectangle 3"/>
          <p:cNvSpPr/>
          <p:nvPr/>
        </p:nvSpPr>
        <p:spPr bwMode="auto">
          <a:xfrm>
            <a:off x="692989" y="3962400"/>
            <a:ext cx="662293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5" name="Rectangle 4"/>
          <p:cNvSpPr/>
          <p:nvPr/>
        </p:nvSpPr>
        <p:spPr bwMode="auto">
          <a:xfrm>
            <a:off x="685800" y="2590800"/>
            <a:ext cx="1828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Web Forms</a:t>
            </a:r>
          </a:p>
        </p:txBody>
      </p:sp>
      <p:sp>
        <p:nvSpPr>
          <p:cNvPr id="9" name="Rectangle 8"/>
          <p:cNvSpPr/>
          <p:nvPr/>
        </p:nvSpPr>
        <p:spPr bwMode="auto">
          <a:xfrm>
            <a:off x="692989" y="1371600"/>
            <a:ext cx="7765211"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Visual Studio 2010</a:t>
            </a:r>
          </a:p>
        </p:txBody>
      </p:sp>
      <p:sp>
        <p:nvSpPr>
          <p:cNvPr id="10" name="Rectangle 9"/>
          <p:cNvSpPr/>
          <p:nvPr/>
        </p:nvSpPr>
        <p:spPr bwMode="auto">
          <a:xfrm>
            <a:off x="2667000" y="2590800"/>
            <a:ext cx="21336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Dynamic Data</a:t>
            </a:r>
          </a:p>
        </p:txBody>
      </p:sp>
      <p:sp>
        <p:nvSpPr>
          <p:cNvPr id="11" name="Rectangle 10"/>
          <p:cNvSpPr/>
          <p:nvPr/>
        </p:nvSpPr>
        <p:spPr bwMode="auto">
          <a:xfrm>
            <a:off x="4953000" y="2590800"/>
            <a:ext cx="1447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MVC</a:t>
            </a:r>
          </a:p>
        </p:txBody>
      </p:sp>
      <p:sp>
        <p:nvSpPr>
          <p:cNvPr id="12" name="Rectangle 11"/>
          <p:cNvSpPr/>
          <p:nvPr/>
        </p:nvSpPr>
        <p:spPr bwMode="auto">
          <a:xfrm>
            <a:off x="6553200" y="2590800"/>
            <a:ext cx="19050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Microsoft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Ajax Library</a:t>
            </a:r>
          </a:p>
        </p:txBody>
      </p:sp>
    </p:spTree>
    <p:extLst>
      <p:ext uri="{BB962C8B-B14F-4D97-AF65-F5344CB8AC3E}">
        <p14:creationId xmlns:p14="http://schemas.microsoft.com/office/powerpoint/2010/main" xmlns="" val="293727065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381000" y="1411552"/>
            <a:ext cx="8382000" cy="5065448"/>
          </a:xfrm>
        </p:spPr>
        <p:txBody>
          <a:bodyPr/>
          <a:lstStyle/>
          <a:p>
            <a:r>
              <a:rPr lang="en-US" dirty="0" smtClean="0"/>
              <a:t>Jeff King, </a:t>
            </a:r>
            <a:r>
              <a:rPr lang="en-US" dirty="0" smtClean="0">
                <a:hlinkClick r:id="rId3"/>
              </a:rPr>
              <a:t>jking@microsoft.com</a:t>
            </a:r>
            <a:endParaRPr lang="en-US" dirty="0" smtClean="0"/>
          </a:p>
          <a:p>
            <a:r>
              <a:rPr lang="en-US" dirty="0" smtClean="0"/>
              <a:t>Meet me at “Ask-the-Experts”</a:t>
            </a:r>
          </a:p>
          <a:p>
            <a:pPr lvl="1"/>
            <a:r>
              <a:rPr lang="en-US" dirty="0" smtClean="0"/>
              <a:t>Tuesday 15:15-18:15</a:t>
            </a:r>
          </a:p>
          <a:p>
            <a:pPr lvl="1"/>
            <a:r>
              <a:rPr lang="en-US" dirty="0" smtClean="0"/>
              <a:t>Thursday 14:45-17:00</a:t>
            </a:r>
          </a:p>
          <a:p>
            <a:r>
              <a:rPr lang="en-US" dirty="0" smtClean="0"/>
              <a:t>Recommended Links</a:t>
            </a:r>
          </a:p>
          <a:p>
            <a:pPr lvl="1"/>
            <a:r>
              <a:rPr lang="en-US" dirty="0">
                <a:hlinkClick r:id="rId4"/>
              </a:rPr>
              <a:t>http://</a:t>
            </a:r>
            <a:r>
              <a:rPr lang="en-US" dirty="0" smtClean="0">
                <a:hlinkClick r:id="rId4"/>
              </a:rPr>
              <a:t>blogs.msdn.com/webdevtools</a:t>
            </a:r>
            <a:endParaRPr lang="en-US" dirty="0"/>
          </a:p>
          <a:p>
            <a:pPr lvl="1"/>
            <a:r>
              <a:rPr lang="en-US" dirty="0" smtClean="0">
                <a:hlinkClick r:id="rId5"/>
              </a:rPr>
              <a:t>http</a:t>
            </a:r>
            <a:r>
              <a:rPr lang="en-US" dirty="0">
                <a:hlinkClick r:id="rId5"/>
              </a:rPr>
              <a:t>://</a:t>
            </a:r>
            <a:r>
              <a:rPr lang="en-US" dirty="0" smtClean="0">
                <a:hlinkClick r:id="rId5"/>
              </a:rPr>
              <a:t>weblogs.asp.net/scottgu</a:t>
            </a:r>
            <a:endParaRPr lang="en-US" dirty="0" smtClean="0"/>
          </a:p>
          <a:p>
            <a:pPr lvl="1"/>
            <a:r>
              <a:rPr lang="en-US" dirty="0">
                <a:hlinkClick r:id="rId6"/>
              </a:rPr>
              <a:t>http://</a:t>
            </a:r>
            <a:r>
              <a:rPr lang="en-US" dirty="0" smtClean="0">
                <a:hlinkClick r:id="rId6"/>
              </a:rPr>
              <a:t>www.asp.net</a:t>
            </a:r>
            <a:endParaRPr lang="en-US" dirty="0" smtClean="0"/>
          </a:p>
          <a:p>
            <a:pPr lvl="1"/>
            <a:endParaRPr lang="en-US" dirty="0" smtClean="0"/>
          </a:p>
          <a:p>
            <a:endParaRPr lang="en-US" dirty="0"/>
          </a:p>
        </p:txBody>
      </p:sp>
    </p:spTree>
    <p:extLst>
      <p:ext uri="{BB962C8B-B14F-4D97-AF65-F5344CB8AC3E}">
        <p14:creationId xmlns:p14="http://schemas.microsoft.com/office/powerpoint/2010/main" xmlns="" val="48101255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Rectangle 2"/>
          <p:cNvSpPr/>
          <p:nvPr/>
        </p:nvSpPr>
        <p:spPr bwMode="auto">
          <a:xfrm>
            <a:off x="692989" y="5029200"/>
            <a:ext cx="662293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4" name="Rectangle 3"/>
          <p:cNvSpPr/>
          <p:nvPr/>
        </p:nvSpPr>
        <p:spPr bwMode="auto">
          <a:xfrm>
            <a:off x="692989" y="3962400"/>
            <a:ext cx="662293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5" name="Rectangle 4"/>
          <p:cNvSpPr/>
          <p:nvPr/>
        </p:nvSpPr>
        <p:spPr bwMode="auto">
          <a:xfrm>
            <a:off x="685800" y="2590800"/>
            <a:ext cx="1828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Web Forms</a:t>
            </a:r>
          </a:p>
        </p:txBody>
      </p:sp>
      <p:sp>
        <p:nvSpPr>
          <p:cNvPr id="9" name="Rectangle 8"/>
          <p:cNvSpPr/>
          <p:nvPr/>
        </p:nvSpPr>
        <p:spPr bwMode="auto">
          <a:xfrm>
            <a:off x="692989" y="1371600"/>
            <a:ext cx="7765211"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Visual Studio 2010</a:t>
            </a:r>
          </a:p>
        </p:txBody>
      </p:sp>
      <p:sp>
        <p:nvSpPr>
          <p:cNvPr id="10" name="Rectangle 9"/>
          <p:cNvSpPr/>
          <p:nvPr/>
        </p:nvSpPr>
        <p:spPr bwMode="auto">
          <a:xfrm>
            <a:off x="2667000" y="2590800"/>
            <a:ext cx="21336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Dynamic Data</a:t>
            </a:r>
          </a:p>
        </p:txBody>
      </p:sp>
      <p:sp>
        <p:nvSpPr>
          <p:cNvPr id="11" name="Rectangle 10"/>
          <p:cNvSpPr/>
          <p:nvPr/>
        </p:nvSpPr>
        <p:spPr bwMode="auto">
          <a:xfrm>
            <a:off x="4953000" y="2590800"/>
            <a:ext cx="1447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MVC</a:t>
            </a:r>
          </a:p>
        </p:txBody>
      </p:sp>
      <p:sp>
        <p:nvSpPr>
          <p:cNvPr id="12" name="Rectangle 11"/>
          <p:cNvSpPr/>
          <p:nvPr/>
        </p:nvSpPr>
        <p:spPr bwMode="auto">
          <a:xfrm>
            <a:off x="6553200" y="2590800"/>
            <a:ext cx="19050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Microsoft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Ajax Library</a:t>
            </a:r>
          </a:p>
        </p:txBody>
      </p:sp>
    </p:spTree>
    <p:extLst>
      <p:ext uri="{BB962C8B-B14F-4D97-AF65-F5344CB8AC3E}">
        <p14:creationId xmlns:p14="http://schemas.microsoft.com/office/powerpoint/2010/main" xmlns="" val="307584964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37474" y="-60065"/>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
        <p:nvSpPr>
          <p:cNvPr id="6" name="Rectangle 5"/>
          <p:cNvSpPr/>
          <p:nvPr/>
        </p:nvSpPr>
        <p:spPr bwMode="auto">
          <a:xfrm>
            <a:off x="-2298032" y="23853"/>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pic>
        <p:nvPicPr>
          <p:cNvPr id="16" name="Picture 15" descr="xbox_360_elite_2_2.png"/>
          <p:cNvPicPr>
            <a:picLocks noChangeAspect="1"/>
          </p:cNvPicPr>
          <p:nvPr/>
        </p:nvPicPr>
        <p:blipFill>
          <a:blip r:embed="rId3"/>
          <a:stretch>
            <a:fillRect/>
          </a:stretch>
        </p:blipFill>
        <p:spPr>
          <a:xfrm>
            <a:off x="4794692" y="404813"/>
            <a:ext cx="4349308" cy="5781675"/>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Studio 2010</a:t>
            </a:r>
          </a:p>
        </p:txBody>
      </p:sp>
      <p:sp>
        <p:nvSpPr>
          <p:cNvPr id="3" name="Rectangle 2"/>
          <p:cNvSpPr/>
          <p:nvPr/>
        </p:nvSpPr>
        <p:spPr bwMode="auto">
          <a:xfrm>
            <a:off x="692989" y="5029200"/>
            <a:ext cx="662293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4" name="Rectangle 3"/>
          <p:cNvSpPr/>
          <p:nvPr/>
        </p:nvSpPr>
        <p:spPr bwMode="auto">
          <a:xfrm>
            <a:off x="692989" y="3962400"/>
            <a:ext cx="662293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5" name="Rectangle 4"/>
          <p:cNvSpPr/>
          <p:nvPr/>
        </p:nvSpPr>
        <p:spPr bwMode="auto">
          <a:xfrm>
            <a:off x="685800" y="2590800"/>
            <a:ext cx="1828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Web Forms</a:t>
            </a:r>
          </a:p>
        </p:txBody>
      </p:sp>
      <p:sp>
        <p:nvSpPr>
          <p:cNvPr id="9" name="Rectangle 8"/>
          <p:cNvSpPr/>
          <p:nvPr/>
        </p:nvSpPr>
        <p:spPr bwMode="auto">
          <a:xfrm>
            <a:off x="692989" y="1371600"/>
            <a:ext cx="7765211" cy="914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Visual Studio 2010</a:t>
            </a:r>
          </a:p>
        </p:txBody>
      </p:sp>
      <p:sp>
        <p:nvSpPr>
          <p:cNvPr id="10" name="Rectangle 9"/>
          <p:cNvSpPr/>
          <p:nvPr/>
        </p:nvSpPr>
        <p:spPr bwMode="auto">
          <a:xfrm>
            <a:off x="2667000" y="2590800"/>
            <a:ext cx="21336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Dynamic Data</a:t>
            </a:r>
          </a:p>
        </p:txBody>
      </p:sp>
      <p:sp>
        <p:nvSpPr>
          <p:cNvPr id="11" name="Rectangle 10"/>
          <p:cNvSpPr/>
          <p:nvPr/>
        </p:nvSpPr>
        <p:spPr bwMode="auto">
          <a:xfrm>
            <a:off x="4953000" y="2590800"/>
            <a:ext cx="1447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MVC</a:t>
            </a:r>
          </a:p>
        </p:txBody>
      </p:sp>
      <p:sp>
        <p:nvSpPr>
          <p:cNvPr id="12" name="Rectangle 11"/>
          <p:cNvSpPr/>
          <p:nvPr/>
        </p:nvSpPr>
        <p:spPr bwMode="auto">
          <a:xfrm>
            <a:off x="6553200" y="2590800"/>
            <a:ext cx="19050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Microsoft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Ajax Library</a:t>
            </a:r>
          </a:p>
        </p:txBody>
      </p:sp>
    </p:spTree>
    <p:extLst>
      <p:ext uri="{BB962C8B-B14F-4D97-AF65-F5344CB8AC3E}">
        <p14:creationId xmlns:p14="http://schemas.microsoft.com/office/powerpoint/2010/main" xmlns="" val="110673707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 Studio 2010</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xmlns="" val="93971237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 2010</a:t>
            </a:r>
            <a:endParaRPr lang="en-US" dirty="0"/>
          </a:p>
        </p:txBody>
      </p:sp>
      <p:sp>
        <p:nvSpPr>
          <p:cNvPr id="3" name="Content Placeholder 2"/>
          <p:cNvSpPr>
            <a:spLocks noGrp="1"/>
          </p:cNvSpPr>
          <p:nvPr>
            <p:ph idx="1"/>
          </p:nvPr>
        </p:nvSpPr>
        <p:spPr/>
        <p:txBody>
          <a:bodyPr/>
          <a:lstStyle/>
          <a:p>
            <a:r>
              <a:rPr lang="en-US" dirty="0" smtClean="0"/>
              <a:t>New UI Design</a:t>
            </a:r>
          </a:p>
          <a:p>
            <a:pPr lvl="1"/>
            <a:r>
              <a:rPr lang="en-US" dirty="0" smtClean="0"/>
              <a:t>Multi-monitor support</a:t>
            </a:r>
          </a:p>
          <a:p>
            <a:r>
              <a:rPr lang="en-US" dirty="0" smtClean="0"/>
              <a:t>Full Framework Multi-Targeting</a:t>
            </a:r>
          </a:p>
          <a:p>
            <a:pPr lvl="1"/>
            <a:r>
              <a:rPr lang="en-US" dirty="0" smtClean="0"/>
              <a:t>Build apps targeting 2.0, 3.5, or 4</a:t>
            </a:r>
          </a:p>
          <a:p>
            <a:r>
              <a:rPr lang="en-US" dirty="0" smtClean="0"/>
              <a:t>HTML and JavaScript Snippets</a:t>
            </a:r>
          </a:p>
          <a:p>
            <a:r>
              <a:rPr lang="en-US" dirty="0" smtClean="0"/>
              <a:t>Dynamic IntelliSense for JavaScript</a:t>
            </a:r>
          </a:p>
          <a:p>
            <a:r>
              <a:rPr lang="en-US" dirty="0" smtClean="0"/>
              <a:t>Packaging and Publishing</a:t>
            </a:r>
          </a:p>
          <a:p>
            <a:pPr lvl="1"/>
            <a:r>
              <a:rPr lang="en-US" dirty="0" smtClean="0"/>
              <a:t>Web.config transformations</a:t>
            </a:r>
          </a:p>
          <a:p>
            <a:pPr lvl="1"/>
            <a:endParaRPr lang="en-US" dirty="0" smtClean="0"/>
          </a:p>
        </p:txBody>
      </p:sp>
    </p:spTree>
    <p:extLst>
      <p:ext uri="{BB962C8B-B14F-4D97-AF65-F5344CB8AC3E}">
        <p14:creationId xmlns:p14="http://schemas.microsoft.com/office/powerpoint/2010/main" xmlns="" val="161228668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5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5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5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Framework 4</a:t>
            </a:r>
          </a:p>
        </p:txBody>
      </p:sp>
      <p:sp>
        <p:nvSpPr>
          <p:cNvPr id="3" name="Rectangle 2"/>
          <p:cNvSpPr/>
          <p:nvPr/>
        </p:nvSpPr>
        <p:spPr bwMode="auto">
          <a:xfrm>
            <a:off x="692989" y="5029200"/>
            <a:ext cx="662293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4" name="Rectangle 3"/>
          <p:cNvSpPr/>
          <p:nvPr/>
        </p:nvSpPr>
        <p:spPr bwMode="auto">
          <a:xfrm>
            <a:off x="692989" y="3962400"/>
            <a:ext cx="6622930" cy="914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 </a:t>
            </a:r>
            <a:r>
              <a:rPr lang="en-US" sz="2400" b="1" dirty="0">
                <a:solidFill>
                  <a:srgbClr val="FFFFFF"/>
                </a:solidFill>
                <a:effectLst>
                  <a:outerShdw blurRad="38100" dist="38100" dir="2700000" algn="tl">
                    <a:srgbClr val="000000">
                      <a:alpha val="43137"/>
                    </a:srgbClr>
                  </a:outerShdw>
                </a:effectLst>
                <a:latin typeface="Calibri" pitchFamily="34" charset="0"/>
              </a:rPr>
              <a:t>Framework </a:t>
            </a:r>
            <a:r>
              <a:rPr lang="en-US" sz="2400" b="1" dirty="0" smtClean="0">
                <a:solidFill>
                  <a:srgbClr val="FFFFFF"/>
                </a:solidFill>
                <a:effectLst>
                  <a:outerShdw blurRad="38100" dist="38100" dir="2700000" algn="tl">
                    <a:srgbClr val="000000">
                      <a:alpha val="43137"/>
                    </a:srgbClr>
                  </a:outerShdw>
                </a:effectLst>
                <a:latin typeface="Calibri" pitchFamily="34" charset="0"/>
              </a:rPr>
              <a:t>4</a:t>
            </a:r>
          </a:p>
        </p:txBody>
      </p:sp>
      <p:sp>
        <p:nvSpPr>
          <p:cNvPr id="5" name="Rectangle 4"/>
          <p:cNvSpPr/>
          <p:nvPr/>
        </p:nvSpPr>
        <p:spPr bwMode="auto">
          <a:xfrm>
            <a:off x="685800" y="2590800"/>
            <a:ext cx="1828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Web Forms</a:t>
            </a:r>
          </a:p>
        </p:txBody>
      </p:sp>
      <p:sp>
        <p:nvSpPr>
          <p:cNvPr id="9" name="Rectangle 8"/>
          <p:cNvSpPr/>
          <p:nvPr/>
        </p:nvSpPr>
        <p:spPr bwMode="auto">
          <a:xfrm>
            <a:off x="692989" y="1371600"/>
            <a:ext cx="7765211"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Visual Studio 2010</a:t>
            </a:r>
          </a:p>
        </p:txBody>
      </p:sp>
      <p:sp>
        <p:nvSpPr>
          <p:cNvPr id="10" name="Rectangle 9"/>
          <p:cNvSpPr/>
          <p:nvPr/>
        </p:nvSpPr>
        <p:spPr bwMode="auto">
          <a:xfrm>
            <a:off x="2667000" y="2590800"/>
            <a:ext cx="21336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Dynamic Data</a:t>
            </a:r>
          </a:p>
        </p:txBody>
      </p:sp>
      <p:sp>
        <p:nvSpPr>
          <p:cNvPr id="11" name="Rectangle 10"/>
          <p:cNvSpPr/>
          <p:nvPr/>
        </p:nvSpPr>
        <p:spPr bwMode="auto">
          <a:xfrm>
            <a:off x="4953000" y="2590800"/>
            <a:ext cx="1447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ASP.NET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MVC</a:t>
            </a:r>
          </a:p>
        </p:txBody>
      </p:sp>
      <p:sp>
        <p:nvSpPr>
          <p:cNvPr id="12" name="Rectangle 11"/>
          <p:cNvSpPr/>
          <p:nvPr/>
        </p:nvSpPr>
        <p:spPr bwMode="auto">
          <a:xfrm>
            <a:off x="6553200" y="2590800"/>
            <a:ext cx="19050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Microsoft</a:t>
            </a:r>
          </a:p>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Ajax Library</a:t>
            </a:r>
          </a:p>
        </p:txBody>
      </p:sp>
    </p:spTree>
    <p:extLst>
      <p:ext uri="{BB962C8B-B14F-4D97-AF65-F5344CB8AC3E}">
        <p14:creationId xmlns:p14="http://schemas.microsoft.com/office/powerpoint/2010/main" xmlns="" val="387756196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Framework 4</a:t>
            </a:r>
            <a:endParaRPr lang="en-US" dirty="0"/>
          </a:p>
        </p:txBody>
      </p:sp>
      <p:sp>
        <p:nvSpPr>
          <p:cNvPr id="3" name="Content Placeholder 2"/>
          <p:cNvSpPr>
            <a:spLocks noGrp="1"/>
          </p:cNvSpPr>
          <p:nvPr>
            <p:ph idx="1"/>
          </p:nvPr>
        </p:nvSpPr>
        <p:spPr>
          <a:xfrm>
            <a:off x="381000" y="1412874"/>
            <a:ext cx="8382000" cy="5445126"/>
          </a:xfrm>
        </p:spPr>
        <p:txBody>
          <a:bodyPr/>
          <a:lstStyle/>
          <a:p>
            <a:r>
              <a:rPr lang="en-US" dirty="0" smtClean="0"/>
              <a:t>Performance</a:t>
            </a:r>
          </a:p>
          <a:p>
            <a:pPr lvl="1"/>
            <a:r>
              <a:rPr lang="en-US" dirty="0" smtClean="0"/>
              <a:t>Session State Compression Option</a:t>
            </a:r>
            <a:endParaRPr lang="en-US" dirty="0"/>
          </a:p>
          <a:p>
            <a:pPr lvl="1"/>
            <a:r>
              <a:rPr lang="en-US" dirty="0" smtClean="0"/>
              <a:t>Auto-Start Web Applications</a:t>
            </a:r>
            <a:endParaRPr lang="en-US" dirty="0"/>
          </a:p>
          <a:p>
            <a:pPr lvl="1"/>
            <a:r>
              <a:rPr lang="en-US" dirty="0"/>
              <a:t>Per-application Performance </a:t>
            </a:r>
            <a:r>
              <a:rPr lang="en-US" dirty="0" smtClean="0"/>
              <a:t>Monitoring</a:t>
            </a:r>
          </a:p>
          <a:p>
            <a:r>
              <a:rPr lang="en-US" dirty="0" smtClean="0"/>
              <a:t>Extensibility</a:t>
            </a:r>
          </a:p>
          <a:p>
            <a:pPr lvl="1"/>
            <a:r>
              <a:rPr lang="en-US" dirty="0"/>
              <a:t>Extensible Output </a:t>
            </a:r>
            <a:r>
              <a:rPr lang="en-US" dirty="0" smtClean="0"/>
              <a:t>Caching</a:t>
            </a:r>
          </a:p>
          <a:p>
            <a:pPr lvl="1"/>
            <a:r>
              <a:rPr lang="en-US" dirty="0" smtClean="0"/>
              <a:t>Extensible HTML/URL Encoding</a:t>
            </a:r>
          </a:p>
          <a:p>
            <a:pPr lvl="1"/>
            <a:r>
              <a:rPr lang="en-US" dirty="0" smtClean="0"/>
              <a:t>Extensible Request Validation</a:t>
            </a:r>
          </a:p>
          <a:p>
            <a:r>
              <a:rPr lang="en-US" dirty="0" smtClean="0"/>
              <a:t>Minimized Web.config</a:t>
            </a:r>
          </a:p>
        </p:txBody>
      </p:sp>
    </p:spTree>
    <p:extLst>
      <p:ext uri="{BB962C8B-B14F-4D97-AF65-F5344CB8AC3E}">
        <p14:creationId xmlns:p14="http://schemas.microsoft.com/office/powerpoint/2010/main" xmlns="" val="22178231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252</TotalTime>
  <Words>758</Words>
  <Application>Microsoft Office PowerPoint</Application>
  <PresentationFormat>On-screen Show (4:3)</PresentationFormat>
  <Paragraphs>231</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TechEd09_Europe</vt:lpstr>
      <vt:lpstr>TechEd09_Europe template</vt:lpstr>
      <vt:lpstr>Slide 1</vt:lpstr>
      <vt:lpstr>A Lap around ASP.NET 4 and Visual Studio 2010</vt:lpstr>
      <vt:lpstr>Overview</vt:lpstr>
      <vt:lpstr>Visual Studio 2010</vt:lpstr>
      <vt:lpstr>Visual Studio 2010</vt:lpstr>
      <vt:lpstr>Slide 6</vt:lpstr>
      <vt:lpstr>Visual Studio 2010</vt:lpstr>
      <vt:lpstr>ASP.NET Framework 4</vt:lpstr>
      <vt:lpstr>ASP.NET Framework 4</vt:lpstr>
      <vt:lpstr>Minimized Web.config</vt:lpstr>
      <vt:lpstr>ASP.NET 4 Web Forms</vt:lpstr>
      <vt:lpstr>ASP.NET 4 Web Forms</vt:lpstr>
      <vt:lpstr>ASP.NET 4 Web Forms</vt:lpstr>
      <vt:lpstr>ASP.NET 4 Dynamic Data</vt:lpstr>
      <vt:lpstr>ASP.NET 4 Dynamic Data</vt:lpstr>
      <vt:lpstr>ASP.NET 4 Dynamic Data</vt:lpstr>
      <vt:lpstr>ASP.NET 4 Dynamic Data</vt:lpstr>
      <vt:lpstr>ASP.NET MVC 2</vt:lpstr>
      <vt:lpstr>ASP.NET MVC</vt:lpstr>
      <vt:lpstr>ASP.NET MVC 2</vt:lpstr>
      <vt:lpstr>ASP.NET MVC 2</vt:lpstr>
      <vt:lpstr>Microsoft Ajax Library</vt:lpstr>
      <vt:lpstr>Microsoft Ajax Library</vt:lpstr>
      <vt:lpstr>Microsoft Ajax</vt:lpstr>
      <vt:lpstr>Slide 25</vt:lpstr>
      <vt:lpstr>Microsoft Ajax Library</vt:lpstr>
      <vt:lpstr>Visual Studio 2010</vt:lpstr>
      <vt:lpstr>Overview</vt:lpstr>
      <vt:lpstr>Resources</vt:lpstr>
      <vt:lpstr>Slide 30</vt:lpstr>
      <vt:lpstr>Resources</vt:lpstr>
      <vt:lpstr>Slide 32</vt:lpstr>
      <vt:lpstr>Slide 33</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Europe 2009</dc:subject>
  <dc:creator>Jeff King</dc:creator>
  <dc:description>Tech·Ed Europe 2009</dc:description>
  <cp:lastModifiedBy>cn_user</cp:lastModifiedBy>
  <cp:revision>139</cp:revision>
  <dcterms:created xsi:type="dcterms:W3CDTF">2009-11-01T06:37:47Z</dcterms:created>
  <dcterms:modified xsi:type="dcterms:W3CDTF">2009-11-09T09:15:47Z</dcterms:modified>
</cp:coreProperties>
</file>