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27" r:id="rId2"/>
  </p:sldMasterIdLst>
  <p:notesMasterIdLst>
    <p:notesMasterId r:id="rId25"/>
  </p:notesMasterIdLst>
  <p:handoutMasterIdLst>
    <p:handoutMasterId r:id="rId26"/>
  </p:handoutMasterIdLst>
  <p:sldIdLst>
    <p:sldId id="256" r:id="rId3"/>
    <p:sldId id="257" r:id="rId4"/>
    <p:sldId id="283" r:id="rId5"/>
    <p:sldId id="284" r:id="rId6"/>
    <p:sldId id="285" r:id="rId7"/>
    <p:sldId id="286" r:id="rId8"/>
    <p:sldId id="287" r:id="rId9"/>
    <p:sldId id="288" r:id="rId10"/>
    <p:sldId id="289" r:id="rId11"/>
    <p:sldId id="290" r:id="rId12"/>
    <p:sldId id="291" r:id="rId13"/>
    <p:sldId id="302" r:id="rId14"/>
    <p:sldId id="293" r:id="rId15"/>
    <p:sldId id="303" r:id="rId16"/>
    <p:sldId id="295" r:id="rId17"/>
    <p:sldId id="304" r:id="rId18"/>
    <p:sldId id="299" r:id="rId19"/>
    <p:sldId id="300" r:id="rId20"/>
    <p:sldId id="274" r:id="rId21"/>
    <p:sldId id="282" r:id="rId22"/>
    <p:sldId id="305" r:id="rId23"/>
    <p:sldId id="280" r:id="rId24"/>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CCFFCC"/>
    <a:srgbClr val="CCCCCC"/>
    <a:srgbClr val="99CC99"/>
    <a:srgbClr val="F6AE1E"/>
    <a:srgbClr val="FFFFFF"/>
    <a:srgbClr val="FF0066"/>
    <a:srgbClr val="000000"/>
    <a:srgbClr val="F3AF35"/>
    <a:srgbClr val="9C42E6"/>
    <a:srgbClr val="D1943B"/>
  </p:clrMru>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71559" autoAdjust="0"/>
  </p:normalViewPr>
  <p:slideViewPr>
    <p:cSldViewPr snapToGrid="0">
      <p:cViewPr varScale="1">
        <p:scale>
          <a:sx n="76" d="100"/>
          <a:sy n="76" d="100"/>
        </p:scale>
        <p:origin x="-1086" y="-102"/>
      </p:cViewPr>
      <p:guideLst>
        <p:guide orient="horz" pos="144"/>
        <p:guide orient="horz" pos="895"/>
        <p:guide orient="horz" pos="1484"/>
        <p:guide orient="horz" pos="1200"/>
        <p:guide orient="horz" pos="2736"/>
        <p:guide orient="horz" pos="3897"/>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9" d="100"/>
          <a:sy n="79" d="100"/>
        </p:scale>
        <p:origin x="-204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z="1400" smtClean="0"/>
              <a:t>Tech·Ed Europe 2009</a:t>
            </a:r>
            <a:endParaRPr lang="en-US" sz="1400"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z="1400" smtClean="0">
                <a:latin typeface="Trebuchet MS" pitchFamily="34" charset="0"/>
              </a:rPr>
              <a:t>11/7/2009</a:t>
            </a:r>
            <a:endParaRPr lang="en-US" sz="1400"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1400" smtClean="0">
                <a:solidFill>
                  <a:srgbClr val="000000"/>
                </a:solidFill>
                <a:latin typeface="Trebuchet MS" pitchFamily="34" charset="0"/>
              </a:rPr>
              <a:t>wia301_wildermuth.pptx</a:t>
            </a:r>
            <a:endParaRPr lang="en-US" sz="1400" dirty="0" smtClean="0">
              <a:solidFill>
                <a:srgbClr val="000000"/>
              </a:solidFill>
              <a:latin typeface="Trebuchet MS" pitchFamily="34" charset="0"/>
            </a:endParaRP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z="1400" smtClean="0">
                <a:latin typeface="Trebuchet MS" pitchFamily="34" charset="0"/>
              </a:rPr>
              <a:pPr/>
              <a:t>‹#›</a:t>
            </a:fld>
            <a:endParaRPr lang="en-US" sz="1400"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err="1" smtClean="0"/>
              <a:t>Tech·Ed</a:t>
            </a:r>
            <a:r>
              <a:rPr lang="en-US" dirty="0" smtClean="0"/>
              <a:t>  North America 2009</a:t>
            </a:r>
            <a:endParaRPr lang="en-US" dirty="0">
              <a:latin typeface="Trebuchet MS" pitchFamily="34" charset="0"/>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r>
              <a:rPr lang="en-US" dirty="0" smtClean="0"/>
              <a:t>May 11 – 15, 2009</a:t>
            </a:r>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400">
                <a:latin typeface="Segoe" pitchFamily="34" charset="0"/>
              </a:defRPr>
            </a:lvl1pPr>
          </a:lstStyle>
          <a:p>
            <a:r>
              <a:rPr lang="en-US" smtClean="0">
                <a:solidFill>
                  <a:srgbClr val="000000"/>
                </a:solidFill>
                <a:latin typeface="Trebuchet MS" pitchFamily="34" charset="0"/>
              </a:rPr>
              <a:t>© 2009 Microsoft Corporation. All rights reserved. Microsoft, Windows, Windows Vista and other product names are or may be registered trademarks and/or trademarks in the U.S. and/or other countries.</a:t>
            </a:r>
          </a:p>
          <a:p>
            <a:r>
              <a:rPr lang="en-US" sz="50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000000"/>
                </a:solidFill>
                <a:latin typeface="Trebuchet MS" pitchFamily="34" charset="0"/>
              </a:rPr>
            </a:br>
            <a:r>
              <a:rPr lang="en-US" sz="500" smtClean="0">
                <a:solidFill>
                  <a:srgbClr val="000000"/>
                </a:solidFill>
                <a:latin typeface="Trebuchet MS" pitchFamily="34" charset="0"/>
              </a:rPr>
              <a:t>MICROSOFT MAKES NO WARRANTIES, EXPRESS, IMPLIED OR STATUTORY, AS TO THE INFORMATION IN THIS PRESENTATION.</a:t>
            </a:r>
            <a:endParaRPr lang="en-US" sz="500" dirty="0" smtClean="0">
              <a:solidFill>
                <a:srgbClr val="000000"/>
              </a:solidFill>
              <a:latin typeface="Trebuchet MS" pitchFamily="34" charset="0"/>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smtClean="0"/>
          </a:p>
        </p:txBody>
      </p:sp>
      <p:sp>
        <p:nvSpPr>
          <p:cNvPr id="5" name="Date Placeholder 4"/>
          <p:cNvSpPr>
            <a:spLocks noGrp="1"/>
          </p:cNvSpPr>
          <p:nvPr>
            <p:ph type="dt" idx="11"/>
          </p:nvPr>
        </p:nvSpPr>
        <p:spPr/>
        <p:txBody>
          <a:bodyPr/>
          <a:lstStyle/>
          <a:p>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490251" y="3929349"/>
            <a:ext cx="7921912" cy="1337595"/>
          </a:xfrm>
        </p:spPr>
        <p:txBody>
          <a:bodyPr>
            <a:noAutofit/>
          </a:bodyPr>
          <a:lstStyle>
            <a:lvl1pPr algn="l" defTabSz="914363" rtl="0" eaLnBrk="1" latinLnBrk="0" hangingPunct="1">
              <a:lnSpc>
                <a:spcPct val="90000"/>
              </a:lnSpc>
              <a:spcBef>
                <a:spcPct val="0"/>
              </a:spcBef>
              <a:buNone/>
              <a:defRPr lang="en-US" sz="6000" b="1" kern="1200" cap="none" spc="-15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4475221" y="5341785"/>
            <a:ext cx="3812443" cy="461665"/>
          </a:xfrm>
        </p:spPr>
        <p:txBody>
          <a:bodyPr>
            <a:noAutofit/>
          </a:bodyPr>
          <a:lstStyle>
            <a:lvl1pPr marL="0" indent="0" algn="l">
              <a:lnSpc>
                <a:spcPct val="90000"/>
              </a:lnSpc>
              <a:spcBef>
                <a:spcPts val="0"/>
              </a:spcBef>
              <a:buNone/>
              <a:defRPr sz="2400">
                <a:solidFill>
                  <a:schemeClr val="tx1"/>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100000"/>
              <a:buFontTx/>
              <a:buBlip>
                <a:blip r:embed="rId2"/>
              </a:buBlip>
              <a:defRPr/>
            </a:lvl1pPr>
            <a:lvl2pPr>
              <a:buClr>
                <a:schemeClr val="tx1"/>
              </a:buClr>
              <a:buSzPct val="90000"/>
              <a:buFontTx/>
              <a:buBlip>
                <a:blip r:embed="rId3"/>
              </a:buBlip>
              <a:defRPr/>
            </a:lvl2pPr>
            <a:lvl3pPr>
              <a:buClr>
                <a:schemeClr val="tx1"/>
              </a:buClr>
              <a:buSzPct val="90000"/>
              <a:buFontTx/>
              <a:buBlip>
                <a:blip r:embed="rId3"/>
              </a:buBlip>
              <a:defRPr/>
            </a:lvl3pPr>
            <a:lvl4pPr>
              <a:buClr>
                <a:schemeClr val="tx1"/>
              </a:buClr>
              <a:buSzPct val="90000"/>
              <a:buFontTx/>
              <a:buBlip>
                <a:blip r:embed="rId3"/>
              </a:buBlip>
              <a:defRPr/>
            </a:lvl4pPr>
            <a:lvl5pPr>
              <a:buClr>
                <a:schemeClr val="tx1"/>
              </a:buClr>
              <a:buSzPct val="9000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730249" y="4992403"/>
            <a:ext cx="7651245" cy="752822"/>
          </a:xfrm>
        </p:spPr>
        <p:txBody>
          <a:bodyPr vert="horz" wrap="square" lIns="0" tIns="0" rIns="0" bIns="0" rtlCol="0" anchor="t">
            <a:noAutofit/>
          </a:bodyPr>
          <a:lstStyle>
            <a:lvl1pPr algn="l" defTabSz="914363" rtl="0" eaLnBrk="1" latinLnBrk="0" hangingPunct="1">
              <a:lnSpc>
                <a:spcPct val="90000"/>
              </a:lnSpc>
              <a:spcBef>
                <a:spcPct val="0"/>
              </a:spcBef>
              <a:buNone/>
              <a:defRPr lang="en-US" sz="4000" b="0" kern="1200" cap="none" spc="-150" dirty="0">
                <a:ln w="3175">
                  <a:noFill/>
                </a:ln>
                <a:solidFill>
                  <a:schemeClr val="bg1"/>
                </a:solidFill>
                <a:effectLst/>
                <a:latin typeface="+mn-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bwMode="white">
          <a:xfrm>
            <a:off x="730249" y="5746265"/>
            <a:ext cx="6803209" cy="461665"/>
          </a:xfrm>
        </p:spPr>
        <p:txBody>
          <a:bodyPr>
            <a:noAutofit/>
          </a:bodyPr>
          <a:lstStyle>
            <a:lvl1pPr marL="0" indent="0" algn="l">
              <a:lnSpc>
                <a:spcPct val="90000"/>
              </a:lnSpc>
              <a:spcBef>
                <a:spcPts val="0"/>
              </a:spcBef>
              <a:buNone/>
              <a:defRPr sz="2000">
                <a:solidFill>
                  <a:schemeClr val="tx1">
                    <a:tint val="75000"/>
                  </a:schemeClr>
                </a:solidFill>
                <a:latin typeface="+mn-l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10793" y="3813437"/>
            <a:ext cx="7681913" cy="1059925"/>
          </a:xfrm>
        </p:spPr>
        <p:txBody>
          <a:bodyPr anchor="t" anchorCtr="0">
            <a:noAutofit/>
          </a:bodyPr>
          <a:lstStyle>
            <a:lvl1pPr marL="0" indent="0" algn="l">
              <a:buFont typeface="Arial" pitchFamily="34" charset="0"/>
              <a:buNone/>
              <a:defRPr kumimoji="0" lang="en-US" sz="8000" b="1" i="0" u="none" strike="noStrike" kern="1200" cap="none" spc="-560" normalizeH="0" baseline="0" noProof="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uLnTx/>
                <a:uFillTx/>
                <a:latin typeface="+mj-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4"/>
            <a:ext cx="8382000" cy="4561205"/>
          </a:xfrm>
        </p:spPr>
        <p:txBody>
          <a:bodyPr>
            <a:no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jpeg"/><Relationship Id="rId7" Type="http://schemas.openxmlformats.org/officeDocument/2006/relationships/image" Target="NULL"/><Relationship Id="rId2"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14"/>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1999" cy="2135969"/>
          </a:xfrm>
          <a:prstGeom prst="rect">
            <a:avLst/>
          </a:prstGeom>
        </p:spPr>
        <p:txBody>
          <a:bodyPr vert="horz" wrap="square"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8" r:id="rId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solidFill>
            <a:srgbClr val="CCFFCC"/>
          </a:soli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4"/>
        </a:buBlip>
        <a:defRPr sz="3200" kern="1200">
          <a:solidFill>
            <a:srgbClr val="99CC99"/>
          </a:solidFill>
          <a:latin typeface="+mn-lt"/>
          <a:ea typeface="+mn-ea"/>
          <a:cs typeface="+mn-cs"/>
        </a:defRPr>
      </a:lvl1pPr>
      <a:lvl2pPr marL="914400" indent="-396875" algn="l" defTabSz="914363" rtl="0" eaLnBrk="1" latinLnBrk="0" hangingPunct="1">
        <a:lnSpc>
          <a:spcPct val="90000"/>
        </a:lnSpc>
        <a:spcBef>
          <a:spcPct val="20000"/>
        </a:spcBef>
        <a:buSzPct val="90000"/>
        <a:buFontTx/>
        <a:buBlip>
          <a:blip r:embed="rId5"/>
        </a:buBlip>
        <a:defRPr sz="2800" kern="1200">
          <a:solidFill>
            <a:srgbClr val="99CC99"/>
          </a:solidFill>
          <a:latin typeface="+mn-lt"/>
          <a:ea typeface="+mn-ea"/>
          <a:cs typeface="+mn-cs"/>
        </a:defRPr>
      </a:lvl2pPr>
      <a:lvl3pPr marL="1258888" indent="-344488" algn="l" defTabSz="914363" rtl="0" eaLnBrk="1" latinLnBrk="0" hangingPunct="1">
        <a:lnSpc>
          <a:spcPct val="90000"/>
        </a:lnSpc>
        <a:spcBef>
          <a:spcPct val="20000"/>
        </a:spcBef>
        <a:buSzPct val="90000"/>
        <a:buFontTx/>
        <a:buBlip>
          <a:blip r:embed="rId6"/>
        </a:buBlip>
        <a:defRPr sz="2400" kern="1200">
          <a:solidFill>
            <a:srgbClr val="99CC99"/>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7"/>
        </a:buBlip>
        <a:defRPr sz="2400" kern="1200">
          <a:solidFill>
            <a:srgbClr val="99CC99"/>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8"/>
        </a:buBlip>
        <a:defRPr sz="2400" kern="1200">
          <a:solidFill>
            <a:srgbClr val="99CC99"/>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microsoft.com/msdn" TargetMode="Externa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2.png"/><Relationship Id="rId5" Type="http://schemas.openxmlformats.org/officeDocument/2006/relationships/hyperlink" Target="http://microsoft.com/technet" TargetMode="External"/><Relationship Id="rId10" Type="http://schemas.openxmlformats.org/officeDocument/2006/relationships/image" Target="../media/image11.emf"/><Relationship Id="rId4" Type="http://schemas.openxmlformats.org/officeDocument/2006/relationships/hyperlink" Target="http://www.microsoft.com/teched" TargetMode="External"/><Relationship Id="rId9" Type="http://schemas.openxmlformats.org/officeDocument/2006/relationships/hyperlink" Target="http://www.microsoft.com/learni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MVVM</a:t>
            </a:r>
            <a:endParaRPr lang="en-US" dirty="0"/>
          </a:p>
        </p:txBody>
      </p:sp>
      <p:sp>
        <p:nvSpPr>
          <p:cNvPr id="3" name="Content Placeholder 2"/>
          <p:cNvSpPr>
            <a:spLocks noGrp="1"/>
          </p:cNvSpPr>
          <p:nvPr>
            <p:ph idx="1"/>
          </p:nvPr>
        </p:nvSpPr>
        <p:spPr/>
        <p:txBody>
          <a:bodyPr/>
          <a:lstStyle/>
          <a:p>
            <a:r>
              <a:rPr lang="en-US" dirty="0" smtClean="0"/>
              <a:t>Planning on MVVM</a:t>
            </a:r>
          </a:p>
          <a:p>
            <a:pPr lvl="1"/>
            <a:r>
              <a:rPr lang="en-US" dirty="0" smtClean="0"/>
              <a:t>Build in Tiers</a:t>
            </a:r>
          </a:p>
          <a:p>
            <a:pPr lvl="1"/>
            <a:r>
              <a:rPr lang="en-US" dirty="0" smtClean="0"/>
              <a:t>Plan for Testing</a:t>
            </a:r>
          </a:p>
          <a:p>
            <a:pPr lvl="1"/>
            <a:endParaRPr lang="en-US"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MVVM (2)</a:t>
            </a:r>
            <a:endParaRPr lang="en-US" dirty="0"/>
          </a:p>
        </p:txBody>
      </p:sp>
      <p:sp>
        <p:nvSpPr>
          <p:cNvPr id="3" name="Content Placeholder 2"/>
          <p:cNvSpPr>
            <a:spLocks noGrp="1"/>
          </p:cNvSpPr>
          <p:nvPr>
            <p:ph idx="1"/>
          </p:nvPr>
        </p:nvSpPr>
        <p:spPr/>
        <p:txBody>
          <a:bodyPr/>
          <a:lstStyle/>
          <a:p>
            <a:r>
              <a:rPr lang="en-US" dirty="0" smtClean="0"/>
              <a:t>The Model</a:t>
            </a:r>
          </a:p>
          <a:p>
            <a:pPr lvl="1"/>
            <a:r>
              <a:rPr lang="en-US" dirty="0" smtClean="0"/>
              <a:t>Expose Data as Collections</a:t>
            </a:r>
          </a:p>
          <a:p>
            <a:pPr lvl="1"/>
            <a:r>
              <a:rPr lang="en-US" dirty="0" smtClean="0"/>
              <a:t>Expose Methods for Different Data Shaping</a:t>
            </a:r>
          </a:p>
          <a:p>
            <a:pPr lvl="2"/>
            <a:r>
              <a:rPr lang="en-US" dirty="0" smtClean="0"/>
              <a:t>More than one </a:t>
            </a:r>
            <a:r>
              <a:rPr lang="en-US" dirty="0" err="1" smtClean="0"/>
              <a:t>ViewModel</a:t>
            </a:r>
            <a:r>
              <a:rPr lang="en-US" dirty="0" smtClean="0"/>
              <a:t> May Use a single Model</a:t>
            </a:r>
          </a:p>
          <a:p>
            <a:pPr lvl="1"/>
            <a:r>
              <a:rPr lang="en-US" dirty="0" smtClean="0"/>
              <a:t>Build Interface Providing Data</a:t>
            </a:r>
          </a:p>
          <a:p>
            <a:pPr lvl="2"/>
            <a:r>
              <a:rPr lang="en-US" dirty="0" smtClean="0"/>
              <a:t>Allows Mocking of the Database if necessary</a:t>
            </a:r>
          </a:p>
          <a:p>
            <a:pPr lvl="2"/>
            <a:r>
              <a:rPr lang="en-US" dirty="0" smtClean="0"/>
              <a:t>Eliminate Tight Coupling of Services with Model</a:t>
            </a:r>
          </a:p>
          <a:p>
            <a:pPr lvl="1"/>
            <a:endParaRPr lang="en-US"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Model</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MVVM (4)</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ViewModel</a:t>
            </a:r>
            <a:endParaRPr lang="en-US" dirty="0" smtClean="0"/>
          </a:p>
          <a:p>
            <a:pPr lvl="1"/>
            <a:r>
              <a:rPr lang="en-US" dirty="0" smtClean="0"/>
              <a:t>Expose API that the View Needs</a:t>
            </a:r>
          </a:p>
          <a:p>
            <a:pPr lvl="1"/>
            <a:r>
              <a:rPr lang="en-US" dirty="0" smtClean="0"/>
              <a:t>Use the Model to Provide the Data</a:t>
            </a:r>
          </a:p>
          <a:p>
            <a:pPr lvl="1"/>
            <a:endParaRPr lang="en-US" dirty="0" smtClean="0"/>
          </a:p>
          <a:p>
            <a:pPr lvl="1"/>
            <a:endParaRPr lang="en-US"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a:t>
            </a:r>
            <a:r>
              <a:rPr lang="en-US" dirty="0" err="1" smtClean="0"/>
              <a:t>ViewModel</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MVVM (6)</a:t>
            </a:r>
            <a:endParaRPr lang="en-US" dirty="0"/>
          </a:p>
        </p:txBody>
      </p:sp>
      <p:sp>
        <p:nvSpPr>
          <p:cNvPr id="3" name="Content Placeholder 2"/>
          <p:cNvSpPr>
            <a:spLocks noGrp="1"/>
          </p:cNvSpPr>
          <p:nvPr>
            <p:ph idx="1"/>
          </p:nvPr>
        </p:nvSpPr>
        <p:spPr/>
        <p:txBody>
          <a:bodyPr/>
          <a:lstStyle/>
          <a:p>
            <a:r>
              <a:rPr lang="en-US" dirty="0" smtClean="0"/>
              <a:t>The View</a:t>
            </a:r>
          </a:p>
          <a:p>
            <a:pPr lvl="1"/>
            <a:r>
              <a:rPr lang="en-US" dirty="0" smtClean="0"/>
              <a:t>Declarative UI</a:t>
            </a:r>
          </a:p>
          <a:p>
            <a:pPr lvl="2"/>
            <a:r>
              <a:rPr lang="en-US" dirty="0" smtClean="0"/>
              <a:t>Use as Much XAML as Possible</a:t>
            </a:r>
          </a:p>
          <a:p>
            <a:pPr lvl="2"/>
            <a:r>
              <a:rPr lang="en-US" dirty="0" smtClean="0"/>
              <a:t>Don’t Write Code to Rebind Data</a:t>
            </a:r>
          </a:p>
          <a:p>
            <a:pPr lvl="2"/>
            <a:r>
              <a:rPr lang="en-US" dirty="0" smtClean="0"/>
              <a:t>Perfect View is Code-less</a:t>
            </a:r>
          </a:p>
          <a:p>
            <a:pPr lvl="2"/>
            <a:r>
              <a:rPr lang="en-US" dirty="0" smtClean="0"/>
              <a:t>In Silverlight 3 Behaviors and Element Binding Help</a:t>
            </a:r>
          </a:p>
          <a:p>
            <a:pPr lvl="1"/>
            <a:endParaRPr lang="en-US"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View</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Evolving Pattern</a:t>
            </a:r>
            <a:endParaRPr lang="en-US" dirty="0"/>
          </a:p>
        </p:txBody>
      </p:sp>
      <p:sp>
        <p:nvSpPr>
          <p:cNvPr id="3" name="Content Placeholder 2"/>
          <p:cNvSpPr>
            <a:spLocks noGrp="1"/>
          </p:cNvSpPr>
          <p:nvPr>
            <p:ph idx="1"/>
          </p:nvPr>
        </p:nvSpPr>
        <p:spPr/>
        <p:txBody>
          <a:bodyPr/>
          <a:lstStyle/>
          <a:p>
            <a:r>
              <a:rPr lang="en-US" dirty="0" smtClean="0"/>
              <a:t>MVVM is Still Growing</a:t>
            </a:r>
          </a:p>
          <a:p>
            <a:pPr lvl="1"/>
            <a:r>
              <a:rPr lang="en-US" dirty="0" smtClean="0"/>
              <a:t>Some Frameworks Support it (e.g. Prism)</a:t>
            </a:r>
          </a:p>
          <a:p>
            <a:pPr lvl="1"/>
            <a:r>
              <a:rPr lang="en-US" dirty="0" smtClean="0"/>
              <a:t>Philosophy of Specifics is not settled</a:t>
            </a:r>
          </a:p>
          <a:p>
            <a:pPr lvl="2"/>
            <a:r>
              <a:rPr lang="en-US" dirty="0" smtClean="0"/>
              <a:t>View-Centric</a:t>
            </a:r>
          </a:p>
          <a:p>
            <a:pPr lvl="2"/>
            <a:r>
              <a:rPr lang="en-US" dirty="0" err="1" smtClean="0"/>
              <a:t>ViewModel</a:t>
            </a:r>
            <a:r>
              <a:rPr lang="en-US" dirty="0" smtClean="0"/>
              <a:t>-Centric</a:t>
            </a:r>
          </a:p>
          <a:p>
            <a:pPr lvl="2"/>
            <a:r>
              <a:rPr lang="en-US" dirty="0" smtClean="0"/>
              <a:t>Marriage/Mediator</a:t>
            </a:r>
          </a:p>
          <a:p>
            <a:pPr lvl="1"/>
            <a:r>
              <a:rPr lang="en-US" dirty="0" smtClean="0"/>
              <a:t>No Completely Right/Wrong Way to Implement It</a:t>
            </a:r>
          </a:p>
          <a:p>
            <a:pPr lvl="1"/>
            <a:r>
              <a:rPr lang="en-US" dirty="0" smtClean="0"/>
              <a:t>Patterns Only Good If They Help</a:t>
            </a:r>
          </a:p>
          <a:p>
            <a:pPr lvl="1"/>
            <a:endParaRPr lang="en-US" dirty="0" smtClean="0"/>
          </a:p>
          <a:p>
            <a:pPr lvl="1"/>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Frameworks</a:t>
            </a:r>
            <a:endParaRPr lang="en-US" dirty="0"/>
          </a:p>
        </p:txBody>
      </p:sp>
      <p:sp>
        <p:nvSpPr>
          <p:cNvPr id="3" name="Content Placeholder 2"/>
          <p:cNvSpPr>
            <a:spLocks noGrp="1"/>
          </p:cNvSpPr>
          <p:nvPr>
            <p:ph idx="1"/>
          </p:nvPr>
        </p:nvSpPr>
        <p:spPr/>
        <p:txBody>
          <a:bodyPr/>
          <a:lstStyle/>
          <a:p>
            <a:r>
              <a:rPr lang="en-US" dirty="0" smtClean="0"/>
              <a:t>I Hand-Coded MVVM</a:t>
            </a:r>
          </a:p>
          <a:p>
            <a:pPr lvl="1"/>
            <a:r>
              <a:rPr lang="en-US" dirty="0" smtClean="0"/>
              <a:t>Frameworks Help </a:t>
            </a:r>
          </a:p>
          <a:p>
            <a:pPr lvl="2"/>
            <a:r>
              <a:rPr lang="en-US" dirty="0" smtClean="0"/>
              <a:t>Laurent </a:t>
            </a:r>
            <a:r>
              <a:rPr lang="en-US" dirty="0" err="1" smtClean="0"/>
              <a:t>Bugnion’s</a:t>
            </a:r>
            <a:r>
              <a:rPr lang="en-US" dirty="0" smtClean="0"/>
              <a:t> Light MVVM</a:t>
            </a:r>
          </a:p>
          <a:p>
            <a:pPr lvl="3"/>
            <a:r>
              <a:rPr lang="en-US" dirty="0" smtClean="0"/>
              <a:t>http://www.galasoft.ch/mvvm/getstarted/</a:t>
            </a:r>
          </a:p>
          <a:p>
            <a:pPr lvl="2"/>
            <a:r>
              <a:rPr lang="en-US" dirty="0" err="1" smtClean="0"/>
              <a:t>Nikhilk</a:t>
            </a:r>
            <a:r>
              <a:rPr lang="en-US" dirty="0" smtClean="0"/>
              <a:t> Kothari’s FX Framework</a:t>
            </a:r>
          </a:p>
          <a:p>
            <a:pPr lvl="3"/>
            <a:r>
              <a:rPr lang="en-US" dirty="0" smtClean="0"/>
              <a:t>http://projects.nikhilk.net/SilverlightFX</a:t>
            </a:r>
          </a:p>
          <a:p>
            <a:pPr lvl="2"/>
            <a:r>
              <a:rPr lang="en-US" dirty="0" smtClean="0"/>
              <a:t>Michael Sync’s Silverlight MVVM Toolkit</a:t>
            </a:r>
          </a:p>
          <a:p>
            <a:pPr lvl="3"/>
            <a:r>
              <a:rPr lang="en-US" dirty="0" smtClean="0"/>
              <a:t>http://silverlightmvvm.codeplex.com/</a:t>
            </a:r>
            <a:endParaRPr lang="en-US"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r>
              <a:rPr lang="en-US" sz="8000" dirty="0" smtClean="0"/>
              <a:t>question &amp; answer</a:t>
            </a:r>
            <a:endParaRPr lang="en-US" sz="8000"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251" y="3818467"/>
            <a:ext cx="7921912" cy="1448477"/>
          </a:xfrm>
        </p:spPr>
        <p:txBody>
          <a:bodyPr/>
          <a:lstStyle/>
          <a:p>
            <a:r>
              <a:rPr lang="en-US" dirty="0" smtClean="0"/>
              <a:t>Architecting Silverlight Applications with MVVM </a:t>
            </a:r>
            <a:br>
              <a:rPr lang="en-US" dirty="0" smtClean="0"/>
            </a:br>
            <a:endParaRPr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mn-cs"/>
            </a:endParaRPr>
          </a:p>
        </p:txBody>
      </p:sp>
      <p:sp>
        <p:nvSpPr>
          <p:cNvPr id="3" name="Subtitle 2"/>
          <p:cNvSpPr>
            <a:spLocks noGrp="1"/>
          </p:cNvSpPr>
          <p:nvPr>
            <p:ph type="subTitle" idx="1"/>
          </p:nvPr>
        </p:nvSpPr>
        <p:spPr>
          <a:xfrm>
            <a:off x="4475221" y="5409521"/>
            <a:ext cx="3812443" cy="461665"/>
          </a:xfrm>
        </p:spPr>
        <p:txBody>
          <a:bodyPr/>
          <a:lstStyle/>
          <a:p>
            <a:r>
              <a:rPr lang="en-US" dirty="0" smtClean="0">
                <a:solidFill>
                  <a:schemeClr val="tx1"/>
                </a:solidFill>
              </a:rPr>
              <a:t>Shawn Wildermuth</a:t>
            </a:r>
          </a:p>
          <a:p>
            <a:r>
              <a:rPr lang="en-US" dirty="0" smtClean="0">
                <a:solidFill>
                  <a:schemeClr val="tx1"/>
                </a:solidFill>
              </a:rPr>
              <a:t>President</a:t>
            </a:r>
          </a:p>
          <a:p>
            <a:r>
              <a:rPr lang="en-US" dirty="0" err="1" smtClean="0">
                <a:solidFill>
                  <a:schemeClr val="tx1"/>
                </a:solidFill>
              </a:rPr>
              <a:t>AgiliTrain</a:t>
            </a:r>
            <a:endParaRPr lang="en-US" dirty="0" smtClean="0">
              <a:solidFill>
                <a:schemeClr val="tx1"/>
              </a:solidFill>
            </a:endParaRPr>
          </a:p>
          <a:p>
            <a:r>
              <a:rPr lang="en-US" dirty="0" smtClean="0">
                <a:solidFill>
                  <a:schemeClr val="tx1"/>
                </a:solidFill>
              </a:rPr>
              <a:t>Session Code: WIA301 </a:t>
            </a:r>
            <a:endParaRPr lang="en-US"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bwMode="auto">
          <a:xfrm>
            <a:off x="16204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Rounded Rectangle 48"/>
          <p:cNvSpPr/>
          <p:nvPr/>
        </p:nvSpPr>
        <p:spPr bwMode="auto">
          <a:xfrm>
            <a:off x="16204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4" name="Picture 23" descr="TechNet.png"/>
          <p:cNvPicPr>
            <a:picLocks noChangeAspect="1"/>
          </p:cNvPicPr>
          <p:nvPr/>
        </p:nvPicPr>
        <p:blipFill>
          <a:blip r:embed="rId3"/>
          <a:stretch>
            <a:fillRect/>
          </a:stretch>
        </p:blipFill>
        <p:spPr bwMode="black">
          <a:xfrm>
            <a:off x="762000" y="3607054"/>
            <a:ext cx="3624263" cy="738032"/>
          </a:xfrm>
          <a:prstGeom prst="rect">
            <a:avLst/>
          </a:prstGeom>
        </p:spPr>
      </p:pic>
      <p:grpSp>
        <p:nvGrpSpPr>
          <p:cNvPr id="3" name="Group 29"/>
          <p:cNvGrpSpPr/>
          <p:nvPr/>
        </p:nvGrpSpPr>
        <p:grpSpPr>
          <a:xfrm>
            <a:off x="276225" y="1426139"/>
            <a:ext cx="457200" cy="457200"/>
            <a:chOff x="0" y="1400175"/>
            <a:chExt cx="457200" cy="457200"/>
          </a:xfrm>
        </p:grpSpPr>
        <p:sp>
          <p:nvSpPr>
            <p:cNvPr id="31" name="Oval 30"/>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2" name="Oval 31"/>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3" name="Oval 32"/>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2" name="Oval 41"/>
          <p:cNvSpPr/>
          <p:nvPr/>
        </p:nvSpPr>
        <p:spPr bwMode="auto">
          <a:xfrm>
            <a:off x="123825"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47" name="Rectangle 46"/>
          <p:cNvSpPr/>
          <p:nvPr/>
        </p:nvSpPr>
        <p:spPr>
          <a:xfrm>
            <a:off x="838200" y="2322868"/>
            <a:ext cx="3849547" cy="954107"/>
          </a:xfrm>
          <a:prstGeom prst="rect">
            <a:avLst/>
          </a:prstGeom>
        </p:spPr>
        <p:txBody>
          <a:bodyPr wrap="square">
            <a:spAutoFit/>
          </a:bodyPr>
          <a:lstStyle/>
          <a:p>
            <a:pPr>
              <a:spcBef>
                <a:spcPts val="600"/>
              </a:spcBef>
            </a:pPr>
            <a:r>
              <a:rPr lang="en-US" sz="2000" dirty="0" smtClean="0">
                <a:hlinkClick r:id="rId4"/>
              </a:rPr>
              <a:t>www.microsoft.com/teched</a:t>
            </a:r>
            <a:r>
              <a:rPr lang="en-US" sz="2000" dirty="0" smtClean="0"/>
              <a:t> </a:t>
            </a:r>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Sessions On-Demand &amp; Community</a:t>
            </a:r>
          </a:p>
        </p:txBody>
      </p:sp>
      <p:sp>
        <p:nvSpPr>
          <p:cNvPr id="48" name="Rectangle 47"/>
          <p:cNvSpPr/>
          <p:nvPr/>
        </p:nvSpPr>
        <p:spPr>
          <a:xfrm>
            <a:off x="838200" y="4474336"/>
            <a:ext cx="3733800" cy="1046440"/>
          </a:xfrm>
          <a:prstGeom prst="rect">
            <a:avLst/>
          </a:prstGeom>
        </p:spPr>
        <p:txBody>
          <a:bodyPr wrap="square">
            <a:spAutoFit/>
          </a:bodyPr>
          <a:lstStyle/>
          <a:p>
            <a:pPr lvl="0">
              <a:spcBef>
                <a:spcPts val="600"/>
              </a:spcBef>
              <a:buSzPct val="120000"/>
              <a:tabLst>
                <a:tab pos="1828800" algn="l"/>
              </a:tabLst>
              <a:defRPr/>
            </a:pPr>
            <a:r>
              <a:rPr lang="en-US" sz="2000" dirty="0" smtClean="0">
                <a:latin typeface="Calibri" pitchFamily="34" charset="0"/>
                <a:hlinkClick r:id="rId5"/>
              </a:rPr>
              <a:t>http://microsoft.com/technet</a:t>
            </a:r>
            <a:r>
              <a:rPr lang="en-US" sz="2400" b="1" dirty="0" smtClean="0">
                <a:latin typeface="Calibri" pitchFamily="34" charset="0"/>
              </a:rPr>
              <a:t>  </a:t>
            </a:r>
            <a:endParaRPr lang="en-US" sz="2400" dirty="0" smtClean="0">
              <a:latin typeface="Calibri" pitchFamily="34" charset="0"/>
            </a:endParaRPr>
          </a:p>
          <a:p>
            <a:pPr marL="0" lvl="1">
              <a:tabLst>
                <a:tab pos="1828800" algn="l"/>
              </a:tabLst>
              <a:defRPr/>
            </a:pPr>
            <a:endParaRPr lang="en-US" dirty="0" smtClean="0">
              <a:latin typeface="Calibri" pitchFamily="34" charset="0"/>
            </a:endParaRPr>
          </a:p>
          <a:p>
            <a:pPr marL="0" lvl="1">
              <a:tabLst>
                <a:tab pos="1828800" algn="l"/>
              </a:tabLst>
              <a:defRPr/>
            </a:pPr>
            <a:r>
              <a:rPr lang="en-US" dirty="0" smtClean="0">
                <a:latin typeface="Calibri" pitchFamily="34" charset="0"/>
              </a:rPr>
              <a:t>Resources for IT Professionals</a:t>
            </a:r>
          </a:p>
        </p:txBody>
      </p:sp>
      <p:pic>
        <p:nvPicPr>
          <p:cNvPr id="25" name="Picture 24" descr="TechEd_online.png"/>
          <p:cNvPicPr>
            <a:picLocks noChangeAspect="1"/>
          </p:cNvPicPr>
          <p:nvPr/>
        </p:nvPicPr>
        <p:blipFill>
          <a:blip r:embed="rId6"/>
          <a:stretch>
            <a:fillRect/>
          </a:stretch>
        </p:blipFill>
        <p:spPr bwMode="black">
          <a:xfrm>
            <a:off x="914400" y="1281128"/>
            <a:ext cx="2409825" cy="1076325"/>
          </a:xfrm>
          <a:prstGeom prst="rect">
            <a:avLst/>
          </a:prstGeom>
        </p:spPr>
      </p:pic>
      <p:sp>
        <p:nvSpPr>
          <p:cNvPr id="22" name="Rounded Rectangle 21"/>
          <p:cNvSpPr/>
          <p:nvPr/>
        </p:nvSpPr>
        <p:spPr bwMode="auto">
          <a:xfrm>
            <a:off x="4612234" y="3506886"/>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7" name="Picture 26" descr="msdn_1inch_rgb.png"/>
          <p:cNvPicPr>
            <a:picLocks noChangeAspect="1"/>
          </p:cNvPicPr>
          <p:nvPr/>
        </p:nvPicPr>
        <p:blipFill>
          <a:blip r:embed="rId7"/>
          <a:stretch>
            <a:fillRect/>
          </a:stretch>
        </p:blipFill>
        <p:spPr bwMode="black">
          <a:xfrm>
            <a:off x="5457615" y="3583086"/>
            <a:ext cx="1857375" cy="942975"/>
          </a:xfrm>
          <a:prstGeom prst="rect">
            <a:avLst/>
          </a:prstGeom>
        </p:spPr>
      </p:pic>
      <p:sp>
        <p:nvSpPr>
          <p:cNvPr id="28" name="Rectangle 27"/>
          <p:cNvSpPr/>
          <p:nvPr/>
        </p:nvSpPr>
        <p:spPr>
          <a:xfrm>
            <a:off x="5457615" y="4474336"/>
            <a:ext cx="3352800" cy="1046440"/>
          </a:xfrm>
          <a:prstGeom prst="rect">
            <a:avLst/>
          </a:prstGeom>
        </p:spPr>
        <p:txBody>
          <a:bodyPr wrap="square">
            <a:spAutoFit/>
          </a:bodyPr>
          <a:lstStyle/>
          <a:p>
            <a:pPr>
              <a:spcBef>
                <a:spcPts val="600"/>
              </a:spcBef>
              <a:tabLst>
                <a:tab pos="1828800" algn="l"/>
              </a:tabLst>
            </a:pPr>
            <a:r>
              <a:rPr lang="en-US" sz="2000" dirty="0" smtClean="0">
                <a:hlinkClick r:id="rId8"/>
              </a:rPr>
              <a:t>http://microsoft.com/msdn</a:t>
            </a:r>
            <a:r>
              <a:rPr lang="en-US" sz="2400" b="1" dirty="0" smtClean="0"/>
              <a:t>  </a:t>
            </a:r>
            <a:endParaRPr lang="en-US" sz="2400" dirty="0" smtClean="0"/>
          </a:p>
          <a:p>
            <a:pPr marL="0" lvl="1" indent="0">
              <a:lnSpc>
                <a:spcPct val="100000"/>
              </a:lnSpc>
              <a:spcBef>
                <a:spcPts val="0"/>
              </a:spcBef>
              <a:buNone/>
              <a:tabLst>
                <a:tab pos="1828800" algn="l"/>
              </a:tabLst>
            </a:pPr>
            <a:endParaRPr lang="en-US" dirty="0" smtClean="0"/>
          </a:p>
          <a:p>
            <a:pPr marL="0" lvl="1" indent="0">
              <a:lnSpc>
                <a:spcPct val="100000"/>
              </a:lnSpc>
              <a:spcBef>
                <a:spcPts val="0"/>
              </a:spcBef>
              <a:buNone/>
              <a:tabLst>
                <a:tab pos="1828800" algn="l"/>
              </a:tabLst>
            </a:pPr>
            <a:r>
              <a:rPr lang="en-US" dirty="0" smtClean="0"/>
              <a:t>Resources for Developers</a:t>
            </a:r>
          </a:p>
        </p:txBody>
      </p:sp>
      <p:grpSp>
        <p:nvGrpSpPr>
          <p:cNvPr id="4" name="Group 29"/>
          <p:cNvGrpSpPr/>
          <p:nvPr/>
        </p:nvGrpSpPr>
        <p:grpSpPr>
          <a:xfrm>
            <a:off x="276225" y="3758636"/>
            <a:ext cx="457200" cy="457200"/>
            <a:chOff x="0" y="1400175"/>
            <a:chExt cx="457200" cy="457200"/>
          </a:xfrm>
        </p:grpSpPr>
        <p:sp>
          <p:nvSpPr>
            <p:cNvPr id="38" name="Oval 37"/>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39" name="Oval 38"/>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0" name="Oval 3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41" name="Oval 40"/>
          <p:cNvSpPr/>
          <p:nvPr/>
        </p:nvSpPr>
        <p:spPr bwMode="auto">
          <a:xfrm>
            <a:off x="123825" y="3664111"/>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grpSp>
        <p:nvGrpSpPr>
          <p:cNvPr id="5" name="Group 43"/>
          <p:cNvGrpSpPr/>
          <p:nvPr/>
        </p:nvGrpSpPr>
        <p:grpSpPr>
          <a:xfrm>
            <a:off x="4800600" y="3758636"/>
            <a:ext cx="457200" cy="457200"/>
            <a:chOff x="0" y="1400175"/>
            <a:chExt cx="457200" cy="457200"/>
          </a:xfrm>
        </p:grpSpPr>
        <p:sp>
          <p:nvSpPr>
            <p:cNvPr id="45" name="Oval 44"/>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Oval 45"/>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0" name="Oval 49"/>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1" name="Oval 50"/>
          <p:cNvSpPr/>
          <p:nvPr/>
        </p:nvSpPr>
        <p:spPr bwMode="auto">
          <a:xfrm>
            <a:off x="4648200" y="3606236"/>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5" name="Rounded Rectangle 34"/>
          <p:cNvSpPr/>
          <p:nvPr/>
        </p:nvSpPr>
        <p:spPr bwMode="auto">
          <a:xfrm>
            <a:off x="4612234" y="1178489"/>
            <a:ext cx="4297680" cy="838200"/>
          </a:xfrm>
          <a:prstGeom prst="roundRect">
            <a:avLst>
              <a:gd name="adj" fmla="val 50000"/>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p>
            <a:pPr algn="ctr" defTabSz="914099" fontAlgn="base">
              <a:spcBef>
                <a:spcPct val="0"/>
              </a:spcBef>
              <a:spcAft>
                <a:spcPct val="0"/>
              </a:spcAft>
              <a:defRPr/>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6" name="Group 29"/>
          <p:cNvGrpSpPr/>
          <p:nvPr/>
        </p:nvGrpSpPr>
        <p:grpSpPr>
          <a:xfrm>
            <a:off x="4761140" y="1426139"/>
            <a:ext cx="457200" cy="457200"/>
            <a:chOff x="0" y="1400175"/>
            <a:chExt cx="457200" cy="457200"/>
          </a:xfrm>
        </p:grpSpPr>
        <p:sp>
          <p:nvSpPr>
            <p:cNvPr id="37" name="Oval 36"/>
            <p:cNvSpPr/>
            <p:nvPr/>
          </p:nvSpPr>
          <p:spPr>
            <a:xfrm>
              <a:off x="161365" y="1561540"/>
              <a:ext cx="152400" cy="152400"/>
            </a:xfrm>
            <a:prstGeom prst="ellipse">
              <a:avLst/>
            </a:prstGeom>
            <a:gradFill flip="none" rotWithShape="1">
              <a:gsLst>
                <a:gs pos="10000">
                  <a:srgbClr val="C0504D">
                    <a:lumMod val="50000"/>
                  </a:srgbClr>
                </a:gs>
                <a:gs pos="100000">
                  <a:srgbClr val="F79646">
                    <a:lumMod val="50000"/>
                  </a:srgbClr>
                </a:gs>
              </a:gsLst>
              <a:path path="shape">
                <a:fillToRect l="50000" t="50000" r="50000" b="50000"/>
              </a:path>
              <a:tileRect/>
            </a:gradFill>
            <a:ln w="12700" cap="flat" cmpd="sng" algn="ctr">
              <a:gradFill>
                <a:gsLst>
                  <a:gs pos="0">
                    <a:srgbClr val="F79646">
                      <a:lumMod val="75000"/>
                    </a:srgbClr>
                  </a:gs>
                  <a:gs pos="100000">
                    <a:srgbClr val="F79646"/>
                  </a:gs>
                </a:gsLst>
                <a:lin ang="5400000" scaled="0"/>
              </a:gradFill>
              <a:prstDash val="solid"/>
            </a:ln>
            <a:effectLst/>
            <a:scene3d>
              <a:camera prst="orthographicFront"/>
              <a:lightRig rig="threePt" dir="t">
                <a:rot lat="0" lon="0" rev="4800000"/>
              </a:lightRig>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3" name="Oval 42"/>
            <p:cNvSpPr/>
            <p:nvPr/>
          </p:nvSpPr>
          <p:spPr>
            <a:xfrm>
              <a:off x="0" y="1400175"/>
              <a:ext cx="457200" cy="457200"/>
            </a:xfrm>
            <a:prstGeom prst="ellipse">
              <a:avLst/>
            </a:prstGeom>
            <a:solidFill>
              <a:srgbClr val="FFC000"/>
            </a:solidFill>
            <a:ln w="25400" cap="flat" cmpd="sng" algn="ctr">
              <a:noFill/>
              <a:prstDash val="solid"/>
            </a:ln>
            <a:effectLst>
              <a:softEdge rad="1270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Oval 43"/>
            <p:cNvSpPr/>
            <p:nvPr/>
          </p:nvSpPr>
          <p:spPr>
            <a:xfrm>
              <a:off x="152400" y="1552575"/>
              <a:ext cx="152400" cy="152400"/>
            </a:xfrm>
            <a:prstGeom prst="ellipse">
              <a:avLst/>
            </a:prstGeom>
            <a:solidFill>
              <a:sysClr val="window" lastClr="FFFFFF"/>
            </a:solidFill>
            <a:ln w="12700" cap="flat" cmpd="sng" algn="ctr">
              <a:solidFill>
                <a:srgbClr val="FFFF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52" name="Oval 51"/>
          <p:cNvSpPr/>
          <p:nvPr/>
        </p:nvSpPr>
        <p:spPr bwMode="auto">
          <a:xfrm>
            <a:off x="4608740" y="1273739"/>
            <a:ext cx="762000" cy="762000"/>
          </a:xfrm>
          <a:prstGeom prst="ellipse">
            <a:avLst/>
          </a:prstGeom>
          <a:gradFill flip="none" rotWithShape="1">
            <a:gsLst>
              <a:gs pos="0">
                <a:schemeClr val="tx1"/>
              </a:gs>
              <a:gs pos="100000">
                <a:schemeClr val="tx1">
                  <a:alpha val="0"/>
                </a:schemeClr>
              </a:gs>
            </a:gsLst>
            <a:path path="shape">
              <a:fillToRect l="50000" t="50000" r="50000" b="50000"/>
            </a:path>
            <a:tileRect/>
          </a:gra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57" name="Rectangle 56"/>
          <p:cNvSpPr/>
          <p:nvPr/>
        </p:nvSpPr>
        <p:spPr>
          <a:xfrm>
            <a:off x="4629872" y="2322868"/>
            <a:ext cx="4514127" cy="954107"/>
          </a:xfrm>
          <a:prstGeom prst="rect">
            <a:avLst/>
          </a:prstGeom>
        </p:spPr>
        <p:txBody>
          <a:bodyPr wrap="square">
            <a:spAutoFit/>
          </a:bodyPr>
          <a:lstStyle/>
          <a:p>
            <a:pPr>
              <a:spcBef>
                <a:spcPts val="600"/>
              </a:spcBef>
            </a:pPr>
            <a:r>
              <a:rPr lang="en-US" sz="2000" dirty="0" smtClean="0">
                <a:hlinkClick r:id="rId9"/>
              </a:rPr>
              <a:t>www.microsoft.com/learning</a:t>
            </a:r>
            <a:r>
              <a:rPr lang="en-US" sz="2000" dirty="0" smtClean="0"/>
              <a:t>  </a:t>
            </a:r>
          </a:p>
          <a:p>
            <a:pPr marL="0" lvl="1" indent="0">
              <a:lnSpc>
                <a:spcPct val="100000"/>
              </a:lnSpc>
              <a:spcBef>
                <a:spcPts val="0"/>
              </a:spcBef>
              <a:buNone/>
              <a:tabLst>
                <a:tab pos="1828800" algn="l"/>
              </a:tabLst>
            </a:pPr>
            <a:endParaRPr lang="en-US" dirty="0" smtClean="0"/>
          </a:p>
          <a:p>
            <a:r>
              <a:rPr lang="en-US" dirty="0" smtClean="0"/>
              <a:t>Microsoft Certification &amp; Training Resources</a:t>
            </a:r>
            <a:endParaRPr lang="en-US" dirty="0"/>
          </a:p>
        </p:txBody>
      </p:sp>
      <p:sp>
        <p:nvSpPr>
          <p:cNvPr id="54" name="Title 1"/>
          <p:cNvSpPr>
            <a:spLocks noGrp="1"/>
          </p:cNvSpPr>
          <p:nvPr>
            <p:ph type="title"/>
          </p:nvPr>
        </p:nvSpPr>
        <p:spPr/>
        <p:txBody>
          <a:bodyPr vert="horz" wrap="square" lIns="0" tIns="0" rIns="0" bIns="0" rtlCol="0" anchor="t">
            <a:spAutoFit/>
          </a:bodyPr>
          <a:lstStyle/>
          <a:p>
            <a:r>
              <a:rPr/>
              <a:t>Resources</a:t>
            </a:r>
          </a:p>
        </p:txBody>
      </p:sp>
      <p:grpSp>
        <p:nvGrpSpPr>
          <p:cNvPr id="58" name="Group 57"/>
          <p:cNvGrpSpPr/>
          <p:nvPr/>
        </p:nvGrpSpPr>
        <p:grpSpPr bwMode="black">
          <a:xfrm>
            <a:off x="5457615" y="1234828"/>
            <a:ext cx="3477054" cy="771334"/>
            <a:chOff x="5561787" y="0"/>
            <a:chExt cx="3477054" cy="771334"/>
          </a:xfrm>
        </p:grpSpPr>
        <p:pic>
          <p:nvPicPr>
            <p:cNvPr id="56" name="Picture 55" descr="ms_Learning_w.eps"/>
            <p:cNvPicPr>
              <a:picLocks noChangeAspect="1"/>
            </p:cNvPicPr>
            <p:nvPr/>
          </p:nvPicPr>
          <p:blipFill>
            <a:blip r:embed="rId10"/>
            <a:srcRect l="51467"/>
            <a:stretch>
              <a:fillRect/>
            </a:stretch>
          </p:blipFill>
          <p:spPr bwMode="black">
            <a:xfrm>
              <a:off x="7257327" y="0"/>
              <a:ext cx="1781514" cy="771334"/>
            </a:xfrm>
            <a:prstGeom prst="rect">
              <a:avLst/>
            </a:prstGeom>
          </p:spPr>
        </p:pic>
        <p:pic>
          <p:nvPicPr>
            <p:cNvPr id="1026" name="Picture 2" descr="C:\Documents and Settings\Pennie\My Documents\ACERDATA (D)\Pennie's documents\MS Image\Boxshot_Logo\MICROSOFT\Microsoft Logo wht shadow.png"/>
            <p:cNvPicPr>
              <a:picLocks noChangeAspect="1" noChangeArrowheads="1"/>
            </p:cNvPicPr>
            <p:nvPr/>
          </p:nvPicPr>
          <p:blipFill>
            <a:blip r:embed="rId11"/>
            <a:srcRect/>
            <a:stretch>
              <a:fillRect/>
            </a:stretch>
          </p:blipFill>
          <p:spPr bwMode="black">
            <a:xfrm>
              <a:off x="5561787" y="254642"/>
              <a:ext cx="1693646" cy="312516"/>
            </a:xfrm>
            <a:prstGeom prst="rect">
              <a:avLst/>
            </a:prstGeom>
            <a:noFill/>
          </p:spPr>
        </p:pic>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10" presetClass="exit" presetSubtype="0" fill="hold" grpId="1" nodeType="afterEffect">
                                  <p:stCondLst>
                                    <p:cond delay="200"/>
                                  </p:stCondLst>
                                  <p:childTnLst>
                                    <p:animEffect transition="out" filter="fade">
                                      <p:cBhvr>
                                        <p:cTn id="11" dur="2000"/>
                                        <p:tgtEl>
                                          <p:spTgt spid="42"/>
                                        </p:tgtEl>
                                      </p:cBhvr>
                                    </p:animEffect>
                                    <p:set>
                                      <p:cBhvr>
                                        <p:cTn id="12" dur="1" fill="hold">
                                          <p:stCondLst>
                                            <p:cond delay="1999"/>
                                          </p:stCondLst>
                                        </p:cTn>
                                        <p:tgtEl>
                                          <p:spTgt spid="42"/>
                                        </p:tgtEl>
                                        <p:attrNameLst>
                                          <p:attrName>style.visibility</p:attrName>
                                        </p:attrNameLst>
                                      </p:cBhvr>
                                      <p:to>
                                        <p:strVal val="hidden"/>
                                      </p:to>
                                    </p:set>
                                  </p:childTnLst>
                                </p:cTn>
                              </p:par>
                            </p:childTnLst>
                          </p:cTn>
                        </p:par>
                        <p:par>
                          <p:cTn id="13" fill="hold">
                            <p:stCondLst>
                              <p:cond delay="2200"/>
                            </p:stCondLst>
                            <p:childTnLst>
                              <p:par>
                                <p:cTn id="14" presetID="1" presetClass="entr" presetSubtype="0"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2200"/>
                            </p:stCondLst>
                            <p:childTnLst>
                              <p:par>
                                <p:cTn id="19" presetID="10" presetClass="exit" presetSubtype="0" fill="hold" grpId="1" nodeType="afterEffect">
                                  <p:stCondLst>
                                    <p:cond delay="200"/>
                                  </p:stCondLst>
                                  <p:childTnLst>
                                    <p:animEffect transition="out" filter="fade">
                                      <p:cBhvr>
                                        <p:cTn id="20" dur="2000"/>
                                        <p:tgtEl>
                                          <p:spTgt spid="41"/>
                                        </p:tgtEl>
                                      </p:cBhvr>
                                    </p:animEffect>
                                    <p:set>
                                      <p:cBhvr>
                                        <p:cTn id="21" dur="1" fill="hold">
                                          <p:stCondLst>
                                            <p:cond delay="1999"/>
                                          </p:stCondLst>
                                        </p:cTn>
                                        <p:tgtEl>
                                          <p:spTgt spid="41"/>
                                        </p:tgtEl>
                                        <p:attrNameLst>
                                          <p:attrName>style.visibility</p:attrName>
                                        </p:attrNameLst>
                                      </p:cBhvr>
                                      <p:to>
                                        <p:strVal val="hidden"/>
                                      </p:to>
                                    </p:set>
                                  </p:childTnLst>
                                </p:cTn>
                              </p:par>
                            </p:childTnLst>
                          </p:cTn>
                        </p:par>
                        <p:par>
                          <p:cTn id="22" fill="hold">
                            <p:stCondLst>
                              <p:cond delay="4400"/>
                            </p:stCondLst>
                            <p:childTnLst>
                              <p:par>
                                <p:cTn id="23" presetID="1"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4400"/>
                            </p:stCondLst>
                            <p:childTnLst>
                              <p:par>
                                <p:cTn id="28" presetID="10" presetClass="exit" presetSubtype="0" fill="hold" grpId="1" nodeType="afterEffect">
                                  <p:stCondLst>
                                    <p:cond delay="200"/>
                                  </p:stCondLst>
                                  <p:childTnLst>
                                    <p:animEffect transition="out" filter="fade">
                                      <p:cBhvr>
                                        <p:cTn id="29" dur="2000"/>
                                        <p:tgtEl>
                                          <p:spTgt spid="51"/>
                                        </p:tgtEl>
                                      </p:cBhvr>
                                    </p:animEffect>
                                    <p:set>
                                      <p:cBhvr>
                                        <p:cTn id="30" dur="1" fill="hold">
                                          <p:stCondLst>
                                            <p:cond delay="1999"/>
                                          </p:stCondLst>
                                        </p:cTn>
                                        <p:tgtEl>
                                          <p:spTgt spid="51"/>
                                        </p:tgtEl>
                                        <p:attrNameLst>
                                          <p:attrName>style.visibility</p:attrName>
                                        </p:attrNameLst>
                                      </p:cBhvr>
                                      <p:to>
                                        <p:strVal val="hidden"/>
                                      </p:to>
                                    </p:set>
                                  </p:childTnLst>
                                </p:cTn>
                              </p:par>
                            </p:childTnLst>
                          </p:cTn>
                        </p:par>
                        <p:par>
                          <p:cTn id="31" fill="hold">
                            <p:stCondLst>
                              <p:cond delay="6600"/>
                            </p:stCondLst>
                            <p:childTnLst>
                              <p:par>
                                <p:cTn id="32" presetID="1" presetClass="entr" presetSubtype="0" fill="hold" grpId="0" nodeType="after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par>
                          <p:cTn id="36" fill="hold">
                            <p:stCondLst>
                              <p:cond delay="6600"/>
                            </p:stCondLst>
                            <p:childTnLst>
                              <p:par>
                                <p:cTn id="37" presetID="10" presetClass="exit" presetSubtype="0" fill="hold" grpId="1" nodeType="afterEffect">
                                  <p:stCondLst>
                                    <p:cond delay="200"/>
                                  </p:stCondLst>
                                  <p:childTnLst>
                                    <p:animEffect transition="out" filter="fade">
                                      <p:cBhvr>
                                        <p:cTn id="38" dur="2000"/>
                                        <p:tgtEl>
                                          <p:spTgt spid="52"/>
                                        </p:tgtEl>
                                      </p:cBhvr>
                                    </p:animEffect>
                                    <p:set>
                                      <p:cBhvr>
                                        <p:cTn id="39" dur="1" fill="hold">
                                          <p:stCondLst>
                                            <p:cond delay="19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1" grpId="0" animBg="1"/>
      <p:bldP spid="41" grpId="1" animBg="1"/>
      <p:bldP spid="51" grpId="0" animBg="1"/>
      <p:bldP spid="51" grpId="1" animBg="1"/>
      <p:bldP spid="52" grpId="0" animBg="1"/>
      <p:bldP spid="5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val.png"/>
          <p:cNvPicPr>
            <a:picLocks noChangeAspect="1"/>
          </p:cNvPicPr>
          <p:nvPr/>
        </p:nvPicPr>
        <p:blipFill>
          <a:blip r:embed="rId2"/>
          <a:stretch>
            <a:fillRect/>
          </a:stretch>
        </p:blipFill>
        <p:spPr>
          <a:xfrm>
            <a:off x="1142" y="857"/>
            <a:ext cx="9142858" cy="6857143"/>
          </a:xfrm>
          <a:prstGeom prst="rect">
            <a:avLst/>
          </a:prstGeom>
        </p:spPr>
      </p:pic>
      <p:sp>
        <p:nvSpPr>
          <p:cNvPr id="3" name="Rounded Rectangle 2"/>
          <p:cNvSpPr/>
          <p:nvPr/>
        </p:nvSpPr>
        <p:spPr bwMode="blackGray">
          <a:xfrm>
            <a:off x="41077" y="3971504"/>
            <a:ext cx="505557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solidFill>
                  <a:srgbClr val="FFFFFF"/>
                </a:solidFill>
                <a:effectLst>
                  <a:outerShdw blurRad="38100" dist="38100" dir="2700000" algn="tl">
                    <a:srgbClr val="000000">
                      <a:alpha val="43137"/>
                    </a:srgbClr>
                  </a:outerShdw>
                </a:effectLst>
                <a:latin typeface="Segoe" pitchFamily="34" charset="0"/>
              </a:rPr>
              <a:t>Complete an evaluation on </a:t>
            </a:r>
            <a:r>
              <a:rPr lang="en-US" sz="3200" dirty="0" err="1" smtClean="0">
                <a:solidFill>
                  <a:srgbClr val="FFFFFF"/>
                </a:solidFill>
                <a:effectLst>
                  <a:outerShdw blurRad="38100" dist="38100" dir="2700000" algn="tl">
                    <a:srgbClr val="000000">
                      <a:alpha val="43137"/>
                    </a:srgbClr>
                  </a:outerShdw>
                </a:effectLst>
                <a:latin typeface="Segoe" pitchFamily="34" charset="0"/>
              </a:rPr>
              <a:t>CommNet</a:t>
            </a:r>
            <a:r>
              <a:rPr lang="en-US" sz="3200" dirty="0" smtClean="0">
                <a:solidFill>
                  <a:srgbClr val="FFFFFF"/>
                </a:solidFill>
                <a:effectLst>
                  <a:outerShdw blurRad="38100" dist="38100" dir="2700000" algn="tl">
                    <a:srgbClr val="000000">
                      <a:alpha val="43137"/>
                    </a:srgbClr>
                  </a:outerShdw>
                </a:effectLst>
                <a:latin typeface="Segoe" pitchFamily="34" charset="0"/>
              </a:rPr>
              <a:t> and enter to win an Xbox 360 Elite!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4" presetClass="path" presetSubtype="0" decel="50000" fill="hold" grpId="1" nodeType="withEffect">
                                  <p:stCondLst>
                                    <p:cond delay="0"/>
                                  </p:stCondLst>
                                  <p:childTnLst>
                                    <p:animMotion origin="layout" path="M -0.41701 -0.00138 L -2.77778E-6 -4.44444E-6 " pathEditMode="relative" rAng="0" ptsTypes="AA">
                                      <p:cBhvr>
                                        <p:cTn id="9" dur="1000" fill="hold"/>
                                        <p:tgtEl>
                                          <p:spTgt spid="3"/>
                                        </p:tgtEl>
                                        <p:attrNameLst>
                                          <p:attrName>ppt_x</p:attrName>
                                          <p:attrName>ppt_y</p:attrName>
                                        </p:attrNameLst>
                                      </p:cBhvr>
                                      <p:rCtr x="209" y="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967578" y="5580925"/>
            <a:ext cx="7208845" cy="461651"/>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600" dirty="0">
                <a:latin typeface="Calibri" pitchFamily="34" charset="0"/>
                <a:cs typeface="Arial" charset="0"/>
              </a:rPr>
              <a:t>© </a:t>
            </a:r>
            <a:r>
              <a:rPr lang="en-US" sz="600" dirty="0" smtClean="0">
                <a:latin typeface="Calibri" pitchFamily="34" charset="0"/>
                <a:cs typeface="Arial" charset="0"/>
              </a:rPr>
              <a:t>2009 Microsoft </a:t>
            </a:r>
            <a:r>
              <a:rPr lang="en-US" sz="6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6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600" dirty="0" smtClean="0">
                <a:latin typeface="Calibri" pitchFamily="34" charset="0"/>
                <a:cs typeface="Arial" charset="0"/>
              </a:rPr>
              <a:t>MICROSOFT </a:t>
            </a:r>
            <a:r>
              <a:rPr lang="en-US" sz="600" dirty="0">
                <a:latin typeface="Calibri" pitchFamily="34" charset="0"/>
                <a:cs typeface="Arial" charset="0"/>
              </a:rPr>
              <a:t>MAKES NO WARRANTIES, EXPRESS, IMPLIED OR STATUTORY, AS TO THE INFORMATION IN THIS PRESENTATION.</a:t>
            </a:r>
          </a:p>
        </p:txBody>
      </p:sp>
      <p:sp>
        <p:nvSpPr>
          <p:cNvPr id="6" name="Rectangle 5"/>
          <p:cNvSpPr/>
          <p:nvPr/>
        </p:nvSpPr>
        <p:spPr bwMode="auto">
          <a:xfrm>
            <a:off x="-2298032" y="0"/>
            <a:ext cx="2141623" cy="794084"/>
          </a:xfrm>
          <a:prstGeom prst="rect">
            <a:avLst/>
          </a:prstGeom>
          <a:ln w="38100">
            <a:solidFill>
              <a:srgbClr val="FFFF00"/>
            </a:solidFill>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t>Required Slide</a:t>
            </a:r>
            <a:endParaRPr lang="en-US" sz="2400" b="1" dirty="0" smtClean="0">
              <a:solidFill>
                <a:srgbClr val="FFFFFF"/>
              </a:solidFill>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a:t>
            </a:r>
            <a:endParaRPr lang="en-US" dirty="0"/>
          </a:p>
        </p:txBody>
      </p:sp>
      <p:pic>
        <p:nvPicPr>
          <p:cNvPr id="4" name="Content Placeholder 3" descr="Spaghetti.jpg"/>
          <p:cNvPicPr>
            <a:picLocks noGrp="1" noChangeAspect="1"/>
          </p:cNvPicPr>
          <p:nvPr>
            <p:ph idx="1"/>
          </p:nvPr>
        </p:nvPicPr>
        <p:blipFill>
          <a:blip r:embed="rId3" cstate="print"/>
          <a:srcRect l="18333" t="28889" r="17500" b="36329"/>
          <a:stretch>
            <a:fillRect/>
          </a:stretch>
        </p:blipFill>
        <p:spPr>
          <a:xfrm>
            <a:off x="0" y="1600200"/>
            <a:ext cx="9144000" cy="4953000"/>
          </a:xfrm>
        </p:spPr>
      </p:pic>
      <p:pic>
        <p:nvPicPr>
          <p:cNvPr id="5" name="Picture 4" descr="SpaghettiBaby.jpg"/>
          <p:cNvPicPr>
            <a:picLocks noChangeAspect="1"/>
          </p:cNvPicPr>
          <p:nvPr/>
        </p:nvPicPr>
        <p:blipFill>
          <a:blip r:embed="rId4" cstate="print"/>
          <a:srcRect t="4262" b="61106"/>
          <a:stretch>
            <a:fillRect/>
          </a:stretch>
        </p:blipFill>
        <p:spPr>
          <a:xfrm>
            <a:off x="0" y="1600200"/>
            <a:ext cx="9144000" cy="4953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85" decel="100000"/>
                                        <p:tgtEl>
                                          <p:spTgt spid="4"/>
                                        </p:tgtEl>
                                      </p:cBhvr>
                                    </p:animEffect>
                                    <p:animScale>
                                      <p:cBhvr>
                                        <p:cTn id="8" dur="385" decel="100000"/>
                                        <p:tgtEl>
                                          <p:spTgt spid="4"/>
                                        </p:tgtEl>
                                      </p:cBhvr>
                                      <p:from x="10000" y="10000"/>
                                      <p:to x="200000" y="450000"/>
                                    </p:animScale>
                                    <p:animScale>
                                      <p:cBhvr>
                                        <p:cTn id="9" dur="615" accel="100000" fill="hold">
                                          <p:stCondLst>
                                            <p:cond delay="385"/>
                                          </p:stCondLst>
                                        </p:cTn>
                                        <p:tgtEl>
                                          <p:spTgt spid="4"/>
                                        </p:tgtEl>
                                      </p:cBhvr>
                                      <p:from x="200000" y="450000"/>
                                      <p:to x="100000" y="100000"/>
                                    </p:animScale>
                                    <p:set>
                                      <p:cBhvr>
                                        <p:cTn id="10" dur="385" fill="hold"/>
                                        <p:tgtEl>
                                          <p:spTgt spid="4"/>
                                        </p:tgtEl>
                                        <p:attrNameLst>
                                          <p:attrName>ppt_x</p:attrName>
                                        </p:attrNameLst>
                                      </p:cBhvr>
                                      <p:to>
                                        <p:strVal val="(0.5)"/>
                                      </p:to>
                                    </p:set>
                                    <p:anim from="(0.5)" to="(#ppt_x)" calcmode="lin" valueType="num">
                                      <p:cBhvr>
                                        <p:cTn id="11" dur="615" accel="100000" fill="hold">
                                          <p:stCondLst>
                                            <p:cond delay="385"/>
                                          </p:stCondLst>
                                        </p:cTn>
                                        <p:tgtEl>
                                          <p:spTgt spid="4"/>
                                        </p:tgtEl>
                                        <p:attrNameLst>
                                          <p:attrName>ppt_x</p:attrName>
                                        </p:attrNameLst>
                                      </p:cBhvr>
                                    </p:anim>
                                    <p:set>
                                      <p:cBhvr>
                                        <p:cTn id="12" dur="385" fill="hold"/>
                                        <p:tgtEl>
                                          <p:spTgt spid="4"/>
                                        </p:tgtEl>
                                        <p:attrNameLst>
                                          <p:attrName>ppt_y</p:attrName>
                                        </p:attrNameLst>
                                      </p:cBhvr>
                                      <p:to>
                                        <p:strVal val="(#ppt_y+0.4)"/>
                                      </p:to>
                                    </p:set>
                                    <p:anim from="(#ppt_y+0.4)" to="(#ppt_y)" calcmode="lin" valueType="num">
                                      <p:cBhvr>
                                        <p:cTn id="13" dur="615" accel="100000" fill="hold">
                                          <p:stCondLst>
                                            <p:cond delay="385"/>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93" decel="100000"/>
                                        <p:tgtEl>
                                          <p:spTgt spid="5"/>
                                        </p:tgtEl>
                                      </p:cBhvr>
                                    </p:animEffect>
                                    <p:animScale>
                                      <p:cBhvr>
                                        <p:cTn id="19" dur="193" decel="100000"/>
                                        <p:tgtEl>
                                          <p:spTgt spid="5"/>
                                        </p:tgtEl>
                                      </p:cBhvr>
                                      <p:from x="10000" y="10000"/>
                                      <p:to x="200000" y="450000"/>
                                    </p:animScale>
                                    <p:animScale>
                                      <p:cBhvr>
                                        <p:cTn id="20" dur="308" accel="100000" fill="hold">
                                          <p:stCondLst>
                                            <p:cond delay="193"/>
                                          </p:stCondLst>
                                        </p:cTn>
                                        <p:tgtEl>
                                          <p:spTgt spid="5"/>
                                        </p:tgtEl>
                                      </p:cBhvr>
                                      <p:from x="200000" y="450000"/>
                                      <p:to x="100000" y="100000"/>
                                    </p:animScale>
                                    <p:set>
                                      <p:cBhvr>
                                        <p:cTn id="21" dur="193" fill="hold"/>
                                        <p:tgtEl>
                                          <p:spTgt spid="5"/>
                                        </p:tgtEl>
                                        <p:attrNameLst>
                                          <p:attrName>ppt_x</p:attrName>
                                        </p:attrNameLst>
                                      </p:cBhvr>
                                      <p:to>
                                        <p:strVal val="(0.5)"/>
                                      </p:to>
                                    </p:set>
                                    <p:anim from="(0.5)" to="(#ppt_x)" calcmode="lin" valueType="num">
                                      <p:cBhvr>
                                        <p:cTn id="22" dur="308" accel="100000" fill="hold">
                                          <p:stCondLst>
                                            <p:cond delay="193"/>
                                          </p:stCondLst>
                                        </p:cTn>
                                        <p:tgtEl>
                                          <p:spTgt spid="5"/>
                                        </p:tgtEl>
                                        <p:attrNameLst>
                                          <p:attrName>ppt_x</p:attrName>
                                        </p:attrNameLst>
                                      </p:cBhvr>
                                    </p:anim>
                                    <p:set>
                                      <p:cBhvr>
                                        <p:cTn id="23" dur="193" fill="hold"/>
                                        <p:tgtEl>
                                          <p:spTgt spid="5"/>
                                        </p:tgtEl>
                                        <p:attrNameLst>
                                          <p:attrName>ppt_y</p:attrName>
                                        </p:attrNameLst>
                                      </p:cBhvr>
                                      <p:to>
                                        <p:strVal val="(#ppt_y+0.4)"/>
                                      </p:to>
                                    </p:set>
                                    <p:anim from="(#ppt_y+0.4)" to="(#ppt_y)" calcmode="lin" valueType="num">
                                      <p:cBhvr>
                                        <p:cTn id="24" dur="308" accel="100000" fill="hold">
                                          <p:stCondLst>
                                            <p:cond delay="193"/>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(2)</a:t>
            </a:r>
            <a:endParaRPr lang="en-US" dirty="0"/>
          </a:p>
        </p:txBody>
      </p:sp>
      <p:sp>
        <p:nvSpPr>
          <p:cNvPr id="3" name="Content Placeholder 2"/>
          <p:cNvSpPr>
            <a:spLocks noGrp="1"/>
          </p:cNvSpPr>
          <p:nvPr>
            <p:ph idx="1"/>
          </p:nvPr>
        </p:nvSpPr>
        <p:spPr/>
        <p:txBody>
          <a:bodyPr/>
          <a:lstStyle/>
          <a:p>
            <a:r>
              <a:rPr lang="en-US" dirty="0" smtClean="0"/>
              <a:t>Tight Coupling</a:t>
            </a:r>
          </a:p>
          <a:p>
            <a:pPr lvl="1"/>
            <a:r>
              <a:rPr lang="en-US" dirty="0" smtClean="0"/>
              <a:t>Adds Complexity</a:t>
            </a:r>
          </a:p>
          <a:p>
            <a:pPr lvl="1"/>
            <a:r>
              <a:rPr lang="en-US" dirty="0" smtClean="0"/>
              <a:t>Simple Changes Cascade</a:t>
            </a:r>
          </a:p>
          <a:p>
            <a:pPr lvl="1"/>
            <a:r>
              <a:rPr lang="en-US" dirty="0" smtClean="0"/>
              <a:t>Difficult to Test</a:t>
            </a:r>
          </a:p>
          <a:p>
            <a:pPr lvl="1"/>
            <a:r>
              <a:rPr lang="en-US" dirty="0" smtClean="0"/>
              <a:t>Difficult to Develop Large Applications</a:t>
            </a: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Separation of Concerns</a:t>
            </a:r>
            <a:endParaRPr lang="en-US" dirty="0"/>
          </a:p>
        </p:txBody>
      </p:sp>
      <p:sp>
        <p:nvSpPr>
          <p:cNvPr id="3" name="Content Placeholder 2"/>
          <p:cNvSpPr>
            <a:spLocks noGrp="1"/>
          </p:cNvSpPr>
          <p:nvPr>
            <p:ph idx="1"/>
          </p:nvPr>
        </p:nvSpPr>
        <p:spPr/>
        <p:txBody>
          <a:bodyPr/>
          <a:lstStyle/>
          <a:p>
            <a:r>
              <a:rPr lang="en-US" dirty="0" smtClean="0"/>
              <a:t>Loose Coupling</a:t>
            </a:r>
          </a:p>
          <a:p>
            <a:pPr lvl="1"/>
            <a:r>
              <a:rPr lang="en-US" dirty="0" smtClean="0"/>
              <a:t>Layers are Individually Responsible</a:t>
            </a:r>
          </a:p>
          <a:p>
            <a:pPr lvl="1"/>
            <a:r>
              <a:rPr lang="en-US" dirty="0" smtClean="0"/>
              <a:t>Established Patterns</a:t>
            </a:r>
          </a:p>
          <a:p>
            <a:pPr lvl="2"/>
            <a:r>
              <a:rPr lang="en-US" dirty="0" smtClean="0"/>
              <a:t>Lessens the Need to Reinvent Architecture</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a:t>
            </a:r>
            <a:endParaRPr lang="en-US" dirty="0"/>
          </a:p>
        </p:txBody>
      </p:sp>
      <p:sp>
        <p:nvSpPr>
          <p:cNvPr id="3" name="Content Placeholder 2"/>
          <p:cNvSpPr>
            <a:spLocks noGrp="1"/>
          </p:cNvSpPr>
          <p:nvPr>
            <p:ph idx="1"/>
          </p:nvPr>
        </p:nvSpPr>
        <p:spPr/>
        <p:txBody>
          <a:bodyPr/>
          <a:lstStyle/>
          <a:p>
            <a:r>
              <a:rPr lang="en-US" dirty="0" smtClean="0"/>
              <a:t>Model-View-Controller</a:t>
            </a:r>
          </a:p>
          <a:p>
            <a:r>
              <a:rPr lang="en-US" dirty="0" smtClean="0"/>
              <a:t>Model-View-Presenter</a:t>
            </a:r>
          </a:p>
          <a:p>
            <a:r>
              <a:rPr lang="en-US" dirty="0" smtClean="0"/>
              <a:t>Model-View-</a:t>
            </a:r>
            <a:r>
              <a:rPr lang="en-US" dirty="0" err="1" smtClean="0"/>
              <a:t>ViewModel</a:t>
            </a:r>
            <a:endParaRPr lang="en-US" dirty="0" smtClean="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(2)</a:t>
            </a:r>
            <a:endParaRPr lang="en-US" dirty="0"/>
          </a:p>
        </p:txBody>
      </p:sp>
      <p:sp>
        <p:nvSpPr>
          <p:cNvPr id="3" name="Content Placeholder 2"/>
          <p:cNvSpPr>
            <a:spLocks noGrp="1"/>
          </p:cNvSpPr>
          <p:nvPr>
            <p:ph idx="1"/>
          </p:nvPr>
        </p:nvSpPr>
        <p:spPr/>
        <p:txBody>
          <a:bodyPr/>
          <a:lstStyle/>
          <a:p>
            <a:r>
              <a:rPr lang="en-US" dirty="0" smtClean="0"/>
              <a:t>XAML is Declarative</a:t>
            </a:r>
          </a:p>
          <a:p>
            <a:pPr lvl="1"/>
            <a:r>
              <a:rPr lang="en-US" dirty="0" smtClean="0"/>
              <a:t>Allows for Code-less Views</a:t>
            </a:r>
          </a:p>
          <a:p>
            <a:pPr lvl="1"/>
            <a:r>
              <a:rPr lang="en-US" dirty="0" smtClean="0"/>
              <a:t>Older Patterns Don’t Fit</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a:t>
            </a:r>
            <a:r>
              <a:rPr lang="en-US" dirty="0" err="1" smtClean="0"/>
              <a:t>ViewModel</a:t>
            </a:r>
            <a:endParaRPr lang="en-US" dirty="0"/>
          </a:p>
        </p:txBody>
      </p:sp>
      <p:sp>
        <p:nvSpPr>
          <p:cNvPr id="4" name="Rounded Rectangle 3"/>
          <p:cNvSpPr/>
          <p:nvPr/>
        </p:nvSpPr>
        <p:spPr>
          <a:xfrm>
            <a:off x="381000" y="2590800"/>
            <a:ext cx="2209800" cy="1371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t>Model</a:t>
            </a:r>
            <a:endParaRPr lang="en-US" sz="2400" dirty="0"/>
          </a:p>
        </p:txBody>
      </p:sp>
      <p:sp>
        <p:nvSpPr>
          <p:cNvPr id="5" name="Rounded Rectangle 4"/>
          <p:cNvSpPr/>
          <p:nvPr/>
        </p:nvSpPr>
        <p:spPr>
          <a:xfrm>
            <a:off x="3276600" y="2590800"/>
            <a:ext cx="2209800" cy="1371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t>View-Model</a:t>
            </a:r>
            <a:endParaRPr lang="en-US" sz="2400" dirty="0"/>
          </a:p>
        </p:txBody>
      </p:sp>
      <p:sp>
        <p:nvSpPr>
          <p:cNvPr id="6" name="Rounded Rectangle 5"/>
          <p:cNvSpPr/>
          <p:nvPr/>
        </p:nvSpPr>
        <p:spPr>
          <a:xfrm>
            <a:off x="6172200" y="2590800"/>
            <a:ext cx="2209800" cy="13716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t>View</a:t>
            </a:r>
            <a:endParaRPr lang="en-US" sz="2400" dirty="0"/>
          </a:p>
        </p:txBody>
      </p:sp>
      <p:sp>
        <p:nvSpPr>
          <p:cNvPr id="13" name="Left-Right Arrow 12"/>
          <p:cNvSpPr/>
          <p:nvPr/>
        </p:nvSpPr>
        <p:spPr>
          <a:xfrm>
            <a:off x="2362200" y="3048000"/>
            <a:ext cx="1143000" cy="3810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Left-Right Arrow 13"/>
          <p:cNvSpPr/>
          <p:nvPr/>
        </p:nvSpPr>
        <p:spPr>
          <a:xfrm>
            <a:off x="5257800" y="3048000"/>
            <a:ext cx="1143000" cy="381000"/>
          </a:xfrm>
          <a:prstGeom prst="lef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fmla="#ppt_w*sin(2.5*pi*$)">
                                          <p:val>
                                            <p:fltVal val="0"/>
                                          </p:val>
                                        </p:tav>
                                        <p:tav tm="100000">
                                          <p:val>
                                            <p:fltVal val="1"/>
                                          </p:val>
                                        </p:tav>
                                      </p:tavLst>
                                    </p:anim>
                                    <p:anim calcmode="lin" valueType="num">
                                      <p:cBhvr>
                                        <p:cTn id="8" dur="2000" fill="hold"/>
                                        <p:tgtEl>
                                          <p:spTgt spid="13"/>
                                        </p:tgtEl>
                                        <p:attrNameLst>
                                          <p:attrName>ppt_h</p:attrName>
                                        </p:attrNameLst>
                                      </p:cBhvr>
                                      <p:tavLst>
                                        <p:tav tm="0">
                                          <p:val>
                                            <p:strVal val="#ppt_h"/>
                                          </p:val>
                                        </p:tav>
                                        <p:tav tm="100000">
                                          <p:val>
                                            <p:strVal val="#ppt_h"/>
                                          </p:val>
                                        </p:tav>
                                      </p:tavLst>
                                    </p:anim>
                                  </p:childTnLst>
                                </p:cTn>
                              </p:par>
                            </p:childTnLst>
                          </p:cTn>
                        </p:par>
                        <p:par>
                          <p:cTn id="9" fill="hold">
                            <p:stCondLst>
                              <p:cond delay="2000"/>
                            </p:stCondLst>
                            <p:childTnLst>
                              <p:par>
                                <p:cTn id="10" presetID="19"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2000" fill="hold"/>
                                        <p:tgtEl>
                                          <p:spTgt spid="14"/>
                                        </p:tgtEl>
                                        <p:attrNameLst>
                                          <p:attrName>ppt_w</p:attrName>
                                        </p:attrNameLst>
                                      </p:cBhvr>
                                      <p:tavLst>
                                        <p:tav tm="0" fmla="#ppt_w*sin(2.5*pi*$)">
                                          <p:val>
                                            <p:fltVal val="0"/>
                                          </p:val>
                                        </p:tav>
                                        <p:tav tm="100000">
                                          <p:val>
                                            <p:fltVal val="1"/>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183467" y="4292592"/>
            <a:ext cx="4072466" cy="1600200"/>
          </a:xfrm>
          <a:prstGeom prst="rect">
            <a:avLst/>
          </a:prstGeom>
        </p:spPr>
        <p:style>
          <a:lnRef idx="0">
            <a:schemeClr val="accent2"/>
          </a:lnRef>
          <a:fillRef idx="3">
            <a:schemeClr val="accent2"/>
          </a:fillRef>
          <a:effectRef idx="3">
            <a:schemeClr val="accent2"/>
          </a:effectRef>
          <a:fontRef idx="minor">
            <a:schemeClr val="lt1"/>
          </a:fontRef>
        </p:style>
        <p:txBody>
          <a:bodyPr rtlCol="0" anchor="t"/>
          <a:lstStyle/>
          <a:p>
            <a:r>
              <a:rPr lang="en-US" sz="2400" dirty="0" smtClean="0">
                <a:effectLst>
                  <a:outerShdw blurRad="38100" dist="38100" dir="2700000" algn="tl">
                    <a:srgbClr val="000000">
                      <a:alpha val="43137"/>
                    </a:srgbClr>
                  </a:outerShdw>
                </a:effectLst>
              </a:rPr>
              <a:t>Server</a:t>
            </a:r>
            <a:endParaRPr lang="en-US" sz="2400" dirty="0">
              <a:effectLst>
                <a:outerShdw blurRad="38100" dist="38100" dir="2700000" algn="tl">
                  <a:srgbClr val="000000">
                    <a:alpha val="43137"/>
                  </a:srgbClr>
                </a:outerShdw>
              </a:effectLst>
            </a:endParaRPr>
          </a:p>
        </p:txBody>
      </p:sp>
      <p:sp>
        <p:nvSpPr>
          <p:cNvPr id="15" name="Rectangle 14"/>
          <p:cNvSpPr/>
          <p:nvPr/>
        </p:nvSpPr>
        <p:spPr>
          <a:xfrm>
            <a:off x="3183466" y="1015992"/>
            <a:ext cx="4106333" cy="2209800"/>
          </a:xfrm>
          <a:prstGeom prst="rect">
            <a:avLst/>
          </a:prstGeom>
        </p:spPr>
        <p:style>
          <a:lnRef idx="0">
            <a:schemeClr val="accent2"/>
          </a:lnRef>
          <a:fillRef idx="3">
            <a:schemeClr val="accent2"/>
          </a:fillRef>
          <a:effectRef idx="3">
            <a:schemeClr val="accent2"/>
          </a:effectRef>
          <a:fontRef idx="minor">
            <a:schemeClr val="lt1"/>
          </a:fontRef>
        </p:style>
        <p:txBody>
          <a:bodyPr rtlCol="0" anchor="t"/>
          <a:lstStyle/>
          <a:p>
            <a:r>
              <a:rPr lang="en-US" sz="2400" dirty="0" smtClean="0">
                <a:effectLst>
                  <a:outerShdw blurRad="38100" dist="38100" dir="2700000" algn="tl">
                    <a:srgbClr val="000000">
                      <a:alpha val="43137"/>
                    </a:srgbClr>
                  </a:outerShdw>
                </a:effectLst>
              </a:rPr>
              <a:t>Silverlight</a:t>
            </a:r>
            <a:endParaRPr lang="en-US" sz="2400" dirty="0">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dirty="0" smtClean="0"/>
              <a:t>Model-View-</a:t>
            </a:r>
            <a:r>
              <a:rPr lang="en-US" dirty="0" err="1" smtClean="0"/>
              <a:t>ViewModel</a:t>
            </a:r>
            <a:r>
              <a:rPr lang="en-US" dirty="0" smtClean="0"/>
              <a:t> (2)</a:t>
            </a:r>
            <a:endParaRPr lang="en-US" dirty="0"/>
          </a:p>
        </p:txBody>
      </p:sp>
      <p:sp>
        <p:nvSpPr>
          <p:cNvPr id="17" name="Rectangle 16"/>
          <p:cNvSpPr/>
          <p:nvPr/>
        </p:nvSpPr>
        <p:spPr>
          <a:xfrm>
            <a:off x="4546600" y="1320792"/>
            <a:ext cx="2506190" cy="457200"/>
          </a:xfrm>
          <a:prstGeom prst="rect">
            <a:avLst/>
          </a:prstGeom>
        </p:spPr>
        <p:style>
          <a:lnRef idx="0">
            <a:schemeClr val="accent5"/>
          </a:lnRef>
          <a:fillRef idx="3">
            <a:schemeClr val="accent5"/>
          </a:fillRef>
          <a:effectRef idx="3">
            <a:schemeClr val="accent5"/>
          </a:effectRef>
          <a:fontRef idx="minor">
            <a:schemeClr val="lt1"/>
          </a:fontRef>
        </p:style>
        <p:txBody>
          <a:bodyPr rtlCol="0" anchor="t"/>
          <a:lstStyle/>
          <a:p>
            <a:r>
              <a:rPr lang="en-US" sz="2000" dirty="0" smtClean="0">
                <a:solidFill>
                  <a:schemeClr val="bg1"/>
                </a:solidFill>
                <a:effectLst>
                  <a:outerShdw blurRad="38100" dist="38100" dir="2700000" algn="tl">
                    <a:srgbClr val="000000">
                      <a:alpha val="43137"/>
                    </a:srgbClr>
                  </a:outerShdw>
                </a:effectLst>
              </a:rPr>
              <a:t>XAML</a:t>
            </a:r>
          </a:p>
        </p:txBody>
      </p:sp>
      <p:sp>
        <p:nvSpPr>
          <p:cNvPr id="18" name="Rectangle 17"/>
          <p:cNvSpPr/>
          <p:nvPr/>
        </p:nvSpPr>
        <p:spPr>
          <a:xfrm>
            <a:off x="4546600" y="1777992"/>
            <a:ext cx="2506190" cy="12954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sz="2000" dirty="0" smtClean="0">
                <a:effectLst>
                  <a:outerShdw blurRad="38100" dist="38100" dir="2700000" algn="tl">
                    <a:srgbClr val="000000">
                      <a:alpha val="43137"/>
                    </a:srgbClr>
                  </a:outerShdw>
                </a:effectLst>
              </a:rPr>
              <a:t>C#/VB</a:t>
            </a:r>
          </a:p>
        </p:txBody>
      </p:sp>
      <p:sp>
        <p:nvSpPr>
          <p:cNvPr id="23" name="Rectangle 22"/>
          <p:cNvSpPr/>
          <p:nvPr/>
        </p:nvSpPr>
        <p:spPr>
          <a:xfrm>
            <a:off x="4546600" y="4648194"/>
            <a:ext cx="2506190" cy="685800"/>
          </a:xfrm>
          <a:prstGeom prst="rect">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sz="2000" dirty="0" smtClean="0">
                <a:effectLst>
                  <a:outerShdw blurRad="38100" dist="38100" dir="2700000" algn="tl">
                    <a:srgbClr val="000000">
                      <a:alpha val="43137"/>
                    </a:srgbClr>
                  </a:outerShdw>
                </a:effectLst>
              </a:rPr>
              <a:t>C#/VB</a:t>
            </a:r>
          </a:p>
        </p:txBody>
      </p:sp>
      <p:sp>
        <p:nvSpPr>
          <p:cNvPr id="31" name="TextBox 30"/>
          <p:cNvSpPr txBox="1"/>
          <p:nvPr/>
        </p:nvSpPr>
        <p:spPr>
          <a:xfrm>
            <a:off x="5350933" y="1549392"/>
            <a:ext cx="1625657" cy="4001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000" b="1" dirty="0" smtClean="0">
                <a:effectLst>
                  <a:outerShdw blurRad="38100" dist="38100" dir="2700000" algn="tl">
                    <a:srgbClr val="000000">
                      <a:alpha val="43137"/>
                    </a:srgbClr>
                  </a:outerShdw>
                </a:effectLst>
              </a:rPr>
              <a:t>View</a:t>
            </a:r>
            <a:endParaRPr lang="en-US" sz="2000" b="1" dirty="0">
              <a:effectLst>
                <a:outerShdw blurRad="38100" dist="38100" dir="2700000" algn="tl">
                  <a:srgbClr val="000000">
                    <a:alpha val="43137"/>
                  </a:srgbClr>
                </a:outerShdw>
              </a:effectLst>
            </a:endParaRPr>
          </a:p>
        </p:txBody>
      </p:sp>
      <p:cxnSp>
        <p:nvCxnSpPr>
          <p:cNvPr id="45" name="Straight Connector 44"/>
          <p:cNvCxnSpPr>
            <a:stCxn id="31" idx="2"/>
            <a:endCxn id="32" idx="0"/>
          </p:cNvCxnSpPr>
          <p:nvPr/>
        </p:nvCxnSpPr>
        <p:spPr>
          <a:xfrm rot="5400000">
            <a:off x="6097117" y="2016147"/>
            <a:ext cx="1332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50933" y="2082792"/>
            <a:ext cx="1625657" cy="4001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000" b="1" dirty="0" err="1" smtClean="0">
                <a:effectLst>
                  <a:outerShdw blurRad="38100" dist="38100" dir="2700000" algn="tl">
                    <a:srgbClr val="000000">
                      <a:alpha val="43137"/>
                    </a:srgbClr>
                  </a:outerShdw>
                </a:effectLst>
              </a:rPr>
              <a:t>ViewModel</a:t>
            </a:r>
            <a:endParaRPr lang="en-US" sz="2000" b="1" dirty="0">
              <a:effectLst>
                <a:outerShdw blurRad="38100" dist="38100" dir="2700000" algn="tl">
                  <a:srgbClr val="000000">
                    <a:alpha val="43137"/>
                  </a:srgbClr>
                </a:outerShdw>
              </a:effectLst>
            </a:endParaRPr>
          </a:p>
        </p:txBody>
      </p:sp>
      <p:cxnSp>
        <p:nvCxnSpPr>
          <p:cNvPr id="47" name="Straight Connector 46"/>
          <p:cNvCxnSpPr>
            <a:stCxn id="32" idx="2"/>
            <a:endCxn id="33" idx="0"/>
          </p:cNvCxnSpPr>
          <p:nvPr/>
        </p:nvCxnSpPr>
        <p:spPr>
          <a:xfrm rot="5400000">
            <a:off x="6097117" y="2549547"/>
            <a:ext cx="1332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350933" y="2616192"/>
            <a:ext cx="1625657" cy="4001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000" b="1" dirty="0" smtClean="0">
                <a:effectLst>
                  <a:outerShdw blurRad="38100" dist="38100" dir="2700000" algn="tl">
                    <a:srgbClr val="000000">
                      <a:alpha val="43137"/>
                    </a:srgbClr>
                  </a:outerShdw>
                </a:effectLst>
              </a:rPr>
              <a:t>Model</a:t>
            </a:r>
            <a:endParaRPr lang="en-US" sz="2000" b="1" dirty="0">
              <a:effectLst>
                <a:outerShdw blurRad="38100" dist="38100" dir="2700000" algn="tl">
                  <a:srgbClr val="000000">
                    <a:alpha val="43137"/>
                  </a:srgbClr>
                </a:outerShdw>
              </a:effectLst>
            </a:endParaRPr>
          </a:p>
        </p:txBody>
      </p:sp>
      <p:cxnSp>
        <p:nvCxnSpPr>
          <p:cNvPr id="50" name="Straight Connector 49"/>
          <p:cNvCxnSpPr>
            <a:stCxn id="33" idx="2"/>
          </p:cNvCxnSpPr>
          <p:nvPr/>
        </p:nvCxnSpPr>
        <p:spPr>
          <a:xfrm rot="5400000">
            <a:off x="6020900" y="3150670"/>
            <a:ext cx="277231" cy="84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loud 15"/>
          <p:cNvSpPr/>
          <p:nvPr/>
        </p:nvSpPr>
        <p:spPr>
          <a:xfrm>
            <a:off x="5367868" y="3454392"/>
            <a:ext cx="1591732" cy="6858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effectLst>
                  <a:outerShdw blurRad="38100" dist="38100" dir="2700000" algn="tl">
                    <a:srgbClr val="000000">
                      <a:alpha val="43137"/>
                    </a:srgbClr>
                  </a:outerShdw>
                </a:effectLst>
              </a:rPr>
              <a:t>Internet</a:t>
            </a:r>
            <a:endParaRPr lang="en-US" sz="2000" dirty="0">
              <a:effectLst>
                <a:outerShdw blurRad="38100" dist="38100" dir="2700000" algn="tl">
                  <a:srgbClr val="000000">
                    <a:alpha val="43137"/>
                  </a:srgbClr>
                </a:outerShdw>
              </a:effectLst>
            </a:endParaRPr>
          </a:p>
        </p:txBody>
      </p:sp>
      <p:cxnSp>
        <p:nvCxnSpPr>
          <p:cNvPr id="54" name="Straight Connector 53"/>
          <p:cNvCxnSpPr>
            <a:endCxn id="16" idx="3"/>
          </p:cNvCxnSpPr>
          <p:nvPr/>
        </p:nvCxnSpPr>
        <p:spPr>
          <a:xfrm rot="5400000">
            <a:off x="6029855" y="3359670"/>
            <a:ext cx="267812" cy="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6" idx="1"/>
          </p:cNvCxnSpPr>
          <p:nvPr/>
        </p:nvCxnSpPr>
        <p:spPr>
          <a:xfrm rot="5400000">
            <a:off x="6066796" y="4235660"/>
            <a:ext cx="193137" cy="74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350933" y="4800594"/>
            <a:ext cx="1625657" cy="400110"/>
          </a:xfrm>
          <a:prstGeom prst="rect">
            <a:avLst/>
          </a:prstGeom>
          <a:solidFill>
            <a:schemeClr val="bg1"/>
          </a:solidFill>
          <a:effectLst>
            <a:outerShdw blurRad="50800" dist="38100" dir="2700000" algn="tl" rotWithShape="0">
              <a:prstClr val="black">
                <a:alpha val="40000"/>
              </a:prstClr>
            </a:outerShdw>
          </a:effectLst>
        </p:spPr>
        <p:txBody>
          <a:bodyPr wrap="square" rtlCol="0">
            <a:spAutoFit/>
          </a:bodyPr>
          <a:lstStyle/>
          <a:p>
            <a:pPr algn="ctr"/>
            <a:r>
              <a:rPr lang="en-US" sz="2000" b="1" dirty="0" smtClean="0">
                <a:effectLst>
                  <a:outerShdw blurRad="38100" dist="38100" dir="2700000" algn="tl">
                    <a:srgbClr val="000000">
                      <a:alpha val="43137"/>
                    </a:srgbClr>
                  </a:outerShdw>
                </a:effectLst>
              </a:rPr>
              <a:t>Services</a:t>
            </a:r>
            <a:endParaRPr lang="en-US" sz="2000" b="1" dirty="0">
              <a:effectLst>
                <a:outerShdw blurRad="38100" dist="38100" dir="2700000" algn="tl">
                  <a:srgbClr val="000000">
                    <a:alpha val="43137"/>
                  </a:srgbClr>
                </a:outerShdw>
              </a:effectLst>
            </a:endParaRPr>
          </a:p>
        </p:txBody>
      </p:sp>
      <p:cxnSp>
        <p:nvCxnSpPr>
          <p:cNvPr id="62" name="Straight Connector 61"/>
          <p:cNvCxnSpPr>
            <a:endCxn id="34" idx="0"/>
          </p:cNvCxnSpPr>
          <p:nvPr/>
        </p:nvCxnSpPr>
        <p:spPr>
          <a:xfrm rot="5400000">
            <a:off x="5918219" y="4546613"/>
            <a:ext cx="499524" cy="84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4" idx="2"/>
            <a:endCxn id="20" idx="1"/>
          </p:cNvCxnSpPr>
          <p:nvPr/>
        </p:nvCxnSpPr>
        <p:spPr>
          <a:xfrm rot="16200000" flipH="1">
            <a:off x="6050563" y="5313903"/>
            <a:ext cx="234888" cy="84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5833590" y="5359392"/>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a:off x="5867452" y="5435592"/>
            <a:ext cx="609600" cy="3048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nodePh="1">
                                  <p:stCondLst>
                                    <p:cond delay="0"/>
                                  </p:stCondLst>
                                  <p:endCondLst>
                                    <p:cond evt="begin" delay="0">
                                      <p:tn val="27"/>
                                    </p:cond>
                                  </p:end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5" grpId="0" animBg="1"/>
      <p:bldP spid="17" grpId="0" animBg="1"/>
      <p:bldP spid="18" grpId="0" animBg="1"/>
      <p:bldP spid="23" grpId="0" animBg="1"/>
      <p:bldP spid="31" grpId="0" animBg="1"/>
      <p:bldP spid="32" grpId="0" animBg="1"/>
      <p:bldP spid="33" grpId="0" animBg="1"/>
      <p:bldP spid="16" grpId="0" animBg="1"/>
      <p:bldP spid="34" grpId="0" animBg="1"/>
      <p:bldP spid="65" grpId="0"/>
      <p:bldP spid="20" grpId="0" animBg="1"/>
    </p:bldLst>
  </p:timing>
</p:sld>
</file>

<file path=ppt/theme/theme1.xml><?xml version="1.0" encoding="utf-8"?>
<a:theme xmlns:a="http://schemas.openxmlformats.org/drawingml/2006/main" name="TechEd09_Europ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chEd09_Europe template">
  <a:themeElements>
    <a:clrScheme name="Custom 26">
      <a:dk1>
        <a:srgbClr val="000000"/>
      </a:dk1>
      <a:lt1>
        <a:srgbClr val="FFFFFF"/>
      </a:lt1>
      <a:dk2>
        <a:srgbClr val="CCFFCC"/>
      </a:dk2>
      <a:lt2>
        <a:srgbClr val="CCCCCC"/>
      </a:lt2>
      <a:accent1>
        <a:srgbClr val="99CC99"/>
      </a:accent1>
      <a:accent2>
        <a:srgbClr val="00994B"/>
      </a:accent2>
      <a:accent3>
        <a:srgbClr val="1E78B9"/>
      </a:accent3>
      <a:accent4>
        <a:srgbClr val="F5821E"/>
      </a:accent4>
      <a:accent5>
        <a:srgbClr val="FFFF11"/>
      </a:accent5>
      <a:accent6>
        <a:srgbClr val="D90026"/>
      </a:accent6>
      <a:hlink>
        <a:srgbClr val="F3EB4F"/>
      </a:hlink>
      <a:folHlink>
        <a:srgbClr val="68188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TechEd09_Europe</Template>
  <TotalTime>98</TotalTime>
  <Words>444</Words>
  <Application>Microsoft Office PowerPoint</Application>
  <PresentationFormat>On-screen Show (4:3)</PresentationFormat>
  <Paragraphs>106</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TechEd09_Europe</vt:lpstr>
      <vt:lpstr>TechEd09_Europe template</vt:lpstr>
      <vt:lpstr>Slide 1</vt:lpstr>
      <vt:lpstr>Architecting Silverlight Applications with MVVM  </vt:lpstr>
      <vt:lpstr>The Problem</vt:lpstr>
      <vt:lpstr>The Problem (2)</vt:lpstr>
      <vt:lpstr>Separation of Concerns</vt:lpstr>
      <vt:lpstr>Patterns</vt:lpstr>
      <vt:lpstr>Patterns (2)</vt:lpstr>
      <vt:lpstr>Model-View-ViewModel</vt:lpstr>
      <vt:lpstr>Model-View-ViewModel (2)</vt:lpstr>
      <vt:lpstr>Building the MVVM</vt:lpstr>
      <vt:lpstr>Building the MVVM (2)</vt:lpstr>
      <vt:lpstr>The Model</vt:lpstr>
      <vt:lpstr>Building the MVVM (4)</vt:lpstr>
      <vt:lpstr>The ViewModel</vt:lpstr>
      <vt:lpstr>Building the MVVM (6)</vt:lpstr>
      <vt:lpstr>The View</vt:lpstr>
      <vt:lpstr>Evolving Pattern</vt:lpstr>
      <vt:lpstr>Frameworks</vt:lpstr>
      <vt:lpstr>Slide 19</vt:lpstr>
      <vt:lpstr>Resources</vt:lpstr>
      <vt:lpstr>Slide 21</vt:lpstr>
      <vt:lpstr>Slide 22</vt:lpstr>
    </vt:vector>
  </TitlesOfParts>
  <Manager>&lt;Content Manager Name Here&gt;</Manager>
  <Company>AgiliTrain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Tech·Ed Europe 2009</dc:subject>
  <dc:creator>Shawn Wildermuth</dc:creator>
  <dc:description>Tech·Ed Europe 2009</dc:description>
  <cp:lastModifiedBy>cn_user</cp:lastModifiedBy>
  <cp:revision>16</cp:revision>
  <dcterms:created xsi:type="dcterms:W3CDTF">2009-09-16T03:25:56Z</dcterms:created>
  <dcterms:modified xsi:type="dcterms:W3CDTF">2009-11-08T20:20:27Z</dcterms:modified>
</cp:coreProperties>
</file>