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1"/>
    <p:sldMasterId id="2147483727" r:id="rId2"/>
  </p:sldMasterIdLst>
  <p:notesMasterIdLst>
    <p:notesMasterId r:id="rId33"/>
  </p:notesMasterIdLst>
  <p:handoutMasterIdLst>
    <p:handoutMasterId r:id="rId34"/>
  </p:handoutMasterIdLst>
  <p:sldIdLst>
    <p:sldId id="256" r:id="rId3"/>
    <p:sldId id="257" r:id="rId4"/>
    <p:sldId id="325" r:id="rId5"/>
    <p:sldId id="318" r:id="rId6"/>
    <p:sldId id="319" r:id="rId7"/>
    <p:sldId id="320" r:id="rId8"/>
    <p:sldId id="321" r:id="rId9"/>
    <p:sldId id="317" r:id="rId10"/>
    <p:sldId id="316" r:id="rId11"/>
    <p:sldId id="326" r:id="rId12"/>
    <p:sldId id="327" r:id="rId13"/>
    <p:sldId id="323" r:id="rId14"/>
    <p:sldId id="324" r:id="rId15"/>
    <p:sldId id="298" r:id="rId16"/>
    <p:sldId id="299" r:id="rId17"/>
    <p:sldId id="300" r:id="rId18"/>
    <p:sldId id="301" r:id="rId19"/>
    <p:sldId id="303" r:id="rId20"/>
    <p:sldId id="304" r:id="rId21"/>
    <p:sldId id="305" r:id="rId22"/>
    <p:sldId id="306" r:id="rId23"/>
    <p:sldId id="307" r:id="rId24"/>
    <p:sldId id="310" r:id="rId25"/>
    <p:sldId id="311" r:id="rId26"/>
    <p:sldId id="312" r:id="rId27"/>
    <p:sldId id="328" r:id="rId28"/>
    <p:sldId id="274" r:id="rId29"/>
    <p:sldId id="282" r:id="rId30"/>
    <p:sldId id="329" r:id="rId31"/>
    <p:sldId id="280" r:id="rId32"/>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eather Simmonsen" initials="H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CCFFCC"/>
    <a:srgbClr val="CCCCCC"/>
    <a:srgbClr val="99CC99"/>
    <a:srgbClr val="F6AE1E"/>
    <a:srgbClr val="FFFFFF"/>
    <a:srgbClr val="FF0066"/>
    <a:srgbClr val="000000"/>
    <a:srgbClr val="F3AF35"/>
    <a:srgbClr val="9C42E6"/>
    <a:srgbClr val="D1943B"/>
  </p:clrMru>
</p:presentationPr>
</file>

<file path=ppt/tableStyles.xml><?xml version="1.0" encoding="utf-8"?>
<a:tblStyleLst xmlns:a="http://schemas.openxmlformats.org/drawingml/2006/main" def="{5C22544A-7EE6-4342-B048-85BDC9FD1C3A}">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66" autoAdjust="0"/>
    <p:restoredTop sz="96105" autoAdjust="0"/>
  </p:normalViewPr>
  <p:slideViewPr>
    <p:cSldViewPr snapToGrid="0">
      <p:cViewPr varScale="1">
        <p:scale>
          <a:sx n="104" d="100"/>
          <a:sy n="104" d="100"/>
        </p:scale>
        <p:origin x="-276" y="-96"/>
      </p:cViewPr>
      <p:guideLst>
        <p:guide orient="horz" pos="144"/>
        <p:guide orient="horz" pos="895"/>
        <p:guide orient="horz" pos="1484"/>
        <p:guide orient="horz" pos="1200"/>
        <p:guide orient="horz" pos="2736"/>
        <p:guide orient="horz" pos="3897"/>
        <p:guide pos="2880"/>
        <p:guide pos="240"/>
        <p:guide pos="460"/>
        <p:guide pos="5520"/>
        <p:guide pos="863"/>
        <p:guide pos="5299"/>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82" d="100"/>
          <a:sy n="82" d="100"/>
        </p:scale>
        <p:origin x="-2064"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z="1400" smtClean="0"/>
              <a:t>Tech·Ed Europe 2009</a:t>
            </a:r>
            <a:endParaRPr lang="en-US" sz="1400" dirty="0">
              <a:latin typeface="Trebuchet MS"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sz="1400" smtClean="0">
                <a:latin typeface="Trebuchet MS" pitchFamily="34" charset="0"/>
              </a:rPr>
              <a:t>10/11/2009</a:t>
            </a:r>
            <a:endParaRPr lang="en-US" sz="1400" dirty="0">
              <a:latin typeface="Trebuchet MS" pitchFamily="34" charset="0"/>
            </a:endParaRPr>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1400" smtClean="0">
                <a:solidFill>
                  <a:srgbClr val="000000"/>
                </a:solidFill>
                <a:latin typeface="Trebuchet MS" pitchFamily="34" charset="0"/>
              </a:rPr>
              <a:t>wia303_walther.pptx</a:t>
            </a:r>
            <a:endParaRPr lang="en-US" sz="1400" dirty="0" smtClean="0">
              <a:solidFill>
                <a:srgbClr val="000000"/>
              </a:solidFill>
              <a:latin typeface="Trebuchet MS" pitchFamily="34" charset="0"/>
            </a:endParaRP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z="1400" smtClean="0">
                <a:latin typeface="Trebuchet MS" pitchFamily="34" charset="0"/>
              </a:rPr>
              <a:pPr/>
              <a:t>‹#›</a:t>
            </a:fld>
            <a:endParaRPr lang="en-US" sz="1400" dirty="0">
              <a:latin typeface="Trebuchet MS"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rebuchet MS" pitchFamily="34" charset="0"/>
              </a:defRPr>
            </a:lvl1pPr>
          </a:lstStyle>
          <a:p>
            <a:r>
              <a:rPr lang="en-US" dirty="0" err="1" smtClean="0"/>
              <a:t>Tech·Ed</a:t>
            </a:r>
            <a:r>
              <a:rPr lang="en-US" dirty="0" smtClean="0"/>
              <a:t>  North America 2009</a:t>
            </a:r>
            <a:endParaRPr lang="en-US" dirty="0">
              <a:latin typeface="Trebuchet MS" pitchFamily="34" charset="0"/>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Trebuchet MS" pitchFamily="34" charset="0"/>
              </a:defRPr>
            </a:lvl1pPr>
          </a:lstStyle>
          <a:p>
            <a:r>
              <a:rPr lang="en-US" dirty="0" smtClean="0"/>
              <a:t>May 11 – 15, 2009</a:t>
            </a:r>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400">
                <a:latin typeface="Segoe" pitchFamily="34" charset="0"/>
              </a:defRPr>
            </a:lvl1pPr>
          </a:lstStyle>
          <a:p>
            <a:r>
              <a:rPr lang="en-US" smtClean="0">
                <a:solidFill>
                  <a:srgbClr val="000000"/>
                </a:solidFill>
                <a:latin typeface="Trebuchet MS" pitchFamily="34" charset="0"/>
              </a:rPr>
              <a:t>© 2009 Microsoft Corporation. All rights reserved. Microsoft, Windows, Windows Vista and other product names are or may be registered trademarks and/or trademarks in the U.S. and/or other countries.</a:t>
            </a:r>
          </a:p>
          <a:p>
            <a:r>
              <a:rPr lang="en-US"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smtClean="0">
                <a:solidFill>
                  <a:srgbClr val="000000"/>
                </a:solidFill>
                <a:latin typeface="Trebuchet MS" pitchFamily="34" charset="0"/>
              </a:rPr>
            </a:br>
            <a:r>
              <a:rPr lang="en-US" sz="500" smtClean="0">
                <a:solidFill>
                  <a:srgbClr val="000000"/>
                </a:solidFill>
                <a:latin typeface="Trebuchet MS" pitchFamily="34" charset="0"/>
              </a:rPr>
              <a:t>MICROSOFT MAKES NO WARRANTIES, EXPRESS, IMPLIED OR STATUTORY, AS TO THE INFORMATION IN THIS PRESENTATION.</a:t>
            </a:r>
            <a:endParaRPr lang="en-US" sz="500" dirty="0" smtClean="0">
              <a:solidFill>
                <a:srgbClr val="000000"/>
              </a:solidFill>
              <a:latin typeface="Trebuchet MS" pitchFamily="34" charset="0"/>
            </a:endParaRP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atin typeface="Trebuchet MS" pitchFamily="34" charset="0"/>
              </a:defRPr>
            </a:lvl1pPr>
          </a:lstStyle>
          <a:p>
            <a:fld id="{8B263312-38AA-4E1E-B2B5-0F8F122B24F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Trebuchet MS"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smtClean="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dirty="0">
              <a:latin typeface="Segoe UI" pitchFamily="34" charset="0"/>
            </a:endParaRPr>
          </a:p>
        </p:txBody>
      </p:sp>
      <p:sp>
        <p:nvSpPr>
          <p:cNvPr id="7" name="Slide Number Placeholder 6"/>
          <p:cNvSpPr>
            <a:spLocks noGrp="1"/>
          </p:cNvSpPr>
          <p:nvPr>
            <p:ph type="sldNum" sz="quarter" idx="13"/>
          </p:nvPr>
        </p:nvSpPr>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dirty="0">
              <a:latin typeface="Segoe UI" pitchFamily="34" charset="0"/>
            </a:endParaRPr>
          </a:p>
        </p:txBody>
      </p:sp>
      <p:sp>
        <p:nvSpPr>
          <p:cNvPr id="7" name="Slide Number Placeholder 6"/>
          <p:cNvSpPr>
            <a:spLocks noGrp="1"/>
          </p:cNvSpPr>
          <p:nvPr>
            <p:ph type="sldNum" sz="quarter" idx="13"/>
          </p:nvPr>
        </p:nvSpPr>
        <p:spPr/>
        <p:txBody>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dirty="0">
              <a:latin typeface="Segoe UI" pitchFamily="34" charset="0"/>
            </a:endParaRPr>
          </a:p>
        </p:txBody>
      </p:sp>
      <p:sp>
        <p:nvSpPr>
          <p:cNvPr id="7" name="Slide Number Placeholder 6"/>
          <p:cNvSpPr>
            <a:spLocks noGrp="1"/>
          </p:cNvSpPr>
          <p:nvPr>
            <p:ph type="sldNum" sz="quarter" idx="13"/>
          </p:nvPr>
        </p:nvSpPr>
        <p:spPr/>
        <p:txBody>
          <a:bodyPr/>
          <a:lstStyle/>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smtClean="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 typeface="Arial" charset="0"/>
              <a:buNone/>
            </a:pPr>
            <a:endParaRPr lang="en-US" dirty="0"/>
          </a:p>
        </p:txBody>
      </p:sp>
      <p:sp>
        <p:nvSpPr>
          <p:cNvPr id="4" name="Slide Number Placeholder 3"/>
          <p:cNvSpPr>
            <a:spLocks noGrp="1"/>
          </p:cNvSpPr>
          <p:nvPr>
            <p:ph type="sldNum" sz="quarter" idx="10"/>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dirty="0">
              <a:latin typeface="Segoe UI" pitchFamily="34" charset="0"/>
            </a:endParaRPr>
          </a:p>
        </p:txBody>
      </p:sp>
      <p:sp>
        <p:nvSpPr>
          <p:cNvPr id="7" name="Slide Number Placeholder 6"/>
          <p:cNvSpPr>
            <a:spLocks noGrp="1"/>
          </p:cNvSpPr>
          <p:nvPr>
            <p:ph type="sldNum" sz="quarter" idx="13"/>
          </p:nvPr>
        </p:nvSpPr>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white">
          <a:xfrm>
            <a:off x="490251" y="3929349"/>
            <a:ext cx="7921912" cy="1337595"/>
          </a:xfrm>
        </p:spPr>
        <p:txBody>
          <a:bodyPr>
            <a:noAutofit/>
          </a:bodyPr>
          <a:lstStyle>
            <a:lvl1pPr algn="l" defTabSz="914363" rtl="0" eaLnBrk="1" latinLnBrk="0" hangingPunct="1">
              <a:lnSpc>
                <a:spcPct val="90000"/>
              </a:lnSpc>
              <a:spcBef>
                <a:spcPct val="0"/>
              </a:spcBef>
              <a:buNone/>
              <a:defRPr lang="en-US" sz="6000" b="1" kern="1200" cap="none" spc="-15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bwMode="white">
          <a:xfrm>
            <a:off x="4475221" y="5341785"/>
            <a:ext cx="3812443" cy="461665"/>
          </a:xfrm>
        </p:spPr>
        <p:txBody>
          <a:bodyPr>
            <a:noAutofit/>
          </a:bodyPr>
          <a:lstStyle>
            <a:lvl1pPr marL="0" indent="0" algn="l">
              <a:lnSpc>
                <a:spcPct val="90000"/>
              </a:lnSpc>
              <a:spcBef>
                <a:spcPts val="0"/>
              </a:spcBef>
              <a:buNone/>
              <a:defRPr sz="2400">
                <a:solidFill>
                  <a:schemeClr val="tx1"/>
                </a:solidFill>
                <a:latin typeface="+mn-lt"/>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100000"/>
              <a:buFontTx/>
              <a:buBlip>
                <a:blip r:embed="rId2"/>
              </a:buBlip>
              <a:defRPr/>
            </a:lvl1pPr>
            <a:lvl2pPr>
              <a:buClr>
                <a:schemeClr val="tx1"/>
              </a:buClr>
              <a:buSzPct val="90000"/>
              <a:buFontTx/>
              <a:buBlip>
                <a:blip r:embed="rId3"/>
              </a:buBlip>
              <a:defRPr/>
            </a:lvl2pPr>
            <a:lvl3pPr>
              <a:buClr>
                <a:schemeClr val="tx1"/>
              </a:buClr>
              <a:buSzPct val="90000"/>
              <a:buFontTx/>
              <a:buBlip>
                <a:blip r:embed="rId3"/>
              </a:buBlip>
              <a:defRPr/>
            </a:lvl3pPr>
            <a:lvl4pPr>
              <a:buClr>
                <a:schemeClr val="tx1"/>
              </a:buClr>
              <a:buSzPct val="90000"/>
              <a:buFontTx/>
              <a:buBlip>
                <a:blip r:embed="rId3"/>
              </a:buBlip>
              <a:defRPr/>
            </a:lvl4pPr>
            <a:lvl5pPr>
              <a:buClr>
                <a:schemeClr val="tx1"/>
              </a:buClr>
              <a:buSzPct val="90000"/>
              <a:buFontTx/>
              <a:buBlip>
                <a:blip r:embed="rId3"/>
              </a:buBlip>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Related Content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228600"/>
            <a:ext cx="8375946" cy="664797"/>
          </a:xfrm>
        </p:spPr>
        <p:txBody>
          <a:bodyPr/>
          <a:lstStyle>
            <a:lvl1pPr marL="0" marR="0" indent="0" defTabSz="914363" rtl="0" eaLnBrk="1" fontAlgn="auto" latinLnBrk="0" hangingPunct="1">
              <a:lnSpc>
                <a:spcPct val="90000"/>
              </a:lnSpc>
              <a:spcBef>
                <a:spcPct val="0"/>
              </a:spcBef>
              <a:spcAft>
                <a:spcPts val="0"/>
              </a:spcAft>
              <a:tabLst/>
              <a:defRPr baseline="0">
                <a:latin typeface="+mj-lt"/>
              </a:defRPr>
            </a:lvl1pPr>
          </a:lstStyle>
          <a:p>
            <a:pPr marL="0" marR="0" lvl="0" indent="0" defTabSz="914363" rtl="0" eaLnBrk="1" fontAlgn="auto" latinLnBrk="0" hangingPunct="1">
              <a:lnSpc>
                <a:spcPct val="90000"/>
              </a:lnSpc>
              <a:spcBef>
                <a:spcPct val="0"/>
              </a:spcBef>
              <a:spcAft>
                <a:spcPts val="0"/>
              </a:spcAft>
              <a:tabLst/>
              <a:defRPr/>
            </a:pPr>
            <a:r>
              <a:rPr kumimoji="0" lang="en-US" sz="4800" b="0" i="0" u="none" strike="noStrike" kern="1200" cap="none" spc="-100" normalizeH="0" baseline="0" noProof="0" dirty="0" smtClean="0">
                <a:ln w="3175">
                  <a:noFill/>
                </a:ln>
                <a:solidFill>
                  <a:schemeClr val="tx1"/>
                </a:solidFill>
                <a:effectLst/>
                <a:uLnTx/>
                <a:uFillTx/>
                <a:latin typeface="Calibri" pitchFamily="34" charset="0"/>
                <a:ea typeface="+mn-ea"/>
                <a:cs typeface="Arial" charset="0"/>
              </a:rPr>
              <a:t>Related Content</a:t>
            </a:r>
            <a:endParaRPr kumimoji="0" lang="en-US" sz="4800" b="0" i="0" u="none" strike="noStrike" kern="1200" cap="none" spc="-100" normalizeH="0" baseline="0" noProof="0" dirty="0">
              <a:ln w="3175">
                <a:noFill/>
              </a:ln>
              <a:solidFill>
                <a:schemeClr val="tx1"/>
              </a:solidFill>
              <a:effectLst/>
              <a:uLnTx/>
              <a:uFillTx/>
              <a:latin typeface="Calibri" pitchFamily="34" charset="0"/>
              <a:ea typeface="+mn-ea"/>
              <a:cs typeface="Arial" charset="0"/>
            </a:endParaRPr>
          </a:p>
        </p:txBody>
      </p:sp>
      <p:sp>
        <p:nvSpPr>
          <p:cNvPr id="11" name="Content Placeholder 10"/>
          <p:cNvSpPr>
            <a:spLocks noGrp="1"/>
          </p:cNvSpPr>
          <p:nvPr>
            <p:ph sz="quarter" idx="10" hasCustomPrompt="1"/>
          </p:nvPr>
        </p:nvSpPr>
        <p:spPr>
          <a:xfrm>
            <a:off x="381000" y="1414460"/>
            <a:ext cx="8385048" cy="685800"/>
          </a:xfrm>
          <a:prstGeom prst="roundRect">
            <a:avLst>
              <a:gd name="adj" fmla="val 26651"/>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lvl1pPr marL="0" algn="l" defTabSz="914099" rtl="0" eaLnBrk="1" fontAlgn="base" latinLnBrk="0" hangingPunct="1">
              <a:spcBef>
                <a:spcPct val="0"/>
              </a:spcBef>
              <a:spcAft>
                <a:spcPct val="0"/>
              </a:spcAft>
              <a:buFont typeface="Arial" pitchFamily="34" charset="0"/>
              <a:buNone/>
              <a:defRPr lang="en-US" sz="1800" kern="1200">
                <a:solidFill>
                  <a:srgbClr val="FFFFFF"/>
                </a:solidFill>
                <a:effectLst>
                  <a:outerShdw blurRad="38100" dist="38100" dir="2700000" algn="tl">
                    <a:srgbClr val="000000">
                      <a:alpha val="43137"/>
                    </a:srgbClr>
                  </a:outerShdw>
                </a:effectLst>
                <a:latin typeface="+mn-lt"/>
                <a:ea typeface="+mn-ea"/>
                <a:cs typeface="+mn-cs"/>
              </a:defRPr>
            </a:lvl1pPr>
          </a:lstStyle>
          <a:p>
            <a:pPr defTabSz="914099" fontAlgn="base">
              <a:spcBef>
                <a:spcPct val="0"/>
              </a:spcBef>
              <a:spcAft>
                <a:spcPct val="0"/>
              </a:spcAft>
              <a:defRPr/>
            </a:pPr>
            <a:r>
              <a:rPr lang="en-US" dirty="0" smtClean="0">
                <a:solidFill>
                  <a:srgbClr val="FFFFFF"/>
                </a:solidFill>
                <a:effectLst>
                  <a:outerShdw blurRad="38100" dist="38100" dir="2700000" algn="tl">
                    <a:srgbClr val="000000">
                      <a:alpha val="43137"/>
                    </a:srgbClr>
                  </a:outerShdw>
                </a:effectLst>
              </a:rPr>
              <a:t>Breakout Sessions (session codes and titles)</a:t>
            </a:r>
          </a:p>
        </p:txBody>
      </p:sp>
      <p:sp>
        <p:nvSpPr>
          <p:cNvPr id="12" name="Content Placeholder 10"/>
          <p:cNvSpPr>
            <a:spLocks noGrp="1"/>
          </p:cNvSpPr>
          <p:nvPr>
            <p:ph sz="quarter" idx="11" hasCustomPrompt="1"/>
          </p:nvPr>
        </p:nvSpPr>
        <p:spPr>
          <a:xfrm>
            <a:off x="381000" y="2347420"/>
            <a:ext cx="8385048" cy="685800"/>
          </a:xfrm>
          <a:prstGeom prst="roundRect">
            <a:avLst>
              <a:gd name="adj" fmla="val 26651"/>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lvl1pPr marL="0" algn="l" defTabSz="914099" rtl="0" eaLnBrk="1" fontAlgn="base" latinLnBrk="0" hangingPunct="1">
              <a:spcBef>
                <a:spcPct val="0"/>
              </a:spcBef>
              <a:spcAft>
                <a:spcPct val="0"/>
              </a:spcAft>
              <a:buFont typeface="Arial" pitchFamily="34" charset="0"/>
              <a:buNone/>
              <a:defRPr lang="en-US" sz="1800" kern="1200">
                <a:solidFill>
                  <a:srgbClr val="FFFFFF"/>
                </a:solidFill>
                <a:effectLst>
                  <a:outerShdw blurRad="38100" dist="38100" dir="2700000" algn="tl">
                    <a:srgbClr val="000000">
                      <a:alpha val="43137"/>
                    </a:srgbClr>
                  </a:outerShdw>
                </a:effectLst>
                <a:latin typeface="+mn-lt"/>
                <a:ea typeface="+mn-ea"/>
                <a:cs typeface="+mn-cs"/>
              </a:defRPr>
            </a:lvl1pPr>
          </a:lstStyle>
          <a:p>
            <a:pPr>
              <a:defRPr/>
            </a:pPr>
            <a:r>
              <a:rPr lang="en-US" dirty="0" smtClean="0"/>
              <a:t>Interactive Theater Sessions (session codes and titles)</a:t>
            </a:r>
          </a:p>
        </p:txBody>
      </p:sp>
      <p:sp>
        <p:nvSpPr>
          <p:cNvPr id="13" name="Content Placeholder 10"/>
          <p:cNvSpPr>
            <a:spLocks noGrp="1"/>
          </p:cNvSpPr>
          <p:nvPr>
            <p:ph sz="quarter" idx="12" hasCustomPrompt="1"/>
          </p:nvPr>
        </p:nvSpPr>
        <p:spPr>
          <a:xfrm>
            <a:off x="381000" y="3280383"/>
            <a:ext cx="8385048" cy="685800"/>
          </a:xfrm>
          <a:prstGeom prst="roundRect">
            <a:avLst>
              <a:gd name="adj" fmla="val 26651"/>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lvl1pPr marL="0" algn="l" defTabSz="914099" rtl="0" eaLnBrk="1" fontAlgn="base" latinLnBrk="0" hangingPunct="1">
              <a:spcBef>
                <a:spcPct val="0"/>
              </a:spcBef>
              <a:spcAft>
                <a:spcPct val="0"/>
              </a:spcAft>
              <a:buFont typeface="Arial" pitchFamily="34" charset="0"/>
              <a:buNone/>
              <a:defRPr lang="en-US" sz="1800" kern="1200">
                <a:solidFill>
                  <a:srgbClr val="FFFFFF"/>
                </a:solidFill>
                <a:effectLst>
                  <a:outerShdw blurRad="38100" dist="38100" dir="2700000" algn="tl">
                    <a:srgbClr val="000000">
                      <a:alpha val="43137"/>
                    </a:srgbClr>
                  </a:outerShdw>
                </a:effectLst>
                <a:latin typeface="+mn-lt"/>
                <a:ea typeface="+mn-ea"/>
                <a:cs typeface="+mn-cs"/>
              </a:defRPr>
            </a:lvl1pPr>
          </a:lstStyle>
          <a:p>
            <a:pPr defTabSz="914099" fontAlgn="base">
              <a:spcBef>
                <a:spcPct val="0"/>
              </a:spcBef>
              <a:spcAft>
                <a:spcPct val="0"/>
              </a:spcAft>
              <a:defRPr/>
            </a:pPr>
            <a:r>
              <a:rPr lang="en-US" dirty="0" smtClean="0">
                <a:solidFill>
                  <a:srgbClr val="FFFFFF"/>
                </a:solidFill>
                <a:effectLst>
                  <a:outerShdw blurRad="38100" dist="38100" dir="2700000" algn="tl">
                    <a:srgbClr val="000000">
                      <a:alpha val="43137"/>
                    </a:srgbClr>
                  </a:outerShdw>
                </a:effectLst>
              </a:rPr>
              <a:t>Hands-on Labs (session codes and titles)</a:t>
            </a:r>
            <a:endParaRPr lang="en-US" sz="16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4" name="Content Placeholder 10"/>
          <p:cNvSpPr>
            <a:spLocks noGrp="1"/>
          </p:cNvSpPr>
          <p:nvPr>
            <p:ph sz="quarter" idx="13" hasCustomPrompt="1"/>
          </p:nvPr>
        </p:nvSpPr>
        <p:spPr>
          <a:xfrm>
            <a:off x="381000" y="4213345"/>
            <a:ext cx="8385048" cy="685800"/>
          </a:xfrm>
          <a:prstGeom prst="roundRect">
            <a:avLst>
              <a:gd name="adj" fmla="val 26651"/>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lvl1pPr marL="0" algn="l" defTabSz="914099" rtl="0" eaLnBrk="1" fontAlgn="base" latinLnBrk="0" hangingPunct="1">
              <a:spcBef>
                <a:spcPct val="0"/>
              </a:spcBef>
              <a:spcAft>
                <a:spcPct val="0"/>
              </a:spcAft>
              <a:buFont typeface="Arial" pitchFamily="34" charset="0"/>
              <a:buNone/>
              <a:defRPr lang="en-US" sz="1800" kern="1200">
                <a:solidFill>
                  <a:srgbClr val="FFFFFF"/>
                </a:solidFill>
                <a:effectLst>
                  <a:outerShdw blurRad="38100" dist="38100" dir="2700000" algn="tl">
                    <a:srgbClr val="000000">
                      <a:alpha val="43137"/>
                    </a:srgbClr>
                  </a:outerShdw>
                </a:effectLst>
                <a:latin typeface="+mn-lt"/>
                <a:ea typeface="+mn-ea"/>
                <a:cs typeface="+mn-cs"/>
              </a:defRPr>
            </a:lvl1pPr>
          </a:lstStyle>
          <a:p>
            <a:pPr defTabSz="914099" fontAlgn="base">
              <a:spcBef>
                <a:spcPct val="0"/>
              </a:spcBef>
              <a:spcAft>
                <a:spcPct val="0"/>
              </a:spcAft>
              <a:defRPr/>
            </a:pPr>
            <a:r>
              <a:rPr lang="en-US" dirty="0" smtClean="0">
                <a:solidFill>
                  <a:srgbClr val="FFFFFF"/>
                </a:solidFill>
                <a:effectLst>
                  <a:outerShdw blurRad="38100" dist="38100" dir="2700000" algn="tl">
                    <a:srgbClr val="000000">
                      <a:alpha val="43137"/>
                    </a:srgbClr>
                  </a:outerShdw>
                </a:effectLst>
              </a:rPr>
              <a:t>Hands-on Labs (session codes and titles)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white">
          <a:xfrm>
            <a:off x="730249" y="4992403"/>
            <a:ext cx="7651245" cy="752822"/>
          </a:xfrm>
        </p:spPr>
        <p:txBody>
          <a:bodyPr vert="horz" wrap="square" lIns="0" tIns="0" rIns="0" bIns="0" rtlCol="0" anchor="t">
            <a:noAutofit/>
          </a:bodyPr>
          <a:lstStyle>
            <a:lvl1pPr algn="l" defTabSz="914363" rtl="0" eaLnBrk="1" latinLnBrk="0" hangingPunct="1">
              <a:lnSpc>
                <a:spcPct val="90000"/>
              </a:lnSpc>
              <a:spcBef>
                <a:spcPct val="0"/>
              </a:spcBef>
              <a:buNone/>
              <a:defRPr lang="en-US" sz="4000" b="0" kern="1200" cap="none" spc="-150" dirty="0">
                <a:ln w="3175">
                  <a:noFill/>
                </a:ln>
                <a:solidFill>
                  <a:schemeClr val="bg1"/>
                </a:solidFill>
                <a:effectLst/>
                <a:latin typeface="+mn-lt"/>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bwMode="white">
          <a:xfrm>
            <a:off x="730249" y="5746265"/>
            <a:ext cx="6803209" cy="461665"/>
          </a:xfrm>
        </p:spPr>
        <p:txBody>
          <a:bodyPr>
            <a:noAutofit/>
          </a:bodyPr>
          <a:lstStyle>
            <a:lvl1pPr marL="0" indent="0" algn="l">
              <a:lnSpc>
                <a:spcPct val="90000"/>
              </a:lnSpc>
              <a:spcBef>
                <a:spcPts val="0"/>
              </a:spcBef>
              <a:buNone/>
              <a:defRPr sz="2000">
                <a:solidFill>
                  <a:schemeClr val="tx1">
                    <a:tint val="75000"/>
                  </a:schemeClr>
                </a:solidFill>
                <a:latin typeface="+mn-lt"/>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bwMode="white">
          <a:xfrm>
            <a:off x="510793" y="3813437"/>
            <a:ext cx="7681913" cy="1059925"/>
          </a:xfrm>
        </p:spPr>
        <p:txBody>
          <a:bodyPr anchor="t" anchorCtr="0">
            <a:noAutofit/>
          </a:bodyPr>
          <a:lstStyle>
            <a:lvl1pPr marL="0" indent="0" algn="l">
              <a:buFont typeface="Arial" pitchFamily="34" charset="0"/>
              <a:buNone/>
              <a:defRPr kumimoji="0" lang="en-US" sz="8000" b="1" i="0" u="none" strike="noStrike" kern="1200" cap="none" spc="-560" normalizeH="0" baseline="0" noProof="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uLnTx/>
                <a:uFillTx/>
                <a:latin typeface="+mj-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atin typeface="+mn-lt"/>
              </a:defRPr>
            </a:lvl1pPr>
            <a:lvl2pPr>
              <a:lnSpc>
                <a:spcPct val="90000"/>
              </a:lnSpc>
              <a:defRPr>
                <a:latin typeface="+mn-lt"/>
              </a:defRPr>
            </a:lvl2pPr>
            <a:lvl3pPr>
              <a:lnSpc>
                <a:spcPct val="90000"/>
              </a:lnSpc>
              <a:defRPr>
                <a:latin typeface="+mn-lt"/>
              </a:defRPr>
            </a:lvl3pPr>
            <a:lvl4pPr>
              <a:lnSpc>
                <a:spcPct val="90000"/>
              </a:lnSpc>
              <a:defRPr>
                <a:latin typeface="+mn-lt"/>
              </a:defRPr>
            </a:lvl4pPr>
            <a:lvl5pPr>
              <a:lnSpc>
                <a:spcPct val="90000"/>
              </a:lnSpc>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381000" y="1412874"/>
            <a:ext cx="8382000" cy="4561205"/>
          </a:xfrm>
        </p:spPr>
        <p:txBody>
          <a:bodyPr>
            <a:noAutofit/>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media/image1.jpeg"/><Relationship Id="rId7" Type="http://schemas.openxmlformats.org/officeDocument/2006/relationships/image" Target="NULL"/><Relationship Id="rId2"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NUL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1999" cy="2135969"/>
          </a:xfrm>
          <a:prstGeom prst="rect">
            <a:avLst/>
          </a:prstGeom>
        </p:spPr>
        <p:txBody>
          <a:bodyPr vert="horz" wrap="square"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25" r:id="rId11"/>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solidFill>
            <a:srgbClr val="CCFFCC"/>
          </a:solidFill>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4"/>
        </a:buBlip>
        <a:defRPr sz="3200" kern="1200">
          <a:solidFill>
            <a:srgbClr val="99CC99"/>
          </a:solidFill>
          <a:latin typeface="+mn-lt"/>
          <a:ea typeface="+mn-ea"/>
          <a:cs typeface="+mn-cs"/>
        </a:defRPr>
      </a:lvl1pPr>
      <a:lvl2pPr marL="914400" indent="-396875" algn="l" defTabSz="914363" rtl="0" eaLnBrk="1" latinLnBrk="0" hangingPunct="1">
        <a:lnSpc>
          <a:spcPct val="90000"/>
        </a:lnSpc>
        <a:spcBef>
          <a:spcPct val="20000"/>
        </a:spcBef>
        <a:buSzPct val="90000"/>
        <a:buFontTx/>
        <a:buBlip>
          <a:blip r:embed="rId15"/>
        </a:buBlip>
        <a:defRPr sz="2800" kern="1200">
          <a:solidFill>
            <a:srgbClr val="99CC99"/>
          </a:solidFill>
          <a:latin typeface="+mn-lt"/>
          <a:ea typeface="+mn-ea"/>
          <a:cs typeface="+mn-cs"/>
        </a:defRPr>
      </a:lvl2pPr>
      <a:lvl3pPr marL="1258888" indent="-344488" algn="l" defTabSz="914363" rtl="0" eaLnBrk="1" latinLnBrk="0" hangingPunct="1">
        <a:lnSpc>
          <a:spcPct val="90000"/>
        </a:lnSpc>
        <a:spcBef>
          <a:spcPct val="20000"/>
        </a:spcBef>
        <a:buSzPct val="90000"/>
        <a:buFontTx/>
        <a:buBlip>
          <a:blip r:embed="rId15"/>
        </a:buBlip>
        <a:defRPr sz="2400" kern="1200">
          <a:solidFill>
            <a:srgbClr val="99CC99"/>
          </a:solidFill>
          <a:latin typeface="+mn-lt"/>
          <a:ea typeface="+mn-ea"/>
          <a:cs typeface="+mn-cs"/>
        </a:defRPr>
      </a:lvl3pPr>
      <a:lvl4pPr marL="1604963" indent="-346075" algn="l" defTabSz="914363" rtl="0" eaLnBrk="1" latinLnBrk="0" hangingPunct="1">
        <a:lnSpc>
          <a:spcPct val="90000"/>
        </a:lnSpc>
        <a:spcBef>
          <a:spcPct val="20000"/>
        </a:spcBef>
        <a:buSzPct val="90000"/>
        <a:buFontTx/>
        <a:buBlip>
          <a:blip r:embed="rId15"/>
        </a:buBlip>
        <a:defRPr sz="2400" kern="1200">
          <a:solidFill>
            <a:srgbClr val="99CC99"/>
          </a:solidFill>
          <a:latin typeface="+mn-lt"/>
          <a:ea typeface="+mn-ea"/>
          <a:cs typeface="+mn-cs"/>
        </a:defRPr>
      </a:lvl4pPr>
      <a:lvl5pPr marL="1941513" indent="-336550" algn="l" defTabSz="914363" rtl="0" eaLnBrk="1" latinLnBrk="0" hangingPunct="1">
        <a:lnSpc>
          <a:spcPct val="90000"/>
        </a:lnSpc>
        <a:spcBef>
          <a:spcPct val="20000"/>
        </a:spcBef>
        <a:buSzPct val="90000"/>
        <a:buFontTx/>
        <a:buBlip>
          <a:blip r:embed="rId15"/>
        </a:buBlip>
        <a:defRPr sz="2400" kern="1200">
          <a:solidFill>
            <a:srgbClr val="99CC99"/>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blackWhite">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1999" cy="2135969"/>
          </a:xfrm>
          <a:prstGeom prst="rect">
            <a:avLst/>
          </a:prstGeom>
        </p:spPr>
        <p:txBody>
          <a:bodyPr vert="horz" wrap="square"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728" r:id="rId1"/>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solidFill>
            <a:srgbClr val="CCFFCC"/>
          </a:solidFill>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4"/>
        </a:buBlip>
        <a:defRPr sz="3200" kern="1200">
          <a:solidFill>
            <a:srgbClr val="99CC99"/>
          </a:solidFill>
          <a:latin typeface="+mn-lt"/>
          <a:ea typeface="+mn-ea"/>
          <a:cs typeface="+mn-cs"/>
        </a:defRPr>
      </a:lvl1pPr>
      <a:lvl2pPr marL="914400" indent="-396875" algn="l" defTabSz="914363" rtl="0" eaLnBrk="1" latinLnBrk="0" hangingPunct="1">
        <a:lnSpc>
          <a:spcPct val="90000"/>
        </a:lnSpc>
        <a:spcBef>
          <a:spcPct val="20000"/>
        </a:spcBef>
        <a:buSzPct val="90000"/>
        <a:buFontTx/>
        <a:buBlip>
          <a:blip r:embed="rId5"/>
        </a:buBlip>
        <a:defRPr sz="2800" kern="1200">
          <a:solidFill>
            <a:srgbClr val="99CC99"/>
          </a:solidFill>
          <a:latin typeface="+mn-lt"/>
          <a:ea typeface="+mn-ea"/>
          <a:cs typeface="+mn-cs"/>
        </a:defRPr>
      </a:lvl2pPr>
      <a:lvl3pPr marL="1258888" indent="-344488" algn="l" defTabSz="914363" rtl="0" eaLnBrk="1" latinLnBrk="0" hangingPunct="1">
        <a:lnSpc>
          <a:spcPct val="90000"/>
        </a:lnSpc>
        <a:spcBef>
          <a:spcPct val="20000"/>
        </a:spcBef>
        <a:buSzPct val="90000"/>
        <a:buFontTx/>
        <a:buBlip>
          <a:blip r:embed="rId6"/>
        </a:buBlip>
        <a:defRPr sz="2400" kern="1200">
          <a:solidFill>
            <a:srgbClr val="99CC99"/>
          </a:solidFill>
          <a:latin typeface="+mn-lt"/>
          <a:ea typeface="+mn-ea"/>
          <a:cs typeface="+mn-cs"/>
        </a:defRPr>
      </a:lvl3pPr>
      <a:lvl4pPr marL="1604963" indent="-346075" algn="l" defTabSz="914363" rtl="0" eaLnBrk="1" latinLnBrk="0" hangingPunct="1">
        <a:lnSpc>
          <a:spcPct val="90000"/>
        </a:lnSpc>
        <a:spcBef>
          <a:spcPct val="20000"/>
        </a:spcBef>
        <a:buSzPct val="90000"/>
        <a:buFontTx/>
        <a:buBlip>
          <a:blip r:embed="rId7"/>
        </a:buBlip>
        <a:defRPr sz="2400" kern="1200">
          <a:solidFill>
            <a:srgbClr val="99CC99"/>
          </a:solidFill>
          <a:latin typeface="+mn-lt"/>
          <a:ea typeface="+mn-ea"/>
          <a:cs typeface="+mn-cs"/>
        </a:defRPr>
      </a:lvl4pPr>
      <a:lvl5pPr marL="1941513" indent="-336550" algn="l" defTabSz="914363" rtl="0" eaLnBrk="1" latinLnBrk="0" hangingPunct="1">
        <a:lnSpc>
          <a:spcPct val="90000"/>
        </a:lnSpc>
        <a:spcBef>
          <a:spcPct val="20000"/>
        </a:spcBef>
        <a:buSzPct val="90000"/>
        <a:buFontTx/>
        <a:buBlip>
          <a:blip r:embed="rId8"/>
        </a:buBlip>
        <a:defRPr sz="2400" kern="1200">
          <a:solidFill>
            <a:srgbClr val="99CC99"/>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www.asp.net/ajax" TargetMode="External"/><Relationship Id="rId2" Type="http://schemas.openxmlformats.org/officeDocument/2006/relationships/notesSlide" Target="../notesSlides/notesSlide25.xml"/><Relationship Id="rId1" Type="http://schemas.openxmlformats.org/officeDocument/2006/relationships/slideLayout" Target="../slideLayouts/slideLayout3.xml"/><Relationship Id="rId4" Type="http://schemas.openxmlformats.org/officeDocument/2006/relationships/hyperlink" Target="http://channel9.msdn.com/learn/"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microsoft.com/msdn" TargetMode="External"/><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notesSlide" Target="../notesSlides/notesSlide28.xml"/><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0.png"/><Relationship Id="rId5" Type="http://schemas.openxmlformats.org/officeDocument/2006/relationships/hyperlink" Target="http://microsoft.com/technet" TargetMode="External"/><Relationship Id="rId10" Type="http://schemas.openxmlformats.org/officeDocument/2006/relationships/image" Target="../media/image9.emf"/><Relationship Id="rId4" Type="http://schemas.openxmlformats.org/officeDocument/2006/relationships/hyperlink" Target="http://www.microsoft.com/teched" TargetMode="External"/><Relationship Id="rId9" Type="http://schemas.openxmlformats.org/officeDocument/2006/relationships/hyperlink" Target="http://www.microsoft.com/learning" TargetMode="Externa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Microsoft Ajax </a:t>
            </a:r>
            <a:r>
              <a:rPr lang="en-US" dirty="0" err="1" smtClean="0"/>
              <a:t>Minifier</a:t>
            </a:r>
            <a:endParaRPr lang="en-US" dirty="0"/>
          </a:p>
        </p:txBody>
      </p:sp>
      <p:sp>
        <p:nvSpPr>
          <p:cNvPr id="3" name="Text Placeholder 2"/>
          <p:cNvSpPr>
            <a:spLocks noGrp="1"/>
          </p:cNvSpPr>
          <p:nvPr>
            <p:ph type="body" sz="quarter" idx="10"/>
          </p:nvPr>
        </p:nvSpPr>
        <p:spPr>
          <a:xfrm>
            <a:off x="381000" y="1411551"/>
            <a:ext cx="8382000" cy="4557733"/>
          </a:xfrm>
        </p:spPr>
        <p:txBody>
          <a:bodyPr/>
          <a:lstStyle/>
          <a:p>
            <a:pPr>
              <a:buNone/>
            </a:pPr>
            <a:endParaRPr lang="en-US" dirty="0" smtClean="0"/>
          </a:p>
          <a:p>
            <a:pPr>
              <a:buNone/>
            </a:pPr>
            <a:endParaRPr lang="en-US" dirty="0" smtClean="0"/>
          </a:p>
          <a:p>
            <a:pPr lvl="1"/>
            <a:r>
              <a:rPr lang="en-US" b="1" i="1" dirty="0" smtClean="0"/>
              <a:t>Command Line Tool</a:t>
            </a:r>
            <a:endParaRPr lang="en-US" dirty="0" smtClean="0"/>
          </a:p>
          <a:p>
            <a:pPr lvl="1">
              <a:buNone/>
            </a:pPr>
            <a:endParaRPr lang="en-US" dirty="0" smtClean="0"/>
          </a:p>
          <a:p>
            <a:pPr lvl="1"/>
            <a:r>
              <a:rPr lang="en-US" b="1" i="1" dirty="0" err="1" smtClean="0"/>
              <a:t>MSBuild</a:t>
            </a:r>
            <a:r>
              <a:rPr lang="en-US" b="1" i="1" dirty="0" smtClean="0"/>
              <a:t> Task</a:t>
            </a:r>
          </a:p>
          <a:p>
            <a:pPr lvl="1">
              <a:buNone/>
            </a:pPr>
            <a:endParaRPr lang="en-US" b="1" i="1" dirty="0" smtClean="0"/>
          </a:p>
          <a:p>
            <a:pPr lvl="1"/>
            <a:r>
              <a:rPr lang="en-US" b="1" i="1" dirty="0" smtClean="0"/>
              <a:t>Component</a:t>
            </a:r>
            <a:endParaRPr lang="en-US" dirty="0" smtClean="0"/>
          </a:p>
          <a:p>
            <a:endParaRPr lang="en-US" dirty="0"/>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smtClean="0"/>
              <a:t>Using the Microsoft Ajax </a:t>
            </a:r>
            <a:r>
              <a:rPr lang="en-US" sz="3600" dirty="0" err="1" smtClean="0"/>
              <a:t>Minifier</a:t>
            </a:r>
            <a:r>
              <a:rPr lang="en-US" sz="3600" dirty="0" smtClean="0"/>
              <a:t> </a:t>
            </a:r>
            <a:endParaRPr lang="en-US" sz="3600" dirty="0"/>
          </a:p>
        </p:txBody>
      </p:sp>
      <p:sp>
        <p:nvSpPr>
          <p:cNvPr id="4" name="Text Placeholder 3"/>
          <p:cNvSpPr>
            <a:spLocks noGrp="1"/>
          </p:cNvSpPr>
          <p:nvPr>
            <p:ph type="body" sz="quarter" idx="10"/>
          </p:nvPr>
        </p:nvSpPr>
        <p:spPr/>
        <p:txBody>
          <a:bodyPr/>
          <a:lstStyle/>
          <a:p>
            <a:r>
              <a:rPr lang="en-US" dirty="0" smtClean="0"/>
              <a:t>demo </a:t>
            </a:r>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23850"/>
            <a:ext cx="8382000" cy="553998"/>
          </a:xfrm>
        </p:spPr>
        <p:txBody>
          <a:bodyPr/>
          <a:lstStyle/>
          <a:p>
            <a:r>
              <a:rPr lang="en-US" dirty="0" smtClean="0"/>
              <a:t>Microsoft Ajax Library</a:t>
            </a:r>
            <a:endParaRPr lang="en-US" dirty="0"/>
          </a:p>
        </p:txBody>
      </p:sp>
      <p:sp>
        <p:nvSpPr>
          <p:cNvPr id="3" name="Text Placeholder 2"/>
          <p:cNvSpPr>
            <a:spLocks noGrp="1"/>
          </p:cNvSpPr>
          <p:nvPr>
            <p:ph type="body" sz="quarter" idx="10"/>
          </p:nvPr>
        </p:nvSpPr>
        <p:spPr>
          <a:xfrm>
            <a:off x="381000" y="1447799"/>
            <a:ext cx="8382000" cy="4278094"/>
          </a:xfrm>
        </p:spPr>
        <p:txBody>
          <a:bodyPr/>
          <a:lstStyle/>
          <a:p>
            <a:pPr>
              <a:buNone/>
            </a:pPr>
            <a:r>
              <a:rPr lang="en-US" dirty="0" smtClean="0"/>
              <a:t>	Rich library for building Ajax applications:</a:t>
            </a:r>
          </a:p>
          <a:p>
            <a:pPr lvl="1"/>
            <a:endParaRPr lang="en-US" dirty="0" smtClean="0"/>
          </a:p>
          <a:p>
            <a:pPr lvl="2"/>
            <a:r>
              <a:rPr lang="en-US" dirty="0" smtClean="0"/>
              <a:t>Compatible with all modern browsers including Microsoft Internet Explorer, Google Chrome, Apple Safari, Opera, and Mozilla Firefox.</a:t>
            </a:r>
          </a:p>
          <a:p>
            <a:pPr lvl="2"/>
            <a:endParaRPr lang="en-US" dirty="0" smtClean="0"/>
          </a:p>
          <a:p>
            <a:pPr lvl="2"/>
            <a:r>
              <a:rPr lang="en-US" dirty="0" smtClean="0"/>
              <a:t>Includes a rich set of server-side controls for ASP.NET Web Forms developers.</a:t>
            </a:r>
          </a:p>
          <a:p>
            <a:pPr lvl="2"/>
            <a:endParaRPr lang="en-US" dirty="0" smtClean="0"/>
          </a:p>
          <a:p>
            <a:pPr lvl="2"/>
            <a:r>
              <a:rPr lang="en-US" dirty="0" smtClean="0"/>
              <a:t>Includes pure client library for ASP.NET MVC, PHP, or pure HTML applications.</a:t>
            </a:r>
            <a:endParaRPr lang="en-US" dirty="0"/>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23850"/>
            <a:ext cx="8382000" cy="553998"/>
          </a:xfrm>
        </p:spPr>
        <p:txBody>
          <a:bodyPr/>
          <a:lstStyle/>
          <a:p>
            <a:r>
              <a:rPr lang="en-US" dirty="0" smtClean="0"/>
              <a:t>Microsoft Ajax Library Features</a:t>
            </a:r>
            <a:endParaRPr lang="en-US" dirty="0"/>
          </a:p>
        </p:txBody>
      </p:sp>
      <p:sp>
        <p:nvSpPr>
          <p:cNvPr id="3" name="Text Placeholder 2"/>
          <p:cNvSpPr>
            <a:spLocks noGrp="1"/>
          </p:cNvSpPr>
          <p:nvPr>
            <p:ph type="body" sz="quarter" idx="10"/>
          </p:nvPr>
        </p:nvSpPr>
        <p:spPr>
          <a:xfrm>
            <a:off x="381000" y="1447799"/>
            <a:ext cx="8382000" cy="2351413"/>
          </a:xfrm>
        </p:spPr>
        <p:txBody>
          <a:bodyPr/>
          <a:lstStyle/>
          <a:p>
            <a:pPr lvl="1"/>
            <a:r>
              <a:rPr lang="en-US" dirty="0" smtClean="0"/>
              <a:t>Powerful Client Data Access Library</a:t>
            </a:r>
          </a:p>
          <a:p>
            <a:pPr lvl="1"/>
            <a:endParaRPr lang="en-US" dirty="0" smtClean="0"/>
          </a:p>
          <a:p>
            <a:pPr lvl="1"/>
            <a:r>
              <a:rPr lang="en-US" dirty="0" smtClean="0"/>
              <a:t>Client Script Loader</a:t>
            </a:r>
          </a:p>
          <a:p>
            <a:pPr lvl="1"/>
            <a:endParaRPr lang="en-US" dirty="0" smtClean="0"/>
          </a:p>
          <a:p>
            <a:pPr lvl="1"/>
            <a:r>
              <a:rPr lang="en-US" dirty="0" smtClean="0"/>
              <a:t>Seamless </a:t>
            </a:r>
            <a:r>
              <a:rPr lang="en-US" dirty="0" err="1" smtClean="0"/>
              <a:t>jQuery</a:t>
            </a:r>
            <a:r>
              <a:rPr lang="en-US" dirty="0" smtClean="0"/>
              <a:t> Integration</a:t>
            </a:r>
            <a:endParaRPr lang="en-US" dirty="0"/>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23850"/>
            <a:ext cx="8382000" cy="553998"/>
          </a:xfrm>
        </p:spPr>
        <p:txBody>
          <a:bodyPr/>
          <a:lstStyle/>
          <a:p>
            <a:r>
              <a:rPr lang="en-US" dirty="0" smtClean="0"/>
              <a:t>Powerful Client Data Access Library</a:t>
            </a:r>
            <a:endParaRPr lang="en-US" dirty="0"/>
          </a:p>
        </p:txBody>
      </p:sp>
      <p:sp>
        <p:nvSpPr>
          <p:cNvPr id="3" name="Text Placeholder 2"/>
          <p:cNvSpPr>
            <a:spLocks noGrp="1"/>
          </p:cNvSpPr>
          <p:nvPr>
            <p:ph type="body" sz="quarter" idx="10"/>
          </p:nvPr>
        </p:nvSpPr>
        <p:spPr>
          <a:xfrm>
            <a:off x="381000" y="1447799"/>
            <a:ext cx="8382000" cy="4585871"/>
          </a:xfrm>
        </p:spPr>
        <p:txBody>
          <a:bodyPr/>
          <a:lstStyle/>
          <a:p>
            <a:r>
              <a:rPr lang="en-US" sz="2800" dirty="0" smtClean="0"/>
              <a:t>Client Data Access</a:t>
            </a:r>
          </a:p>
          <a:p>
            <a:pPr lvl="1"/>
            <a:r>
              <a:rPr lang="en-US" sz="2000" dirty="0" smtClean="0"/>
              <a:t>ASMX Web Services</a:t>
            </a:r>
          </a:p>
          <a:p>
            <a:pPr lvl="1"/>
            <a:r>
              <a:rPr lang="en-US" sz="2000" dirty="0" smtClean="0"/>
              <a:t>WCF Services</a:t>
            </a:r>
          </a:p>
          <a:p>
            <a:pPr lvl="1"/>
            <a:r>
              <a:rPr lang="en-US" sz="2000" dirty="0" smtClean="0"/>
              <a:t>ADO.NET Data Services</a:t>
            </a:r>
          </a:p>
          <a:p>
            <a:pPr lvl="1"/>
            <a:r>
              <a:rPr lang="en-US" sz="2000" dirty="0" smtClean="0"/>
              <a:t>MVC Controllers</a:t>
            </a:r>
          </a:p>
          <a:p>
            <a:pPr lvl="1"/>
            <a:r>
              <a:rPr lang="en-US" sz="2000" dirty="0" smtClean="0"/>
              <a:t>Any JSON End-Point</a:t>
            </a:r>
          </a:p>
          <a:p>
            <a:endParaRPr lang="en-US" dirty="0" smtClean="0"/>
          </a:p>
          <a:p>
            <a:r>
              <a:rPr lang="en-US" sz="2800" dirty="0" smtClean="0"/>
              <a:t>Client Templates</a:t>
            </a:r>
          </a:p>
          <a:p>
            <a:endParaRPr lang="en-US" dirty="0" smtClean="0"/>
          </a:p>
          <a:p>
            <a:r>
              <a:rPr lang="en-US" sz="2800" dirty="0" smtClean="0"/>
              <a:t>Client Data-Binding</a:t>
            </a:r>
          </a:p>
          <a:p>
            <a:pPr lvl="1"/>
            <a:r>
              <a:rPr lang="en-US" sz="2000" dirty="0" smtClean="0"/>
              <a:t>2 way data-binding</a:t>
            </a:r>
            <a:endParaRPr lang="en-US" sz="2000" dirty="0"/>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Displaying Data from a WCF Service</a:t>
            </a:r>
            <a:endParaRPr lang="en-US" dirty="0"/>
          </a:p>
        </p:txBody>
      </p:sp>
      <p:sp>
        <p:nvSpPr>
          <p:cNvPr id="4" name="Text Placeholder 3"/>
          <p:cNvSpPr>
            <a:spLocks noGrp="1"/>
          </p:cNvSpPr>
          <p:nvPr>
            <p:ph type="body" sz="quarter" idx="10"/>
          </p:nvPr>
        </p:nvSpPr>
        <p:spPr/>
        <p:txBody>
          <a:bodyPr/>
          <a:lstStyle/>
          <a:p>
            <a:r>
              <a:rPr lang="en-US" dirty="0" smtClean="0"/>
              <a:t>demo </a:t>
            </a:r>
            <a:endParaRPr lang="en-US"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Creating a Master/Detail form</a:t>
            </a:r>
            <a:endParaRPr lang="en-US" dirty="0"/>
          </a:p>
        </p:txBody>
      </p:sp>
      <p:sp>
        <p:nvSpPr>
          <p:cNvPr id="4" name="Text Placeholder 3"/>
          <p:cNvSpPr>
            <a:spLocks noGrp="1"/>
          </p:cNvSpPr>
          <p:nvPr>
            <p:ph type="body" sz="quarter" idx="10"/>
          </p:nvPr>
        </p:nvSpPr>
        <p:spPr/>
        <p:txBody>
          <a:bodyPr/>
          <a:lstStyle/>
          <a:p>
            <a:r>
              <a:rPr lang="en-US" dirty="0" smtClean="0"/>
              <a:t>demo </a:t>
            </a:r>
            <a:endParaRPr lang="en-US"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Updating Database Data</a:t>
            </a:r>
            <a:endParaRPr lang="en-US" dirty="0"/>
          </a:p>
        </p:txBody>
      </p:sp>
      <p:sp>
        <p:nvSpPr>
          <p:cNvPr id="4" name="Text Placeholder 3"/>
          <p:cNvSpPr>
            <a:spLocks noGrp="1"/>
          </p:cNvSpPr>
          <p:nvPr>
            <p:ph type="body" sz="quarter" idx="10"/>
          </p:nvPr>
        </p:nvSpPr>
        <p:spPr/>
        <p:txBody>
          <a:bodyPr/>
          <a:lstStyle/>
          <a:p>
            <a:r>
              <a:rPr lang="en-US" dirty="0" smtClean="0"/>
              <a:t>Demo</a:t>
            </a:r>
            <a:endParaRPr lang="en-US" dirty="0"/>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23850"/>
            <a:ext cx="8382000" cy="664797"/>
          </a:xfrm>
        </p:spPr>
        <p:txBody>
          <a:bodyPr/>
          <a:lstStyle/>
          <a:p>
            <a:r>
              <a:rPr lang="en-US" dirty="0" smtClean="0"/>
              <a:t>Client Script Loader</a:t>
            </a:r>
            <a:endParaRPr lang="en-US" dirty="0"/>
          </a:p>
        </p:txBody>
      </p:sp>
      <p:sp>
        <p:nvSpPr>
          <p:cNvPr id="3" name="Text Placeholder 2"/>
          <p:cNvSpPr>
            <a:spLocks noGrp="1"/>
          </p:cNvSpPr>
          <p:nvPr>
            <p:ph type="body" sz="quarter" idx="10"/>
          </p:nvPr>
        </p:nvSpPr>
        <p:spPr>
          <a:xfrm>
            <a:off x="381000" y="1447799"/>
            <a:ext cx="8382000" cy="4893647"/>
          </a:xfrm>
        </p:spPr>
        <p:txBody>
          <a:bodyPr/>
          <a:lstStyle/>
          <a:p>
            <a:pPr>
              <a:buNone/>
            </a:pPr>
            <a:r>
              <a:rPr lang="en-US" sz="2000" dirty="0" smtClean="0"/>
              <a:t>	</a:t>
            </a:r>
          </a:p>
          <a:p>
            <a:pPr lvl="1"/>
            <a:r>
              <a:rPr lang="en-US" sz="2000" dirty="0" smtClean="0"/>
              <a:t>Loads all scripts required by a component and executes the scripts in the right order automatically.</a:t>
            </a:r>
          </a:p>
          <a:p>
            <a:pPr lvl="1"/>
            <a:endParaRPr lang="en-US" sz="2000" dirty="0" smtClean="0"/>
          </a:p>
          <a:p>
            <a:pPr lvl="1"/>
            <a:r>
              <a:rPr lang="en-US" sz="2000" dirty="0" smtClean="0"/>
              <a:t>Supports combining scripts automatically for improved performance.</a:t>
            </a:r>
          </a:p>
          <a:p>
            <a:pPr lvl="1"/>
            <a:endParaRPr lang="en-US" sz="2000" dirty="0" smtClean="0"/>
          </a:p>
          <a:p>
            <a:pPr lvl="1"/>
            <a:r>
              <a:rPr lang="en-US" sz="2000" dirty="0" smtClean="0"/>
              <a:t>Supports on-demand loading.</a:t>
            </a:r>
          </a:p>
          <a:p>
            <a:pPr lvl="1"/>
            <a:endParaRPr lang="en-US" sz="2000" dirty="0" smtClean="0"/>
          </a:p>
          <a:p>
            <a:pPr lvl="1"/>
            <a:r>
              <a:rPr lang="en-US" sz="2000" dirty="0" smtClean="0"/>
              <a:t>Enables AJAX Control Toolkit controls to be used in ASP.NET Web Forms, ASP.NET MVC, HTML, PHP, and any other type of web application.</a:t>
            </a:r>
          </a:p>
          <a:p>
            <a:pPr lvl="1"/>
            <a:endParaRPr lang="en-US" sz="2000" dirty="0" smtClean="0"/>
          </a:p>
          <a:p>
            <a:pPr>
              <a:buNone/>
            </a:pPr>
            <a:endParaRPr lang="en-US" sz="2400" dirty="0"/>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Using </a:t>
            </a:r>
            <a:r>
              <a:rPr lang="en-US" smtClean="0"/>
              <a:t>the client script loader </a:t>
            </a:r>
            <a:endParaRPr lang="en-US" dirty="0"/>
          </a:p>
        </p:txBody>
      </p:sp>
      <p:sp>
        <p:nvSpPr>
          <p:cNvPr id="4" name="Text Placeholder 3"/>
          <p:cNvSpPr>
            <a:spLocks noGrp="1"/>
          </p:cNvSpPr>
          <p:nvPr>
            <p:ph type="body" sz="quarter" idx="10"/>
          </p:nvPr>
        </p:nvSpPr>
        <p:spPr/>
        <p:txBody>
          <a:bodyPr/>
          <a:lstStyle/>
          <a:p>
            <a:r>
              <a:rPr lang="en-US" dirty="0" smtClean="0"/>
              <a:t>Demo</a:t>
            </a:r>
            <a:endParaRPr lang="en-US"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smtClean="0"/>
              <a:t>Microsoft Ajax</a:t>
            </a:r>
            <a:br>
              <a:rPr lang="en-US" sz="5400" dirty="0" smtClean="0"/>
            </a:br>
            <a:r>
              <a:rPr lang="en-US" sz="5400" dirty="0" smtClean="0"/>
              <a:t>Taking Ajax to the Next Level</a:t>
            </a:r>
            <a:endParaRPr sz="5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cs typeface="+mn-cs"/>
            </a:endParaRPr>
          </a:p>
        </p:txBody>
      </p:sp>
      <p:sp>
        <p:nvSpPr>
          <p:cNvPr id="3" name="Subtitle 2"/>
          <p:cNvSpPr>
            <a:spLocks noGrp="1"/>
          </p:cNvSpPr>
          <p:nvPr>
            <p:ph type="subTitle" idx="1"/>
          </p:nvPr>
        </p:nvSpPr>
        <p:spPr>
          <a:xfrm>
            <a:off x="4475221" y="5526720"/>
            <a:ext cx="3812443" cy="461665"/>
          </a:xfrm>
        </p:spPr>
        <p:txBody>
          <a:bodyPr/>
          <a:lstStyle/>
          <a:p>
            <a:r>
              <a:rPr lang="en-US" sz="2000" dirty="0" smtClean="0">
                <a:solidFill>
                  <a:schemeClr val="tx1"/>
                </a:solidFill>
              </a:rPr>
              <a:t>Stephen Walther</a:t>
            </a:r>
          </a:p>
          <a:p>
            <a:r>
              <a:rPr lang="en-US" sz="2000" dirty="0" smtClean="0"/>
              <a:t>Senior Program Manager</a:t>
            </a:r>
          </a:p>
          <a:p>
            <a:r>
              <a:rPr lang="en-US" sz="2000" dirty="0" smtClean="0">
                <a:solidFill>
                  <a:schemeClr val="tx1"/>
                </a:solidFill>
              </a:rPr>
              <a:t>Microsoft ASP.NET</a:t>
            </a:r>
          </a:p>
          <a:p>
            <a:r>
              <a:rPr lang="en-US" sz="2000" dirty="0" smtClean="0">
                <a:solidFill>
                  <a:schemeClr val="tx1"/>
                </a:solidFill>
              </a:rPr>
              <a:t>WIA303</a:t>
            </a:r>
            <a:endParaRPr lang="en-US" sz="2000" dirty="0">
              <a:solidFill>
                <a:schemeClr val="tx1"/>
              </a:solidFill>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Using Microsoft Ajax client controls </a:t>
            </a:r>
            <a:endParaRPr lang="en-US" dirty="0"/>
          </a:p>
        </p:txBody>
      </p:sp>
      <p:sp>
        <p:nvSpPr>
          <p:cNvPr id="4" name="Text Placeholder 3"/>
          <p:cNvSpPr>
            <a:spLocks noGrp="1"/>
          </p:cNvSpPr>
          <p:nvPr>
            <p:ph type="body" sz="quarter" idx="10"/>
          </p:nvPr>
        </p:nvSpPr>
        <p:spPr/>
        <p:txBody>
          <a:bodyPr/>
          <a:lstStyle/>
          <a:p>
            <a:r>
              <a:rPr lang="en-US" dirty="0" smtClean="0"/>
              <a:t>Demo</a:t>
            </a:r>
            <a:endParaRPr lang="en-US" dirty="0"/>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23850"/>
            <a:ext cx="8382000" cy="553998"/>
          </a:xfrm>
        </p:spPr>
        <p:txBody>
          <a:bodyPr/>
          <a:lstStyle/>
          <a:p>
            <a:r>
              <a:rPr lang="en-US" dirty="0" err="1" smtClean="0"/>
              <a:t>jQuery</a:t>
            </a:r>
            <a:r>
              <a:rPr lang="en-US" dirty="0" smtClean="0"/>
              <a:t> Integration</a:t>
            </a:r>
            <a:endParaRPr lang="en-US" dirty="0"/>
          </a:p>
        </p:txBody>
      </p:sp>
      <p:sp>
        <p:nvSpPr>
          <p:cNvPr id="3" name="Text Placeholder 2"/>
          <p:cNvSpPr>
            <a:spLocks noGrp="1"/>
          </p:cNvSpPr>
          <p:nvPr>
            <p:ph type="body" sz="quarter" idx="10"/>
          </p:nvPr>
        </p:nvSpPr>
        <p:spPr>
          <a:xfrm>
            <a:off x="381000" y="1447799"/>
            <a:ext cx="8382000" cy="775597"/>
          </a:xfrm>
        </p:spPr>
        <p:txBody>
          <a:bodyPr/>
          <a:lstStyle/>
          <a:p>
            <a:pPr lvl="1">
              <a:buNone/>
            </a:pPr>
            <a:r>
              <a:rPr lang="en-US" dirty="0" smtClean="0"/>
              <a:t>	All Microsoft Ajax Library controls are exposed as </a:t>
            </a:r>
            <a:r>
              <a:rPr lang="en-US" dirty="0" err="1" smtClean="0"/>
              <a:t>jQuery</a:t>
            </a:r>
            <a:r>
              <a:rPr lang="en-US" dirty="0" smtClean="0"/>
              <a:t> plug-ins automatically:</a:t>
            </a:r>
            <a:endParaRPr lang="en-US" dirty="0"/>
          </a:p>
        </p:txBody>
      </p:sp>
      <p:sp>
        <p:nvSpPr>
          <p:cNvPr id="4" name="TextBox 3"/>
          <p:cNvSpPr txBox="1"/>
          <p:nvPr/>
        </p:nvSpPr>
        <p:spPr>
          <a:xfrm>
            <a:off x="1325366" y="2907587"/>
            <a:ext cx="6739847" cy="861774"/>
          </a:xfrm>
          <a:prstGeom prst="rect">
            <a:avLst/>
          </a:prstGeom>
          <a:solidFill>
            <a:schemeClr val="tx1"/>
          </a:solidFill>
        </p:spPr>
        <p:txBody>
          <a:bodyPr wrap="square" lIns="274320" tIns="274320" rIns="274320" bIns="274320" rtlCol="0">
            <a:spAutoFit/>
          </a:bodyPr>
          <a:lstStyle/>
          <a:p>
            <a:r>
              <a:rPr lang="en-US" sz="2000" dirty="0" smtClean="0">
                <a:solidFill>
                  <a:schemeClr val="bg1"/>
                </a:solidFill>
                <a:latin typeface="Consolas" pitchFamily="49" charset="0"/>
                <a:cs typeface="Consolas" pitchFamily="49" charset="0"/>
              </a:rPr>
              <a:t>$(“#input1”).watermark( “Enter some text” );</a:t>
            </a:r>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Client data access with </a:t>
            </a:r>
            <a:r>
              <a:rPr lang="en-US" dirty="0" err="1" smtClean="0"/>
              <a:t>jQuery</a:t>
            </a:r>
            <a:endParaRPr lang="en-US" dirty="0"/>
          </a:p>
        </p:txBody>
      </p:sp>
      <p:sp>
        <p:nvSpPr>
          <p:cNvPr id="4" name="Text Placeholder 3"/>
          <p:cNvSpPr>
            <a:spLocks noGrp="1"/>
          </p:cNvSpPr>
          <p:nvPr>
            <p:ph type="body" sz="quarter" idx="10"/>
          </p:nvPr>
        </p:nvSpPr>
        <p:spPr/>
        <p:txBody>
          <a:bodyPr/>
          <a:lstStyle/>
          <a:p>
            <a:r>
              <a:rPr lang="en-US" dirty="0" smtClean="0"/>
              <a:t>Demo</a:t>
            </a:r>
            <a:endParaRPr lang="en-US" dirty="0"/>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23850"/>
            <a:ext cx="8382000" cy="553998"/>
          </a:xfrm>
        </p:spPr>
        <p:txBody>
          <a:bodyPr/>
          <a:lstStyle/>
          <a:p>
            <a:r>
              <a:rPr lang="en-US" dirty="0" smtClean="0"/>
              <a:t>Summary</a:t>
            </a:r>
            <a:endParaRPr lang="en-US" dirty="0"/>
          </a:p>
        </p:txBody>
      </p:sp>
      <p:sp>
        <p:nvSpPr>
          <p:cNvPr id="3" name="Text Placeholder 2"/>
          <p:cNvSpPr>
            <a:spLocks noGrp="1"/>
          </p:cNvSpPr>
          <p:nvPr>
            <p:ph type="body" sz="quarter" idx="10"/>
          </p:nvPr>
        </p:nvSpPr>
        <p:spPr>
          <a:xfrm>
            <a:off x="381000" y="1447799"/>
            <a:ext cx="8382000" cy="4955203"/>
          </a:xfrm>
        </p:spPr>
        <p:txBody>
          <a:bodyPr/>
          <a:lstStyle/>
          <a:p>
            <a:pPr>
              <a:buNone/>
            </a:pPr>
            <a:r>
              <a:rPr lang="en-US" sz="2000" dirty="0" smtClean="0"/>
              <a:t>	</a:t>
            </a:r>
            <a:r>
              <a:rPr lang="en-US" sz="2400" b="1" i="1" dirty="0" smtClean="0"/>
              <a:t>Microsoft Ajax Library :</a:t>
            </a:r>
          </a:p>
          <a:p>
            <a:pPr>
              <a:buNone/>
            </a:pPr>
            <a:endParaRPr lang="en-US" sz="2000" dirty="0" smtClean="0"/>
          </a:p>
          <a:p>
            <a:pPr lvl="1"/>
            <a:r>
              <a:rPr lang="en-US" sz="2000" dirty="0" smtClean="0"/>
              <a:t>Compatible with all modern browsers including Google Chrome, Microsoft Internet Explorer, Apple Safari, Opera, and Mozilla Firefox</a:t>
            </a:r>
          </a:p>
          <a:p>
            <a:pPr lvl="1"/>
            <a:endParaRPr lang="en-US" sz="2000" dirty="0" smtClean="0"/>
          </a:p>
          <a:p>
            <a:pPr lvl="1"/>
            <a:r>
              <a:rPr lang="en-US" sz="2000" dirty="0" smtClean="0"/>
              <a:t>Compatible with ASP.NET MVC, ASP.NET Web Forms,  and any other type of web application</a:t>
            </a:r>
          </a:p>
          <a:p>
            <a:pPr lvl="1">
              <a:buNone/>
            </a:pPr>
            <a:endParaRPr lang="en-US" sz="2000" dirty="0" smtClean="0"/>
          </a:p>
          <a:p>
            <a:pPr lvl="1"/>
            <a:r>
              <a:rPr lang="en-US" sz="2000" dirty="0" smtClean="0"/>
              <a:t>Open Source (Please get involved!)</a:t>
            </a:r>
          </a:p>
          <a:p>
            <a:pPr lvl="1"/>
            <a:endParaRPr lang="en-US" sz="2000" dirty="0" smtClean="0"/>
          </a:p>
          <a:p>
            <a:pPr lvl="1"/>
            <a:r>
              <a:rPr lang="en-US" sz="2000" dirty="0" smtClean="0"/>
              <a:t>CDN – You can use the Microsoft Ajax Library directly from the Microsoft Ajax CDN</a:t>
            </a:r>
          </a:p>
          <a:p>
            <a:pPr>
              <a:buNone/>
            </a:pPr>
            <a:endParaRPr lang="en-US" sz="2400" dirty="0"/>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23850"/>
            <a:ext cx="8382000" cy="553998"/>
          </a:xfrm>
        </p:spPr>
        <p:txBody>
          <a:bodyPr/>
          <a:lstStyle/>
          <a:p>
            <a:r>
              <a:rPr lang="en-US" dirty="0" smtClean="0"/>
              <a:t>Summary</a:t>
            </a:r>
            <a:endParaRPr lang="en-US" dirty="0"/>
          </a:p>
        </p:txBody>
      </p:sp>
      <p:sp>
        <p:nvSpPr>
          <p:cNvPr id="3" name="Text Placeholder 2"/>
          <p:cNvSpPr>
            <a:spLocks noGrp="1"/>
          </p:cNvSpPr>
          <p:nvPr>
            <p:ph type="body" sz="quarter" idx="10"/>
          </p:nvPr>
        </p:nvSpPr>
        <p:spPr>
          <a:xfrm>
            <a:off x="381000" y="1447799"/>
            <a:ext cx="8382000" cy="4481227"/>
          </a:xfrm>
        </p:spPr>
        <p:txBody>
          <a:bodyPr/>
          <a:lstStyle/>
          <a:p>
            <a:pPr>
              <a:buNone/>
            </a:pPr>
            <a:r>
              <a:rPr lang="en-US" sz="2000" dirty="0" smtClean="0"/>
              <a:t>	</a:t>
            </a:r>
            <a:r>
              <a:rPr lang="en-US" sz="2400" b="1" i="1" dirty="0" smtClean="0"/>
              <a:t>Microsoft Ajax Library Features:</a:t>
            </a:r>
          </a:p>
          <a:p>
            <a:pPr>
              <a:buNone/>
            </a:pPr>
            <a:endParaRPr lang="en-US" sz="2000" dirty="0" smtClean="0"/>
          </a:p>
          <a:p>
            <a:pPr lvl="1"/>
            <a:r>
              <a:rPr lang="en-US" sz="2000" dirty="0" smtClean="0"/>
              <a:t>Powerful Client Data Access  </a:t>
            </a:r>
          </a:p>
          <a:p>
            <a:pPr lvl="2"/>
            <a:r>
              <a:rPr lang="en-US" sz="1600" dirty="0" smtClean="0"/>
              <a:t>Enables you to retrieve and modify data from ASMX, WCF,  and ADO.NET Data Services (any JSON End Point).</a:t>
            </a:r>
          </a:p>
          <a:p>
            <a:pPr lvl="2"/>
            <a:r>
              <a:rPr lang="en-US" sz="1600" dirty="0" smtClean="0"/>
              <a:t>Enables you to format data with client templates.</a:t>
            </a:r>
          </a:p>
          <a:p>
            <a:pPr lvl="2">
              <a:buNone/>
            </a:pPr>
            <a:endParaRPr lang="en-US" sz="1600" dirty="0" smtClean="0"/>
          </a:p>
          <a:p>
            <a:pPr lvl="1"/>
            <a:r>
              <a:rPr lang="en-US" sz="2000" dirty="0" smtClean="0"/>
              <a:t>Client Script Loader</a:t>
            </a:r>
          </a:p>
          <a:p>
            <a:pPr lvl="2"/>
            <a:r>
              <a:rPr lang="en-US" sz="1600" dirty="0" smtClean="0"/>
              <a:t>Loads all scripts required by a control automatically and executes the scripts in the right order.</a:t>
            </a:r>
          </a:p>
          <a:p>
            <a:pPr lvl="2"/>
            <a:r>
              <a:rPr lang="en-US" sz="1600" dirty="0" smtClean="0"/>
              <a:t>Supports script combining.</a:t>
            </a:r>
          </a:p>
          <a:p>
            <a:pPr lvl="2"/>
            <a:r>
              <a:rPr lang="en-US" sz="1600" dirty="0" smtClean="0"/>
              <a:t>Supports on-demand loading.</a:t>
            </a:r>
          </a:p>
          <a:p>
            <a:pPr lvl="2">
              <a:buNone/>
            </a:pPr>
            <a:endParaRPr lang="en-US" sz="1600" dirty="0" smtClean="0"/>
          </a:p>
          <a:p>
            <a:pPr lvl="1"/>
            <a:r>
              <a:rPr lang="en-US" sz="2000" dirty="0" smtClean="0"/>
              <a:t>Seamless </a:t>
            </a:r>
            <a:r>
              <a:rPr lang="en-US" sz="2000" dirty="0" err="1" smtClean="0"/>
              <a:t>jQuery</a:t>
            </a:r>
            <a:r>
              <a:rPr lang="en-US" sz="2000" dirty="0" smtClean="0"/>
              <a:t> Integration</a:t>
            </a:r>
          </a:p>
          <a:p>
            <a:pPr lvl="2"/>
            <a:r>
              <a:rPr lang="en-US" sz="1600" dirty="0" smtClean="0"/>
              <a:t>All Microsoft Ajax controls are exposed as </a:t>
            </a:r>
            <a:r>
              <a:rPr lang="en-US" sz="1600" dirty="0" err="1" smtClean="0"/>
              <a:t>jQuery</a:t>
            </a:r>
            <a:r>
              <a:rPr lang="en-US" sz="1600" dirty="0" smtClean="0"/>
              <a:t> plug-ins automatically.</a:t>
            </a:r>
          </a:p>
          <a:p>
            <a:pPr>
              <a:buNone/>
            </a:pPr>
            <a:endParaRPr lang="en-US" sz="2400" dirty="0"/>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23850"/>
            <a:ext cx="8382000" cy="553998"/>
          </a:xfrm>
        </p:spPr>
        <p:txBody>
          <a:bodyPr/>
          <a:lstStyle/>
          <a:p>
            <a:r>
              <a:rPr lang="en-US" dirty="0" smtClean="0"/>
              <a:t>Additional Resources</a:t>
            </a:r>
            <a:endParaRPr lang="en-US" dirty="0"/>
          </a:p>
        </p:txBody>
      </p:sp>
      <p:sp>
        <p:nvSpPr>
          <p:cNvPr id="3" name="Text Placeholder 2"/>
          <p:cNvSpPr>
            <a:spLocks noGrp="1"/>
          </p:cNvSpPr>
          <p:nvPr>
            <p:ph type="body" sz="quarter" idx="10"/>
          </p:nvPr>
        </p:nvSpPr>
        <p:spPr>
          <a:xfrm>
            <a:off x="381000" y="1447799"/>
            <a:ext cx="8382000" cy="4708981"/>
          </a:xfrm>
        </p:spPr>
        <p:txBody>
          <a:bodyPr/>
          <a:lstStyle/>
          <a:p>
            <a:r>
              <a:rPr lang="en-US" b="1" i="1" dirty="0" smtClean="0"/>
              <a:t>Watch for Microsoft Ajax Library Beta</a:t>
            </a:r>
          </a:p>
          <a:p>
            <a:pPr>
              <a:buNone/>
            </a:pPr>
            <a:r>
              <a:rPr lang="en-US" dirty="0" smtClean="0"/>
              <a:t>	</a:t>
            </a:r>
            <a:r>
              <a:rPr lang="en-US" smtClean="0">
                <a:hlinkClick r:id="rId3"/>
              </a:rPr>
              <a:t>http://www.ASP.net/ajax</a:t>
            </a:r>
            <a:endParaRPr lang="en-US" smtClean="0"/>
          </a:p>
          <a:p>
            <a:pPr>
              <a:buNone/>
            </a:pPr>
            <a:endParaRPr lang="en-US" dirty="0" smtClean="0"/>
          </a:p>
          <a:p>
            <a:r>
              <a:rPr lang="en-US" b="1" i="1" dirty="0" smtClean="0"/>
              <a:t>Check out Channel 9 Learn center</a:t>
            </a:r>
          </a:p>
          <a:p>
            <a:pPr lvl="1">
              <a:buNone/>
            </a:pPr>
            <a:r>
              <a:rPr lang="en-US" dirty="0" smtClean="0">
                <a:hlinkClick r:id="rId4"/>
              </a:rPr>
              <a:t>http://channel9.msdn.com/learn/</a:t>
            </a:r>
            <a:endParaRPr lang="en-US" dirty="0" smtClean="0"/>
          </a:p>
          <a:p>
            <a:endParaRPr lang="en-US" dirty="0" smtClean="0"/>
          </a:p>
          <a:p>
            <a:pPr>
              <a:buNone/>
            </a:pPr>
            <a:endParaRPr lang="en-US" b="1" i="1" dirty="0" smtClean="0"/>
          </a:p>
          <a:p>
            <a:pPr>
              <a:buNone/>
            </a:pPr>
            <a:r>
              <a:rPr lang="en-US" dirty="0" smtClean="0"/>
              <a:t> </a:t>
            </a:r>
          </a:p>
          <a:p>
            <a:endParaRPr lang="en-US" dirty="0"/>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dirty="0" smtClean="0"/>
              <a:t>Related Content</a:t>
            </a:r>
            <a:endParaRPr lang="en-US" dirty="0"/>
          </a:p>
        </p:txBody>
      </p:sp>
      <p:sp>
        <p:nvSpPr>
          <p:cNvPr id="17" name="Content Placeholder 16"/>
          <p:cNvSpPr>
            <a:spLocks noGrp="1"/>
          </p:cNvSpPr>
          <p:nvPr>
            <p:ph sz="quarter" idx="10"/>
          </p:nvPr>
        </p:nvSpPr>
        <p:spPr>
          <a:xfrm>
            <a:off x="349469" y="1687728"/>
            <a:ext cx="8385048" cy="3798671"/>
          </a:xfrm>
        </p:spPr>
        <p:txBody>
          <a:bodyPr/>
          <a:lstStyle/>
          <a:p>
            <a:pPr lvl="1"/>
            <a:endParaRPr lang="en-US" sz="3200" i="1" dirty="0" smtClean="0">
              <a:solidFill>
                <a:schemeClr val="tx1"/>
              </a:solidFill>
            </a:endParaRPr>
          </a:p>
          <a:p>
            <a:pPr lvl="1"/>
            <a:r>
              <a:rPr lang="en-US" sz="3200" i="1" dirty="0" smtClean="0">
                <a:solidFill>
                  <a:schemeClr val="tx1"/>
                </a:solidFill>
              </a:rPr>
              <a:t>Data Driven Microsoft ASP.NET Web  Forms Applications Deep Dive – Jeff King</a:t>
            </a:r>
            <a:endParaRPr lang="en-US" i="1" dirty="0" smtClean="0">
              <a:solidFill>
                <a:schemeClr val="tx1"/>
              </a:solidFill>
            </a:endParaRPr>
          </a:p>
          <a:p>
            <a:pPr lvl="1">
              <a:buNone/>
            </a:pPr>
            <a:r>
              <a:rPr lang="en-US" dirty="0" smtClean="0">
                <a:solidFill>
                  <a:schemeClr val="tx1"/>
                </a:solidFill>
              </a:rPr>
              <a:t>	Wednesday 17:30</a:t>
            </a:r>
          </a:p>
          <a:p>
            <a:pPr lvl="1"/>
            <a:endParaRPr lang="en-US" dirty="0" smtClean="0">
              <a:solidFill>
                <a:schemeClr val="tx1"/>
              </a:solidFill>
            </a:endParaRPr>
          </a:p>
          <a:p>
            <a:pPr lvl="1"/>
            <a:r>
              <a:rPr lang="en-US" sz="3200" i="1" dirty="0" smtClean="0">
                <a:solidFill>
                  <a:schemeClr val="tx1"/>
                </a:solidFill>
              </a:rPr>
              <a:t>A Lap around ASP.NET 4 and Microsoft Visual Studio 2010 – Jeff King</a:t>
            </a:r>
            <a:endParaRPr lang="en-US" i="1" dirty="0" smtClean="0">
              <a:solidFill>
                <a:schemeClr val="tx1"/>
              </a:solidFill>
            </a:endParaRPr>
          </a:p>
          <a:p>
            <a:pPr lvl="1">
              <a:buNone/>
            </a:pPr>
            <a:r>
              <a:rPr lang="en-US" dirty="0" smtClean="0">
                <a:solidFill>
                  <a:schemeClr val="tx1"/>
                </a:solidFill>
              </a:rPr>
              <a:t>	Monday 10:45</a:t>
            </a:r>
          </a:p>
          <a:p>
            <a:pPr lvl="1"/>
            <a:endParaRPr lang="en-US" dirty="0" smtClean="0">
              <a:solidFill>
                <a:srgbClr val="FFFF00"/>
              </a:solidFill>
            </a:endParaRPr>
          </a:p>
          <a:p>
            <a:pPr>
              <a:buFont typeface="Arial" pitchFamily="34" charset="0"/>
              <a:buChar char="•"/>
            </a:pPr>
            <a:endParaRPr sz="2800" dirty="0" smtClean="0"/>
          </a:p>
        </p:txBody>
      </p:sp>
      <p:sp>
        <p:nvSpPr>
          <p:cNvPr id="8" name="Rectangle 7"/>
          <p:cNvSpPr/>
          <p:nvPr/>
        </p:nvSpPr>
        <p:spPr bwMode="auto">
          <a:xfrm>
            <a:off x="-2298032" y="0"/>
            <a:ext cx="2141623" cy="2586789"/>
          </a:xfrm>
          <a:prstGeom prst="rect">
            <a:avLst/>
          </a:prstGeom>
          <a:ln w="38100">
            <a:solidFill>
              <a:srgbClr val="FFFF00"/>
            </a:solidFill>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91436" tIns="45718" rIns="91436" bIns="45718" numCol="1" rtlCol="0" anchor="t" anchorCtr="0" compatLnSpc="1">
            <a:prstTxWarp prst="textNoShape">
              <a:avLst/>
            </a:prstTxWarp>
          </a:bodyPr>
          <a:lstStyle/>
          <a:p>
            <a:pPr defTabSz="914099" fontAlgn="base">
              <a:spcBef>
                <a:spcPct val="0"/>
              </a:spcBef>
              <a:spcAft>
                <a:spcPct val="0"/>
              </a:spcAft>
            </a:pPr>
            <a:r>
              <a:rPr lang="en-US" sz="2400" b="1" dirty="0" smtClean="0"/>
              <a:t>Required Slide</a:t>
            </a:r>
            <a:endParaRPr lang="en-US" sz="2400" b="1" dirty="0" smtClean="0">
              <a:solidFill>
                <a:srgbClr val="FFFFFF"/>
              </a:solidFill>
              <a:effectLst>
                <a:outerShdw blurRad="38100" dist="38100" dir="2700000" algn="tl">
                  <a:srgbClr val="000000">
                    <a:alpha val="43137"/>
                  </a:srgbClr>
                </a:outerShdw>
              </a:effectLst>
            </a:endParaRPr>
          </a:p>
          <a:p>
            <a:pPr defTabSz="914099" fontAlgn="base">
              <a:spcBef>
                <a:spcPct val="0"/>
              </a:spcBef>
              <a:spcAft>
                <a:spcPct val="0"/>
              </a:spcAft>
            </a:pPr>
            <a:r>
              <a:rPr lang="en-US" sz="2000" b="1" dirty="0" smtClean="0">
                <a:solidFill>
                  <a:schemeClr val="accent5"/>
                </a:solidFill>
              </a:rPr>
              <a:t>Speakers, </a:t>
            </a:r>
          </a:p>
          <a:p>
            <a:pPr defTabSz="914099" fontAlgn="base">
              <a:spcBef>
                <a:spcPct val="0"/>
              </a:spcBef>
              <a:spcAft>
                <a:spcPct val="0"/>
              </a:spcAft>
            </a:pPr>
            <a:r>
              <a:rPr lang="en-US" dirty="0" smtClean="0"/>
              <a:t>please list the Breakout Sessions, </a:t>
            </a:r>
            <a:br>
              <a:rPr lang="en-US" dirty="0" smtClean="0"/>
            </a:br>
            <a:r>
              <a:rPr lang="en-US" dirty="0" smtClean="0"/>
              <a:t>TLC Interactive Theaters and Labs </a:t>
            </a:r>
            <a:br>
              <a:rPr lang="en-US" dirty="0" smtClean="0"/>
            </a:br>
            <a:r>
              <a:rPr lang="en-US" dirty="0" smtClean="0"/>
              <a:t>that are related to your session.</a:t>
            </a: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p:cNvSpPr>
            <a:spLocks noGrp="1"/>
          </p:cNvSpPr>
          <p:nvPr>
            <p:ph type="body" sz="quarter" idx="10"/>
          </p:nvPr>
        </p:nvSpPr>
        <p:spPr/>
        <p:txBody>
          <a:bodyPr/>
          <a:lstStyle/>
          <a:p>
            <a:r>
              <a:rPr lang="en-US" sz="8000" dirty="0" smtClean="0"/>
              <a:t>question &amp; answer</a:t>
            </a:r>
            <a:endParaRPr lang="en-US" sz="8000" dirty="0"/>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ounded Rectangle 28"/>
          <p:cNvSpPr/>
          <p:nvPr/>
        </p:nvSpPr>
        <p:spPr bwMode="auto">
          <a:xfrm>
            <a:off x="162044" y="1178489"/>
            <a:ext cx="4297680" cy="838200"/>
          </a:xfrm>
          <a:prstGeom prst="roundRect">
            <a:avLst>
              <a:gd name="adj" fmla="val 50000"/>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p>
            <a:pPr algn="ctr" defTabSz="914099" fontAlgn="base">
              <a:spcBef>
                <a:spcPct val="0"/>
              </a:spcBef>
              <a:spcAft>
                <a:spcPct val="0"/>
              </a:spcAft>
              <a:defRPr/>
            </a:pPr>
            <a:endParaRPr lang="en-US" sz="16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49" name="Rounded Rectangle 48"/>
          <p:cNvSpPr/>
          <p:nvPr/>
        </p:nvSpPr>
        <p:spPr bwMode="auto">
          <a:xfrm>
            <a:off x="162044" y="3506886"/>
            <a:ext cx="4297680" cy="838200"/>
          </a:xfrm>
          <a:prstGeom prst="roundRect">
            <a:avLst>
              <a:gd name="adj" fmla="val 50000"/>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p>
            <a:pPr algn="ctr" defTabSz="914099" fontAlgn="base">
              <a:spcBef>
                <a:spcPct val="0"/>
              </a:spcBef>
              <a:spcAft>
                <a:spcPct val="0"/>
              </a:spcAft>
              <a:defRPr/>
            </a:pPr>
            <a:endParaRPr lang="en-US" sz="1600" dirty="0" smtClean="0">
              <a:solidFill>
                <a:srgbClr val="FFFFFF"/>
              </a:solidFill>
              <a:effectLst>
                <a:outerShdw blurRad="38100" dist="38100" dir="2700000" algn="tl">
                  <a:srgbClr val="000000">
                    <a:alpha val="43137"/>
                  </a:srgbClr>
                </a:outerShdw>
              </a:effectLst>
              <a:latin typeface="Segoe" pitchFamily="34" charset="0"/>
            </a:endParaRPr>
          </a:p>
        </p:txBody>
      </p:sp>
      <p:pic>
        <p:nvPicPr>
          <p:cNvPr id="24" name="Picture 23" descr="TechNet.png"/>
          <p:cNvPicPr>
            <a:picLocks noChangeAspect="1"/>
          </p:cNvPicPr>
          <p:nvPr/>
        </p:nvPicPr>
        <p:blipFill>
          <a:blip r:embed="rId3"/>
          <a:stretch>
            <a:fillRect/>
          </a:stretch>
        </p:blipFill>
        <p:spPr bwMode="black">
          <a:xfrm>
            <a:off x="762000" y="3607054"/>
            <a:ext cx="3624263" cy="738032"/>
          </a:xfrm>
          <a:prstGeom prst="rect">
            <a:avLst/>
          </a:prstGeom>
        </p:spPr>
      </p:pic>
      <p:grpSp>
        <p:nvGrpSpPr>
          <p:cNvPr id="3" name="Group 29"/>
          <p:cNvGrpSpPr/>
          <p:nvPr/>
        </p:nvGrpSpPr>
        <p:grpSpPr>
          <a:xfrm>
            <a:off x="276225" y="1426139"/>
            <a:ext cx="457200" cy="457200"/>
            <a:chOff x="0" y="1400175"/>
            <a:chExt cx="457200" cy="457200"/>
          </a:xfrm>
        </p:grpSpPr>
        <p:sp>
          <p:nvSpPr>
            <p:cNvPr id="31" name="Oval 30"/>
            <p:cNvSpPr/>
            <p:nvPr/>
          </p:nvSpPr>
          <p:spPr>
            <a:xfrm>
              <a:off x="161365" y="1561540"/>
              <a:ext cx="152400" cy="152400"/>
            </a:xfrm>
            <a:prstGeom prst="ellipse">
              <a:avLst/>
            </a:prstGeom>
            <a:gradFill flip="none" rotWithShape="1">
              <a:gsLst>
                <a:gs pos="10000">
                  <a:srgbClr val="C0504D">
                    <a:lumMod val="50000"/>
                  </a:srgbClr>
                </a:gs>
                <a:gs pos="100000">
                  <a:srgbClr val="F79646">
                    <a:lumMod val="50000"/>
                  </a:srgbClr>
                </a:gs>
              </a:gsLst>
              <a:path path="shape">
                <a:fillToRect l="50000" t="50000" r="50000" b="50000"/>
              </a:path>
              <a:tileRect/>
            </a:gradFill>
            <a:ln w="12700" cap="flat" cmpd="sng" algn="ctr">
              <a:gradFill>
                <a:gsLst>
                  <a:gs pos="0">
                    <a:srgbClr val="F79646">
                      <a:lumMod val="75000"/>
                    </a:srgbClr>
                  </a:gs>
                  <a:gs pos="100000">
                    <a:srgbClr val="F79646"/>
                  </a:gs>
                </a:gsLst>
                <a:lin ang="5400000" scaled="0"/>
              </a:gradFill>
              <a:prstDash val="solid"/>
            </a:ln>
            <a:effectLst/>
            <a:scene3d>
              <a:camera prst="orthographicFront"/>
              <a:lightRig rig="threePt" dir="t">
                <a:rot lat="0" lon="0" rev="4800000"/>
              </a:lightRig>
            </a:scene3d>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32" name="Oval 31"/>
            <p:cNvSpPr/>
            <p:nvPr/>
          </p:nvSpPr>
          <p:spPr>
            <a:xfrm>
              <a:off x="0" y="1400175"/>
              <a:ext cx="457200" cy="457200"/>
            </a:xfrm>
            <a:prstGeom prst="ellipse">
              <a:avLst/>
            </a:prstGeom>
            <a:solidFill>
              <a:srgbClr val="FFC000"/>
            </a:solidFill>
            <a:ln w="25400" cap="flat" cmpd="sng" algn="ctr">
              <a:noFill/>
              <a:prstDash val="solid"/>
            </a:ln>
            <a:effectLst>
              <a:softEdge rad="1270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33" name="Oval 32"/>
            <p:cNvSpPr/>
            <p:nvPr/>
          </p:nvSpPr>
          <p:spPr>
            <a:xfrm>
              <a:off x="152400" y="1552575"/>
              <a:ext cx="152400" cy="152400"/>
            </a:xfrm>
            <a:prstGeom prst="ellipse">
              <a:avLst/>
            </a:prstGeom>
            <a:solidFill>
              <a:sysClr val="window" lastClr="FFFFFF"/>
            </a:solidFill>
            <a:ln w="12700" cap="flat" cmpd="sng" algn="ctr">
              <a:solidFill>
                <a:srgbClr val="FFFF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grpSp>
      <p:sp>
        <p:nvSpPr>
          <p:cNvPr id="42" name="Oval 41"/>
          <p:cNvSpPr/>
          <p:nvPr/>
        </p:nvSpPr>
        <p:spPr bwMode="auto">
          <a:xfrm>
            <a:off x="123825" y="1273739"/>
            <a:ext cx="762000" cy="762000"/>
          </a:xfrm>
          <a:prstGeom prst="ellipse">
            <a:avLst/>
          </a:prstGeom>
          <a:gradFill flip="none" rotWithShape="1">
            <a:gsLst>
              <a:gs pos="0">
                <a:schemeClr val="tx1"/>
              </a:gs>
              <a:gs pos="100000">
                <a:schemeClr val="tx1">
                  <a:alpha val="0"/>
                </a:schemeClr>
              </a:gs>
            </a:gsLst>
            <a:path path="shape">
              <a:fillToRect l="50000" t="50000" r="50000" b="50000"/>
            </a:path>
            <a:tileRect/>
          </a:gradFill>
          <a:ln>
            <a:headEnd type="none" w="med" len="med"/>
            <a:tailEnd type="none" w="med" len="med"/>
          </a:ln>
          <a:effectLst/>
          <a:scene3d>
            <a:camera prst="orthographicFront" fov="0">
              <a:rot lat="0" lon="0" rev="0"/>
            </a:camera>
            <a:lightRig rig="glow" dir="t">
              <a:rot lat="0" lon="0" rev="6360000"/>
            </a:lightRig>
          </a:scene3d>
          <a:sp3d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Trebuchet MS" pitchFamily="34" charset="0"/>
            </a:endParaRPr>
          </a:p>
        </p:txBody>
      </p:sp>
      <p:sp>
        <p:nvSpPr>
          <p:cNvPr id="47" name="Rectangle 46"/>
          <p:cNvSpPr/>
          <p:nvPr/>
        </p:nvSpPr>
        <p:spPr>
          <a:xfrm>
            <a:off x="838200" y="2322868"/>
            <a:ext cx="3849547" cy="954107"/>
          </a:xfrm>
          <a:prstGeom prst="rect">
            <a:avLst/>
          </a:prstGeom>
        </p:spPr>
        <p:txBody>
          <a:bodyPr wrap="square">
            <a:spAutoFit/>
          </a:bodyPr>
          <a:lstStyle/>
          <a:p>
            <a:pPr>
              <a:spcBef>
                <a:spcPts val="600"/>
              </a:spcBef>
            </a:pPr>
            <a:r>
              <a:rPr lang="en-US" sz="2000" dirty="0" smtClean="0">
                <a:hlinkClick r:id="rId4"/>
              </a:rPr>
              <a:t>www.microsoft.com/teched</a:t>
            </a:r>
            <a:r>
              <a:rPr lang="en-US" sz="2000" dirty="0" smtClean="0"/>
              <a:t> </a:t>
            </a:r>
          </a:p>
          <a:p>
            <a:pPr marL="0" lvl="1" indent="0">
              <a:lnSpc>
                <a:spcPct val="100000"/>
              </a:lnSpc>
              <a:spcBef>
                <a:spcPts val="0"/>
              </a:spcBef>
              <a:buNone/>
              <a:tabLst>
                <a:tab pos="1828800" algn="l"/>
              </a:tabLst>
            </a:pPr>
            <a:endParaRPr lang="en-US" dirty="0" smtClean="0"/>
          </a:p>
          <a:p>
            <a:pPr marL="0" lvl="1" indent="0">
              <a:lnSpc>
                <a:spcPct val="100000"/>
              </a:lnSpc>
              <a:spcBef>
                <a:spcPts val="0"/>
              </a:spcBef>
              <a:buNone/>
              <a:tabLst>
                <a:tab pos="1828800" algn="l"/>
              </a:tabLst>
            </a:pPr>
            <a:r>
              <a:rPr lang="en-US" dirty="0" smtClean="0"/>
              <a:t>Sessions On-Demand &amp; Community</a:t>
            </a:r>
          </a:p>
        </p:txBody>
      </p:sp>
      <p:sp>
        <p:nvSpPr>
          <p:cNvPr id="48" name="Rectangle 47"/>
          <p:cNvSpPr/>
          <p:nvPr/>
        </p:nvSpPr>
        <p:spPr>
          <a:xfrm>
            <a:off x="838200" y="4474336"/>
            <a:ext cx="3733800" cy="1046440"/>
          </a:xfrm>
          <a:prstGeom prst="rect">
            <a:avLst/>
          </a:prstGeom>
        </p:spPr>
        <p:txBody>
          <a:bodyPr wrap="square">
            <a:spAutoFit/>
          </a:bodyPr>
          <a:lstStyle/>
          <a:p>
            <a:pPr lvl="0">
              <a:spcBef>
                <a:spcPts val="600"/>
              </a:spcBef>
              <a:buSzPct val="120000"/>
              <a:tabLst>
                <a:tab pos="1828800" algn="l"/>
              </a:tabLst>
              <a:defRPr/>
            </a:pPr>
            <a:r>
              <a:rPr lang="en-US" sz="2000" dirty="0" smtClean="0">
                <a:latin typeface="Calibri" pitchFamily="34" charset="0"/>
                <a:hlinkClick r:id="rId5"/>
              </a:rPr>
              <a:t>http://microsoft.com/technet</a:t>
            </a:r>
            <a:r>
              <a:rPr lang="en-US" sz="2400" b="1" dirty="0" smtClean="0">
                <a:latin typeface="Calibri" pitchFamily="34" charset="0"/>
              </a:rPr>
              <a:t>  </a:t>
            </a:r>
            <a:endParaRPr lang="en-US" sz="2400" dirty="0" smtClean="0">
              <a:latin typeface="Calibri" pitchFamily="34" charset="0"/>
            </a:endParaRPr>
          </a:p>
          <a:p>
            <a:pPr marL="0" lvl="1">
              <a:tabLst>
                <a:tab pos="1828800" algn="l"/>
              </a:tabLst>
              <a:defRPr/>
            </a:pPr>
            <a:endParaRPr lang="en-US" dirty="0" smtClean="0">
              <a:latin typeface="Calibri" pitchFamily="34" charset="0"/>
            </a:endParaRPr>
          </a:p>
          <a:p>
            <a:pPr marL="0" lvl="1">
              <a:tabLst>
                <a:tab pos="1828800" algn="l"/>
              </a:tabLst>
              <a:defRPr/>
            </a:pPr>
            <a:r>
              <a:rPr lang="en-US" dirty="0" smtClean="0">
                <a:latin typeface="Calibri" pitchFamily="34" charset="0"/>
              </a:rPr>
              <a:t>Resources for IT Professionals</a:t>
            </a:r>
          </a:p>
        </p:txBody>
      </p:sp>
      <p:pic>
        <p:nvPicPr>
          <p:cNvPr id="25" name="Picture 24" descr="TechEd_online.png"/>
          <p:cNvPicPr>
            <a:picLocks noChangeAspect="1"/>
          </p:cNvPicPr>
          <p:nvPr/>
        </p:nvPicPr>
        <p:blipFill>
          <a:blip r:embed="rId6"/>
          <a:stretch>
            <a:fillRect/>
          </a:stretch>
        </p:blipFill>
        <p:spPr bwMode="black">
          <a:xfrm>
            <a:off x="914400" y="1281128"/>
            <a:ext cx="2409825" cy="1076325"/>
          </a:xfrm>
          <a:prstGeom prst="rect">
            <a:avLst/>
          </a:prstGeom>
        </p:spPr>
      </p:pic>
      <p:sp>
        <p:nvSpPr>
          <p:cNvPr id="22" name="Rounded Rectangle 21"/>
          <p:cNvSpPr/>
          <p:nvPr/>
        </p:nvSpPr>
        <p:spPr bwMode="auto">
          <a:xfrm>
            <a:off x="4612234" y="3506886"/>
            <a:ext cx="4297680" cy="838200"/>
          </a:xfrm>
          <a:prstGeom prst="roundRect">
            <a:avLst>
              <a:gd name="adj" fmla="val 50000"/>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p>
            <a:pPr algn="ctr" defTabSz="914099" fontAlgn="base">
              <a:spcBef>
                <a:spcPct val="0"/>
              </a:spcBef>
              <a:spcAft>
                <a:spcPct val="0"/>
              </a:spcAft>
              <a:defRPr/>
            </a:pPr>
            <a:endParaRPr lang="en-US" sz="1600" dirty="0" smtClean="0">
              <a:solidFill>
                <a:srgbClr val="FFFFFF"/>
              </a:solidFill>
              <a:effectLst>
                <a:outerShdw blurRad="38100" dist="38100" dir="2700000" algn="tl">
                  <a:srgbClr val="000000">
                    <a:alpha val="43137"/>
                  </a:srgbClr>
                </a:outerShdw>
              </a:effectLst>
              <a:latin typeface="Segoe" pitchFamily="34" charset="0"/>
            </a:endParaRPr>
          </a:p>
        </p:txBody>
      </p:sp>
      <p:pic>
        <p:nvPicPr>
          <p:cNvPr id="27" name="Picture 26" descr="msdn_1inch_rgb.png"/>
          <p:cNvPicPr>
            <a:picLocks noChangeAspect="1"/>
          </p:cNvPicPr>
          <p:nvPr/>
        </p:nvPicPr>
        <p:blipFill>
          <a:blip r:embed="rId7"/>
          <a:stretch>
            <a:fillRect/>
          </a:stretch>
        </p:blipFill>
        <p:spPr bwMode="black">
          <a:xfrm>
            <a:off x="5457615" y="3583086"/>
            <a:ext cx="1857375" cy="942975"/>
          </a:xfrm>
          <a:prstGeom prst="rect">
            <a:avLst/>
          </a:prstGeom>
        </p:spPr>
      </p:pic>
      <p:sp>
        <p:nvSpPr>
          <p:cNvPr id="28" name="Rectangle 27"/>
          <p:cNvSpPr/>
          <p:nvPr/>
        </p:nvSpPr>
        <p:spPr>
          <a:xfrm>
            <a:off x="5457615" y="4474336"/>
            <a:ext cx="3352800" cy="1046440"/>
          </a:xfrm>
          <a:prstGeom prst="rect">
            <a:avLst/>
          </a:prstGeom>
        </p:spPr>
        <p:txBody>
          <a:bodyPr wrap="square">
            <a:spAutoFit/>
          </a:bodyPr>
          <a:lstStyle/>
          <a:p>
            <a:pPr>
              <a:spcBef>
                <a:spcPts val="600"/>
              </a:spcBef>
              <a:tabLst>
                <a:tab pos="1828800" algn="l"/>
              </a:tabLst>
            </a:pPr>
            <a:r>
              <a:rPr lang="en-US" sz="2000" dirty="0" smtClean="0">
                <a:hlinkClick r:id="rId8"/>
              </a:rPr>
              <a:t>http://microsoft.com/msdn</a:t>
            </a:r>
            <a:r>
              <a:rPr lang="en-US" sz="2400" b="1" dirty="0" smtClean="0"/>
              <a:t>  </a:t>
            </a:r>
            <a:endParaRPr lang="en-US" sz="2400" dirty="0" smtClean="0"/>
          </a:p>
          <a:p>
            <a:pPr marL="0" lvl="1" indent="0">
              <a:lnSpc>
                <a:spcPct val="100000"/>
              </a:lnSpc>
              <a:spcBef>
                <a:spcPts val="0"/>
              </a:spcBef>
              <a:buNone/>
              <a:tabLst>
                <a:tab pos="1828800" algn="l"/>
              </a:tabLst>
            </a:pPr>
            <a:endParaRPr lang="en-US" dirty="0" smtClean="0"/>
          </a:p>
          <a:p>
            <a:pPr marL="0" lvl="1" indent="0">
              <a:lnSpc>
                <a:spcPct val="100000"/>
              </a:lnSpc>
              <a:spcBef>
                <a:spcPts val="0"/>
              </a:spcBef>
              <a:buNone/>
              <a:tabLst>
                <a:tab pos="1828800" algn="l"/>
              </a:tabLst>
            </a:pPr>
            <a:r>
              <a:rPr lang="en-US" dirty="0" smtClean="0"/>
              <a:t>Resources for Developers</a:t>
            </a:r>
          </a:p>
        </p:txBody>
      </p:sp>
      <p:grpSp>
        <p:nvGrpSpPr>
          <p:cNvPr id="4" name="Group 29"/>
          <p:cNvGrpSpPr/>
          <p:nvPr/>
        </p:nvGrpSpPr>
        <p:grpSpPr>
          <a:xfrm>
            <a:off x="276225" y="3758636"/>
            <a:ext cx="457200" cy="457200"/>
            <a:chOff x="0" y="1400175"/>
            <a:chExt cx="457200" cy="457200"/>
          </a:xfrm>
        </p:grpSpPr>
        <p:sp>
          <p:nvSpPr>
            <p:cNvPr id="38" name="Oval 37"/>
            <p:cNvSpPr/>
            <p:nvPr/>
          </p:nvSpPr>
          <p:spPr>
            <a:xfrm>
              <a:off x="161365" y="1561540"/>
              <a:ext cx="152400" cy="152400"/>
            </a:xfrm>
            <a:prstGeom prst="ellipse">
              <a:avLst/>
            </a:prstGeom>
            <a:gradFill flip="none" rotWithShape="1">
              <a:gsLst>
                <a:gs pos="10000">
                  <a:srgbClr val="C0504D">
                    <a:lumMod val="50000"/>
                  </a:srgbClr>
                </a:gs>
                <a:gs pos="100000">
                  <a:srgbClr val="F79646">
                    <a:lumMod val="50000"/>
                  </a:srgbClr>
                </a:gs>
              </a:gsLst>
              <a:path path="shape">
                <a:fillToRect l="50000" t="50000" r="50000" b="50000"/>
              </a:path>
              <a:tileRect/>
            </a:gradFill>
            <a:ln w="12700" cap="flat" cmpd="sng" algn="ctr">
              <a:gradFill>
                <a:gsLst>
                  <a:gs pos="0">
                    <a:srgbClr val="F79646">
                      <a:lumMod val="75000"/>
                    </a:srgbClr>
                  </a:gs>
                  <a:gs pos="100000">
                    <a:srgbClr val="F79646"/>
                  </a:gs>
                </a:gsLst>
                <a:lin ang="5400000" scaled="0"/>
              </a:gradFill>
              <a:prstDash val="solid"/>
            </a:ln>
            <a:effectLst/>
            <a:scene3d>
              <a:camera prst="orthographicFront"/>
              <a:lightRig rig="threePt" dir="t">
                <a:rot lat="0" lon="0" rev="4800000"/>
              </a:lightRig>
            </a:scene3d>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39" name="Oval 38"/>
            <p:cNvSpPr/>
            <p:nvPr/>
          </p:nvSpPr>
          <p:spPr>
            <a:xfrm>
              <a:off x="0" y="1400175"/>
              <a:ext cx="457200" cy="457200"/>
            </a:xfrm>
            <a:prstGeom prst="ellipse">
              <a:avLst/>
            </a:prstGeom>
            <a:solidFill>
              <a:srgbClr val="FFC000"/>
            </a:solidFill>
            <a:ln w="25400" cap="flat" cmpd="sng" algn="ctr">
              <a:noFill/>
              <a:prstDash val="solid"/>
            </a:ln>
            <a:effectLst>
              <a:softEdge rad="1270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40" name="Oval 39"/>
            <p:cNvSpPr/>
            <p:nvPr/>
          </p:nvSpPr>
          <p:spPr>
            <a:xfrm>
              <a:off x="152400" y="1552575"/>
              <a:ext cx="152400" cy="152400"/>
            </a:xfrm>
            <a:prstGeom prst="ellipse">
              <a:avLst/>
            </a:prstGeom>
            <a:solidFill>
              <a:sysClr val="window" lastClr="FFFFFF"/>
            </a:solidFill>
            <a:ln w="12700" cap="flat" cmpd="sng" algn="ctr">
              <a:solidFill>
                <a:srgbClr val="FFFF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grpSp>
      <p:sp>
        <p:nvSpPr>
          <p:cNvPr id="41" name="Oval 40"/>
          <p:cNvSpPr/>
          <p:nvPr/>
        </p:nvSpPr>
        <p:spPr bwMode="auto">
          <a:xfrm>
            <a:off x="123825" y="3664111"/>
            <a:ext cx="762000" cy="762000"/>
          </a:xfrm>
          <a:prstGeom prst="ellipse">
            <a:avLst/>
          </a:prstGeom>
          <a:gradFill flip="none" rotWithShape="1">
            <a:gsLst>
              <a:gs pos="0">
                <a:schemeClr val="tx1"/>
              </a:gs>
              <a:gs pos="100000">
                <a:schemeClr val="tx1">
                  <a:alpha val="0"/>
                </a:schemeClr>
              </a:gs>
            </a:gsLst>
            <a:path path="shape">
              <a:fillToRect l="50000" t="50000" r="50000" b="50000"/>
            </a:path>
            <a:tileRect/>
          </a:gradFill>
          <a:ln>
            <a:headEnd type="none" w="med" len="med"/>
            <a:tailEnd type="none" w="med" len="med"/>
          </a:ln>
          <a:effectLst/>
          <a:scene3d>
            <a:camera prst="orthographicFront" fov="0">
              <a:rot lat="0" lon="0" rev="0"/>
            </a:camera>
            <a:lightRig rig="glow" dir="t">
              <a:rot lat="0" lon="0" rev="6360000"/>
            </a:lightRig>
          </a:scene3d>
          <a:sp3d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Trebuchet MS" pitchFamily="34" charset="0"/>
            </a:endParaRPr>
          </a:p>
        </p:txBody>
      </p:sp>
      <p:grpSp>
        <p:nvGrpSpPr>
          <p:cNvPr id="5" name="Group 43"/>
          <p:cNvGrpSpPr/>
          <p:nvPr/>
        </p:nvGrpSpPr>
        <p:grpSpPr>
          <a:xfrm>
            <a:off x="4800600" y="3758636"/>
            <a:ext cx="457200" cy="457200"/>
            <a:chOff x="0" y="1400175"/>
            <a:chExt cx="457200" cy="457200"/>
          </a:xfrm>
        </p:grpSpPr>
        <p:sp>
          <p:nvSpPr>
            <p:cNvPr id="45" name="Oval 44"/>
            <p:cNvSpPr/>
            <p:nvPr/>
          </p:nvSpPr>
          <p:spPr>
            <a:xfrm>
              <a:off x="161365" y="1561540"/>
              <a:ext cx="152400" cy="152400"/>
            </a:xfrm>
            <a:prstGeom prst="ellipse">
              <a:avLst/>
            </a:prstGeom>
            <a:gradFill flip="none" rotWithShape="1">
              <a:gsLst>
                <a:gs pos="10000">
                  <a:srgbClr val="C0504D">
                    <a:lumMod val="50000"/>
                  </a:srgbClr>
                </a:gs>
                <a:gs pos="100000">
                  <a:srgbClr val="F79646">
                    <a:lumMod val="50000"/>
                  </a:srgbClr>
                </a:gs>
              </a:gsLst>
              <a:path path="shape">
                <a:fillToRect l="50000" t="50000" r="50000" b="50000"/>
              </a:path>
              <a:tileRect/>
            </a:gradFill>
            <a:ln w="12700" cap="flat" cmpd="sng" algn="ctr">
              <a:gradFill>
                <a:gsLst>
                  <a:gs pos="0">
                    <a:srgbClr val="F79646">
                      <a:lumMod val="75000"/>
                    </a:srgbClr>
                  </a:gs>
                  <a:gs pos="100000">
                    <a:srgbClr val="F79646"/>
                  </a:gs>
                </a:gsLst>
                <a:lin ang="5400000" scaled="0"/>
              </a:gradFill>
              <a:prstDash val="solid"/>
            </a:ln>
            <a:effectLst/>
            <a:scene3d>
              <a:camera prst="orthographicFront"/>
              <a:lightRig rig="threePt" dir="t">
                <a:rot lat="0" lon="0" rev="4800000"/>
              </a:lightRig>
            </a:scene3d>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46" name="Oval 45"/>
            <p:cNvSpPr/>
            <p:nvPr/>
          </p:nvSpPr>
          <p:spPr>
            <a:xfrm>
              <a:off x="0" y="1400175"/>
              <a:ext cx="457200" cy="457200"/>
            </a:xfrm>
            <a:prstGeom prst="ellipse">
              <a:avLst/>
            </a:prstGeom>
            <a:solidFill>
              <a:srgbClr val="FFC000"/>
            </a:solidFill>
            <a:ln w="25400" cap="flat" cmpd="sng" algn="ctr">
              <a:noFill/>
              <a:prstDash val="solid"/>
            </a:ln>
            <a:effectLst>
              <a:softEdge rad="1270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50" name="Oval 49"/>
            <p:cNvSpPr/>
            <p:nvPr/>
          </p:nvSpPr>
          <p:spPr>
            <a:xfrm>
              <a:off x="152400" y="1552575"/>
              <a:ext cx="152400" cy="152400"/>
            </a:xfrm>
            <a:prstGeom prst="ellipse">
              <a:avLst/>
            </a:prstGeom>
            <a:solidFill>
              <a:sysClr val="window" lastClr="FFFFFF"/>
            </a:solidFill>
            <a:ln w="12700" cap="flat" cmpd="sng" algn="ctr">
              <a:solidFill>
                <a:srgbClr val="FFFF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grpSp>
      <p:sp>
        <p:nvSpPr>
          <p:cNvPr id="51" name="Oval 50"/>
          <p:cNvSpPr/>
          <p:nvPr/>
        </p:nvSpPr>
        <p:spPr bwMode="auto">
          <a:xfrm>
            <a:off x="4648200" y="3606236"/>
            <a:ext cx="762000" cy="762000"/>
          </a:xfrm>
          <a:prstGeom prst="ellipse">
            <a:avLst/>
          </a:prstGeom>
          <a:gradFill flip="none" rotWithShape="1">
            <a:gsLst>
              <a:gs pos="0">
                <a:schemeClr val="tx1"/>
              </a:gs>
              <a:gs pos="100000">
                <a:schemeClr val="tx1">
                  <a:alpha val="0"/>
                </a:schemeClr>
              </a:gs>
            </a:gsLst>
            <a:path path="shape">
              <a:fillToRect l="50000" t="50000" r="50000" b="50000"/>
            </a:path>
            <a:tileRect/>
          </a:gradFill>
          <a:ln>
            <a:headEnd type="none" w="med" len="med"/>
            <a:tailEnd type="none" w="med" len="med"/>
          </a:ln>
          <a:effectLst/>
          <a:scene3d>
            <a:camera prst="orthographicFront" fov="0">
              <a:rot lat="0" lon="0" rev="0"/>
            </a:camera>
            <a:lightRig rig="glow" dir="t">
              <a:rot lat="0" lon="0" rev="6360000"/>
            </a:lightRig>
          </a:scene3d>
          <a:sp3d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Trebuchet MS" pitchFamily="34" charset="0"/>
            </a:endParaRPr>
          </a:p>
        </p:txBody>
      </p:sp>
      <p:sp>
        <p:nvSpPr>
          <p:cNvPr id="35" name="Rounded Rectangle 34"/>
          <p:cNvSpPr/>
          <p:nvPr/>
        </p:nvSpPr>
        <p:spPr bwMode="auto">
          <a:xfrm>
            <a:off x="4612234" y="1178489"/>
            <a:ext cx="4297680" cy="838200"/>
          </a:xfrm>
          <a:prstGeom prst="roundRect">
            <a:avLst>
              <a:gd name="adj" fmla="val 50000"/>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p>
            <a:pPr algn="ctr" defTabSz="914099" fontAlgn="base">
              <a:spcBef>
                <a:spcPct val="0"/>
              </a:spcBef>
              <a:spcAft>
                <a:spcPct val="0"/>
              </a:spcAft>
              <a:defRPr/>
            </a:pPr>
            <a:endParaRPr lang="en-US" sz="1600" dirty="0" smtClean="0">
              <a:solidFill>
                <a:srgbClr val="FFFFFF"/>
              </a:solidFill>
              <a:effectLst>
                <a:outerShdw blurRad="38100" dist="38100" dir="2700000" algn="tl">
                  <a:srgbClr val="000000">
                    <a:alpha val="43137"/>
                  </a:srgbClr>
                </a:outerShdw>
              </a:effectLst>
              <a:latin typeface="Segoe" pitchFamily="34" charset="0"/>
            </a:endParaRPr>
          </a:p>
        </p:txBody>
      </p:sp>
      <p:grpSp>
        <p:nvGrpSpPr>
          <p:cNvPr id="6" name="Group 29"/>
          <p:cNvGrpSpPr/>
          <p:nvPr/>
        </p:nvGrpSpPr>
        <p:grpSpPr>
          <a:xfrm>
            <a:off x="4761140" y="1426139"/>
            <a:ext cx="457200" cy="457200"/>
            <a:chOff x="0" y="1400175"/>
            <a:chExt cx="457200" cy="457200"/>
          </a:xfrm>
        </p:grpSpPr>
        <p:sp>
          <p:nvSpPr>
            <p:cNvPr id="37" name="Oval 36"/>
            <p:cNvSpPr/>
            <p:nvPr/>
          </p:nvSpPr>
          <p:spPr>
            <a:xfrm>
              <a:off x="161365" y="1561540"/>
              <a:ext cx="152400" cy="152400"/>
            </a:xfrm>
            <a:prstGeom prst="ellipse">
              <a:avLst/>
            </a:prstGeom>
            <a:gradFill flip="none" rotWithShape="1">
              <a:gsLst>
                <a:gs pos="10000">
                  <a:srgbClr val="C0504D">
                    <a:lumMod val="50000"/>
                  </a:srgbClr>
                </a:gs>
                <a:gs pos="100000">
                  <a:srgbClr val="F79646">
                    <a:lumMod val="50000"/>
                  </a:srgbClr>
                </a:gs>
              </a:gsLst>
              <a:path path="shape">
                <a:fillToRect l="50000" t="50000" r="50000" b="50000"/>
              </a:path>
              <a:tileRect/>
            </a:gradFill>
            <a:ln w="12700" cap="flat" cmpd="sng" algn="ctr">
              <a:gradFill>
                <a:gsLst>
                  <a:gs pos="0">
                    <a:srgbClr val="F79646">
                      <a:lumMod val="75000"/>
                    </a:srgbClr>
                  </a:gs>
                  <a:gs pos="100000">
                    <a:srgbClr val="F79646"/>
                  </a:gs>
                </a:gsLst>
                <a:lin ang="5400000" scaled="0"/>
              </a:gradFill>
              <a:prstDash val="solid"/>
            </a:ln>
            <a:effectLst/>
            <a:scene3d>
              <a:camera prst="orthographicFront"/>
              <a:lightRig rig="threePt" dir="t">
                <a:rot lat="0" lon="0" rev="4800000"/>
              </a:lightRig>
            </a:scene3d>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43" name="Oval 42"/>
            <p:cNvSpPr/>
            <p:nvPr/>
          </p:nvSpPr>
          <p:spPr>
            <a:xfrm>
              <a:off x="0" y="1400175"/>
              <a:ext cx="457200" cy="457200"/>
            </a:xfrm>
            <a:prstGeom prst="ellipse">
              <a:avLst/>
            </a:prstGeom>
            <a:solidFill>
              <a:srgbClr val="FFC000"/>
            </a:solidFill>
            <a:ln w="25400" cap="flat" cmpd="sng" algn="ctr">
              <a:noFill/>
              <a:prstDash val="solid"/>
            </a:ln>
            <a:effectLst>
              <a:softEdge rad="1270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44" name="Oval 43"/>
            <p:cNvSpPr/>
            <p:nvPr/>
          </p:nvSpPr>
          <p:spPr>
            <a:xfrm>
              <a:off x="152400" y="1552575"/>
              <a:ext cx="152400" cy="152400"/>
            </a:xfrm>
            <a:prstGeom prst="ellipse">
              <a:avLst/>
            </a:prstGeom>
            <a:solidFill>
              <a:sysClr val="window" lastClr="FFFFFF"/>
            </a:solidFill>
            <a:ln w="12700" cap="flat" cmpd="sng" algn="ctr">
              <a:solidFill>
                <a:srgbClr val="FFFF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grpSp>
      <p:sp>
        <p:nvSpPr>
          <p:cNvPr id="52" name="Oval 51"/>
          <p:cNvSpPr/>
          <p:nvPr/>
        </p:nvSpPr>
        <p:spPr bwMode="auto">
          <a:xfrm>
            <a:off x="4608740" y="1273739"/>
            <a:ext cx="762000" cy="762000"/>
          </a:xfrm>
          <a:prstGeom prst="ellipse">
            <a:avLst/>
          </a:prstGeom>
          <a:gradFill flip="none" rotWithShape="1">
            <a:gsLst>
              <a:gs pos="0">
                <a:schemeClr val="tx1"/>
              </a:gs>
              <a:gs pos="100000">
                <a:schemeClr val="tx1">
                  <a:alpha val="0"/>
                </a:schemeClr>
              </a:gs>
            </a:gsLst>
            <a:path path="shape">
              <a:fillToRect l="50000" t="50000" r="50000" b="50000"/>
            </a:path>
            <a:tileRect/>
          </a:gradFill>
          <a:ln>
            <a:headEnd type="none" w="med" len="med"/>
            <a:tailEnd type="none" w="med" len="med"/>
          </a:ln>
          <a:effectLst/>
          <a:scene3d>
            <a:camera prst="orthographicFront" fov="0">
              <a:rot lat="0" lon="0" rev="0"/>
            </a:camera>
            <a:lightRig rig="glow" dir="t">
              <a:rot lat="0" lon="0" rev="6360000"/>
            </a:lightRig>
          </a:scene3d>
          <a:sp3d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Trebuchet MS" pitchFamily="34" charset="0"/>
            </a:endParaRPr>
          </a:p>
        </p:txBody>
      </p:sp>
      <p:sp>
        <p:nvSpPr>
          <p:cNvPr id="57" name="Rectangle 56"/>
          <p:cNvSpPr/>
          <p:nvPr/>
        </p:nvSpPr>
        <p:spPr>
          <a:xfrm>
            <a:off x="4629872" y="2322868"/>
            <a:ext cx="4514127" cy="954107"/>
          </a:xfrm>
          <a:prstGeom prst="rect">
            <a:avLst/>
          </a:prstGeom>
        </p:spPr>
        <p:txBody>
          <a:bodyPr wrap="square">
            <a:spAutoFit/>
          </a:bodyPr>
          <a:lstStyle/>
          <a:p>
            <a:pPr>
              <a:spcBef>
                <a:spcPts val="600"/>
              </a:spcBef>
            </a:pPr>
            <a:r>
              <a:rPr lang="en-US" sz="2000" dirty="0" smtClean="0">
                <a:hlinkClick r:id="rId9"/>
              </a:rPr>
              <a:t>www.microsoft.com/learning</a:t>
            </a:r>
            <a:r>
              <a:rPr lang="en-US" sz="2000" dirty="0" smtClean="0"/>
              <a:t>  </a:t>
            </a:r>
          </a:p>
          <a:p>
            <a:pPr marL="0" lvl="1" indent="0">
              <a:lnSpc>
                <a:spcPct val="100000"/>
              </a:lnSpc>
              <a:spcBef>
                <a:spcPts val="0"/>
              </a:spcBef>
              <a:buNone/>
              <a:tabLst>
                <a:tab pos="1828800" algn="l"/>
              </a:tabLst>
            </a:pPr>
            <a:endParaRPr lang="en-US" dirty="0" smtClean="0"/>
          </a:p>
          <a:p>
            <a:r>
              <a:rPr lang="en-US" dirty="0" smtClean="0"/>
              <a:t>Microsoft Certification &amp; Training Resources</a:t>
            </a:r>
            <a:endParaRPr lang="en-US" dirty="0"/>
          </a:p>
        </p:txBody>
      </p:sp>
      <p:sp>
        <p:nvSpPr>
          <p:cNvPr id="54" name="Title 1"/>
          <p:cNvSpPr>
            <a:spLocks noGrp="1"/>
          </p:cNvSpPr>
          <p:nvPr>
            <p:ph type="title"/>
          </p:nvPr>
        </p:nvSpPr>
        <p:spPr/>
        <p:txBody>
          <a:bodyPr vert="horz" wrap="square" lIns="0" tIns="0" rIns="0" bIns="0" rtlCol="0" anchor="t">
            <a:spAutoFit/>
          </a:bodyPr>
          <a:lstStyle/>
          <a:p>
            <a:r>
              <a:rPr/>
              <a:t>Resources</a:t>
            </a:r>
          </a:p>
        </p:txBody>
      </p:sp>
      <p:grpSp>
        <p:nvGrpSpPr>
          <p:cNvPr id="58" name="Group 57"/>
          <p:cNvGrpSpPr/>
          <p:nvPr/>
        </p:nvGrpSpPr>
        <p:grpSpPr bwMode="black">
          <a:xfrm>
            <a:off x="5457615" y="1234828"/>
            <a:ext cx="3477054" cy="771334"/>
            <a:chOff x="5561787" y="0"/>
            <a:chExt cx="3477054" cy="771334"/>
          </a:xfrm>
        </p:grpSpPr>
        <p:pic>
          <p:nvPicPr>
            <p:cNvPr id="56" name="Picture 55" descr="ms_Learning_w.eps"/>
            <p:cNvPicPr>
              <a:picLocks noChangeAspect="1"/>
            </p:cNvPicPr>
            <p:nvPr/>
          </p:nvPicPr>
          <p:blipFill>
            <a:blip r:embed="rId10"/>
            <a:srcRect l="51467"/>
            <a:stretch>
              <a:fillRect/>
            </a:stretch>
          </p:blipFill>
          <p:spPr bwMode="black">
            <a:xfrm>
              <a:off x="7257327" y="0"/>
              <a:ext cx="1781514" cy="771334"/>
            </a:xfrm>
            <a:prstGeom prst="rect">
              <a:avLst/>
            </a:prstGeom>
          </p:spPr>
        </p:pic>
        <p:pic>
          <p:nvPicPr>
            <p:cNvPr id="1026" name="Picture 2" descr="C:\Documents and Settings\Pennie\My Documents\ACERDATA (D)\Pennie's documents\MS Image\Boxshot_Logo\MICROSOFT\Microsoft Logo wht shadow.png"/>
            <p:cNvPicPr>
              <a:picLocks noChangeAspect="1" noChangeArrowheads="1"/>
            </p:cNvPicPr>
            <p:nvPr/>
          </p:nvPicPr>
          <p:blipFill>
            <a:blip r:embed="rId11"/>
            <a:srcRect/>
            <a:stretch>
              <a:fillRect/>
            </a:stretch>
          </p:blipFill>
          <p:spPr bwMode="black">
            <a:xfrm>
              <a:off x="5561787" y="254642"/>
              <a:ext cx="1693646" cy="312516"/>
            </a:xfrm>
            <a:prstGeom prst="rect">
              <a:avLst/>
            </a:prstGeom>
            <a:noFill/>
          </p:spPr>
        </p:pic>
      </p:grpSp>
      <p:sp>
        <p:nvSpPr>
          <p:cNvPr id="53" name="Rectangle 52"/>
          <p:cNvSpPr/>
          <p:nvPr/>
        </p:nvSpPr>
        <p:spPr bwMode="auto">
          <a:xfrm>
            <a:off x="-2298032" y="0"/>
            <a:ext cx="2141623" cy="3072384"/>
          </a:xfrm>
          <a:prstGeom prst="rect">
            <a:avLst/>
          </a:prstGeom>
          <a:ln w="38100">
            <a:solidFill>
              <a:srgbClr val="FFFF00"/>
            </a:solidFill>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91436" tIns="45718" rIns="91436" bIns="45718" numCol="1" rtlCol="0" anchor="t" anchorCtr="0" compatLnSpc="1">
            <a:prstTxWarp prst="textNoShape">
              <a:avLst/>
            </a:prstTxWarp>
          </a:bodyPr>
          <a:lstStyle/>
          <a:p>
            <a:pPr defTabSz="914099" fontAlgn="base">
              <a:spcBef>
                <a:spcPct val="0"/>
              </a:spcBef>
              <a:spcAft>
                <a:spcPct val="0"/>
              </a:spcAft>
            </a:pPr>
            <a:r>
              <a:rPr lang="en-US" sz="2400" b="1" dirty="0" smtClean="0"/>
              <a:t>Required Slide</a:t>
            </a:r>
            <a:endParaRPr lang="en-US" sz="2400" b="1" dirty="0" smtClean="0">
              <a:solidFill>
                <a:srgbClr val="FFFFFF"/>
              </a:solidFill>
              <a:effectLst>
                <a:outerShdw blurRad="38100" dist="38100" dir="2700000" algn="tl">
                  <a:srgbClr val="000000">
                    <a:alpha val="43137"/>
                  </a:srgbClr>
                </a:outerShdw>
              </a:effectLst>
            </a:endParaRPr>
          </a:p>
          <a:p>
            <a:pPr defTabSz="914099" fontAlgn="base">
              <a:spcBef>
                <a:spcPct val="0"/>
              </a:spcBef>
              <a:spcAft>
                <a:spcPct val="0"/>
              </a:spcAft>
            </a:pPr>
            <a:r>
              <a:rPr lang="en-US" sz="2000" b="1" dirty="0" smtClean="0">
                <a:solidFill>
                  <a:schemeClr val="accent5"/>
                </a:solidFill>
              </a:rPr>
              <a:t>Speakers, </a:t>
            </a:r>
          </a:p>
          <a:p>
            <a:r>
              <a:rPr lang="en-US" dirty="0" smtClean="0"/>
              <a:t>TechEd 2009 is not producing </a:t>
            </a:r>
          </a:p>
          <a:p>
            <a:r>
              <a:rPr lang="en-US" dirty="0" smtClean="0"/>
              <a:t>a DVD. Please announce that </a:t>
            </a:r>
          </a:p>
          <a:p>
            <a:r>
              <a:rPr lang="en-US" dirty="0" smtClean="0"/>
              <a:t>attendees can </a:t>
            </a:r>
            <a:r>
              <a:rPr lang="en-US" b="1" dirty="0" smtClean="0"/>
              <a:t>access session </a:t>
            </a:r>
            <a:endParaRPr lang="en-US" dirty="0" smtClean="0"/>
          </a:p>
          <a:p>
            <a:r>
              <a:rPr lang="en-US" b="1" dirty="0" smtClean="0"/>
              <a:t>recordings at TechEd Online. </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par>
                          <p:cTn id="9" fill="hold">
                            <p:stCondLst>
                              <p:cond delay="0"/>
                            </p:stCondLst>
                            <p:childTnLst>
                              <p:par>
                                <p:cTn id="10" presetID="10" presetClass="exit" presetSubtype="0" fill="hold" grpId="1" nodeType="afterEffect">
                                  <p:stCondLst>
                                    <p:cond delay="200"/>
                                  </p:stCondLst>
                                  <p:childTnLst>
                                    <p:animEffect transition="out" filter="fade">
                                      <p:cBhvr>
                                        <p:cTn id="11" dur="2000"/>
                                        <p:tgtEl>
                                          <p:spTgt spid="42"/>
                                        </p:tgtEl>
                                      </p:cBhvr>
                                    </p:animEffect>
                                    <p:set>
                                      <p:cBhvr>
                                        <p:cTn id="12" dur="1" fill="hold">
                                          <p:stCondLst>
                                            <p:cond delay="1999"/>
                                          </p:stCondLst>
                                        </p:cTn>
                                        <p:tgtEl>
                                          <p:spTgt spid="42"/>
                                        </p:tgtEl>
                                        <p:attrNameLst>
                                          <p:attrName>style.visibility</p:attrName>
                                        </p:attrNameLst>
                                      </p:cBhvr>
                                      <p:to>
                                        <p:strVal val="hidden"/>
                                      </p:to>
                                    </p:set>
                                  </p:childTnLst>
                                </p:cTn>
                              </p:par>
                            </p:childTnLst>
                          </p:cTn>
                        </p:par>
                        <p:par>
                          <p:cTn id="13" fill="hold">
                            <p:stCondLst>
                              <p:cond delay="2200"/>
                            </p:stCondLst>
                            <p:childTnLst>
                              <p:par>
                                <p:cTn id="14" presetID="1" presetClass="entr" presetSubtype="0" fill="hold" grpId="0" nodeType="afterEffect">
                                  <p:stCondLst>
                                    <p:cond delay="0"/>
                                  </p:stCondLst>
                                  <p:childTnLst>
                                    <p:set>
                                      <p:cBhvr>
                                        <p:cTn id="15" dur="1" fill="hold">
                                          <p:stCondLst>
                                            <p:cond delay="0"/>
                                          </p:stCondLst>
                                        </p:cTn>
                                        <p:tgtEl>
                                          <p:spTgt spid="41"/>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4"/>
                                        </p:tgtEl>
                                        <p:attrNameLst>
                                          <p:attrName>style.visibility</p:attrName>
                                        </p:attrNameLst>
                                      </p:cBhvr>
                                      <p:to>
                                        <p:strVal val="visible"/>
                                      </p:to>
                                    </p:set>
                                  </p:childTnLst>
                                </p:cTn>
                              </p:par>
                            </p:childTnLst>
                          </p:cTn>
                        </p:par>
                        <p:par>
                          <p:cTn id="18" fill="hold">
                            <p:stCondLst>
                              <p:cond delay="2200"/>
                            </p:stCondLst>
                            <p:childTnLst>
                              <p:par>
                                <p:cTn id="19" presetID="10" presetClass="exit" presetSubtype="0" fill="hold" grpId="1" nodeType="afterEffect">
                                  <p:stCondLst>
                                    <p:cond delay="200"/>
                                  </p:stCondLst>
                                  <p:childTnLst>
                                    <p:animEffect transition="out" filter="fade">
                                      <p:cBhvr>
                                        <p:cTn id="20" dur="2000"/>
                                        <p:tgtEl>
                                          <p:spTgt spid="41"/>
                                        </p:tgtEl>
                                      </p:cBhvr>
                                    </p:animEffect>
                                    <p:set>
                                      <p:cBhvr>
                                        <p:cTn id="21" dur="1" fill="hold">
                                          <p:stCondLst>
                                            <p:cond delay="1999"/>
                                          </p:stCondLst>
                                        </p:cTn>
                                        <p:tgtEl>
                                          <p:spTgt spid="41"/>
                                        </p:tgtEl>
                                        <p:attrNameLst>
                                          <p:attrName>style.visibility</p:attrName>
                                        </p:attrNameLst>
                                      </p:cBhvr>
                                      <p:to>
                                        <p:strVal val="hidden"/>
                                      </p:to>
                                    </p:set>
                                  </p:childTnLst>
                                </p:cTn>
                              </p:par>
                            </p:childTnLst>
                          </p:cTn>
                        </p:par>
                        <p:par>
                          <p:cTn id="22" fill="hold">
                            <p:stCondLst>
                              <p:cond delay="4400"/>
                            </p:stCondLst>
                            <p:childTnLst>
                              <p:par>
                                <p:cTn id="23" presetID="1" presetClass="entr" presetSubtype="0" fill="hold" grpId="0" nodeType="afterEffect">
                                  <p:stCondLst>
                                    <p:cond delay="0"/>
                                  </p:stCondLst>
                                  <p:childTnLst>
                                    <p:set>
                                      <p:cBhvr>
                                        <p:cTn id="24" dur="1" fill="hold">
                                          <p:stCondLst>
                                            <p:cond delay="0"/>
                                          </p:stCondLst>
                                        </p:cTn>
                                        <p:tgtEl>
                                          <p:spTgt spid="5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par>
                          <p:cTn id="27" fill="hold">
                            <p:stCondLst>
                              <p:cond delay="4400"/>
                            </p:stCondLst>
                            <p:childTnLst>
                              <p:par>
                                <p:cTn id="28" presetID="10" presetClass="exit" presetSubtype="0" fill="hold" grpId="1" nodeType="afterEffect">
                                  <p:stCondLst>
                                    <p:cond delay="200"/>
                                  </p:stCondLst>
                                  <p:childTnLst>
                                    <p:animEffect transition="out" filter="fade">
                                      <p:cBhvr>
                                        <p:cTn id="29" dur="2000"/>
                                        <p:tgtEl>
                                          <p:spTgt spid="51"/>
                                        </p:tgtEl>
                                      </p:cBhvr>
                                    </p:animEffect>
                                    <p:set>
                                      <p:cBhvr>
                                        <p:cTn id="30" dur="1" fill="hold">
                                          <p:stCondLst>
                                            <p:cond delay="1999"/>
                                          </p:stCondLst>
                                        </p:cTn>
                                        <p:tgtEl>
                                          <p:spTgt spid="51"/>
                                        </p:tgtEl>
                                        <p:attrNameLst>
                                          <p:attrName>style.visibility</p:attrName>
                                        </p:attrNameLst>
                                      </p:cBhvr>
                                      <p:to>
                                        <p:strVal val="hidden"/>
                                      </p:to>
                                    </p:set>
                                  </p:childTnLst>
                                </p:cTn>
                              </p:par>
                            </p:childTnLst>
                          </p:cTn>
                        </p:par>
                        <p:par>
                          <p:cTn id="31" fill="hold">
                            <p:stCondLst>
                              <p:cond delay="6600"/>
                            </p:stCondLst>
                            <p:childTnLst>
                              <p:par>
                                <p:cTn id="32" presetID="1" presetClass="entr" presetSubtype="0" fill="hold" grpId="0" nodeType="afterEffect">
                                  <p:stCondLst>
                                    <p:cond delay="0"/>
                                  </p:stCondLst>
                                  <p:childTnLst>
                                    <p:set>
                                      <p:cBhvr>
                                        <p:cTn id="33" dur="1" fill="hold">
                                          <p:stCondLst>
                                            <p:cond delay="0"/>
                                          </p:stCondLst>
                                        </p:cTn>
                                        <p:tgtEl>
                                          <p:spTgt spid="52"/>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6"/>
                                        </p:tgtEl>
                                        <p:attrNameLst>
                                          <p:attrName>style.visibility</p:attrName>
                                        </p:attrNameLst>
                                      </p:cBhvr>
                                      <p:to>
                                        <p:strVal val="visible"/>
                                      </p:to>
                                    </p:set>
                                  </p:childTnLst>
                                </p:cTn>
                              </p:par>
                            </p:childTnLst>
                          </p:cTn>
                        </p:par>
                        <p:par>
                          <p:cTn id="36" fill="hold">
                            <p:stCondLst>
                              <p:cond delay="6600"/>
                            </p:stCondLst>
                            <p:childTnLst>
                              <p:par>
                                <p:cTn id="37" presetID="10" presetClass="exit" presetSubtype="0" fill="hold" grpId="1" nodeType="afterEffect">
                                  <p:stCondLst>
                                    <p:cond delay="200"/>
                                  </p:stCondLst>
                                  <p:childTnLst>
                                    <p:animEffect transition="out" filter="fade">
                                      <p:cBhvr>
                                        <p:cTn id="38" dur="2000"/>
                                        <p:tgtEl>
                                          <p:spTgt spid="52"/>
                                        </p:tgtEl>
                                      </p:cBhvr>
                                    </p:animEffect>
                                    <p:set>
                                      <p:cBhvr>
                                        <p:cTn id="39" dur="1" fill="hold">
                                          <p:stCondLst>
                                            <p:cond delay="1999"/>
                                          </p:stCondLst>
                                        </p:cTn>
                                        <p:tgtEl>
                                          <p:spTgt spid="5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2" grpId="1" animBg="1"/>
      <p:bldP spid="41" grpId="0" animBg="1"/>
      <p:bldP spid="41" grpId="1" animBg="1"/>
      <p:bldP spid="51" grpId="0" animBg="1"/>
      <p:bldP spid="51" grpId="1" animBg="1"/>
      <p:bldP spid="52" grpId="0" animBg="1"/>
      <p:bldP spid="52" grpId="1"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val.png"/>
          <p:cNvPicPr>
            <a:picLocks noChangeAspect="1"/>
          </p:cNvPicPr>
          <p:nvPr/>
        </p:nvPicPr>
        <p:blipFill>
          <a:blip r:embed="rId2"/>
          <a:stretch>
            <a:fillRect/>
          </a:stretch>
        </p:blipFill>
        <p:spPr>
          <a:xfrm>
            <a:off x="1142" y="857"/>
            <a:ext cx="9142858" cy="6857143"/>
          </a:xfrm>
          <a:prstGeom prst="rect">
            <a:avLst/>
          </a:prstGeom>
        </p:spPr>
      </p:pic>
      <p:sp>
        <p:nvSpPr>
          <p:cNvPr id="3" name="Rounded Rectangle 2"/>
          <p:cNvSpPr/>
          <p:nvPr/>
        </p:nvSpPr>
        <p:spPr bwMode="blackGray">
          <a:xfrm>
            <a:off x="41077" y="3971504"/>
            <a:ext cx="5055579" cy="2009776"/>
          </a:xfrm>
          <a:prstGeom prst="roundRect">
            <a:avLst/>
          </a:prstGeom>
          <a:noFill/>
          <a:ln w="9525">
            <a:noFill/>
            <a:miter lim="800000"/>
            <a:headEnd/>
            <a:tailEnd/>
          </a:ln>
          <a:scene3d>
            <a:camera prst="orthographicFront"/>
            <a:lightRig rig="contrasting" dir="t">
              <a:rot lat="0" lon="0" rev="7800000"/>
            </a:lightRig>
          </a:scene3d>
          <a:sp3d prstMaterial="metal">
            <a:bevelB w="0" h="0"/>
          </a:sp3d>
        </p:spPr>
        <p:txBody>
          <a:bodyPr anchor="ctr" anchorCtr="0"/>
          <a:lstStyle/>
          <a:p>
            <a:pPr defTabSz="914099" fontAlgn="base">
              <a:spcBef>
                <a:spcPct val="0"/>
              </a:spcBef>
              <a:spcAft>
                <a:spcPct val="0"/>
              </a:spcAft>
              <a:defRPr/>
            </a:pPr>
            <a:r>
              <a:rPr lang="en-US" sz="3200" dirty="0" smtClean="0">
                <a:solidFill>
                  <a:srgbClr val="FFFFFF"/>
                </a:solidFill>
                <a:effectLst>
                  <a:outerShdw blurRad="38100" dist="38100" dir="2700000" algn="tl">
                    <a:srgbClr val="000000">
                      <a:alpha val="43137"/>
                    </a:srgbClr>
                  </a:outerShdw>
                </a:effectLst>
                <a:latin typeface="Segoe" pitchFamily="34" charset="0"/>
              </a:rPr>
              <a:t>Complete an evaluation on </a:t>
            </a:r>
            <a:r>
              <a:rPr lang="en-US" sz="3200" dirty="0" err="1" smtClean="0">
                <a:solidFill>
                  <a:srgbClr val="FFFFFF"/>
                </a:solidFill>
                <a:effectLst>
                  <a:outerShdw blurRad="38100" dist="38100" dir="2700000" algn="tl">
                    <a:srgbClr val="000000">
                      <a:alpha val="43137"/>
                    </a:srgbClr>
                  </a:outerShdw>
                </a:effectLst>
                <a:latin typeface="Segoe" pitchFamily="34" charset="0"/>
              </a:rPr>
              <a:t>CommNet</a:t>
            </a:r>
            <a:r>
              <a:rPr lang="en-US" sz="3200" dirty="0" smtClean="0">
                <a:solidFill>
                  <a:srgbClr val="FFFFFF"/>
                </a:solidFill>
                <a:effectLst>
                  <a:outerShdw blurRad="38100" dist="38100" dir="2700000" algn="tl">
                    <a:srgbClr val="000000">
                      <a:alpha val="43137"/>
                    </a:srgbClr>
                  </a:outerShdw>
                </a:effectLst>
                <a:latin typeface="Segoe" pitchFamily="34" charset="0"/>
              </a:rPr>
              <a:t> and enter to win an Xbox 360 Elite!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par>
                                <p:cTn id="8" presetID="64" presetClass="path" presetSubtype="0" decel="50000" fill="hold" grpId="1" nodeType="withEffect">
                                  <p:stCondLst>
                                    <p:cond delay="0"/>
                                  </p:stCondLst>
                                  <p:childTnLst>
                                    <p:animMotion origin="layout" path="M -0.41701 -0.00138 L -2.77778E-6 -4.44444E-6 " pathEditMode="relative" rAng="0" ptsTypes="AA">
                                      <p:cBhvr>
                                        <p:cTn id="9" dur="1000" fill="hold"/>
                                        <p:tgtEl>
                                          <p:spTgt spid="3"/>
                                        </p:tgtEl>
                                        <p:attrNameLst>
                                          <p:attrName>ppt_x</p:attrName>
                                          <p:attrName>ppt_y</p:attrName>
                                        </p:attrNameLst>
                                      </p:cBhvr>
                                      <p:rCtr x="209" y="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Text Placeholder 2"/>
          <p:cNvSpPr>
            <a:spLocks noGrp="1"/>
          </p:cNvSpPr>
          <p:nvPr>
            <p:ph type="body" sz="quarter" idx="10"/>
          </p:nvPr>
        </p:nvSpPr>
        <p:spPr/>
        <p:txBody>
          <a:bodyPr/>
          <a:lstStyle/>
          <a:p>
            <a:pPr lvl="2"/>
            <a:r>
              <a:rPr lang="en-US" sz="3200" dirty="0" smtClean="0"/>
              <a:t>Microsoft Ajax CDN</a:t>
            </a:r>
          </a:p>
          <a:p>
            <a:pPr lvl="2"/>
            <a:endParaRPr lang="en-US" sz="3200" dirty="0" smtClean="0"/>
          </a:p>
          <a:p>
            <a:pPr lvl="2"/>
            <a:r>
              <a:rPr lang="en-US" sz="3200" dirty="0" smtClean="0"/>
              <a:t>Microsoft </a:t>
            </a:r>
            <a:r>
              <a:rPr lang="en-US" sz="3200" smtClean="0"/>
              <a:t>Ajax Tools</a:t>
            </a:r>
            <a:endParaRPr lang="en-US" sz="3200" dirty="0" smtClean="0"/>
          </a:p>
          <a:p>
            <a:pPr lvl="2"/>
            <a:endParaRPr lang="en-US" sz="3200" dirty="0" smtClean="0"/>
          </a:p>
          <a:p>
            <a:pPr lvl="2"/>
            <a:r>
              <a:rPr lang="en-US" sz="3200" dirty="0" smtClean="0"/>
              <a:t>Microsoft Ajax Library</a:t>
            </a:r>
          </a:p>
          <a:p>
            <a:pPr lvl="2"/>
            <a:endParaRPr lang="en-US" dirty="0" smtClean="0"/>
          </a:p>
          <a:p>
            <a:pPr>
              <a:buNone/>
            </a:pPr>
            <a:endParaRPr lang="en-US" dirty="0"/>
          </a:p>
        </p:txBody>
      </p:sp>
    </p:spTree>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icrosoft logo and tagline"/>
          <p:cNvPicPr>
            <a:picLocks noChangeAspect="1" noChangeArrowheads="1"/>
          </p:cNvPicPr>
          <p:nvPr/>
        </p:nvPicPr>
        <p:blipFill>
          <a:blip r:embed="rId3"/>
          <a:stretch>
            <a:fillRect/>
          </a:stretch>
        </p:blipFill>
        <p:spPr bwMode="black">
          <a:xfrm>
            <a:off x="2286000" y="2590800"/>
            <a:ext cx="4572000" cy="986114"/>
          </a:xfrm>
          <a:prstGeom prst="rect">
            <a:avLst/>
          </a:prstGeom>
          <a:noFill/>
          <a:ln>
            <a:noFill/>
          </a:ln>
        </p:spPr>
      </p:pic>
      <p:sp>
        <p:nvSpPr>
          <p:cNvPr id="5" name="Text Box 3"/>
          <p:cNvSpPr txBox="1">
            <a:spLocks noChangeArrowheads="1"/>
          </p:cNvSpPr>
          <p:nvPr/>
        </p:nvSpPr>
        <p:spPr bwMode="blackWhite">
          <a:xfrm>
            <a:off x="967578" y="5580925"/>
            <a:ext cx="7208845" cy="461651"/>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600" dirty="0">
                <a:latin typeface="Calibri" pitchFamily="34" charset="0"/>
                <a:cs typeface="Arial" charset="0"/>
              </a:rPr>
              <a:t>© </a:t>
            </a:r>
            <a:r>
              <a:rPr lang="en-US" sz="600" dirty="0" smtClean="0">
                <a:latin typeface="Calibri" pitchFamily="34" charset="0"/>
                <a:cs typeface="Arial" charset="0"/>
              </a:rPr>
              <a:t>2009 Microsoft </a:t>
            </a:r>
            <a:r>
              <a:rPr lang="en-US" sz="600" dirty="0">
                <a:latin typeface="Calibri" pitchFamily="34" charset="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600" dirty="0">
                <a:latin typeface="Calibri"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r>
              <a:rPr lang="en-US" sz="600" dirty="0" smtClean="0">
                <a:latin typeface="Calibri" pitchFamily="34" charset="0"/>
                <a:cs typeface="Arial" charset="0"/>
              </a:rPr>
              <a:t>MICROSOFT </a:t>
            </a:r>
            <a:r>
              <a:rPr lang="en-US" sz="600" dirty="0">
                <a:latin typeface="Calibri" pitchFamily="34" charset="0"/>
                <a:cs typeface="Arial" charset="0"/>
              </a:rPr>
              <a:t>MAKES NO WARRANTIES, EXPRESS, IMPLIED OR STATUTORY, AS TO THE INFORMATION IN THIS PRESENTATION.</a:t>
            </a:r>
          </a:p>
        </p:txBody>
      </p:sp>
      <p:sp>
        <p:nvSpPr>
          <p:cNvPr id="6" name="Rectangle 5"/>
          <p:cNvSpPr/>
          <p:nvPr/>
        </p:nvSpPr>
        <p:spPr bwMode="auto">
          <a:xfrm>
            <a:off x="-2298032" y="0"/>
            <a:ext cx="2141623" cy="794084"/>
          </a:xfrm>
          <a:prstGeom prst="rect">
            <a:avLst/>
          </a:prstGeom>
          <a:ln w="38100">
            <a:solidFill>
              <a:srgbClr val="FFFF00"/>
            </a:solidFill>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b="1" dirty="0" smtClean="0"/>
              <a:t>Required Slide</a:t>
            </a:r>
            <a:endParaRPr lang="en-US" sz="2400" b="1" dirty="0" smtClean="0">
              <a:solidFill>
                <a:srgbClr val="FFFFFF"/>
              </a:solidFill>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Microsoft Ajax CDN</a:t>
            </a:r>
            <a:endParaRPr lang="en-US" dirty="0"/>
          </a:p>
        </p:txBody>
      </p:sp>
      <p:sp>
        <p:nvSpPr>
          <p:cNvPr id="3" name="Content Placeholder 2"/>
          <p:cNvSpPr>
            <a:spLocks noGrp="1"/>
          </p:cNvSpPr>
          <p:nvPr>
            <p:ph idx="1"/>
          </p:nvPr>
        </p:nvSpPr>
        <p:spPr/>
        <p:txBody>
          <a:bodyPr>
            <a:normAutofit/>
          </a:bodyPr>
          <a:lstStyle/>
          <a:p>
            <a:pPr>
              <a:buNone/>
            </a:pPr>
            <a:r>
              <a:rPr lang="en-US" dirty="0" smtClean="0"/>
              <a:t> 	Content Delivery Networks improve your website performance because:</a:t>
            </a:r>
          </a:p>
          <a:p>
            <a:pPr lvl="2"/>
            <a:r>
              <a:rPr lang="en-US" dirty="0" smtClean="0"/>
              <a:t>Files get cached across the world</a:t>
            </a:r>
          </a:p>
          <a:p>
            <a:pPr lvl="2"/>
            <a:r>
              <a:rPr lang="en-US" dirty="0" smtClean="0"/>
              <a:t>Files get cached across domains</a:t>
            </a:r>
          </a:p>
          <a:p>
            <a:pPr lvl="2"/>
            <a:r>
              <a:rPr lang="en-US" dirty="0" smtClean="0"/>
              <a:t>Files get compressed</a:t>
            </a:r>
          </a:p>
          <a:p>
            <a:pPr lvl="2"/>
            <a:r>
              <a:rPr lang="en-US" dirty="0" smtClean="0"/>
              <a:t>Files get cached on the browser with a far future header</a:t>
            </a: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Microsoft Ajax CDN</a:t>
            </a:r>
            <a:endParaRPr lang="en-US" dirty="0"/>
          </a:p>
        </p:txBody>
      </p:sp>
      <p:sp>
        <p:nvSpPr>
          <p:cNvPr id="3" name="Content Placeholder 2"/>
          <p:cNvSpPr>
            <a:spLocks noGrp="1"/>
          </p:cNvSpPr>
          <p:nvPr>
            <p:ph idx="1"/>
          </p:nvPr>
        </p:nvSpPr>
        <p:spPr/>
        <p:txBody>
          <a:bodyPr>
            <a:normAutofit/>
          </a:bodyPr>
          <a:lstStyle/>
          <a:p>
            <a:pPr>
              <a:buNone/>
            </a:pPr>
            <a:r>
              <a:rPr lang="en-US" dirty="0" smtClean="0"/>
              <a:t>What’s on the CDN?</a:t>
            </a:r>
          </a:p>
          <a:p>
            <a:pPr lvl="1"/>
            <a:r>
              <a:rPr lang="en-US" dirty="0" smtClean="0"/>
              <a:t>Microsoft Ajax Library</a:t>
            </a:r>
          </a:p>
          <a:p>
            <a:pPr lvl="1"/>
            <a:r>
              <a:rPr lang="en-US" dirty="0" err="1" smtClean="0"/>
              <a:t>jQuery</a:t>
            </a:r>
            <a:endParaRPr lang="en-US" dirty="0" smtClean="0"/>
          </a:p>
          <a:p>
            <a:pPr lvl="1"/>
            <a:r>
              <a:rPr lang="en-US" dirty="0" err="1" smtClean="0"/>
              <a:t>jQuery</a:t>
            </a:r>
            <a:r>
              <a:rPr lang="en-US" dirty="0" smtClean="0"/>
              <a:t> Validation Library</a:t>
            </a:r>
          </a:p>
          <a:p>
            <a:pPr lvl="1"/>
            <a:r>
              <a:rPr lang="en-US" dirty="0" smtClean="0"/>
              <a:t>ASP.NET Framework JavaScript</a:t>
            </a:r>
            <a:endParaRPr lang="en-US" dirty="0"/>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Microsoft Ajax CDN</a:t>
            </a:r>
            <a:endParaRPr lang="en-US" dirty="0"/>
          </a:p>
        </p:txBody>
      </p:sp>
      <p:sp>
        <p:nvSpPr>
          <p:cNvPr id="3" name="Content Placeholder 2"/>
          <p:cNvSpPr>
            <a:spLocks noGrp="1"/>
          </p:cNvSpPr>
          <p:nvPr>
            <p:ph idx="1"/>
          </p:nvPr>
        </p:nvSpPr>
        <p:spPr/>
        <p:txBody>
          <a:bodyPr/>
          <a:lstStyle/>
          <a:p>
            <a:pPr>
              <a:buNone/>
            </a:pPr>
            <a:r>
              <a:rPr lang="en-US" dirty="0" smtClean="0"/>
              <a:t>You can start using Microsoft Ajax like this:</a:t>
            </a:r>
          </a:p>
          <a:p>
            <a:pPr>
              <a:buNone/>
            </a:pPr>
            <a:endParaRPr lang="en-US" dirty="0" smtClean="0"/>
          </a:p>
          <a:p>
            <a:pPr>
              <a:buNone/>
            </a:pPr>
            <a:r>
              <a:rPr lang="en-US" sz="2000" dirty="0" smtClean="0">
                <a:latin typeface="Consolas" pitchFamily="49" charset="0"/>
                <a:cs typeface="Consolas" pitchFamily="49" charset="0"/>
              </a:rPr>
              <a:t>&lt;script </a:t>
            </a:r>
            <a:r>
              <a:rPr lang="en-US" sz="2000" dirty="0" err="1" smtClean="0">
                <a:latin typeface="Consolas" pitchFamily="49" charset="0"/>
                <a:cs typeface="Consolas" pitchFamily="49" charset="0"/>
              </a:rPr>
              <a:t>src</a:t>
            </a:r>
            <a:r>
              <a:rPr lang="en-US" sz="2000" dirty="0" smtClean="0">
                <a:latin typeface="Consolas" pitchFamily="49" charset="0"/>
                <a:cs typeface="Consolas" pitchFamily="49" charset="0"/>
              </a:rPr>
              <a:t>=“ajax.microsoft.com/</a:t>
            </a:r>
            <a:r>
              <a:rPr lang="en-US" sz="2000" dirty="0" err="1" smtClean="0">
                <a:latin typeface="Consolas" pitchFamily="49" charset="0"/>
                <a:cs typeface="Consolas" pitchFamily="49" charset="0"/>
              </a:rPr>
              <a:t>ajax</a:t>
            </a:r>
            <a:r>
              <a:rPr lang="en-US" sz="2000" dirty="0" smtClean="0">
                <a:latin typeface="Consolas" pitchFamily="49" charset="0"/>
                <a:cs typeface="Consolas" pitchFamily="49" charset="0"/>
              </a:rPr>
              <a:t>/beta/0911/Start.js”&gt;</a:t>
            </a:r>
          </a:p>
          <a:p>
            <a:pPr>
              <a:buNone/>
            </a:pPr>
            <a:r>
              <a:rPr lang="en-US" sz="2000" dirty="0" smtClean="0">
                <a:latin typeface="Consolas" pitchFamily="49" charset="0"/>
                <a:cs typeface="Consolas" pitchFamily="49" charset="0"/>
              </a:rPr>
              <a:t>&lt;/Script&gt;</a:t>
            </a:r>
            <a:endParaRPr lang="en-US" sz="2000" dirty="0">
              <a:latin typeface="Consolas" pitchFamily="49" charset="0"/>
              <a:cs typeface="Consolas" pitchFamily="49" charset="0"/>
            </a:endParaRP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Microsoft Ajax CDN</a:t>
            </a:r>
            <a:endParaRPr lang="en-US" dirty="0"/>
          </a:p>
        </p:txBody>
      </p:sp>
      <p:sp>
        <p:nvSpPr>
          <p:cNvPr id="3" name="Content Placeholder 2"/>
          <p:cNvSpPr>
            <a:spLocks noGrp="1"/>
          </p:cNvSpPr>
          <p:nvPr>
            <p:ph idx="1"/>
          </p:nvPr>
        </p:nvSpPr>
        <p:spPr/>
        <p:txBody>
          <a:bodyPr/>
          <a:lstStyle/>
          <a:p>
            <a:pPr>
              <a:buNone/>
            </a:pPr>
            <a:r>
              <a:rPr lang="en-US" dirty="0" smtClean="0"/>
              <a:t>Quickly improve ASP.NET Web Forms performance:</a:t>
            </a:r>
          </a:p>
          <a:p>
            <a:pPr>
              <a:buNone/>
            </a:pPr>
            <a:endParaRPr lang="en-US" dirty="0" smtClean="0"/>
          </a:p>
          <a:p>
            <a:pPr lvl="1">
              <a:buNone/>
            </a:pPr>
            <a:r>
              <a:rPr lang="en-US" sz="2400" dirty="0" smtClean="0">
                <a:latin typeface="Consolas" pitchFamily="49" charset="0"/>
                <a:cs typeface="Consolas" pitchFamily="49" charset="0"/>
              </a:rPr>
              <a:t>&lt;</a:t>
            </a:r>
            <a:r>
              <a:rPr lang="en-US" sz="2400" dirty="0" err="1" smtClean="0">
                <a:latin typeface="Consolas" pitchFamily="49" charset="0"/>
                <a:cs typeface="Consolas" pitchFamily="49" charset="0"/>
              </a:rPr>
              <a:t>ScriptManager</a:t>
            </a:r>
            <a:r>
              <a:rPr lang="en-US" sz="2400" dirty="0" smtClean="0">
                <a:latin typeface="Consolas" pitchFamily="49" charset="0"/>
                <a:cs typeface="Consolas" pitchFamily="49" charset="0"/>
              </a:rPr>
              <a:t> </a:t>
            </a:r>
          </a:p>
          <a:p>
            <a:pPr lvl="1">
              <a:buNone/>
            </a:pPr>
            <a:r>
              <a:rPr lang="en-US" sz="2400" dirty="0" smtClean="0">
                <a:latin typeface="Consolas" pitchFamily="49" charset="0"/>
                <a:cs typeface="Consolas" pitchFamily="49" charset="0"/>
              </a:rPr>
              <a:t>	</a:t>
            </a:r>
            <a:r>
              <a:rPr lang="en-US" sz="2400" dirty="0" err="1" smtClean="0">
                <a:latin typeface="Consolas" pitchFamily="49" charset="0"/>
                <a:cs typeface="Consolas" pitchFamily="49" charset="0"/>
              </a:rPr>
              <a:t>EnableCdn</a:t>
            </a:r>
            <a:r>
              <a:rPr lang="en-US" sz="2400" dirty="0" smtClean="0">
                <a:latin typeface="Consolas" pitchFamily="49" charset="0"/>
                <a:cs typeface="Consolas" pitchFamily="49" charset="0"/>
              </a:rPr>
              <a:t>=“true”</a:t>
            </a:r>
          </a:p>
          <a:p>
            <a:pPr lvl="1">
              <a:buNone/>
            </a:pPr>
            <a:r>
              <a:rPr lang="en-US" sz="2400" dirty="0" smtClean="0">
                <a:latin typeface="Consolas" pitchFamily="49" charset="0"/>
                <a:cs typeface="Consolas" pitchFamily="49" charset="0"/>
              </a:rPr>
              <a:t>	</a:t>
            </a:r>
            <a:r>
              <a:rPr lang="en-US" sz="2400" dirty="0" err="1" smtClean="0">
                <a:latin typeface="Consolas" pitchFamily="49" charset="0"/>
                <a:cs typeface="Consolas" pitchFamily="49" charset="0"/>
              </a:rPr>
              <a:t>Runat</a:t>
            </a:r>
            <a:r>
              <a:rPr lang="en-US" sz="2400" dirty="0" smtClean="0">
                <a:latin typeface="Consolas" pitchFamily="49" charset="0"/>
                <a:cs typeface="Consolas" pitchFamily="49" charset="0"/>
              </a:rPr>
              <a:t>=“Server” /&gt;</a:t>
            </a:r>
            <a:endParaRPr lang="en-US" sz="2400" dirty="0">
              <a:latin typeface="Consolas" pitchFamily="49" charset="0"/>
              <a:cs typeface="Consolas" pitchFamily="49" charset="0"/>
            </a:endParaRP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smtClean="0"/>
              <a:t>Using </a:t>
            </a:r>
            <a:r>
              <a:rPr lang="en-US" sz="3600" dirty="0" err="1" smtClean="0"/>
              <a:t>jQuery</a:t>
            </a:r>
            <a:r>
              <a:rPr lang="en-US" sz="3600" dirty="0" smtClean="0"/>
              <a:t> from the Microsoft Ajax CDN</a:t>
            </a:r>
            <a:endParaRPr lang="en-US" sz="3600" dirty="0"/>
          </a:p>
        </p:txBody>
      </p:sp>
      <p:sp>
        <p:nvSpPr>
          <p:cNvPr id="4" name="Text Placeholder 3"/>
          <p:cNvSpPr>
            <a:spLocks noGrp="1"/>
          </p:cNvSpPr>
          <p:nvPr>
            <p:ph type="body" sz="quarter" idx="10"/>
          </p:nvPr>
        </p:nvSpPr>
        <p:spPr/>
        <p:txBody>
          <a:bodyPr/>
          <a:lstStyle/>
          <a:p>
            <a:r>
              <a:rPr lang="en-US" dirty="0" smtClean="0"/>
              <a:t>demo </a:t>
            </a:r>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Microsoft Ajax </a:t>
            </a:r>
            <a:r>
              <a:rPr lang="en-US" dirty="0" err="1" smtClean="0"/>
              <a:t>Minifier</a:t>
            </a:r>
            <a:endParaRPr lang="en-US" dirty="0"/>
          </a:p>
        </p:txBody>
      </p:sp>
      <p:sp>
        <p:nvSpPr>
          <p:cNvPr id="3" name="Text Placeholder 2"/>
          <p:cNvSpPr>
            <a:spLocks noGrp="1"/>
          </p:cNvSpPr>
          <p:nvPr>
            <p:ph type="body" sz="quarter" idx="10"/>
          </p:nvPr>
        </p:nvSpPr>
        <p:spPr>
          <a:xfrm>
            <a:off x="381000" y="1411551"/>
            <a:ext cx="8382000" cy="4557733"/>
          </a:xfrm>
        </p:spPr>
        <p:txBody>
          <a:bodyPr/>
          <a:lstStyle/>
          <a:p>
            <a:pPr>
              <a:buNone/>
            </a:pPr>
            <a:r>
              <a:rPr lang="en-US" dirty="0" smtClean="0"/>
              <a:t>Reduces the size of JavaScript files:</a:t>
            </a:r>
          </a:p>
          <a:p>
            <a:pPr>
              <a:buNone/>
            </a:pPr>
            <a:endParaRPr lang="en-US" dirty="0" smtClean="0"/>
          </a:p>
          <a:p>
            <a:pPr lvl="1"/>
            <a:r>
              <a:rPr lang="en-US" b="1" i="1" dirty="0" smtClean="0"/>
              <a:t>Normal </a:t>
            </a:r>
            <a:r>
              <a:rPr lang="en-US" b="1" i="1" dirty="0" err="1" smtClean="0"/>
              <a:t>Minification</a:t>
            </a:r>
            <a:r>
              <a:rPr lang="en-US" dirty="0" smtClean="0"/>
              <a:t> – Remove whitespace, comments, and unnecessary semi-colons and curly braces.</a:t>
            </a:r>
          </a:p>
          <a:p>
            <a:pPr lvl="1">
              <a:buNone/>
            </a:pPr>
            <a:endParaRPr lang="en-US" dirty="0" smtClean="0"/>
          </a:p>
          <a:p>
            <a:pPr lvl="1"/>
            <a:r>
              <a:rPr lang="en-US" b="1" i="1" dirty="0" err="1" smtClean="0"/>
              <a:t>Hypercrunching</a:t>
            </a:r>
            <a:r>
              <a:rPr lang="en-US" dirty="0" smtClean="0"/>
              <a:t> – Reduce variable names and remove unreachable statements, functions, and variables.</a:t>
            </a:r>
          </a:p>
          <a:p>
            <a:endParaRPr lang="en-US" dirty="0"/>
          </a:p>
        </p:txBody>
      </p:sp>
    </p:spTree>
  </p:cSld>
  <p:clrMapOvr>
    <a:masterClrMapping/>
  </p:clrMapOvr>
  <p:transition>
    <p:fade/>
  </p:transition>
</p:sld>
</file>

<file path=ppt/theme/theme1.xml><?xml version="1.0" encoding="utf-8"?>
<a:theme xmlns:a="http://schemas.openxmlformats.org/drawingml/2006/main" name="TechEd09_Europe">
  <a:themeElements>
    <a:clrScheme name="Custom 26">
      <a:dk1>
        <a:srgbClr val="000000"/>
      </a:dk1>
      <a:lt1>
        <a:srgbClr val="FFFFFF"/>
      </a:lt1>
      <a:dk2>
        <a:srgbClr val="CCFFCC"/>
      </a:dk2>
      <a:lt2>
        <a:srgbClr val="CCCCCC"/>
      </a:lt2>
      <a:accent1>
        <a:srgbClr val="99CC99"/>
      </a:accent1>
      <a:accent2>
        <a:srgbClr val="00994B"/>
      </a:accent2>
      <a:accent3>
        <a:srgbClr val="1E78B9"/>
      </a:accent3>
      <a:accent4>
        <a:srgbClr val="F5821E"/>
      </a:accent4>
      <a:accent5>
        <a:srgbClr val="FFFF11"/>
      </a:accent5>
      <a:accent6>
        <a:srgbClr val="D90026"/>
      </a:accent6>
      <a:hlink>
        <a:srgbClr val="F3EB4F"/>
      </a:hlink>
      <a:folHlink>
        <a:srgbClr val="68188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000" dirty="0" smtClean="0">
            <a:solidFill>
              <a:srgbClr val="FFFFFF"/>
            </a:solidFill>
            <a:effectLst>
              <a:outerShdw blurRad="38100" dist="38100" dir="2700000" algn="tl">
                <a:srgbClr val="000000">
                  <a:alpha val="43137"/>
                </a:srgbClr>
              </a:outerShdw>
            </a:effectLst>
            <a:latin typeface="Calibri"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chEd09_Europe template">
  <a:themeElements>
    <a:clrScheme name="Custom 26">
      <a:dk1>
        <a:srgbClr val="000000"/>
      </a:dk1>
      <a:lt1>
        <a:srgbClr val="FFFFFF"/>
      </a:lt1>
      <a:dk2>
        <a:srgbClr val="CCFFCC"/>
      </a:dk2>
      <a:lt2>
        <a:srgbClr val="CCCCCC"/>
      </a:lt2>
      <a:accent1>
        <a:srgbClr val="99CC99"/>
      </a:accent1>
      <a:accent2>
        <a:srgbClr val="00994B"/>
      </a:accent2>
      <a:accent3>
        <a:srgbClr val="1E78B9"/>
      </a:accent3>
      <a:accent4>
        <a:srgbClr val="F5821E"/>
      </a:accent4>
      <a:accent5>
        <a:srgbClr val="FFFF11"/>
      </a:accent5>
      <a:accent6>
        <a:srgbClr val="D90026"/>
      </a:accent6>
      <a:hlink>
        <a:srgbClr val="F3EB4F"/>
      </a:hlink>
      <a:folHlink>
        <a:srgbClr val="68188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000" dirty="0" smtClean="0">
            <a:solidFill>
              <a:srgbClr val="FFFFFF"/>
            </a:solidFill>
            <a:effectLst>
              <a:outerShdw blurRad="38100" dist="38100" dir="2700000" algn="tl">
                <a:srgbClr val="000000">
                  <a:alpha val="43137"/>
                </a:srgbClr>
              </a:outerShdw>
            </a:effectLst>
            <a:latin typeface="Calibri"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TechEd09_Europe</Template>
  <TotalTime>791</TotalTime>
  <Words>455</Words>
  <Application>Microsoft Office PowerPoint</Application>
  <PresentationFormat>On-screen Show (4:3)</PresentationFormat>
  <Paragraphs>169</Paragraphs>
  <Slides>30</Slides>
  <Notes>29</Notes>
  <HiddenSlides>0</HiddenSlides>
  <MMClips>0</MMClips>
  <ScaleCrop>false</ScaleCrop>
  <HeadingPairs>
    <vt:vector size="4" baseType="variant">
      <vt:variant>
        <vt:lpstr>Theme</vt:lpstr>
      </vt:variant>
      <vt:variant>
        <vt:i4>2</vt:i4>
      </vt:variant>
      <vt:variant>
        <vt:lpstr>Slide Titles</vt:lpstr>
      </vt:variant>
      <vt:variant>
        <vt:i4>30</vt:i4>
      </vt:variant>
    </vt:vector>
  </HeadingPairs>
  <TitlesOfParts>
    <vt:vector size="32" baseType="lpstr">
      <vt:lpstr>TechEd09_Europe</vt:lpstr>
      <vt:lpstr>TechEd09_Europe template</vt:lpstr>
      <vt:lpstr>Slide 1</vt:lpstr>
      <vt:lpstr>Microsoft Ajax Taking Ajax to the Next Level</vt:lpstr>
      <vt:lpstr>Overview</vt:lpstr>
      <vt:lpstr>Microsoft Ajax CDN</vt:lpstr>
      <vt:lpstr>Microsoft Ajax CDN</vt:lpstr>
      <vt:lpstr>Microsoft Ajax CDN</vt:lpstr>
      <vt:lpstr>Microsoft Ajax CDN</vt:lpstr>
      <vt:lpstr>Using jQuery from the Microsoft Ajax CDN</vt:lpstr>
      <vt:lpstr>Microsoft Ajax Minifier</vt:lpstr>
      <vt:lpstr>Microsoft Ajax Minifier</vt:lpstr>
      <vt:lpstr>Using the Microsoft Ajax Minifier </vt:lpstr>
      <vt:lpstr>Microsoft Ajax Library</vt:lpstr>
      <vt:lpstr>Microsoft Ajax Library Features</vt:lpstr>
      <vt:lpstr>Powerful Client Data Access Library</vt:lpstr>
      <vt:lpstr>Displaying Data from a WCF Service</vt:lpstr>
      <vt:lpstr>Creating a Master/Detail form</vt:lpstr>
      <vt:lpstr>Updating Database Data</vt:lpstr>
      <vt:lpstr>Client Script Loader</vt:lpstr>
      <vt:lpstr>Using the client script loader </vt:lpstr>
      <vt:lpstr>Using Microsoft Ajax client controls </vt:lpstr>
      <vt:lpstr>jQuery Integration</vt:lpstr>
      <vt:lpstr>Client data access with jQuery</vt:lpstr>
      <vt:lpstr>Summary</vt:lpstr>
      <vt:lpstr>Summary</vt:lpstr>
      <vt:lpstr>Additional Resources</vt:lpstr>
      <vt:lpstr>Related Content</vt:lpstr>
      <vt:lpstr>Slide 27</vt:lpstr>
      <vt:lpstr>Resources</vt:lpstr>
      <vt:lpstr>Slide 29</vt:lpstr>
      <vt:lpstr>Slide 30</vt:lpstr>
    </vt:vector>
  </TitlesOfParts>
  <Manager>&lt;Content Manager Name Here&gt;</Manager>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tech·ed europe 2009</dc:subject>
  <dc:creator>Stephen Walther</dc:creator>
  <dc:description>tech·ed europe 2009</dc:description>
  <cp:lastModifiedBy>cn_user</cp:lastModifiedBy>
  <cp:revision>23</cp:revision>
  <dcterms:created xsi:type="dcterms:W3CDTF">2009-11-08T21:00:09Z</dcterms:created>
  <dcterms:modified xsi:type="dcterms:W3CDTF">2009-11-10T07:06:23Z</dcterms:modified>
</cp:coreProperties>
</file>