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28" r:id="rId2"/>
  </p:sldMasterIdLst>
  <p:notesMasterIdLst>
    <p:notesMasterId r:id="rId70"/>
  </p:notesMasterIdLst>
  <p:handoutMasterIdLst>
    <p:handoutMasterId r:id="rId71"/>
  </p:handoutMasterIdLst>
  <p:sldIdLst>
    <p:sldId id="256" r:id="rId3"/>
    <p:sldId id="257" r:id="rId4"/>
    <p:sldId id="283" r:id="rId5"/>
    <p:sldId id="334" r:id="rId6"/>
    <p:sldId id="335" r:id="rId7"/>
    <p:sldId id="326" r:id="rId8"/>
    <p:sldId id="327" r:id="rId9"/>
    <p:sldId id="328" r:id="rId10"/>
    <p:sldId id="435" r:id="rId11"/>
    <p:sldId id="330" r:id="rId12"/>
    <p:sldId id="442" r:id="rId13"/>
    <p:sldId id="471" r:id="rId14"/>
    <p:sldId id="476" r:id="rId15"/>
    <p:sldId id="448" r:id="rId16"/>
    <p:sldId id="449" r:id="rId17"/>
    <p:sldId id="450" r:id="rId18"/>
    <p:sldId id="451" r:id="rId19"/>
    <p:sldId id="453" r:id="rId20"/>
    <p:sldId id="472" r:id="rId21"/>
    <p:sldId id="477" r:id="rId22"/>
    <p:sldId id="454" r:id="rId23"/>
    <p:sldId id="455" r:id="rId24"/>
    <p:sldId id="456" r:id="rId25"/>
    <p:sldId id="457" r:id="rId26"/>
    <p:sldId id="380" r:id="rId27"/>
    <p:sldId id="478" r:id="rId28"/>
    <p:sldId id="479" r:id="rId29"/>
    <p:sldId id="480" r:id="rId30"/>
    <p:sldId id="481" r:id="rId31"/>
    <p:sldId id="486" r:id="rId32"/>
    <p:sldId id="483" r:id="rId33"/>
    <p:sldId id="399" r:id="rId34"/>
    <p:sldId id="458" r:id="rId35"/>
    <p:sldId id="401" r:id="rId36"/>
    <p:sldId id="384" r:id="rId37"/>
    <p:sldId id="386" r:id="rId38"/>
    <p:sldId id="387" r:id="rId39"/>
    <p:sldId id="393" r:id="rId40"/>
    <p:sldId id="395" r:id="rId41"/>
    <p:sldId id="443" r:id="rId42"/>
    <p:sldId id="444" r:id="rId43"/>
    <p:sldId id="394" r:id="rId44"/>
    <p:sldId id="431" r:id="rId45"/>
    <p:sldId id="424" r:id="rId46"/>
    <p:sldId id="425" r:id="rId47"/>
    <p:sldId id="426" r:id="rId48"/>
    <p:sldId id="466" r:id="rId49"/>
    <p:sldId id="405" r:id="rId50"/>
    <p:sldId id="406" r:id="rId51"/>
    <p:sldId id="409" r:id="rId52"/>
    <p:sldId id="410" r:id="rId53"/>
    <p:sldId id="411" r:id="rId54"/>
    <p:sldId id="412" r:id="rId55"/>
    <p:sldId id="413" r:id="rId56"/>
    <p:sldId id="420" r:id="rId57"/>
    <p:sldId id="467" r:id="rId58"/>
    <p:sldId id="408" r:id="rId59"/>
    <p:sldId id="365" r:id="rId60"/>
    <p:sldId id="367" r:id="rId61"/>
    <p:sldId id="373" r:id="rId62"/>
    <p:sldId id="474" r:id="rId63"/>
    <p:sldId id="475" r:id="rId64"/>
    <p:sldId id="274" r:id="rId65"/>
    <p:sldId id="427" r:id="rId66"/>
    <p:sldId id="282" r:id="rId67"/>
    <p:sldId id="487" r:id="rId68"/>
    <p:sldId id="280" r:id="rId6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CC"/>
    <a:srgbClr val="CCCCCC"/>
    <a:srgbClr val="99CC99"/>
    <a:srgbClr val="F6AE1E"/>
    <a:srgbClr val="FFFFFF"/>
    <a:srgbClr val="FF0066"/>
    <a:srgbClr val="000000"/>
    <a:srgbClr val="F3AF35"/>
    <a:srgbClr val="9C42E6"/>
    <a:srgbClr val="D194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13972" autoAdjust="0"/>
    <p:restoredTop sz="90588" autoAdjust="0"/>
  </p:normalViewPr>
  <p:slideViewPr>
    <p:cSldViewPr snapToGrid="0">
      <p:cViewPr>
        <p:scale>
          <a:sx n="70" d="100"/>
          <a:sy n="70" d="100"/>
        </p:scale>
        <p:origin x="-1770" y="-1380"/>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7" d="100"/>
          <a:sy n="97" d="100"/>
        </p:scale>
        <p:origin x="-2622"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11/11/2009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wia40_scheer.pptx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p14="http://schemas.microsoft.com/office/powerpoint/2010/main" xmlns="" val="1522020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xmlns="" val="1572279532"/>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313217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3946307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114115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1315040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de-DE" smtClean="0"/>
              <a:t>Titelmasterformat durch Klicken bearbeiten</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de-DE" smtClean="0"/>
              <a:t>Formatvorlage des Untertitelmasters durch Klicken bearbeiten</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de-DE" smtClean="0"/>
              <a:t>Titelmasterformat durch Klicken bearbeiten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de-DE" smtClean="0"/>
              <a:t>Titelmasterformat durch Klicken bearbeiten</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de-DE" smtClean="0"/>
              <a:t>Titelmasterformat durch Klicken bearbeiten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de-DE" smtClean="0"/>
              <a:t>Textmasterformate durch Klicken bearbeiten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de-DE" smtClean="0"/>
              <a:t>Textmasterformate durch Klicken bearbeiten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7"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9"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Structured_programming" TargetMode="External"/><Relationship Id="rId3" Type="http://schemas.openxmlformats.org/officeDocument/2006/relationships/hyperlink" Target="http://en.wikipedia.org/wiki/Pejorative" TargetMode="External"/><Relationship Id="rId7" Type="http://schemas.openxmlformats.org/officeDocument/2006/relationships/hyperlink" Target="http://en.wikipedia.org/wiki/Branch_(computer_scienc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en.wikipedia.org/wiki/GOTO" TargetMode="External"/><Relationship Id="rId5" Type="http://schemas.openxmlformats.org/officeDocument/2006/relationships/hyperlink" Target="http://en.wikipedia.org/wiki/Control_structure" TargetMode="External"/><Relationship Id="rId4" Type="http://schemas.openxmlformats.org/officeDocument/2006/relationships/hyperlink" Target="http://en.wikipedia.org/wiki/Source_co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Loose_coupling" TargetMode="External"/><Relationship Id="rId7" Type="http://schemas.openxmlformats.org/officeDocument/2006/relationships/hyperlink" Target="http://en.wikipedia.org/wiki/Object_(computer_scienc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en.wikipedia.org/wiki/Ravioli" TargetMode="External"/><Relationship Id="rId5" Type="http://schemas.openxmlformats.org/officeDocument/2006/relationships/hyperlink" Target="http://en.wikipedia.org/wiki/Pasta" TargetMode="External"/><Relationship Id="rId4" Type="http://schemas.openxmlformats.org/officeDocument/2006/relationships/hyperlink" Target="http://en.wikipedia.org/wiki/Software_componen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ilverlight.net/blogs/justinangel/image_71CB7707.png"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ilverlight.codeplex.com/"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hyperlink" Target="mailto:oliver.scheer@mcirosoft.com" TargetMode="External"/><Relationship Id="rId5" Type="http://schemas.openxmlformats.org/officeDocument/2006/relationships/hyperlink" Target="http://the-oliver.com/" TargetMode="External"/><Relationship Id="rId4" Type="http://schemas.openxmlformats.org/officeDocument/2006/relationships/hyperlink" Target="http://silverlight.net/"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hyperlink" Target="http://microsoft.com/technet" TargetMode="External"/><Relationship Id="rId10" Type="http://schemas.openxmlformats.org/officeDocument/2006/relationships/image" Target="../media/image28.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My</a:t>
            </a:r>
            <a:r>
              <a:rPr lang="de-DE" dirty="0" smtClean="0"/>
              <a:t> Session-Goals </a:t>
            </a:r>
            <a:r>
              <a:rPr lang="de-DE" dirty="0" err="1" smtClean="0"/>
              <a:t>are</a:t>
            </a:r>
            <a:r>
              <a:rPr lang="de-DE" dirty="0" smtClean="0"/>
              <a:t> …</a:t>
            </a:r>
            <a:endParaRPr lang="en-US" dirty="0"/>
          </a:p>
        </p:txBody>
      </p:sp>
      <p:sp>
        <p:nvSpPr>
          <p:cNvPr id="3" name="Text Placeholder 2"/>
          <p:cNvSpPr>
            <a:spLocks noGrp="1"/>
          </p:cNvSpPr>
          <p:nvPr>
            <p:ph type="body" sz="quarter" idx="10"/>
          </p:nvPr>
        </p:nvSpPr>
        <p:spPr/>
        <p:txBody>
          <a:bodyPr/>
          <a:lstStyle/>
          <a:p>
            <a:r>
              <a:rPr lang="de-DE" dirty="0" err="1" smtClean="0"/>
              <a:t>Optimize</a:t>
            </a:r>
            <a:r>
              <a:rPr lang="de-DE" dirty="0" smtClean="0"/>
              <a:t> </a:t>
            </a:r>
            <a:r>
              <a:rPr lang="de-DE" dirty="0" err="1" smtClean="0"/>
              <a:t>the</a:t>
            </a:r>
            <a:r>
              <a:rPr lang="de-DE" dirty="0" smtClean="0"/>
              <a:t> </a:t>
            </a:r>
            <a:r>
              <a:rPr lang="de-DE" dirty="0" err="1" smtClean="0"/>
              <a:t>Experiences</a:t>
            </a:r>
            <a:r>
              <a:rPr lang="de-DE" dirty="0" smtClean="0"/>
              <a:t> </a:t>
            </a:r>
            <a:r>
              <a:rPr lang="de-DE" dirty="0" err="1" smtClean="0"/>
              <a:t>for</a:t>
            </a:r>
            <a:r>
              <a:rPr lang="de-DE" dirty="0" smtClean="0"/>
              <a:t> </a:t>
            </a:r>
            <a:r>
              <a:rPr lang="de-DE" u="sng" dirty="0" smtClean="0"/>
              <a:t>Designers</a:t>
            </a:r>
            <a:r>
              <a:rPr lang="de-DE" dirty="0" smtClean="0"/>
              <a:t> </a:t>
            </a:r>
            <a:r>
              <a:rPr lang="de-DE" dirty="0" err="1" smtClean="0"/>
              <a:t>using</a:t>
            </a:r>
            <a:r>
              <a:rPr lang="de-DE" dirty="0" smtClean="0"/>
              <a:t> Silverlight 3</a:t>
            </a:r>
          </a:p>
          <a:p>
            <a:endParaRPr lang="de-DE" dirty="0" smtClean="0"/>
          </a:p>
          <a:p>
            <a:r>
              <a:rPr lang="de-DE" dirty="0" smtClean="0"/>
              <a:t>Show Tips and Tricks for </a:t>
            </a:r>
            <a:r>
              <a:rPr lang="de-DE" u="sng" dirty="0" smtClean="0"/>
              <a:t>Developers</a:t>
            </a:r>
            <a:r>
              <a:rPr lang="de-DE" dirty="0" smtClean="0"/>
              <a:t> to improve the Experience</a:t>
            </a:r>
          </a:p>
          <a:p>
            <a:endParaRPr lang="de-DE" dirty="0"/>
          </a:p>
          <a:p>
            <a:r>
              <a:rPr lang="de-DE" dirty="0" err="1" smtClean="0"/>
              <a:t>Improve</a:t>
            </a:r>
            <a:r>
              <a:rPr lang="de-DE" dirty="0" smtClean="0"/>
              <a:t> </a:t>
            </a:r>
            <a:r>
              <a:rPr lang="de-DE" dirty="0" err="1" smtClean="0"/>
              <a:t>the</a:t>
            </a:r>
            <a:r>
              <a:rPr lang="de-DE" dirty="0" smtClean="0"/>
              <a:t> </a:t>
            </a:r>
            <a:r>
              <a:rPr lang="de-DE" dirty="0" err="1" smtClean="0"/>
              <a:t>availability</a:t>
            </a:r>
            <a:r>
              <a:rPr lang="de-DE" dirty="0" smtClean="0"/>
              <a:t> </a:t>
            </a:r>
            <a:r>
              <a:rPr lang="de-DE" dirty="0" err="1" smtClean="0"/>
              <a:t>of</a:t>
            </a:r>
            <a:r>
              <a:rPr lang="de-DE" dirty="0" smtClean="0"/>
              <a:t> „</a:t>
            </a:r>
            <a:r>
              <a:rPr lang="de-DE" u="sng" dirty="0" smtClean="0"/>
              <a:t>high </a:t>
            </a:r>
            <a:r>
              <a:rPr lang="de-DE" u="sng" dirty="0" err="1" smtClean="0"/>
              <a:t>reusable</a:t>
            </a:r>
            <a:r>
              <a:rPr lang="de-DE" dirty="0" smtClean="0"/>
              <a:t>“ </a:t>
            </a:r>
            <a:r>
              <a:rPr lang="de-DE" dirty="0" err="1" smtClean="0"/>
              <a:t>components</a:t>
            </a:r>
            <a:r>
              <a:rPr lang="de-DE" dirty="0" smtClean="0"/>
              <a:t> </a:t>
            </a:r>
            <a:r>
              <a:rPr lang="de-DE" dirty="0" err="1" smtClean="0"/>
              <a:t>and</a:t>
            </a:r>
            <a:r>
              <a:rPr lang="de-DE" dirty="0" smtClean="0"/>
              <a:t> </a:t>
            </a:r>
            <a:r>
              <a:rPr lang="de-DE" dirty="0" err="1" smtClean="0"/>
              <a:t>code</a:t>
            </a:r>
            <a:r>
              <a:rPr lang="de-DE" dirty="0" smtClean="0"/>
              <a:t> </a:t>
            </a:r>
            <a:r>
              <a:rPr lang="de-DE" dirty="0" err="1" smtClean="0"/>
              <a:t>samples</a:t>
            </a:r>
            <a:r>
              <a:rPr lang="de-DE" dirty="0" smtClean="0"/>
              <a:t> </a:t>
            </a:r>
            <a:r>
              <a:rPr lang="de-DE" dirty="0" err="1" smtClean="0"/>
              <a:t>for</a:t>
            </a:r>
            <a:r>
              <a:rPr lang="de-DE" dirty="0" smtClean="0"/>
              <a:t> Silverlight</a:t>
            </a:r>
            <a:endParaRPr lang="en-US" dirty="0"/>
          </a:p>
        </p:txBody>
      </p:sp>
    </p:spTree>
    <p:extLst>
      <p:ext uri="{BB962C8B-B14F-4D97-AF65-F5344CB8AC3E}">
        <p14:creationId xmlns:p14="http://schemas.microsoft.com/office/powerpoint/2010/main" xmlns="" val="160604197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Problems Today</a:t>
            </a:r>
            <a:endParaRPr lang="en-US" dirty="0"/>
          </a:p>
        </p:txBody>
      </p:sp>
      <p:sp>
        <p:nvSpPr>
          <p:cNvPr id="3" name="Text Placeholder 2"/>
          <p:cNvSpPr>
            <a:spLocks noGrp="1"/>
          </p:cNvSpPr>
          <p:nvPr>
            <p:ph type="body" sz="quarter" idx="10"/>
          </p:nvPr>
        </p:nvSpPr>
        <p:spPr/>
        <p:txBody>
          <a:bodyPr/>
          <a:lstStyle/>
          <a:p>
            <a:r>
              <a:rPr lang="de-DE" dirty="0" smtClean="0"/>
              <a:t>A lot of samples, </a:t>
            </a:r>
            <a:r>
              <a:rPr lang="de-DE" dirty="0" smtClean="0"/>
              <a:t>but…</a:t>
            </a:r>
            <a:endParaRPr lang="de-DE" dirty="0" smtClean="0"/>
          </a:p>
          <a:p>
            <a:endParaRPr lang="de-DE" dirty="0" smtClean="0"/>
          </a:p>
          <a:p>
            <a:r>
              <a:rPr lang="en-US" dirty="0" smtClean="0"/>
              <a:t>Most of them are copy-and-paste of </a:t>
            </a:r>
            <a:br>
              <a:rPr lang="en-US" dirty="0" smtClean="0"/>
            </a:br>
            <a:r>
              <a:rPr lang="en-US" dirty="0" smtClean="0"/>
              <a:t>Spaghetti </a:t>
            </a:r>
            <a:r>
              <a:rPr lang="en-US" dirty="0"/>
              <a:t>Code</a:t>
            </a:r>
          </a:p>
          <a:p>
            <a:pPr lvl="0"/>
            <a:endParaRPr lang="en-US" dirty="0" smtClean="0"/>
          </a:p>
          <a:p>
            <a:pPr lvl="0"/>
            <a:endParaRPr lang="en-US" dirty="0"/>
          </a:p>
          <a:p>
            <a:endParaRPr lang="de-DE" dirty="0" smtClean="0"/>
          </a:p>
          <a:p>
            <a:endParaRPr lang="en-US" dirty="0"/>
          </a:p>
        </p:txBody>
      </p:sp>
    </p:spTree>
    <p:extLst>
      <p:ext uri="{BB962C8B-B14F-4D97-AF65-F5344CB8AC3E}">
        <p14:creationId xmlns:p14="http://schemas.microsoft.com/office/powerpoint/2010/main" xmlns="" val="18610457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Spaghetti-Code</a:t>
            </a:r>
            <a:endParaRPr lang="en-US" dirty="0"/>
          </a:p>
        </p:txBody>
      </p:sp>
      <p:sp>
        <p:nvSpPr>
          <p:cNvPr id="3" name="Text Placeholder 2"/>
          <p:cNvSpPr>
            <a:spLocks noGrp="1"/>
          </p:cNvSpPr>
          <p:nvPr>
            <p:ph type="body" sz="quarter" idx="10"/>
          </p:nvPr>
        </p:nvSpPr>
        <p:spPr/>
        <p:txBody>
          <a:bodyPr/>
          <a:lstStyle/>
          <a:p>
            <a:r>
              <a:rPr lang="en-US" sz="2400" b="1" dirty="0"/>
              <a:t>Spaghetti code</a:t>
            </a:r>
            <a:r>
              <a:rPr lang="en-US" sz="2400" dirty="0"/>
              <a:t> is a </a:t>
            </a:r>
            <a:r>
              <a:rPr lang="en-US" sz="2400" dirty="0">
                <a:hlinkClick r:id="rId3" action="ppaction://hlinkfile" tooltip="Pejorative"/>
              </a:rPr>
              <a:t>pejorative</a:t>
            </a:r>
            <a:r>
              <a:rPr lang="en-US" sz="2400" dirty="0"/>
              <a:t> term for </a:t>
            </a:r>
            <a:r>
              <a:rPr lang="en-US" sz="2400" dirty="0">
                <a:hlinkClick r:id="rId4" action="ppaction://hlinkfile" tooltip="Source code"/>
              </a:rPr>
              <a:t>source code</a:t>
            </a:r>
            <a:r>
              <a:rPr lang="en-US" sz="2400" dirty="0"/>
              <a:t> which has a complex and tangled </a:t>
            </a:r>
            <a:r>
              <a:rPr lang="en-US" sz="2400" dirty="0">
                <a:hlinkClick r:id="rId5" action="ppaction://hlinkfile" tooltip="Control structure"/>
              </a:rPr>
              <a:t>control structure</a:t>
            </a:r>
            <a:r>
              <a:rPr lang="en-US" sz="2400" dirty="0"/>
              <a:t>, especially one using many </a:t>
            </a:r>
            <a:r>
              <a:rPr lang="en-US" sz="2400" dirty="0">
                <a:hlinkClick r:id="rId6" action="ppaction://hlinkfile" tooltip="GOTO"/>
              </a:rPr>
              <a:t>GOTOs</a:t>
            </a:r>
            <a:r>
              <a:rPr lang="en-US" sz="2400" dirty="0"/>
              <a:t>, exceptions, threads, or other "unstructured" </a:t>
            </a:r>
            <a:r>
              <a:rPr lang="en-US" sz="2400" dirty="0">
                <a:hlinkClick r:id="rId7" action="ppaction://hlinkfile" tooltip="Branch (computer science)"/>
              </a:rPr>
              <a:t>branching</a:t>
            </a:r>
            <a:r>
              <a:rPr lang="en-US" sz="2400" dirty="0"/>
              <a:t> constructs. It is named such because program flow tends to look like a bowl of spaghetti, i.e. twisted and tangled. Spaghetti code can be caused by several factors, including inexperienced programmers and a complex program which has been continuously modified over a long life cycle. </a:t>
            </a:r>
            <a:r>
              <a:rPr lang="en-US" sz="2400" dirty="0">
                <a:hlinkClick r:id="rId8" action="ppaction://hlinkfile" tooltip="Structured programming"/>
              </a:rPr>
              <a:t>Structured programming</a:t>
            </a:r>
            <a:r>
              <a:rPr lang="en-US" sz="2400" dirty="0"/>
              <a:t> greatly decreased the incidence of spaghetti code</a:t>
            </a:r>
            <a:r>
              <a:rPr lang="en-US" sz="2400" dirty="0" smtClean="0"/>
              <a:t>.</a:t>
            </a:r>
          </a:p>
          <a:p>
            <a:endParaRPr lang="de-DE" sz="2400" dirty="0"/>
          </a:p>
          <a:p>
            <a:r>
              <a:rPr lang="de-DE" sz="2400" dirty="0" smtClean="0"/>
              <a:t>Source: Wikipedia</a:t>
            </a:r>
            <a:endParaRPr lang="en-US" sz="2400" dirty="0"/>
          </a:p>
          <a:p>
            <a:endParaRPr lang="en-US" sz="2400" dirty="0"/>
          </a:p>
        </p:txBody>
      </p:sp>
    </p:spTree>
    <p:extLst>
      <p:ext uri="{BB962C8B-B14F-4D97-AF65-F5344CB8AC3E}">
        <p14:creationId xmlns:p14="http://schemas.microsoft.com/office/powerpoint/2010/main" xmlns="" val="25563084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Spaghetti-Code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15903" y="922958"/>
            <a:ext cx="3712194" cy="5012084"/>
          </a:xfrm>
          <a:prstGeom prst="rect">
            <a:avLst/>
          </a:prstGeom>
        </p:spPr>
      </p:pic>
    </p:spTree>
    <p:extLst>
      <p:ext uri="{BB962C8B-B14F-4D97-AF65-F5344CB8AC3E}">
        <p14:creationId xmlns:p14="http://schemas.microsoft.com/office/powerpoint/2010/main" xmlns="" val="262775319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Sample: </a:t>
            </a:r>
            <a:r>
              <a:rPr lang="de-DE" dirty="0" err="1" smtClean="0"/>
              <a:t>Configuration</a:t>
            </a:r>
            <a:r>
              <a:rPr lang="de-DE" dirty="0" smtClean="0"/>
              <a:t> </a:t>
            </a:r>
            <a:r>
              <a:rPr lang="de-DE" dirty="0" err="1" smtClean="0"/>
              <a:t>of</a:t>
            </a:r>
            <a:r>
              <a:rPr lang="de-DE" dirty="0" smtClean="0"/>
              <a:t> a „</a:t>
            </a:r>
            <a:r>
              <a:rPr lang="de-DE" dirty="0" err="1" smtClean="0"/>
              <a:t>control</a:t>
            </a:r>
            <a:r>
              <a:rPr lang="de-DE" dirty="0" smtClean="0"/>
              <a:t>“</a:t>
            </a:r>
            <a:endParaRPr lang="en-US" dirty="0"/>
          </a:p>
        </p:txBody>
      </p:sp>
      <p:sp>
        <p:nvSpPr>
          <p:cNvPr id="5" name="Text Placeholder 4"/>
          <p:cNvSpPr>
            <a:spLocks noGrp="1"/>
          </p:cNvSpPr>
          <p:nvPr>
            <p:ph type="body" sz="quarter" idx="10"/>
          </p:nvPr>
        </p:nvSpPr>
        <p:spPr>
          <a:xfrm>
            <a:off x="846161" y="1572364"/>
            <a:ext cx="7886967" cy="1698927"/>
          </a:xfrm>
        </p:spPr>
        <p:txBody>
          <a:bodyPr/>
          <a:lstStyle/>
          <a:p>
            <a:r>
              <a:rPr lang="en-US" sz="2000" dirty="0"/>
              <a:t>private static </a:t>
            </a:r>
            <a:r>
              <a:rPr lang="en-US" sz="2000" dirty="0" err="1"/>
              <a:t>int</a:t>
            </a:r>
            <a:r>
              <a:rPr lang="en-US" sz="2000" dirty="0"/>
              <a:t> NUMBER_OF_IMAGE = 6;	</a:t>
            </a:r>
          </a:p>
          <a:p>
            <a:r>
              <a:rPr lang="en-US" sz="2000" dirty="0" smtClean="0"/>
              <a:t>private </a:t>
            </a:r>
            <a:r>
              <a:rPr lang="en-US" sz="2000" dirty="0"/>
              <a:t>static String CLASS_PREFIX = "Logo</a:t>
            </a:r>
            <a:r>
              <a:rPr lang="en-US" sz="2000" dirty="0" smtClean="0"/>
              <a:t>";</a:t>
            </a:r>
          </a:p>
          <a:p>
            <a:r>
              <a:rPr lang="de-DE" sz="2000" dirty="0" smtClean="0"/>
              <a:t>private </a:t>
            </a:r>
            <a:r>
              <a:rPr lang="de-DE" sz="2000" dirty="0" err="1"/>
              <a:t>static</a:t>
            </a:r>
            <a:r>
              <a:rPr lang="de-DE" sz="2000" dirty="0"/>
              <a:t> double VERTICAL_RADIUS = 90;</a:t>
            </a:r>
          </a:p>
          <a:p>
            <a:r>
              <a:rPr lang="de-DE" sz="2000" dirty="0" smtClean="0"/>
              <a:t>private </a:t>
            </a:r>
            <a:r>
              <a:rPr lang="de-DE" sz="2000" dirty="0" err="1"/>
              <a:t>static</a:t>
            </a:r>
            <a:r>
              <a:rPr lang="de-DE" sz="2000" dirty="0"/>
              <a:t> double HORIZONTAL_RADIUS = 220;</a:t>
            </a:r>
          </a:p>
          <a:p>
            <a:r>
              <a:rPr lang="en-US" sz="2000" dirty="0" smtClean="0"/>
              <a:t>private </a:t>
            </a:r>
            <a:r>
              <a:rPr lang="en-US" sz="2000" dirty="0"/>
              <a:t>static double SCALE_MIN = 0.5;			</a:t>
            </a:r>
          </a:p>
          <a:p>
            <a:r>
              <a:rPr lang="en-US" sz="2000" dirty="0" smtClean="0"/>
              <a:t>private </a:t>
            </a:r>
            <a:r>
              <a:rPr lang="en-US" sz="2000" dirty="0"/>
              <a:t>static double SCALE_MAX = 1.5;			</a:t>
            </a:r>
            <a:endParaRPr lang="en-US" sz="2000" dirty="0" smtClean="0"/>
          </a:p>
          <a:p>
            <a:r>
              <a:rPr lang="en-US" sz="2000" dirty="0" smtClean="0"/>
              <a:t>private </a:t>
            </a:r>
            <a:r>
              <a:rPr lang="en-US" sz="2000" dirty="0"/>
              <a:t>static double SPEED = 4;				</a:t>
            </a:r>
          </a:p>
          <a:p>
            <a:r>
              <a:rPr lang="de-DE" sz="2000" dirty="0" smtClean="0"/>
              <a:t>private </a:t>
            </a:r>
            <a:r>
              <a:rPr lang="de-DE" sz="2000" dirty="0" err="1"/>
              <a:t>int</a:t>
            </a:r>
            <a:r>
              <a:rPr lang="de-DE" sz="2000" dirty="0"/>
              <a:t> _</a:t>
            </a:r>
            <a:r>
              <a:rPr lang="de-DE" sz="2000" dirty="0" err="1"/>
              <a:t>fps</a:t>
            </a:r>
            <a:r>
              <a:rPr lang="de-DE" sz="2000" dirty="0"/>
              <a:t> = 25;</a:t>
            </a:r>
          </a:p>
          <a:p>
            <a:r>
              <a:rPr lang="de-DE" sz="2000" dirty="0" smtClean="0"/>
              <a:t>private </a:t>
            </a:r>
            <a:r>
              <a:rPr lang="de-DE" sz="2000" dirty="0"/>
              <a:t>double _</a:t>
            </a:r>
            <a:r>
              <a:rPr lang="de-DE" sz="2000" dirty="0" err="1"/>
              <a:t>speedCounter</a:t>
            </a:r>
            <a:r>
              <a:rPr lang="de-DE" sz="2000" dirty="0"/>
              <a:t> = 0;</a:t>
            </a:r>
            <a:endParaRPr lang="en-US" sz="2000" dirty="0"/>
          </a:p>
        </p:txBody>
      </p:sp>
    </p:spTree>
    <p:extLst>
      <p:ext uri="{BB962C8B-B14F-4D97-AF65-F5344CB8AC3E}">
        <p14:creationId xmlns:p14="http://schemas.microsoft.com/office/powerpoint/2010/main" xmlns="" val="46859291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Sample 2: „</a:t>
            </a:r>
            <a:r>
              <a:rPr lang="de-DE" dirty="0" err="1" smtClean="0"/>
              <a:t>Adding</a:t>
            </a:r>
            <a:r>
              <a:rPr lang="de-DE" dirty="0" smtClean="0"/>
              <a:t>“ Elements </a:t>
            </a:r>
            <a:endParaRPr lang="en-US" dirty="0"/>
          </a:p>
        </p:txBody>
      </p:sp>
      <p:sp>
        <p:nvSpPr>
          <p:cNvPr id="3" name="Text Placeholder 2"/>
          <p:cNvSpPr>
            <a:spLocks noGrp="1"/>
          </p:cNvSpPr>
          <p:nvPr>
            <p:ph type="body" sz="quarter" idx="10"/>
          </p:nvPr>
        </p:nvSpPr>
        <p:spPr>
          <a:xfrm>
            <a:off x="655092" y="1572364"/>
            <a:ext cx="8078035" cy="1698927"/>
          </a:xfrm>
        </p:spPr>
        <p:txBody>
          <a:bodyPr/>
          <a:lstStyle/>
          <a:p>
            <a:r>
              <a:rPr lang="de-DE" sz="2000" dirty="0"/>
              <a:t>private </a:t>
            </a:r>
            <a:r>
              <a:rPr lang="de-DE" sz="2000" dirty="0" err="1"/>
              <a:t>void</a:t>
            </a:r>
            <a:r>
              <a:rPr lang="de-DE" sz="2000" dirty="0"/>
              <a:t> </a:t>
            </a:r>
            <a:r>
              <a:rPr lang="de-DE" sz="2000" dirty="0" err="1"/>
              <a:t>addImages</a:t>
            </a:r>
            <a:r>
              <a:rPr lang="de-DE" sz="2000" dirty="0"/>
              <a:t>()</a:t>
            </a:r>
          </a:p>
          <a:p>
            <a:r>
              <a:rPr lang="de-DE" sz="2000" dirty="0" smtClean="0"/>
              <a:t>{</a:t>
            </a:r>
            <a:endParaRPr lang="de-DE" sz="2000" dirty="0"/>
          </a:p>
          <a:p>
            <a:r>
              <a:rPr lang="de-DE" sz="2000" dirty="0"/>
              <a:t> </a:t>
            </a:r>
            <a:r>
              <a:rPr lang="de-DE" sz="2000" dirty="0" smtClean="0"/>
              <a:t>  </a:t>
            </a:r>
            <a:r>
              <a:rPr lang="de-DE" sz="2000" dirty="0" err="1" smtClean="0"/>
              <a:t>for</a:t>
            </a:r>
            <a:r>
              <a:rPr lang="de-DE" sz="2000" dirty="0" smtClean="0"/>
              <a:t> </a:t>
            </a:r>
            <a:r>
              <a:rPr lang="de-DE" sz="2000" dirty="0"/>
              <a:t>(</a:t>
            </a:r>
            <a:r>
              <a:rPr lang="de-DE" sz="2000" dirty="0" err="1"/>
              <a:t>int</a:t>
            </a:r>
            <a:r>
              <a:rPr lang="de-DE" sz="2000" dirty="0"/>
              <a:t> i = 0; i &lt; NUMBER_OF_IMAGE; i++)</a:t>
            </a:r>
          </a:p>
          <a:p>
            <a:r>
              <a:rPr lang="de-DE" sz="2000" dirty="0"/>
              <a:t>   </a:t>
            </a:r>
            <a:r>
              <a:rPr lang="de-DE" sz="2000" dirty="0" smtClean="0"/>
              <a:t>{</a:t>
            </a:r>
            <a:endParaRPr lang="de-DE" sz="2000" dirty="0"/>
          </a:p>
          <a:p>
            <a:r>
              <a:rPr lang="en-US" sz="2000" dirty="0" smtClean="0"/>
              <a:t>       // </a:t>
            </a:r>
            <a:r>
              <a:rPr lang="en-US" sz="2000" dirty="0"/>
              <a:t>load the images from the Folder</a:t>
            </a:r>
          </a:p>
          <a:p>
            <a:r>
              <a:rPr lang="en-US" sz="2000" dirty="0" smtClean="0"/>
              <a:t>	string </a:t>
            </a:r>
            <a:r>
              <a:rPr lang="en-US" sz="2000" dirty="0" err="1"/>
              <a:t>url</a:t>
            </a:r>
            <a:r>
              <a:rPr lang="en-US" sz="2000" dirty="0"/>
              <a:t> = "images/" + CLASS_PREFIX + i + ".</a:t>
            </a:r>
            <a:r>
              <a:rPr lang="en-US" sz="2000" dirty="0" err="1"/>
              <a:t>png</a:t>
            </a:r>
            <a:r>
              <a:rPr lang="en-US" sz="2000" dirty="0"/>
              <a:t>";</a:t>
            </a:r>
          </a:p>
          <a:p>
            <a:endParaRPr lang="de-DE" sz="2000" dirty="0" smtClean="0"/>
          </a:p>
          <a:p>
            <a:r>
              <a:rPr lang="de-DE" sz="2000" dirty="0"/>
              <a:t>	</a:t>
            </a:r>
            <a:r>
              <a:rPr lang="de-DE" sz="2000" dirty="0" smtClean="0"/>
              <a:t>Uri </a:t>
            </a:r>
            <a:r>
              <a:rPr lang="de-DE" sz="2000" dirty="0" err="1" smtClean="0"/>
              <a:t>uri</a:t>
            </a:r>
            <a:r>
              <a:rPr lang="de-DE" sz="2000" dirty="0" smtClean="0"/>
              <a:t> = </a:t>
            </a:r>
            <a:r>
              <a:rPr lang="de-DE" sz="2000" dirty="0" err="1" smtClean="0"/>
              <a:t>new</a:t>
            </a:r>
            <a:r>
              <a:rPr lang="de-DE" sz="2000" dirty="0" smtClean="0"/>
              <a:t> </a:t>
            </a:r>
            <a:r>
              <a:rPr lang="en-US" sz="2000" dirty="0"/>
              <a:t>Uri(</a:t>
            </a:r>
            <a:r>
              <a:rPr lang="en-US" sz="2000" dirty="0" err="1"/>
              <a:t>url</a:t>
            </a:r>
            <a:r>
              <a:rPr lang="en-US" sz="2000" dirty="0"/>
              <a:t>, </a:t>
            </a:r>
            <a:r>
              <a:rPr lang="en-US" sz="2000" dirty="0" err="1"/>
              <a:t>UriKind.Relative</a:t>
            </a:r>
            <a:r>
              <a:rPr lang="en-US" sz="2000" dirty="0"/>
              <a:t>));</a:t>
            </a:r>
            <a:endParaRPr lang="de-DE" sz="2000" dirty="0"/>
          </a:p>
          <a:p>
            <a:r>
              <a:rPr lang="de-DE" sz="2000" dirty="0" smtClean="0"/>
              <a:t>       Image </a:t>
            </a:r>
            <a:r>
              <a:rPr lang="de-DE" sz="2000" dirty="0" err="1"/>
              <a:t>image</a:t>
            </a:r>
            <a:r>
              <a:rPr lang="de-DE" sz="2000" dirty="0"/>
              <a:t> = </a:t>
            </a:r>
            <a:r>
              <a:rPr lang="de-DE" sz="2000" dirty="0" err="1"/>
              <a:t>new</a:t>
            </a:r>
            <a:r>
              <a:rPr lang="de-DE" sz="2000" dirty="0"/>
              <a:t> Image();</a:t>
            </a:r>
          </a:p>
          <a:p>
            <a:r>
              <a:rPr lang="en-US" sz="2000" dirty="0" smtClean="0"/>
              <a:t>       </a:t>
            </a:r>
            <a:r>
              <a:rPr lang="en-US" sz="2000" dirty="0" err="1" smtClean="0"/>
              <a:t>image.Source</a:t>
            </a:r>
            <a:r>
              <a:rPr lang="en-US" sz="2000" dirty="0" smtClean="0"/>
              <a:t> = </a:t>
            </a:r>
            <a:r>
              <a:rPr lang="en-US" sz="2000" dirty="0" err="1" smtClean="0"/>
              <a:t>uri</a:t>
            </a:r>
            <a:r>
              <a:rPr lang="en-US" sz="2000" dirty="0" smtClean="0"/>
              <a:t>;</a:t>
            </a:r>
            <a:br>
              <a:rPr lang="en-US" sz="2000" dirty="0" smtClean="0"/>
            </a:br>
            <a:endParaRPr lang="en-US" sz="2000" dirty="0"/>
          </a:p>
          <a:p>
            <a:r>
              <a:rPr lang="de-DE" sz="2000" dirty="0" smtClean="0"/>
              <a:t>	</a:t>
            </a:r>
            <a:r>
              <a:rPr lang="de-DE" sz="2000" dirty="0" err="1" smtClean="0"/>
              <a:t>LayoutRoot.Children.Add</a:t>
            </a:r>
            <a:r>
              <a:rPr lang="de-DE" sz="2000" dirty="0" smtClean="0"/>
              <a:t>(</a:t>
            </a:r>
            <a:r>
              <a:rPr lang="de-DE" sz="2000" dirty="0" err="1" smtClean="0"/>
              <a:t>image</a:t>
            </a:r>
            <a:r>
              <a:rPr lang="de-DE" sz="2000" dirty="0"/>
              <a:t>);</a:t>
            </a:r>
          </a:p>
          <a:p>
            <a:r>
              <a:rPr lang="de-DE" sz="2000" dirty="0" smtClean="0"/>
              <a:t>	_</a:t>
            </a:r>
            <a:r>
              <a:rPr lang="de-DE" sz="2000" dirty="0" err="1"/>
              <a:t>images.Add</a:t>
            </a:r>
            <a:r>
              <a:rPr lang="de-DE" sz="2000" dirty="0"/>
              <a:t>(</a:t>
            </a:r>
            <a:r>
              <a:rPr lang="de-DE" sz="2000" dirty="0" err="1"/>
              <a:t>image</a:t>
            </a:r>
            <a:r>
              <a:rPr lang="de-DE" sz="2000" dirty="0"/>
              <a:t>);</a:t>
            </a:r>
          </a:p>
          <a:p>
            <a:r>
              <a:rPr lang="de-DE" sz="2000" dirty="0" smtClean="0"/>
              <a:t>	</a:t>
            </a:r>
            <a:r>
              <a:rPr lang="de-DE" sz="2000" dirty="0" err="1" smtClean="0"/>
              <a:t>posImage</a:t>
            </a:r>
            <a:r>
              <a:rPr lang="de-DE" sz="2000" dirty="0" smtClean="0"/>
              <a:t>(</a:t>
            </a:r>
            <a:r>
              <a:rPr lang="de-DE" sz="2000" dirty="0" err="1" smtClean="0"/>
              <a:t>image</a:t>
            </a:r>
            <a:r>
              <a:rPr lang="de-DE" sz="2000" dirty="0"/>
              <a:t>, i);</a:t>
            </a:r>
          </a:p>
          <a:p>
            <a:r>
              <a:rPr lang="de-DE" sz="2000" dirty="0" smtClean="0"/>
              <a:t>   }</a:t>
            </a:r>
            <a:endParaRPr lang="de-DE" sz="2000" dirty="0"/>
          </a:p>
          <a:p>
            <a:r>
              <a:rPr lang="de-DE" sz="2000" dirty="0" smtClean="0"/>
              <a:t>}</a:t>
            </a:r>
            <a:endParaRPr lang="en-US" sz="2000" dirty="0"/>
          </a:p>
        </p:txBody>
      </p:sp>
    </p:spTree>
    <p:extLst>
      <p:ext uri="{BB962C8B-B14F-4D97-AF65-F5344CB8AC3E}">
        <p14:creationId xmlns:p14="http://schemas.microsoft.com/office/powerpoint/2010/main" xmlns="" val="305958990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656189"/>
            <a:ext cx="8382000" cy="3745553"/>
          </a:xfrm>
        </p:spPr>
        <p:txBody>
          <a:bodyPr/>
          <a:lstStyle/>
          <a:p>
            <a:pPr algn="ctr"/>
            <a:r>
              <a:rPr lang="de-DE" sz="6600" dirty="0" err="1" smtClean="0"/>
              <a:t>And</a:t>
            </a:r>
            <a:r>
              <a:rPr lang="de-DE" sz="6600" dirty="0" smtClean="0"/>
              <a:t> </a:t>
            </a:r>
            <a:r>
              <a:rPr lang="de-DE" sz="6600" dirty="0" err="1" smtClean="0"/>
              <a:t>what</a:t>
            </a:r>
            <a:r>
              <a:rPr lang="de-DE" sz="6600" dirty="0" smtClean="0"/>
              <a:t> do </a:t>
            </a:r>
            <a:r>
              <a:rPr lang="de-DE" sz="6600" dirty="0" err="1" smtClean="0"/>
              <a:t>we</a:t>
            </a:r>
            <a:r>
              <a:rPr lang="de-DE" sz="6600" dirty="0" smtClean="0"/>
              <a:t> SEE in </a:t>
            </a:r>
            <a:br>
              <a:rPr lang="de-DE" sz="6600" dirty="0" smtClean="0"/>
            </a:br>
            <a:r>
              <a:rPr lang="de-DE" sz="6600" dirty="0" smtClean="0"/>
              <a:t>Expression </a:t>
            </a:r>
            <a:r>
              <a:rPr lang="de-DE" sz="6600" dirty="0" err="1" smtClean="0"/>
              <a:t>Blend</a:t>
            </a:r>
            <a:r>
              <a:rPr lang="de-DE" sz="6600" dirty="0" smtClean="0"/>
              <a:t> </a:t>
            </a:r>
            <a:br>
              <a:rPr lang="de-DE" sz="6600" dirty="0" smtClean="0"/>
            </a:br>
            <a:r>
              <a:rPr lang="de-DE" sz="6600" dirty="0" err="1" smtClean="0"/>
              <a:t>or</a:t>
            </a:r>
            <a:r>
              <a:rPr lang="de-DE" sz="6600" dirty="0" smtClean="0"/>
              <a:t> </a:t>
            </a:r>
            <a:br>
              <a:rPr lang="de-DE" sz="6600" dirty="0" smtClean="0"/>
            </a:br>
            <a:r>
              <a:rPr lang="de-DE" sz="6600" dirty="0" smtClean="0"/>
              <a:t>Visual Studio?</a:t>
            </a:r>
            <a:endParaRPr lang="en-US" sz="6600" dirty="0"/>
          </a:p>
        </p:txBody>
      </p:sp>
    </p:spTree>
    <p:extLst>
      <p:ext uri="{BB962C8B-B14F-4D97-AF65-F5344CB8AC3E}">
        <p14:creationId xmlns:p14="http://schemas.microsoft.com/office/powerpoint/2010/main" xmlns="" val="19932466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52450"/>
            <a:ext cx="9144000" cy="542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939631" y="2167235"/>
            <a:ext cx="7264746"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3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NOTHING</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204561876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86572"/>
            <a:ext cx="8382000" cy="1592744"/>
          </a:xfrm>
        </p:spPr>
        <p:txBody>
          <a:bodyPr/>
          <a:lstStyle/>
          <a:p>
            <a:pPr algn="ctr"/>
            <a:r>
              <a:rPr lang="de-DE" sz="11500" dirty="0" err="1" smtClean="0"/>
              <a:t>We</a:t>
            </a:r>
            <a:r>
              <a:rPr lang="de-DE" sz="11500" dirty="0" smtClean="0"/>
              <a:t> </a:t>
            </a:r>
            <a:r>
              <a:rPr lang="de-DE" sz="11500" dirty="0" err="1" smtClean="0"/>
              <a:t>want</a:t>
            </a:r>
            <a:endParaRPr lang="en-US" sz="11500" dirty="0"/>
          </a:p>
        </p:txBody>
      </p:sp>
    </p:spTree>
    <p:extLst>
      <p:ext uri="{BB962C8B-B14F-4D97-AF65-F5344CB8AC3E}">
        <p14:creationId xmlns:p14="http://schemas.microsoft.com/office/powerpoint/2010/main" xmlns="" val="294522992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Ravioli Code</a:t>
            </a:r>
            <a:endParaRPr lang="en-US" dirty="0"/>
          </a:p>
        </p:txBody>
      </p:sp>
      <p:sp>
        <p:nvSpPr>
          <p:cNvPr id="3" name="Text Placeholder 2"/>
          <p:cNvSpPr>
            <a:spLocks noGrp="1"/>
          </p:cNvSpPr>
          <p:nvPr>
            <p:ph type="body" sz="quarter" idx="10"/>
          </p:nvPr>
        </p:nvSpPr>
        <p:spPr/>
        <p:txBody>
          <a:bodyPr/>
          <a:lstStyle/>
          <a:p>
            <a:r>
              <a:rPr lang="en-US" sz="2800" dirty="0"/>
              <a:t>Ravioli code is a type of computer program structure, characterized by a number of small and (ideally) </a:t>
            </a:r>
            <a:r>
              <a:rPr lang="en-US" sz="2800" dirty="0">
                <a:hlinkClick r:id="rId3" action="ppaction://hlinkfile" tooltip="Loose coupling"/>
              </a:rPr>
              <a:t>loosely-coupled</a:t>
            </a:r>
            <a:r>
              <a:rPr lang="en-US" sz="2800" dirty="0"/>
              <a:t> </a:t>
            </a:r>
            <a:r>
              <a:rPr lang="en-US" sz="2800" dirty="0">
                <a:hlinkClick r:id="rId4" action="ppaction://hlinkfile" tooltip="Software component"/>
              </a:rPr>
              <a:t>software components</a:t>
            </a:r>
            <a:r>
              <a:rPr lang="en-US" sz="2800" dirty="0"/>
              <a:t>. The term is in comparison with spaghetti code, comparing program structure to </a:t>
            </a:r>
            <a:r>
              <a:rPr lang="en-US" sz="2800" dirty="0">
                <a:hlinkClick r:id="rId5" action="ppaction://hlinkfile" tooltip="Pasta"/>
              </a:rPr>
              <a:t>pasta</a:t>
            </a:r>
            <a:r>
              <a:rPr lang="en-US" sz="2800" dirty="0"/>
              <a:t>; with </a:t>
            </a:r>
            <a:r>
              <a:rPr lang="en-US" sz="2800" dirty="0">
                <a:hlinkClick r:id="rId6" action="ppaction://hlinkfile" tooltip="Ravioli"/>
              </a:rPr>
              <a:t>ravioli</a:t>
            </a:r>
            <a:r>
              <a:rPr lang="en-US" sz="2800" dirty="0"/>
              <a:t> (small pasta pouches containing cheese, meat, or vegetables) being analogous to </a:t>
            </a:r>
            <a:r>
              <a:rPr lang="en-US" sz="2800" dirty="0">
                <a:hlinkClick r:id="rId7" action="ppaction://hlinkfile" tooltip="Object (computer science)"/>
              </a:rPr>
              <a:t>objects</a:t>
            </a:r>
            <a:r>
              <a:rPr lang="en-US" sz="2800" dirty="0"/>
              <a:t> (which ideally are encapsulated modules consisting of both code and data</a:t>
            </a:r>
            <a:r>
              <a:rPr lang="en-US" sz="2800" dirty="0" smtClean="0"/>
              <a:t>).</a:t>
            </a:r>
          </a:p>
          <a:p>
            <a:endParaRPr lang="de-DE" sz="2800" dirty="0"/>
          </a:p>
          <a:p>
            <a:r>
              <a:rPr lang="de-DE" sz="2800" dirty="0" smtClean="0"/>
              <a:t>Source: Wikipedia</a:t>
            </a:r>
            <a:endParaRPr lang="en-US" sz="2800" dirty="0"/>
          </a:p>
        </p:txBody>
      </p:sp>
    </p:spTree>
    <p:extLst>
      <p:ext uri="{BB962C8B-B14F-4D97-AF65-F5344CB8AC3E}">
        <p14:creationId xmlns:p14="http://schemas.microsoft.com/office/powerpoint/2010/main" xmlns="" val="367298106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Enhancing the Design-Time Experience for Microsoft Silverlight 3 </a:t>
            </a:r>
            <a:endParaRPr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p:txBody>
          <a:bodyPr/>
          <a:lstStyle/>
          <a:p>
            <a:r>
              <a:rPr lang="en-US" dirty="0" smtClean="0">
                <a:solidFill>
                  <a:schemeClr val="tx1"/>
                </a:solidFill>
              </a:rPr>
              <a:t>Oliver Scheer</a:t>
            </a:r>
            <a:br>
              <a:rPr lang="en-US" dirty="0" smtClean="0">
                <a:solidFill>
                  <a:schemeClr val="tx1"/>
                </a:solidFill>
              </a:rPr>
            </a:br>
            <a:r>
              <a:rPr lang="en-US" dirty="0" smtClean="0">
                <a:solidFill>
                  <a:schemeClr val="tx1"/>
                </a:solidFill>
              </a:rPr>
              <a:t>Developer Evangelist</a:t>
            </a:r>
            <a:br>
              <a:rPr lang="en-US" dirty="0" smtClean="0">
                <a:solidFill>
                  <a:schemeClr val="tx1"/>
                </a:solidFill>
              </a:rPr>
            </a:br>
            <a:r>
              <a:rPr lang="en-US" dirty="0" smtClean="0">
                <a:solidFill>
                  <a:schemeClr val="tx1"/>
                </a:solidFill>
              </a:rPr>
              <a:t>Microsoft Germany</a:t>
            </a:r>
            <a:br>
              <a:rPr lang="en-US" dirty="0" smtClean="0">
                <a:solidFill>
                  <a:schemeClr val="tx1"/>
                </a:solidFill>
              </a:rPr>
            </a:br>
            <a:r>
              <a:rPr lang="en-US" dirty="0" smtClean="0">
                <a:solidFill>
                  <a:schemeClr val="tx1"/>
                </a:solidFill>
              </a:rPr>
              <a:t>Session Code: </a:t>
            </a:r>
            <a:r>
              <a:rPr lang="en-US" dirty="0" smtClean="0"/>
              <a:t>WIA401 </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Ravioli Code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2000" y="1422400"/>
            <a:ext cx="7620000" cy="4013200"/>
          </a:xfrm>
          <a:prstGeom prst="rect">
            <a:avLst/>
          </a:prstGeom>
        </p:spPr>
      </p:pic>
    </p:spTree>
    <p:extLst>
      <p:ext uri="{BB962C8B-B14F-4D97-AF65-F5344CB8AC3E}">
        <p14:creationId xmlns:p14="http://schemas.microsoft.com/office/powerpoint/2010/main" xmlns="" val="179316450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209550"/>
            <a:ext cx="9143999" cy="610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323127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de-DE" dirty="0" smtClean="0"/>
              <a:t>An Easy Way </a:t>
            </a:r>
            <a:r>
              <a:rPr lang="de-DE" dirty="0" err="1" smtClean="0"/>
              <a:t>to</a:t>
            </a:r>
            <a:r>
              <a:rPr lang="de-DE" dirty="0" smtClean="0"/>
              <a:t> Insert Elements</a:t>
            </a:r>
            <a:br>
              <a:rPr lang="de-DE" dirty="0" smtClean="0"/>
            </a:br>
            <a:r>
              <a:rPr lang="de-DE" sz="3600" dirty="0" smtClean="0"/>
              <a:t>Objects </a:t>
            </a:r>
            <a:r>
              <a:rPr lang="de-DE" sz="3600" dirty="0" err="1" smtClean="0"/>
              <a:t>and</a:t>
            </a:r>
            <a:r>
              <a:rPr lang="de-DE" sz="3600" dirty="0" smtClean="0"/>
              <a:t> Timelines</a:t>
            </a:r>
            <a:endParaRPr lang="en-US" sz="3200" dirty="0"/>
          </a:p>
        </p:txBody>
      </p:sp>
      <p:sp>
        <p:nvSpPr>
          <p:cNvPr id="3" name="Text Placeholder 2"/>
          <p:cNvSpPr>
            <a:spLocks noGrp="1"/>
          </p:cNvSpPr>
          <p:nvPr>
            <p:ph type="body" sz="quarter" idx="10"/>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43263" y="1462088"/>
            <a:ext cx="3297714" cy="4881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734241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Understandable</a:t>
            </a:r>
            <a:r>
              <a:rPr lang="de-DE" dirty="0" smtClean="0"/>
              <a:t> Properties</a:t>
            </a:r>
            <a:endParaRPr lang="en-US" dirty="0"/>
          </a:p>
        </p:txBody>
      </p:sp>
      <p:sp>
        <p:nvSpPr>
          <p:cNvPr id="3" name="Text Placeholder 2"/>
          <p:cNvSpPr>
            <a:spLocks noGrp="1"/>
          </p:cNvSpPr>
          <p:nvPr>
            <p:ph type="body" sz="quarter" idx="10"/>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86038" y="2114550"/>
            <a:ext cx="4882877" cy="267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8800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 Preview In The Workspace</a:t>
            </a:r>
            <a:endParaRPr lang="en-US" dirty="0"/>
          </a:p>
        </p:txBody>
      </p:sp>
      <p:sp>
        <p:nvSpPr>
          <p:cNvPr id="3" name="Text Placeholder 2"/>
          <p:cNvSpPr>
            <a:spLocks noGrp="1"/>
          </p:cNvSpPr>
          <p:nvPr>
            <p:ph type="body" sz="quarter" idx="10"/>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200" y="1619250"/>
            <a:ext cx="5181600" cy="361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2048698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de-DE" sz="4400" dirty="0" smtClean="0"/>
              <a:t>What can be done for a </a:t>
            </a:r>
            <a:r>
              <a:rPr lang="de-DE" sz="4400" dirty="0"/>
              <a:t>b</a:t>
            </a:r>
            <a:r>
              <a:rPr lang="de-DE" sz="4400" dirty="0" smtClean="0"/>
              <a:t>etter </a:t>
            </a:r>
            <a:br>
              <a:rPr lang="de-DE" sz="4400" dirty="0" smtClean="0"/>
            </a:br>
            <a:r>
              <a:rPr lang="de-DE" sz="4400" dirty="0" smtClean="0"/>
              <a:t>Design Time Experience</a:t>
            </a:r>
            <a:endParaRPr lang="en-US" sz="4400" dirty="0"/>
          </a:p>
        </p:txBody>
      </p:sp>
      <p:sp>
        <p:nvSpPr>
          <p:cNvPr id="3" name="Text Placeholder 2"/>
          <p:cNvSpPr>
            <a:spLocks noGrp="1"/>
          </p:cNvSpPr>
          <p:nvPr>
            <p:ph type="body" sz="quarter" idx="10"/>
          </p:nvPr>
        </p:nvSpPr>
        <p:spPr>
          <a:xfrm>
            <a:off x="381000" y="1697302"/>
            <a:ext cx="8382000" cy="2210862"/>
          </a:xfrm>
        </p:spPr>
        <p:txBody>
          <a:bodyPr/>
          <a:lstStyle/>
          <a:p>
            <a:r>
              <a:rPr lang="de-DE" sz="2800" dirty="0" smtClean="0"/>
              <a:t>Design Time </a:t>
            </a:r>
            <a:r>
              <a:rPr lang="de-DE" sz="2800" dirty="0" err="1" smtClean="0"/>
              <a:t>Visibility</a:t>
            </a:r>
            <a:endParaRPr lang="de-DE" sz="2800" dirty="0" smtClean="0"/>
          </a:p>
          <a:p>
            <a:r>
              <a:rPr lang="de-DE" sz="2800" dirty="0" smtClean="0"/>
              <a:t>Design Time Data</a:t>
            </a:r>
          </a:p>
          <a:p>
            <a:r>
              <a:rPr lang="de-DE" sz="2800" dirty="0" err="1" smtClean="0"/>
              <a:t>Behaviors</a:t>
            </a:r>
            <a:endParaRPr lang="de-DE" sz="2800" dirty="0" smtClean="0"/>
          </a:p>
          <a:p>
            <a:r>
              <a:rPr lang="de-DE" sz="2800" dirty="0" smtClean="0"/>
              <a:t>Attributes</a:t>
            </a:r>
          </a:p>
          <a:p>
            <a:r>
              <a:rPr lang="de-DE" sz="2800" dirty="0" smtClean="0"/>
              <a:t>Visual Studio </a:t>
            </a:r>
            <a:r>
              <a:rPr lang="de-DE" sz="2800" dirty="0" err="1" smtClean="0"/>
              <a:t>Extensibility</a:t>
            </a:r>
            <a:endParaRPr lang="de-DE" sz="2800" dirty="0" smtClean="0"/>
          </a:p>
          <a:p>
            <a:r>
              <a:rPr lang="de-DE" sz="2800" dirty="0" smtClean="0"/>
              <a:t>Expression </a:t>
            </a:r>
            <a:r>
              <a:rPr lang="de-DE" sz="2800" dirty="0" err="1" smtClean="0"/>
              <a:t>Blend</a:t>
            </a:r>
            <a:r>
              <a:rPr lang="de-DE" sz="2800" dirty="0" smtClean="0"/>
              <a:t> </a:t>
            </a:r>
            <a:r>
              <a:rPr lang="de-DE" sz="2800" dirty="0" err="1" smtClean="0"/>
              <a:t>Extensibility</a:t>
            </a:r>
            <a:endParaRPr lang="de-DE" sz="2800" dirty="0" smtClean="0"/>
          </a:p>
          <a:p>
            <a:r>
              <a:rPr lang="de-DE" sz="2800" dirty="0" err="1"/>
              <a:t>TypeConverters</a:t>
            </a:r>
            <a:endParaRPr lang="de-DE" sz="2800" dirty="0"/>
          </a:p>
          <a:p>
            <a:r>
              <a:rPr lang="de-DE" sz="2800" dirty="0"/>
              <a:t>Templates </a:t>
            </a:r>
            <a:endParaRPr lang="de-DE" sz="2800" dirty="0" smtClean="0"/>
          </a:p>
          <a:p>
            <a:r>
              <a:rPr lang="de-DE" sz="2800" dirty="0" err="1" smtClean="0"/>
              <a:t>WriteableBitmaps</a:t>
            </a:r>
            <a:endParaRPr lang="de-DE" sz="2800" dirty="0"/>
          </a:p>
          <a:p>
            <a:endParaRPr lang="de-DE" sz="2800" dirty="0" smtClean="0"/>
          </a:p>
          <a:p>
            <a:endParaRPr lang="en-US" sz="2800" dirty="0"/>
          </a:p>
        </p:txBody>
      </p:sp>
    </p:spTree>
    <p:extLst>
      <p:ext uri="{BB962C8B-B14F-4D97-AF65-F5344CB8AC3E}">
        <p14:creationId xmlns:p14="http://schemas.microsoft.com/office/powerpoint/2010/main" xmlns="" val="304813960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de-DE" dirty="0" smtClean="0"/>
              <a:t>Design Time </a:t>
            </a:r>
            <a:r>
              <a:rPr lang="de-DE" dirty="0" err="1" smtClean="0"/>
              <a:t>Visibility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23252677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Design Time </a:t>
            </a:r>
            <a:r>
              <a:rPr lang="de-DE" dirty="0" err="1" smtClean="0"/>
              <a:t>Visibility</a:t>
            </a:r>
            <a:endParaRPr lang="en-US" dirty="0"/>
          </a:p>
        </p:txBody>
      </p:sp>
      <p:sp>
        <p:nvSpPr>
          <p:cNvPr id="3" name="Text Placeholder 2"/>
          <p:cNvSpPr>
            <a:spLocks noGrp="1"/>
          </p:cNvSpPr>
          <p:nvPr>
            <p:ph type="body" sz="quarter" idx="10"/>
          </p:nvPr>
        </p:nvSpPr>
        <p:spPr/>
        <p:txBody>
          <a:bodyPr/>
          <a:lstStyle/>
          <a:p>
            <a:r>
              <a:rPr lang="de-DE" dirty="0" err="1" smtClean="0"/>
              <a:t>Why</a:t>
            </a:r>
            <a:r>
              <a:rPr lang="de-DE" dirty="0" smtClean="0"/>
              <a:t> </a:t>
            </a:r>
            <a:r>
              <a:rPr lang="de-DE" dirty="0" err="1" smtClean="0"/>
              <a:t>are</a:t>
            </a:r>
            <a:r>
              <a:rPr lang="de-DE" dirty="0" smtClean="0"/>
              <a:t> so </a:t>
            </a:r>
            <a:r>
              <a:rPr lang="de-DE" dirty="0" err="1" smtClean="0"/>
              <a:t>many</a:t>
            </a:r>
            <a:r>
              <a:rPr lang="de-DE" dirty="0" smtClean="0"/>
              <a:t> </a:t>
            </a:r>
            <a:r>
              <a:rPr lang="de-DE" dirty="0" err="1" smtClean="0"/>
              <a:t>controls</a:t>
            </a:r>
            <a:r>
              <a:rPr lang="de-DE" dirty="0" smtClean="0"/>
              <a:t> not </a:t>
            </a:r>
            <a:r>
              <a:rPr lang="de-DE" dirty="0" err="1" smtClean="0"/>
              <a:t>visible</a:t>
            </a:r>
            <a:r>
              <a:rPr lang="de-DE" dirty="0" smtClean="0"/>
              <a:t> </a:t>
            </a:r>
            <a:r>
              <a:rPr lang="de-DE" dirty="0" err="1" smtClean="0"/>
              <a:t>at</a:t>
            </a:r>
            <a:r>
              <a:rPr lang="de-DE" dirty="0" smtClean="0"/>
              <a:t> Design Time in </a:t>
            </a:r>
            <a:r>
              <a:rPr lang="de-DE" dirty="0" err="1" smtClean="0"/>
              <a:t>Blend</a:t>
            </a:r>
            <a:r>
              <a:rPr lang="de-DE" dirty="0" smtClean="0"/>
              <a:t> </a:t>
            </a:r>
            <a:r>
              <a:rPr lang="de-DE" dirty="0" err="1" smtClean="0"/>
              <a:t>and</a:t>
            </a:r>
            <a:r>
              <a:rPr lang="de-DE" dirty="0" smtClean="0"/>
              <a:t> Visual Studio?</a:t>
            </a:r>
          </a:p>
          <a:p>
            <a:pPr lvl="1"/>
            <a:r>
              <a:rPr lang="de-DE" dirty="0" err="1" smtClean="0"/>
              <a:t>They</a:t>
            </a:r>
            <a:r>
              <a:rPr lang="de-DE" dirty="0" smtClean="0"/>
              <a:t> </a:t>
            </a:r>
            <a:r>
              <a:rPr lang="de-DE" dirty="0" err="1" smtClean="0"/>
              <a:t>are</a:t>
            </a:r>
            <a:r>
              <a:rPr lang="de-DE" dirty="0" smtClean="0"/>
              <a:t> </a:t>
            </a:r>
            <a:r>
              <a:rPr lang="de-DE" dirty="0" err="1" smtClean="0"/>
              <a:t>rendered</a:t>
            </a:r>
            <a:r>
              <a:rPr lang="de-DE" dirty="0" smtClean="0"/>
              <a:t> </a:t>
            </a:r>
            <a:r>
              <a:rPr lang="de-DE" dirty="0" err="1" smtClean="0"/>
              <a:t>at</a:t>
            </a:r>
            <a:r>
              <a:rPr lang="de-DE" dirty="0" smtClean="0"/>
              <a:t> </a:t>
            </a:r>
            <a:r>
              <a:rPr lang="de-DE" dirty="0" err="1" smtClean="0"/>
              <a:t>runtime</a:t>
            </a:r>
            <a:endParaRPr lang="de-DE" dirty="0" smtClean="0"/>
          </a:p>
          <a:p>
            <a:pPr lvl="1"/>
            <a:endParaRPr lang="de-DE" dirty="0" smtClean="0"/>
          </a:p>
          <a:p>
            <a:pPr lvl="1"/>
            <a:r>
              <a:rPr lang="de-DE" dirty="0" err="1" smtClean="0"/>
              <a:t>They</a:t>
            </a:r>
            <a:r>
              <a:rPr lang="de-DE" dirty="0" smtClean="0"/>
              <a:t> </a:t>
            </a:r>
            <a:r>
              <a:rPr lang="de-DE" dirty="0" err="1" smtClean="0"/>
              <a:t>access</a:t>
            </a:r>
            <a:r>
              <a:rPr lang="de-DE" dirty="0" smtClean="0"/>
              <a:t> Data </a:t>
            </a:r>
            <a:r>
              <a:rPr lang="de-DE" dirty="0" err="1" smtClean="0"/>
              <a:t>that</a:t>
            </a:r>
            <a:r>
              <a:rPr lang="de-DE" dirty="0" smtClean="0"/>
              <a:t> </a:t>
            </a:r>
            <a:r>
              <a:rPr lang="de-DE" dirty="0" err="1" smtClean="0"/>
              <a:t>are</a:t>
            </a:r>
            <a:r>
              <a:rPr lang="de-DE" dirty="0" smtClean="0"/>
              <a:t> </a:t>
            </a:r>
            <a:r>
              <a:rPr lang="de-DE" dirty="0" err="1" smtClean="0"/>
              <a:t>only</a:t>
            </a:r>
            <a:r>
              <a:rPr lang="de-DE" dirty="0" smtClean="0"/>
              <a:t> </a:t>
            </a:r>
            <a:r>
              <a:rPr lang="de-DE" dirty="0" err="1" smtClean="0"/>
              <a:t>available</a:t>
            </a:r>
            <a:r>
              <a:rPr lang="de-DE" dirty="0" smtClean="0"/>
              <a:t> </a:t>
            </a:r>
            <a:r>
              <a:rPr lang="de-DE" dirty="0" err="1" smtClean="0"/>
              <a:t>at</a:t>
            </a:r>
            <a:r>
              <a:rPr lang="de-DE" dirty="0" smtClean="0"/>
              <a:t> </a:t>
            </a:r>
            <a:r>
              <a:rPr lang="de-DE" dirty="0" err="1" smtClean="0"/>
              <a:t>Runtime</a:t>
            </a:r>
            <a:endParaRPr lang="de-DE" dirty="0" smtClean="0"/>
          </a:p>
          <a:p>
            <a:pPr lvl="1"/>
            <a:endParaRPr lang="de-DE" dirty="0" smtClean="0"/>
          </a:p>
          <a:p>
            <a:pPr lvl="1"/>
            <a:r>
              <a:rPr lang="de-DE" dirty="0" err="1" smtClean="0"/>
              <a:t>They</a:t>
            </a:r>
            <a:r>
              <a:rPr lang="de-DE" dirty="0" smtClean="0"/>
              <a:t> </a:t>
            </a:r>
            <a:r>
              <a:rPr lang="de-DE" dirty="0" err="1" smtClean="0"/>
              <a:t>are</a:t>
            </a:r>
            <a:r>
              <a:rPr lang="de-DE" dirty="0" smtClean="0"/>
              <a:t> </a:t>
            </a:r>
            <a:r>
              <a:rPr lang="de-DE" dirty="0" err="1" smtClean="0"/>
              <a:t>created</a:t>
            </a:r>
            <a:r>
              <a:rPr lang="de-DE" dirty="0" smtClean="0"/>
              <a:t> in </a:t>
            </a:r>
            <a:r>
              <a:rPr lang="de-DE" dirty="0" err="1" smtClean="0"/>
              <a:t>MainPage</a:t>
            </a:r>
            <a:r>
              <a:rPr lang="de-DE" dirty="0" smtClean="0"/>
              <a:t> </a:t>
            </a:r>
            <a:r>
              <a:rPr lang="de-DE" dirty="0" err="1" smtClean="0"/>
              <a:t>and</a:t>
            </a:r>
            <a:r>
              <a:rPr lang="de-DE" dirty="0" smtClean="0"/>
              <a:t> not in a </a:t>
            </a:r>
            <a:r>
              <a:rPr lang="de-DE" dirty="0" err="1" smtClean="0"/>
              <a:t>control</a:t>
            </a:r>
            <a:endParaRPr lang="de-DE" dirty="0" smtClean="0"/>
          </a:p>
          <a:p>
            <a:pPr lvl="1"/>
            <a:endParaRPr lang="en-US" dirty="0"/>
          </a:p>
        </p:txBody>
      </p:sp>
    </p:spTree>
    <p:extLst>
      <p:ext uri="{BB962C8B-B14F-4D97-AF65-F5344CB8AC3E}">
        <p14:creationId xmlns:p14="http://schemas.microsoft.com/office/powerpoint/2010/main" xmlns="" val="27944408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de-DE" dirty="0" smtClean="0"/>
              <a:t>Design a </a:t>
            </a:r>
            <a:r>
              <a:rPr lang="de-DE" dirty="0" err="1" smtClean="0"/>
              <a:t>control</a:t>
            </a:r>
            <a:r>
              <a:rPr lang="de-DE" dirty="0" smtClean="0"/>
              <a:t> </a:t>
            </a:r>
            <a:r>
              <a:rPr lang="de-DE" dirty="0" err="1" smtClean="0"/>
              <a:t>that</a:t>
            </a:r>
            <a:r>
              <a:rPr lang="de-DE" dirty="0" smtClean="0"/>
              <a:t> </a:t>
            </a:r>
            <a:r>
              <a:rPr lang="de-DE" dirty="0" err="1" smtClean="0"/>
              <a:t>renders</a:t>
            </a:r>
            <a:r>
              <a:rPr lang="de-DE" dirty="0" smtClean="0"/>
              <a:t> </a:t>
            </a:r>
            <a:r>
              <a:rPr lang="de-DE" dirty="0" err="1" smtClean="0"/>
              <a:t>at</a:t>
            </a:r>
            <a:r>
              <a:rPr lang="de-DE" dirty="0" smtClean="0"/>
              <a:t> Design Time</a:t>
            </a:r>
            <a:endParaRPr lang="en-US" dirty="0"/>
          </a:p>
        </p:txBody>
      </p:sp>
      <p:sp>
        <p:nvSpPr>
          <p:cNvPr id="3" name="Text Placeholder 2"/>
          <p:cNvSpPr>
            <a:spLocks noGrp="1"/>
          </p:cNvSpPr>
          <p:nvPr>
            <p:ph type="body" sz="quarter" idx="10"/>
          </p:nvPr>
        </p:nvSpPr>
        <p:spPr>
          <a:xfrm>
            <a:off x="381000" y="1830652"/>
            <a:ext cx="8382000" cy="2210862"/>
          </a:xfrm>
        </p:spPr>
        <p:txBody>
          <a:bodyPr/>
          <a:lstStyle/>
          <a:p>
            <a:r>
              <a:rPr lang="de-DE" dirty="0" err="1" smtClean="0"/>
              <a:t>Inherit</a:t>
            </a:r>
            <a:r>
              <a:rPr lang="de-DE" dirty="0" smtClean="0"/>
              <a:t> </a:t>
            </a:r>
            <a:r>
              <a:rPr lang="de-DE" dirty="0" err="1" smtClean="0"/>
              <a:t>from</a:t>
            </a:r>
            <a:endParaRPr lang="de-DE" dirty="0" smtClean="0"/>
          </a:p>
          <a:p>
            <a:pPr lvl="1"/>
            <a:r>
              <a:rPr lang="de-DE" dirty="0" err="1" smtClean="0"/>
              <a:t>UserControl</a:t>
            </a:r>
            <a:endParaRPr lang="de-DE" dirty="0" smtClean="0"/>
          </a:p>
          <a:p>
            <a:pPr lvl="1"/>
            <a:r>
              <a:rPr lang="de-DE" dirty="0" smtClean="0"/>
              <a:t>Custom </a:t>
            </a:r>
            <a:r>
              <a:rPr lang="de-DE" dirty="0" err="1" smtClean="0"/>
              <a:t>Control</a:t>
            </a:r>
            <a:endParaRPr lang="de-DE" dirty="0" smtClean="0"/>
          </a:p>
          <a:p>
            <a:r>
              <a:rPr lang="de-DE" dirty="0" err="1" smtClean="0"/>
              <a:t>Or</a:t>
            </a:r>
            <a:r>
              <a:rPr lang="de-DE" dirty="0" smtClean="0"/>
              <a:t> </a:t>
            </a:r>
            <a:r>
              <a:rPr lang="de-DE" dirty="0" err="1" smtClean="0"/>
              <a:t>better</a:t>
            </a:r>
            <a:endParaRPr lang="de-DE" dirty="0" smtClean="0"/>
          </a:p>
          <a:p>
            <a:pPr lvl="1"/>
            <a:r>
              <a:rPr lang="de-DE" dirty="0" err="1" smtClean="0"/>
              <a:t>ItemsControl</a:t>
            </a:r>
            <a:r>
              <a:rPr lang="de-DE" dirty="0"/>
              <a:t/>
            </a:r>
            <a:br>
              <a:rPr lang="de-DE" dirty="0"/>
            </a:br>
            <a:r>
              <a:rPr lang="de-DE" dirty="0" smtClean="0"/>
              <a:t>Lists </a:t>
            </a:r>
            <a:r>
              <a:rPr lang="de-DE" dirty="0" err="1" smtClean="0"/>
              <a:t>of</a:t>
            </a:r>
            <a:r>
              <a:rPr lang="de-DE" dirty="0" smtClean="0"/>
              <a:t> Items, </a:t>
            </a:r>
            <a:r>
              <a:rPr lang="de-DE" dirty="0" err="1" smtClean="0"/>
              <a:t>like</a:t>
            </a:r>
            <a:r>
              <a:rPr lang="de-DE" dirty="0" smtClean="0"/>
              <a:t> </a:t>
            </a:r>
            <a:r>
              <a:rPr lang="de-DE" dirty="0" err="1" smtClean="0"/>
              <a:t>Carousel</a:t>
            </a:r>
            <a:r>
              <a:rPr lang="de-DE" dirty="0" smtClean="0"/>
              <a:t>, </a:t>
            </a:r>
            <a:r>
              <a:rPr lang="de-DE" dirty="0" err="1" smtClean="0"/>
              <a:t>Coverflows</a:t>
            </a:r>
            <a:r>
              <a:rPr lang="de-DE" dirty="0" smtClean="0"/>
              <a:t>, </a:t>
            </a:r>
            <a:r>
              <a:rPr lang="de-DE" dirty="0" err="1" smtClean="0"/>
              <a:t>ListBoxes</a:t>
            </a:r>
            <a:endParaRPr lang="de-DE" dirty="0" smtClean="0"/>
          </a:p>
          <a:p>
            <a:pPr lvl="1"/>
            <a:r>
              <a:rPr lang="de-DE" dirty="0" smtClean="0"/>
              <a:t>Panel</a:t>
            </a:r>
            <a:br>
              <a:rPr lang="de-DE" dirty="0" smtClean="0"/>
            </a:br>
            <a:r>
              <a:rPr lang="de-DE" dirty="0" err="1" smtClean="0"/>
              <a:t>Layoutmechanisms</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reused</a:t>
            </a:r>
            <a:r>
              <a:rPr lang="de-DE" dirty="0" smtClean="0"/>
              <a:t> in </a:t>
            </a:r>
            <a:r>
              <a:rPr lang="de-DE" dirty="0" err="1" smtClean="0"/>
              <a:t>ListBoxes</a:t>
            </a:r>
            <a:endParaRPr lang="en-US" dirty="0"/>
          </a:p>
        </p:txBody>
      </p:sp>
    </p:spTree>
    <p:extLst>
      <p:ext uri="{BB962C8B-B14F-4D97-AF65-F5344CB8AC3E}">
        <p14:creationId xmlns:p14="http://schemas.microsoft.com/office/powerpoint/2010/main" xmlns="" val="108877309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Don‘t</a:t>
            </a:r>
            <a:r>
              <a:rPr lang="de-DE" dirty="0" smtClean="0"/>
              <a:t> …</a:t>
            </a:r>
            <a:endParaRPr lang="en-US" dirty="0"/>
          </a:p>
        </p:txBody>
      </p:sp>
      <p:sp>
        <p:nvSpPr>
          <p:cNvPr id="3" name="Text Placeholder 2"/>
          <p:cNvSpPr>
            <a:spLocks noGrp="1"/>
          </p:cNvSpPr>
          <p:nvPr>
            <p:ph type="body" sz="quarter" idx="10"/>
          </p:nvPr>
        </p:nvSpPr>
        <p:spPr/>
        <p:txBody>
          <a:bodyPr/>
          <a:lstStyle/>
          <a:p>
            <a:r>
              <a:rPr lang="de-DE" dirty="0" smtClean="0"/>
              <a:t>…try </a:t>
            </a:r>
            <a:r>
              <a:rPr lang="de-DE" dirty="0" smtClean="0"/>
              <a:t>to access Live Data </a:t>
            </a:r>
            <a:endParaRPr lang="de-DE" dirty="0"/>
          </a:p>
          <a:p>
            <a:r>
              <a:rPr lang="de-DE" dirty="0" smtClean="0"/>
              <a:t>…try </a:t>
            </a:r>
            <a:r>
              <a:rPr lang="de-DE" dirty="0" smtClean="0"/>
              <a:t>to access Webservices</a:t>
            </a:r>
          </a:p>
          <a:p>
            <a:endParaRPr lang="de-DE" dirty="0" smtClean="0"/>
          </a:p>
          <a:p>
            <a:endParaRPr lang="de-DE" dirty="0"/>
          </a:p>
          <a:p>
            <a:endParaRPr lang="de-DE" dirty="0" smtClean="0"/>
          </a:p>
          <a:p>
            <a:r>
              <a:rPr lang="de-DE" dirty="0" smtClean="0"/>
              <a:t>…check </a:t>
            </a:r>
            <a:r>
              <a:rPr lang="de-DE" dirty="0" smtClean="0"/>
              <a:t>your current Environment with</a:t>
            </a:r>
            <a:br>
              <a:rPr lang="de-DE" dirty="0" smtClean="0"/>
            </a:br>
            <a:r>
              <a:rPr lang="de-DE" dirty="0" smtClean="0"/>
              <a:t>DesignerProperties.GetIsInDesignMode()</a:t>
            </a:r>
          </a:p>
          <a:p>
            <a:r>
              <a:rPr lang="de-DE" dirty="0" smtClean="0"/>
              <a:t>…deliver </a:t>
            </a:r>
            <a:r>
              <a:rPr lang="de-DE" dirty="0" smtClean="0"/>
              <a:t>Sample Data instead of Live Data</a:t>
            </a:r>
          </a:p>
          <a:p>
            <a:endParaRPr lang="de-DE" dirty="0"/>
          </a:p>
          <a:p>
            <a:pPr marL="0" indent="0">
              <a:buNone/>
            </a:pPr>
            <a:endParaRPr lang="en-US" dirty="0"/>
          </a:p>
        </p:txBody>
      </p:sp>
      <p:sp>
        <p:nvSpPr>
          <p:cNvPr id="4" name="Title 1"/>
          <p:cNvSpPr txBox="1">
            <a:spLocks/>
          </p:cNvSpPr>
          <p:nvPr/>
        </p:nvSpPr>
        <p:spPr>
          <a:xfrm>
            <a:off x="361950" y="3240088"/>
            <a:ext cx="83820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a:ln w="3175">
                  <a:noFill/>
                </a:ln>
                <a:solidFill>
                  <a:srgbClr val="CCFFCC"/>
                </a:solidFill>
                <a:effectLst/>
                <a:latin typeface="+mj-lt"/>
                <a:ea typeface="+mn-ea"/>
                <a:cs typeface="Arial" charset="0"/>
              </a:defRPr>
            </a:lvl1pPr>
          </a:lstStyle>
          <a:p>
            <a:r>
              <a:rPr lang="de-DE" dirty="0" smtClean="0"/>
              <a:t>Do …</a:t>
            </a:r>
            <a:endParaRPr lang="de-DE" dirty="0"/>
          </a:p>
        </p:txBody>
      </p:sp>
    </p:spTree>
    <p:extLst>
      <p:ext uri="{BB962C8B-B14F-4D97-AF65-F5344CB8AC3E}">
        <p14:creationId xmlns:p14="http://schemas.microsoft.com/office/powerpoint/2010/main" xmlns="" val="2669572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Session Abstract</a:t>
            </a:r>
            <a:endParaRPr lang="en-US" dirty="0"/>
          </a:p>
        </p:txBody>
      </p:sp>
      <p:sp>
        <p:nvSpPr>
          <p:cNvPr id="6" name="Textplatzhalter 5"/>
          <p:cNvSpPr>
            <a:spLocks noGrp="1"/>
          </p:cNvSpPr>
          <p:nvPr>
            <p:ph type="body" sz="quarter" idx="10"/>
          </p:nvPr>
        </p:nvSpPr>
        <p:spPr/>
        <p:txBody>
          <a:bodyPr/>
          <a:lstStyle/>
          <a:p>
            <a:r>
              <a:rPr lang="en-US" dirty="0" smtClean="0"/>
              <a:t>The typical RIA-developer or -designer expects a lot of out-of-the-box scripts and components. But it is often more copy-and-paste of code, rather than reusable-components, that can be customized. Learn how you can build components like carousels, page-turners, image-rotators, or even data-driven-forms with a better Design-Time-Support in Expression Blend and Visual </a:t>
            </a:r>
            <a:r>
              <a:rPr lang="en-US" dirty="0" smtClean="0"/>
              <a:t>Studio</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err="1" smtClean="0"/>
              <a:t>How</a:t>
            </a:r>
            <a:r>
              <a:rPr lang="de-DE" dirty="0" smtClean="0"/>
              <a:t> </a:t>
            </a:r>
            <a:r>
              <a:rPr lang="de-DE" dirty="0" err="1" smtClean="0"/>
              <a:t>to</a:t>
            </a:r>
            <a:r>
              <a:rPr lang="de-DE" dirty="0" smtClean="0"/>
              <a:t> </a:t>
            </a:r>
            <a:r>
              <a:rPr lang="de-DE" dirty="0" err="1" smtClean="0"/>
              <a:t>setup</a:t>
            </a:r>
            <a:r>
              <a:rPr lang="de-DE" dirty="0" smtClean="0"/>
              <a:t> a „</a:t>
            </a:r>
            <a:r>
              <a:rPr lang="de-DE" dirty="0" err="1" smtClean="0"/>
              <a:t>good</a:t>
            </a:r>
            <a:r>
              <a:rPr lang="de-DE" dirty="0" smtClean="0"/>
              <a:t>“ </a:t>
            </a:r>
            <a:r>
              <a:rPr lang="de-DE" dirty="0" err="1" smtClean="0"/>
              <a:t>control</a:t>
            </a:r>
            <a:endParaRPr lang="en-US" dirty="0"/>
          </a:p>
        </p:txBody>
      </p:sp>
      <p:sp>
        <p:nvSpPr>
          <p:cNvPr id="5" name="Text Placeholder 4"/>
          <p:cNvSpPr>
            <a:spLocks noGrp="1"/>
          </p:cNvSpPr>
          <p:nvPr>
            <p:ph type="body" sz="quarter" idx="10"/>
          </p:nvPr>
        </p:nvSpPr>
        <p:spPr>
          <a:xfrm>
            <a:off x="660015" y="1572364"/>
            <a:ext cx="8346073" cy="1698927"/>
          </a:xfrm>
        </p:spPr>
        <p:txBody>
          <a:bodyPr/>
          <a:lstStyle/>
          <a:p>
            <a:r>
              <a:rPr lang="de-DE" dirty="0" err="1" smtClean="0"/>
              <a:t>public</a:t>
            </a:r>
            <a:r>
              <a:rPr lang="de-DE" dirty="0" smtClean="0"/>
              <a:t> </a:t>
            </a:r>
            <a:r>
              <a:rPr lang="de-DE" dirty="0" err="1"/>
              <a:t>class</a:t>
            </a:r>
            <a:r>
              <a:rPr lang="de-DE" dirty="0"/>
              <a:t> </a:t>
            </a:r>
            <a:r>
              <a:rPr lang="de-DE" dirty="0" err="1"/>
              <a:t>Coverflow</a:t>
            </a:r>
            <a:r>
              <a:rPr lang="de-DE" dirty="0"/>
              <a:t> : </a:t>
            </a:r>
            <a:r>
              <a:rPr lang="de-DE" dirty="0" smtClean="0"/>
              <a:t>Panel </a:t>
            </a:r>
            <a:br>
              <a:rPr lang="de-DE" dirty="0" smtClean="0"/>
            </a:br>
            <a:r>
              <a:rPr lang="de-DE" sz="2400" i="1" dirty="0" smtClean="0"/>
              <a:t>// </a:t>
            </a:r>
            <a:r>
              <a:rPr lang="de-DE" sz="2400" i="1" dirty="0" err="1" smtClean="0"/>
              <a:t>or</a:t>
            </a:r>
            <a:r>
              <a:rPr lang="de-DE" sz="2400" i="1" dirty="0" smtClean="0"/>
              <a:t> </a:t>
            </a:r>
            <a:r>
              <a:rPr lang="de-DE" sz="2400" i="1" dirty="0" err="1" smtClean="0"/>
              <a:t>ItemsControl</a:t>
            </a:r>
            <a:r>
              <a:rPr lang="de-DE" sz="2400" i="1" dirty="0" smtClean="0"/>
              <a:t>, </a:t>
            </a:r>
            <a:r>
              <a:rPr lang="de-DE" sz="2400" i="1" dirty="0" err="1" smtClean="0"/>
              <a:t>UserControl</a:t>
            </a:r>
            <a:r>
              <a:rPr lang="de-DE" sz="2400" i="1" dirty="0" smtClean="0"/>
              <a:t>, etc.</a:t>
            </a:r>
            <a:endParaRPr lang="de-DE" sz="2400" i="1" dirty="0"/>
          </a:p>
          <a:p>
            <a:r>
              <a:rPr lang="de-DE" dirty="0" smtClean="0"/>
              <a:t>{</a:t>
            </a:r>
            <a:endParaRPr lang="de-DE" dirty="0"/>
          </a:p>
          <a:p>
            <a:r>
              <a:rPr lang="de-DE" dirty="0" smtClean="0"/>
              <a:t>	</a:t>
            </a:r>
            <a:r>
              <a:rPr lang="de-DE" dirty="0" err="1" smtClean="0"/>
              <a:t>public</a:t>
            </a:r>
            <a:r>
              <a:rPr lang="de-DE" dirty="0" smtClean="0"/>
              <a:t> </a:t>
            </a:r>
            <a:r>
              <a:rPr lang="de-DE" dirty="0" err="1"/>
              <a:t>Coverflow</a:t>
            </a:r>
            <a:r>
              <a:rPr lang="de-DE" dirty="0" smtClean="0"/>
              <a:t>() { .. </a:t>
            </a:r>
            <a:r>
              <a:rPr lang="de-DE" dirty="0"/>
              <a:t>}</a:t>
            </a:r>
          </a:p>
          <a:p>
            <a:r>
              <a:rPr lang="de-DE" dirty="0" smtClean="0"/>
              <a:t>	</a:t>
            </a:r>
          </a:p>
          <a:p>
            <a:r>
              <a:rPr lang="de-DE" dirty="0"/>
              <a:t>	</a:t>
            </a:r>
            <a:r>
              <a:rPr lang="de-DE" dirty="0" smtClean="0"/>
              <a:t>// </a:t>
            </a:r>
            <a:r>
              <a:rPr lang="de-DE" dirty="0" err="1" smtClean="0"/>
              <a:t>Some</a:t>
            </a:r>
            <a:r>
              <a:rPr lang="de-DE" dirty="0" smtClean="0"/>
              <a:t> Properties ..</a:t>
            </a:r>
            <a:endParaRPr lang="de-DE" dirty="0"/>
          </a:p>
          <a:p>
            <a:endParaRPr lang="en-US" dirty="0" smtClean="0"/>
          </a:p>
          <a:p>
            <a:r>
              <a:rPr lang="de-DE" dirty="0" smtClean="0"/>
              <a:t>	// </a:t>
            </a:r>
            <a:r>
              <a:rPr lang="de-DE" dirty="0" err="1" smtClean="0"/>
              <a:t>Override</a:t>
            </a:r>
            <a:r>
              <a:rPr lang="de-DE" dirty="0" smtClean="0"/>
              <a:t> </a:t>
            </a:r>
            <a:r>
              <a:rPr lang="de-DE" dirty="0" err="1" smtClean="0"/>
              <a:t>ArrangeOverride</a:t>
            </a:r>
            <a:endParaRPr lang="de-DE" dirty="0" smtClean="0"/>
          </a:p>
          <a:p>
            <a:endParaRPr lang="de-DE" dirty="0"/>
          </a:p>
          <a:p>
            <a:r>
              <a:rPr lang="de-DE" dirty="0" smtClean="0"/>
              <a:t>}</a:t>
            </a:r>
            <a:endParaRPr lang="en-US" dirty="0"/>
          </a:p>
        </p:txBody>
      </p:sp>
    </p:spTree>
    <p:extLst>
      <p:ext uri="{BB962C8B-B14F-4D97-AF65-F5344CB8AC3E}">
        <p14:creationId xmlns:p14="http://schemas.microsoft.com/office/powerpoint/2010/main" xmlns="" val="405901155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249" y="5678203"/>
            <a:ext cx="7651245" cy="752822"/>
          </a:xfrm>
        </p:spPr>
        <p:txBody>
          <a:bodyPr/>
          <a:lstStyle/>
          <a:p>
            <a:r>
              <a:rPr lang="de-DE" dirty="0" smtClean="0"/>
              <a:t>Demo</a:t>
            </a:r>
            <a:endParaRPr lang="en-US" dirty="0"/>
          </a:p>
        </p:txBody>
      </p:sp>
      <p:sp>
        <p:nvSpPr>
          <p:cNvPr id="6" name="Text Placeholder 5"/>
          <p:cNvSpPr>
            <a:spLocks noGrp="1"/>
          </p:cNvSpPr>
          <p:nvPr>
            <p:ph type="body" sz="quarter" idx="10"/>
          </p:nvPr>
        </p:nvSpPr>
        <p:spPr/>
        <p:txBody>
          <a:bodyPr/>
          <a:lstStyle/>
          <a:p>
            <a:r>
              <a:rPr lang="de-DE" sz="6600" dirty="0" err="1" smtClean="0"/>
              <a:t>Control</a:t>
            </a:r>
            <a:r>
              <a:rPr lang="de-DE" sz="6600" dirty="0"/>
              <a:t> </a:t>
            </a:r>
            <a:r>
              <a:rPr lang="de-DE" sz="6600" dirty="0" smtClean="0"/>
              <a:t>Setup </a:t>
            </a:r>
            <a:r>
              <a:rPr lang="de-DE" sz="6600" dirty="0" err="1" smtClean="0"/>
              <a:t>for</a:t>
            </a:r>
            <a:r>
              <a:rPr lang="de-DE" sz="6600" dirty="0" smtClean="0"/>
              <a:t> </a:t>
            </a:r>
            <a:r>
              <a:rPr lang="de-DE" sz="6600" dirty="0" err="1" smtClean="0"/>
              <a:t>Better</a:t>
            </a:r>
            <a:r>
              <a:rPr lang="de-DE" sz="6600" dirty="0" smtClean="0"/>
              <a:t> </a:t>
            </a:r>
            <a:br>
              <a:rPr lang="de-DE" sz="6600" dirty="0" smtClean="0"/>
            </a:br>
            <a:r>
              <a:rPr lang="de-DE" sz="6600" dirty="0" smtClean="0"/>
              <a:t>Design Time  </a:t>
            </a:r>
            <a:r>
              <a:rPr lang="de-DE" sz="6600" dirty="0" err="1" smtClean="0"/>
              <a:t>Experiences</a:t>
            </a:r>
            <a:endParaRPr lang="en-US" sz="6600" dirty="0"/>
          </a:p>
        </p:txBody>
      </p:sp>
    </p:spTree>
    <p:extLst>
      <p:ext uri="{BB962C8B-B14F-4D97-AF65-F5344CB8AC3E}">
        <p14:creationId xmlns:p14="http://schemas.microsoft.com/office/powerpoint/2010/main" xmlns="" val="370119277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Sample Data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4191672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329595"/>
          </a:xfrm>
        </p:spPr>
        <p:txBody>
          <a:bodyPr/>
          <a:lstStyle/>
          <a:p>
            <a:r>
              <a:rPr lang="de-DE" dirty="0" smtClean="0"/>
              <a:t>Sample Data Feature in </a:t>
            </a:r>
            <a:br>
              <a:rPr lang="de-DE" dirty="0" smtClean="0"/>
            </a:br>
            <a:r>
              <a:rPr lang="de-DE" dirty="0" smtClean="0"/>
              <a:t>Expression </a:t>
            </a:r>
            <a:r>
              <a:rPr lang="de-DE" dirty="0" err="1" smtClean="0"/>
              <a:t>Blend</a:t>
            </a:r>
            <a:endParaRPr lang="en-US" dirty="0"/>
          </a:p>
        </p:txBody>
      </p:sp>
      <p:sp>
        <p:nvSpPr>
          <p:cNvPr id="6" name="Text Placeholder 5"/>
          <p:cNvSpPr>
            <a:spLocks noGrp="1"/>
          </p:cNvSpPr>
          <p:nvPr>
            <p:ph type="body" sz="quarter" idx="10"/>
          </p:nvPr>
        </p:nvSpPr>
        <p:spPr>
          <a:xfrm>
            <a:off x="381000" y="1792552"/>
            <a:ext cx="8382000" cy="2210862"/>
          </a:xfrm>
        </p:spPr>
        <p:txBody>
          <a:bodyPr/>
          <a:lstStyle/>
          <a:p>
            <a:r>
              <a:rPr lang="en-US" dirty="0" smtClean="0"/>
              <a:t>Enables you to create sample data in Blend</a:t>
            </a:r>
          </a:p>
          <a:p>
            <a:r>
              <a:rPr lang="en-US" dirty="0" smtClean="0"/>
              <a:t>Easy to use and apply</a:t>
            </a:r>
            <a:endParaRPr lang="en-US" dirty="0"/>
          </a:p>
        </p:txBody>
      </p:sp>
    </p:spTree>
    <p:extLst>
      <p:ext uri="{BB962C8B-B14F-4D97-AF65-F5344CB8AC3E}">
        <p14:creationId xmlns:p14="http://schemas.microsoft.com/office/powerpoint/2010/main" xmlns="" val="344093001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de-DE" dirty="0" smtClean="0"/>
              <a:t>Demo</a:t>
            </a:r>
            <a:endParaRPr lang="en-US" dirty="0"/>
          </a:p>
        </p:txBody>
      </p:sp>
      <p:sp>
        <p:nvSpPr>
          <p:cNvPr id="6" name="Subtitle 5"/>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r>
              <a:rPr lang="de-DE" dirty="0" smtClean="0"/>
              <a:t>Sample Data</a:t>
            </a:r>
            <a:endParaRPr lang="en-US" dirty="0"/>
          </a:p>
        </p:txBody>
      </p:sp>
    </p:spTree>
    <p:extLst>
      <p:ext uri="{BB962C8B-B14F-4D97-AF65-F5344CB8AC3E}">
        <p14:creationId xmlns:p14="http://schemas.microsoft.com/office/powerpoint/2010/main" xmlns="" val="26795259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de-DE" dirty="0" err="1" smtClean="0"/>
              <a:t>Adding</a:t>
            </a:r>
            <a:r>
              <a:rPr lang="de-DE" dirty="0" smtClean="0"/>
              <a:t> Properties </a:t>
            </a:r>
            <a:r>
              <a:rPr lang="de-DE" dirty="0" err="1" smtClean="0"/>
              <a:t>for</a:t>
            </a:r>
            <a:r>
              <a:rPr lang="de-DE" dirty="0" smtClean="0"/>
              <a:t> </a:t>
            </a:r>
            <a:r>
              <a:rPr lang="de-DE" dirty="0" err="1" smtClean="0"/>
              <a:t>Customization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44309168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Using Dependency Properties</a:t>
            </a:r>
            <a:endParaRPr lang="en-US"/>
          </a:p>
        </p:txBody>
      </p:sp>
      <p:sp>
        <p:nvSpPr>
          <p:cNvPr id="6" name="Text Placeholder 5"/>
          <p:cNvSpPr>
            <a:spLocks noGrp="1"/>
          </p:cNvSpPr>
          <p:nvPr>
            <p:ph type="body" sz="quarter" idx="10"/>
          </p:nvPr>
        </p:nvSpPr>
        <p:spPr/>
        <p:txBody>
          <a:bodyPr/>
          <a:lstStyle/>
          <a:p>
            <a:r>
              <a:rPr lang="en-US" dirty="0" smtClean="0"/>
              <a:t>Expose Features and Settings to consumer </a:t>
            </a:r>
            <a:r>
              <a:rPr lang="en-US" dirty="0" smtClean="0"/>
              <a:t/>
            </a:r>
            <a:br>
              <a:rPr lang="en-US" dirty="0" smtClean="0"/>
            </a:br>
            <a:r>
              <a:rPr lang="en-US" dirty="0" smtClean="0"/>
              <a:t>of </a:t>
            </a:r>
            <a:r>
              <a:rPr lang="en-US" dirty="0" smtClean="0"/>
              <a:t>controls</a:t>
            </a:r>
          </a:p>
          <a:p>
            <a:endParaRPr lang="en-US" dirty="0" smtClean="0"/>
          </a:p>
          <a:p>
            <a:r>
              <a:rPr lang="en-US" dirty="0" smtClean="0"/>
              <a:t>Enables more flexibility without losing control </a:t>
            </a:r>
            <a:r>
              <a:rPr lang="en-US" dirty="0" smtClean="0"/>
              <a:t/>
            </a:r>
            <a:br>
              <a:rPr lang="en-US" dirty="0" smtClean="0"/>
            </a:br>
            <a:r>
              <a:rPr lang="en-US" dirty="0" smtClean="0"/>
              <a:t>of </a:t>
            </a:r>
            <a:r>
              <a:rPr lang="en-US" dirty="0" smtClean="0"/>
              <a:t>code</a:t>
            </a:r>
          </a:p>
          <a:p>
            <a:endParaRPr lang="en-US" dirty="0" smtClean="0"/>
          </a:p>
          <a:p>
            <a:r>
              <a:rPr lang="en-US" dirty="0" smtClean="0"/>
              <a:t>Dependency Properties do much more than only appearing in the property window, but Designer see them only in Property Window </a:t>
            </a:r>
            <a:r>
              <a:rPr lang="en-US" dirty="0" smtClean="0">
                <a:sym typeface="Wingdings" pitchFamily="2" charset="2"/>
              </a:rPr>
              <a:t></a:t>
            </a:r>
            <a:endParaRPr lang="en-US" dirty="0"/>
          </a:p>
        </p:txBody>
      </p:sp>
    </p:spTree>
    <p:extLst>
      <p:ext uri="{BB962C8B-B14F-4D97-AF65-F5344CB8AC3E}">
        <p14:creationId xmlns:p14="http://schemas.microsoft.com/office/powerpoint/2010/main" xmlns="" val="103738094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de-DE" dirty="0" smtClean="0"/>
              <a:t>Demo</a:t>
            </a:r>
            <a:endParaRPr lang="en-US" dirty="0"/>
          </a:p>
        </p:txBody>
      </p:sp>
      <p:sp>
        <p:nvSpPr>
          <p:cNvPr id="6" name="Subtitle 5"/>
          <p:cNvSpPr>
            <a:spLocks noGrp="1"/>
          </p:cNvSpPr>
          <p:nvPr>
            <p:ph type="subTitle" idx="1"/>
          </p:nvPr>
        </p:nvSpPr>
        <p:spPr/>
        <p:txBody>
          <a:bodyPr/>
          <a:lstStyle/>
          <a:p>
            <a:endParaRPr lang="en-US" dirty="0"/>
          </a:p>
        </p:txBody>
      </p:sp>
      <p:sp>
        <p:nvSpPr>
          <p:cNvPr id="7" name="Text Placeholder 6"/>
          <p:cNvSpPr>
            <a:spLocks noGrp="1"/>
          </p:cNvSpPr>
          <p:nvPr>
            <p:ph type="body" sz="quarter" idx="10"/>
          </p:nvPr>
        </p:nvSpPr>
        <p:spPr/>
        <p:txBody>
          <a:bodyPr/>
          <a:lstStyle/>
          <a:p>
            <a:r>
              <a:rPr lang="de-DE" dirty="0" err="1" smtClean="0"/>
              <a:t>Adding</a:t>
            </a:r>
            <a:r>
              <a:rPr lang="de-DE" dirty="0" smtClean="0"/>
              <a:t> Properties</a:t>
            </a:r>
            <a:endParaRPr lang="en-US" dirty="0"/>
          </a:p>
        </p:txBody>
      </p:sp>
    </p:spTree>
    <p:extLst>
      <p:ext uri="{BB962C8B-B14F-4D97-AF65-F5344CB8AC3E}">
        <p14:creationId xmlns:p14="http://schemas.microsoft.com/office/powerpoint/2010/main" xmlns="" val="303128499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de-DE" dirty="0" err="1" smtClean="0"/>
              <a:t>Using</a:t>
            </a:r>
            <a:r>
              <a:rPr lang="de-DE" dirty="0" smtClean="0"/>
              <a:t> Attributes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18748073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329595"/>
          </a:xfrm>
        </p:spPr>
        <p:txBody>
          <a:bodyPr/>
          <a:lstStyle/>
          <a:p>
            <a:r>
              <a:rPr lang="en-US" smtClean="0"/>
              <a:t>System.ComponentModel</a:t>
            </a:r>
            <a:br>
              <a:rPr lang="en-US" smtClean="0"/>
            </a:br>
            <a:endParaRPr lang="en-US"/>
          </a:p>
        </p:txBody>
      </p:sp>
      <p:sp>
        <p:nvSpPr>
          <p:cNvPr id="6" name="Text Placeholder 5"/>
          <p:cNvSpPr>
            <a:spLocks noGrp="1"/>
          </p:cNvSpPr>
          <p:nvPr>
            <p:ph type="body" sz="quarter" idx="10"/>
          </p:nvPr>
        </p:nvSpPr>
        <p:spPr/>
        <p:txBody>
          <a:bodyPr/>
          <a:lstStyle/>
          <a:p>
            <a:pPr marL="0" indent="0">
              <a:buNone/>
            </a:pPr>
            <a:r>
              <a:rPr lang="en-US" smtClean="0"/>
              <a:t>Provides classes for run-time and design-time behavior of components and controls</a:t>
            </a:r>
          </a:p>
          <a:p>
            <a:endParaRPr lang="en-US" smtClean="0"/>
          </a:p>
          <a:p>
            <a:r>
              <a:rPr lang="en-US" smtClean="0"/>
              <a:t>CategoryAttribute</a:t>
            </a:r>
          </a:p>
          <a:p>
            <a:r>
              <a:rPr lang="en-US" smtClean="0"/>
              <a:t>DescriptionAttribute</a:t>
            </a:r>
          </a:p>
          <a:p>
            <a:r>
              <a:rPr lang="en-US" smtClean="0"/>
              <a:t>DisplayAttribute</a:t>
            </a:r>
          </a:p>
          <a:p>
            <a:r>
              <a:rPr lang="en-US" smtClean="0"/>
              <a:t>EditorBrowsableAttribute</a:t>
            </a:r>
          </a:p>
          <a:p>
            <a:r>
              <a:rPr lang="en-US" smtClean="0"/>
              <a:t>TypeConverterAttribute</a:t>
            </a:r>
          </a:p>
          <a:p>
            <a:endParaRPr lang="en-US" smtClean="0"/>
          </a:p>
          <a:p>
            <a:endParaRPr lang="en-US" smtClean="0"/>
          </a:p>
          <a:p>
            <a:endParaRPr lang="en-US" smtClean="0"/>
          </a:p>
          <a:p>
            <a:endParaRPr lang="en-US"/>
          </a:p>
        </p:txBody>
      </p:sp>
    </p:spTree>
    <p:extLst>
      <p:ext uri="{BB962C8B-B14F-4D97-AF65-F5344CB8AC3E}">
        <p14:creationId xmlns:p14="http://schemas.microsoft.com/office/powerpoint/2010/main" xmlns="" val="289245496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a:p>
        </p:txBody>
      </p:sp>
      <p:pic>
        <p:nvPicPr>
          <p:cNvPr id="2050" name="Picture 2" descr="C:\Users\oscheer\Desktop\Microsoft Shirt Me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179471306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Attribute </a:t>
            </a:r>
            <a:r>
              <a:rPr lang="de-DE" dirty="0" err="1" smtClean="0"/>
              <a:t>Usage</a:t>
            </a:r>
            <a:endParaRPr lang="en-US" dirty="0"/>
          </a:p>
        </p:txBody>
      </p:sp>
      <p:sp>
        <p:nvSpPr>
          <p:cNvPr id="5" name="Text Placeholder 4"/>
          <p:cNvSpPr>
            <a:spLocks noGrp="1"/>
          </p:cNvSpPr>
          <p:nvPr>
            <p:ph type="body" sz="quarter" idx="10"/>
          </p:nvPr>
        </p:nvSpPr>
        <p:spPr>
          <a:xfrm>
            <a:off x="545908" y="1572364"/>
            <a:ext cx="8461612" cy="4691958"/>
          </a:xfrm>
        </p:spPr>
        <p:txBody>
          <a:bodyPr/>
          <a:lstStyle/>
          <a:p>
            <a:r>
              <a:rPr lang="de-DE" sz="2400" dirty="0"/>
              <a:t>[</a:t>
            </a:r>
            <a:r>
              <a:rPr lang="de-DE" sz="2400" dirty="0" err="1"/>
              <a:t>Category</a:t>
            </a:r>
            <a:r>
              <a:rPr lang="de-DE" sz="2400" dirty="0" smtClean="0"/>
              <a:t>(„</a:t>
            </a:r>
            <a:r>
              <a:rPr lang="de-DE" sz="2400" dirty="0" err="1" smtClean="0"/>
              <a:t>My</a:t>
            </a:r>
            <a:r>
              <a:rPr lang="de-DE" sz="2400" dirty="0" smtClean="0"/>
              <a:t> Property </a:t>
            </a:r>
            <a:r>
              <a:rPr lang="de-DE" sz="2400" dirty="0" err="1" smtClean="0"/>
              <a:t>Category</a:t>
            </a:r>
            <a:r>
              <a:rPr lang="de-DE" sz="2400" dirty="0" smtClean="0"/>
              <a:t>")]</a:t>
            </a:r>
            <a:endParaRPr lang="de-DE" sz="2400" dirty="0"/>
          </a:p>
          <a:p>
            <a:r>
              <a:rPr lang="en-US" sz="2400" dirty="0" smtClean="0"/>
              <a:t>[</a:t>
            </a:r>
            <a:r>
              <a:rPr lang="en-US" sz="2400" dirty="0"/>
              <a:t>Description("The Text that should be displayed")]</a:t>
            </a:r>
          </a:p>
          <a:p>
            <a:r>
              <a:rPr lang="de-DE" sz="2400" dirty="0" err="1" smtClean="0"/>
              <a:t>public</a:t>
            </a:r>
            <a:r>
              <a:rPr lang="de-DE" sz="2400" dirty="0" smtClean="0"/>
              <a:t> </a:t>
            </a:r>
            <a:r>
              <a:rPr lang="de-DE" sz="2400" dirty="0" err="1"/>
              <a:t>string</a:t>
            </a:r>
            <a:r>
              <a:rPr lang="de-DE" sz="2400" dirty="0"/>
              <a:t> Text</a:t>
            </a:r>
          </a:p>
          <a:p>
            <a:r>
              <a:rPr lang="de-DE" sz="2400" dirty="0" smtClean="0"/>
              <a:t>{</a:t>
            </a:r>
            <a:endParaRPr lang="de-DE" sz="2400" dirty="0"/>
          </a:p>
          <a:p>
            <a:r>
              <a:rPr lang="de-DE" sz="2400" dirty="0" smtClean="0"/>
              <a:t>  </a:t>
            </a:r>
            <a:r>
              <a:rPr lang="de-DE" sz="2400" dirty="0" err="1" smtClean="0"/>
              <a:t>get</a:t>
            </a:r>
            <a:r>
              <a:rPr lang="de-DE" sz="2400" dirty="0" smtClean="0"/>
              <a:t> </a:t>
            </a:r>
            <a:r>
              <a:rPr lang="de-DE" sz="2400" dirty="0"/>
              <a:t>{ </a:t>
            </a:r>
            <a:r>
              <a:rPr lang="de-DE" sz="2400" dirty="0" err="1"/>
              <a:t>return</a:t>
            </a:r>
            <a:r>
              <a:rPr lang="de-DE" sz="2400" dirty="0"/>
              <a:t> (</a:t>
            </a:r>
            <a:r>
              <a:rPr lang="de-DE" sz="2400" dirty="0" err="1"/>
              <a:t>string</a:t>
            </a:r>
            <a:r>
              <a:rPr lang="de-DE" sz="2400" dirty="0"/>
              <a:t>)</a:t>
            </a:r>
            <a:r>
              <a:rPr lang="de-DE" sz="2400" dirty="0" err="1"/>
              <a:t>GetValue</a:t>
            </a:r>
            <a:r>
              <a:rPr lang="de-DE" sz="2400" dirty="0"/>
              <a:t>(</a:t>
            </a:r>
            <a:r>
              <a:rPr lang="de-DE" sz="2400" dirty="0" err="1"/>
              <a:t>TextProperty</a:t>
            </a:r>
            <a:r>
              <a:rPr lang="de-DE" sz="2400" dirty="0"/>
              <a:t>); }</a:t>
            </a:r>
          </a:p>
          <a:p>
            <a:r>
              <a:rPr lang="de-DE" sz="2400" dirty="0" smtClean="0"/>
              <a:t>  </a:t>
            </a:r>
            <a:r>
              <a:rPr lang="de-DE" sz="2400" dirty="0" err="1" smtClean="0"/>
              <a:t>set</a:t>
            </a:r>
            <a:r>
              <a:rPr lang="de-DE" sz="2400" dirty="0" smtClean="0"/>
              <a:t> </a:t>
            </a:r>
            <a:r>
              <a:rPr lang="de-DE" sz="2400" dirty="0"/>
              <a:t>{ </a:t>
            </a:r>
            <a:r>
              <a:rPr lang="de-DE" sz="2400" dirty="0" err="1"/>
              <a:t>SetValue</a:t>
            </a:r>
            <a:r>
              <a:rPr lang="de-DE" sz="2400" dirty="0"/>
              <a:t>(</a:t>
            </a:r>
            <a:r>
              <a:rPr lang="de-DE" sz="2400" dirty="0" err="1"/>
              <a:t>TextProperty</a:t>
            </a:r>
            <a:r>
              <a:rPr lang="de-DE" sz="2400" dirty="0"/>
              <a:t>, </a:t>
            </a:r>
            <a:r>
              <a:rPr lang="de-DE" sz="2400" dirty="0" err="1"/>
              <a:t>value</a:t>
            </a:r>
            <a:r>
              <a:rPr lang="de-DE" sz="2400" dirty="0"/>
              <a:t>); }</a:t>
            </a:r>
          </a:p>
          <a:p>
            <a:r>
              <a:rPr lang="de-DE" sz="2400" dirty="0" smtClean="0"/>
              <a:t>}</a:t>
            </a:r>
          </a:p>
        </p:txBody>
      </p:sp>
    </p:spTree>
    <p:extLst>
      <p:ext uri="{BB962C8B-B14F-4D97-AF65-F5344CB8AC3E}">
        <p14:creationId xmlns:p14="http://schemas.microsoft.com/office/powerpoint/2010/main" xmlns="" val="225408651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64797"/>
          </a:xfrm>
        </p:spPr>
        <p:txBody>
          <a:bodyPr/>
          <a:lstStyle/>
          <a:p>
            <a:r>
              <a:rPr lang="de-DE" dirty="0" err="1"/>
              <a:t>Microsoft.Windows.Design</a:t>
            </a:r>
            <a:endParaRPr lang="en-US" dirty="0"/>
          </a:p>
        </p:txBody>
      </p:sp>
      <p:sp>
        <p:nvSpPr>
          <p:cNvPr id="5" name="Text Placeholder 4"/>
          <p:cNvSpPr>
            <a:spLocks noGrp="1"/>
          </p:cNvSpPr>
          <p:nvPr>
            <p:ph type="body" sz="quarter" idx="10"/>
          </p:nvPr>
        </p:nvSpPr>
        <p:spPr>
          <a:xfrm>
            <a:off x="381000" y="1030552"/>
            <a:ext cx="8382000" cy="2210862"/>
          </a:xfrm>
        </p:spPr>
        <p:txBody>
          <a:bodyPr/>
          <a:lstStyle/>
          <a:p>
            <a:pPr marL="0" indent="0">
              <a:buNone/>
            </a:pPr>
            <a:r>
              <a:rPr lang="en-US" sz="3600" dirty="0" smtClean="0"/>
              <a:t>The </a:t>
            </a:r>
            <a:r>
              <a:rPr lang="en-US" sz="3600" dirty="0" err="1"/>
              <a:t>Microsoft.Windows.Design</a:t>
            </a:r>
            <a:r>
              <a:rPr lang="en-US" sz="3600" dirty="0"/>
              <a:t> namespace provides classes for managing state in </a:t>
            </a:r>
            <a:r>
              <a:rPr lang="en-US" sz="3600" dirty="0" smtClean="0"/>
              <a:t/>
            </a:r>
            <a:br>
              <a:rPr lang="en-US" sz="3600" dirty="0" smtClean="0"/>
            </a:br>
            <a:r>
              <a:rPr lang="en-US" sz="3600" dirty="0" smtClean="0"/>
              <a:t>a designer</a:t>
            </a:r>
          </a:p>
          <a:p>
            <a:pPr marL="0" indent="0">
              <a:buNone/>
            </a:pPr>
            <a:endParaRPr lang="de-DE" sz="1050" dirty="0"/>
          </a:p>
          <a:p>
            <a:r>
              <a:rPr lang="de-DE" sz="3600" dirty="0" err="1" smtClean="0"/>
              <a:t>PropertyOrderAttribute</a:t>
            </a:r>
            <a:endParaRPr lang="de-DE" sz="3600" dirty="0"/>
          </a:p>
          <a:p>
            <a:r>
              <a:rPr lang="de-DE" sz="3600" dirty="0" err="1" smtClean="0"/>
              <a:t>ToolboxBrowsableAttribute</a:t>
            </a:r>
            <a:endParaRPr lang="de-DE" sz="3600" dirty="0"/>
          </a:p>
          <a:p>
            <a:r>
              <a:rPr lang="en-US" sz="3600" dirty="0" err="1"/>
              <a:t>NumberRangeAttribute</a:t>
            </a:r>
            <a:endParaRPr lang="en-US" sz="3600" dirty="0"/>
          </a:p>
          <a:p>
            <a:r>
              <a:rPr lang="en-US" sz="3600" dirty="0" err="1"/>
              <a:t>NumberIncrementAttribute</a:t>
            </a:r>
            <a:endParaRPr lang="en-US" sz="3600" dirty="0"/>
          </a:p>
          <a:p>
            <a:r>
              <a:rPr lang="en-US" sz="3600" dirty="0" err="1"/>
              <a:t>NumberFormatAttribute</a:t>
            </a:r>
            <a:endParaRPr lang="en-US" sz="3600" dirty="0"/>
          </a:p>
        </p:txBody>
      </p:sp>
    </p:spTree>
    <p:extLst>
      <p:ext uri="{BB962C8B-B14F-4D97-AF65-F5344CB8AC3E}">
        <p14:creationId xmlns:p14="http://schemas.microsoft.com/office/powerpoint/2010/main" xmlns="" val="225195702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de-DE" dirty="0" smtClean="0"/>
              <a:t>Demo</a:t>
            </a:r>
            <a:endParaRPr lang="en-US" dirty="0"/>
          </a:p>
        </p:txBody>
      </p:sp>
      <p:sp>
        <p:nvSpPr>
          <p:cNvPr id="6" name="Subtitle 5"/>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r>
              <a:rPr lang="de-DE" dirty="0" err="1" smtClean="0"/>
              <a:t>Using</a:t>
            </a:r>
            <a:r>
              <a:rPr lang="de-DE" dirty="0" smtClean="0"/>
              <a:t> Attributes</a:t>
            </a:r>
            <a:endParaRPr lang="en-US" dirty="0"/>
          </a:p>
        </p:txBody>
      </p:sp>
    </p:spTree>
    <p:extLst>
      <p:ext uri="{BB962C8B-B14F-4D97-AF65-F5344CB8AC3E}">
        <p14:creationId xmlns:p14="http://schemas.microsoft.com/office/powerpoint/2010/main" xmlns="" val="56581841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de-DE" dirty="0" smtClean="0"/>
              <a:t>Default-</a:t>
            </a:r>
            <a:r>
              <a:rPr lang="de-DE" dirty="0" err="1" smtClean="0"/>
              <a:t>TypeConverter</a:t>
            </a:r>
            <a:r>
              <a:rPr lang="de-DE" dirty="0" smtClean="0"/>
              <a:t> </a:t>
            </a:r>
            <a:r>
              <a:rPr lang="de-DE" dirty="0" err="1" smtClean="0"/>
              <a:t>and</a:t>
            </a:r>
            <a:r>
              <a:rPr lang="de-DE" dirty="0" smtClean="0"/>
              <a:t> </a:t>
            </a:r>
            <a:br>
              <a:rPr lang="de-DE" dirty="0" smtClean="0"/>
            </a:br>
            <a:r>
              <a:rPr lang="de-DE" dirty="0" smtClean="0"/>
              <a:t>Custom-</a:t>
            </a:r>
            <a:r>
              <a:rPr lang="de-DE" dirty="0" err="1" smtClean="0"/>
              <a:t>TypeConverter</a:t>
            </a:r>
            <a:endParaRPr lang="en-US" dirty="0"/>
          </a:p>
        </p:txBody>
      </p:sp>
      <p:sp>
        <p:nvSpPr>
          <p:cNvPr id="2" name="Subtitle 1"/>
          <p:cNvSpPr>
            <a:spLocks noGrp="1"/>
          </p:cNvSpPr>
          <p:nvPr>
            <p:ph type="subTitle" idx="1"/>
          </p:nvPr>
        </p:nvSpPr>
        <p:spPr>
          <a:xfrm>
            <a:off x="768349" y="5974865"/>
            <a:ext cx="6803209" cy="461665"/>
          </a:xfrm>
        </p:spPr>
        <p:txBody>
          <a:bodyPr/>
          <a:lstStyle/>
          <a:p>
            <a:endParaRPr lang="en-US"/>
          </a:p>
        </p:txBody>
      </p:sp>
      <p:sp>
        <p:nvSpPr>
          <p:cNvPr id="3" name="Text Placeholder 2"/>
          <p:cNvSpPr>
            <a:spLocks noGrp="1"/>
          </p:cNvSpPr>
          <p:nvPr>
            <p:ph type="body" sz="quarter" idx="10"/>
          </p:nvPr>
        </p:nvSpPr>
        <p:spPr/>
        <p:txBody>
          <a:bodyPr/>
          <a:lstStyle/>
          <a:p>
            <a:r>
              <a:rPr lang="de-DE" dirty="0" smtClean="0"/>
              <a:t>Demo</a:t>
            </a:r>
            <a:endParaRPr lang="en-US" dirty="0"/>
          </a:p>
        </p:txBody>
      </p:sp>
    </p:spTree>
    <p:extLst>
      <p:ext uri="{BB962C8B-B14F-4D97-AF65-F5344CB8AC3E}">
        <p14:creationId xmlns:p14="http://schemas.microsoft.com/office/powerpoint/2010/main" xmlns="" val="15445405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de-DE" dirty="0" smtClean="0"/>
              <a:t>Custom Editors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75912100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smtClean="0"/>
              <a:t>Property </a:t>
            </a:r>
            <a:r>
              <a:rPr lang="de-DE" dirty="0" err="1" smtClean="0"/>
              <a:t>Window</a:t>
            </a:r>
            <a:endParaRPr lang="en-US" dirty="0"/>
          </a:p>
        </p:txBody>
      </p:sp>
      <p:sp>
        <p:nvSpPr>
          <p:cNvPr id="6" name="Text Placeholder 5"/>
          <p:cNvSpPr>
            <a:spLocks noGrp="1"/>
          </p:cNvSpPr>
          <p:nvPr>
            <p:ph type="body" sz="quarter" idx="10"/>
          </p:nvPr>
        </p:nvSpPr>
        <p:spPr>
          <a:xfrm>
            <a:off x="381000" y="1411552"/>
            <a:ext cx="4705350" cy="4551098"/>
          </a:xfrm>
        </p:spPr>
        <p:txBody>
          <a:bodyPr/>
          <a:lstStyle/>
          <a:p>
            <a:r>
              <a:rPr lang="de-DE" dirty="0" smtClean="0"/>
              <a:t>Textboxes </a:t>
            </a:r>
            <a:r>
              <a:rPr lang="de-DE" dirty="0" err="1" smtClean="0"/>
              <a:t>are</a:t>
            </a:r>
            <a:r>
              <a:rPr lang="de-DE" dirty="0" smtClean="0"/>
              <a:t> </a:t>
            </a:r>
            <a:r>
              <a:rPr lang="de-DE" dirty="0" err="1" smtClean="0"/>
              <a:t>boring</a:t>
            </a:r>
            <a:r>
              <a:rPr lang="de-DE" dirty="0" smtClean="0"/>
              <a:t> </a:t>
            </a:r>
            <a:r>
              <a:rPr lang="de-DE" dirty="0" err="1" smtClean="0"/>
              <a:t>and</a:t>
            </a:r>
            <a:r>
              <a:rPr lang="de-DE" dirty="0" smtClean="0"/>
              <a:t> </a:t>
            </a:r>
            <a:br>
              <a:rPr lang="de-DE" dirty="0" smtClean="0"/>
            </a:br>
            <a:r>
              <a:rPr lang="de-DE" dirty="0" smtClean="0"/>
              <a:t>fault-</a:t>
            </a:r>
            <a:r>
              <a:rPr lang="de-DE" dirty="0" err="1" smtClean="0"/>
              <a:t>prone</a:t>
            </a:r>
            <a:endParaRPr lang="de-DE" dirty="0" smtClean="0"/>
          </a:p>
          <a:p>
            <a:endParaRPr lang="de-DE" dirty="0"/>
          </a:p>
          <a:p>
            <a:r>
              <a:rPr lang="de-DE" dirty="0" err="1" smtClean="0"/>
              <a:t>Customization</a:t>
            </a:r>
            <a:r>
              <a:rPr lang="de-DE" dirty="0" smtClean="0"/>
              <a:t> </a:t>
            </a:r>
            <a:r>
              <a:rPr lang="de-DE" dirty="0" err="1" smtClean="0"/>
              <a:t>of</a:t>
            </a:r>
            <a:r>
              <a:rPr lang="de-DE" dirty="0" smtClean="0"/>
              <a:t>  </a:t>
            </a:r>
            <a:br>
              <a:rPr lang="de-DE" dirty="0" smtClean="0"/>
            </a:br>
            <a:r>
              <a:rPr lang="de-DE" dirty="0" smtClean="0"/>
              <a:t>Property-Editors</a:t>
            </a:r>
          </a:p>
          <a:p>
            <a:endParaRPr lang="de-DE"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57850" y="289359"/>
            <a:ext cx="3257550" cy="57130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134608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de-DE" dirty="0" smtClean="0"/>
              <a:t>Demo</a:t>
            </a:r>
            <a:endParaRPr lang="en-US" dirty="0"/>
          </a:p>
        </p:txBody>
      </p:sp>
      <p:sp>
        <p:nvSpPr>
          <p:cNvPr id="8" name="Subtitle 7"/>
          <p:cNvSpPr>
            <a:spLocks noGrp="1"/>
          </p:cNvSpPr>
          <p:nvPr>
            <p:ph type="subTitle" idx="1"/>
          </p:nvPr>
        </p:nvSpPr>
        <p:spPr/>
        <p:txBody>
          <a:bodyPr/>
          <a:lstStyle/>
          <a:p>
            <a:endParaRPr lang="en-US"/>
          </a:p>
        </p:txBody>
      </p:sp>
      <p:sp>
        <p:nvSpPr>
          <p:cNvPr id="9" name="Text Placeholder 8"/>
          <p:cNvSpPr>
            <a:spLocks noGrp="1"/>
          </p:cNvSpPr>
          <p:nvPr>
            <p:ph type="body" sz="quarter" idx="10"/>
          </p:nvPr>
        </p:nvSpPr>
        <p:spPr/>
        <p:txBody>
          <a:bodyPr/>
          <a:lstStyle/>
          <a:p>
            <a:r>
              <a:rPr lang="de-DE" dirty="0" smtClean="0"/>
              <a:t>Custom Editors</a:t>
            </a:r>
            <a:endParaRPr lang="en-US" dirty="0"/>
          </a:p>
        </p:txBody>
      </p:sp>
    </p:spTree>
    <p:extLst>
      <p:ext uri="{BB962C8B-B14F-4D97-AF65-F5344CB8AC3E}">
        <p14:creationId xmlns:p14="http://schemas.microsoft.com/office/powerpoint/2010/main" xmlns="" val="321238819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5588"/>
            <a:ext cx="8382000" cy="2659190"/>
          </a:xfrm>
        </p:spPr>
        <p:txBody>
          <a:bodyPr/>
          <a:lstStyle/>
          <a:p>
            <a:pPr algn="ctr"/>
            <a:r>
              <a:rPr lang="de-DE" sz="9600" dirty="0" smtClean="0"/>
              <a:t>So </a:t>
            </a:r>
            <a:r>
              <a:rPr lang="de-DE" sz="9600" dirty="0" smtClean="0"/>
              <a:t>far…</a:t>
            </a:r>
            <a:r>
              <a:rPr lang="de-DE" sz="9600" dirty="0" smtClean="0"/>
              <a:t/>
            </a:r>
            <a:br>
              <a:rPr lang="de-DE" sz="9600" dirty="0" smtClean="0"/>
            </a:br>
            <a:r>
              <a:rPr lang="de-DE" sz="9600" dirty="0" smtClean="0"/>
              <a:t>…so </a:t>
            </a:r>
            <a:r>
              <a:rPr lang="de-DE" sz="9600" dirty="0" smtClean="0"/>
              <a:t>good</a:t>
            </a:r>
            <a:endParaRPr lang="en-US" sz="9600" dirty="0"/>
          </a:p>
        </p:txBody>
      </p:sp>
    </p:spTree>
    <p:extLst>
      <p:ext uri="{BB962C8B-B14F-4D97-AF65-F5344CB8AC3E}">
        <p14:creationId xmlns:p14="http://schemas.microsoft.com/office/powerpoint/2010/main" xmlns="" val="373948071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smtClean="0"/>
              <a:t>Now we have a problem …</a:t>
            </a:r>
            <a:br>
              <a:rPr lang="en-US" smtClean="0"/>
            </a:br>
            <a:r>
              <a:rPr lang="en-US" smtClean="0"/>
              <a:t>… and a Solution</a:t>
            </a:r>
            <a:endParaRPr lang="en-US"/>
          </a:p>
        </p:txBody>
      </p:sp>
      <p:sp>
        <p:nvSpPr>
          <p:cNvPr id="3" name="Text Placeholder 2"/>
          <p:cNvSpPr>
            <a:spLocks noGrp="1"/>
          </p:cNvSpPr>
          <p:nvPr>
            <p:ph type="body" sz="quarter" idx="10"/>
          </p:nvPr>
        </p:nvSpPr>
        <p:spPr>
          <a:xfrm>
            <a:off x="381000" y="1887802"/>
            <a:ext cx="8382000" cy="2210862"/>
          </a:xfrm>
        </p:spPr>
        <p:txBody>
          <a:bodyPr/>
          <a:lstStyle/>
          <a:p>
            <a:r>
              <a:rPr lang="en-US" smtClean="0"/>
              <a:t>All the features for a better Design Time Experience are in the productive code/assembly</a:t>
            </a:r>
          </a:p>
          <a:p>
            <a:endParaRPr lang="en-US" smtClean="0"/>
          </a:p>
          <a:p>
            <a:r>
              <a:rPr lang="en-US" smtClean="0"/>
              <a:t>Separates Runtime-Code from Design Time-Support Code</a:t>
            </a:r>
          </a:p>
          <a:p>
            <a:pPr marL="0" indent="0">
              <a:buNone/>
            </a:pPr>
            <a:endParaRPr lang="en-US"/>
          </a:p>
        </p:txBody>
      </p:sp>
    </p:spTree>
    <p:extLst>
      <p:ext uri="{BB962C8B-B14F-4D97-AF65-F5344CB8AC3E}">
        <p14:creationId xmlns:p14="http://schemas.microsoft.com/office/powerpoint/2010/main" xmlns="" val="266281252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de-DE" dirty="0" smtClean="0"/>
              <a:t>Visual Studio &amp; </a:t>
            </a:r>
            <a:br>
              <a:rPr lang="de-DE" dirty="0" smtClean="0"/>
            </a:br>
            <a:r>
              <a:rPr lang="de-DE" dirty="0" smtClean="0"/>
              <a:t>Expression Blend Extensibility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4344983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a:p>
        </p:txBody>
      </p:sp>
      <p:pic>
        <p:nvPicPr>
          <p:cNvPr id="3074" name="Picture 2" descr="C:\Users\oscheer\Desktop\Microsoft Shirt Wome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413810067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047750"/>
            <a:ext cx="9144000" cy="478155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Title 4"/>
          <p:cNvSpPr>
            <a:spLocks noGrp="1"/>
          </p:cNvSpPr>
          <p:nvPr>
            <p:ph type="title"/>
          </p:nvPr>
        </p:nvSpPr>
        <p:spPr/>
        <p:txBody>
          <a:bodyPr/>
          <a:lstStyle/>
          <a:p>
            <a:r>
              <a:rPr lang="de-DE" dirty="0" smtClean="0"/>
              <a:t>The Target Project </a:t>
            </a:r>
            <a:r>
              <a:rPr lang="de-DE" dirty="0" err="1" smtClean="0"/>
              <a:t>Structure</a:t>
            </a:r>
            <a:endParaRPr lang="en-US" dirty="0"/>
          </a:p>
        </p:txBody>
      </p:sp>
      <p:sp>
        <p:nvSpPr>
          <p:cNvPr id="6" name="Text Placeholder 5"/>
          <p:cNvSpPr>
            <a:spLocks noGrp="1"/>
          </p:cNvSpPr>
          <p:nvPr>
            <p:ph type="body" sz="quarter" idx="10"/>
          </p:nvPr>
        </p:nvSpPr>
        <p:spPr/>
        <p:txBody>
          <a:bodyPr/>
          <a:lstStyle/>
          <a:p>
            <a:endParaRPr lang="en-US"/>
          </a:p>
        </p:txBody>
      </p:sp>
      <p:pic>
        <p:nvPicPr>
          <p:cNvPr id="5122" name="Picture 2" descr="C:\Users\oscheer\Desktop\Session\ProjectStructure 1.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02251" y="1641809"/>
            <a:ext cx="6637338" cy="3933825"/>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374383229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257300"/>
            <a:ext cx="9144000" cy="478155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Title 4"/>
          <p:cNvSpPr>
            <a:spLocks noGrp="1"/>
          </p:cNvSpPr>
          <p:nvPr>
            <p:ph type="title"/>
          </p:nvPr>
        </p:nvSpPr>
        <p:spPr/>
        <p:txBody>
          <a:bodyPr/>
          <a:lstStyle/>
          <a:p>
            <a:r>
              <a:rPr lang="de-DE" dirty="0" err="1" smtClean="0"/>
              <a:t>Step</a:t>
            </a:r>
            <a:r>
              <a:rPr lang="de-DE" dirty="0" smtClean="0"/>
              <a:t> 1: </a:t>
            </a:r>
            <a:r>
              <a:rPr lang="de-DE" dirty="0" err="1" smtClean="0"/>
              <a:t>We</a:t>
            </a:r>
            <a:r>
              <a:rPr lang="de-DE" dirty="0" smtClean="0"/>
              <a:t> </a:t>
            </a:r>
            <a:r>
              <a:rPr lang="de-DE" dirty="0" err="1" smtClean="0"/>
              <a:t>need</a:t>
            </a:r>
            <a:r>
              <a:rPr lang="de-DE" dirty="0" smtClean="0"/>
              <a:t> 3 Projects</a:t>
            </a:r>
            <a:endParaRPr lang="en-US" dirty="0"/>
          </a:p>
        </p:txBody>
      </p:sp>
      <p:sp>
        <p:nvSpPr>
          <p:cNvPr id="6" name="Text Placeholder 5"/>
          <p:cNvSpPr>
            <a:spLocks noGrp="1"/>
          </p:cNvSpPr>
          <p:nvPr>
            <p:ph type="body" sz="quarter" idx="10"/>
          </p:nvPr>
        </p:nvSpPr>
        <p:spPr/>
        <p:txBody>
          <a:bodyPr/>
          <a:lstStyle/>
          <a:p>
            <a:endParaRPr lang="en-US"/>
          </a:p>
        </p:txBody>
      </p:sp>
      <p:pic>
        <p:nvPicPr>
          <p:cNvPr id="6146" name="Picture 2" descr="C:\Users\oscheer\Desktop\Session\ProjectStructure 2.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73864" y="1763880"/>
            <a:ext cx="3209925" cy="3981450"/>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244441152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047750"/>
            <a:ext cx="9144000" cy="478155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1000" y="230188"/>
            <a:ext cx="8382000" cy="498598"/>
          </a:xfrm>
        </p:spPr>
        <p:txBody>
          <a:bodyPr/>
          <a:lstStyle/>
          <a:p>
            <a:r>
              <a:rPr lang="de-DE" sz="3600" dirty="0" err="1" smtClean="0"/>
              <a:t>Step</a:t>
            </a:r>
            <a:r>
              <a:rPr lang="de-DE" sz="3600" dirty="0" smtClean="0"/>
              <a:t> 2: </a:t>
            </a:r>
            <a:r>
              <a:rPr lang="de-DE" sz="3600" dirty="0" err="1" smtClean="0"/>
              <a:t>Adding</a:t>
            </a:r>
            <a:r>
              <a:rPr lang="de-DE" sz="3600" dirty="0" smtClean="0"/>
              <a:t> References </a:t>
            </a:r>
            <a:r>
              <a:rPr lang="de-DE" sz="3600" dirty="0" err="1" smtClean="0"/>
              <a:t>to</a:t>
            </a:r>
            <a:r>
              <a:rPr lang="de-DE" sz="3600" dirty="0" smtClean="0"/>
              <a:t> </a:t>
            </a:r>
            <a:r>
              <a:rPr lang="de-DE" sz="3600" dirty="0" err="1" smtClean="0"/>
              <a:t>our</a:t>
            </a:r>
            <a:r>
              <a:rPr lang="de-DE" sz="3600" dirty="0" smtClean="0"/>
              <a:t> </a:t>
            </a:r>
            <a:r>
              <a:rPr lang="de-DE" sz="3600" dirty="0" err="1" smtClean="0"/>
              <a:t>Control</a:t>
            </a:r>
            <a:r>
              <a:rPr lang="de-DE" sz="3600" dirty="0" smtClean="0"/>
              <a:t> - DLL</a:t>
            </a:r>
            <a:endParaRPr lang="en-US" sz="3600" dirty="0"/>
          </a:p>
        </p:txBody>
      </p:sp>
      <p:pic>
        <p:nvPicPr>
          <p:cNvPr id="7170" name="Picture 2" descr="C:\Users\oscheer\Desktop\Session\ProjectStructure 3.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0888" y="1479216"/>
            <a:ext cx="6618288" cy="4010025"/>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343922170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600200"/>
            <a:ext cx="9144000" cy="455295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1000" y="230188"/>
            <a:ext cx="8382000" cy="1107996"/>
          </a:xfrm>
        </p:spPr>
        <p:txBody>
          <a:bodyPr/>
          <a:lstStyle/>
          <a:p>
            <a:r>
              <a:rPr lang="de-DE" sz="4000" dirty="0" err="1" smtClean="0"/>
              <a:t>Step</a:t>
            </a:r>
            <a:r>
              <a:rPr lang="de-DE" sz="4000" dirty="0" smtClean="0"/>
              <a:t> 3: </a:t>
            </a:r>
            <a:r>
              <a:rPr lang="de-DE" sz="4000" dirty="0" err="1" smtClean="0"/>
              <a:t>Adding</a:t>
            </a:r>
            <a:r>
              <a:rPr lang="de-DE" sz="4000" dirty="0" smtClean="0"/>
              <a:t> a </a:t>
            </a:r>
            <a:r>
              <a:rPr lang="de-DE" sz="4000" dirty="0" err="1" smtClean="0"/>
              <a:t>reference</a:t>
            </a:r>
            <a:r>
              <a:rPr lang="de-DE" sz="4000" dirty="0" smtClean="0"/>
              <a:t> </a:t>
            </a:r>
            <a:r>
              <a:rPr lang="de-DE" sz="4000" dirty="0" err="1" smtClean="0"/>
              <a:t>to</a:t>
            </a:r>
            <a:r>
              <a:rPr lang="de-DE" sz="4000" dirty="0" smtClean="0"/>
              <a:t> </a:t>
            </a:r>
            <a:r>
              <a:rPr lang="de-DE" sz="4000" dirty="0" err="1" smtClean="0"/>
              <a:t>the</a:t>
            </a:r>
            <a:r>
              <a:rPr lang="de-DE" sz="4000" dirty="0" smtClean="0"/>
              <a:t> </a:t>
            </a:r>
            <a:r>
              <a:rPr lang="de-DE" sz="4000" dirty="0" err="1" smtClean="0"/>
              <a:t>shared</a:t>
            </a:r>
            <a:r>
              <a:rPr lang="de-DE" sz="4000" dirty="0" smtClean="0"/>
              <a:t> Design Time DLLs</a:t>
            </a:r>
            <a:endParaRPr lang="en-US" sz="4000" dirty="0"/>
          </a:p>
        </p:txBody>
      </p:sp>
      <p:sp>
        <p:nvSpPr>
          <p:cNvPr id="3" name="Text Placeholder 2"/>
          <p:cNvSpPr>
            <a:spLocks noGrp="1"/>
          </p:cNvSpPr>
          <p:nvPr>
            <p:ph type="body" sz="quarter" idx="10"/>
          </p:nvPr>
        </p:nvSpPr>
        <p:spPr/>
        <p:txBody>
          <a:bodyPr/>
          <a:lstStyle/>
          <a:p>
            <a:endParaRPr lang="en-US"/>
          </a:p>
        </p:txBody>
      </p:sp>
      <p:pic>
        <p:nvPicPr>
          <p:cNvPr id="8194" name="Picture 2" descr="C:\Users\oscheer\Desktop\Session\ProjectStructure 4.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2850" y="1893888"/>
            <a:ext cx="6600825" cy="3838575"/>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304341373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962150"/>
            <a:ext cx="9144000" cy="413385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1000" y="230188"/>
            <a:ext cx="8382000" cy="1107996"/>
          </a:xfrm>
        </p:spPr>
        <p:txBody>
          <a:bodyPr/>
          <a:lstStyle/>
          <a:p>
            <a:r>
              <a:rPr lang="de-DE" sz="4000" dirty="0" smtClean="0"/>
              <a:t>Step 4: Add a reference between Design-Time Project to Blend-specific assemblies</a:t>
            </a:r>
            <a:endParaRPr lang="en-US" sz="4000" dirty="0"/>
          </a:p>
        </p:txBody>
      </p:sp>
      <p:sp>
        <p:nvSpPr>
          <p:cNvPr id="3" name="Text Placeholder 2"/>
          <p:cNvSpPr>
            <a:spLocks noGrp="1"/>
          </p:cNvSpPr>
          <p:nvPr>
            <p:ph type="body" sz="quarter" idx="10"/>
          </p:nvPr>
        </p:nvSpPr>
        <p:spPr/>
        <p:txBody>
          <a:bodyPr/>
          <a:lstStyle/>
          <a:p>
            <a:endParaRPr lang="en-US" dirty="0"/>
          </a:p>
        </p:txBody>
      </p:sp>
      <p:pic>
        <p:nvPicPr>
          <p:cNvPr id="9218" name="Picture 2" descr="C:\Users\oscheer\Desktop\Session\ProjectStructure 5.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17066" y="3294564"/>
            <a:ext cx="6638925" cy="1447800"/>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140922783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047750"/>
            <a:ext cx="9144000" cy="478155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p:txBody>
          <a:bodyPr/>
          <a:lstStyle/>
          <a:p>
            <a:r>
              <a:rPr lang="de-DE" dirty="0" smtClean="0"/>
              <a:t>The Final Solution</a:t>
            </a:r>
            <a:endParaRPr lang="en-US" dirty="0"/>
          </a:p>
        </p:txBody>
      </p:sp>
      <p:sp>
        <p:nvSpPr>
          <p:cNvPr id="3" name="Text Placeholder 2"/>
          <p:cNvSpPr>
            <a:spLocks noGrp="1"/>
          </p:cNvSpPr>
          <p:nvPr>
            <p:ph type="body" sz="quarter" idx="10"/>
          </p:nvPr>
        </p:nvSpPr>
        <p:spPr/>
        <p:txBody>
          <a:bodyPr/>
          <a:lstStyle/>
          <a:p>
            <a:endParaRPr lang="en-US"/>
          </a:p>
        </p:txBody>
      </p:sp>
      <p:pic>
        <p:nvPicPr>
          <p:cNvPr id="3074" name="Picture 2" descr="image">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40037" y="1312934"/>
            <a:ext cx="3463925" cy="4251182"/>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135654543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err="1"/>
              <a:t>Naming</a:t>
            </a:r>
            <a:r>
              <a:rPr lang="de-DE" dirty="0"/>
              <a:t> </a:t>
            </a:r>
            <a:r>
              <a:rPr lang="de-DE" dirty="0" err="1"/>
              <a:t>Conventions</a:t>
            </a:r>
            <a:endParaRPr lang="en-US" dirty="0"/>
          </a:p>
        </p:txBody>
      </p:sp>
      <p:sp>
        <p:nvSpPr>
          <p:cNvPr id="6" name="Text Placeholder 5"/>
          <p:cNvSpPr>
            <a:spLocks noGrp="1"/>
          </p:cNvSpPr>
          <p:nvPr>
            <p:ph type="body" sz="quarter" idx="10"/>
          </p:nvPr>
        </p:nvSpPr>
        <p:spPr>
          <a:xfrm>
            <a:off x="381000" y="1202002"/>
            <a:ext cx="8382000" cy="2210862"/>
          </a:xfrm>
        </p:spPr>
        <p:txBody>
          <a:bodyPr/>
          <a:lstStyle/>
          <a:p>
            <a:r>
              <a:rPr lang="en-US" sz="2600" b="1" dirty="0"/>
              <a:t>*.Design.dll</a:t>
            </a:r>
            <a:r>
              <a:rPr lang="en-US" sz="2600" dirty="0"/>
              <a:t> </a:t>
            </a:r>
            <a:r>
              <a:rPr lang="en-US" sz="2600" dirty="0" smtClean="0"/>
              <a:t/>
            </a:r>
            <a:br>
              <a:rPr lang="en-US" sz="2600" dirty="0" smtClean="0"/>
            </a:br>
            <a:r>
              <a:rPr lang="en-US" sz="2600" dirty="0" smtClean="0"/>
              <a:t>will </a:t>
            </a:r>
            <a:r>
              <a:rPr lang="en-US" sz="2600" dirty="0"/>
              <a:t>contain design time attributes that work for both Visual Studio WPF/Silverlight designer and Expression </a:t>
            </a:r>
            <a:r>
              <a:rPr lang="en-US" sz="2600" dirty="0" smtClean="0"/>
              <a:t>Blend</a:t>
            </a:r>
          </a:p>
          <a:p>
            <a:r>
              <a:rPr lang="en-US" sz="2600" b="1" dirty="0" smtClean="0"/>
              <a:t>*.</a:t>
            </a:r>
            <a:r>
              <a:rPr lang="en-US" sz="2600" b="1" dirty="0"/>
              <a:t>VisualStudio.design.dll</a:t>
            </a:r>
            <a:r>
              <a:rPr lang="en-US" sz="2600" dirty="0"/>
              <a:t> </a:t>
            </a:r>
            <a:r>
              <a:rPr lang="en-US" sz="2600" dirty="0" smtClean="0"/>
              <a:t/>
            </a:r>
            <a:br>
              <a:rPr lang="en-US" sz="2600" dirty="0" smtClean="0"/>
            </a:br>
            <a:r>
              <a:rPr lang="en-US" sz="2600" dirty="0" smtClean="0"/>
              <a:t>Will </a:t>
            </a:r>
            <a:r>
              <a:rPr lang="en-US" sz="2600" dirty="0"/>
              <a:t>contain design time features that only work in </a:t>
            </a:r>
            <a:r>
              <a:rPr lang="en-US" sz="2600" dirty="0" smtClean="0"/>
              <a:t/>
            </a:r>
            <a:br>
              <a:rPr lang="en-US" sz="2600" dirty="0" smtClean="0"/>
            </a:br>
            <a:r>
              <a:rPr lang="en-US" sz="2600" dirty="0" smtClean="0"/>
              <a:t>Visual </a:t>
            </a:r>
            <a:r>
              <a:rPr lang="en-US" sz="2600" dirty="0" smtClean="0"/>
              <a:t>Studio</a:t>
            </a:r>
          </a:p>
          <a:p>
            <a:r>
              <a:rPr lang="en-US" sz="2600" b="1" dirty="0" smtClean="0"/>
              <a:t>*.</a:t>
            </a:r>
            <a:r>
              <a:rPr lang="en-US" sz="2600" b="1" dirty="0"/>
              <a:t>Expression.design.dll</a:t>
            </a:r>
            <a:r>
              <a:rPr lang="en-US" sz="2600" dirty="0"/>
              <a:t> </a:t>
            </a:r>
            <a:br>
              <a:rPr lang="en-US" sz="2600" dirty="0"/>
            </a:br>
            <a:r>
              <a:rPr lang="en-US" sz="2600" dirty="0" smtClean="0"/>
              <a:t>will </a:t>
            </a:r>
            <a:r>
              <a:rPr lang="en-US" sz="2600" dirty="0"/>
              <a:t>contain design time features that only work in Expression </a:t>
            </a:r>
            <a:r>
              <a:rPr lang="en-US" sz="2600" dirty="0" smtClean="0"/>
              <a:t>blend</a:t>
            </a:r>
          </a:p>
          <a:p>
            <a:endParaRPr lang="de-DE" sz="2600" dirty="0"/>
          </a:p>
          <a:p>
            <a:r>
              <a:rPr lang="en-US" sz="2600" dirty="0"/>
              <a:t>Design time DLLs </a:t>
            </a:r>
            <a:r>
              <a:rPr lang="en-US" sz="2600" dirty="0" smtClean="0"/>
              <a:t>must be in same directory </a:t>
            </a:r>
            <a:r>
              <a:rPr lang="en-US" sz="2600" dirty="0"/>
              <a:t>as the </a:t>
            </a:r>
            <a:r>
              <a:rPr lang="en-US" sz="2600" dirty="0" smtClean="0"/>
              <a:t/>
            </a:r>
            <a:br>
              <a:rPr lang="en-US" sz="2600" dirty="0" smtClean="0"/>
            </a:br>
            <a:r>
              <a:rPr lang="en-US" sz="2600" dirty="0" smtClean="0"/>
              <a:t>runtime DLL</a:t>
            </a:r>
            <a:endParaRPr lang="en-US" sz="2600" dirty="0"/>
          </a:p>
        </p:txBody>
      </p:sp>
    </p:spTree>
    <p:extLst>
      <p:ext uri="{BB962C8B-B14F-4D97-AF65-F5344CB8AC3E}">
        <p14:creationId xmlns:p14="http://schemas.microsoft.com/office/powerpoint/2010/main" xmlns="" val="3502541371"/>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de-DE" dirty="0" smtClean="0"/>
              <a:t>Demo</a:t>
            </a:r>
            <a:endParaRPr lang="en-US" dirty="0"/>
          </a:p>
        </p:txBody>
      </p:sp>
      <p:sp>
        <p:nvSpPr>
          <p:cNvPr id="6" name="Subtitle 5"/>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r>
              <a:rPr lang="de-DE" dirty="0" smtClean="0"/>
              <a:t>The Project </a:t>
            </a:r>
            <a:r>
              <a:rPr lang="de-DE" dirty="0" err="1" smtClean="0"/>
              <a:t>Structure</a:t>
            </a:r>
            <a:endParaRPr lang="en-US" dirty="0"/>
          </a:p>
        </p:txBody>
      </p:sp>
    </p:spTree>
    <p:extLst>
      <p:ext uri="{BB962C8B-B14F-4D97-AF65-F5344CB8AC3E}">
        <p14:creationId xmlns:p14="http://schemas.microsoft.com/office/powerpoint/2010/main" xmlns="" val="2131162952"/>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Demo</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Blend Extensibility</a:t>
            </a:r>
            <a:endParaRPr lang="en-US" dirty="0"/>
          </a:p>
        </p:txBody>
      </p:sp>
    </p:spTree>
    <p:extLst>
      <p:ext uri="{BB962C8B-B14F-4D97-AF65-F5344CB8AC3E}">
        <p14:creationId xmlns:p14="http://schemas.microsoft.com/office/powerpoint/2010/main" xmlns="" val="110839282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Demo</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de-DE" sz="6600" dirty="0" smtClean="0"/>
              <a:t>Visual Studio </a:t>
            </a:r>
            <a:r>
              <a:rPr lang="de-DE" sz="6600" dirty="0" err="1" smtClean="0"/>
              <a:t>Extensibility</a:t>
            </a:r>
            <a:endParaRPr lang="en-US" sz="6600" dirty="0"/>
          </a:p>
        </p:txBody>
      </p:sp>
    </p:spTree>
    <p:extLst>
      <p:ext uri="{BB962C8B-B14F-4D97-AF65-F5344CB8AC3E}">
        <p14:creationId xmlns:p14="http://schemas.microsoft.com/office/powerpoint/2010/main" xmlns="" val="341566660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a:p>
        </p:txBody>
      </p:sp>
      <p:pic>
        <p:nvPicPr>
          <p:cNvPr id="1026" name="Picture 2" descr="C:\Users\oscheer\Desktop\T-Shirt I Love Pixe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16000" y="228600"/>
            <a:ext cx="7112000" cy="6400800"/>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851316311"/>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err="1" smtClean="0"/>
              <a:t>Behaviors</a:t>
            </a:r>
            <a:endParaRPr lang="en-US" dirty="0"/>
          </a:p>
        </p:txBody>
      </p:sp>
      <p:sp>
        <p:nvSpPr>
          <p:cNvPr id="5" name="Untertitel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963527597"/>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de-DE" dirty="0" smtClean="0"/>
              <a:t>Demo</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lang="de-DE" dirty="0" err="1" smtClean="0"/>
              <a:t>Behaviors</a:t>
            </a:r>
            <a:endParaRPr lang="en-US" dirty="0"/>
          </a:p>
        </p:txBody>
      </p:sp>
    </p:spTree>
    <p:extLst>
      <p:ext uri="{BB962C8B-B14F-4D97-AF65-F5344CB8AC3E}">
        <p14:creationId xmlns:p14="http://schemas.microsoft.com/office/powerpoint/2010/main" xmlns="" val="966209664"/>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Goal Check …</a:t>
            </a:r>
            <a:endParaRPr lang="en-US"/>
          </a:p>
        </p:txBody>
      </p:sp>
      <p:sp>
        <p:nvSpPr>
          <p:cNvPr id="3" name="Text Placeholder 2"/>
          <p:cNvSpPr>
            <a:spLocks noGrp="1"/>
          </p:cNvSpPr>
          <p:nvPr>
            <p:ph type="body" sz="quarter" idx="10"/>
          </p:nvPr>
        </p:nvSpPr>
        <p:spPr/>
        <p:txBody>
          <a:bodyPr/>
          <a:lstStyle/>
          <a:p>
            <a:r>
              <a:rPr lang="en-US" dirty="0" smtClean="0"/>
              <a:t>Optimize the Experiences for </a:t>
            </a:r>
            <a:r>
              <a:rPr lang="en-US" u="sng" dirty="0" smtClean="0"/>
              <a:t>Designers</a:t>
            </a:r>
            <a:r>
              <a:rPr lang="en-US" dirty="0" smtClean="0"/>
              <a:t> using Silverlight 3</a:t>
            </a:r>
          </a:p>
          <a:p>
            <a:endParaRPr lang="en-US" dirty="0" smtClean="0"/>
          </a:p>
          <a:p>
            <a:r>
              <a:rPr lang="en-US" dirty="0" smtClean="0"/>
              <a:t>Show Tips and Tricks for </a:t>
            </a:r>
            <a:r>
              <a:rPr lang="en-US" u="sng" dirty="0" smtClean="0"/>
              <a:t>Developers</a:t>
            </a:r>
            <a:r>
              <a:rPr lang="en-US" dirty="0" smtClean="0"/>
              <a:t> to improve the Experiences</a:t>
            </a:r>
          </a:p>
          <a:p>
            <a:endParaRPr lang="en-US" dirty="0" smtClean="0"/>
          </a:p>
          <a:p>
            <a:r>
              <a:rPr lang="en-US" dirty="0" smtClean="0"/>
              <a:t>Improve the availability of „</a:t>
            </a:r>
            <a:r>
              <a:rPr lang="en-US" u="sng" dirty="0" smtClean="0"/>
              <a:t>high reusable</a:t>
            </a:r>
            <a:r>
              <a:rPr lang="en-US" dirty="0" smtClean="0"/>
              <a:t>“ components and code samples for Silverlight</a:t>
            </a:r>
            <a:endParaRPr lang="en-US" dirty="0"/>
          </a:p>
        </p:txBody>
      </p:sp>
    </p:spTree>
    <p:extLst>
      <p:ext uri="{BB962C8B-B14F-4D97-AF65-F5344CB8AC3E}">
        <p14:creationId xmlns:p14="http://schemas.microsoft.com/office/powerpoint/2010/main" xmlns="" val="356882128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questions &amp; answers</a:t>
            </a:r>
            <a:endParaRPr lang="en-US" sz="8000"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smtClean="0"/>
              <a:t>More Information</a:t>
            </a:r>
            <a:endParaRPr lang="en-US" dirty="0"/>
          </a:p>
        </p:txBody>
      </p:sp>
      <p:sp>
        <p:nvSpPr>
          <p:cNvPr id="6" name="Text Placeholder 5"/>
          <p:cNvSpPr>
            <a:spLocks noGrp="1"/>
          </p:cNvSpPr>
          <p:nvPr>
            <p:ph type="body" sz="quarter" idx="10"/>
          </p:nvPr>
        </p:nvSpPr>
        <p:spPr>
          <a:xfrm>
            <a:off x="381000" y="1068652"/>
            <a:ext cx="8382000" cy="2210862"/>
          </a:xfrm>
        </p:spPr>
        <p:txBody>
          <a:bodyPr/>
          <a:lstStyle/>
          <a:p>
            <a:r>
              <a:rPr lang="de-DE" sz="2800" dirty="0" smtClean="0"/>
              <a:t>Best Practice Showcase: Silverlight Toolkit</a:t>
            </a:r>
            <a:br>
              <a:rPr lang="de-DE" sz="2800" dirty="0" smtClean="0"/>
            </a:br>
            <a:r>
              <a:rPr lang="de-DE" sz="2800" dirty="0" smtClean="0">
                <a:hlinkClick r:id="rId3"/>
              </a:rPr>
              <a:t>http://silverlight.codeplex.com</a:t>
            </a:r>
            <a:endParaRPr lang="de-DE" sz="2800" dirty="0" smtClean="0"/>
          </a:p>
          <a:p>
            <a:endParaRPr lang="de-DE" sz="2800" dirty="0" smtClean="0"/>
          </a:p>
          <a:p>
            <a:r>
              <a:rPr lang="de-DE" sz="2800" dirty="0" smtClean="0"/>
              <a:t>Silverlight Homepage:</a:t>
            </a:r>
            <a:br>
              <a:rPr lang="de-DE" sz="2800" dirty="0" smtClean="0"/>
            </a:br>
            <a:r>
              <a:rPr lang="de-DE" sz="2800" dirty="0" smtClean="0">
                <a:hlinkClick r:id="rId4"/>
              </a:rPr>
              <a:t>http://silverlight.net</a:t>
            </a:r>
            <a:r>
              <a:rPr lang="de-DE" sz="2800" dirty="0" smtClean="0"/>
              <a:t> </a:t>
            </a:r>
            <a:endParaRPr lang="de-DE" sz="2800" dirty="0"/>
          </a:p>
          <a:p>
            <a:endParaRPr lang="de-DE" sz="2800" dirty="0"/>
          </a:p>
          <a:p>
            <a:r>
              <a:rPr lang="de-DE" sz="2800" dirty="0" err="1" smtClean="0"/>
              <a:t>My</a:t>
            </a:r>
            <a:r>
              <a:rPr lang="de-DE" sz="2800" dirty="0" smtClean="0"/>
              <a:t> Homepage:</a:t>
            </a:r>
            <a:r>
              <a:rPr lang="en-US" sz="2800" dirty="0"/>
              <a:t/>
            </a:r>
            <a:br>
              <a:rPr lang="en-US" sz="2800" dirty="0"/>
            </a:br>
            <a:r>
              <a:rPr lang="en-US" sz="2800" dirty="0" smtClean="0">
                <a:hlinkClick r:id="rId5"/>
              </a:rPr>
              <a:t>http://the-oliver.com</a:t>
            </a:r>
            <a:endParaRPr lang="en-US" sz="2800" dirty="0" smtClean="0"/>
          </a:p>
          <a:p>
            <a:endParaRPr lang="de-DE" sz="2800" dirty="0"/>
          </a:p>
          <a:p>
            <a:r>
              <a:rPr lang="de-DE" sz="2800" dirty="0" smtClean="0"/>
              <a:t>Email: </a:t>
            </a:r>
            <a:br>
              <a:rPr lang="de-DE" sz="2800" dirty="0" smtClean="0"/>
            </a:br>
            <a:r>
              <a:rPr lang="de-DE" sz="2800" dirty="0" smtClean="0">
                <a:hlinkClick r:id="rId6"/>
              </a:rPr>
              <a:t>oliver.scheer@microsoft.com</a:t>
            </a:r>
            <a:r>
              <a:rPr lang="de-DE" sz="2800" dirty="0" smtClean="0"/>
              <a:t> </a:t>
            </a:r>
          </a:p>
        </p:txBody>
      </p:sp>
    </p:spTree>
    <p:extLst>
      <p:ext uri="{BB962C8B-B14F-4D97-AF65-F5344CB8AC3E}">
        <p14:creationId xmlns:p14="http://schemas.microsoft.com/office/powerpoint/2010/main" xmlns="" val="3649775434"/>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dirty="0"/>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14124"/>
            <a:ext cx="8382000" cy="664797"/>
          </a:xfrm>
        </p:spPr>
        <p:txBody>
          <a:bodyPr/>
          <a:lstStyle/>
          <a:p>
            <a:r>
              <a:rPr lang="de-DE" dirty="0" smtClean="0"/>
              <a:t>If you are lucky, they look </a:t>
            </a:r>
            <a:r>
              <a:rPr lang="de-DE" dirty="0" smtClean="0"/>
              <a:t>like…</a:t>
            </a:r>
            <a:endParaRPr lang="en-US" dirty="0"/>
          </a:p>
        </p:txBody>
      </p:sp>
    </p:spTree>
    <p:extLst>
      <p:ext uri="{BB962C8B-B14F-4D97-AF65-F5344CB8AC3E}">
        <p14:creationId xmlns:p14="http://schemas.microsoft.com/office/powerpoint/2010/main" xmlns="" val="297267737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a:p>
        </p:txBody>
      </p:sp>
      <p:pic>
        <p:nvPicPr>
          <p:cNvPr id="4098" name="Picture 2" descr="C:\Users\oscheer\Desktop\T-Shirt I Love Pixel 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8826" y="95534"/>
            <a:ext cx="6534773" cy="6762466"/>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330005149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p:txBody>
          <a:bodyPr/>
          <a:lstStyle/>
          <a:p>
            <a:r>
              <a:rPr lang="en-US" dirty="0" smtClean="0"/>
              <a:t>Designer vs. Developer</a:t>
            </a:r>
            <a:endParaRPr lang="en-US" dirty="0"/>
          </a:p>
        </p:txBody>
      </p:sp>
      <p:sp>
        <p:nvSpPr>
          <p:cNvPr id="4" name="Text Placeholder 3"/>
          <p:cNvSpPr>
            <a:spLocks noGrp="1"/>
          </p:cNvSpPr>
          <p:nvPr>
            <p:ph type="body" sz="quarter" idx="10"/>
          </p:nvPr>
        </p:nvSpPr>
        <p:spPr bwMode="white"/>
        <p:txBody>
          <a:bodyPr/>
          <a:lstStyle/>
          <a:p>
            <a:r>
              <a:rPr lang="en-US" dirty="0" smtClean="0"/>
              <a:t>video</a:t>
            </a:r>
            <a:endParaRPr lang="en-US" dirty="0"/>
          </a:p>
        </p:txBody>
      </p:sp>
    </p:spTree>
    <p:extLst>
      <p:ext uri="{BB962C8B-B14F-4D97-AF65-F5344CB8AC3E}">
        <p14:creationId xmlns:p14="http://schemas.microsoft.com/office/powerpoint/2010/main" xmlns="" val="287646693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25</TotalTime>
  <Words>963</Words>
  <Application>Microsoft Office PowerPoint</Application>
  <PresentationFormat>On-screen Show (4:3)</PresentationFormat>
  <Paragraphs>225</Paragraphs>
  <Slides>67</Slides>
  <Notes>66</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TechEd09_Europe</vt:lpstr>
      <vt:lpstr>TechEd09_Europe template</vt:lpstr>
      <vt:lpstr>Slide 1</vt:lpstr>
      <vt:lpstr>Enhancing the Design-Time Experience for Microsoft Silverlight 3 </vt:lpstr>
      <vt:lpstr>Session Abstract</vt:lpstr>
      <vt:lpstr>Slide 4</vt:lpstr>
      <vt:lpstr>Slide 5</vt:lpstr>
      <vt:lpstr>Slide 6</vt:lpstr>
      <vt:lpstr>If you are lucky, they look like…</vt:lpstr>
      <vt:lpstr>Slide 8</vt:lpstr>
      <vt:lpstr>Designer vs. Developer</vt:lpstr>
      <vt:lpstr>My Session-Goals are …</vt:lpstr>
      <vt:lpstr>Problems Today</vt:lpstr>
      <vt:lpstr>Spaghetti-Code</vt:lpstr>
      <vt:lpstr>Spaghetti-Code</vt:lpstr>
      <vt:lpstr>Sample: Configuration of a „control“</vt:lpstr>
      <vt:lpstr>Sample 2: „Adding“ Elements </vt:lpstr>
      <vt:lpstr>And what do we SEE in  Expression Blend  or  Visual Studio?</vt:lpstr>
      <vt:lpstr>Slide 17</vt:lpstr>
      <vt:lpstr>We want</vt:lpstr>
      <vt:lpstr>Ravioli Code</vt:lpstr>
      <vt:lpstr>Ravioli Code</vt:lpstr>
      <vt:lpstr>Slide 21</vt:lpstr>
      <vt:lpstr>An Easy Way to Insert Elements Objects and Timelines</vt:lpstr>
      <vt:lpstr>Understandable Properties</vt:lpstr>
      <vt:lpstr>A Preview In The Workspace</vt:lpstr>
      <vt:lpstr>What can be done for a better  Design Time Experience</vt:lpstr>
      <vt:lpstr>Design Time Visibility</vt:lpstr>
      <vt:lpstr>Design Time Visibility</vt:lpstr>
      <vt:lpstr>Design a control that renders at Design Time</vt:lpstr>
      <vt:lpstr>Don‘t …</vt:lpstr>
      <vt:lpstr>How to setup a „good“ control</vt:lpstr>
      <vt:lpstr>Demo</vt:lpstr>
      <vt:lpstr>Sample Data</vt:lpstr>
      <vt:lpstr>Sample Data Feature in  Expression Blend</vt:lpstr>
      <vt:lpstr>Demo</vt:lpstr>
      <vt:lpstr>Adding Properties for Customization</vt:lpstr>
      <vt:lpstr>Using Dependency Properties</vt:lpstr>
      <vt:lpstr>Demo</vt:lpstr>
      <vt:lpstr>Using Attributes</vt:lpstr>
      <vt:lpstr>System.ComponentModel </vt:lpstr>
      <vt:lpstr>Attribute Usage</vt:lpstr>
      <vt:lpstr>Microsoft.Windows.Design</vt:lpstr>
      <vt:lpstr>Demo</vt:lpstr>
      <vt:lpstr>Default-TypeConverter and  Custom-TypeConverter</vt:lpstr>
      <vt:lpstr>Custom Editors</vt:lpstr>
      <vt:lpstr>Property Window</vt:lpstr>
      <vt:lpstr>Demo</vt:lpstr>
      <vt:lpstr>So far… …so good</vt:lpstr>
      <vt:lpstr>Now we have a problem … … and a Solution</vt:lpstr>
      <vt:lpstr>Visual Studio &amp;  Expression Blend Extensibility</vt:lpstr>
      <vt:lpstr>The Target Project Structure</vt:lpstr>
      <vt:lpstr>Step 1: We need 3 Projects</vt:lpstr>
      <vt:lpstr>Step 2: Adding References to our Control - DLL</vt:lpstr>
      <vt:lpstr>Step 3: Adding a reference to the shared Design Time DLLs</vt:lpstr>
      <vt:lpstr>Step 4: Add a reference between Design-Time Project to Blend-specific assemblies</vt:lpstr>
      <vt:lpstr>The Final Solution</vt:lpstr>
      <vt:lpstr>Naming Conventions</vt:lpstr>
      <vt:lpstr>Demo</vt:lpstr>
      <vt:lpstr>Demo</vt:lpstr>
      <vt:lpstr>Demo</vt:lpstr>
      <vt:lpstr>Behaviors</vt:lpstr>
      <vt:lpstr>Demo</vt:lpstr>
      <vt:lpstr>Goal Check …</vt:lpstr>
      <vt:lpstr>Slide 63</vt:lpstr>
      <vt:lpstr>More Information</vt:lpstr>
      <vt:lpstr>Resources</vt:lpstr>
      <vt:lpstr>Slide 66</vt:lpstr>
      <vt:lpstr>Slide 67</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tech·ed Europe 2009</dc:subject>
  <dc:creator>Oliver Scheer</dc:creator>
  <dc:description>tech·ed Europe 2009</dc:description>
  <cp:lastModifiedBy>cn_user</cp:lastModifiedBy>
  <cp:revision>348</cp:revision>
  <dcterms:created xsi:type="dcterms:W3CDTF">2009-10-31T08:23:12Z</dcterms:created>
  <dcterms:modified xsi:type="dcterms:W3CDTF">2009-11-11T17:13:47Z</dcterms:modified>
</cp:coreProperties>
</file>