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2"/>
    <p:sldMasterId id="2147483727" r:id="rId3"/>
  </p:sldMasterIdLst>
  <p:notesMasterIdLst>
    <p:notesMasterId r:id="rId20"/>
  </p:notesMasterIdLst>
  <p:handoutMasterIdLst>
    <p:handoutMasterId r:id="rId21"/>
  </p:handoutMasterIdLst>
  <p:sldIdLst>
    <p:sldId id="256" r:id="rId4"/>
    <p:sldId id="257" r:id="rId5"/>
    <p:sldId id="284" r:id="rId6"/>
    <p:sldId id="283" r:id="rId7"/>
    <p:sldId id="285" r:id="rId8"/>
    <p:sldId id="291" r:id="rId9"/>
    <p:sldId id="286" r:id="rId10"/>
    <p:sldId id="292" r:id="rId11"/>
    <p:sldId id="288" r:id="rId12"/>
    <p:sldId id="290" r:id="rId13"/>
    <p:sldId id="293" r:id="rId14"/>
    <p:sldId id="274" r:id="rId15"/>
    <p:sldId id="282" r:id="rId16"/>
    <p:sldId id="278" r:id="rId17"/>
    <p:sldId id="294" r:id="rId18"/>
    <p:sldId id="280" r:id="rId1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07/7/12/main">
          <a:srgbClr xmlns:mc="http://schemas.openxmlformats.org/markup-compatibility/2006" xmlns:a14="http://schemas.microsoft.com/office/drawing/2007/7/7/main" val="FF0000" mc:Ignorable=""/>
        </p14:laserClr>
      </p:ext>
      <p:ext uri="{2FDB2607-1784-4EEB-B798-7EB5836EED8A}">
        <p14:showMediaCtrls xmlns="" xmlns:p14="http://schemas.microsoft.com/office/powerpoint/2007/7/12/main" val="1"/>
      </p:ext>
    </p:extLst>
  </p:showPr>
  <p:clrMru>
    <a:srgbClr val="CCFFCC"/>
    <a:srgbClr val="CCCCCC"/>
    <a:srgbClr val="99CC99"/>
    <a:srgbClr val="F6AE1E"/>
    <a:srgbClr val="FFFFFF"/>
    <a:srgbClr val="FF0066"/>
    <a:srgbClr val="000000"/>
    <a:srgbClr val="F3AF35"/>
    <a:srgbClr val="9C42E6"/>
    <a:srgbClr val="D1943B"/>
  </p:clrMru>
  <p:extLst>
    <p:ext uri="{E76CE94A-603C-4142-B9EB-6D1370010A27}">
      <p14:discardImageEditData xmlns="" xmlns:p14="http://schemas.microsoft.com/office/powerpoint/2007/7/12/main" val="0"/>
    </p:ext>
    <p:ext uri="{D31A062A-798A-4329-ABDD-BBA856620510}">
      <p14:defaultImageDpi xmlns="" xmlns:p14="http://schemas.microsoft.com/office/powerpoint/2007/7/12/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6105" autoAdjust="0"/>
  </p:normalViewPr>
  <p:slideViewPr>
    <p:cSldViewPr snapToGrid="0">
      <p:cViewPr>
        <p:scale>
          <a:sx n="69" d="100"/>
          <a:sy n="69" d="100"/>
        </p:scale>
        <p:origin x="-1296" y="-864"/>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1632"/>
    </p:cViewPr>
  </p:sorterViewPr>
  <p:notesViewPr>
    <p:cSldViewPr snapToGrid="0" showGuides="1">
      <p:cViewPr varScale="1">
        <p:scale>
          <a:sx n="79" d="100"/>
          <a:sy n="79" d="100"/>
        </p:scale>
        <p:origin x="-204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11/7/2009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wia402_ferrandez.pptx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 xmlns:p14="http://schemas.microsoft.com/office/powerpoint/2007/7/12/main" val="370760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 xmlns:p14="http://schemas.microsoft.com/office/powerpoint/2007/7/12/main" val="3610062943"/>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rack Resource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a:defRPr baseline="0"/>
            </a:lvl1pPr>
          </a:lstStyle>
          <a:p>
            <a:r>
              <a:rPr lang="en-US" dirty="0" smtClean="0"/>
              <a:t>Track Resources</a:t>
            </a:r>
            <a:endParaRPr lang="en-US" dirty="0"/>
          </a:p>
        </p:txBody>
      </p:sp>
      <p:sp>
        <p:nvSpPr>
          <p:cNvPr id="11" name="Content Placeholder 10"/>
          <p:cNvSpPr>
            <a:spLocks noGrp="1"/>
          </p:cNvSpPr>
          <p:nvPr>
            <p:ph sz="quarter" idx="10" hasCustomPrompt="1"/>
          </p:nvPr>
        </p:nvSpPr>
        <p:spPr>
          <a:xfrm>
            <a:off x="381000" y="1414461"/>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1</a:t>
            </a:r>
            <a:endParaRPr lang="en-US" dirty="0"/>
          </a:p>
        </p:txBody>
      </p:sp>
      <p:sp>
        <p:nvSpPr>
          <p:cNvPr id="12" name="Content Placeholder 10"/>
          <p:cNvSpPr>
            <a:spLocks noGrp="1"/>
          </p:cNvSpPr>
          <p:nvPr>
            <p:ph sz="quarter" idx="11" hasCustomPrompt="1"/>
          </p:nvPr>
        </p:nvSpPr>
        <p:spPr>
          <a:xfrm>
            <a:off x="381000" y="2347422"/>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2</a:t>
            </a:r>
            <a:endParaRPr lang="en-US" dirty="0"/>
          </a:p>
        </p:txBody>
      </p:sp>
      <p:sp>
        <p:nvSpPr>
          <p:cNvPr id="13" name="Content Placeholder 10"/>
          <p:cNvSpPr>
            <a:spLocks noGrp="1"/>
          </p:cNvSpPr>
          <p:nvPr>
            <p:ph sz="quarter" idx="12" hasCustomPrompt="1"/>
          </p:nvPr>
        </p:nvSpPr>
        <p:spPr>
          <a:xfrm>
            <a:off x="381000" y="3280384"/>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3</a:t>
            </a:r>
            <a:endParaRPr lang="en-US" dirty="0"/>
          </a:p>
        </p:txBody>
      </p:sp>
      <p:sp>
        <p:nvSpPr>
          <p:cNvPr id="14" name="Content Placeholder 10"/>
          <p:cNvSpPr>
            <a:spLocks noGrp="1"/>
          </p:cNvSpPr>
          <p:nvPr>
            <p:ph sz="quarter" idx="13" hasCustomPrompt="1"/>
          </p:nvPr>
        </p:nvSpPr>
        <p:spPr>
          <a:xfrm>
            <a:off x="381000" y="4213346"/>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4</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6"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8"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hyperlink" Target="http://microsoft.com/technet" TargetMode="External"/><Relationship Id="rId10" Type="http://schemas.openxmlformats.org/officeDocument/2006/relationships/image" Target="../media/image9.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blogs.msdn.com/profiler/" TargetMode="External"/><Relationship Id="rId13" Type="http://schemas.openxmlformats.org/officeDocument/2006/relationships/hyperlink" Target="http://www.red-gate.com/products/reflector/" TargetMode="External"/><Relationship Id="rId3" Type="http://schemas.openxmlformats.org/officeDocument/2006/relationships/hyperlink" Target="http://blogs.msdn.com/tess" TargetMode="External"/><Relationship Id="rId7" Type="http://schemas.openxmlformats.org/officeDocument/2006/relationships/hyperlink" Target="http://www.wintellect.com/cs/blogs/jrobbins/default.aspx" TargetMode="External"/><Relationship Id="rId12" Type="http://schemas.openxmlformats.org/officeDocument/2006/relationships/hyperlink" Target="http://www.microsoft.com/visualstudio/en-us/products/2010/default.mspx?CR_CC=100253207&amp;WT.mc_id=SEARCH&amp;WT.srch=1&amp;CR_SCC=100253207"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hyperlink" Target="http://blogs.msdn.com/debuggingtoolbox/" TargetMode="External"/><Relationship Id="rId11" Type="http://schemas.openxmlformats.org/officeDocument/2006/relationships/hyperlink" Target="http://www.microsoft.com/DOWNLOADS/details.aspx?FamilyID=28bd5941-c458-46f1-b24d-f60151d875a3&amp;displaylang=en" TargetMode="External"/><Relationship Id="rId5" Type="http://schemas.openxmlformats.org/officeDocument/2006/relationships/hyperlink" Target="http://blogs.msdn.com/carloc" TargetMode="External"/><Relationship Id="rId10" Type="http://schemas.openxmlformats.org/officeDocument/2006/relationships/hyperlink" Target="http://www.microsoft.com/downloads/details.aspx?FamilyID=56fc92ee-a71a-4c73-b628-ade629c89499&amp;DisplayLang=en" TargetMode="External"/><Relationship Id="rId4" Type="http://schemas.openxmlformats.org/officeDocument/2006/relationships/hyperlink" Target="http://blogs.msdn.com/johan" TargetMode="External"/><Relationship Id="rId9" Type="http://schemas.openxmlformats.org/officeDocument/2006/relationships/hyperlink" Target="http://www.microsoft.com/whdc/DevTools/Debugging/default.mspx"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Exceptions</a:t>
            </a:r>
            <a:endParaRPr lang="en-US" dirty="0">
              <a:solidFill>
                <a:schemeClr val="tx2"/>
              </a:solidFill>
            </a:endParaRPr>
          </a:p>
        </p:txBody>
      </p:sp>
      <p:sp>
        <p:nvSpPr>
          <p:cNvPr id="3" name="Text Placeholder 2"/>
          <p:cNvSpPr>
            <a:spLocks noGrp="1"/>
          </p:cNvSpPr>
          <p:nvPr>
            <p:ph idx="1"/>
          </p:nvPr>
        </p:nvSpPr>
        <p:spPr/>
        <p:txBody>
          <a:bodyPr/>
          <a:lstStyle/>
          <a:p>
            <a:r>
              <a:rPr lang="en-US" sz="2800" dirty="0" smtClean="0"/>
              <a:t>Tracing exceptions</a:t>
            </a:r>
          </a:p>
          <a:p>
            <a:r>
              <a:rPr lang="en-US" sz="2800" dirty="0" smtClean="0"/>
              <a:t>Dumping on exceptions</a:t>
            </a:r>
          </a:p>
          <a:p>
            <a:pPr marL="0" indent="0">
              <a:buNone/>
            </a:pPr>
            <a:endParaRPr lang="en-US" sz="2800" dirty="0" smtClean="0"/>
          </a:p>
        </p:txBody>
      </p:sp>
    </p:spTree>
    <p:extLst>
      <p:ext uri="{BB962C8B-B14F-4D97-AF65-F5344CB8AC3E}">
        <p14:creationId xmlns="" xmlns:p14="http://schemas.microsoft.com/office/powerpoint/2007/7/12/main" val="20651508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Step-By-Step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Check Event logs</a:t>
            </a:r>
          </a:p>
          <a:p>
            <a:pPr marL="514350" indent="-514350">
              <a:buFont typeface="+mj-lt"/>
              <a:buAutoNum type="arabicPeriod"/>
            </a:pPr>
            <a:r>
              <a:rPr lang="sv-SE" dirty="0" smtClean="0"/>
              <a:t>Disable Recycling</a:t>
            </a:r>
          </a:p>
          <a:p>
            <a:pPr marL="514350" indent="-514350">
              <a:buFont typeface="+mj-lt"/>
              <a:buAutoNum type="arabicPeriod"/>
            </a:pPr>
            <a:r>
              <a:rPr lang="sv-SE" dirty="0" smtClean="0"/>
              <a:t>Set up a Debug Diag rule to capture dumps on exceptions or crash</a:t>
            </a:r>
          </a:p>
          <a:p>
            <a:pPr marL="514350" indent="-514350">
              <a:buFont typeface="+mj-lt"/>
              <a:buAutoNum type="arabicPeriod"/>
            </a:pPr>
            <a:r>
              <a:rPr lang="sv-SE" dirty="0" smtClean="0"/>
              <a:t>Reproduce</a:t>
            </a:r>
          </a:p>
          <a:p>
            <a:pPr marL="514350" indent="-514350">
              <a:buFont typeface="+mj-lt"/>
              <a:buAutoNum type="arabicPeriod"/>
            </a:pPr>
            <a:r>
              <a:rPr lang="sv-SE" dirty="0" smtClean="0"/>
              <a:t>Look at stacks/exceptions in the dump (and/or in log files)</a:t>
            </a:r>
          </a:p>
          <a:p>
            <a:pPr marL="514350" indent="-514350">
              <a:buFont typeface="+mj-lt"/>
              <a:buAutoNum type="arabicPeriod"/>
            </a:pP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p:txBody>
          <a:bodyPr/>
          <a:lstStyle/>
          <a:p>
            <a:r>
              <a:rPr smtClean="0"/>
              <a:t>Track Resources</a:t>
            </a:r>
            <a:endParaRPr lang="en-US" dirty="0"/>
          </a:p>
        </p:txBody>
      </p:sp>
      <p:sp>
        <p:nvSpPr>
          <p:cNvPr id="26" name="Content Placeholder 25"/>
          <p:cNvSpPr>
            <a:spLocks noGrp="1"/>
          </p:cNvSpPr>
          <p:nvPr>
            <p:ph sz="quarter" idx="10"/>
          </p:nvPr>
        </p:nvSpPr>
        <p:spPr>
          <a:xfrm>
            <a:off x="381000" y="1414460"/>
            <a:ext cx="8385048" cy="2327546"/>
          </a:xfrm>
        </p:spPr>
        <p:txBody>
          <a:bodyPr/>
          <a:lstStyle/>
          <a:p>
            <a:r>
              <a:rPr b="1" smtClean="0"/>
              <a:t>Blogs:</a:t>
            </a:r>
          </a:p>
          <a:p>
            <a:r>
              <a:rPr lang="sv-SE" dirty="0" smtClean="0">
                <a:hlinkClick r:id="rId3"/>
              </a:rPr>
              <a:t>http://blogs.msdn.com/tess</a:t>
            </a:r>
            <a:endParaRPr lang="sv-SE" dirty="0" smtClean="0"/>
          </a:p>
          <a:p>
            <a:r>
              <a:rPr lang="sv-SE" dirty="0" smtClean="0">
                <a:hlinkClick r:id="rId4"/>
              </a:rPr>
              <a:t>http://blogs.msdn.com/johan</a:t>
            </a:r>
            <a:endParaRPr lang="sv-SE" dirty="0" smtClean="0"/>
          </a:p>
          <a:p>
            <a:r>
              <a:rPr lang="sv-SE" dirty="0" smtClean="0">
                <a:hlinkClick r:id="rId5"/>
              </a:rPr>
              <a:t>http://blogs.msdn.com/carloc</a:t>
            </a:r>
            <a:endParaRPr lang="sv-SE" dirty="0" smtClean="0"/>
          </a:p>
          <a:p>
            <a:r>
              <a:rPr lang="sv-SE" dirty="0">
                <a:hlinkClick r:id="rId6"/>
              </a:rPr>
              <a:t>http://blogs.msdn.com/debuggingtoolbox</a:t>
            </a:r>
            <a:r>
              <a:rPr lang="sv-SE" dirty="0" smtClean="0">
                <a:hlinkClick r:id="rId6"/>
              </a:rPr>
              <a:t>/</a:t>
            </a:r>
            <a:endParaRPr lang="sv-SE" dirty="0" smtClean="0"/>
          </a:p>
          <a:p>
            <a:r>
              <a:rPr lang="sv-SE" dirty="0">
                <a:hlinkClick r:id="rId7"/>
              </a:rPr>
              <a:t>http://</a:t>
            </a:r>
            <a:r>
              <a:rPr lang="sv-SE" dirty="0" smtClean="0">
                <a:hlinkClick r:id="rId7"/>
              </a:rPr>
              <a:t>www.wintellect.com/cs/blogs/jrobbins/default.aspx</a:t>
            </a:r>
            <a:endParaRPr lang="sv-SE" dirty="0" smtClean="0"/>
          </a:p>
          <a:p>
            <a:r>
              <a:rPr lang="sv-SE" dirty="0">
                <a:hlinkClick r:id="rId8"/>
              </a:rPr>
              <a:t>http://blogs.msdn.com/profiler</a:t>
            </a:r>
            <a:r>
              <a:rPr lang="sv-SE" dirty="0" smtClean="0">
                <a:hlinkClick r:id="rId8"/>
              </a:rPr>
              <a:t>/</a:t>
            </a:r>
            <a:endParaRPr lang="sv-SE" dirty="0" smtClean="0"/>
          </a:p>
          <a:p>
            <a:endParaRPr lang="sv-SE" dirty="0" smtClean="0"/>
          </a:p>
        </p:txBody>
      </p:sp>
      <p:sp>
        <p:nvSpPr>
          <p:cNvPr id="29" name="Content Placeholder 28"/>
          <p:cNvSpPr>
            <a:spLocks noGrp="1"/>
          </p:cNvSpPr>
          <p:nvPr>
            <p:ph sz="quarter" idx="13"/>
          </p:nvPr>
        </p:nvSpPr>
        <p:spPr>
          <a:xfrm>
            <a:off x="381000" y="3650566"/>
            <a:ext cx="8385048" cy="1842868"/>
          </a:xfrm>
        </p:spPr>
        <p:txBody>
          <a:bodyPr/>
          <a:lstStyle/>
          <a:p>
            <a:r>
              <a:rPr smtClean="0"/>
              <a:t>Tools:</a:t>
            </a:r>
          </a:p>
          <a:p>
            <a:r>
              <a:rPr lang="sv-SE" dirty="0" smtClean="0">
                <a:hlinkClick r:id="rId9"/>
              </a:rPr>
              <a:t>Debugging tools for windows</a:t>
            </a:r>
            <a:endParaRPr lang="sv-SE" dirty="0" smtClean="0"/>
          </a:p>
          <a:p>
            <a:r>
              <a:rPr lang="sv-SE" dirty="0" smtClean="0">
                <a:hlinkClick r:id="rId10"/>
              </a:rPr>
              <a:t>Tinyget – IIS Resource Kit</a:t>
            </a:r>
            <a:endParaRPr lang="sv-SE" dirty="0" smtClean="0"/>
          </a:p>
          <a:p>
            <a:r>
              <a:rPr lang="sv-SE" dirty="0" smtClean="0">
                <a:hlinkClick r:id="rId11"/>
              </a:rPr>
              <a:t>Debug Diag 1.1</a:t>
            </a:r>
            <a:endParaRPr lang="sv-SE" dirty="0" smtClean="0"/>
          </a:p>
          <a:p>
            <a:r>
              <a:rPr lang="sv-SE" dirty="0" smtClean="0">
                <a:hlinkClick r:id="rId12"/>
              </a:rPr>
              <a:t>Microsoft Visual Studio .NET 2010</a:t>
            </a:r>
            <a:endParaRPr lang="sv-SE" dirty="0" smtClean="0"/>
          </a:p>
          <a:p>
            <a:r>
              <a:rPr lang="sv-SE" dirty="0" smtClean="0">
                <a:hlinkClick r:id="rId13"/>
              </a:rPr>
              <a:t>Red Gate .NET Reflector </a:t>
            </a:r>
            <a:endParaRPr/>
          </a:p>
        </p:txBody>
      </p:sp>
      <p:sp>
        <p:nvSpPr>
          <p:cNvPr id="8" name="Rectangle 7"/>
          <p:cNvSpPr/>
          <p:nvPr/>
        </p:nvSpPr>
        <p:spPr bwMode="auto">
          <a:xfrm>
            <a:off x="-2298032" y="-1"/>
            <a:ext cx="2141623" cy="2587752"/>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chemeClr val="accent5"/>
              </a:solidFill>
            </a:endParaRPr>
          </a:p>
          <a:p>
            <a:pPr defTabSz="914099" fontAlgn="base">
              <a:spcBef>
                <a:spcPct val="0"/>
              </a:spcBef>
              <a:spcAft>
                <a:spcPct val="0"/>
              </a:spcAft>
            </a:pPr>
            <a:r>
              <a:rPr lang="en-US" sz="2000" b="1" dirty="0" smtClean="0">
                <a:solidFill>
                  <a:schemeClr val="accent5"/>
                </a:solidFill>
              </a:rPr>
              <a:t>Track PMs </a:t>
            </a:r>
            <a:r>
              <a:rPr lang="en-US" dirty="0" smtClean="0"/>
              <a:t>will supply the content for this slide, </a:t>
            </a:r>
            <a:br>
              <a:rPr lang="en-US" dirty="0" smtClean="0"/>
            </a:br>
            <a:r>
              <a:rPr lang="en-US" dirty="0" smtClean="0"/>
              <a:t>which will be inserted during </a:t>
            </a:r>
            <a:br>
              <a:rPr lang="en-US" dirty="0" smtClean="0"/>
            </a:br>
            <a:r>
              <a:rPr lang="en-US" dirty="0" smtClean="0"/>
              <a:t>the final scrub.</a:t>
            </a:r>
            <a:endParaRPr lang="en-US" sz="1600"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z="3600" b="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rPr>
              <a:t>Debugging Microsoft ASP.NET and other .NET issues using WinDbg and Microsoft Visual Studio .NET 2010</a:t>
            </a:r>
            <a:endParaRPr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p:txBody>
          <a:bodyPr/>
          <a:lstStyle/>
          <a:p>
            <a:r>
              <a:rPr lang="en-US" dirty="0" smtClean="0">
                <a:solidFill>
                  <a:schemeClr val="tx1"/>
                </a:solidFill>
              </a:rPr>
              <a:t>Tess Ferrandez</a:t>
            </a:r>
          </a:p>
          <a:p>
            <a:r>
              <a:rPr lang="en-US" dirty="0" smtClean="0"/>
              <a:t>ASP.NET Escalation Engineer</a:t>
            </a:r>
            <a:endParaRPr lang="en-US" dirty="0" smtClean="0">
              <a:solidFill>
                <a:schemeClr val="tx1"/>
              </a:solidFill>
            </a:endParaRPr>
          </a:p>
          <a:p>
            <a:r>
              <a:rPr lang="en-US" dirty="0" smtClean="0">
                <a:solidFill>
                  <a:schemeClr val="tx1"/>
                </a:solidFill>
              </a:rPr>
              <a:t>Microsoft</a:t>
            </a:r>
          </a:p>
          <a:p>
            <a:r>
              <a:rPr lang="en-US" dirty="0" smtClean="0">
                <a:solidFill>
                  <a:schemeClr val="tx1"/>
                </a:solidFill>
              </a:rPr>
              <a:t>Session Code: WIA402</a:t>
            </a:r>
            <a:endParaRPr 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Problem types</a:t>
            </a:r>
            <a:endParaRPr lang="en-US" dirty="0">
              <a:solidFill>
                <a:schemeClr val="tx2"/>
              </a:solidFill>
            </a:endParaRPr>
          </a:p>
        </p:txBody>
      </p:sp>
      <p:sp>
        <p:nvSpPr>
          <p:cNvPr id="3" name="Text Placeholder 2"/>
          <p:cNvSpPr>
            <a:spLocks noGrp="1"/>
          </p:cNvSpPr>
          <p:nvPr>
            <p:ph idx="1"/>
          </p:nvPr>
        </p:nvSpPr>
        <p:spPr/>
        <p:txBody>
          <a:bodyPr/>
          <a:lstStyle/>
          <a:p>
            <a:r>
              <a:rPr lang="en-US" sz="2800" dirty="0" smtClean="0"/>
              <a:t>Hangs and performance issues</a:t>
            </a:r>
            <a:endParaRPr lang="en-US" sz="2800" dirty="0"/>
          </a:p>
          <a:p>
            <a:r>
              <a:rPr lang="en-US" sz="2800" dirty="0" smtClean="0"/>
              <a:t>Memory leaks and high memory usage</a:t>
            </a:r>
          </a:p>
          <a:p>
            <a:r>
              <a:rPr lang="en-US" sz="2800" dirty="0" smtClean="0"/>
              <a:t>Crashes</a:t>
            </a:r>
          </a:p>
          <a:p>
            <a:r>
              <a:rPr lang="en-US" sz="2800" dirty="0" smtClean="0"/>
              <a:t>Exceptions</a:t>
            </a:r>
          </a:p>
        </p:txBody>
      </p:sp>
    </p:spTree>
    <p:extLst>
      <p:ext uri="{BB962C8B-B14F-4D97-AF65-F5344CB8AC3E}">
        <p14:creationId xmlns="" xmlns:p14="http://schemas.microsoft.com/office/powerpoint/2007/7/12/main" val="165730851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Tools and Resources</a:t>
            </a:r>
            <a:endParaRPr lang="en-US" dirty="0">
              <a:solidFill>
                <a:schemeClr val="tx2"/>
              </a:solidFill>
            </a:endParaRPr>
          </a:p>
        </p:txBody>
      </p:sp>
      <p:sp>
        <p:nvSpPr>
          <p:cNvPr id="3" name="Text Placeholder 2"/>
          <p:cNvSpPr>
            <a:spLocks noGrp="1"/>
          </p:cNvSpPr>
          <p:nvPr>
            <p:ph idx="1"/>
          </p:nvPr>
        </p:nvSpPr>
        <p:spPr/>
        <p:txBody>
          <a:bodyPr/>
          <a:lstStyle/>
          <a:p>
            <a:r>
              <a:rPr lang="en-US" sz="2800" b="1" dirty="0" smtClean="0"/>
              <a:t>WinDbg.exe</a:t>
            </a:r>
            <a:r>
              <a:rPr lang="en-US" sz="2800" dirty="0" smtClean="0"/>
              <a:t> and </a:t>
            </a:r>
            <a:r>
              <a:rPr lang="en-US" sz="2800" b="1" dirty="0" smtClean="0"/>
              <a:t>adplus.vbs</a:t>
            </a:r>
            <a:r>
              <a:rPr lang="en-US" sz="2800" dirty="0" smtClean="0"/>
              <a:t> </a:t>
            </a:r>
            <a:br>
              <a:rPr lang="en-US" sz="2800" dirty="0" smtClean="0"/>
            </a:br>
            <a:r>
              <a:rPr lang="en-US" sz="2800" dirty="0" smtClean="0"/>
              <a:t>(Included with Debugging Tools for Windows)</a:t>
            </a:r>
          </a:p>
          <a:p>
            <a:r>
              <a:rPr lang="en-US" sz="2800" b="1" dirty="0" smtClean="0"/>
              <a:t>SOS.dll</a:t>
            </a:r>
            <a:r>
              <a:rPr lang="en-US" sz="2800" dirty="0" smtClean="0"/>
              <a:t> </a:t>
            </a:r>
            <a:br>
              <a:rPr lang="en-US" sz="2800" dirty="0" smtClean="0"/>
            </a:br>
            <a:r>
              <a:rPr lang="en-US" sz="2800" dirty="0" smtClean="0"/>
              <a:t>(Included with .NET framework)</a:t>
            </a:r>
          </a:p>
          <a:p>
            <a:r>
              <a:rPr lang="en-US" sz="2800" b="1" dirty="0" smtClean="0"/>
              <a:t>Debug Diagnostics 1.1</a:t>
            </a:r>
          </a:p>
          <a:p>
            <a:r>
              <a:rPr lang="en-US" sz="2800" b="1" dirty="0" smtClean="0"/>
              <a:t>Tinyget.exe</a:t>
            </a:r>
            <a:r>
              <a:rPr lang="en-US" sz="2800" dirty="0" smtClean="0"/>
              <a:t/>
            </a:r>
            <a:br>
              <a:rPr lang="en-US" sz="2800" dirty="0" smtClean="0"/>
            </a:br>
            <a:r>
              <a:rPr lang="en-US" sz="2800" dirty="0" smtClean="0"/>
              <a:t>(Included in the IIS Resource kit)</a:t>
            </a:r>
          </a:p>
          <a:p>
            <a:r>
              <a:rPr lang="en-US" sz="2800" b="1" dirty="0" smtClean="0"/>
              <a:t>Microsoft Visual Studio .NET 2010</a:t>
            </a:r>
          </a:p>
          <a:p>
            <a:r>
              <a:rPr lang="en-US" sz="2800" dirty="0" smtClean="0"/>
              <a:t>Blog: If broken it is, fix it you should</a:t>
            </a:r>
            <a:br>
              <a:rPr lang="en-US" sz="2800" dirty="0" smtClean="0"/>
            </a:br>
            <a:r>
              <a:rPr lang="en-US" sz="2800" dirty="0" smtClean="0"/>
              <a:t>http://blogs.msdn.com/Tess</a:t>
            </a:r>
          </a:p>
        </p:txBody>
      </p:sp>
    </p:spTree>
    <p:extLst>
      <p:ext uri="{BB962C8B-B14F-4D97-AF65-F5344CB8AC3E}">
        <p14:creationId xmlns="" xmlns:p14="http://schemas.microsoft.com/office/powerpoint/2007/7/12/main" val="23936531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Hangs and performance issues</a:t>
            </a:r>
            <a:endParaRPr lang="en-US" dirty="0">
              <a:solidFill>
                <a:schemeClr val="tx2"/>
              </a:solidFill>
            </a:endParaRPr>
          </a:p>
        </p:txBody>
      </p:sp>
      <p:sp>
        <p:nvSpPr>
          <p:cNvPr id="3" name="Text Placeholder 2"/>
          <p:cNvSpPr>
            <a:spLocks noGrp="1"/>
          </p:cNvSpPr>
          <p:nvPr>
            <p:ph idx="1"/>
          </p:nvPr>
        </p:nvSpPr>
        <p:spPr/>
        <p:txBody>
          <a:bodyPr/>
          <a:lstStyle/>
          <a:p>
            <a:pPr marL="0" indent="0">
              <a:buNone/>
            </a:pPr>
            <a:r>
              <a:rPr lang="en-US" sz="2800" b="1" dirty="0" smtClean="0"/>
              <a:t>Idle hangs </a:t>
            </a:r>
            <a:endParaRPr lang="en-US" sz="2800" b="1" dirty="0"/>
          </a:p>
          <a:p>
            <a:r>
              <a:rPr lang="en-US" sz="2800" dirty="0" smtClean="0"/>
              <a:t>Waiting for external resources</a:t>
            </a:r>
          </a:p>
          <a:p>
            <a:r>
              <a:rPr lang="en-US" sz="2800" dirty="0" smtClean="0"/>
              <a:t>Waiting for locks/sync objects</a:t>
            </a:r>
          </a:p>
          <a:p>
            <a:pPr marL="0" indent="0">
              <a:buNone/>
            </a:pPr>
            <a:endParaRPr lang="en-US" sz="2800" dirty="0" smtClean="0"/>
          </a:p>
          <a:p>
            <a:pPr marL="0" indent="0">
              <a:buNone/>
            </a:pPr>
            <a:r>
              <a:rPr lang="en-US" sz="2800" b="1" dirty="0" smtClean="0"/>
              <a:t>Busy hangs</a:t>
            </a:r>
          </a:p>
          <a:p>
            <a:r>
              <a:rPr lang="en-US" sz="2800" dirty="0" smtClean="0"/>
              <a:t>CPU Intensive operations</a:t>
            </a:r>
          </a:p>
          <a:p>
            <a:r>
              <a:rPr lang="en-US" sz="2800" dirty="0" smtClean="0"/>
              <a:t>High CPU in GC</a:t>
            </a:r>
          </a:p>
          <a:p>
            <a:r>
              <a:rPr lang="en-US" sz="2800" dirty="0" smtClean="0"/>
              <a:t>Application restarts</a:t>
            </a:r>
          </a:p>
        </p:txBody>
      </p:sp>
    </p:spTree>
    <p:extLst>
      <p:ext uri="{BB962C8B-B14F-4D97-AF65-F5344CB8AC3E}">
        <p14:creationId xmlns="" xmlns:p14="http://schemas.microsoft.com/office/powerpoint/2007/7/12/main" val="42075972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Step-By-Step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Reproduce problem</a:t>
            </a:r>
          </a:p>
          <a:p>
            <a:pPr marL="514350" indent="-514350">
              <a:buFont typeface="+mj-lt"/>
              <a:buAutoNum type="arabicPeriod"/>
            </a:pPr>
            <a:r>
              <a:rPr lang="sv-SE" dirty="0" smtClean="0"/>
              <a:t>Look at perf data (CPU Usage etc.)</a:t>
            </a:r>
          </a:p>
          <a:p>
            <a:pPr marL="514350" indent="-514350">
              <a:buFont typeface="+mj-lt"/>
              <a:buAutoNum type="arabicPeriod"/>
            </a:pPr>
            <a:r>
              <a:rPr lang="sv-SE" dirty="0" smtClean="0"/>
              <a:t>Get a memory dump (or two)</a:t>
            </a:r>
          </a:p>
          <a:p>
            <a:pPr marL="514350" indent="-514350">
              <a:buFont typeface="+mj-lt"/>
              <a:buAutoNum type="arabicPeriod"/>
            </a:pPr>
            <a:r>
              <a:rPr lang="sv-SE" dirty="0" smtClean="0"/>
              <a:t>Examine threads</a:t>
            </a:r>
          </a:p>
          <a:p>
            <a:pPr marL="1031875" lvl="1" indent="-514350">
              <a:buFont typeface="+mj-lt"/>
              <a:buAutoNum type="alphaLcParenR"/>
            </a:pPr>
            <a:r>
              <a:rPr lang="sv-SE" dirty="0" smtClean="0"/>
              <a:t>(Idle) Find blocking calls or calls to </a:t>
            </a:r>
            <a:br>
              <a:rPr lang="sv-SE" dirty="0" smtClean="0"/>
            </a:br>
            <a:r>
              <a:rPr lang="sv-SE" dirty="0" smtClean="0"/>
              <a:t>external resources</a:t>
            </a:r>
          </a:p>
          <a:p>
            <a:pPr marL="1031875" lvl="1" indent="-514350">
              <a:buFont typeface="+mj-lt"/>
              <a:buAutoNum type="alphaLcParenR"/>
            </a:pPr>
            <a:r>
              <a:rPr lang="sv-SE" dirty="0" smtClean="0"/>
              <a:t>(Busy) Look for active threads</a:t>
            </a:r>
          </a:p>
          <a:p>
            <a:pPr marL="514350" indent="-514350">
              <a:buFont typeface="+mj-lt"/>
              <a:buAutoNum type="arabicPeriod"/>
            </a:pP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Memory leaks and high </a:t>
            </a:r>
            <a:r>
              <a:rPr lang="en-US" dirty="0" err="1" smtClean="0"/>
              <a:t>mem</a:t>
            </a:r>
            <a:r>
              <a:rPr lang="en-US" dirty="0" smtClean="0"/>
              <a:t>. usage</a:t>
            </a:r>
            <a:endParaRPr lang="en-US" dirty="0">
              <a:solidFill>
                <a:schemeClr val="tx2"/>
              </a:solidFill>
            </a:endParaRPr>
          </a:p>
        </p:txBody>
      </p:sp>
      <p:sp>
        <p:nvSpPr>
          <p:cNvPr id="3" name="Text Placeholder 2"/>
          <p:cNvSpPr>
            <a:spLocks noGrp="1"/>
          </p:cNvSpPr>
          <p:nvPr>
            <p:ph idx="1"/>
          </p:nvPr>
        </p:nvSpPr>
        <p:spPr/>
        <p:txBody>
          <a:bodyPr/>
          <a:lstStyle/>
          <a:p>
            <a:pPr marL="0" indent="0">
              <a:buNone/>
            </a:pPr>
            <a:r>
              <a:rPr lang="en-US" sz="2800" b="1" dirty="0" smtClean="0"/>
              <a:t>Managed (.NET)</a:t>
            </a:r>
            <a:endParaRPr lang="en-US" sz="2800" b="1" dirty="0"/>
          </a:p>
          <a:p>
            <a:r>
              <a:rPr lang="en-US" sz="2800" dirty="0" smtClean="0"/>
              <a:t>Cache / Session</a:t>
            </a:r>
          </a:p>
          <a:p>
            <a:r>
              <a:rPr lang="en-US" sz="2800" dirty="0" smtClean="0"/>
              <a:t>Heavy Large Object Heap (LOH) usage</a:t>
            </a:r>
          </a:p>
          <a:p>
            <a:r>
              <a:rPr lang="en-US" sz="2800" dirty="0" smtClean="0"/>
              <a:t>Blocked </a:t>
            </a:r>
            <a:r>
              <a:rPr lang="en-US" sz="2800" dirty="0" err="1" smtClean="0"/>
              <a:t>finalizer</a:t>
            </a:r>
            <a:endParaRPr lang="en-US" sz="2800" dirty="0" smtClean="0"/>
          </a:p>
          <a:p>
            <a:r>
              <a:rPr lang="en-US" sz="2800" dirty="0" smtClean="0"/>
              <a:t>GC heap fragmentation (pinning)</a:t>
            </a:r>
          </a:p>
          <a:p>
            <a:pPr marL="0" indent="0">
              <a:buNone/>
            </a:pPr>
            <a:endParaRPr lang="en-US" sz="2800" dirty="0" smtClean="0"/>
          </a:p>
          <a:p>
            <a:pPr marL="0" indent="0">
              <a:buNone/>
            </a:pPr>
            <a:r>
              <a:rPr lang="en-US" sz="2800" b="1" dirty="0" smtClean="0"/>
              <a:t>Loader heap issues</a:t>
            </a:r>
          </a:p>
          <a:p>
            <a:r>
              <a:rPr lang="en-US" sz="2800" dirty="0" smtClean="0"/>
              <a:t>Dynamic assemblies</a:t>
            </a:r>
          </a:p>
          <a:p>
            <a:r>
              <a:rPr lang="en-US" sz="2800" dirty="0" smtClean="0"/>
              <a:t>Lots of apps in one app pool</a:t>
            </a:r>
          </a:p>
          <a:p>
            <a:pPr marL="0" indent="0">
              <a:buNone/>
            </a:pPr>
            <a:endParaRPr lang="en-US" sz="2800" dirty="0" smtClean="0"/>
          </a:p>
        </p:txBody>
      </p:sp>
    </p:spTree>
    <p:extLst>
      <p:ext uri="{BB962C8B-B14F-4D97-AF65-F5344CB8AC3E}">
        <p14:creationId xmlns="" xmlns:p14="http://schemas.microsoft.com/office/powerpoint/2007/7/12/main" val="348197551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Step-By-Step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Look at perf data </a:t>
            </a:r>
            <a:br>
              <a:rPr lang="sv-SE" dirty="0" smtClean="0"/>
            </a:br>
            <a:r>
              <a:rPr lang="sv-SE" dirty="0" smtClean="0"/>
              <a:t>(.NET / Native or Loader heap issue)</a:t>
            </a:r>
          </a:p>
          <a:p>
            <a:pPr marL="514350" indent="-514350">
              <a:buFont typeface="+mj-lt"/>
              <a:buAutoNum type="arabicPeriod"/>
            </a:pPr>
            <a:r>
              <a:rPr lang="sv-SE" dirty="0" smtClean="0"/>
              <a:t>Get a memory dump (or two)</a:t>
            </a:r>
          </a:p>
          <a:p>
            <a:pPr marL="514350" indent="-514350">
              <a:buFont typeface="+mj-lt"/>
              <a:buAutoNum type="arabicPeriod"/>
            </a:pPr>
            <a:r>
              <a:rPr lang="sv-SE" dirty="0" smtClean="0"/>
              <a:t>Check if the finalizer is blocked</a:t>
            </a:r>
          </a:p>
          <a:p>
            <a:pPr marL="514350" indent="-514350">
              <a:buFont typeface="+mj-lt"/>
              <a:buAutoNum type="arabicPeriod"/>
            </a:pPr>
            <a:r>
              <a:rPr lang="sv-SE" dirty="0" smtClean="0"/>
              <a:t>Dump the .NET GC Heap and determine where the memory is going </a:t>
            </a:r>
          </a:p>
          <a:p>
            <a:pPr marL="514350" indent="-514350">
              <a:buFont typeface="+mj-lt"/>
              <a:buAutoNum type="arabicPeriod"/>
            </a:pPr>
            <a:r>
              <a:rPr lang="sv-SE" dirty="0" smtClean="0"/>
              <a:t>Dump objects, or !gcroot them to see why they are not being collected</a:t>
            </a:r>
          </a:p>
          <a:p>
            <a:pPr marL="514350" indent="-514350">
              <a:buFont typeface="+mj-lt"/>
              <a:buAutoNum type="arabicPeriod"/>
            </a:pP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Crashes</a:t>
            </a:r>
            <a:endParaRPr lang="en-US" dirty="0">
              <a:solidFill>
                <a:schemeClr val="tx2"/>
              </a:solidFill>
            </a:endParaRPr>
          </a:p>
        </p:txBody>
      </p:sp>
      <p:sp>
        <p:nvSpPr>
          <p:cNvPr id="3" name="Text Placeholder 2"/>
          <p:cNvSpPr>
            <a:spLocks noGrp="1"/>
          </p:cNvSpPr>
          <p:nvPr>
            <p:ph idx="1"/>
          </p:nvPr>
        </p:nvSpPr>
        <p:spPr/>
        <p:txBody>
          <a:bodyPr/>
          <a:lstStyle/>
          <a:p>
            <a:r>
              <a:rPr lang="en-US" sz="2800" dirty="0" err="1" smtClean="0"/>
              <a:t>OutOfMemoryException</a:t>
            </a:r>
            <a:endParaRPr lang="en-US" sz="2800" dirty="0" smtClean="0"/>
          </a:p>
          <a:p>
            <a:r>
              <a:rPr lang="en-US" sz="2800" dirty="0" err="1" smtClean="0"/>
              <a:t>StackOverflowException</a:t>
            </a:r>
            <a:endParaRPr lang="en-US" sz="2800" dirty="0" smtClean="0"/>
          </a:p>
          <a:p>
            <a:r>
              <a:rPr lang="en-US" sz="2800" dirty="0" err="1" smtClean="0"/>
              <a:t>ExecutionEngineException</a:t>
            </a:r>
            <a:endParaRPr lang="en-US" sz="2800" dirty="0" smtClean="0"/>
          </a:p>
          <a:p>
            <a:r>
              <a:rPr lang="en-US" sz="2800" dirty="0" smtClean="0"/>
              <a:t>.NET and Native Heap corruption</a:t>
            </a:r>
          </a:p>
          <a:p>
            <a:r>
              <a:rPr lang="en-US" sz="2800" dirty="0" smtClean="0"/>
              <a:t>Unhandled exceptions</a:t>
            </a:r>
          </a:p>
          <a:p>
            <a:r>
              <a:rPr lang="en-US" sz="2800" dirty="0" smtClean="0"/>
              <a:t>Recycling</a:t>
            </a:r>
          </a:p>
          <a:p>
            <a:pPr marL="0" indent="0">
              <a:buNone/>
            </a:pPr>
            <a:endParaRPr lang="en-US" sz="2800" dirty="0" smtClean="0"/>
          </a:p>
        </p:txBody>
      </p:sp>
    </p:spTree>
    <p:extLst>
      <p:ext uri="{BB962C8B-B14F-4D97-AF65-F5344CB8AC3E}">
        <p14:creationId xmlns="" xmlns:p14="http://schemas.microsoft.com/office/powerpoint/2007/7/12/main" val="270660707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2009-09-29T09:22:15Z</outs:dateTime>
      <outs:isPinned>true</outs:isPinned>
    </outs:relatedDate>
    <outs:relatedDate>
      <outs:type>2</outs:type>
      <outs:displayName>Created</outs:displayName>
      <outs:dateTime>2009-09-25T07:55:26Z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Tess Ferrandez</outs:displayName>
          <outs:accountName/>
        </outs:relatedPerson>
      </outs:people>
      <outs:source>0</outs:source>
      <outs:isPinned>true</outs:isPinned>
    </outs:relatedPeopleItem>
    <outs:relatedPeopleItem>
      <outs:category>Last modified by</outs:category>
      <outs:people>
        <outs:relatedPerson>
          <outs:displayName>Tess Ferrandez</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3EB88068-87E6-4469-9BA0-6F2972152276}">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TechEd09_Europe</Template>
  <TotalTime>6059</TotalTime>
  <Words>449</Words>
  <Application>Microsoft Office PowerPoint</Application>
  <PresentationFormat>On-screen Show (4:3)</PresentationFormat>
  <Paragraphs>105</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TechEd09_Europe</vt:lpstr>
      <vt:lpstr>TechEd09_Europe template</vt:lpstr>
      <vt:lpstr>Slide 1</vt:lpstr>
      <vt:lpstr>Debugging Microsoft ASP.NET and other .NET issues using WinDbg and Microsoft Visual Studio .NET 2010</vt:lpstr>
      <vt:lpstr>Problem types</vt:lpstr>
      <vt:lpstr>Tools and Resources</vt:lpstr>
      <vt:lpstr>Hangs and performance issues</vt:lpstr>
      <vt:lpstr>Step-By-Step</vt:lpstr>
      <vt:lpstr>Memory leaks and high mem. usage</vt:lpstr>
      <vt:lpstr>Step-By-Step</vt:lpstr>
      <vt:lpstr>Crashes</vt:lpstr>
      <vt:lpstr>Exceptions</vt:lpstr>
      <vt:lpstr>Step-By-Step</vt:lpstr>
      <vt:lpstr>Slide 12</vt:lpstr>
      <vt:lpstr>Resources</vt:lpstr>
      <vt:lpstr>Track Resources</vt:lpstr>
      <vt:lpstr>Slide 15</vt:lpstr>
      <vt:lpstr>Slide 16</vt:lpstr>
    </vt:vector>
  </TitlesOfParts>
  <Manager>&lt;Content Manager Name Here&gt;</Manager>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Europe 2009</dc:subject>
  <dc:creator>Tess Ferrandez</dc:creator>
  <dc:description>Tech·Ed Europe 2009</dc:description>
  <cp:lastModifiedBy>cn_user</cp:lastModifiedBy>
  <cp:revision>29</cp:revision>
  <dcterms:created xsi:type="dcterms:W3CDTF">2009-09-25T07:55:26Z</dcterms:created>
  <dcterms:modified xsi:type="dcterms:W3CDTF">2009-11-08T20:19:55Z</dcterms:modified>
</cp:coreProperties>
</file>