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4"/>
    <p:sldMasterId id="2147483828" r:id="rId5"/>
  </p:sldMasterIdLst>
  <p:notesMasterIdLst>
    <p:notesMasterId r:id="rId32"/>
  </p:notesMasterIdLst>
  <p:handoutMasterIdLst>
    <p:handoutMasterId r:id="rId33"/>
  </p:handoutMasterIdLst>
  <p:sldIdLst>
    <p:sldId id="322" r:id="rId6"/>
    <p:sldId id="335" r:id="rId7"/>
    <p:sldId id="359" r:id="rId8"/>
    <p:sldId id="358" r:id="rId9"/>
    <p:sldId id="356" r:id="rId10"/>
    <p:sldId id="338" r:id="rId11"/>
    <p:sldId id="360" r:id="rId12"/>
    <p:sldId id="339" r:id="rId13"/>
    <p:sldId id="362" r:id="rId14"/>
    <p:sldId id="357" r:id="rId15"/>
    <p:sldId id="341" r:id="rId16"/>
    <p:sldId id="355" r:id="rId17"/>
    <p:sldId id="343" r:id="rId18"/>
    <p:sldId id="344" r:id="rId19"/>
    <p:sldId id="345" r:id="rId20"/>
    <p:sldId id="346" r:id="rId21"/>
    <p:sldId id="347" r:id="rId22"/>
    <p:sldId id="349" r:id="rId23"/>
    <p:sldId id="350" r:id="rId24"/>
    <p:sldId id="352" r:id="rId25"/>
    <p:sldId id="363" r:id="rId26"/>
    <p:sldId id="364" r:id="rId27"/>
    <p:sldId id="365" r:id="rId28"/>
    <p:sldId id="366" r:id="rId29"/>
    <p:sldId id="271" r:id="rId30"/>
    <p:sldId id="319" r:id="rId31"/>
  </p:sldIdLst>
  <p:sldSz cx="12188825" cy="6858000"/>
  <p:notesSz cx="6858000" cy="9144000"/>
  <p:defaultTextStyle>
    <a:defPPr>
      <a:defRPr lang="en-US"/>
    </a:defPPr>
    <a:lvl1pPr marL="0" algn="l" defTabSz="913907" rtl="0" eaLnBrk="1" latinLnBrk="0" hangingPunct="1">
      <a:defRPr sz="1900" kern="1200">
        <a:solidFill>
          <a:schemeClr val="tx1"/>
        </a:solidFill>
        <a:latin typeface="+mn-lt"/>
        <a:ea typeface="+mn-ea"/>
        <a:cs typeface="+mn-cs"/>
      </a:defRPr>
    </a:lvl1pPr>
    <a:lvl2pPr marL="456945" algn="l" defTabSz="913907" rtl="0" eaLnBrk="1" latinLnBrk="0" hangingPunct="1">
      <a:defRPr sz="1900" kern="1200">
        <a:solidFill>
          <a:schemeClr val="tx1"/>
        </a:solidFill>
        <a:latin typeface="+mn-lt"/>
        <a:ea typeface="+mn-ea"/>
        <a:cs typeface="+mn-cs"/>
      </a:defRPr>
    </a:lvl2pPr>
    <a:lvl3pPr marL="913907" algn="l" defTabSz="913907" rtl="0" eaLnBrk="1" latinLnBrk="0" hangingPunct="1">
      <a:defRPr sz="1900" kern="1200">
        <a:solidFill>
          <a:schemeClr val="tx1"/>
        </a:solidFill>
        <a:latin typeface="+mn-lt"/>
        <a:ea typeface="+mn-ea"/>
        <a:cs typeface="+mn-cs"/>
      </a:defRPr>
    </a:lvl3pPr>
    <a:lvl4pPr marL="1370857" algn="l" defTabSz="913907" rtl="0" eaLnBrk="1" latinLnBrk="0" hangingPunct="1">
      <a:defRPr sz="1900" kern="1200">
        <a:solidFill>
          <a:schemeClr val="tx1"/>
        </a:solidFill>
        <a:latin typeface="+mn-lt"/>
        <a:ea typeface="+mn-ea"/>
        <a:cs typeface="+mn-cs"/>
      </a:defRPr>
    </a:lvl4pPr>
    <a:lvl5pPr marL="1827815" algn="l" defTabSz="913907" rtl="0" eaLnBrk="1" latinLnBrk="0" hangingPunct="1">
      <a:defRPr sz="1900" kern="1200">
        <a:solidFill>
          <a:schemeClr val="tx1"/>
        </a:solidFill>
        <a:latin typeface="+mn-lt"/>
        <a:ea typeface="+mn-ea"/>
        <a:cs typeface="+mn-cs"/>
      </a:defRPr>
    </a:lvl5pPr>
    <a:lvl6pPr marL="2284757" algn="l" defTabSz="913907" rtl="0" eaLnBrk="1" latinLnBrk="0" hangingPunct="1">
      <a:defRPr sz="1900" kern="1200">
        <a:solidFill>
          <a:schemeClr val="tx1"/>
        </a:solidFill>
        <a:latin typeface="+mn-lt"/>
        <a:ea typeface="+mn-ea"/>
        <a:cs typeface="+mn-cs"/>
      </a:defRPr>
    </a:lvl6pPr>
    <a:lvl7pPr marL="2741717" algn="l" defTabSz="913907" rtl="0" eaLnBrk="1" latinLnBrk="0" hangingPunct="1">
      <a:defRPr sz="1900" kern="1200">
        <a:solidFill>
          <a:schemeClr val="tx1"/>
        </a:solidFill>
        <a:latin typeface="+mn-lt"/>
        <a:ea typeface="+mn-ea"/>
        <a:cs typeface="+mn-cs"/>
      </a:defRPr>
    </a:lvl7pPr>
    <a:lvl8pPr marL="3198672" algn="l" defTabSz="913907" rtl="0" eaLnBrk="1" latinLnBrk="0" hangingPunct="1">
      <a:defRPr sz="1900" kern="1200">
        <a:solidFill>
          <a:schemeClr val="tx1"/>
        </a:solidFill>
        <a:latin typeface="+mn-lt"/>
        <a:ea typeface="+mn-ea"/>
        <a:cs typeface="+mn-cs"/>
      </a:defRPr>
    </a:lvl8pPr>
    <a:lvl9pPr marL="3655628" algn="l" defTabSz="913907"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D01E"/>
    <a:srgbClr val="429A16"/>
    <a:srgbClr val="03C2F1"/>
    <a:srgbClr val="FFFFFF"/>
    <a:srgbClr val="000000"/>
    <a:srgbClr val="F8F57B"/>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24"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vidgau\Desktop\DCS%20Day%20in%20Cloud%20Metrics%20and%20Graphs%201019201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vidgau\Desktop\DCS%20Day%20in%20Cloud%20Metrics%20and%20Graphs%201019201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vidgau\Desktop\DCS%20Day%20in%20Cloud%20Metrics%20and%20Graphs%201019201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vidgau\Desktop\DCS%20Day%20in%20Cloud%20Metrics%20and%20Graphs%201019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895106215379277"/>
          <c:y val="3.2407407407407406E-2"/>
        </c:manualLayout>
      </c:layout>
      <c:overlay val="0"/>
    </c:title>
    <c:autoTitleDeleted val="0"/>
    <c:view3D>
      <c:rotX val="30"/>
      <c:rotY val="40"/>
      <c:depthPercent val="80"/>
      <c:rAngAx val="0"/>
      <c:perspective val="30"/>
    </c:view3D>
    <c:floor>
      <c:thickness val="0"/>
    </c:floor>
    <c:sideWall>
      <c:thickness val="0"/>
    </c:sideWall>
    <c:backWall>
      <c:thickness val="0"/>
    </c:backWall>
    <c:plotArea>
      <c:layout/>
      <c:pie3DChart>
        <c:varyColors val="1"/>
        <c:ser>
          <c:idx val="1"/>
          <c:order val="1"/>
          <c:tx>
            <c:strRef>
              <c:f>Sheet1!$B$8</c:f>
              <c:strCache>
                <c:ptCount val="1"/>
                <c:pt idx="0">
                  <c:v>Traditional</c:v>
                </c:pt>
              </c:strCache>
            </c:strRef>
          </c:tx>
          <c:dLbls>
            <c:dLbl>
              <c:idx val="0"/>
              <c:layout>
                <c:manualLayout>
                  <c:x val="-0.2532714348206474"/>
                  <c:y val="-0.17983085447652378"/>
                </c:manualLayout>
              </c:layout>
              <c:showLegendKey val="0"/>
              <c:showVal val="0"/>
              <c:showCatName val="1"/>
              <c:showSerName val="0"/>
              <c:showPercent val="1"/>
              <c:showBubbleSize val="0"/>
            </c:dLbl>
            <c:dLbl>
              <c:idx val="1"/>
              <c:layout>
                <c:manualLayout>
                  <c:x val="1.655686789151356E-2"/>
                  <c:y val="5.6550743657042867E-3"/>
                </c:manualLayout>
              </c:layout>
              <c:tx>
                <c:rich>
                  <a:bodyPr/>
                  <a:lstStyle/>
                  <a:p>
                    <a:r>
                      <a:rPr lang="en-US" sz="1200" dirty="0"/>
                      <a:t>Lighting, </a:t>
                    </a:r>
                    <a:r>
                      <a:rPr lang="en-US" sz="1200" dirty="0" smtClean="0"/>
                      <a:t>etc.</a:t>
                    </a:r>
                    <a:r>
                      <a:rPr lang="en-US" sz="1200" dirty="0"/>
                      <a:t>
3%</a:t>
                    </a:r>
                    <a:endParaRPr lang="en-US" dirty="0"/>
                  </a:p>
                </c:rich>
              </c:tx>
              <c:showLegendKey val="0"/>
              <c:showVal val="0"/>
              <c:showCatName val="1"/>
              <c:showSerName val="0"/>
              <c:showPercent val="1"/>
              <c:showBubbleSize val="0"/>
            </c:dLbl>
            <c:dLbl>
              <c:idx val="2"/>
              <c:layout>
                <c:manualLayout>
                  <c:x val="-3.9168853893263344E-3"/>
                  <c:y val="-6.958151064450277E-2"/>
                </c:manualLayout>
              </c:layout>
              <c:showLegendKey val="0"/>
              <c:showVal val="0"/>
              <c:showCatName val="1"/>
              <c:showSerName val="0"/>
              <c:showPercent val="1"/>
              <c:showBubbleSize val="0"/>
            </c:dLbl>
            <c:txPr>
              <a:bodyPr/>
              <a:lstStyle/>
              <a:p>
                <a:pPr>
                  <a:defRPr sz="1200"/>
                </a:pPr>
                <a:endParaRPr lang="en-US"/>
              </a:p>
            </c:txPr>
            <c:showLegendKey val="0"/>
            <c:showVal val="0"/>
            <c:showCatName val="1"/>
            <c:showSerName val="0"/>
            <c:showPercent val="1"/>
            <c:showBubbleSize val="0"/>
            <c:showLeaderLines val="1"/>
          </c:dLbls>
          <c:cat>
            <c:strRef>
              <c:f>Sheet1!$A$9:$A$13</c:f>
              <c:strCache>
                <c:ptCount val="5"/>
                <c:pt idx="0">
                  <c:v>IT</c:v>
                </c:pt>
                <c:pt idx="1">
                  <c:v>Lighting, etc</c:v>
                </c:pt>
                <c:pt idx="2">
                  <c:v>Elec Losses (transformer, UPS)</c:v>
                </c:pt>
                <c:pt idx="3">
                  <c:v>Air Movement</c:v>
                </c:pt>
                <c:pt idx="4">
                  <c:v>Cooling</c:v>
                </c:pt>
              </c:strCache>
            </c:strRef>
          </c:cat>
          <c:val>
            <c:numRef>
              <c:f>Sheet1!$B$9:$B$13</c:f>
              <c:numCache>
                <c:formatCode>0%</c:formatCode>
                <c:ptCount val="5"/>
                <c:pt idx="0">
                  <c:v>0.5</c:v>
                </c:pt>
                <c:pt idx="1">
                  <c:v>0.03</c:v>
                </c:pt>
                <c:pt idx="2">
                  <c:v>0.1</c:v>
                </c:pt>
                <c:pt idx="3">
                  <c:v>0.12</c:v>
                </c:pt>
                <c:pt idx="4">
                  <c:v>0.25</c:v>
                </c:pt>
              </c:numCache>
            </c:numRef>
          </c:val>
        </c:ser>
        <c:ser>
          <c:idx val="0"/>
          <c:order val="0"/>
          <c:tx>
            <c:strRef>
              <c:f>Sheet1!$B$8</c:f>
              <c:strCache>
                <c:ptCount val="1"/>
                <c:pt idx="0">
                  <c:v>Traditional</c:v>
                </c:pt>
              </c:strCache>
            </c:strRef>
          </c:tx>
          <c:dLbls>
            <c:showLegendKey val="0"/>
            <c:showVal val="0"/>
            <c:showCatName val="1"/>
            <c:showSerName val="0"/>
            <c:showPercent val="1"/>
            <c:showBubbleSize val="0"/>
            <c:showLeaderLines val="1"/>
          </c:dLbls>
          <c:cat>
            <c:strRef>
              <c:f>Sheet1!$A$9:$A$13</c:f>
              <c:strCache>
                <c:ptCount val="5"/>
                <c:pt idx="0">
                  <c:v>IT</c:v>
                </c:pt>
                <c:pt idx="1">
                  <c:v>Lighting, etc</c:v>
                </c:pt>
                <c:pt idx="2">
                  <c:v>Elec Losses (transformer, UPS)</c:v>
                </c:pt>
                <c:pt idx="3">
                  <c:v>Air Movement</c:v>
                </c:pt>
                <c:pt idx="4">
                  <c:v>Cooling</c:v>
                </c:pt>
              </c:strCache>
            </c:strRef>
          </c:cat>
          <c:val>
            <c:numRef>
              <c:f>Sheet1!$B$9:$B$13</c:f>
              <c:numCache>
                <c:formatCode>0%</c:formatCode>
                <c:ptCount val="5"/>
                <c:pt idx="0">
                  <c:v>0.5</c:v>
                </c:pt>
                <c:pt idx="1">
                  <c:v>0.03</c:v>
                </c:pt>
                <c:pt idx="2">
                  <c:v>0.1</c:v>
                </c:pt>
                <c:pt idx="3">
                  <c:v>0.12</c:v>
                </c:pt>
                <c:pt idx="4">
                  <c:v>0.25</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a:effectLst>
            <a:outerShdw blurRad="38100" dist="38100" dir="2700000" algn="tl">
              <a:srgbClr val="000000">
                <a:alpha val="43137"/>
              </a:srgbClr>
            </a:outerShdw>
          </a:effectLs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023600174978128"/>
          <c:y val="9.2592592592592587E-3"/>
        </c:manualLayout>
      </c:layout>
      <c:overlay val="0"/>
    </c:title>
    <c:autoTitleDeleted val="0"/>
    <c:view3D>
      <c:rotX val="30"/>
      <c:rotY val="110"/>
      <c:rAngAx val="0"/>
      <c:perspective val="30"/>
    </c:view3D>
    <c:floor>
      <c:thickness val="0"/>
    </c:floor>
    <c:sideWall>
      <c:thickness val="0"/>
    </c:sideWall>
    <c:backWall>
      <c:thickness val="0"/>
    </c:backWall>
    <c:plotArea>
      <c:layout/>
      <c:pie3DChart>
        <c:varyColors val="1"/>
        <c:ser>
          <c:idx val="0"/>
          <c:order val="0"/>
          <c:tx>
            <c:strRef>
              <c:f>Sheet1!$C$8</c:f>
              <c:strCache>
                <c:ptCount val="1"/>
                <c:pt idx="0">
                  <c:v>Modular</c:v>
                </c:pt>
              </c:strCache>
            </c:strRef>
          </c:tx>
          <c:dLbls>
            <c:dLbl>
              <c:idx val="0"/>
              <c:layout>
                <c:manualLayout>
                  <c:x val="0.28208759842519687"/>
                  <c:y val="-0.15853054826480023"/>
                </c:manualLayout>
              </c:layout>
              <c:showLegendKey val="0"/>
              <c:showVal val="0"/>
              <c:showCatName val="1"/>
              <c:showSerName val="0"/>
              <c:showPercent val="1"/>
              <c:showBubbleSize val="0"/>
            </c:dLbl>
            <c:dLbl>
              <c:idx val="1"/>
              <c:layout>
                <c:manualLayout>
                  <c:x val="-3.2469269466316709E-2"/>
                  <c:y val="-4.1980169145523476E-3"/>
                </c:manualLayout>
              </c:layout>
              <c:showLegendKey val="0"/>
              <c:showVal val="0"/>
              <c:showCatName val="1"/>
              <c:showSerName val="0"/>
              <c:showPercent val="1"/>
              <c:showBubbleSize val="0"/>
            </c:dLbl>
            <c:dLbl>
              <c:idx val="2"/>
              <c:layout>
                <c:manualLayout>
                  <c:x val="-2.0048118985126857E-3"/>
                  <c:y val="-6.234798775153106E-2"/>
                </c:manualLayout>
              </c:layout>
              <c:tx>
                <c:rich>
                  <a:bodyPr/>
                  <a:lstStyle/>
                  <a:p>
                    <a:r>
                      <a:rPr lang="en-US" sz="1200" dirty="0" smtClean="0"/>
                      <a:t>Electricity </a:t>
                    </a:r>
                    <a:r>
                      <a:rPr lang="en-US" sz="1200" dirty="0"/>
                      <a:t>Losses (</a:t>
                    </a:r>
                    <a:r>
                      <a:rPr lang="en-US" sz="1200" dirty="0" smtClean="0"/>
                      <a:t>transformer, (UPS</a:t>
                    </a:r>
                    <a:r>
                      <a:rPr lang="en-US" sz="1200" dirty="0"/>
                      <a:t>)
8%</a:t>
                    </a:r>
                    <a:endParaRPr lang="en-US" dirty="0"/>
                  </a:p>
                </c:rich>
              </c:tx>
              <c:showLegendKey val="0"/>
              <c:showVal val="0"/>
              <c:showCatName val="1"/>
              <c:showSerName val="0"/>
              <c:showPercent val="1"/>
              <c:showBubbleSize val="0"/>
            </c:dLbl>
            <c:txPr>
              <a:bodyPr/>
              <a:lstStyle/>
              <a:p>
                <a:pPr>
                  <a:defRPr sz="1200"/>
                </a:pPr>
                <a:endParaRPr lang="en-US"/>
              </a:p>
            </c:txPr>
            <c:showLegendKey val="0"/>
            <c:showVal val="0"/>
            <c:showCatName val="1"/>
            <c:showSerName val="0"/>
            <c:showPercent val="1"/>
            <c:showBubbleSize val="0"/>
            <c:showLeaderLines val="1"/>
          </c:dLbls>
          <c:cat>
            <c:strRef>
              <c:f>Sheet1!$A$9:$A$13</c:f>
              <c:strCache>
                <c:ptCount val="5"/>
                <c:pt idx="0">
                  <c:v>IT</c:v>
                </c:pt>
                <c:pt idx="1">
                  <c:v>Lighting, etc</c:v>
                </c:pt>
                <c:pt idx="2">
                  <c:v>Elec Losses (transformer, UPS)</c:v>
                </c:pt>
                <c:pt idx="3">
                  <c:v>Air Movement</c:v>
                </c:pt>
                <c:pt idx="4">
                  <c:v>Cooling</c:v>
                </c:pt>
              </c:strCache>
            </c:strRef>
          </c:cat>
          <c:val>
            <c:numRef>
              <c:f>Sheet1!$C$9:$C$13</c:f>
              <c:numCache>
                <c:formatCode>0%</c:formatCode>
                <c:ptCount val="5"/>
                <c:pt idx="0">
                  <c:v>0.5</c:v>
                </c:pt>
                <c:pt idx="1">
                  <c:v>7.5330368352733379E-2</c:v>
                </c:pt>
                <c:pt idx="2">
                  <c:v>5.8987295980252381E-2</c:v>
                </c:pt>
                <c:pt idx="3">
                  <c:v>7.0648820037026785E-2</c:v>
                </c:pt>
                <c:pt idx="4">
                  <c:v>0</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a:effectLst>
            <a:outerShdw blurRad="38100" dist="38100" dir="2700000" algn="tl">
              <a:srgbClr val="000000">
                <a:alpha val="43137"/>
              </a:srgbClr>
            </a:outerShdw>
          </a:effectLs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Traditional - PUE 2.0</a:t>
            </a:r>
          </a:p>
        </c:rich>
      </c:tx>
      <c:layout>
        <c:manualLayout>
          <c:xMode val="edge"/>
          <c:yMode val="edge"/>
          <c:x val="0.155019028684315"/>
          <c:y val="0.13963237324898806"/>
        </c:manualLayout>
      </c:layout>
      <c:overlay val="0"/>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stacked"/>
        <c:varyColors val="0"/>
        <c:ser>
          <c:idx val="0"/>
          <c:order val="0"/>
          <c:tx>
            <c:strRef>
              <c:f>Sheet1!$A$9</c:f>
              <c:strCache>
                <c:ptCount val="1"/>
                <c:pt idx="0">
                  <c:v>IT</c:v>
                </c:pt>
              </c:strCache>
            </c:strRef>
          </c:tx>
          <c:invertIfNegative val="0"/>
          <c:val>
            <c:numRef>
              <c:f>Sheet1!$B$9</c:f>
              <c:numCache>
                <c:formatCode>0%</c:formatCode>
                <c:ptCount val="1"/>
                <c:pt idx="0">
                  <c:v>0.5</c:v>
                </c:pt>
              </c:numCache>
            </c:numRef>
          </c:val>
        </c:ser>
        <c:ser>
          <c:idx val="1"/>
          <c:order val="1"/>
          <c:tx>
            <c:strRef>
              <c:f>Sheet1!$A$10</c:f>
              <c:strCache>
                <c:ptCount val="1"/>
                <c:pt idx="0">
                  <c:v>Lighting, etc</c:v>
                </c:pt>
              </c:strCache>
            </c:strRef>
          </c:tx>
          <c:invertIfNegative val="0"/>
          <c:val>
            <c:numRef>
              <c:f>Sheet1!$B$10</c:f>
              <c:numCache>
                <c:formatCode>0%</c:formatCode>
                <c:ptCount val="1"/>
                <c:pt idx="0">
                  <c:v>0.03</c:v>
                </c:pt>
              </c:numCache>
            </c:numRef>
          </c:val>
        </c:ser>
        <c:ser>
          <c:idx val="2"/>
          <c:order val="2"/>
          <c:tx>
            <c:strRef>
              <c:f>Sheet1!$A$11</c:f>
              <c:strCache>
                <c:ptCount val="1"/>
                <c:pt idx="0">
                  <c:v>Elec Losses (transformer, UPS)</c:v>
                </c:pt>
              </c:strCache>
            </c:strRef>
          </c:tx>
          <c:invertIfNegative val="0"/>
          <c:val>
            <c:numRef>
              <c:f>Sheet1!$B$11</c:f>
              <c:numCache>
                <c:formatCode>0%</c:formatCode>
                <c:ptCount val="1"/>
                <c:pt idx="0">
                  <c:v>0.1</c:v>
                </c:pt>
              </c:numCache>
            </c:numRef>
          </c:val>
        </c:ser>
        <c:ser>
          <c:idx val="3"/>
          <c:order val="3"/>
          <c:tx>
            <c:strRef>
              <c:f>Sheet1!$A$12</c:f>
              <c:strCache>
                <c:ptCount val="1"/>
                <c:pt idx="0">
                  <c:v>Air Movement</c:v>
                </c:pt>
              </c:strCache>
            </c:strRef>
          </c:tx>
          <c:invertIfNegative val="0"/>
          <c:val>
            <c:numRef>
              <c:f>Sheet1!$B$12</c:f>
              <c:numCache>
                <c:formatCode>0%</c:formatCode>
                <c:ptCount val="1"/>
                <c:pt idx="0">
                  <c:v>0.12</c:v>
                </c:pt>
              </c:numCache>
            </c:numRef>
          </c:val>
        </c:ser>
        <c:ser>
          <c:idx val="4"/>
          <c:order val="4"/>
          <c:tx>
            <c:strRef>
              <c:f>Sheet1!$A$13</c:f>
              <c:strCache>
                <c:ptCount val="1"/>
                <c:pt idx="0">
                  <c:v>Cooling</c:v>
                </c:pt>
              </c:strCache>
            </c:strRef>
          </c:tx>
          <c:invertIfNegative val="0"/>
          <c:val>
            <c:numRef>
              <c:f>Sheet1!$B$13</c:f>
              <c:numCache>
                <c:formatCode>0%</c:formatCode>
                <c:ptCount val="1"/>
                <c:pt idx="0">
                  <c:v>0.25</c:v>
                </c:pt>
              </c:numCache>
            </c:numRef>
          </c:val>
        </c:ser>
        <c:dLbls>
          <c:showLegendKey val="0"/>
          <c:showVal val="0"/>
          <c:showCatName val="0"/>
          <c:showSerName val="0"/>
          <c:showPercent val="0"/>
          <c:showBubbleSize val="0"/>
        </c:dLbls>
        <c:gapWidth val="150"/>
        <c:shape val="box"/>
        <c:axId val="44340736"/>
        <c:axId val="44342656"/>
        <c:axId val="0"/>
      </c:bar3DChart>
      <c:catAx>
        <c:axId val="44340736"/>
        <c:scaling>
          <c:orientation val="minMax"/>
        </c:scaling>
        <c:delete val="1"/>
        <c:axPos val="b"/>
        <c:majorTickMark val="out"/>
        <c:minorTickMark val="none"/>
        <c:tickLblPos val="nextTo"/>
        <c:crossAx val="44342656"/>
        <c:crosses val="autoZero"/>
        <c:auto val="1"/>
        <c:lblAlgn val="ctr"/>
        <c:lblOffset val="100"/>
        <c:noMultiLvlLbl val="0"/>
      </c:catAx>
      <c:valAx>
        <c:axId val="44342656"/>
        <c:scaling>
          <c:orientation val="minMax"/>
        </c:scaling>
        <c:delete val="1"/>
        <c:axPos val="l"/>
        <c:numFmt formatCode="0%" sourceLinked="1"/>
        <c:majorTickMark val="out"/>
        <c:minorTickMark val="none"/>
        <c:tickLblPos val="nextTo"/>
        <c:crossAx val="4434073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Modular - PUE 1.25</a:t>
            </a:r>
          </a:p>
        </c:rich>
      </c:tx>
      <c:layout>
        <c:manualLayout>
          <c:xMode val="edge"/>
          <c:yMode val="edge"/>
          <c:x val="0.20767354804421678"/>
          <c:y val="0.1896474788041053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Sheet1!$A$9</c:f>
              <c:strCache>
                <c:ptCount val="1"/>
                <c:pt idx="0">
                  <c:v>IT</c:v>
                </c:pt>
              </c:strCache>
            </c:strRef>
          </c:tx>
          <c:invertIfNegative val="0"/>
          <c:val>
            <c:numRef>
              <c:f>Sheet1!$C$9</c:f>
              <c:numCache>
                <c:formatCode>0%</c:formatCode>
                <c:ptCount val="1"/>
                <c:pt idx="0">
                  <c:v>0.5</c:v>
                </c:pt>
              </c:numCache>
            </c:numRef>
          </c:val>
        </c:ser>
        <c:ser>
          <c:idx val="1"/>
          <c:order val="1"/>
          <c:tx>
            <c:strRef>
              <c:f>Sheet1!$A$10</c:f>
              <c:strCache>
                <c:ptCount val="1"/>
                <c:pt idx="0">
                  <c:v>Lighting, etc</c:v>
                </c:pt>
              </c:strCache>
            </c:strRef>
          </c:tx>
          <c:invertIfNegative val="0"/>
          <c:val>
            <c:numRef>
              <c:f>Sheet1!$C$10</c:f>
              <c:numCache>
                <c:formatCode>0%</c:formatCode>
                <c:ptCount val="1"/>
                <c:pt idx="0">
                  <c:v>7.5330368352733379E-2</c:v>
                </c:pt>
              </c:numCache>
            </c:numRef>
          </c:val>
        </c:ser>
        <c:ser>
          <c:idx val="2"/>
          <c:order val="2"/>
          <c:tx>
            <c:strRef>
              <c:f>Sheet1!$A$11</c:f>
              <c:strCache>
                <c:ptCount val="1"/>
                <c:pt idx="0">
                  <c:v>Elec Losses (transformer, UPS)</c:v>
                </c:pt>
              </c:strCache>
            </c:strRef>
          </c:tx>
          <c:invertIfNegative val="0"/>
          <c:val>
            <c:numRef>
              <c:f>Sheet1!$C$11</c:f>
              <c:numCache>
                <c:formatCode>0%</c:formatCode>
                <c:ptCount val="1"/>
                <c:pt idx="0">
                  <c:v>5.8987295980252381E-2</c:v>
                </c:pt>
              </c:numCache>
            </c:numRef>
          </c:val>
        </c:ser>
        <c:ser>
          <c:idx val="3"/>
          <c:order val="3"/>
          <c:tx>
            <c:strRef>
              <c:f>Sheet1!$A$12</c:f>
              <c:strCache>
                <c:ptCount val="1"/>
                <c:pt idx="0">
                  <c:v>Air Movement</c:v>
                </c:pt>
              </c:strCache>
            </c:strRef>
          </c:tx>
          <c:invertIfNegative val="0"/>
          <c:val>
            <c:numRef>
              <c:f>Sheet1!$C$12</c:f>
              <c:numCache>
                <c:formatCode>0%</c:formatCode>
                <c:ptCount val="1"/>
                <c:pt idx="0">
                  <c:v>7.0648820037026785E-2</c:v>
                </c:pt>
              </c:numCache>
            </c:numRef>
          </c:val>
        </c:ser>
        <c:ser>
          <c:idx val="4"/>
          <c:order val="4"/>
          <c:tx>
            <c:strRef>
              <c:f>Sheet1!$A$13</c:f>
              <c:strCache>
                <c:ptCount val="1"/>
                <c:pt idx="0">
                  <c:v>Cooling</c:v>
                </c:pt>
              </c:strCache>
            </c:strRef>
          </c:tx>
          <c:invertIfNegative val="0"/>
          <c:val>
            <c:numRef>
              <c:f>Sheet1!$C$13</c:f>
              <c:numCache>
                <c:formatCode>0%</c:formatCode>
                <c:ptCount val="1"/>
                <c:pt idx="0">
                  <c:v>0</c:v>
                </c:pt>
              </c:numCache>
            </c:numRef>
          </c:val>
        </c:ser>
        <c:dLbls>
          <c:showLegendKey val="0"/>
          <c:showVal val="0"/>
          <c:showCatName val="0"/>
          <c:showSerName val="0"/>
          <c:showPercent val="0"/>
          <c:showBubbleSize val="0"/>
        </c:dLbls>
        <c:gapWidth val="150"/>
        <c:shape val="box"/>
        <c:axId val="78051968"/>
        <c:axId val="78456704"/>
        <c:axId val="0"/>
      </c:bar3DChart>
      <c:catAx>
        <c:axId val="78051968"/>
        <c:scaling>
          <c:orientation val="minMax"/>
        </c:scaling>
        <c:delete val="1"/>
        <c:axPos val="b"/>
        <c:majorTickMark val="out"/>
        <c:minorTickMark val="none"/>
        <c:tickLblPos val="nextTo"/>
        <c:crossAx val="78456704"/>
        <c:crosses val="autoZero"/>
        <c:auto val="1"/>
        <c:lblAlgn val="ctr"/>
        <c:lblOffset val="100"/>
        <c:noMultiLvlLbl val="0"/>
      </c:catAx>
      <c:valAx>
        <c:axId val="78456704"/>
        <c:scaling>
          <c:orientation val="minMax"/>
        </c:scaling>
        <c:delete val="1"/>
        <c:axPos val="l"/>
        <c:numFmt formatCode="0%" sourceLinked="1"/>
        <c:majorTickMark val="out"/>
        <c:minorTickMark val="none"/>
        <c:tickLblPos val="nextTo"/>
        <c:crossAx val="7805196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3907"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883" indent="-105780" algn="l" defTabSz="913907"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7909" indent="-115040" algn="l" defTabSz="913907"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606" indent="-146766" algn="l" defTabSz="913907"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4824" indent="-115040" algn="l" defTabSz="913907"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4757" algn="l" defTabSz="913907" rtl="0" eaLnBrk="1" latinLnBrk="0" hangingPunct="1">
      <a:defRPr sz="1200" kern="1200">
        <a:solidFill>
          <a:schemeClr val="tx1"/>
        </a:solidFill>
        <a:latin typeface="+mn-lt"/>
        <a:ea typeface="+mn-ea"/>
        <a:cs typeface="+mn-cs"/>
      </a:defRPr>
    </a:lvl6pPr>
    <a:lvl7pPr marL="2741717" algn="l" defTabSz="913907" rtl="0" eaLnBrk="1" latinLnBrk="0" hangingPunct="1">
      <a:defRPr sz="1200" kern="1200">
        <a:solidFill>
          <a:schemeClr val="tx1"/>
        </a:solidFill>
        <a:latin typeface="+mn-lt"/>
        <a:ea typeface="+mn-ea"/>
        <a:cs typeface="+mn-cs"/>
      </a:defRPr>
    </a:lvl7pPr>
    <a:lvl8pPr marL="3198672" algn="l" defTabSz="913907" rtl="0" eaLnBrk="1" latinLnBrk="0" hangingPunct="1">
      <a:defRPr sz="1200" kern="1200">
        <a:solidFill>
          <a:schemeClr val="tx1"/>
        </a:solidFill>
        <a:latin typeface="+mn-lt"/>
        <a:ea typeface="+mn-ea"/>
        <a:cs typeface="+mn-cs"/>
      </a:defRPr>
    </a:lvl8pPr>
    <a:lvl9pPr marL="3655628" algn="l" defTabSz="9139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8:17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62E961-5782-4432-9A11-CD743793231B}"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E3070F4B-3B5C-45B5-89DB-2B6375890A8D}"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36871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914292">
              <a:defRPr/>
            </a:pPr>
            <a:endParaRPr lang="en-US" dirty="0"/>
          </a:p>
        </p:txBody>
      </p:sp>
      <p:sp>
        <p:nvSpPr>
          <p:cNvPr id="4" name="Slide Number Placeholder 3"/>
          <p:cNvSpPr>
            <a:spLocks noGrp="1"/>
          </p:cNvSpPr>
          <p:nvPr>
            <p:ph type="sldNum" sz="quarter" idx="10"/>
          </p:nvPr>
        </p:nvSpPr>
        <p:spPr/>
        <p:txBody>
          <a:bodyPr/>
          <a:lstStyle/>
          <a:p>
            <a:fld id="{E4F4CD69-4E7E-4093-9986-6F3C12660A7D}"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4CD69-4E7E-4093-9986-6F3C12660A7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16892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237607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237607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8:17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8:17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8:17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9AC914A7-DCD1-4568-BF4A-2B46DB014E03}"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614032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8:17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8:17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CONFIDENTIAL – FOR MICROSOFT INTERNAL USE ONLY</a:t>
            </a:r>
          </a:p>
        </p:txBody>
      </p:sp>
      <p:sp>
        <p:nvSpPr>
          <p:cNvPr id="5" name="Date Placeholder 4"/>
          <p:cNvSpPr>
            <a:spLocks noGrp="1"/>
          </p:cNvSpPr>
          <p:nvPr>
            <p:ph type="dt" idx="11"/>
          </p:nvPr>
        </p:nvSpPr>
        <p:spPr/>
        <p:txBody>
          <a:bodyPr/>
          <a:lstStyle/>
          <a:p>
            <a:fld id="{5F47BAE0-64D2-46FA-9237-068DD9296E36}"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30487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95036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214839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7588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4CD69-4E7E-4093-9986-6F3C12660A7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9163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4CD69-4E7E-4093-9986-6F3C12660A7D}" type="slidenum">
              <a:rPr lang="en-US" smtClean="0"/>
              <a:pPr/>
              <a:t>11</a:t>
            </a:fld>
            <a:endParaRPr lang="en-US"/>
          </a:p>
        </p:txBody>
      </p:sp>
    </p:spTree>
    <p:extLst>
      <p:ext uri="{BB962C8B-B14F-4D97-AF65-F5344CB8AC3E}">
        <p14:creationId xmlns:p14="http://schemas.microsoft.com/office/powerpoint/2010/main" val="410352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4CD69-4E7E-4093-9986-6F3C12660A7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64735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21988197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33274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58967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81305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9224663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9726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1212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61780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486307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74730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6382326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9243269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64569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3803261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6661814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8854655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944313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313210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829015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00285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5242187"/>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8625755"/>
      </p:ext>
    </p:extLst>
  </p:cSld>
  <p:clrMap bg1="dk1" tx1="lt1" bg2="dk2" tx2="lt2" accent1="accent1" accent2="accent2" accent3="accent3" accent4="accent4" accent5="accent5" accent6="accent6" hlink="hlink" folHlink="folHlink"/>
  <p:sldLayoutIdLst>
    <p:sldLayoutId id="2147483829"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6.jpeg"/></Relationships>
</file>

<file path=ppt/slides/_rels/slide11.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7.jpeg"/><Relationship Id="rId7" Type="http://schemas.openxmlformats.org/officeDocument/2006/relationships/image" Target="../media/image101.jpeg"/><Relationship Id="rId12" Type="http://schemas.openxmlformats.org/officeDocument/2006/relationships/image" Target="../media/image106.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99.jpeg"/><Relationship Id="rId10" Type="http://schemas.openxmlformats.org/officeDocument/2006/relationships/image" Target="../media/image104.jpeg"/><Relationship Id="rId4" Type="http://schemas.openxmlformats.org/officeDocument/2006/relationships/image" Target="../media/image98.jpeg"/><Relationship Id="rId9" Type="http://schemas.openxmlformats.org/officeDocument/2006/relationships/image" Target="../media/image103.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2.png"/><Relationship Id="rId13" Type="http://schemas.microsoft.com/office/2007/relationships/hdphoto" Target="../media/hdphoto3.wdp"/><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10.jpeg"/><Relationship Id="rId11" Type="http://schemas.openxmlformats.org/officeDocument/2006/relationships/image" Target="../media/image115.jpeg"/><Relationship Id="rId5" Type="http://schemas.openxmlformats.org/officeDocument/2006/relationships/image" Target="../media/image109.jpeg"/><Relationship Id="rId10" Type="http://schemas.openxmlformats.org/officeDocument/2006/relationships/image" Target="../media/image114.jpeg"/><Relationship Id="rId4" Type="http://schemas.openxmlformats.org/officeDocument/2006/relationships/image" Target="../media/image108.png"/><Relationship Id="rId9" Type="http://schemas.openxmlformats.org/officeDocument/2006/relationships/image" Target="../media/image1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8.png"/></Relationships>
</file>

<file path=ppt/slides/_rels/slide1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21.png"/><Relationship Id="rId4" Type="http://schemas.openxmlformats.org/officeDocument/2006/relationships/image" Target="../media/image1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9.png"/></Relationships>
</file>

<file path=ppt/slides/_rels/slide1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28.pn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133.png"/><Relationship Id="rId5" Type="http://schemas.openxmlformats.org/officeDocument/2006/relationships/hyperlink" Target="http://www.microsoft.com/learning" TargetMode="External"/><Relationship Id="rId10" Type="http://schemas.openxmlformats.org/officeDocument/2006/relationships/image" Target="../media/image132.emf"/><Relationship Id="rId4" Type="http://schemas.openxmlformats.org/officeDocument/2006/relationships/image" Target="../media/image129.png"/><Relationship Id="rId9" Type="http://schemas.openxmlformats.org/officeDocument/2006/relationships/image" Target="../media/image131.png"/><Relationship Id="rId1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3" Type="http://schemas.openxmlformats.org/officeDocument/2006/relationships/image" Target="../media/image134.png"/><Relationship Id="rId7" Type="http://schemas.openxmlformats.org/officeDocument/2006/relationships/image" Target="../media/image138.png"/><Relationship Id="rId12" Type="http://schemas.openxmlformats.org/officeDocument/2006/relationships/image" Target="../media/image143.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0" Type="http://schemas.openxmlformats.org/officeDocument/2006/relationships/image" Target="../media/image141.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5.png"/></Relationships>
</file>

<file path=ppt/slides/_rels/slide24.xml.rels><?xml version="1.0" encoding="UTF-8" standalone="yes"?>
<Relationships xmlns="http://schemas.openxmlformats.org/package/2006/relationships"><Relationship Id="rId3" Type="http://schemas.openxmlformats.org/officeDocument/2006/relationships/image" Target="../media/image146.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www.infiniteresearch.ne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6.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notesSlide" Target="../notesSlides/notesSlide3.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5" Type="http://schemas.microsoft.com/office/2007/relationships/hdphoto" Target="../media/hdphoto2.wdp"/><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s>
</file>

<file path=ppt/slides/_rels/slide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jpeg"/><Relationship Id="rId18" Type="http://schemas.openxmlformats.org/officeDocument/2006/relationships/image" Target="../media/image67.png"/><Relationship Id="rId3" Type="http://schemas.openxmlformats.org/officeDocument/2006/relationships/image" Target="../media/image52.png"/><Relationship Id="rId21" Type="http://schemas.openxmlformats.org/officeDocument/2006/relationships/image" Target="../media/image70.png"/><Relationship Id="rId7" Type="http://schemas.openxmlformats.org/officeDocument/2006/relationships/image" Target="../media/image56.png"/><Relationship Id="rId12" Type="http://schemas.openxmlformats.org/officeDocument/2006/relationships/image" Target="../media/image61.gif"/><Relationship Id="rId17" Type="http://schemas.openxmlformats.org/officeDocument/2006/relationships/image" Target="../media/image66.png"/><Relationship Id="rId2" Type="http://schemas.openxmlformats.org/officeDocument/2006/relationships/image" Target="../media/image51.png"/><Relationship Id="rId16" Type="http://schemas.openxmlformats.org/officeDocument/2006/relationships/image" Target="../media/image65.jpeg"/><Relationship Id="rId20" Type="http://schemas.openxmlformats.org/officeDocument/2006/relationships/image" Target="../media/image69.png"/><Relationship Id="rId1" Type="http://schemas.openxmlformats.org/officeDocument/2006/relationships/slideLayout" Target="../slideLayouts/slideLayout13.xml"/><Relationship Id="rId6" Type="http://schemas.openxmlformats.org/officeDocument/2006/relationships/image" Target="../media/image55.png"/><Relationship Id="rId11" Type="http://schemas.openxmlformats.org/officeDocument/2006/relationships/image" Target="../media/image60.jpeg"/><Relationship Id="rId24" Type="http://schemas.openxmlformats.org/officeDocument/2006/relationships/image" Target="../media/image73.png"/><Relationship Id="rId5" Type="http://schemas.openxmlformats.org/officeDocument/2006/relationships/image" Target="../media/image54.png"/><Relationship Id="rId15" Type="http://schemas.openxmlformats.org/officeDocument/2006/relationships/image" Target="../media/image64.jpeg"/><Relationship Id="rId23" Type="http://schemas.openxmlformats.org/officeDocument/2006/relationships/image" Target="../media/image72.png"/><Relationship Id="rId10" Type="http://schemas.openxmlformats.org/officeDocument/2006/relationships/image" Target="../media/image59.jpeg"/><Relationship Id="rId19" Type="http://schemas.openxmlformats.org/officeDocument/2006/relationships/image" Target="../media/image68.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 Id="rId22" Type="http://schemas.openxmlformats.org/officeDocument/2006/relationships/image" Target="../media/image71.jpeg"/></Relationships>
</file>

<file path=ppt/slides/_rels/slide6.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5.xml"/><Relationship Id="rId16" Type="http://schemas.openxmlformats.org/officeDocument/2006/relationships/image" Target="../media/image92.jpeg"/><Relationship Id="rId1" Type="http://schemas.openxmlformats.org/officeDocument/2006/relationships/slideLayout" Target="../slideLayouts/slideLayout13.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jpeg"/><Relationship Id="rId15" Type="http://schemas.openxmlformats.org/officeDocument/2006/relationships/image" Target="../media/image91.jpe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How Microsoft Manages Its Cloud Infrastructure at a Huge Scale</a:t>
            </a:r>
          </a:p>
        </p:txBody>
      </p:sp>
      <p:sp>
        <p:nvSpPr>
          <p:cNvPr id="3" name="Subtitle 2"/>
          <p:cNvSpPr>
            <a:spLocks noGrp="1"/>
          </p:cNvSpPr>
          <p:nvPr>
            <p:ph type="subTitle" idx="1"/>
          </p:nvPr>
        </p:nvSpPr>
        <p:spPr/>
        <p:txBody>
          <a:bodyPr/>
          <a:lstStyle/>
          <a:p>
            <a:r>
              <a:rPr lang="en-US" smtClean="0"/>
              <a:t>Rick Bakken	</a:t>
            </a:r>
          </a:p>
          <a:p>
            <a:r>
              <a:rPr lang="en-US" smtClean="0"/>
              <a:t>Senior Director, Data Center Evangelism</a:t>
            </a:r>
          </a:p>
          <a:p>
            <a:r>
              <a:rPr lang="en-US" smtClean="0"/>
              <a:t>Microsoft</a:t>
            </a:r>
            <a:endParaRPr lang="en-US" dirty="0"/>
          </a:p>
        </p:txBody>
      </p:sp>
      <p:sp>
        <p:nvSpPr>
          <p:cNvPr id="7" name="Text Placeholder 6"/>
          <p:cNvSpPr>
            <a:spLocks noGrp="1"/>
          </p:cNvSpPr>
          <p:nvPr>
            <p:ph type="body" sz="quarter" idx="10"/>
          </p:nvPr>
        </p:nvSpPr>
        <p:spPr/>
        <p:txBody>
          <a:bodyPr/>
          <a:lstStyle/>
          <a:p>
            <a:r>
              <a:rPr lang="en-US" dirty="0" smtClean="0"/>
              <a:t>COS211</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Datacenter Efficiency &amp; Application Effectiveness</a:t>
            </a:r>
            <a:endParaRPr lang="en-US" sz="4000" dirty="0"/>
          </a:p>
        </p:txBody>
      </p:sp>
      <p:sp>
        <p:nvSpPr>
          <p:cNvPr id="3" name="Text Placeholder 2"/>
          <p:cNvSpPr>
            <a:spLocks noGrp="1"/>
          </p:cNvSpPr>
          <p:nvPr>
            <p:ph type="body" sz="quarter" idx="4294967295"/>
          </p:nvPr>
        </p:nvSpPr>
        <p:spPr>
          <a:xfrm>
            <a:off x="495300" y="1219025"/>
            <a:ext cx="11172825" cy="2112963"/>
          </a:xfrm>
          <a:prstGeom prst="rect">
            <a:avLst/>
          </a:prstGeom>
        </p:spPr>
        <p:txBody>
          <a:bodyPr>
            <a:noAutofit/>
          </a:bodyPr>
          <a:lstStyle/>
          <a:p>
            <a:pPr marL="0" indent="0">
              <a:buClr>
                <a:schemeClr val="tx1"/>
              </a:buClr>
              <a:buNone/>
            </a:pPr>
            <a:r>
              <a:rPr lang="en-US" dirty="0">
                <a:solidFill>
                  <a:schemeClr val="accent1">
                    <a:lumMod val="60000"/>
                    <a:lumOff val="40000"/>
                  </a:schemeClr>
                </a:solidFill>
              </a:rPr>
              <a:t>Understanding </a:t>
            </a:r>
            <a:r>
              <a:rPr lang="en-US" b="1" dirty="0">
                <a:solidFill>
                  <a:srgbClr val="FFC000"/>
                </a:solidFill>
              </a:rPr>
              <a:t>Power Usage Effectiveness (PUE) </a:t>
            </a:r>
            <a:r>
              <a:rPr lang="en-US" dirty="0">
                <a:solidFill>
                  <a:schemeClr val="accent1">
                    <a:lumMod val="60000"/>
                    <a:lumOff val="40000"/>
                  </a:schemeClr>
                </a:solidFill>
              </a:rPr>
              <a:t>metric: </a:t>
            </a:r>
          </a:p>
          <a:p>
            <a:pPr marL="0" indent="0">
              <a:buClr>
                <a:schemeClr val="tx1"/>
              </a:buClr>
              <a:buNone/>
            </a:pPr>
            <a:r>
              <a:rPr lang="en-US" sz="2100" dirty="0"/>
              <a:t>In a typical large datacenter, for every watt consumed for server power (PUE=1.0),                               there can be another 0.5 to 1 watt consumed for power distribution losses and cooling                                     (PUE= 1.5 to 2.0)</a:t>
            </a:r>
          </a:p>
        </p:txBody>
      </p:sp>
      <p:sp>
        <p:nvSpPr>
          <p:cNvPr id="33" name="Rectangle 37"/>
          <p:cNvSpPr>
            <a:spLocks noChangeArrowheads="1"/>
          </p:cNvSpPr>
          <p:nvPr/>
        </p:nvSpPr>
        <p:spPr bwMode="auto">
          <a:xfrm>
            <a:off x="4775663" y="3151082"/>
            <a:ext cx="7263041" cy="1873909"/>
          </a:xfrm>
          <a:prstGeom prst="roundRect">
            <a:avLst>
              <a:gd name="adj" fmla="val 5156"/>
            </a:avLst>
          </a:prstGeom>
          <a:gradFill>
            <a:gsLst>
              <a:gs pos="0">
                <a:schemeClr val="accent3">
                  <a:shade val="15000"/>
                  <a:satMod val="180000"/>
                  <a:alpha val="50000"/>
                </a:schemeClr>
              </a:gs>
              <a:gs pos="50000">
                <a:schemeClr val="accent3">
                  <a:shade val="45000"/>
                  <a:satMod val="170000"/>
                  <a:alpha val="50000"/>
                </a:schemeClr>
              </a:gs>
              <a:gs pos="90000">
                <a:schemeClr val="accent3">
                  <a:tint val="99000"/>
                  <a:shade val="65000"/>
                  <a:satMod val="155000"/>
                  <a:alpha val="50000"/>
                </a:schemeClr>
              </a:gs>
              <a:gs pos="100000">
                <a:schemeClr val="accent3">
                  <a:tint val="95500"/>
                  <a:shade val="100000"/>
                  <a:satMod val="155000"/>
                </a:schemeClr>
              </a:gs>
            </a:gsLst>
          </a:gradFill>
          <a:ln>
            <a:noFill/>
            <a:headEnd/>
            <a:tailEnd/>
          </a:ln>
        </p:spPr>
        <p:style>
          <a:lnRef idx="1">
            <a:schemeClr val="accent3"/>
          </a:lnRef>
          <a:fillRef idx="3">
            <a:schemeClr val="accent3"/>
          </a:fillRef>
          <a:effectRef idx="2">
            <a:schemeClr val="accent3"/>
          </a:effectRef>
          <a:fontRef idx="minor">
            <a:schemeClr val="lt1"/>
          </a:fontRef>
        </p:style>
        <p:txBody>
          <a:bodyPr wrap="none" lIns="91391" tIns="45699" rIns="91391" bIns="45699" anchor="ctr"/>
          <a:lstStyle/>
          <a:p>
            <a:pPr defTabSz="1218024"/>
            <a:endParaRPr lang="en-US" sz="2400">
              <a:solidFill>
                <a:srgbClr val="FFFFFF"/>
              </a:solidFill>
            </a:endParaRPr>
          </a:p>
        </p:txBody>
      </p:sp>
      <p:sp>
        <p:nvSpPr>
          <p:cNvPr id="34" name="Rectangle 38"/>
          <p:cNvSpPr>
            <a:spLocks noChangeArrowheads="1"/>
          </p:cNvSpPr>
          <p:nvPr/>
        </p:nvSpPr>
        <p:spPr bwMode="auto">
          <a:xfrm>
            <a:off x="9187110" y="3402857"/>
            <a:ext cx="2604824" cy="1453000"/>
          </a:xfrm>
          <a:prstGeom prst="roundRect">
            <a:avLst>
              <a:gd name="adj" fmla="val 6340"/>
            </a:avLst>
          </a:prstGeom>
          <a:ln>
            <a:headEnd/>
            <a:tailEnd/>
          </a:ln>
        </p:spPr>
        <p:style>
          <a:lnRef idx="1">
            <a:schemeClr val="accent1"/>
          </a:lnRef>
          <a:fillRef idx="3">
            <a:schemeClr val="accent1"/>
          </a:fillRef>
          <a:effectRef idx="2">
            <a:schemeClr val="accent1"/>
          </a:effectRef>
          <a:fontRef idx="minor">
            <a:schemeClr val="lt1"/>
          </a:fontRef>
        </p:style>
        <p:txBody>
          <a:bodyPr wrap="none" lIns="91391" tIns="45699" rIns="91391" bIns="45699" anchor="ctr"/>
          <a:lstStyle/>
          <a:p>
            <a:pPr defTabSz="1218024"/>
            <a:endParaRPr lang="en-US" sz="2400">
              <a:solidFill>
                <a:srgbClr val="FFFFFF"/>
              </a:solidFill>
            </a:endParaRPr>
          </a:p>
        </p:txBody>
      </p:sp>
      <p:sp>
        <p:nvSpPr>
          <p:cNvPr id="35" name="Rectangle 39"/>
          <p:cNvSpPr>
            <a:spLocks noChangeArrowheads="1"/>
          </p:cNvSpPr>
          <p:nvPr/>
        </p:nvSpPr>
        <p:spPr bwMode="auto">
          <a:xfrm>
            <a:off x="11484277" y="4554110"/>
            <a:ext cx="21326" cy="0"/>
          </a:xfrm>
          <a:prstGeom prst="rect">
            <a:avLst/>
          </a:prstGeom>
          <a:blipFill dpi="0" rotWithShape="0">
            <a:blip r:embed="rId3" cstate="print">
              <a:extLst>
                <a:ext uri="{28A0092B-C50C-407E-A947-70E740481C1C}">
                  <a14:useLocalDpi xmlns:a14="http://schemas.microsoft.com/office/drawing/2010/main"/>
                </a:ext>
              </a:extLst>
            </a:blip>
            <a:srcRect/>
            <a:tile tx="0" ty="0" sx="100000" sy="100000" flip="none" algn="tl"/>
          </a:blipFill>
          <a:ln w="9525">
            <a:solidFill>
              <a:schemeClr val="bg1"/>
            </a:solidFill>
            <a:miter lim="800000"/>
            <a:headEnd/>
            <a:tailEnd/>
          </a:ln>
        </p:spPr>
        <p:txBody>
          <a:bodyPr lIns="91391" tIns="45699" rIns="91391" bIns="45699"/>
          <a:lstStyle/>
          <a:p>
            <a:pPr defTabSz="1218024"/>
            <a:endParaRPr lang="en-US" sz="2400">
              <a:solidFill>
                <a:srgbClr val="FFFFFF"/>
              </a:solidFill>
            </a:endParaRPr>
          </a:p>
        </p:txBody>
      </p:sp>
      <p:sp>
        <p:nvSpPr>
          <p:cNvPr id="36" name="Rectangle 40"/>
          <p:cNvSpPr>
            <a:spLocks noChangeArrowheads="1"/>
          </p:cNvSpPr>
          <p:nvPr/>
        </p:nvSpPr>
        <p:spPr bwMode="auto">
          <a:xfrm>
            <a:off x="11069895" y="4300415"/>
            <a:ext cx="362543" cy="497787"/>
          </a:xfrm>
          <a:prstGeom prst="rect">
            <a:avLst/>
          </a:prstGeom>
          <a:noFill/>
          <a:ln w="28575">
            <a:solidFill>
              <a:schemeClr val="accent6">
                <a:lumMod val="50000"/>
              </a:schemeClr>
            </a:solidFill>
            <a:miter lim="800000"/>
            <a:headEnd/>
            <a:tailEnd/>
          </a:ln>
        </p:spPr>
        <p:txBody>
          <a:bodyPr wrap="none" lIns="91391" tIns="45699" rIns="91391" bIns="45699" anchor="ctr"/>
          <a:lstStyle/>
          <a:p>
            <a:pPr defTabSz="1218024"/>
            <a:endParaRPr lang="en-US" sz="2400">
              <a:solidFill>
                <a:srgbClr val="FFFFFF"/>
              </a:solidFill>
            </a:endParaRPr>
          </a:p>
        </p:txBody>
      </p:sp>
      <p:sp>
        <p:nvSpPr>
          <p:cNvPr id="37" name="Rectangle 41"/>
          <p:cNvSpPr>
            <a:spLocks noChangeArrowheads="1"/>
          </p:cNvSpPr>
          <p:nvPr/>
        </p:nvSpPr>
        <p:spPr bwMode="auto">
          <a:xfrm>
            <a:off x="10353947" y="4310023"/>
            <a:ext cx="362543" cy="497787"/>
          </a:xfrm>
          <a:prstGeom prst="rect">
            <a:avLst/>
          </a:prstGeom>
          <a:noFill/>
          <a:ln w="28575">
            <a:solidFill>
              <a:schemeClr val="accent6">
                <a:lumMod val="50000"/>
              </a:schemeClr>
            </a:solidFill>
            <a:miter lim="800000"/>
            <a:headEnd/>
            <a:tailEnd/>
          </a:ln>
        </p:spPr>
        <p:txBody>
          <a:bodyPr wrap="none" lIns="91391" tIns="45699" rIns="91391" bIns="45699" anchor="ctr"/>
          <a:lstStyle/>
          <a:p>
            <a:pPr defTabSz="1218024"/>
            <a:endParaRPr lang="en-US" sz="2400">
              <a:solidFill>
                <a:srgbClr val="FFFFFF"/>
              </a:solidFill>
            </a:endParaRPr>
          </a:p>
        </p:txBody>
      </p:sp>
      <p:sp>
        <p:nvSpPr>
          <p:cNvPr id="38" name="Rectangle 42"/>
          <p:cNvSpPr>
            <a:spLocks noChangeArrowheads="1"/>
          </p:cNvSpPr>
          <p:nvPr/>
        </p:nvSpPr>
        <p:spPr bwMode="auto">
          <a:xfrm>
            <a:off x="9638001" y="4310023"/>
            <a:ext cx="362543" cy="497787"/>
          </a:xfrm>
          <a:prstGeom prst="rect">
            <a:avLst/>
          </a:prstGeom>
          <a:noFill/>
          <a:ln w="28575">
            <a:solidFill>
              <a:schemeClr val="accent6">
                <a:lumMod val="50000"/>
              </a:schemeClr>
            </a:solidFill>
            <a:miter lim="800000"/>
            <a:headEnd/>
            <a:tailEnd/>
          </a:ln>
        </p:spPr>
        <p:txBody>
          <a:bodyPr wrap="none" lIns="91391" tIns="45699" rIns="91391" bIns="45699" anchor="ctr"/>
          <a:lstStyle/>
          <a:p>
            <a:pPr defTabSz="1218024"/>
            <a:endParaRPr lang="en-US" sz="2400">
              <a:solidFill>
                <a:srgbClr val="FFFFFF"/>
              </a:solidFill>
            </a:endParaRPr>
          </a:p>
        </p:txBody>
      </p:sp>
      <p:cxnSp>
        <p:nvCxnSpPr>
          <p:cNvPr id="39" name="AutoShape 43"/>
          <p:cNvCxnSpPr>
            <a:cxnSpLocks noChangeShapeType="1"/>
          </p:cNvCxnSpPr>
          <p:nvPr/>
        </p:nvCxnSpPr>
        <p:spPr bwMode="auto">
          <a:xfrm>
            <a:off x="11791948" y="3554691"/>
            <a:ext cx="819529" cy="205651"/>
          </a:xfrm>
          <a:prstGeom prst="bentConnector3">
            <a:avLst>
              <a:gd name="adj1" fmla="val 50000"/>
            </a:avLst>
          </a:prstGeom>
          <a:noFill/>
          <a:ln w="25400">
            <a:noFill/>
            <a:miter lim="800000"/>
            <a:headEnd/>
            <a:tailEnd type="arrow" w="lg" len="sm"/>
          </a:ln>
        </p:spPr>
      </p:cxnSp>
      <p:cxnSp>
        <p:nvCxnSpPr>
          <p:cNvPr id="40" name="AutoShape 44"/>
          <p:cNvCxnSpPr>
            <a:cxnSpLocks noChangeShapeType="1"/>
          </p:cNvCxnSpPr>
          <p:nvPr/>
        </p:nvCxnSpPr>
        <p:spPr bwMode="auto">
          <a:xfrm flipH="1" flipV="1">
            <a:off x="12026519" y="3268334"/>
            <a:ext cx="722039" cy="1529879"/>
          </a:xfrm>
          <a:prstGeom prst="bentConnector3">
            <a:avLst>
              <a:gd name="adj1" fmla="val -46394"/>
            </a:avLst>
          </a:prstGeom>
          <a:noFill/>
          <a:ln w="25400">
            <a:noFill/>
            <a:miter lim="800000"/>
            <a:headEnd/>
            <a:tailEnd type="arrow" w="lg" len="sm"/>
          </a:ln>
        </p:spPr>
      </p:cxnSp>
      <p:sp>
        <p:nvSpPr>
          <p:cNvPr id="41" name="Line 48"/>
          <p:cNvSpPr>
            <a:spLocks noChangeShapeType="1"/>
          </p:cNvSpPr>
          <p:nvPr/>
        </p:nvSpPr>
        <p:spPr bwMode="auto">
          <a:xfrm flipH="1" flipV="1">
            <a:off x="3675914" y="4459934"/>
            <a:ext cx="1128001" cy="0"/>
          </a:xfrm>
          <a:prstGeom prst="line">
            <a:avLst/>
          </a:prstGeom>
          <a:noFill/>
          <a:ln w="38100">
            <a:solidFill>
              <a:schemeClr val="tx1"/>
            </a:solidFill>
            <a:round/>
            <a:headEnd type="triangle" w="med" len="med"/>
            <a:tailEnd/>
          </a:ln>
        </p:spPr>
        <p:txBody>
          <a:bodyPr lIns="91391" tIns="45699" rIns="91391" bIns="45699"/>
          <a:lstStyle/>
          <a:p>
            <a:pPr defTabSz="1218024"/>
            <a:endParaRPr lang="en-US" sz="2400">
              <a:solidFill>
                <a:srgbClr val="FFFFFF"/>
              </a:solidFill>
            </a:endParaRPr>
          </a:p>
        </p:txBody>
      </p:sp>
      <p:sp>
        <p:nvSpPr>
          <p:cNvPr id="42" name="Line 49"/>
          <p:cNvSpPr>
            <a:spLocks noChangeShapeType="1"/>
          </p:cNvSpPr>
          <p:nvPr/>
        </p:nvSpPr>
        <p:spPr bwMode="auto">
          <a:xfrm flipH="1" flipV="1">
            <a:off x="3694130" y="4331163"/>
            <a:ext cx="15233" cy="151835"/>
          </a:xfrm>
          <a:prstGeom prst="line">
            <a:avLst/>
          </a:prstGeom>
          <a:noFill/>
          <a:ln w="38100">
            <a:solidFill>
              <a:schemeClr val="tx1"/>
            </a:solidFill>
            <a:round/>
            <a:headEnd/>
            <a:tailEnd/>
          </a:ln>
        </p:spPr>
        <p:txBody>
          <a:bodyPr lIns="91391" tIns="45699" rIns="91391" bIns="45699"/>
          <a:lstStyle/>
          <a:p>
            <a:pPr defTabSz="1218024"/>
            <a:endParaRPr lang="en-US" sz="2400">
              <a:solidFill>
                <a:srgbClr val="FFFFFF"/>
              </a:solidFill>
            </a:endParaRPr>
          </a:p>
        </p:txBody>
      </p:sp>
      <p:grpSp>
        <p:nvGrpSpPr>
          <p:cNvPr id="43" name="Group 50"/>
          <p:cNvGrpSpPr>
            <a:grpSpLocks/>
          </p:cNvGrpSpPr>
          <p:nvPr/>
        </p:nvGrpSpPr>
        <p:grpSpPr bwMode="auto">
          <a:xfrm>
            <a:off x="2895942" y="3193366"/>
            <a:ext cx="1230817" cy="1151253"/>
            <a:chOff x="198" y="692"/>
            <a:chExt cx="608" cy="840"/>
          </a:xfrm>
        </p:grpSpPr>
        <p:sp>
          <p:nvSpPr>
            <p:cNvPr id="44" name="Line 51"/>
            <p:cNvSpPr>
              <a:spLocks noChangeShapeType="1"/>
            </p:cNvSpPr>
            <p:nvPr/>
          </p:nvSpPr>
          <p:spPr bwMode="auto">
            <a:xfrm flipV="1">
              <a:off x="357" y="692"/>
              <a:ext cx="95" cy="840"/>
            </a:xfrm>
            <a:prstGeom prst="line">
              <a:avLst/>
            </a:prstGeom>
            <a:noFill/>
            <a:ln w="19050">
              <a:solidFill>
                <a:schemeClr val="tx1"/>
              </a:solidFill>
              <a:round/>
              <a:headEnd/>
              <a:tailEnd/>
            </a:ln>
          </p:spPr>
          <p:txBody>
            <a:bodyPr/>
            <a:lstStyle/>
            <a:p>
              <a:pPr defTabSz="1218024"/>
              <a:endParaRPr lang="en-US" sz="2400">
                <a:solidFill>
                  <a:srgbClr val="FFFFFF"/>
                </a:solidFill>
              </a:endParaRPr>
            </a:p>
          </p:txBody>
        </p:sp>
        <p:sp>
          <p:nvSpPr>
            <p:cNvPr id="45" name="Line 52"/>
            <p:cNvSpPr>
              <a:spLocks noChangeShapeType="1"/>
            </p:cNvSpPr>
            <p:nvPr/>
          </p:nvSpPr>
          <p:spPr bwMode="auto">
            <a:xfrm>
              <a:off x="454" y="704"/>
              <a:ext cx="179" cy="813"/>
            </a:xfrm>
            <a:prstGeom prst="line">
              <a:avLst/>
            </a:prstGeom>
            <a:noFill/>
            <a:ln w="19050">
              <a:solidFill>
                <a:schemeClr val="tx1"/>
              </a:solidFill>
              <a:round/>
              <a:headEnd/>
              <a:tailEnd/>
            </a:ln>
          </p:spPr>
          <p:txBody>
            <a:bodyPr/>
            <a:lstStyle/>
            <a:p>
              <a:pPr defTabSz="1218024"/>
              <a:endParaRPr lang="en-US" sz="2400">
                <a:solidFill>
                  <a:srgbClr val="FFFFFF"/>
                </a:solidFill>
              </a:endParaRPr>
            </a:p>
          </p:txBody>
        </p:sp>
        <p:sp>
          <p:nvSpPr>
            <p:cNvPr id="46" name="Line 53"/>
            <p:cNvSpPr>
              <a:spLocks noChangeShapeType="1"/>
            </p:cNvSpPr>
            <p:nvPr/>
          </p:nvSpPr>
          <p:spPr bwMode="auto">
            <a:xfrm flipV="1">
              <a:off x="320" y="923"/>
              <a:ext cx="306" cy="19"/>
            </a:xfrm>
            <a:prstGeom prst="line">
              <a:avLst/>
            </a:prstGeom>
            <a:noFill/>
            <a:ln w="19050">
              <a:solidFill>
                <a:schemeClr val="tx1"/>
              </a:solidFill>
              <a:round/>
              <a:headEnd/>
              <a:tailEnd/>
            </a:ln>
          </p:spPr>
          <p:txBody>
            <a:bodyPr/>
            <a:lstStyle/>
            <a:p>
              <a:pPr defTabSz="1218024"/>
              <a:endParaRPr lang="en-US" sz="2400">
                <a:solidFill>
                  <a:srgbClr val="FFFFFF"/>
                </a:solidFill>
              </a:endParaRPr>
            </a:p>
          </p:txBody>
        </p:sp>
        <p:sp>
          <p:nvSpPr>
            <p:cNvPr id="47" name="Freeform 54"/>
            <p:cNvSpPr>
              <a:spLocks/>
            </p:cNvSpPr>
            <p:nvPr/>
          </p:nvSpPr>
          <p:spPr bwMode="auto">
            <a:xfrm>
              <a:off x="512" y="788"/>
              <a:ext cx="192" cy="307"/>
            </a:xfrm>
            <a:custGeom>
              <a:avLst/>
              <a:gdLst>
                <a:gd name="T0" fmla="*/ 0 w 192"/>
                <a:gd name="T1" fmla="*/ 0 h 307"/>
                <a:gd name="T2" fmla="*/ 121 w 192"/>
                <a:gd name="T3" fmla="*/ 128 h 307"/>
                <a:gd name="T4" fmla="*/ 147 w 192"/>
                <a:gd name="T5" fmla="*/ 243 h 307"/>
                <a:gd name="T6" fmla="*/ 192 w 192"/>
                <a:gd name="T7" fmla="*/ 307 h 307"/>
                <a:gd name="T8" fmla="*/ 0 60000 65536"/>
                <a:gd name="T9" fmla="*/ 0 60000 65536"/>
                <a:gd name="T10" fmla="*/ 0 60000 65536"/>
                <a:gd name="T11" fmla="*/ 0 60000 65536"/>
                <a:gd name="T12" fmla="*/ 0 w 192"/>
                <a:gd name="T13" fmla="*/ 0 h 307"/>
                <a:gd name="T14" fmla="*/ 192 w 192"/>
                <a:gd name="T15" fmla="*/ 307 h 307"/>
              </a:gdLst>
              <a:ahLst/>
              <a:cxnLst>
                <a:cxn ang="T8">
                  <a:pos x="T0" y="T1"/>
                </a:cxn>
                <a:cxn ang="T9">
                  <a:pos x="T2" y="T3"/>
                </a:cxn>
                <a:cxn ang="T10">
                  <a:pos x="T4" y="T5"/>
                </a:cxn>
                <a:cxn ang="T11">
                  <a:pos x="T6" y="T7"/>
                </a:cxn>
              </a:cxnLst>
              <a:rect l="T12" t="T13" r="T14" b="T15"/>
              <a:pathLst>
                <a:path w="192" h="307">
                  <a:moveTo>
                    <a:pt x="0" y="0"/>
                  </a:moveTo>
                  <a:cubicBezTo>
                    <a:pt x="18" y="57"/>
                    <a:pt x="64" y="107"/>
                    <a:pt x="121" y="128"/>
                  </a:cubicBezTo>
                  <a:cubicBezTo>
                    <a:pt x="125" y="161"/>
                    <a:pt x="130" y="212"/>
                    <a:pt x="147" y="243"/>
                  </a:cubicBezTo>
                  <a:cubicBezTo>
                    <a:pt x="151" y="250"/>
                    <a:pt x="192" y="301"/>
                    <a:pt x="192" y="307"/>
                  </a:cubicBezTo>
                </a:path>
              </a:pathLst>
            </a:custGeom>
            <a:noFill/>
            <a:ln w="19050">
              <a:solidFill>
                <a:schemeClr val="tx1"/>
              </a:solidFill>
              <a:round/>
              <a:headEnd/>
              <a:tailEnd/>
            </a:ln>
          </p:spPr>
          <p:txBody>
            <a:bodyPr/>
            <a:lstStyle/>
            <a:p>
              <a:pPr defTabSz="1218024"/>
              <a:endParaRPr lang="en-US" sz="2400">
                <a:solidFill>
                  <a:srgbClr val="FFFFFF"/>
                </a:solidFill>
              </a:endParaRPr>
            </a:p>
          </p:txBody>
        </p:sp>
        <p:sp>
          <p:nvSpPr>
            <p:cNvPr id="48" name="Freeform 55"/>
            <p:cNvSpPr>
              <a:spLocks/>
            </p:cNvSpPr>
            <p:nvPr/>
          </p:nvSpPr>
          <p:spPr bwMode="auto">
            <a:xfrm>
              <a:off x="225" y="815"/>
              <a:ext cx="192" cy="307"/>
            </a:xfrm>
            <a:custGeom>
              <a:avLst/>
              <a:gdLst>
                <a:gd name="T0" fmla="*/ 0 w 192"/>
                <a:gd name="T1" fmla="*/ 0 h 307"/>
                <a:gd name="T2" fmla="*/ 121 w 192"/>
                <a:gd name="T3" fmla="*/ 128 h 307"/>
                <a:gd name="T4" fmla="*/ 147 w 192"/>
                <a:gd name="T5" fmla="*/ 243 h 307"/>
                <a:gd name="T6" fmla="*/ 192 w 192"/>
                <a:gd name="T7" fmla="*/ 307 h 307"/>
                <a:gd name="T8" fmla="*/ 0 60000 65536"/>
                <a:gd name="T9" fmla="*/ 0 60000 65536"/>
                <a:gd name="T10" fmla="*/ 0 60000 65536"/>
                <a:gd name="T11" fmla="*/ 0 60000 65536"/>
                <a:gd name="T12" fmla="*/ 0 w 192"/>
                <a:gd name="T13" fmla="*/ 0 h 307"/>
                <a:gd name="T14" fmla="*/ 192 w 192"/>
                <a:gd name="T15" fmla="*/ 307 h 307"/>
              </a:gdLst>
              <a:ahLst/>
              <a:cxnLst>
                <a:cxn ang="T8">
                  <a:pos x="T0" y="T1"/>
                </a:cxn>
                <a:cxn ang="T9">
                  <a:pos x="T2" y="T3"/>
                </a:cxn>
                <a:cxn ang="T10">
                  <a:pos x="T4" y="T5"/>
                </a:cxn>
                <a:cxn ang="T11">
                  <a:pos x="T6" y="T7"/>
                </a:cxn>
              </a:cxnLst>
              <a:rect l="T12" t="T13" r="T14" b="T15"/>
              <a:pathLst>
                <a:path w="192" h="307">
                  <a:moveTo>
                    <a:pt x="0" y="0"/>
                  </a:moveTo>
                  <a:cubicBezTo>
                    <a:pt x="18" y="57"/>
                    <a:pt x="64" y="107"/>
                    <a:pt x="121" y="128"/>
                  </a:cubicBezTo>
                  <a:cubicBezTo>
                    <a:pt x="125" y="161"/>
                    <a:pt x="130" y="212"/>
                    <a:pt x="147" y="243"/>
                  </a:cubicBezTo>
                  <a:cubicBezTo>
                    <a:pt x="151" y="250"/>
                    <a:pt x="192" y="301"/>
                    <a:pt x="192" y="307"/>
                  </a:cubicBezTo>
                </a:path>
              </a:pathLst>
            </a:custGeom>
            <a:noFill/>
            <a:ln w="19050">
              <a:solidFill>
                <a:schemeClr val="tx1"/>
              </a:solidFill>
              <a:round/>
              <a:headEnd/>
              <a:tailEnd/>
            </a:ln>
          </p:spPr>
          <p:txBody>
            <a:bodyPr/>
            <a:lstStyle/>
            <a:p>
              <a:pPr defTabSz="1218024"/>
              <a:endParaRPr lang="en-US" sz="2400">
                <a:solidFill>
                  <a:srgbClr val="FFFFFF"/>
                </a:solidFill>
              </a:endParaRPr>
            </a:p>
          </p:txBody>
        </p:sp>
        <p:sp>
          <p:nvSpPr>
            <p:cNvPr id="49" name="Line 56"/>
            <p:cNvSpPr>
              <a:spLocks noChangeShapeType="1"/>
            </p:cNvSpPr>
            <p:nvPr/>
          </p:nvSpPr>
          <p:spPr bwMode="auto">
            <a:xfrm>
              <a:off x="198" y="1517"/>
              <a:ext cx="608" cy="0"/>
            </a:xfrm>
            <a:prstGeom prst="line">
              <a:avLst/>
            </a:prstGeom>
            <a:noFill/>
            <a:ln w="19050">
              <a:solidFill>
                <a:schemeClr val="tx1"/>
              </a:solidFill>
              <a:round/>
              <a:headEnd/>
              <a:tailEnd/>
            </a:ln>
          </p:spPr>
          <p:txBody>
            <a:bodyPr/>
            <a:lstStyle/>
            <a:p>
              <a:pPr defTabSz="1218024"/>
              <a:endParaRPr lang="en-US" sz="2400">
                <a:solidFill>
                  <a:srgbClr val="FFFFFF"/>
                </a:solidFill>
              </a:endParaRPr>
            </a:p>
          </p:txBody>
        </p:sp>
      </p:grpSp>
      <p:sp>
        <p:nvSpPr>
          <p:cNvPr id="50" name="Text Box 57"/>
          <p:cNvSpPr txBox="1">
            <a:spLocks noChangeArrowheads="1"/>
          </p:cNvSpPr>
          <p:nvPr/>
        </p:nvSpPr>
        <p:spPr bwMode="auto">
          <a:xfrm>
            <a:off x="5835492" y="3283348"/>
            <a:ext cx="2039279" cy="664809"/>
          </a:xfrm>
          <a:prstGeom prst="rect">
            <a:avLst/>
          </a:prstGeom>
          <a:noFill/>
          <a:ln w="9525">
            <a:noFill/>
            <a:miter lim="800000"/>
            <a:headEnd/>
            <a:tailEnd/>
          </a:ln>
        </p:spPr>
        <p:txBody>
          <a:bodyPr wrap="none" lIns="91391" tIns="45699" rIns="91391" bIns="45699">
            <a:spAutoFit/>
          </a:bodyPr>
          <a:lstStyle/>
          <a:p>
            <a:pPr defTabSz="1218024"/>
            <a:r>
              <a:rPr lang="en-US" sz="2400" dirty="0">
                <a:solidFill>
                  <a:srgbClr val="00CC00">
                    <a:lumMod val="40000"/>
                    <a:lumOff val="60000"/>
                  </a:srgbClr>
                </a:solidFill>
              </a:rPr>
              <a:t>Building Load</a:t>
            </a:r>
          </a:p>
          <a:p>
            <a:pPr defTabSz="1218024"/>
            <a:r>
              <a:rPr lang="en-US" sz="1300" dirty="0">
                <a:solidFill>
                  <a:srgbClr val="00CC00">
                    <a:lumMod val="40000"/>
                    <a:lumOff val="60000"/>
                  </a:srgbClr>
                </a:solidFill>
              </a:rPr>
              <a:t>Demand from Grid</a:t>
            </a:r>
          </a:p>
        </p:txBody>
      </p:sp>
      <p:sp>
        <p:nvSpPr>
          <p:cNvPr id="51" name="Text Box 58"/>
          <p:cNvSpPr txBox="1">
            <a:spLocks noChangeArrowheads="1"/>
          </p:cNvSpPr>
          <p:nvPr/>
        </p:nvSpPr>
        <p:spPr bwMode="auto">
          <a:xfrm>
            <a:off x="9187125" y="3466300"/>
            <a:ext cx="2601777" cy="831009"/>
          </a:xfrm>
          <a:prstGeom prst="rect">
            <a:avLst/>
          </a:prstGeom>
          <a:noFill/>
          <a:ln w="9525">
            <a:noFill/>
            <a:miter lim="800000"/>
            <a:headEnd/>
            <a:tailEnd/>
          </a:ln>
        </p:spPr>
        <p:txBody>
          <a:bodyPr lIns="91391" tIns="45699" rIns="91391" bIns="45699">
            <a:spAutoFit/>
          </a:bodyPr>
          <a:lstStyle/>
          <a:p>
            <a:pPr defTabSz="1218024"/>
            <a:r>
              <a:rPr lang="en-US" sz="2400" dirty="0">
                <a:solidFill>
                  <a:srgbClr val="FFFFFF"/>
                </a:solidFill>
              </a:rPr>
              <a:t>IT Load</a:t>
            </a:r>
          </a:p>
          <a:p>
            <a:pPr defTabSz="1218024"/>
            <a:r>
              <a:rPr lang="en-US" sz="1200" dirty="0">
                <a:solidFill>
                  <a:srgbClr val="0095D0">
                    <a:lumMod val="20000"/>
                    <a:lumOff val="80000"/>
                  </a:srgbClr>
                </a:solidFill>
              </a:rPr>
              <a:t>Demand from Servers, Storage, Telecom Equipment, etc.</a:t>
            </a:r>
          </a:p>
        </p:txBody>
      </p:sp>
      <p:sp>
        <p:nvSpPr>
          <p:cNvPr id="52" name="Line 59"/>
          <p:cNvSpPr>
            <a:spLocks noChangeShapeType="1"/>
          </p:cNvSpPr>
          <p:nvPr/>
        </p:nvSpPr>
        <p:spPr bwMode="auto">
          <a:xfrm flipH="1">
            <a:off x="8172636" y="4459934"/>
            <a:ext cx="1014510" cy="0"/>
          </a:xfrm>
          <a:prstGeom prst="line">
            <a:avLst/>
          </a:prstGeom>
          <a:noFill/>
          <a:ln w="38100">
            <a:solidFill>
              <a:schemeClr val="tx1"/>
            </a:solidFill>
            <a:round/>
            <a:headEnd type="triangle" w="med" len="med"/>
            <a:tailEnd/>
          </a:ln>
        </p:spPr>
        <p:txBody>
          <a:bodyPr lIns="91391" tIns="45699" rIns="91391" bIns="45699"/>
          <a:lstStyle/>
          <a:p>
            <a:pPr defTabSz="1218024"/>
            <a:endParaRPr lang="en-US" sz="2400">
              <a:solidFill>
                <a:srgbClr val="FFFFFF"/>
              </a:solidFill>
            </a:endParaRPr>
          </a:p>
        </p:txBody>
      </p:sp>
      <p:sp>
        <p:nvSpPr>
          <p:cNvPr id="53" name="Text Box 60"/>
          <p:cNvSpPr txBox="1">
            <a:spLocks noChangeArrowheads="1"/>
          </p:cNvSpPr>
          <p:nvPr/>
        </p:nvSpPr>
        <p:spPr bwMode="auto">
          <a:xfrm>
            <a:off x="3615737" y="2344122"/>
            <a:ext cx="5930447" cy="544776"/>
          </a:xfrm>
          <a:prstGeom prst="rect">
            <a:avLst/>
          </a:prstGeom>
          <a:noFill/>
          <a:ln w="9525" algn="ctr">
            <a:noFill/>
            <a:miter lim="800000"/>
            <a:headEnd/>
            <a:tailEnd/>
          </a:ln>
        </p:spPr>
        <p:txBody>
          <a:bodyPr wrap="none" lIns="91391" tIns="45699" rIns="91391" bIns="45699">
            <a:spAutoFit/>
          </a:bodyPr>
          <a:lstStyle/>
          <a:p>
            <a:pPr defTabSz="1218024"/>
            <a:r>
              <a:rPr lang="en-US" sz="2300" b="1" dirty="0">
                <a:solidFill>
                  <a:srgbClr val="FFFFFF"/>
                </a:solidFill>
              </a:rPr>
              <a:t>PUE</a:t>
            </a:r>
            <a:r>
              <a:rPr lang="en-US" sz="1500" dirty="0">
                <a:solidFill>
                  <a:srgbClr val="00CC00">
                    <a:lumMod val="20000"/>
                    <a:lumOff val="80000"/>
                  </a:srgbClr>
                </a:solidFill>
              </a:rPr>
              <a:t> </a:t>
            </a:r>
            <a:r>
              <a:rPr lang="en-US" sz="2400" dirty="0">
                <a:solidFill>
                  <a:srgbClr val="FFFFFF"/>
                </a:solidFill>
              </a:rPr>
              <a:t>=</a:t>
            </a:r>
            <a:r>
              <a:rPr lang="en-US" sz="1500" dirty="0">
                <a:solidFill>
                  <a:srgbClr val="00CC00">
                    <a:lumMod val="20000"/>
                    <a:lumOff val="80000"/>
                  </a:srgbClr>
                </a:solidFill>
              </a:rPr>
              <a:t>  </a:t>
            </a:r>
            <a:r>
              <a:rPr lang="en-US" sz="2900" b="1" baseline="30000" dirty="0">
                <a:solidFill>
                  <a:srgbClr val="00CC00">
                    <a:lumMod val="40000"/>
                    <a:lumOff val="60000"/>
                  </a:srgbClr>
                </a:solidFill>
              </a:rPr>
              <a:t>Total Facility Power</a:t>
            </a:r>
            <a:r>
              <a:rPr lang="en-US" sz="2900" b="1" i="1" dirty="0">
                <a:solidFill>
                  <a:srgbClr val="00CC00">
                    <a:lumMod val="40000"/>
                    <a:lumOff val="60000"/>
                  </a:srgbClr>
                </a:solidFill>
              </a:rPr>
              <a:t>/</a:t>
            </a:r>
            <a:r>
              <a:rPr lang="en-US" sz="2900" b="1" baseline="-25000" dirty="0">
                <a:solidFill>
                  <a:srgbClr val="6DD5FF">
                    <a:lumMod val="60000"/>
                    <a:lumOff val="40000"/>
                  </a:srgbClr>
                </a:solidFill>
              </a:rPr>
              <a:t>IT Equipment Power</a:t>
            </a:r>
          </a:p>
        </p:txBody>
      </p:sp>
      <p:sp>
        <p:nvSpPr>
          <p:cNvPr id="54" name="Oval 61"/>
          <p:cNvSpPr>
            <a:spLocks noChangeArrowheads="1"/>
          </p:cNvSpPr>
          <p:nvPr/>
        </p:nvSpPr>
        <p:spPr bwMode="auto">
          <a:xfrm>
            <a:off x="8611319" y="4323477"/>
            <a:ext cx="121863" cy="294060"/>
          </a:xfrm>
          <a:prstGeom prst="ellipse">
            <a:avLst/>
          </a:prstGeom>
          <a:noFill/>
          <a:ln w="9525" algn="ctr">
            <a:solidFill>
              <a:srgbClr val="FFFF00"/>
            </a:solidFill>
            <a:round/>
            <a:headEnd/>
            <a:tailEnd/>
          </a:ln>
        </p:spPr>
        <p:txBody>
          <a:bodyPr wrap="none" lIns="91391" tIns="45699" rIns="91391" bIns="45699" anchor="ctr"/>
          <a:lstStyle/>
          <a:p>
            <a:pPr defTabSz="1218024"/>
            <a:endParaRPr lang="en-US" sz="2400">
              <a:solidFill>
                <a:srgbClr val="FFFFFF"/>
              </a:solidFill>
            </a:endParaRPr>
          </a:p>
        </p:txBody>
      </p:sp>
      <p:sp>
        <p:nvSpPr>
          <p:cNvPr id="55" name="Line 62"/>
          <p:cNvSpPr>
            <a:spLocks noChangeShapeType="1"/>
          </p:cNvSpPr>
          <p:nvPr/>
        </p:nvSpPr>
        <p:spPr bwMode="auto">
          <a:xfrm>
            <a:off x="8285322" y="2983870"/>
            <a:ext cx="386915" cy="1316541"/>
          </a:xfrm>
          <a:prstGeom prst="line">
            <a:avLst/>
          </a:prstGeom>
          <a:noFill/>
          <a:ln w="25400">
            <a:solidFill>
              <a:schemeClr val="accent1">
                <a:lumMod val="60000"/>
                <a:lumOff val="40000"/>
              </a:schemeClr>
            </a:solidFill>
            <a:round/>
            <a:headEnd/>
            <a:tailEnd type="triangle" w="med" len="med"/>
          </a:ln>
        </p:spPr>
        <p:txBody>
          <a:bodyPr wrap="none" lIns="91391" tIns="45699" rIns="91391" bIns="45699" anchor="ctr"/>
          <a:lstStyle/>
          <a:p>
            <a:pPr defTabSz="1218024"/>
            <a:endParaRPr lang="en-US" sz="2400">
              <a:solidFill>
                <a:srgbClr val="FFFFFF"/>
              </a:solidFill>
            </a:endParaRPr>
          </a:p>
        </p:txBody>
      </p:sp>
      <p:sp>
        <p:nvSpPr>
          <p:cNvPr id="56" name="Oval 63"/>
          <p:cNvSpPr>
            <a:spLocks noChangeArrowheads="1"/>
          </p:cNvSpPr>
          <p:nvPr/>
        </p:nvSpPr>
        <p:spPr bwMode="auto">
          <a:xfrm>
            <a:off x="4111524" y="4317709"/>
            <a:ext cx="121863" cy="294060"/>
          </a:xfrm>
          <a:prstGeom prst="ellipse">
            <a:avLst/>
          </a:prstGeom>
          <a:noFill/>
          <a:ln w="9525" algn="ctr">
            <a:solidFill>
              <a:srgbClr val="FFFF00"/>
            </a:solidFill>
            <a:round/>
            <a:headEnd/>
            <a:tailEnd/>
          </a:ln>
        </p:spPr>
        <p:txBody>
          <a:bodyPr wrap="none" lIns="91391" tIns="45699" rIns="91391" bIns="45699" anchor="ctr"/>
          <a:lstStyle/>
          <a:p>
            <a:pPr defTabSz="1218024"/>
            <a:endParaRPr lang="en-US" sz="2400">
              <a:solidFill>
                <a:srgbClr val="FFFFFF"/>
              </a:solidFill>
            </a:endParaRPr>
          </a:p>
        </p:txBody>
      </p:sp>
      <p:sp>
        <p:nvSpPr>
          <p:cNvPr id="57" name="Line 64"/>
          <p:cNvSpPr>
            <a:spLocks noChangeShapeType="1"/>
          </p:cNvSpPr>
          <p:nvPr/>
        </p:nvSpPr>
        <p:spPr bwMode="auto">
          <a:xfrm flipH="1">
            <a:off x="4172492" y="2750523"/>
            <a:ext cx="1262822" cy="1544123"/>
          </a:xfrm>
          <a:prstGeom prst="line">
            <a:avLst/>
          </a:prstGeom>
          <a:noFill/>
          <a:ln w="25400">
            <a:solidFill>
              <a:schemeClr val="accent3">
                <a:lumMod val="40000"/>
                <a:lumOff val="60000"/>
              </a:schemeClr>
            </a:solidFill>
            <a:round/>
            <a:headEnd/>
            <a:tailEnd type="triangle" w="med" len="med"/>
          </a:ln>
        </p:spPr>
        <p:txBody>
          <a:bodyPr wrap="none" lIns="91391" tIns="45699" rIns="91391" bIns="45699" anchor="ctr"/>
          <a:lstStyle/>
          <a:p>
            <a:pPr defTabSz="1218024"/>
            <a:endParaRPr lang="en-US" sz="2400">
              <a:solidFill>
                <a:srgbClr val="FFFFFF"/>
              </a:solidFill>
            </a:endParaRPr>
          </a:p>
        </p:txBody>
      </p:sp>
      <p:sp>
        <p:nvSpPr>
          <p:cNvPr id="58" name="Text Box 47"/>
          <p:cNvSpPr txBox="1">
            <a:spLocks noChangeArrowheads="1"/>
          </p:cNvSpPr>
          <p:nvPr/>
        </p:nvSpPr>
        <p:spPr bwMode="auto">
          <a:xfrm>
            <a:off x="4803851" y="4109542"/>
            <a:ext cx="3674928" cy="672981"/>
          </a:xfrm>
          <a:prstGeom prst="roundRect">
            <a:avLst>
              <a:gd name="adj" fmla="val 9722"/>
            </a:avLst>
          </a:prstGeom>
          <a:ln>
            <a:headEnd/>
            <a:tailEnd/>
          </a:ln>
          <a:effectLst/>
        </p:spPr>
        <p:style>
          <a:lnRef idx="1">
            <a:schemeClr val="accent3"/>
          </a:lnRef>
          <a:fillRef idx="2">
            <a:schemeClr val="accent3"/>
          </a:fillRef>
          <a:effectRef idx="1">
            <a:schemeClr val="accent3"/>
          </a:effectRef>
          <a:fontRef idx="minor">
            <a:schemeClr val="dk1"/>
          </a:fontRef>
        </p:style>
        <p:txBody>
          <a:bodyPr wrap="square" lIns="121795" tIns="60923" rIns="121795" bIns="60923">
            <a:spAutoFit/>
          </a:bodyPr>
          <a:lstStyle/>
          <a:p>
            <a:pPr defTabSz="1218024">
              <a:spcBef>
                <a:spcPct val="50000"/>
              </a:spcBef>
            </a:pPr>
            <a:r>
              <a:rPr lang="en-US" sz="1300" dirty="0">
                <a:solidFill>
                  <a:srgbClr val="00CC00">
                    <a:lumMod val="50000"/>
                  </a:srgbClr>
                </a:solidFill>
              </a:rPr>
              <a:t>Power</a:t>
            </a:r>
            <a:r>
              <a:rPr lang="en-US" sz="1200" dirty="0">
                <a:solidFill>
                  <a:srgbClr val="00CC00">
                    <a:lumMod val="50000"/>
                  </a:srgbClr>
                </a:solidFill>
              </a:rPr>
              <a:t> (Switch Gear, UPS, Battery Backup, etc.)</a:t>
            </a:r>
          </a:p>
          <a:p>
            <a:pPr defTabSz="1218024">
              <a:spcBef>
                <a:spcPct val="50000"/>
              </a:spcBef>
            </a:pPr>
            <a:r>
              <a:rPr lang="en-US" sz="1300" dirty="0">
                <a:solidFill>
                  <a:srgbClr val="00CC00">
                    <a:lumMod val="50000"/>
                  </a:srgbClr>
                </a:solidFill>
              </a:rPr>
              <a:t>Cooling</a:t>
            </a:r>
            <a:r>
              <a:rPr lang="en-US" sz="1200" dirty="0">
                <a:solidFill>
                  <a:srgbClr val="00CC00">
                    <a:lumMod val="50000"/>
                  </a:srgbClr>
                </a:solidFill>
              </a:rPr>
              <a:t> (Chillers, CRACs, etc.)</a:t>
            </a:r>
          </a:p>
        </p:txBody>
      </p:sp>
      <p:sp>
        <p:nvSpPr>
          <p:cNvPr id="4" name="Rectangle 3"/>
          <p:cNvSpPr/>
          <p:nvPr/>
        </p:nvSpPr>
        <p:spPr>
          <a:xfrm>
            <a:off x="406308" y="5343364"/>
            <a:ext cx="11675227" cy="1272143"/>
          </a:xfrm>
          <a:prstGeom prst="rect">
            <a:avLst/>
          </a:prstGeom>
        </p:spPr>
        <p:txBody>
          <a:bodyPr wrap="square" lIns="121845" tIns="60923" rIns="121845" bIns="60923">
            <a:spAutoFit/>
          </a:bodyPr>
          <a:lstStyle/>
          <a:p>
            <a:pPr defTabSz="913843">
              <a:buClr>
                <a:srgbClr val="FFFFFF"/>
              </a:buClr>
            </a:pPr>
            <a:r>
              <a:rPr lang="en-US" sz="3200" dirty="0">
                <a:solidFill>
                  <a:schemeClr val="accent1"/>
                </a:solidFill>
              </a:rPr>
              <a:t>Creating</a:t>
            </a:r>
            <a:r>
              <a:rPr lang="en-US" sz="3200" dirty="0">
                <a:solidFill>
                  <a:srgbClr val="0095D0">
                    <a:lumMod val="60000"/>
                    <a:lumOff val="40000"/>
                  </a:srgbClr>
                </a:solidFill>
              </a:rPr>
              <a:t> </a:t>
            </a:r>
            <a:r>
              <a:rPr lang="en-US" sz="3200" b="1" dirty="0">
                <a:solidFill>
                  <a:srgbClr val="FFC000"/>
                </a:solidFill>
              </a:rPr>
              <a:t>Application/Performance/Watt/Dollar</a:t>
            </a:r>
            <a:r>
              <a:rPr lang="en-US" sz="3700" b="1" dirty="0">
                <a:solidFill>
                  <a:srgbClr val="FFC000"/>
                </a:solidFill>
              </a:rPr>
              <a:t> </a:t>
            </a:r>
            <a:r>
              <a:rPr lang="en-US" sz="3200" dirty="0">
                <a:solidFill>
                  <a:schemeClr val="accent1"/>
                </a:solidFill>
              </a:rPr>
              <a:t>metric:</a:t>
            </a:r>
            <a:r>
              <a:rPr lang="en-US" sz="3200" dirty="0">
                <a:solidFill>
                  <a:srgbClr val="0095D0">
                    <a:lumMod val="60000"/>
                    <a:lumOff val="40000"/>
                  </a:srgbClr>
                </a:solidFill>
              </a:rPr>
              <a:t> </a:t>
            </a:r>
          </a:p>
          <a:p>
            <a:pPr defTabSz="913843">
              <a:buClr>
                <a:srgbClr val="FFFFFF"/>
              </a:buClr>
            </a:pPr>
            <a:r>
              <a:rPr lang="en-US" dirty="0">
                <a:solidFill>
                  <a:srgbClr val="FFFFFF"/>
                </a:solidFill>
              </a:rPr>
              <a:t>Utility based measurement and pricing.  Operators will look at Application/Service level performance per consumption x rate (Power, Network, Storage, Tickets)</a:t>
            </a:r>
          </a:p>
        </p:txBody>
      </p:sp>
      <p:pic>
        <p:nvPicPr>
          <p:cNvPr id="1026" name="Picture 2" descr="C:\Users\rickba\AppData\Local\Microsoft\Windows\Temporary Internet Files\Content.IE5\KL7NLHB2\MP90044862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97" y="4088051"/>
            <a:ext cx="1726584" cy="11561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ickba\AppData\Local\Microsoft\Windows\Temporary Internet Files\Content.IE5\KL7NLHB2\MP90044862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2944" y="6206009"/>
            <a:ext cx="646891" cy="43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86936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Traditional Datacenter Infrastructure</a:t>
            </a:r>
            <a:endParaRPr lang="en-US" dirty="0"/>
          </a:p>
        </p:txBody>
      </p:sp>
      <p:pic>
        <p:nvPicPr>
          <p:cNvPr id="2050" name="Picture 2" descr="D:\MGX\Chicago Images\CH1 sized to 5x7\CH1-3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1368" y="1905000"/>
            <a:ext cx="4266089"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2010-01-12\IMG_229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 y="8328"/>
            <a:ext cx="3977890" cy="265261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MGX\Chicago Images\CH1 sized to 5x7\CH1-163.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1"/>
          <a:stretch/>
        </p:blipFill>
        <p:spPr bwMode="auto">
          <a:xfrm flipH="1">
            <a:off x="-21338" y="2232095"/>
            <a:ext cx="3982708" cy="272102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fsu\shares\davidgau\Documents\Pictures\Work Photos\Data Centers\Microsoft\DB3\AHU\DB3-Rooftop-AHU-05.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46973" y="4941168"/>
            <a:ext cx="2555110" cy="19168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davidgau\Desktop\Media for Darrell\cooling towers 2.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363"/>
          <a:stretch/>
        </p:blipFill>
        <p:spPr bwMode="auto">
          <a:xfrm>
            <a:off x="8198561" y="4446864"/>
            <a:ext cx="4002567" cy="24478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4" descr="Network Operation Consoles"/>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457662" y="-27377"/>
            <a:ext cx="3779834" cy="2112233"/>
          </a:xfrm>
          <a:prstGeom prst="rect">
            <a:avLst/>
          </a:prstGeom>
          <a:noFill/>
          <a:ln w="9525">
            <a:noFill/>
            <a:miter lim="800000"/>
            <a:headEnd/>
            <a:tailEnd/>
          </a:ln>
        </p:spPr>
      </p:pic>
      <p:pic>
        <p:nvPicPr>
          <p:cNvPr id="1028"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flipH="1">
            <a:off x="4795" y="4945637"/>
            <a:ext cx="2879570" cy="192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davidgau\AppData\Local\Microsoft\Windows\Temporary Internet Files\Content.Outlook\YI0WIY7I\SN1 IST Pictures 013.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826122" y="4953115"/>
            <a:ext cx="2926887" cy="1904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avidgau\AppData\Local\Microsoft\Windows\Temporary Internet Files\Content.Outlook\YI0WIY7I\DSC04005.JP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3598785" y="27223"/>
            <a:ext cx="4880350" cy="19202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MGX\Chicago Images\CH1 sized to 5x7\CH1-545.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216736" y="1892833"/>
            <a:ext cx="3953898" cy="255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52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500"/>
                                        <p:tgtEl>
                                          <p:spTgt spid="20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fade">
                                      <p:cBhvr>
                                        <p:cTn id="15" dur="500"/>
                                        <p:tgtEl>
                                          <p:spTgt spid="205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fade">
                                      <p:cBhvr>
                                        <p:cTn id="27" dur="500"/>
                                        <p:tgtEl>
                                          <p:spTgt spid="205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56"/>
                                        </p:tgtEl>
                                        <p:attrNameLst>
                                          <p:attrName>style.visibility</p:attrName>
                                        </p:attrNameLst>
                                      </p:cBhvr>
                                      <p:to>
                                        <p:strVal val="visible"/>
                                      </p:to>
                                    </p:set>
                                    <p:animEffect transition="in" filter="fade">
                                      <p:cBhvr>
                                        <p:cTn id="31" dur="500"/>
                                        <p:tgtEl>
                                          <p:spTgt spid="205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fade">
                                      <p:cBhvr>
                                        <p:cTn id="35" dur="500"/>
                                        <p:tgtEl>
                                          <p:spTgt spid="205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4"/>
          <p:cNvSpPr txBox="1">
            <a:spLocks noChangeArrowheads="1"/>
          </p:cNvSpPr>
          <p:nvPr/>
        </p:nvSpPr>
        <p:spPr bwMode="auto">
          <a:xfrm>
            <a:off x="1103158" y="1604797"/>
            <a:ext cx="5087240" cy="297525"/>
          </a:xfrm>
          <a:prstGeom prst="rect">
            <a:avLst/>
          </a:prstGeom>
          <a:noFill/>
          <a:ln w="9525">
            <a:noFill/>
            <a:miter lim="800000"/>
            <a:headEnd/>
            <a:tailEnd/>
          </a:ln>
        </p:spPr>
        <p:txBody>
          <a:bodyPr wrap="square" lIns="91379" tIns="45691" rIns="91379" bIns="45691">
            <a:spAutoFit/>
          </a:bodyPr>
          <a:lstStyle/>
          <a:p>
            <a:pPr algn="ctr" defTabSz="1218220">
              <a:spcBef>
                <a:spcPct val="50000"/>
              </a:spcBef>
            </a:pPr>
            <a:r>
              <a:rPr lang="en-US" sz="1300" i="1" dirty="0">
                <a:solidFill>
                  <a:srgbClr val="FFFFFF"/>
                </a:solidFill>
              </a:rPr>
              <a:t>Source: EYP Mission Critical Facilities Inc., New York </a:t>
            </a:r>
          </a:p>
        </p:txBody>
      </p:sp>
      <p:sp>
        <p:nvSpPr>
          <p:cNvPr id="1029" name="Text Box 7"/>
          <p:cNvSpPr txBox="1">
            <a:spLocks noChangeArrowheads="1"/>
          </p:cNvSpPr>
          <p:nvPr/>
        </p:nvSpPr>
        <p:spPr bwMode="auto">
          <a:xfrm>
            <a:off x="3742765" y="5382319"/>
            <a:ext cx="4895269" cy="677095"/>
          </a:xfrm>
          <a:prstGeom prst="rect">
            <a:avLst/>
          </a:prstGeom>
          <a:noFill/>
          <a:ln w="9525">
            <a:noFill/>
            <a:miter lim="800000"/>
            <a:headEnd/>
            <a:tailEnd/>
          </a:ln>
        </p:spPr>
        <p:txBody>
          <a:bodyPr wrap="square" lIns="91379" tIns="45691" rIns="91379" bIns="45691">
            <a:spAutoFit/>
          </a:bodyPr>
          <a:lstStyle/>
          <a:p>
            <a:pPr algn="ctr" defTabSz="1218220"/>
            <a:r>
              <a:rPr lang="en-US" dirty="0">
                <a:solidFill>
                  <a:srgbClr val="FFFFFF"/>
                </a:solidFill>
              </a:rPr>
              <a:t>Microsoft is focusing on all                        the pieces of the pie</a:t>
            </a:r>
          </a:p>
        </p:txBody>
      </p:sp>
      <p:sp>
        <p:nvSpPr>
          <p:cNvPr id="4" name="Title 3"/>
          <p:cNvSpPr>
            <a:spLocks noGrp="1"/>
          </p:cNvSpPr>
          <p:nvPr>
            <p:ph type="title"/>
          </p:nvPr>
        </p:nvSpPr>
        <p:spPr/>
        <p:txBody>
          <a:bodyPr/>
          <a:lstStyle/>
          <a:p>
            <a:r>
              <a:rPr lang="en-US" smtClean="0"/>
              <a:t>Datacenter Operational Energy Use</a:t>
            </a:r>
            <a:endParaRPr lang="en-US" dirty="0"/>
          </a:p>
        </p:txBody>
      </p:sp>
      <p:graphicFrame>
        <p:nvGraphicFramePr>
          <p:cNvPr id="16" name="Chart 15"/>
          <p:cNvGraphicFramePr>
            <a:graphicFrameLocks/>
          </p:cNvGraphicFramePr>
          <p:nvPr>
            <p:extLst>
              <p:ext uri="{D42A27DB-BD31-4B8C-83A1-F6EECF244321}">
                <p14:modId xmlns:p14="http://schemas.microsoft.com/office/powerpoint/2010/main" val="3966761548"/>
              </p:ext>
            </p:extLst>
          </p:nvPr>
        </p:nvGraphicFramePr>
        <p:xfrm>
          <a:off x="191971" y="1124744"/>
          <a:ext cx="5902441"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4228985742"/>
              </p:ext>
            </p:extLst>
          </p:nvPr>
        </p:nvGraphicFramePr>
        <p:xfrm>
          <a:off x="5971864" y="1124744"/>
          <a:ext cx="6094413"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20" name="Right Arrow 19"/>
          <p:cNvSpPr/>
          <p:nvPr/>
        </p:nvSpPr>
        <p:spPr bwMode="auto">
          <a:xfrm>
            <a:off x="4846629" y="1988840"/>
            <a:ext cx="3082817" cy="768085"/>
          </a:xfrm>
          <a:prstGeom prst="rightArrow">
            <a:avLst>
              <a:gd name="adj1" fmla="val 83826"/>
              <a:gd name="adj2" fmla="val 50000"/>
            </a:avLst>
          </a:prstGeom>
          <a:gradFill>
            <a:gsLst>
              <a:gs pos="0">
                <a:schemeClr val="accent4">
                  <a:shade val="15000"/>
                  <a:satMod val="180000"/>
                  <a:alpha val="50000"/>
                </a:schemeClr>
              </a:gs>
              <a:gs pos="50000">
                <a:schemeClr val="accent4">
                  <a:shade val="45000"/>
                  <a:satMod val="170000"/>
                  <a:alpha val="50000"/>
                </a:schemeClr>
              </a:gs>
              <a:gs pos="70000">
                <a:schemeClr val="accent4">
                  <a:tint val="99000"/>
                  <a:shade val="65000"/>
                  <a:satMod val="155000"/>
                  <a:alpha val="50000"/>
                </a:schemeClr>
              </a:gs>
              <a:gs pos="100000">
                <a:schemeClr val="accent4">
                  <a:tint val="95500"/>
                  <a:shade val="100000"/>
                  <a:satMod val="155000"/>
                  <a:alpha val="50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21817" tIns="0" rIns="121817" bIns="0" numCol="1" rtlCol="0" anchor="ctr" anchorCtr="0" compatLnSpc="1">
            <a:prstTxWarp prst="textNoShape">
              <a:avLst/>
            </a:prstTxWarp>
          </a:bodyPr>
          <a:lstStyle/>
          <a:p>
            <a:pPr algn="ctr" defTabSz="1218171" fontAlgn="base"/>
            <a:r>
              <a:rPr lang="en-US" sz="1300" kern="0" dirty="0">
                <a:gradFill>
                  <a:gsLst>
                    <a:gs pos="0">
                      <a:srgbClr val="FFFFFF"/>
                    </a:gs>
                    <a:gs pos="86000">
                      <a:srgbClr val="FFFFFF"/>
                    </a:gs>
                  </a:gsLst>
                  <a:lin ang="5400000" scaled="0"/>
                </a:gradFill>
              </a:rPr>
              <a:t>Offline UPS technologies can drive Electrical losses substantially down</a:t>
            </a:r>
          </a:p>
        </p:txBody>
      </p:sp>
      <p:sp>
        <p:nvSpPr>
          <p:cNvPr id="21" name="Right Arrow 20"/>
          <p:cNvSpPr/>
          <p:nvPr/>
        </p:nvSpPr>
        <p:spPr bwMode="auto">
          <a:xfrm>
            <a:off x="4846629" y="2756061"/>
            <a:ext cx="3082817" cy="769819"/>
          </a:xfrm>
          <a:prstGeom prst="rightArrow">
            <a:avLst>
              <a:gd name="adj1" fmla="val 83750"/>
              <a:gd name="adj2" fmla="val 50000"/>
            </a:avLst>
          </a:prstGeom>
          <a:gradFill>
            <a:gsLst>
              <a:gs pos="0">
                <a:schemeClr val="accent4">
                  <a:shade val="15000"/>
                  <a:satMod val="180000"/>
                  <a:alpha val="50000"/>
                </a:schemeClr>
              </a:gs>
              <a:gs pos="50000">
                <a:schemeClr val="accent4">
                  <a:shade val="45000"/>
                  <a:satMod val="170000"/>
                  <a:alpha val="50000"/>
                </a:schemeClr>
              </a:gs>
              <a:gs pos="70000">
                <a:schemeClr val="accent4">
                  <a:tint val="99000"/>
                  <a:shade val="65000"/>
                  <a:satMod val="155000"/>
                  <a:alpha val="50000"/>
                </a:schemeClr>
              </a:gs>
              <a:gs pos="100000">
                <a:schemeClr val="accent4">
                  <a:tint val="95500"/>
                  <a:shade val="100000"/>
                  <a:satMod val="155000"/>
                  <a:alpha val="50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21817" tIns="0" rIns="121817" bIns="0" numCol="1" rtlCol="0" anchor="ctr" anchorCtr="0" compatLnSpc="1">
            <a:prstTxWarp prst="textNoShape">
              <a:avLst/>
            </a:prstTxWarp>
          </a:bodyPr>
          <a:lstStyle/>
          <a:p>
            <a:pPr algn="ctr" defTabSz="1218171" fontAlgn="base"/>
            <a:r>
              <a:rPr lang="en-US" sz="1300" kern="0" dirty="0">
                <a:gradFill>
                  <a:gsLst>
                    <a:gs pos="0">
                      <a:srgbClr val="FFFFFF"/>
                    </a:gs>
                    <a:gs pos="86000">
                      <a:srgbClr val="FFFFFF"/>
                    </a:gs>
                  </a:gsLst>
                  <a:lin ang="5400000" scaled="0"/>
                </a:gradFill>
              </a:rPr>
              <a:t>Widening environment can remove chillers and drive Cooling to zero</a:t>
            </a:r>
          </a:p>
        </p:txBody>
      </p:sp>
      <p:sp>
        <p:nvSpPr>
          <p:cNvPr id="22" name="Right Arrow 21"/>
          <p:cNvSpPr/>
          <p:nvPr/>
        </p:nvSpPr>
        <p:spPr bwMode="auto">
          <a:xfrm>
            <a:off x="4846629" y="3525012"/>
            <a:ext cx="3082817" cy="768085"/>
          </a:xfrm>
          <a:prstGeom prst="rightArrow">
            <a:avLst>
              <a:gd name="adj1" fmla="val 92283"/>
              <a:gd name="adj2" fmla="val 50000"/>
            </a:avLst>
          </a:prstGeom>
          <a:gradFill>
            <a:gsLst>
              <a:gs pos="0">
                <a:schemeClr val="accent4">
                  <a:shade val="15000"/>
                  <a:satMod val="180000"/>
                  <a:alpha val="50000"/>
                </a:schemeClr>
              </a:gs>
              <a:gs pos="50000">
                <a:schemeClr val="accent4">
                  <a:shade val="45000"/>
                  <a:satMod val="170000"/>
                  <a:alpha val="50000"/>
                </a:schemeClr>
              </a:gs>
              <a:gs pos="70000">
                <a:schemeClr val="accent4">
                  <a:tint val="99000"/>
                  <a:shade val="65000"/>
                  <a:satMod val="155000"/>
                  <a:alpha val="50000"/>
                </a:schemeClr>
              </a:gs>
              <a:gs pos="100000">
                <a:schemeClr val="accent4">
                  <a:tint val="95500"/>
                  <a:shade val="100000"/>
                  <a:satMod val="155000"/>
                  <a:alpha val="50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21817" tIns="0" rIns="121817" bIns="0" numCol="1" rtlCol="0" anchor="ctr" anchorCtr="0" compatLnSpc="1">
            <a:prstTxWarp prst="textNoShape">
              <a:avLst/>
            </a:prstTxWarp>
          </a:bodyPr>
          <a:lstStyle/>
          <a:p>
            <a:pPr algn="ctr" defTabSz="1218171" fontAlgn="base"/>
            <a:r>
              <a:rPr lang="en-US" sz="1300" kern="0" dirty="0">
                <a:gradFill>
                  <a:gsLst>
                    <a:gs pos="0">
                      <a:srgbClr val="FFFFFF"/>
                    </a:gs>
                    <a:gs pos="86000">
                      <a:srgbClr val="FFFFFF"/>
                    </a:gs>
                  </a:gsLst>
                  <a:lin ang="5400000" scaled="0"/>
                </a:gradFill>
              </a:rPr>
              <a:t>Virtualization, active power management increase IT return on investment</a:t>
            </a:r>
          </a:p>
        </p:txBody>
      </p:sp>
      <p:graphicFrame>
        <p:nvGraphicFramePr>
          <p:cNvPr id="23" name="Chart 22"/>
          <p:cNvGraphicFramePr>
            <a:graphicFrameLocks/>
          </p:cNvGraphicFramePr>
          <p:nvPr>
            <p:extLst>
              <p:ext uri="{D42A27DB-BD31-4B8C-83A1-F6EECF244321}">
                <p14:modId xmlns:p14="http://schemas.microsoft.com/office/powerpoint/2010/main" val="1889627083"/>
              </p:ext>
            </p:extLst>
          </p:nvPr>
        </p:nvGraphicFramePr>
        <p:xfrm>
          <a:off x="1679072" y="4283925"/>
          <a:ext cx="2802475" cy="24664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a:graphicFrameLocks/>
          </p:cNvGraphicFramePr>
          <p:nvPr>
            <p:extLst>
              <p:ext uri="{D42A27DB-BD31-4B8C-83A1-F6EECF244321}">
                <p14:modId xmlns:p14="http://schemas.microsoft.com/office/powerpoint/2010/main" val="2743798232"/>
              </p:ext>
            </p:extLst>
          </p:nvPr>
        </p:nvGraphicFramePr>
        <p:xfrm>
          <a:off x="7918140" y="4101023"/>
          <a:ext cx="2783584" cy="26532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46219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fade">
                                      <p:cBhvr>
                                        <p:cTn id="2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Graphic spid="17" grpId="0">
        <p:bldAsOne/>
      </p:bldGraphic>
      <p:bldP spid="20" grpId="0" animBg="1"/>
      <p:bldP spid="21" grpId="0" animBg="1"/>
      <p:bldP spid="22" grpId="0" animBg="1"/>
      <p:bldGraphic spid="2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6183" y="0"/>
            <a:ext cx="11922233" cy="990600"/>
          </a:xfrm>
          <a:prstGeom prst="rect">
            <a:avLst/>
          </a:prstGeom>
        </p:spPr>
        <p:txBody>
          <a:bodyPr vert="horz" lIns="121809" tIns="60912" rIns="121809" bIns="60912" rtlCol="0" anchor="ctr">
            <a:noAutofit/>
          </a:bodyPr>
          <a:lstStyle/>
          <a:p>
            <a:pPr algn="ctr" defTabSz="1218145">
              <a:lnSpc>
                <a:spcPts val="7064"/>
              </a:lnSpc>
              <a:spcBef>
                <a:spcPct val="30000"/>
              </a:spcBef>
              <a:defRPr/>
            </a:pPr>
            <a:r>
              <a:rPr lang="en-US" sz="5900" spc="-200" dirty="0">
                <a:ln w="3175">
                  <a:noFill/>
                </a:ln>
                <a:latin typeface="+mj-lt"/>
                <a:cs typeface="Arial" charset="0"/>
              </a:rPr>
              <a:t>  </a:t>
            </a:r>
          </a:p>
        </p:txBody>
      </p:sp>
      <p:sp>
        <p:nvSpPr>
          <p:cNvPr id="2" name="Title 1"/>
          <p:cNvSpPr>
            <a:spLocks noGrp="1"/>
          </p:cNvSpPr>
          <p:nvPr>
            <p:ph type="title"/>
          </p:nvPr>
        </p:nvSpPr>
        <p:spPr/>
        <p:txBody>
          <a:bodyPr/>
          <a:lstStyle/>
          <a:p>
            <a:r>
              <a:rPr lang="en-US" smtClean="0"/>
              <a:t>Microsoft’s Data Center Evolution</a:t>
            </a:r>
            <a:endParaRPr lang="en-US" dirty="0"/>
          </a:p>
        </p:txBody>
      </p:sp>
      <p:sp>
        <p:nvSpPr>
          <p:cNvPr id="32" name="Content Placeholder 2"/>
          <p:cNvSpPr txBox="1">
            <a:spLocks/>
          </p:cNvSpPr>
          <p:nvPr/>
        </p:nvSpPr>
        <p:spPr>
          <a:xfrm>
            <a:off x="8876429" y="1124744"/>
            <a:ext cx="3047206" cy="5640931"/>
          </a:xfrm>
          <a:prstGeom prst="round2SameRect">
            <a:avLst>
              <a:gd name="adj1" fmla="val 7639"/>
              <a:gd name="adj2" fmla="val 0"/>
            </a:avLst>
          </a:prstGeom>
          <a:gradFill>
            <a:gsLst>
              <a:gs pos="0">
                <a:schemeClr val="accent4">
                  <a:shade val="15000"/>
                  <a:satMod val="180000"/>
                  <a:alpha val="50000"/>
                </a:schemeClr>
              </a:gs>
              <a:gs pos="50000">
                <a:schemeClr val="accent4">
                  <a:shade val="45000"/>
                  <a:satMod val="170000"/>
                  <a:alpha val="50000"/>
                </a:schemeClr>
              </a:gs>
              <a:gs pos="70000">
                <a:schemeClr val="accent4">
                  <a:tint val="99000"/>
                  <a:shade val="65000"/>
                  <a:satMod val="155000"/>
                  <a:alpha val="50000"/>
                </a:schemeClr>
              </a:gs>
              <a:gs pos="100000">
                <a:schemeClr val="accent4">
                  <a:tint val="95500"/>
                  <a:shade val="100000"/>
                  <a:satMod val="155000"/>
                  <a:alpha val="50000"/>
                </a:schemeClr>
              </a:gs>
            </a:gsLst>
          </a:gradFill>
          <a:ln>
            <a:gradFill>
              <a:gsLst>
                <a:gs pos="0">
                  <a:schemeClr val="accent3">
                    <a:lumMod val="50000"/>
                    <a:alpha val="0"/>
                  </a:schemeClr>
                </a:gs>
                <a:gs pos="50000">
                  <a:schemeClr val="accent3">
                    <a:lumMod val="75000"/>
                  </a:schemeClr>
                </a:gs>
                <a:gs pos="100000">
                  <a:schemeClr val="accent3">
                    <a:lumMod val="75000"/>
                  </a:schemeClr>
                </a:gs>
              </a:gsLst>
              <a:lin ang="16200000" scaled="0"/>
            </a:gra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487259" tIns="243627" rIns="487259" bIns="243627" numCol="1" rtlCol="0" anchor="ctr" anchorCtr="0" compatLnSpc="1">
            <a:prstTxWarp prst="textNoShape">
              <a:avLst/>
            </a:prstTxWarp>
          </a:bodyPr>
          <a:lstStyle>
            <a:defPPr>
              <a:defRPr lang="en-US"/>
            </a:defPPr>
            <a:lvl1pPr algn="ctr" defTabSz="914363" fontAlgn="base">
              <a:defRPr sz="1600" b="1" kern="0">
                <a:gradFill>
                  <a:gsLst>
                    <a:gs pos="0">
                      <a:schemeClr val="tx1"/>
                    </a:gs>
                    <a:gs pos="86000">
                      <a:schemeClr val="tx1"/>
                    </a:gs>
                  </a:gsLst>
                  <a:lin ang="5400000" scaled="0"/>
                </a:gradFill>
                <a:latin typeface="+mj-lt"/>
              </a:defRPr>
            </a:lvl1pPr>
          </a:lstStyle>
          <a:p>
            <a:endParaRPr lang="en-US" dirty="0"/>
          </a:p>
        </p:txBody>
      </p:sp>
      <p:sp>
        <p:nvSpPr>
          <p:cNvPr id="33" name="Content Placeholder 2"/>
          <p:cNvSpPr txBox="1">
            <a:spLocks/>
          </p:cNvSpPr>
          <p:nvPr/>
        </p:nvSpPr>
        <p:spPr>
          <a:xfrm>
            <a:off x="5997382" y="1124744"/>
            <a:ext cx="2803430" cy="5640931"/>
          </a:xfrm>
          <a:prstGeom prst="round2SameRect">
            <a:avLst>
              <a:gd name="adj1" fmla="val 7639"/>
              <a:gd name="adj2" fmla="val 0"/>
            </a:avLst>
          </a:prstGeom>
          <a:gradFill>
            <a:gsLst>
              <a:gs pos="0">
                <a:schemeClr val="accent6">
                  <a:shade val="15000"/>
                  <a:satMod val="180000"/>
                  <a:alpha val="50000"/>
                </a:schemeClr>
              </a:gs>
              <a:gs pos="50000">
                <a:schemeClr val="accent6">
                  <a:shade val="45000"/>
                  <a:satMod val="170000"/>
                  <a:alpha val="50000"/>
                </a:schemeClr>
              </a:gs>
              <a:gs pos="70000">
                <a:schemeClr val="accent6">
                  <a:tint val="99000"/>
                  <a:shade val="65000"/>
                  <a:satMod val="155000"/>
                  <a:alpha val="50000"/>
                </a:schemeClr>
              </a:gs>
              <a:gs pos="100000">
                <a:schemeClr val="accent6">
                  <a:tint val="95500"/>
                  <a:shade val="100000"/>
                  <a:satMod val="155000"/>
                  <a:alpha val="50000"/>
                </a:schemeClr>
              </a:gs>
            </a:gsLst>
          </a:gradFill>
          <a:ln>
            <a:gradFill>
              <a:gsLst>
                <a:gs pos="0">
                  <a:schemeClr val="accent1">
                    <a:lumMod val="75000"/>
                    <a:alpha val="0"/>
                  </a:schemeClr>
                </a:gs>
                <a:gs pos="50000">
                  <a:schemeClr val="accent1">
                    <a:lumMod val="75000"/>
                  </a:schemeClr>
                </a:gs>
                <a:gs pos="100000">
                  <a:schemeClr val="accent1">
                    <a:lumMod val="75000"/>
                  </a:schemeClr>
                </a:gs>
              </a:gsLst>
              <a:lin ang="16200000" scaled="0"/>
            </a:gra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487259" tIns="243627" rIns="487259" bIns="243627" numCol="1" rtlCol="0" anchor="ctr" anchorCtr="0" compatLnSpc="1">
            <a:prstTxWarp prst="textNoShape">
              <a:avLst/>
            </a:prstTxWarp>
          </a:bodyPr>
          <a:lstStyle>
            <a:defPPr>
              <a:defRPr lang="en-US"/>
            </a:defPPr>
            <a:lvl1pPr algn="ctr" defTabSz="914363" fontAlgn="base">
              <a:defRPr sz="1600" b="1" kern="0">
                <a:gradFill>
                  <a:gsLst>
                    <a:gs pos="0">
                      <a:schemeClr val="tx1"/>
                    </a:gs>
                    <a:gs pos="86000">
                      <a:schemeClr val="tx1"/>
                    </a:gs>
                  </a:gsLst>
                  <a:lin ang="5400000" scaled="0"/>
                </a:gradFill>
                <a:latin typeface="+mj-lt"/>
              </a:defRPr>
            </a:lvl1pPr>
          </a:lstStyle>
          <a:p>
            <a:endParaRPr lang="en-US" dirty="0"/>
          </a:p>
        </p:txBody>
      </p:sp>
      <p:sp>
        <p:nvSpPr>
          <p:cNvPr id="34" name="Content Placeholder 2"/>
          <p:cNvSpPr txBox="1">
            <a:spLocks/>
          </p:cNvSpPr>
          <p:nvPr/>
        </p:nvSpPr>
        <p:spPr>
          <a:xfrm>
            <a:off x="3118334" y="1124744"/>
            <a:ext cx="2803430" cy="5640931"/>
          </a:xfrm>
          <a:prstGeom prst="round2SameRect">
            <a:avLst>
              <a:gd name="adj1" fmla="val 7639"/>
              <a:gd name="adj2" fmla="val 0"/>
            </a:avLst>
          </a:prstGeom>
          <a:gradFill>
            <a:gsLst>
              <a:gs pos="0">
                <a:schemeClr val="accent2">
                  <a:shade val="15000"/>
                  <a:satMod val="180000"/>
                  <a:alpha val="50000"/>
                </a:schemeClr>
              </a:gs>
              <a:gs pos="50000">
                <a:schemeClr val="accent2">
                  <a:shade val="45000"/>
                  <a:satMod val="170000"/>
                  <a:alpha val="50000"/>
                </a:schemeClr>
              </a:gs>
              <a:gs pos="70000">
                <a:schemeClr val="accent2">
                  <a:tint val="99000"/>
                  <a:shade val="65000"/>
                  <a:satMod val="155000"/>
                  <a:alpha val="50000"/>
                </a:schemeClr>
              </a:gs>
              <a:gs pos="100000">
                <a:schemeClr val="accent2">
                  <a:tint val="95500"/>
                  <a:shade val="100000"/>
                  <a:satMod val="155000"/>
                  <a:alpha val="50000"/>
                </a:schemeClr>
              </a:gs>
            </a:gsLst>
            <a:lin ang="5400000" scaled="0"/>
          </a:gradFill>
          <a:ln>
            <a:gradFill>
              <a:gsLst>
                <a:gs pos="0">
                  <a:schemeClr val="accent2">
                    <a:lumMod val="75000"/>
                  </a:schemeClr>
                </a:gs>
                <a:gs pos="50000">
                  <a:schemeClr val="accent2">
                    <a:lumMod val="75000"/>
                  </a:schemeClr>
                </a:gs>
                <a:gs pos="100000">
                  <a:schemeClr val="accent2">
                    <a:lumMod val="50000"/>
                    <a:alpha val="0"/>
                  </a:schemeClr>
                </a:gs>
              </a:gsLst>
              <a:lin ang="5400000" scaled="0"/>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87259" tIns="121809" rIns="487259" bIns="243627" numCol="1" rtlCol="0" anchor="ctr" anchorCtr="0" compatLnSpc="1">
            <a:prstTxWarp prst="textNoShape">
              <a:avLst/>
            </a:prstTxWarp>
          </a:bodyPr>
          <a:lstStyle>
            <a:defPPr>
              <a:defRPr lang="en-US"/>
            </a:defPPr>
            <a:lvl1pPr algn="ctr" defTabSz="914363" fontAlgn="base">
              <a:defRPr sz="1600" b="1" kern="0">
                <a:gradFill>
                  <a:gsLst>
                    <a:gs pos="0">
                      <a:schemeClr val="tx1"/>
                    </a:gs>
                    <a:gs pos="86000">
                      <a:schemeClr val="tx1"/>
                    </a:gs>
                  </a:gsLst>
                  <a:lin ang="5400000" scaled="0"/>
                </a:gradFill>
                <a:latin typeface="+mj-lt"/>
              </a:defRPr>
            </a:lvl1pPr>
          </a:lstStyle>
          <a:p>
            <a:endParaRPr lang="en-US" dirty="0"/>
          </a:p>
        </p:txBody>
      </p:sp>
      <p:sp>
        <p:nvSpPr>
          <p:cNvPr id="35" name="Content Placeholder 2"/>
          <p:cNvSpPr txBox="1">
            <a:spLocks/>
          </p:cNvSpPr>
          <p:nvPr/>
        </p:nvSpPr>
        <p:spPr>
          <a:xfrm>
            <a:off x="239287" y="1124744"/>
            <a:ext cx="2803430" cy="5640931"/>
          </a:xfrm>
          <a:prstGeom prst="round2SameRect">
            <a:avLst>
              <a:gd name="adj1" fmla="val 7639"/>
              <a:gd name="adj2" fmla="val 0"/>
            </a:avLst>
          </a:prstGeom>
          <a:ln>
            <a:gradFill>
              <a:gsLst>
                <a:gs pos="0">
                  <a:schemeClr val="accent1"/>
                </a:gs>
                <a:gs pos="50000">
                  <a:schemeClr val="accent1">
                    <a:tint val="44500"/>
                    <a:satMod val="160000"/>
                    <a:alpha val="54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square" lIns="487259" tIns="243627" rIns="487259" bIns="243627" numCol="1" rtlCol="0" anchor="t" anchorCtr="0" compatLnSpc="1">
            <a:prstTxWarp prst="textNoShape">
              <a:avLst/>
            </a:prstTxWarp>
          </a:bodyPr>
          <a:lstStyle>
            <a:defPPr>
              <a:defRPr lang="en-US"/>
            </a:defPPr>
            <a:lvl1pPr defTabSz="914363" fontAlgn="base">
              <a:defRPr sz="1600" b="1" kern="0">
                <a:gradFill>
                  <a:gsLst>
                    <a:gs pos="0">
                      <a:schemeClr val="tx1"/>
                    </a:gs>
                    <a:gs pos="86000">
                      <a:schemeClr val="tx1"/>
                    </a:gs>
                  </a:gsLst>
                  <a:lin ang="5400000" scaled="0"/>
                </a:gradFill>
                <a:latin typeface="+mj-lt"/>
              </a:defRPr>
            </a:lvl1pPr>
            <a:lvl2pPr marL="457182" defTabSz="914363"/>
            <a:lvl3pPr marL="914363" defTabSz="914363"/>
            <a:lvl4pPr marL="1371545" defTabSz="914363"/>
            <a:lvl5pPr marL="1828727" defTabSz="914363"/>
            <a:lvl6pPr marL="2285909" defTabSz="914363"/>
            <a:lvl7pPr marL="2743090" defTabSz="914363"/>
            <a:lvl8pPr marL="3200272" defTabSz="914363"/>
            <a:lvl9pPr marL="3657454" defTabSz="914363"/>
          </a:lstStyle>
          <a:p>
            <a:endParaRPr lang="en-US" dirty="0"/>
          </a:p>
        </p:txBody>
      </p:sp>
      <p:sp>
        <p:nvSpPr>
          <p:cNvPr id="42" name="Text Box 17"/>
          <p:cNvSpPr txBox="1">
            <a:spLocks noChangeArrowheads="1"/>
          </p:cNvSpPr>
          <p:nvPr/>
        </p:nvSpPr>
        <p:spPr bwMode="auto">
          <a:xfrm>
            <a:off x="464780" y="1447014"/>
            <a:ext cx="2352443" cy="299159"/>
          </a:xfrm>
          <a:prstGeom prst="rect">
            <a:avLst/>
          </a:prstGeom>
          <a:noFill/>
        </p:spPr>
        <p:txBody>
          <a:bodyPr wrap="square" lIns="0" tIns="0" rIns="0" bIns="0" rtlCol="0">
            <a:spAutoFit/>
          </a:bodyPr>
          <a:lstStyle/>
          <a:p>
            <a:pPr algn="ctr">
              <a:lnSpc>
                <a:spcPct val="90000"/>
              </a:lnSpc>
            </a:pPr>
            <a:r>
              <a:rPr lang="en-US" sz="2100" b="1" dirty="0">
                <a:gradFill>
                  <a:gsLst>
                    <a:gs pos="0">
                      <a:schemeClr val="tx1"/>
                    </a:gs>
                    <a:gs pos="100000">
                      <a:schemeClr val="tx1"/>
                    </a:gs>
                  </a:gsLst>
                  <a:lin ang="5400000" scaled="0"/>
                </a:gradFill>
              </a:rPr>
              <a:t>Generation 1</a:t>
            </a:r>
          </a:p>
        </p:txBody>
      </p:sp>
      <p:pic>
        <p:nvPicPr>
          <p:cNvPr id="60" name="Picture 2" descr="C:\Users\Staceybr\AppData\Local\Microsoft\Windows\Temporary Internet Files\Content.IE5\SII3DVBC\MCj04352420000[1].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80850" y="3899341"/>
            <a:ext cx="1920314" cy="755963"/>
          </a:xfrm>
          <a:prstGeom prst="rect">
            <a:avLst/>
          </a:prstGeom>
          <a:ln>
            <a:noFill/>
          </a:ln>
          <a:effectLst>
            <a:outerShdw blurRad="215900" dist="114300" dir="2700000" algn="tl" rotWithShape="0">
              <a:schemeClr val="bg1">
                <a:alpha val="40000"/>
              </a:schemeClr>
            </a:outerShdw>
          </a:effectLst>
        </p:spPr>
      </p:pic>
      <p:pic>
        <p:nvPicPr>
          <p:cNvPr id="36" name="Picture 8"/>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022560" y="3721100"/>
            <a:ext cx="994981" cy="1750256"/>
          </a:xfrm>
          <a:prstGeom prst="rect">
            <a:avLst/>
          </a:prstGeom>
          <a:ln>
            <a:noFill/>
          </a:ln>
          <a:effectLst>
            <a:outerShdw blurRad="215900" dist="114300" dir="2700000" algn="tl" rotWithShape="0">
              <a:schemeClr val="bg1">
                <a:alpha val="40000"/>
              </a:schemeClr>
            </a:outerShdw>
          </a:effectLst>
        </p:spPr>
      </p:pic>
      <p:sp>
        <p:nvSpPr>
          <p:cNvPr id="45" name="Text Box 17"/>
          <p:cNvSpPr txBox="1">
            <a:spLocks noChangeArrowheads="1"/>
          </p:cNvSpPr>
          <p:nvPr/>
        </p:nvSpPr>
        <p:spPr bwMode="auto">
          <a:xfrm>
            <a:off x="3343829" y="1447014"/>
            <a:ext cx="2352443" cy="299159"/>
          </a:xfrm>
          <a:prstGeom prst="rect">
            <a:avLst/>
          </a:prstGeom>
          <a:noFill/>
        </p:spPr>
        <p:txBody>
          <a:bodyPr wrap="square" lIns="0" tIns="0" rIns="0" bIns="0" rtlCol="0">
            <a:spAutoFit/>
          </a:bodyPr>
          <a:lstStyle/>
          <a:p>
            <a:pPr algn="ctr">
              <a:lnSpc>
                <a:spcPct val="90000"/>
              </a:lnSpc>
            </a:pPr>
            <a:r>
              <a:rPr lang="en-US" sz="2100" b="1" dirty="0">
                <a:gradFill>
                  <a:gsLst>
                    <a:gs pos="0">
                      <a:schemeClr val="tx1"/>
                    </a:gs>
                    <a:gs pos="100000">
                      <a:schemeClr val="tx1"/>
                    </a:gs>
                  </a:gsLst>
                  <a:lin ang="5400000" scaled="0"/>
                </a:gradFill>
              </a:rPr>
              <a:t>Generation 2</a:t>
            </a:r>
          </a:p>
        </p:txBody>
      </p:sp>
      <p:sp>
        <p:nvSpPr>
          <p:cNvPr id="46" name="Text Box 17"/>
          <p:cNvSpPr txBox="1">
            <a:spLocks noChangeArrowheads="1"/>
          </p:cNvSpPr>
          <p:nvPr/>
        </p:nvSpPr>
        <p:spPr bwMode="auto">
          <a:xfrm>
            <a:off x="3343829" y="3461332"/>
            <a:ext cx="2352443" cy="263149"/>
          </a:xfrm>
          <a:prstGeom prst="rect">
            <a:avLst/>
          </a:prstGeom>
          <a:noFill/>
        </p:spPr>
        <p:txBody>
          <a:bodyPr wrap="square" lIns="0" tIns="0" rIns="0" bIns="0" rtlCol="0">
            <a:spAutoFit/>
          </a:bodyPr>
          <a:lstStyle/>
          <a:p>
            <a:pPr algn="ctr">
              <a:lnSpc>
                <a:spcPct val="90000"/>
              </a:lnSpc>
            </a:pPr>
            <a:r>
              <a:rPr lang="en-US" i="1" dirty="0">
                <a:gradFill>
                  <a:gsLst>
                    <a:gs pos="0">
                      <a:schemeClr val="tx1"/>
                    </a:gs>
                    <a:gs pos="100000">
                      <a:schemeClr val="tx1"/>
                    </a:gs>
                  </a:gsLst>
                  <a:lin ang="5400000" scaled="0"/>
                </a:gradFill>
              </a:rPr>
              <a:t>Density</a:t>
            </a:r>
          </a:p>
        </p:txBody>
      </p:sp>
      <p:grpSp>
        <p:nvGrpSpPr>
          <p:cNvPr id="55" name="Group 51"/>
          <p:cNvGrpSpPr/>
          <p:nvPr/>
        </p:nvGrpSpPr>
        <p:grpSpPr>
          <a:xfrm>
            <a:off x="3343829" y="5552299"/>
            <a:ext cx="2352443" cy="1221352"/>
            <a:chOff x="2453640" y="5843302"/>
            <a:chExt cx="1764792" cy="916014"/>
          </a:xfrm>
        </p:grpSpPr>
        <p:sp>
          <p:nvSpPr>
            <p:cNvPr id="56" name="Text Box 17"/>
            <p:cNvSpPr txBox="1">
              <a:spLocks noChangeArrowheads="1"/>
            </p:cNvSpPr>
            <p:nvPr/>
          </p:nvSpPr>
          <p:spPr bwMode="auto">
            <a:xfrm>
              <a:off x="2453640" y="5843302"/>
              <a:ext cx="1764792" cy="224369"/>
            </a:xfrm>
            <a:prstGeom prst="rect">
              <a:avLst/>
            </a:prstGeom>
            <a:noFill/>
          </p:spPr>
          <p:txBody>
            <a:bodyPr wrap="square" lIns="0" tIns="0" rIns="0" bIns="0" rtlCol="0">
              <a:spAutoFit/>
            </a:bodyPr>
            <a:lstStyle/>
            <a:p>
              <a:pPr algn="ctr">
                <a:lnSpc>
                  <a:spcPct val="90000"/>
                </a:lnSpc>
              </a:pPr>
              <a:r>
                <a:rPr lang="en-US" sz="2100" b="1" dirty="0">
                  <a:gradFill>
                    <a:gsLst>
                      <a:gs pos="0">
                        <a:schemeClr val="tx1"/>
                      </a:gs>
                      <a:gs pos="100000">
                        <a:schemeClr val="tx1"/>
                      </a:gs>
                    </a:gsLst>
                    <a:lin ang="5400000" scaled="0"/>
                  </a:gradFill>
                </a:rPr>
                <a:t>Rack </a:t>
              </a:r>
            </a:p>
          </p:txBody>
        </p:sp>
        <p:sp>
          <p:nvSpPr>
            <p:cNvPr id="57" name="Text Box 17"/>
            <p:cNvSpPr txBox="1">
              <a:spLocks noChangeArrowheads="1"/>
            </p:cNvSpPr>
            <p:nvPr/>
          </p:nvSpPr>
          <p:spPr bwMode="auto">
            <a:xfrm>
              <a:off x="2453640" y="6136068"/>
              <a:ext cx="1764792" cy="623248"/>
            </a:xfrm>
            <a:prstGeom prst="rect">
              <a:avLst/>
            </a:prstGeom>
            <a:noFill/>
          </p:spPr>
          <p:txBody>
            <a:bodyPr wrap="square" lIns="0" tIns="0" rIns="0" bIns="0" rtlCol="0">
              <a:spAutoFit/>
            </a:bodyPr>
            <a:lstStyle/>
            <a:p>
              <a:pPr algn="ctr">
                <a:lnSpc>
                  <a:spcPct val="90000"/>
                </a:lnSpc>
              </a:pPr>
              <a:r>
                <a:rPr lang="en-US" sz="1500" i="1" dirty="0">
                  <a:gradFill>
                    <a:gsLst>
                      <a:gs pos="0">
                        <a:schemeClr val="tx1"/>
                      </a:gs>
                      <a:gs pos="100000">
                        <a:schemeClr val="tx1"/>
                      </a:gs>
                    </a:gsLst>
                    <a:lin ang="5400000" scaled="0"/>
                  </a:gradFill>
                </a:rPr>
                <a:t>Density and Deployment</a:t>
              </a:r>
            </a:p>
            <a:p>
              <a:pPr algn="ctr">
                <a:lnSpc>
                  <a:spcPct val="90000"/>
                </a:lnSpc>
              </a:pPr>
              <a:r>
                <a:rPr lang="en-US" sz="1500" i="1" dirty="0">
                  <a:gradFill>
                    <a:gsLst>
                      <a:gs pos="0">
                        <a:schemeClr val="tx1"/>
                      </a:gs>
                      <a:gs pos="100000">
                        <a:schemeClr val="tx1"/>
                      </a:gs>
                    </a:gsLst>
                    <a:lin ang="5400000" scaled="0"/>
                  </a:gradFill>
                </a:rPr>
                <a:t>1.4 – 1.6 PUE</a:t>
              </a:r>
            </a:p>
            <a:p>
              <a:pPr algn="ctr">
                <a:lnSpc>
                  <a:spcPct val="90000"/>
                </a:lnSpc>
              </a:pPr>
              <a:r>
                <a:rPr lang="en-US" sz="1500" i="1" dirty="0">
                  <a:gradFill>
                    <a:gsLst>
                      <a:gs pos="0">
                        <a:schemeClr val="tx1"/>
                      </a:gs>
                      <a:gs pos="100000">
                        <a:schemeClr val="tx1"/>
                      </a:gs>
                    </a:gsLst>
                    <a:lin ang="5400000" scaled="0"/>
                  </a:gradFill>
                </a:rPr>
                <a:t>Minimized Resource Impact</a:t>
              </a:r>
            </a:p>
          </p:txBody>
        </p:sp>
      </p:grpSp>
      <p:pic>
        <p:nvPicPr>
          <p:cNvPr id="65" name="Picture 64" descr="Quincy Colo Room.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6773" y="1900497"/>
            <a:ext cx="2024561" cy="1463040"/>
          </a:xfrm>
          <a:prstGeom prst="roundRect">
            <a:avLst/>
          </a:prstGeom>
          <a:ln>
            <a:noFill/>
          </a:ln>
          <a:effectLst>
            <a:outerShdw blurRad="215900" dist="114300" dir="2700000" algn="tl" rotWithShape="0">
              <a:prstClr val="black">
                <a:alpha val="40000"/>
              </a:prstClr>
            </a:outerShdw>
          </a:effectLst>
        </p:spPr>
      </p:pic>
      <p:sp>
        <p:nvSpPr>
          <p:cNvPr id="43" name="Text Box 17"/>
          <p:cNvSpPr txBox="1">
            <a:spLocks noChangeArrowheads="1"/>
          </p:cNvSpPr>
          <p:nvPr/>
        </p:nvSpPr>
        <p:spPr bwMode="auto">
          <a:xfrm>
            <a:off x="464780" y="3461332"/>
            <a:ext cx="2352443" cy="263149"/>
          </a:xfrm>
          <a:prstGeom prst="rect">
            <a:avLst/>
          </a:prstGeom>
          <a:noFill/>
        </p:spPr>
        <p:txBody>
          <a:bodyPr wrap="square" lIns="0" tIns="0" rIns="0" bIns="0" rtlCol="0">
            <a:spAutoFit/>
          </a:bodyPr>
          <a:lstStyle/>
          <a:p>
            <a:pPr algn="ctr">
              <a:lnSpc>
                <a:spcPct val="90000"/>
              </a:lnSpc>
            </a:pPr>
            <a:r>
              <a:rPr lang="en-US" i="1" dirty="0">
                <a:gradFill>
                  <a:gsLst>
                    <a:gs pos="0">
                      <a:schemeClr val="tx1"/>
                    </a:gs>
                    <a:gs pos="100000">
                      <a:schemeClr val="tx1"/>
                    </a:gs>
                  </a:gsLst>
                  <a:lin ang="5400000" scaled="0"/>
                </a:gradFill>
              </a:rPr>
              <a:t>Colocation</a:t>
            </a:r>
          </a:p>
        </p:txBody>
      </p:sp>
      <p:pic>
        <p:nvPicPr>
          <p:cNvPr id="54" name="Picture 2" descr="C:\Users\Staceybr\AppData\Local\Microsoft\Windows\Temporary Internet Files\Content.IE5\SII3DVBC\MCj04352420000[1].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80850" y="4814441"/>
            <a:ext cx="1920314" cy="755963"/>
          </a:xfrm>
          <a:prstGeom prst="rect">
            <a:avLst/>
          </a:prstGeom>
          <a:ln>
            <a:noFill/>
          </a:ln>
          <a:effectLst>
            <a:outerShdw blurRad="215900" dist="114300" dir="2700000" algn="tl" rotWithShape="0">
              <a:schemeClr val="bg1">
                <a:alpha val="40000"/>
              </a:schemeClr>
            </a:outerShdw>
          </a:effectLst>
        </p:spPr>
      </p:pic>
      <p:sp>
        <p:nvSpPr>
          <p:cNvPr id="58" name="Text Box 16"/>
          <p:cNvSpPr txBox="1">
            <a:spLocks noChangeArrowheads="1"/>
          </p:cNvSpPr>
          <p:nvPr/>
        </p:nvSpPr>
        <p:spPr bwMode="auto">
          <a:xfrm>
            <a:off x="464780" y="5666614"/>
            <a:ext cx="2352443" cy="1229055"/>
          </a:xfrm>
          <a:prstGeom prst="rect">
            <a:avLst/>
          </a:prstGeom>
          <a:noFill/>
        </p:spPr>
        <p:txBody>
          <a:bodyPr wrap="square" lIns="0" tIns="0" rIns="0" bIns="0" rtlCol="0">
            <a:spAutoFit/>
          </a:bodyPr>
          <a:lstStyle/>
          <a:p>
            <a:pPr algn="ctr">
              <a:lnSpc>
                <a:spcPct val="90000"/>
              </a:lnSpc>
            </a:pPr>
            <a:r>
              <a:rPr lang="en-US" sz="2100" b="1" dirty="0">
                <a:gradFill>
                  <a:gsLst>
                    <a:gs pos="0">
                      <a:schemeClr val="tx1"/>
                    </a:gs>
                    <a:gs pos="100000">
                      <a:schemeClr val="tx1"/>
                    </a:gs>
                  </a:gsLst>
                  <a:lin ang="5400000" scaled="0"/>
                </a:gradFill>
              </a:rPr>
              <a:t>Server</a:t>
            </a:r>
            <a:endParaRPr lang="en-US" sz="1500" i="1" dirty="0">
              <a:gradFill>
                <a:gsLst>
                  <a:gs pos="0">
                    <a:schemeClr val="tx1"/>
                  </a:gs>
                  <a:gs pos="100000">
                    <a:schemeClr val="tx1"/>
                  </a:gs>
                </a:gsLst>
                <a:lin ang="5400000" scaled="0"/>
              </a:gradFill>
            </a:endParaRPr>
          </a:p>
          <a:p>
            <a:pPr algn="ctr">
              <a:lnSpc>
                <a:spcPct val="90000"/>
              </a:lnSpc>
              <a:spcBef>
                <a:spcPts val="800"/>
              </a:spcBef>
            </a:pPr>
            <a:r>
              <a:rPr lang="en-US" sz="1500" i="1" dirty="0">
                <a:gradFill>
                  <a:gsLst>
                    <a:gs pos="0">
                      <a:schemeClr val="tx1"/>
                    </a:gs>
                    <a:gs pos="100000">
                      <a:schemeClr val="tx1"/>
                    </a:gs>
                  </a:gsLst>
                  <a:lin ang="5400000" scaled="0"/>
                </a:gradFill>
              </a:rPr>
              <a:t>Capacity</a:t>
            </a:r>
          </a:p>
          <a:p>
            <a:pPr algn="ctr">
              <a:lnSpc>
                <a:spcPct val="90000"/>
              </a:lnSpc>
            </a:pPr>
            <a:r>
              <a:rPr lang="en-US" sz="1500" i="1" dirty="0">
                <a:gradFill>
                  <a:gsLst>
                    <a:gs pos="0">
                      <a:schemeClr val="tx1"/>
                    </a:gs>
                    <a:gs pos="100000">
                      <a:schemeClr val="tx1"/>
                    </a:gs>
                  </a:gsLst>
                  <a:lin ang="5400000" scaled="0"/>
                </a:gradFill>
              </a:rPr>
              <a:t>~2 PUE</a:t>
            </a:r>
          </a:p>
          <a:p>
            <a:pPr algn="ctr">
              <a:lnSpc>
                <a:spcPct val="90000"/>
              </a:lnSpc>
            </a:pPr>
            <a:r>
              <a:rPr lang="en-US" sz="1500" i="1" dirty="0">
                <a:gradFill>
                  <a:gsLst>
                    <a:gs pos="0">
                      <a:schemeClr val="tx1"/>
                    </a:gs>
                    <a:gs pos="100000">
                      <a:schemeClr val="tx1"/>
                    </a:gs>
                  </a:gsLst>
                  <a:lin ang="5400000" scaled="0"/>
                </a:gradFill>
              </a:rPr>
              <a:t>20 year Technology </a:t>
            </a:r>
          </a:p>
          <a:p>
            <a:pPr algn="ctr">
              <a:lnSpc>
                <a:spcPct val="90000"/>
              </a:lnSpc>
            </a:pPr>
            <a:endParaRPr lang="en-US" sz="1600" b="1" dirty="0">
              <a:gradFill>
                <a:gsLst>
                  <a:gs pos="0">
                    <a:schemeClr val="tx1"/>
                  </a:gs>
                  <a:gs pos="100000">
                    <a:schemeClr val="tx1"/>
                  </a:gs>
                </a:gsLst>
                <a:lin ang="5400000" scaled="0"/>
              </a:gradFill>
            </a:endParaRPr>
          </a:p>
        </p:txBody>
      </p:sp>
      <p:pic>
        <p:nvPicPr>
          <p:cNvPr id="59" name="Picture 2" descr="C:\Users\Staceybr\AppData\Local\Microsoft\Windows\Temporary Internet Files\Content.IE5\SII3DVBC\MCj04352420000[1].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80850" y="4407341"/>
            <a:ext cx="1920314" cy="755963"/>
          </a:xfrm>
          <a:prstGeom prst="rect">
            <a:avLst/>
          </a:prstGeom>
          <a:ln>
            <a:noFill/>
          </a:ln>
          <a:effectLst>
            <a:outerShdw blurRad="215900" dist="114300" dir="2700000" algn="tl" rotWithShape="0">
              <a:schemeClr val="bg1">
                <a:alpha val="40000"/>
              </a:schemeClr>
            </a:outerShdw>
          </a:effectLst>
        </p:spPr>
      </p:pic>
      <p:pic>
        <p:nvPicPr>
          <p:cNvPr id="66" name="Picture 22" descr="tour_data_cente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5188" y="1927715"/>
            <a:ext cx="2091791" cy="1463040"/>
          </a:xfrm>
          <a:prstGeom prst="roundRect">
            <a:avLst/>
          </a:prstGeom>
          <a:ln>
            <a:noFill/>
          </a:ln>
          <a:effectLst>
            <a:outerShdw blurRad="215900" dist="114300" dir="2700000" algn="tl" rotWithShape="0">
              <a:prstClr val="black">
                <a:alpha val="40000"/>
              </a:prstClr>
            </a:outerShdw>
          </a:effectLst>
        </p:spPr>
      </p:pic>
      <p:pic>
        <p:nvPicPr>
          <p:cNvPr id="75" name="Picture 74"/>
          <p:cNvPicPr>
            <a:picLocks noChangeAspect="1"/>
          </p:cNvPicPr>
          <p:nvPr/>
        </p:nvPicPr>
        <p:blipFill rotWithShape="1">
          <a:blip r:embed="rId7" cstate="screen">
            <a:extLst>
              <a:ext uri="{28A0092B-C50C-407E-A947-70E740481C1C}">
                <a14:useLocalDpi xmlns:a14="http://schemas.microsoft.com/office/drawing/2010/main"/>
              </a:ext>
            </a:extLst>
          </a:blip>
          <a:srcRect r="4778"/>
          <a:stretch/>
        </p:blipFill>
        <p:spPr>
          <a:xfrm>
            <a:off x="43650" y="889000"/>
            <a:ext cx="12145175" cy="512805"/>
          </a:xfrm>
          <a:prstGeom prst="rect">
            <a:avLst/>
          </a:prstGeom>
        </p:spPr>
      </p:pic>
      <p:pic>
        <p:nvPicPr>
          <p:cNvPr id="76" name="Picture 7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26451" y="902864"/>
            <a:ext cx="1812888" cy="485077"/>
          </a:xfrm>
          <a:prstGeom prst="rect">
            <a:avLst/>
          </a:prstGeom>
        </p:spPr>
      </p:pic>
      <p:pic>
        <p:nvPicPr>
          <p:cNvPr id="77" name="Picture 7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72143" y="902864"/>
            <a:ext cx="1393821" cy="485077"/>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683663" y="902864"/>
            <a:ext cx="1393821" cy="485077"/>
          </a:xfrm>
          <a:prstGeom prst="rect">
            <a:avLst/>
          </a:prstGeom>
        </p:spPr>
      </p:pic>
      <p:pic>
        <p:nvPicPr>
          <p:cNvPr id="79" name="Picture 7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703123" y="902864"/>
            <a:ext cx="1393821" cy="485077"/>
          </a:xfrm>
          <a:prstGeom prst="rect">
            <a:avLst/>
          </a:prstGeom>
        </p:spPr>
      </p:pic>
      <p:sp>
        <p:nvSpPr>
          <p:cNvPr id="3" name="TextBox 2"/>
          <p:cNvSpPr txBox="1"/>
          <p:nvPr/>
        </p:nvSpPr>
        <p:spPr>
          <a:xfrm>
            <a:off x="10006839" y="973053"/>
            <a:ext cx="821617" cy="344683"/>
          </a:xfrm>
          <a:prstGeom prst="rect">
            <a:avLst/>
          </a:prstGeom>
          <a:noFill/>
        </p:spPr>
        <p:txBody>
          <a:bodyPr wrap="none" lIns="121815" tIns="60915" rIns="121815" bIns="60915" rtlCol="0">
            <a:spAutoFit/>
          </a:bodyPr>
          <a:lstStyle/>
          <a:p>
            <a:pPr>
              <a:lnSpc>
                <a:spcPct val="90000"/>
              </a:lnSpc>
              <a:spcBef>
                <a:spcPct val="20000"/>
              </a:spcBef>
              <a:buSzPct val="90000"/>
            </a:pPr>
            <a:r>
              <a:rPr lang="en-US" sz="1600" b="1" dirty="0">
                <a:solidFill>
                  <a:schemeClr val="tx1">
                    <a:lumMod val="85000"/>
                  </a:schemeClr>
                </a:solidFill>
                <a:effectLst>
                  <a:glow rad="101600">
                    <a:schemeClr val="bg1">
                      <a:lumMod val="65000"/>
                      <a:lumOff val="35000"/>
                      <a:alpha val="60000"/>
                    </a:schemeClr>
                  </a:glow>
                </a:effectLst>
              </a:rPr>
              <a:t>2010+</a:t>
            </a:r>
          </a:p>
        </p:txBody>
      </p:sp>
      <p:sp>
        <p:nvSpPr>
          <p:cNvPr id="81" name="TextBox 80"/>
          <p:cNvSpPr txBox="1"/>
          <p:nvPr/>
        </p:nvSpPr>
        <p:spPr>
          <a:xfrm>
            <a:off x="7022466" y="990552"/>
            <a:ext cx="716249" cy="344709"/>
          </a:xfrm>
          <a:prstGeom prst="rect">
            <a:avLst/>
          </a:prstGeom>
          <a:noFill/>
        </p:spPr>
        <p:txBody>
          <a:bodyPr wrap="none" lIns="121815" tIns="60915" rIns="121815" bIns="60915" rtlCol="0">
            <a:spAutoFit/>
          </a:bodyPr>
          <a:lstStyle/>
          <a:p>
            <a:pPr>
              <a:lnSpc>
                <a:spcPct val="90000"/>
              </a:lnSpc>
              <a:spcBef>
                <a:spcPct val="20000"/>
              </a:spcBef>
              <a:buSzPct val="90000"/>
            </a:pPr>
            <a:r>
              <a:rPr lang="en-US" sz="1600" b="1" dirty="0">
                <a:solidFill>
                  <a:schemeClr val="tx1">
                    <a:lumMod val="85000"/>
                  </a:schemeClr>
                </a:solidFill>
                <a:effectLst>
                  <a:glow rad="101600">
                    <a:schemeClr val="bg1">
                      <a:lumMod val="65000"/>
                      <a:lumOff val="35000"/>
                      <a:alpha val="60000"/>
                    </a:schemeClr>
                  </a:glow>
                </a:effectLst>
              </a:rPr>
              <a:t>2008</a:t>
            </a:r>
          </a:p>
        </p:txBody>
      </p:sp>
      <p:sp>
        <p:nvSpPr>
          <p:cNvPr id="82" name="TextBox 81"/>
          <p:cNvSpPr txBox="1"/>
          <p:nvPr/>
        </p:nvSpPr>
        <p:spPr>
          <a:xfrm>
            <a:off x="1015737" y="990601"/>
            <a:ext cx="1225574" cy="344683"/>
          </a:xfrm>
          <a:prstGeom prst="rect">
            <a:avLst/>
          </a:prstGeom>
          <a:noFill/>
        </p:spPr>
        <p:txBody>
          <a:bodyPr wrap="none" lIns="121815" tIns="60915" rIns="121815" bIns="60915" rtlCol="0">
            <a:spAutoFit/>
          </a:bodyPr>
          <a:lstStyle/>
          <a:p>
            <a:pPr>
              <a:lnSpc>
                <a:spcPct val="90000"/>
              </a:lnSpc>
              <a:spcBef>
                <a:spcPct val="20000"/>
              </a:spcBef>
              <a:buSzPct val="90000"/>
            </a:pPr>
            <a:r>
              <a:rPr lang="en-US" sz="1600" b="1" dirty="0">
                <a:solidFill>
                  <a:schemeClr val="tx1">
                    <a:lumMod val="85000"/>
                  </a:schemeClr>
                </a:solidFill>
                <a:effectLst>
                  <a:glow rad="101600">
                    <a:schemeClr val="bg1">
                      <a:lumMod val="65000"/>
                      <a:lumOff val="35000"/>
                      <a:alpha val="60000"/>
                    </a:schemeClr>
                  </a:glow>
                </a:effectLst>
              </a:rPr>
              <a:t>1989-2005</a:t>
            </a:r>
          </a:p>
        </p:txBody>
      </p:sp>
      <p:sp>
        <p:nvSpPr>
          <p:cNvPr id="83" name="TextBox 82"/>
          <p:cNvSpPr txBox="1"/>
          <p:nvPr/>
        </p:nvSpPr>
        <p:spPr>
          <a:xfrm>
            <a:off x="4164535" y="990600"/>
            <a:ext cx="716249" cy="344709"/>
          </a:xfrm>
          <a:prstGeom prst="rect">
            <a:avLst/>
          </a:prstGeom>
          <a:noFill/>
        </p:spPr>
        <p:txBody>
          <a:bodyPr wrap="none" lIns="121815" tIns="60915" rIns="121815" bIns="60915" rtlCol="0">
            <a:spAutoFit/>
          </a:bodyPr>
          <a:lstStyle/>
          <a:p>
            <a:pPr>
              <a:lnSpc>
                <a:spcPct val="90000"/>
              </a:lnSpc>
              <a:spcBef>
                <a:spcPct val="20000"/>
              </a:spcBef>
              <a:buSzPct val="90000"/>
            </a:pPr>
            <a:r>
              <a:rPr lang="en-US" sz="1600" b="1" dirty="0">
                <a:solidFill>
                  <a:schemeClr val="tx1">
                    <a:lumMod val="85000"/>
                  </a:schemeClr>
                </a:solidFill>
                <a:effectLst>
                  <a:glow rad="101600">
                    <a:schemeClr val="bg1">
                      <a:lumMod val="65000"/>
                      <a:lumOff val="35000"/>
                      <a:alpha val="60000"/>
                    </a:schemeClr>
                  </a:glow>
                </a:effectLst>
              </a:rPr>
              <a:t>2007</a:t>
            </a:r>
          </a:p>
        </p:txBody>
      </p:sp>
      <p:sp>
        <p:nvSpPr>
          <p:cNvPr id="48" name="Text Box 17"/>
          <p:cNvSpPr txBox="1">
            <a:spLocks noChangeArrowheads="1"/>
          </p:cNvSpPr>
          <p:nvPr/>
        </p:nvSpPr>
        <p:spPr bwMode="auto">
          <a:xfrm>
            <a:off x="6204352" y="1447014"/>
            <a:ext cx="2352443" cy="299159"/>
          </a:xfrm>
          <a:prstGeom prst="rect">
            <a:avLst/>
          </a:prstGeom>
          <a:noFill/>
        </p:spPr>
        <p:txBody>
          <a:bodyPr wrap="square" lIns="0" tIns="0" rIns="0" bIns="0" rtlCol="0">
            <a:spAutoFit/>
          </a:bodyPr>
          <a:lstStyle/>
          <a:p>
            <a:pPr algn="ctr">
              <a:lnSpc>
                <a:spcPct val="90000"/>
              </a:lnSpc>
            </a:pPr>
            <a:r>
              <a:rPr lang="en-US" sz="2100" b="1" dirty="0">
                <a:gradFill>
                  <a:gsLst>
                    <a:gs pos="0">
                      <a:schemeClr val="tx1"/>
                    </a:gs>
                    <a:gs pos="100000">
                      <a:schemeClr val="tx1"/>
                    </a:gs>
                  </a:gsLst>
                  <a:lin ang="5400000" scaled="0"/>
                </a:gradFill>
              </a:rPr>
              <a:t>Generation 3</a:t>
            </a:r>
          </a:p>
        </p:txBody>
      </p:sp>
      <p:sp>
        <p:nvSpPr>
          <p:cNvPr id="49" name="Text Box 17"/>
          <p:cNvSpPr txBox="1">
            <a:spLocks noChangeArrowheads="1"/>
          </p:cNvSpPr>
          <p:nvPr/>
        </p:nvSpPr>
        <p:spPr bwMode="auto">
          <a:xfrm>
            <a:off x="6204352" y="3461332"/>
            <a:ext cx="2352443" cy="263149"/>
          </a:xfrm>
          <a:prstGeom prst="rect">
            <a:avLst/>
          </a:prstGeom>
          <a:noFill/>
        </p:spPr>
        <p:txBody>
          <a:bodyPr wrap="square" lIns="0" tIns="0" rIns="0" bIns="0" rtlCol="0">
            <a:spAutoFit/>
          </a:bodyPr>
          <a:lstStyle/>
          <a:p>
            <a:pPr algn="ctr">
              <a:lnSpc>
                <a:spcPct val="90000"/>
              </a:lnSpc>
            </a:pPr>
            <a:r>
              <a:rPr lang="en-US" i="1" dirty="0">
                <a:gradFill>
                  <a:gsLst>
                    <a:gs pos="0">
                      <a:schemeClr val="tx1"/>
                    </a:gs>
                    <a:gs pos="100000">
                      <a:schemeClr val="tx1"/>
                    </a:gs>
                  </a:gsLst>
                  <a:lin ang="5400000" scaled="0"/>
                </a:gradFill>
              </a:rPr>
              <a:t>Containers</a:t>
            </a:r>
          </a:p>
        </p:txBody>
      </p:sp>
      <p:grpSp>
        <p:nvGrpSpPr>
          <p:cNvPr id="50" name="Group 54"/>
          <p:cNvGrpSpPr/>
          <p:nvPr/>
        </p:nvGrpSpPr>
        <p:grpSpPr>
          <a:xfrm>
            <a:off x="5997383" y="5461004"/>
            <a:ext cx="2879053" cy="1164256"/>
            <a:chOff x="4471416" y="5812343"/>
            <a:chExt cx="1764792" cy="873191"/>
          </a:xfrm>
        </p:grpSpPr>
        <p:sp>
          <p:nvSpPr>
            <p:cNvPr id="51" name="Text Box 17"/>
            <p:cNvSpPr txBox="1">
              <a:spLocks noChangeArrowheads="1"/>
            </p:cNvSpPr>
            <p:nvPr/>
          </p:nvSpPr>
          <p:spPr bwMode="auto">
            <a:xfrm>
              <a:off x="4471416" y="5812343"/>
              <a:ext cx="1764792" cy="221599"/>
            </a:xfrm>
            <a:prstGeom prst="rect">
              <a:avLst/>
            </a:prstGeom>
            <a:noFill/>
          </p:spPr>
          <p:txBody>
            <a:bodyPr wrap="square" lIns="0" tIns="0" rIns="0" bIns="0" rtlCol="0">
              <a:spAutoFit/>
            </a:bodyPr>
            <a:lstStyle/>
            <a:p>
              <a:pPr algn="ctr">
                <a:lnSpc>
                  <a:spcPct val="90000"/>
                </a:lnSpc>
              </a:pPr>
              <a:r>
                <a:rPr lang="en-US" sz="2100" b="1" dirty="0">
                  <a:gradFill>
                    <a:gsLst>
                      <a:gs pos="0">
                        <a:schemeClr val="tx1"/>
                      </a:gs>
                      <a:gs pos="100000">
                        <a:schemeClr val="tx1"/>
                      </a:gs>
                    </a:gsLst>
                    <a:lin ang="5400000" scaled="0"/>
                  </a:gradFill>
                </a:rPr>
                <a:t>Containers &amp; Pods</a:t>
              </a:r>
            </a:p>
          </p:txBody>
        </p:sp>
        <p:sp>
          <p:nvSpPr>
            <p:cNvPr id="52" name="Rectangle 51"/>
            <p:cNvSpPr/>
            <p:nvPr/>
          </p:nvSpPr>
          <p:spPr>
            <a:xfrm>
              <a:off x="4471416" y="6062287"/>
              <a:ext cx="1764792" cy="623247"/>
            </a:xfrm>
            <a:prstGeom prst="rect">
              <a:avLst/>
            </a:prstGeom>
            <a:noFill/>
          </p:spPr>
          <p:txBody>
            <a:bodyPr wrap="square" lIns="0" tIns="0" rIns="0" bIns="0" rtlCol="0">
              <a:spAutoFit/>
            </a:bodyPr>
            <a:lstStyle/>
            <a:p>
              <a:pPr algn="ctr">
                <a:lnSpc>
                  <a:spcPct val="90000"/>
                </a:lnSpc>
              </a:pPr>
              <a:r>
                <a:rPr lang="en-US" sz="1500" i="1" dirty="0">
                  <a:gradFill>
                    <a:gsLst>
                      <a:gs pos="0">
                        <a:schemeClr val="tx1"/>
                      </a:gs>
                      <a:gs pos="100000">
                        <a:schemeClr val="tx1"/>
                      </a:gs>
                    </a:gsLst>
                    <a:lin ang="5400000" scaled="0"/>
                  </a:gradFill>
                </a:rPr>
                <a:t>Scalability and Sustainability</a:t>
              </a:r>
            </a:p>
            <a:p>
              <a:pPr algn="ctr">
                <a:lnSpc>
                  <a:spcPct val="90000"/>
                </a:lnSpc>
              </a:pPr>
              <a:r>
                <a:rPr lang="en-US" sz="1500" i="1" dirty="0">
                  <a:gradFill>
                    <a:gsLst>
                      <a:gs pos="0">
                        <a:schemeClr val="tx1"/>
                      </a:gs>
                      <a:gs pos="100000">
                        <a:schemeClr val="tx1"/>
                      </a:gs>
                    </a:gsLst>
                    <a:lin ang="5400000" scaled="0"/>
                  </a:gradFill>
                </a:rPr>
                <a:t>1.2-1.5 PUE</a:t>
              </a:r>
            </a:p>
            <a:p>
              <a:pPr algn="ctr">
                <a:lnSpc>
                  <a:spcPct val="90000"/>
                </a:lnSpc>
              </a:pPr>
              <a:r>
                <a:rPr lang="en-US" sz="1500" i="1" dirty="0">
                  <a:gradFill>
                    <a:gsLst>
                      <a:gs pos="0">
                        <a:schemeClr val="tx1"/>
                      </a:gs>
                      <a:gs pos="100000">
                        <a:schemeClr val="tx1"/>
                      </a:gs>
                    </a:gsLst>
                    <a:lin ang="5400000" scaled="0"/>
                  </a:gradFill>
                </a:rPr>
                <a:t>Air &amp; Water Economization</a:t>
              </a:r>
            </a:p>
            <a:p>
              <a:pPr algn="ctr">
                <a:lnSpc>
                  <a:spcPct val="90000"/>
                </a:lnSpc>
              </a:pPr>
              <a:r>
                <a:rPr lang="en-US" sz="1500" i="1" dirty="0">
                  <a:gradFill>
                    <a:gsLst>
                      <a:gs pos="0">
                        <a:schemeClr val="tx1"/>
                      </a:gs>
                      <a:gs pos="100000">
                        <a:schemeClr val="tx1"/>
                      </a:gs>
                    </a:gsLst>
                    <a:lin ang="5400000" scaled="0"/>
                  </a:gradFill>
                </a:rPr>
                <a:t>Differentiated SLAs </a:t>
              </a:r>
            </a:p>
          </p:txBody>
        </p:sp>
      </p:grpSp>
      <p:pic>
        <p:nvPicPr>
          <p:cNvPr id="61" name="Picture 60" descr="CH1-180.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77155" y="1894159"/>
            <a:ext cx="2148320" cy="1463040"/>
          </a:xfrm>
          <a:prstGeom prst="roundRect">
            <a:avLst/>
          </a:prstGeom>
          <a:ln>
            <a:noFill/>
          </a:ln>
          <a:effectLst>
            <a:outerShdw blurRad="215900" dist="114300" dir="2700000" algn="tl" rotWithShape="0">
              <a:prstClr val="black">
                <a:alpha val="40000"/>
              </a:prstClr>
            </a:outerShdw>
          </a:effectLst>
        </p:spPr>
      </p:pic>
      <p:pic>
        <p:nvPicPr>
          <p:cNvPr id="84"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377155" y="3825044"/>
            <a:ext cx="2148320" cy="1420056"/>
          </a:xfrm>
          <a:prstGeom prst="roundRect">
            <a:avLst/>
          </a:prstGeom>
          <a:ln>
            <a:noFill/>
          </a:ln>
          <a:effectLst>
            <a:outerShdw blurRad="292100" dist="139700" dir="2700000" algn="tl" rotWithShape="0">
              <a:srgbClr val="333333">
                <a:alpha val="65000"/>
              </a:srgbClr>
            </a:outerShdw>
          </a:effectLst>
        </p:spPr>
      </p:pic>
      <p:pic>
        <p:nvPicPr>
          <p:cNvPr id="47" name="Picture 46"/>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243210" y="1864360"/>
            <a:ext cx="2221564" cy="1463040"/>
          </a:xfrm>
          <a:prstGeom prst="roundRect">
            <a:avLst/>
          </a:prstGeom>
          <a:ln>
            <a:noFill/>
          </a:ln>
          <a:effectLst>
            <a:outerShdw blurRad="215900" dist="114300" dir="2700000" algn="tl" rotWithShape="0">
              <a:prstClr val="black">
                <a:alpha val="40000"/>
              </a:prstClr>
            </a:outerShdw>
          </a:effectLst>
        </p:spPr>
      </p:pic>
      <p:pic>
        <p:nvPicPr>
          <p:cNvPr id="62" name="Picture 61"/>
          <p:cNvPicPr>
            <a:picLocks noChangeAspect="1" noChangeArrowheads="1"/>
          </p:cNvPicPr>
          <p:nvPr/>
        </p:nvPicPr>
        <p:blipFill>
          <a:blip r:embed="rId12" cstate="screen">
            <a:extLst>
              <a:ext uri="{BEBA8EAE-BF5A-486C-A8C5-ECC9F3942E4B}">
                <a14:imgProps xmlns:a14="http://schemas.microsoft.com/office/drawing/2010/main">
                  <a14:imgLayer r:embed="rId13">
                    <a14:imgEffect>
                      <a14:backgroundRemoval t="2477" b="100000" l="668" r="98378">
                        <a14:foregroundMark x1="22615" y1="33768" x2="22805" y2="33768"/>
                        <a14:foregroundMark x1="56679" y1="9648" x2="56870" y2="9648"/>
                        <a14:foregroundMark x1="53912" y1="11082" x2="54103" y2="11082"/>
                        <a14:foregroundMark x1="58206" y1="8344" x2="58397" y2="8344"/>
                        <a14:foregroundMark x1="78435" y1="14472" x2="78626" y2="14472"/>
                        <a14:foregroundMark x1="83206" y1="18644" x2="83397" y2="18644"/>
                        <a14:foregroundMark x1="89790" y1="23859" x2="89981" y2="23859"/>
                        <a14:foregroundMark x1="71660" y1="7953" x2="71851" y2="7953"/>
                        <a14:foregroundMark x1="3721" y1="48110" x2="65458" y2="3520"/>
                        <a14:foregroundMark x1="66031" y1="3520" x2="90744" y2="24902"/>
                        <a14:foregroundMark x1="90744" y1="25684" x2="96851" y2="87484"/>
                        <a14:backgroundMark x1="95992" y1="62842" x2="96183" y2="62842"/>
                        <a14:backgroundMark x1="95992" y1="50717" x2="96183" y2="50717"/>
                        <a14:backgroundMark x1="96374" y1="73924" x2="96565" y2="73924"/>
                        <a14:backgroundMark x1="97042" y1="77314" x2="97233" y2="77314"/>
                        <a14:backgroundMark x1="96851" y1="67797" x2="97901" y2="86050"/>
                        <a14:backgroundMark x1="74415" y1="99401" x2="97953" y2="94411"/>
                        <a14:backgroundMark x1="97368" y1="87226" x2="95322" y2="67265"/>
                      </a14:backgroundRemoval>
                    </a14:imgEffect>
                  </a14:imgLayer>
                </a14:imgProps>
              </a:ext>
              <a:ext uri="{28A0092B-C50C-407E-A947-70E740481C1C}">
                <a14:useLocalDpi xmlns:a14="http://schemas.microsoft.com/office/drawing/2010/main"/>
              </a:ext>
            </a:extLst>
          </a:blip>
          <a:srcRect/>
          <a:stretch>
            <a:fillRect/>
          </a:stretch>
        </p:blipFill>
        <p:spPr bwMode="auto">
          <a:xfrm>
            <a:off x="9289249" y="3677828"/>
            <a:ext cx="2279692" cy="1668872"/>
          </a:xfrm>
          <a:prstGeom prst="rect">
            <a:avLst/>
          </a:prstGeom>
          <a:ln>
            <a:noFill/>
          </a:ln>
          <a:effectLst>
            <a:outerShdw blurRad="292100" dist="139700" dir="2700000" algn="tl" rotWithShape="0">
              <a:srgbClr val="333333">
                <a:alpha val="65000"/>
              </a:srgbClr>
            </a:outerShdw>
          </a:effectLst>
          <a:extLst/>
        </p:spPr>
      </p:pic>
      <p:sp>
        <p:nvSpPr>
          <p:cNvPr id="39" name="Text Box 17"/>
          <p:cNvSpPr txBox="1">
            <a:spLocks noChangeArrowheads="1"/>
          </p:cNvSpPr>
          <p:nvPr/>
        </p:nvSpPr>
        <p:spPr bwMode="auto">
          <a:xfrm>
            <a:off x="9120207" y="1447014"/>
            <a:ext cx="2559653" cy="299159"/>
          </a:xfrm>
          <a:prstGeom prst="rect">
            <a:avLst/>
          </a:prstGeom>
          <a:noFill/>
        </p:spPr>
        <p:txBody>
          <a:bodyPr wrap="square" lIns="0" tIns="0" rIns="0" bIns="0" rtlCol="0">
            <a:spAutoFit/>
          </a:bodyPr>
          <a:lstStyle/>
          <a:p>
            <a:pPr algn="ctr">
              <a:lnSpc>
                <a:spcPct val="90000"/>
              </a:lnSpc>
            </a:pPr>
            <a:r>
              <a:rPr lang="en-US" sz="2100" b="1" dirty="0">
                <a:gradFill>
                  <a:gsLst>
                    <a:gs pos="0">
                      <a:schemeClr val="tx1"/>
                    </a:gs>
                    <a:gs pos="100000">
                      <a:schemeClr val="tx1"/>
                    </a:gs>
                  </a:gsLst>
                  <a:lin ang="5400000" scaled="0"/>
                </a:gradFill>
              </a:rPr>
              <a:t>Generation 4</a:t>
            </a:r>
          </a:p>
        </p:txBody>
      </p:sp>
      <p:sp>
        <p:nvSpPr>
          <p:cNvPr id="40" name="Text Box 17"/>
          <p:cNvSpPr txBox="1">
            <a:spLocks noChangeArrowheads="1"/>
          </p:cNvSpPr>
          <p:nvPr/>
        </p:nvSpPr>
        <p:spPr bwMode="auto">
          <a:xfrm>
            <a:off x="9177337" y="3470668"/>
            <a:ext cx="2445390" cy="263149"/>
          </a:xfrm>
          <a:prstGeom prst="rect">
            <a:avLst/>
          </a:prstGeom>
          <a:noFill/>
        </p:spPr>
        <p:txBody>
          <a:bodyPr wrap="square" lIns="0" tIns="0" rIns="0" bIns="0" rtlCol="0">
            <a:spAutoFit/>
          </a:bodyPr>
          <a:lstStyle/>
          <a:p>
            <a:pPr algn="ctr">
              <a:lnSpc>
                <a:spcPct val="90000"/>
              </a:lnSpc>
            </a:pPr>
            <a:r>
              <a:rPr lang="en-US" i="1" dirty="0">
                <a:gradFill>
                  <a:gsLst>
                    <a:gs pos="0">
                      <a:schemeClr val="tx1"/>
                    </a:gs>
                    <a:gs pos="100000">
                      <a:schemeClr val="tx1"/>
                    </a:gs>
                  </a:gsLst>
                  <a:lin ang="5400000" scaled="0"/>
                </a:gradFill>
              </a:rPr>
              <a:t>Modular </a:t>
            </a:r>
          </a:p>
        </p:txBody>
      </p:sp>
      <p:sp>
        <p:nvSpPr>
          <p:cNvPr id="53" name="Text Box 17"/>
          <p:cNvSpPr txBox="1">
            <a:spLocks noChangeArrowheads="1"/>
          </p:cNvSpPr>
          <p:nvPr/>
        </p:nvSpPr>
        <p:spPr bwMode="auto">
          <a:xfrm>
            <a:off x="8876436" y="5541235"/>
            <a:ext cx="3047208" cy="480132"/>
          </a:xfrm>
          <a:prstGeom prst="rect">
            <a:avLst/>
          </a:prstGeom>
          <a:noFill/>
        </p:spPr>
        <p:txBody>
          <a:bodyPr wrap="square" lIns="0" tIns="0" rIns="0" bIns="0" rtlCol="0">
            <a:spAutoFit/>
          </a:bodyPr>
          <a:lstStyle/>
          <a:p>
            <a:pPr algn="ctr">
              <a:lnSpc>
                <a:spcPct val="90000"/>
              </a:lnSpc>
            </a:pPr>
            <a:r>
              <a:rPr lang="en-US" b="1" dirty="0">
                <a:gradFill>
                  <a:gsLst>
                    <a:gs pos="0">
                      <a:schemeClr val="tx1"/>
                    </a:gs>
                    <a:gs pos="100000">
                      <a:schemeClr val="tx1"/>
                    </a:gs>
                  </a:gsLst>
                  <a:lin ang="5400000" scaled="0"/>
                </a:gradFill>
              </a:rPr>
              <a:t>ITPAC</a:t>
            </a:r>
          </a:p>
          <a:p>
            <a:pPr algn="ctr">
              <a:lnSpc>
                <a:spcPct val="90000"/>
              </a:lnSpc>
            </a:pPr>
            <a:r>
              <a:rPr lang="en-US" sz="1600" b="1" dirty="0">
                <a:gradFill>
                  <a:gsLst>
                    <a:gs pos="0">
                      <a:schemeClr val="tx1"/>
                    </a:gs>
                    <a:gs pos="100000">
                      <a:schemeClr val="tx1"/>
                    </a:gs>
                  </a:gsLst>
                  <a:lin ang="5400000" scaled="0"/>
                </a:gradFill>
              </a:rPr>
              <a:t>(Pre-Assembled Components)</a:t>
            </a:r>
          </a:p>
        </p:txBody>
      </p:sp>
      <p:sp>
        <p:nvSpPr>
          <p:cNvPr id="63" name="Rectangle 62"/>
          <p:cNvSpPr/>
          <p:nvPr/>
        </p:nvSpPr>
        <p:spPr>
          <a:xfrm>
            <a:off x="8876436" y="5969001"/>
            <a:ext cx="3047208" cy="1292635"/>
          </a:xfrm>
          <a:prstGeom prst="rect">
            <a:avLst/>
          </a:prstGeom>
        </p:spPr>
        <p:txBody>
          <a:bodyPr wrap="square" lIns="121809" tIns="60912" rIns="121809" bIns="60912">
            <a:spAutoFit/>
          </a:bodyPr>
          <a:lstStyle/>
          <a:p>
            <a:pPr algn="ctr"/>
            <a:r>
              <a:rPr lang="en-US" sz="1500" i="1" dirty="0"/>
              <a:t>Reduced Carbon, Rightsized</a:t>
            </a:r>
          </a:p>
          <a:p>
            <a:pPr algn="ctr"/>
            <a:r>
              <a:rPr lang="en-US" sz="1500" i="1" dirty="0"/>
              <a:t>1.05-1.15 PUE </a:t>
            </a:r>
          </a:p>
          <a:p>
            <a:pPr algn="ctr"/>
            <a:r>
              <a:rPr lang="en-US" sz="1500" i="1" dirty="0"/>
              <a:t>Faster Time to Market</a:t>
            </a:r>
          </a:p>
          <a:p>
            <a:pPr algn="ctr"/>
            <a:endParaRPr lang="en-US" sz="1500" i="1" dirty="0"/>
          </a:p>
          <a:p>
            <a:endParaRPr lang="en-US" sz="1600" i="1" dirty="0"/>
          </a:p>
        </p:txBody>
      </p:sp>
    </p:spTree>
    <p:extLst>
      <p:ext uri="{BB962C8B-B14F-4D97-AF65-F5344CB8AC3E}">
        <p14:creationId xmlns:p14="http://schemas.microsoft.com/office/powerpoint/2010/main" val="1872935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ppt_x"/>
                                          </p:val>
                                        </p:tav>
                                        <p:tav tm="100000">
                                          <p:val>
                                            <p:strVal val="#ppt_x"/>
                                          </p:val>
                                        </p:tav>
                                      </p:tavLst>
                                    </p:anim>
                                    <p:anim calcmode="lin" valueType="num">
                                      <p:cBhvr additive="base">
                                        <p:cTn id="24" dur="500" fill="hold"/>
                                        <p:tgtEl>
                                          <p:spTgt spid="5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ppt_x"/>
                                          </p:val>
                                        </p:tav>
                                        <p:tav tm="100000">
                                          <p:val>
                                            <p:strVal val="#ppt_x"/>
                                          </p:val>
                                        </p:tav>
                                      </p:tavLst>
                                    </p:anim>
                                    <p:anim calcmode="lin" valueType="num">
                                      <p:cBhvr additive="base">
                                        <p:cTn id="32"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ppt_x"/>
                                          </p:val>
                                        </p:tav>
                                        <p:tav tm="100000">
                                          <p:val>
                                            <p:strVal val="#ppt_x"/>
                                          </p:val>
                                        </p:tav>
                                      </p:tavLst>
                                    </p:anim>
                                    <p:anim calcmode="lin" valueType="num">
                                      <p:cBhvr additive="base">
                                        <p:cTn id="42" dur="50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ppt_x"/>
                                          </p:val>
                                        </p:tav>
                                        <p:tav tm="100000">
                                          <p:val>
                                            <p:strVal val="#ppt_x"/>
                                          </p:val>
                                        </p:tav>
                                      </p:tavLst>
                                    </p:anim>
                                    <p:anim calcmode="lin" valueType="num">
                                      <p:cBhvr additive="base">
                                        <p:cTn id="46" dur="500" fill="hold"/>
                                        <p:tgtEl>
                                          <p:spTgt spid="4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ppt_x"/>
                                          </p:val>
                                        </p:tav>
                                        <p:tav tm="100000">
                                          <p:val>
                                            <p:strVal val="#ppt_x"/>
                                          </p:val>
                                        </p:tav>
                                      </p:tavLst>
                                    </p:anim>
                                    <p:anim calcmode="lin" valueType="num">
                                      <p:cBhvr additive="base">
                                        <p:cTn id="50" dur="500" fill="hold"/>
                                        <p:tgtEl>
                                          <p:spTgt spid="5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additive="base">
                                        <p:cTn id="53" dur="500" fill="hold"/>
                                        <p:tgtEl>
                                          <p:spTgt spid="65"/>
                                        </p:tgtEl>
                                        <p:attrNameLst>
                                          <p:attrName>ppt_x</p:attrName>
                                        </p:attrNameLst>
                                      </p:cBhvr>
                                      <p:tavLst>
                                        <p:tav tm="0">
                                          <p:val>
                                            <p:strVal val="#ppt_x"/>
                                          </p:val>
                                        </p:tav>
                                        <p:tav tm="100000">
                                          <p:val>
                                            <p:strVal val="#ppt_x"/>
                                          </p:val>
                                        </p:tav>
                                      </p:tavLst>
                                    </p:anim>
                                    <p:anim calcmode="lin" valueType="num">
                                      <p:cBhvr additive="base">
                                        <p:cTn id="5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ppt_x"/>
                                          </p:val>
                                        </p:tav>
                                        <p:tav tm="100000">
                                          <p:val>
                                            <p:strVal val="#ppt_x"/>
                                          </p:val>
                                        </p:tav>
                                      </p:tavLst>
                                    </p:anim>
                                    <p:anim calcmode="lin" valueType="num">
                                      <p:cBhvr additive="base">
                                        <p:cTn id="60" dur="500" fill="hold"/>
                                        <p:tgtEl>
                                          <p:spTgt spid="4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ppt_x"/>
                                          </p:val>
                                        </p:tav>
                                        <p:tav tm="100000">
                                          <p:val>
                                            <p:strVal val="#ppt_x"/>
                                          </p:val>
                                        </p:tav>
                                      </p:tavLst>
                                    </p:anim>
                                    <p:anim calcmode="lin" valueType="num">
                                      <p:cBhvr additive="base">
                                        <p:cTn id="64" dur="500" fill="hold"/>
                                        <p:tgtEl>
                                          <p:spTgt spid="4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500" fill="hold"/>
                                        <p:tgtEl>
                                          <p:spTgt spid="50"/>
                                        </p:tgtEl>
                                        <p:attrNameLst>
                                          <p:attrName>ppt_x</p:attrName>
                                        </p:attrNameLst>
                                      </p:cBhvr>
                                      <p:tavLst>
                                        <p:tav tm="0">
                                          <p:val>
                                            <p:strVal val="#ppt_x"/>
                                          </p:val>
                                        </p:tav>
                                        <p:tav tm="100000">
                                          <p:val>
                                            <p:strVal val="#ppt_x"/>
                                          </p:val>
                                        </p:tav>
                                      </p:tavLst>
                                    </p:anim>
                                    <p:anim calcmode="lin" valueType="num">
                                      <p:cBhvr additive="base">
                                        <p:cTn id="68" dur="500" fill="hold"/>
                                        <p:tgtEl>
                                          <p:spTgt spid="5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500" fill="hold"/>
                                        <p:tgtEl>
                                          <p:spTgt spid="61"/>
                                        </p:tgtEl>
                                        <p:attrNameLst>
                                          <p:attrName>ppt_x</p:attrName>
                                        </p:attrNameLst>
                                      </p:cBhvr>
                                      <p:tavLst>
                                        <p:tav tm="0">
                                          <p:val>
                                            <p:strVal val="#ppt_x"/>
                                          </p:val>
                                        </p:tav>
                                        <p:tav tm="100000">
                                          <p:val>
                                            <p:strVal val="#ppt_x"/>
                                          </p:val>
                                        </p:tav>
                                      </p:tavLst>
                                    </p:anim>
                                    <p:anim calcmode="lin" valueType="num">
                                      <p:cBhvr additive="base">
                                        <p:cTn id="72" dur="500" fill="hold"/>
                                        <p:tgtEl>
                                          <p:spTgt spid="6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84"/>
                                        </p:tgtEl>
                                        <p:attrNameLst>
                                          <p:attrName>style.visibility</p:attrName>
                                        </p:attrNameLst>
                                      </p:cBhvr>
                                      <p:to>
                                        <p:strVal val="visible"/>
                                      </p:to>
                                    </p:set>
                                    <p:anim calcmode="lin" valueType="num">
                                      <p:cBhvr additive="base">
                                        <p:cTn id="75" dur="500" fill="hold"/>
                                        <p:tgtEl>
                                          <p:spTgt spid="84"/>
                                        </p:tgtEl>
                                        <p:attrNameLst>
                                          <p:attrName>ppt_x</p:attrName>
                                        </p:attrNameLst>
                                      </p:cBhvr>
                                      <p:tavLst>
                                        <p:tav tm="0">
                                          <p:val>
                                            <p:strVal val="#ppt_x"/>
                                          </p:val>
                                        </p:tav>
                                        <p:tav tm="100000">
                                          <p:val>
                                            <p:strVal val="#ppt_x"/>
                                          </p:val>
                                        </p:tav>
                                      </p:tavLst>
                                    </p:anim>
                                    <p:anim calcmode="lin" valueType="num">
                                      <p:cBhvr additive="base">
                                        <p:cTn id="76"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500" fill="hold"/>
                                        <p:tgtEl>
                                          <p:spTgt spid="53"/>
                                        </p:tgtEl>
                                        <p:attrNameLst>
                                          <p:attrName>ppt_x</p:attrName>
                                        </p:attrNameLst>
                                      </p:cBhvr>
                                      <p:tavLst>
                                        <p:tav tm="0">
                                          <p:val>
                                            <p:strVal val="#ppt_x"/>
                                          </p:val>
                                        </p:tav>
                                        <p:tav tm="100000">
                                          <p:val>
                                            <p:strVal val="#ppt_x"/>
                                          </p:val>
                                        </p:tav>
                                      </p:tavLst>
                                    </p:anim>
                                    <p:anim calcmode="lin" valueType="num">
                                      <p:cBhvr additive="base">
                                        <p:cTn id="82" dur="500" fill="hold"/>
                                        <p:tgtEl>
                                          <p:spTgt spid="5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anim calcmode="lin" valueType="num">
                                      <p:cBhvr additive="base">
                                        <p:cTn id="85" dur="500" fill="hold"/>
                                        <p:tgtEl>
                                          <p:spTgt spid="63"/>
                                        </p:tgtEl>
                                        <p:attrNameLst>
                                          <p:attrName>ppt_x</p:attrName>
                                        </p:attrNameLst>
                                      </p:cBhvr>
                                      <p:tavLst>
                                        <p:tav tm="0">
                                          <p:val>
                                            <p:strVal val="#ppt_x"/>
                                          </p:val>
                                        </p:tav>
                                        <p:tav tm="100000">
                                          <p:val>
                                            <p:strVal val="#ppt_x"/>
                                          </p:val>
                                        </p:tav>
                                      </p:tavLst>
                                    </p:anim>
                                    <p:anim calcmode="lin" valueType="num">
                                      <p:cBhvr additive="base">
                                        <p:cTn id="86" dur="500" fill="hold"/>
                                        <p:tgtEl>
                                          <p:spTgt spid="6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62"/>
                                        </p:tgtEl>
                                        <p:attrNameLst>
                                          <p:attrName>style.visibility</p:attrName>
                                        </p:attrNameLst>
                                      </p:cBhvr>
                                      <p:to>
                                        <p:strVal val="visible"/>
                                      </p:to>
                                    </p:set>
                                    <p:anim calcmode="lin" valueType="num">
                                      <p:cBhvr additive="base">
                                        <p:cTn id="89" dur="500" fill="hold"/>
                                        <p:tgtEl>
                                          <p:spTgt spid="62"/>
                                        </p:tgtEl>
                                        <p:attrNameLst>
                                          <p:attrName>ppt_x</p:attrName>
                                        </p:attrNameLst>
                                      </p:cBhvr>
                                      <p:tavLst>
                                        <p:tav tm="0">
                                          <p:val>
                                            <p:strVal val="#ppt_x"/>
                                          </p:val>
                                        </p:tav>
                                        <p:tav tm="100000">
                                          <p:val>
                                            <p:strVal val="#ppt_x"/>
                                          </p:val>
                                        </p:tav>
                                      </p:tavLst>
                                    </p:anim>
                                    <p:anim calcmode="lin" valueType="num">
                                      <p:cBhvr additive="base">
                                        <p:cTn id="90" dur="500" fill="hold"/>
                                        <p:tgtEl>
                                          <p:spTgt spid="6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fill="hold"/>
                                        <p:tgtEl>
                                          <p:spTgt spid="40"/>
                                        </p:tgtEl>
                                        <p:attrNameLst>
                                          <p:attrName>ppt_x</p:attrName>
                                        </p:attrNameLst>
                                      </p:cBhvr>
                                      <p:tavLst>
                                        <p:tav tm="0">
                                          <p:val>
                                            <p:strVal val="#ppt_x"/>
                                          </p:val>
                                        </p:tav>
                                        <p:tav tm="100000">
                                          <p:val>
                                            <p:strVal val="#ppt_x"/>
                                          </p:val>
                                        </p:tav>
                                      </p:tavLst>
                                    </p:anim>
                                    <p:anim calcmode="lin" valueType="num">
                                      <p:cBhvr additive="base">
                                        <p:cTn id="94" dur="500" fill="hold"/>
                                        <p:tgtEl>
                                          <p:spTgt spid="40"/>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additive="base">
                                        <p:cTn id="97" dur="500" fill="hold"/>
                                        <p:tgtEl>
                                          <p:spTgt spid="47"/>
                                        </p:tgtEl>
                                        <p:attrNameLst>
                                          <p:attrName>ppt_x</p:attrName>
                                        </p:attrNameLst>
                                      </p:cBhvr>
                                      <p:tavLst>
                                        <p:tav tm="0">
                                          <p:val>
                                            <p:strVal val="#ppt_x"/>
                                          </p:val>
                                        </p:tav>
                                        <p:tav tm="100000">
                                          <p:val>
                                            <p:strVal val="#ppt_x"/>
                                          </p:val>
                                        </p:tav>
                                      </p:tavLst>
                                    </p:anim>
                                    <p:anim calcmode="lin" valueType="num">
                                      <p:cBhvr additive="base">
                                        <p:cTn id="98" dur="500" fill="hold"/>
                                        <p:tgtEl>
                                          <p:spTgt spid="47"/>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ppt_x"/>
                                          </p:val>
                                        </p:tav>
                                        <p:tav tm="100000">
                                          <p:val>
                                            <p:strVal val="#ppt_x"/>
                                          </p:val>
                                        </p:tav>
                                      </p:tavLst>
                                    </p:anim>
                                    <p:anim calcmode="lin" valueType="num">
                                      <p:cBhvr additive="base">
                                        <p:cTn id="10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P spid="46" grpId="0"/>
      <p:bldP spid="43" grpId="0"/>
      <p:bldP spid="58" grpId="0"/>
      <p:bldP spid="48" grpId="0"/>
      <p:bldP spid="49" grpId="0"/>
      <p:bldP spid="39" grpId="0"/>
      <p:bldP spid="40" grpId="0"/>
      <p:bldP spid="5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Gen4 ITPAC POC </a:t>
            </a:r>
            <a:endParaRPr lang="en-US" dirty="0"/>
          </a:p>
        </p:txBody>
      </p:sp>
      <p:sp>
        <p:nvSpPr>
          <p:cNvPr id="3" name="Text Placeholder 2"/>
          <p:cNvSpPr>
            <a:spLocks noGrp="1"/>
          </p:cNvSpPr>
          <p:nvPr>
            <p:ph type="body" sz="quarter" idx="10"/>
          </p:nvPr>
        </p:nvSpPr>
        <p:spPr>
          <a:xfrm>
            <a:off x="519113" y="868698"/>
            <a:ext cx="4842898" cy="978729"/>
          </a:xfrm>
        </p:spPr>
        <p:txBody>
          <a:bodyPr/>
          <a:lstStyle/>
          <a:p>
            <a:r>
              <a:rPr lang="en-US" dirty="0" smtClean="0"/>
              <a:t>Airside Economization</a:t>
            </a:r>
          </a:p>
          <a:p>
            <a:r>
              <a:rPr lang="en-US" dirty="0" smtClean="0"/>
              <a:t>Adiabatic Cooling</a:t>
            </a:r>
            <a:endParaRPr lang="en-US" dirty="0"/>
          </a:p>
        </p:txBody>
      </p:sp>
      <p:pic>
        <p:nvPicPr>
          <p:cNvPr id="4" name="Picture 2" descr="http://news.cs.washington.edu/wp-content/uploads/2010/02/datacenter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3147" y="2006611"/>
            <a:ext cx="6524900" cy="43488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5625" y="9056"/>
            <a:ext cx="6553200" cy="4171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728047" y="4181007"/>
            <a:ext cx="5311214" cy="2492964"/>
          </a:xfrm>
          <a:prstGeom prst="rect">
            <a:avLst/>
          </a:prstGeom>
        </p:spPr>
        <p:txBody>
          <a:bodyPr wrap="square" lIns="121820" tIns="60917" rIns="121820" bIns="60917">
            <a:spAutoFit/>
          </a:bodyPr>
          <a:lstStyle/>
          <a:p>
            <a:pPr marL="380697" indent="-380697">
              <a:spcAft>
                <a:spcPts val="1600"/>
              </a:spcAft>
              <a:buFont typeface="Arial" pitchFamily="34" charset="0"/>
              <a:buChar char="•"/>
            </a:pPr>
            <a:r>
              <a:rPr lang="en-US" dirty="0"/>
              <a:t>Modularize and pre-manufacture  </a:t>
            </a:r>
            <a:r>
              <a:rPr lang="en-US" dirty="0" smtClean="0"/>
              <a:t>the entire </a:t>
            </a:r>
            <a:r>
              <a:rPr lang="en-US" dirty="0"/>
              <a:t>datacenter</a:t>
            </a:r>
          </a:p>
          <a:p>
            <a:pPr marL="380697" indent="-380697">
              <a:spcAft>
                <a:spcPts val="1600"/>
              </a:spcAft>
              <a:buFont typeface="Arial" pitchFamily="34" charset="0"/>
              <a:buChar char="•"/>
            </a:pPr>
            <a:r>
              <a:rPr lang="en-US" dirty="0"/>
              <a:t>Lower the Total Cost of Ownership</a:t>
            </a:r>
          </a:p>
          <a:p>
            <a:pPr marL="380697" indent="-380697">
              <a:spcAft>
                <a:spcPts val="1600"/>
              </a:spcAft>
              <a:buFont typeface="Arial" pitchFamily="34" charset="0"/>
              <a:buChar char="•"/>
            </a:pPr>
            <a:r>
              <a:rPr lang="en-US" dirty="0"/>
              <a:t>Increase scalability and right time </a:t>
            </a:r>
            <a:r>
              <a:rPr lang="en-US" dirty="0" smtClean="0"/>
              <a:t>to </a:t>
            </a:r>
            <a:r>
              <a:rPr lang="en-US" dirty="0"/>
              <a:t>market                        </a:t>
            </a:r>
          </a:p>
          <a:p>
            <a:pPr marL="380697" indent="-380697">
              <a:spcAft>
                <a:spcPts val="1600"/>
              </a:spcAft>
              <a:buFont typeface="Arial" pitchFamily="34" charset="0"/>
              <a:buChar char="•"/>
            </a:pPr>
            <a:r>
              <a:rPr lang="en-US" dirty="0"/>
              <a:t>Standardize components to </a:t>
            </a:r>
            <a:r>
              <a:rPr lang="en-US" dirty="0" smtClean="0"/>
              <a:t> </a:t>
            </a:r>
            <a:r>
              <a:rPr lang="en-US" dirty="0"/>
              <a:t>improve operations and reliability</a:t>
            </a:r>
          </a:p>
        </p:txBody>
      </p:sp>
    </p:spTree>
    <p:extLst>
      <p:ext uri="{BB962C8B-B14F-4D97-AF65-F5344CB8AC3E}">
        <p14:creationId xmlns:p14="http://schemas.microsoft.com/office/powerpoint/2010/main" val="1887434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19113" y="1191625"/>
            <a:ext cx="6184744" cy="1631125"/>
          </a:xfrm>
          <a:prstGeom prst="rect">
            <a:avLst/>
          </a:prstGeom>
          <a:noFill/>
        </p:spPr>
        <p:txBody>
          <a:bodyPr wrap="square" lIns="121815" tIns="60915" rIns="121815" bIns="60915" rtlCol="0">
            <a:spAutoFit/>
          </a:bodyPr>
          <a:lstStyle>
            <a:defPPr>
              <a:defRPr lang="en-US"/>
            </a:defPPr>
            <a:lvl1pPr marL="457200" indent="-457200" defTabSz="914363">
              <a:lnSpc>
                <a:spcPct val="90000"/>
              </a:lnSpc>
              <a:spcBef>
                <a:spcPct val="20000"/>
              </a:spcBef>
              <a:buSzPct val="90000"/>
              <a:buBlip>
                <a:blip r:embed="rId3"/>
              </a:buBlip>
              <a:defRPr sz="2000">
                <a:gradFill>
                  <a:gsLst>
                    <a:gs pos="0">
                      <a:schemeClr val="tx1"/>
                    </a:gs>
                    <a:gs pos="100000">
                      <a:schemeClr val="tx1"/>
                    </a:gs>
                  </a:gsLst>
                  <a:lin ang="5400000" scaled="0"/>
                </a:gradFill>
              </a:defRPr>
            </a:lvl1pPr>
          </a:lstStyle>
          <a:p>
            <a:r>
              <a:rPr lang="en-US" dirty="0"/>
              <a:t>Forget square footage—relentlessly drive down $/KW per month</a:t>
            </a:r>
          </a:p>
          <a:p>
            <a:r>
              <a:rPr lang="en-US" dirty="0"/>
              <a:t>Pre-manufacture and build your supply chain to minimize materials/waste </a:t>
            </a:r>
          </a:p>
          <a:p>
            <a:r>
              <a:rPr lang="en-US" dirty="0"/>
              <a:t>Enable commoditization and </a:t>
            </a:r>
            <a:r>
              <a:rPr lang="en-US" dirty="0" smtClean="0"/>
              <a:t>scale</a:t>
            </a:r>
            <a:endParaRPr lang="en-US" dirty="0"/>
          </a:p>
        </p:txBody>
      </p:sp>
      <p:sp>
        <p:nvSpPr>
          <p:cNvPr id="2" name="Title 1"/>
          <p:cNvSpPr>
            <a:spLocks noGrp="1"/>
          </p:cNvSpPr>
          <p:nvPr>
            <p:ph type="title"/>
          </p:nvPr>
        </p:nvSpPr>
        <p:spPr/>
        <p:txBody>
          <a:bodyPr/>
          <a:lstStyle/>
          <a:p>
            <a:r>
              <a:rPr lang="en-US" sz="5300" dirty="0"/>
              <a:t>The Modular Datacenter</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48667" y="1143000"/>
            <a:ext cx="4511326" cy="3160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5274" y="3813043"/>
            <a:ext cx="5482257"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5388260" y="4434547"/>
            <a:ext cx="6935006" cy="1778780"/>
          </a:xfrm>
          <a:prstGeom prst="rect">
            <a:avLst/>
          </a:prstGeom>
          <a:noFill/>
          <a:ln w="9525">
            <a:noFill/>
            <a:miter lim="800000"/>
            <a:headEnd/>
            <a:tailEnd/>
          </a:ln>
        </p:spPr>
        <p:txBody>
          <a:bodyPr vert="horz" wrap="square" lIns="542961" tIns="271475" rIns="542961" bIns="271475" numCol="1" anchor="t" anchorCtr="0" compatLnSpc="1">
            <a:prstTxWarp prst="textNoShape">
              <a:avLst/>
            </a:prstTxWarp>
          </a:bodyPr>
          <a:lstStyle/>
          <a:p>
            <a:pPr marL="609100" indent="-609100" defTabSz="1218147">
              <a:lnSpc>
                <a:spcPct val="90000"/>
              </a:lnSpc>
              <a:spcBef>
                <a:spcPct val="20000"/>
              </a:spcBef>
              <a:spcAft>
                <a:spcPts val="800"/>
              </a:spcAft>
              <a:buSzPct val="90000"/>
              <a:buBlip>
                <a:blip r:embed="rId3"/>
              </a:buBlip>
            </a:pPr>
            <a:r>
              <a:rPr lang="en-US" sz="2700" dirty="0">
                <a:gradFill>
                  <a:gsLst>
                    <a:gs pos="0">
                      <a:schemeClr val="tx1"/>
                    </a:gs>
                    <a:gs pos="100000">
                      <a:schemeClr val="tx1"/>
                    </a:gs>
                  </a:gsLst>
                  <a:lin ang="5400000" scaled="0"/>
                </a:gradFill>
              </a:rPr>
              <a:t>Tailor reliability to the applications</a:t>
            </a:r>
          </a:p>
          <a:p>
            <a:pPr marL="609100" indent="-609100" defTabSz="1218147">
              <a:lnSpc>
                <a:spcPct val="90000"/>
              </a:lnSpc>
              <a:spcBef>
                <a:spcPct val="20000"/>
              </a:spcBef>
              <a:spcAft>
                <a:spcPts val="800"/>
              </a:spcAft>
              <a:buSzPct val="90000"/>
              <a:buBlip>
                <a:blip r:embed="rId3"/>
              </a:buBlip>
            </a:pPr>
            <a:r>
              <a:rPr lang="en-US" sz="2700" dirty="0">
                <a:gradFill>
                  <a:gsLst>
                    <a:gs pos="0">
                      <a:schemeClr val="tx1"/>
                    </a:gs>
                    <a:gs pos="100000">
                      <a:schemeClr val="tx1"/>
                    </a:gs>
                  </a:gsLst>
                  <a:lin ang="5400000" scaled="0"/>
                </a:gradFill>
              </a:rPr>
              <a:t>Measure, Inform, Report, Improve</a:t>
            </a:r>
          </a:p>
          <a:p>
            <a:pPr marL="609100" indent="-609100" defTabSz="1218147">
              <a:lnSpc>
                <a:spcPct val="90000"/>
              </a:lnSpc>
              <a:spcBef>
                <a:spcPct val="20000"/>
              </a:spcBef>
              <a:spcAft>
                <a:spcPts val="800"/>
              </a:spcAft>
              <a:buSzPct val="90000"/>
              <a:buBlip>
                <a:blip r:embed="rId3"/>
              </a:buBlip>
            </a:pPr>
            <a:r>
              <a:rPr lang="en-US" sz="2700" dirty="0">
                <a:gradFill>
                  <a:gsLst>
                    <a:gs pos="0">
                      <a:schemeClr val="tx1"/>
                    </a:gs>
                    <a:gs pos="100000">
                      <a:schemeClr val="tx1"/>
                    </a:gs>
                  </a:gsLst>
                  <a:lin ang="5400000" scaled="0"/>
                </a:gradFill>
              </a:rPr>
              <a:t>Challenge Everything</a:t>
            </a:r>
            <a:endParaRPr lang="en-US" sz="2700" b="1" dirty="0">
              <a:solidFill>
                <a:schemeClr val="tx1">
                  <a:lumMod val="95000"/>
                  <a:lumOff val="5000"/>
                </a:schemeClr>
              </a:solidFill>
            </a:endParaRPr>
          </a:p>
          <a:p>
            <a:pPr marL="613161" indent="-613161" defTabSz="1217806">
              <a:lnSpc>
                <a:spcPct val="90000"/>
              </a:lnSpc>
            </a:pPr>
            <a:endParaRPr lang="en-US" sz="2700" dirty="0">
              <a:solidFill>
                <a:prstClr val="black"/>
              </a:solidFill>
            </a:endParaRPr>
          </a:p>
          <a:p>
            <a:pPr lvl="1" defTabSz="5428987" eaLnBrk="0" hangingPunct="0">
              <a:lnSpc>
                <a:spcPct val="80000"/>
              </a:lnSpc>
              <a:spcBef>
                <a:spcPct val="20000"/>
              </a:spcBef>
            </a:pPr>
            <a:endParaRPr lang="en-US" sz="2700" kern="0" dirty="0">
              <a:solidFill>
                <a:prstClr val="black"/>
              </a:solidFill>
            </a:endParaRPr>
          </a:p>
          <a:p>
            <a:pPr lvl="2" defTabSz="5428987" eaLnBrk="0" hangingPunct="0">
              <a:lnSpc>
                <a:spcPct val="80000"/>
              </a:lnSpc>
              <a:spcBef>
                <a:spcPct val="20000"/>
              </a:spcBef>
              <a:buFont typeface="Wingdings" pitchFamily="2" charset="2"/>
              <a:buChar char="v"/>
            </a:pPr>
            <a:endParaRPr lang="en-US" sz="2700" kern="0" dirty="0">
              <a:solidFill>
                <a:prstClr val="black"/>
              </a:solidFill>
            </a:endParaRPr>
          </a:p>
          <a:p>
            <a:pPr lvl="1" defTabSz="5428987" eaLnBrk="0" hangingPunct="0">
              <a:lnSpc>
                <a:spcPct val="80000"/>
              </a:lnSpc>
              <a:spcBef>
                <a:spcPct val="20000"/>
              </a:spcBef>
            </a:pPr>
            <a:endParaRPr lang="en-US" sz="2700" kern="0" dirty="0">
              <a:solidFill>
                <a:prstClr val="black"/>
              </a:solidFill>
            </a:endParaRPr>
          </a:p>
          <a:p>
            <a:pPr defTabSz="5428987" eaLnBrk="0" fontAlgn="base" hangingPunct="0">
              <a:lnSpc>
                <a:spcPct val="80000"/>
              </a:lnSpc>
              <a:spcBef>
                <a:spcPct val="20000"/>
              </a:spcBef>
              <a:spcAft>
                <a:spcPct val="0"/>
              </a:spcAft>
              <a:defRPr/>
            </a:pPr>
            <a:endParaRPr lang="en-US" sz="2700" kern="0" dirty="0">
              <a:solidFill>
                <a:prstClr val="black"/>
              </a:solidFill>
            </a:endParaRPr>
          </a:p>
        </p:txBody>
      </p:sp>
    </p:spTree>
    <p:extLst>
      <p:ext uri="{BB962C8B-B14F-4D97-AF65-F5344CB8AC3E}">
        <p14:creationId xmlns:p14="http://schemas.microsoft.com/office/powerpoint/2010/main" val="19977180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300" dirty="0"/>
              <a:t>Paradigm Shift to Ultra-Modularity	</a:t>
            </a:r>
          </a:p>
        </p:txBody>
      </p:sp>
      <p:sp>
        <p:nvSpPr>
          <p:cNvPr id="3" name="Text Placeholder 2"/>
          <p:cNvSpPr>
            <a:spLocks noGrp="1"/>
          </p:cNvSpPr>
          <p:nvPr>
            <p:ph type="body" sz="quarter" idx="4294967295"/>
          </p:nvPr>
        </p:nvSpPr>
        <p:spPr>
          <a:xfrm>
            <a:off x="519113" y="1447800"/>
            <a:ext cx="10653712" cy="4699000"/>
          </a:xfrm>
        </p:spPr>
        <p:txBody>
          <a:bodyPr/>
          <a:lstStyle/>
          <a:p>
            <a:pPr>
              <a:lnSpc>
                <a:spcPct val="100000"/>
              </a:lnSpc>
              <a:spcBef>
                <a:spcPts val="2160"/>
              </a:spcBef>
            </a:pPr>
            <a:r>
              <a:rPr lang="en-US" sz="2800" dirty="0"/>
              <a:t>Pre-manufacture the entire datacenter</a:t>
            </a:r>
          </a:p>
          <a:p>
            <a:pPr>
              <a:lnSpc>
                <a:spcPct val="100000"/>
              </a:lnSpc>
              <a:spcBef>
                <a:spcPts val="2160"/>
              </a:spcBef>
            </a:pPr>
            <a:r>
              <a:rPr lang="en-US" sz="2800" dirty="0"/>
              <a:t>Reduce time to market by &gt;50%</a:t>
            </a:r>
          </a:p>
          <a:p>
            <a:pPr>
              <a:lnSpc>
                <a:spcPct val="100000"/>
              </a:lnSpc>
              <a:spcBef>
                <a:spcPts val="2160"/>
              </a:spcBef>
            </a:pPr>
            <a:r>
              <a:rPr lang="en-US" sz="2800" dirty="0"/>
              <a:t>50-60% lower capital investment</a:t>
            </a:r>
          </a:p>
          <a:p>
            <a:pPr>
              <a:lnSpc>
                <a:spcPct val="100000"/>
              </a:lnSpc>
              <a:spcBef>
                <a:spcPts val="2160"/>
              </a:spcBef>
            </a:pPr>
            <a:r>
              <a:rPr lang="en-US" sz="2800" dirty="0"/>
              <a:t>Scales with business demand</a:t>
            </a:r>
          </a:p>
          <a:p>
            <a:pPr>
              <a:lnSpc>
                <a:spcPct val="100000"/>
              </a:lnSpc>
              <a:spcBef>
                <a:spcPts val="2160"/>
              </a:spcBef>
            </a:pPr>
            <a:r>
              <a:rPr lang="en-US" sz="2800" dirty="0"/>
              <a:t>Classes based on availability needs</a:t>
            </a:r>
          </a:p>
          <a:p>
            <a:pPr>
              <a:lnSpc>
                <a:spcPct val="100000"/>
              </a:lnSpc>
              <a:spcBef>
                <a:spcPts val="2160"/>
              </a:spcBef>
            </a:pPr>
            <a:r>
              <a:rPr lang="en-US" sz="2800" dirty="0"/>
              <a:t>Free air cooling, low water utilization</a:t>
            </a:r>
          </a:p>
          <a:p>
            <a:pPr>
              <a:lnSpc>
                <a:spcPct val="100000"/>
              </a:lnSpc>
              <a:spcBef>
                <a:spcPts val="2160"/>
              </a:spcBef>
            </a:pPr>
            <a:r>
              <a:rPr lang="en-US" sz="2800" dirty="0"/>
              <a:t>Outstanding PUE </a:t>
            </a:r>
            <a:r>
              <a:rPr lang="en-US" sz="2800" dirty="0">
                <a:sym typeface="Wingdings" pitchFamily="2" charset="2"/>
              </a:rPr>
              <a:t> Lower TCO</a:t>
            </a:r>
          </a:p>
        </p:txBody>
      </p:sp>
      <p:pic>
        <p:nvPicPr>
          <p:cNvPr id="102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46243" y="1028733"/>
            <a:ext cx="4721365" cy="2432248"/>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72192" y="3703320"/>
            <a:ext cx="3269472" cy="2960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bwMode="auto">
          <a:xfrm>
            <a:off x="9264115" y="2971800"/>
            <a:ext cx="685621" cy="73152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54820" tIns="27410" rIns="54820" bIns="27410" numCol="1" rtlCol="0" anchor="ctr" anchorCtr="0" compatLnSpc="1">
            <a:prstTxWarp prst="textNoShape">
              <a:avLst/>
            </a:prstTxWarp>
          </a:bodyPr>
          <a:lstStyle/>
          <a:p>
            <a:pPr algn="ctr" defTabSz="548033" fontAlgn="base">
              <a:spcBef>
                <a:spcPct val="0"/>
              </a:spcBef>
              <a:spcAft>
                <a:spcPct val="0"/>
              </a:spcAft>
            </a:pPr>
            <a:endParaRPr lang="en-US" sz="13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00919774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v-ahhamd\Desktop\Site Pics\DSC_592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033" y="2362200"/>
            <a:ext cx="525217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v-ahhamd\Desktop\Site Pics\DSC_60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9632" y="2362200"/>
            <a:ext cx="5410200" cy="297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p:cNvSpPr>
            <a:spLocks noGrp="1"/>
          </p:cNvSpPr>
          <p:nvPr>
            <p:ph type="body" sz="half" idx="4294967295"/>
          </p:nvPr>
        </p:nvSpPr>
        <p:spPr>
          <a:xfrm>
            <a:off x="3736975" y="5486400"/>
            <a:ext cx="8451850" cy="207749"/>
          </a:xfrm>
        </p:spPr>
        <p:txBody>
          <a:bodyPr/>
          <a:lstStyle/>
          <a:p>
            <a:pPr marL="0" indent="0" defTabSz="913907">
              <a:buNone/>
            </a:pPr>
            <a:r>
              <a:rPr lang="en-US" sz="1500" dirty="0"/>
              <a:t>PACs are moved into place and connected to each other  for complete module deployment</a:t>
            </a:r>
          </a:p>
        </p:txBody>
      </p:sp>
      <p:sp>
        <p:nvSpPr>
          <p:cNvPr id="8" name="Title 1"/>
          <p:cNvSpPr txBox="1">
            <a:spLocks/>
          </p:cNvSpPr>
          <p:nvPr/>
        </p:nvSpPr>
        <p:spPr>
          <a:xfrm>
            <a:off x="519113" y="228600"/>
            <a:ext cx="11353800" cy="147732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2000" b="1" kern="1200" cap="none" spc="-113">
                <a:ln w="3175">
                  <a:noFill/>
                </a:ln>
                <a:gradFill flip="none" rotWithShape="1">
                  <a:gsLst>
                    <a:gs pos="0">
                      <a:schemeClr val="tx1"/>
                    </a:gs>
                    <a:gs pos="36000">
                      <a:schemeClr val="tx1"/>
                    </a:gs>
                    <a:gs pos="86000">
                      <a:schemeClr val="tx1">
                        <a:lumMod val="50000"/>
                      </a:schemeClr>
                    </a:gs>
                  </a:gsLst>
                  <a:lin ang="5400000" scaled="0"/>
                  <a:tileRect/>
                </a:gradFill>
                <a:effectLst>
                  <a:outerShdw blurRad="50800" dist="38100" dir="2700000" algn="tl" rotWithShape="0">
                    <a:prstClr val="black">
                      <a:alpha val="40000"/>
                    </a:prstClr>
                  </a:outerShdw>
                </a:effectLst>
                <a:latin typeface="Segoe UI" pitchFamily="34" charset="0"/>
                <a:ea typeface="+mn-ea"/>
                <a:cs typeface="Segoe UI" pitchFamily="34" charset="0"/>
              </a:defRPr>
            </a:lvl1pPr>
          </a:lstStyle>
          <a:p>
            <a:r>
              <a:rPr lang="pt-BR" sz="5300" b="0" dirty="0"/>
              <a:t>Microsoft’s Modular Datacenter </a:t>
            </a:r>
          </a:p>
          <a:p>
            <a:r>
              <a:rPr lang="pt-BR" sz="5300" b="0" dirty="0"/>
              <a:t>Quincy 1st ITPac Installations!</a:t>
            </a:r>
          </a:p>
        </p:txBody>
      </p:sp>
    </p:spTree>
    <p:extLst>
      <p:ext uri="{BB962C8B-B14F-4D97-AF65-F5344CB8AC3E}">
        <p14:creationId xmlns:p14="http://schemas.microsoft.com/office/powerpoint/2010/main" val="241836269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13312" y="1498618"/>
            <a:ext cx="4360721" cy="5017647"/>
          </a:xfrm>
          <a:prstGeom prst="rect">
            <a:avLst/>
          </a:prstGeom>
          <a:ln>
            <a:noFill/>
          </a:ln>
          <a:effectLst>
            <a:softEdge rad="112500"/>
          </a:effectLst>
        </p:spPr>
      </p:pic>
      <p:sp>
        <p:nvSpPr>
          <p:cNvPr id="2" name="Title 1"/>
          <p:cNvSpPr>
            <a:spLocks noGrp="1"/>
          </p:cNvSpPr>
          <p:nvPr>
            <p:ph type="title"/>
          </p:nvPr>
        </p:nvSpPr>
        <p:spPr/>
        <p:txBody>
          <a:bodyPr/>
          <a:lstStyle/>
          <a:p>
            <a:r>
              <a:rPr lang="en-US" smtClean="0"/>
              <a:t>Cloud Considerations</a:t>
            </a:r>
            <a:endParaRPr lang="en-US" dirty="0"/>
          </a:p>
        </p:txBody>
      </p:sp>
      <p:grpSp>
        <p:nvGrpSpPr>
          <p:cNvPr id="31" name="Group 30"/>
          <p:cNvGrpSpPr/>
          <p:nvPr/>
        </p:nvGrpSpPr>
        <p:grpSpPr>
          <a:xfrm>
            <a:off x="-101569" y="5354196"/>
            <a:ext cx="8247602" cy="1059304"/>
            <a:chOff x="-76199" y="3257550"/>
            <a:chExt cx="6187313" cy="794478"/>
          </a:xfrm>
        </p:grpSpPr>
        <p:sp>
          <p:nvSpPr>
            <p:cNvPr id="21" name="Rectangle 20"/>
            <p:cNvSpPr/>
            <p:nvPr/>
          </p:nvSpPr>
          <p:spPr bwMode="auto">
            <a:xfrm>
              <a:off x="-76199" y="3257550"/>
              <a:ext cx="6172200" cy="794478"/>
            </a:xfrm>
            <a:prstGeom prst="rect">
              <a:avLst/>
            </a:prstGeom>
            <a:gradFill flip="none" rotWithShape="1">
              <a:gsLst>
                <a:gs pos="0">
                  <a:srgbClr val="000000">
                    <a:alpha val="0"/>
                  </a:srgbClr>
                </a:gs>
                <a:gs pos="50000">
                  <a:srgbClr val="000000">
                    <a:alpha val="50000"/>
                  </a:srgbClr>
                </a:gs>
                <a:gs pos="70000">
                  <a:srgbClr val="000000">
                    <a:alpha val="50000"/>
                  </a:srgbClr>
                </a:gs>
                <a:gs pos="100000">
                  <a:srgbClr val="000000">
                    <a:alpha val="50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0" scaled="1"/>
                <a:tileRect/>
              </a:gradFill>
              <a:round/>
              <a:headEnd/>
              <a:tailEnd/>
            </a:ln>
            <a:effectLst>
              <a:outerShdw blurRad="558800" sx="102000" sy="102000" algn="ctr" rotWithShape="0">
                <a:prstClr val="black">
                  <a:alpha val="82000"/>
                </a:prstClr>
              </a:outerShdw>
            </a:effectLst>
          </p:spPr>
          <p:txBody>
            <a:bodyPr vert="horz" wrap="square" lIns="670443" tIns="121899" rIns="121899" bIns="0" numCol="1" anchor="ctr" anchorCtr="0" compatLnSpc="1">
              <a:prstTxWarp prst="textNoShape">
                <a:avLst/>
              </a:prstTxWarp>
            </a:bodyPr>
            <a:lstStyle/>
            <a:p>
              <a:pPr algn="ctr" defTabSz="1218196" fontAlgn="base">
                <a:lnSpc>
                  <a:spcPct val="85000"/>
                </a:lnSpc>
                <a:spcBef>
                  <a:spcPct val="0"/>
                </a:spcBef>
                <a:spcAft>
                  <a:spcPct val="0"/>
                </a:spcAft>
                <a:buSzPct val="120000"/>
                <a:defRPr/>
              </a:pPr>
              <a:endParaRPr lang="en-US" sz="4300" dirty="0">
                <a:gradFill flip="none" rotWithShape="1">
                  <a:gsLst>
                    <a:gs pos="61000">
                      <a:srgbClr val="FFFFFF">
                        <a:lumMod val="95000"/>
                      </a:srgbClr>
                    </a:gs>
                    <a:gs pos="0">
                      <a:srgbClr val="FFFFFF"/>
                    </a:gs>
                  </a:gsLst>
                  <a:lin ang="5400000" scaled="1"/>
                  <a:tileRect/>
                </a:gradFill>
                <a:effectLst>
                  <a:outerShdw blurRad="609600" sx="102000" sy="102000" algn="ctr" rotWithShape="0">
                    <a:prstClr val="black">
                      <a:alpha val="42000"/>
                    </a:prstClr>
                  </a:outerShdw>
                </a:effectLst>
                <a:latin typeface="Segoe Condensed" pitchFamily="34" charset="0"/>
              </a:endParaRPr>
            </a:p>
          </p:txBody>
        </p:sp>
        <p:sp>
          <p:nvSpPr>
            <p:cNvPr id="12" name="Rectangle 11"/>
            <p:cNvSpPr/>
            <p:nvPr/>
          </p:nvSpPr>
          <p:spPr>
            <a:xfrm>
              <a:off x="396113" y="3479933"/>
              <a:ext cx="5715001" cy="349711"/>
            </a:xfrm>
            <a:prstGeom prst="rect">
              <a:avLst/>
            </a:prstGeom>
          </p:spPr>
          <p:txBody>
            <a:bodyPr wrap="square">
              <a:spAutoFit/>
            </a:bodyPr>
            <a:lstStyle/>
            <a:p>
              <a:pPr marL="456889" indent="-456889">
                <a:lnSpc>
                  <a:spcPct val="90000"/>
                </a:lnSpc>
                <a:spcAft>
                  <a:spcPts val="3199"/>
                </a:spcAft>
                <a:buSzPct val="90000"/>
                <a:buBlip>
                  <a:blip r:embed="rId4"/>
                </a:buBlip>
              </a:pPr>
              <a:r>
                <a:rPr lang="en-US" sz="2700" dirty="0" smtClean="0">
                  <a:gradFill>
                    <a:gsLst>
                      <a:gs pos="0">
                        <a:srgbClr val="FFFFFF"/>
                      </a:gs>
                      <a:gs pos="100000">
                        <a:srgbClr val="FFFFFF"/>
                      </a:gs>
                    </a:gsLst>
                    <a:lin ang="5400000" scaled="0"/>
                  </a:gradFill>
                </a:rPr>
                <a:t>Cloud IT </a:t>
              </a:r>
              <a:r>
                <a:rPr lang="en-US" sz="2700" dirty="0">
                  <a:gradFill>
                    <a:gsLst>
                      <a:gs pos="0">
                        <a:srgbClr val="FFFFFF"/>
                      </a:gs>
                      <a:gs pos="100000">
                        <a:srgbClr val="FFFFFF"/>
                      </a:gs>
                    </a:gsLst>
                    <a:lin ang="5400000" scaled="0"/>
                  </a:gradFill>
                </a:rPr>
                <a:t>Value? Move up the stack</a:t>
              </a:r>
            </a:p>
          </p:txBody>
        </p:sp>
      </p:grpSp>
      <p:grpSp>
        <p:nvGrpSpPr>
          <p:cNvPr id="30" name="Group 29"/>
          <p:cNvGrpSpPr/>
          <p:nvPr/>
        </p:nvGrpSpPr>
        <p:grpSpPr>
          <a:xfrm>
            <a:off x="-81426" y="4171361"/>
            <a:ext cx="8227457" cy="1059304"/>
            <a:chOff x="-61085" y="2370424"/>
            <a:chExt cx="6172200" cy="794478"/>
          </a:xfrm>
        </p:grpSpPr>
        <p:sp>
          <p:nvSpPr>
            <p:cNvPr id="20" name="Rectangle 19"/>
            <p:cNvSpPr/>
            <p:nvPr/>
          </p:nvSpPr>
          <p:spPr bwMode="auto">
            <a:xfrm>
              <a:off x="-61085" y="2370424"/>
              <a:ext cx="6172200" cy="794478"/>
            </a:xfrm>
            <a:prstGeom prst="rect">
              <a:avLst/>
            </a:prstGeom>
            <a:gradFill flip="none" rotWithShape="1">
              <a:gsLst>
                <a:gs pos="0">
                  <a:srgbClr val="000000">
                    <a:alpha val="0"/>
                  </a:srgbClr>
                </a:gs>
                <a:gs pos="50000">
                  <a:srgbClr val="000000">
                    <a:alpha val="50000"/>
                  </a:srgbClr>
                </a:gs>
                <a:gs pos="70000">
                  <a:srgbClr val="000000">
                    <a:alpha val="50000"/>
                  </a:srgbClr>
                </a:gs>
                <a:gs pos="100000">
                  <a:srgbClr val="000000">
                    <a:alpha val="50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0" scaled="1"/>
                <a:tileRect/>
              </a:gradFill>
              <a:round/>
              <a:headEnd/>
              <a:tailEnd/>
            </a:ln>
            <a:effectLst>
              <a:outerShdw blurRad="558800" sx="102000" sy="102000" algn="ctr" rotWithShape="0">
                <a:prstClr val="black">
                  <a:alpha val="82000"/>
                </a:prstClr>
              </a:outerShdw>
            </a:effectLst>
          </p:spPr>
          <p:txBody>
            <a:bodyPr vert="horz" wrap="square" lIns="670443" tIns="121899" rIns="121899" bIns="0" numCol="1" anchor="ctr" anchorCtr="0" compatLnSpc="1">
              <a:prstTxWarp prst="textNoShape">
                <a:avLst/>
              </a:prstTxWarp>
            </a:bodyPr>
            <a:lstStyle/>
            <a:p>
              <a:pPr algn="ctr" defTabSz="1218196" fontAlgn="base">
                <a:lnSpc>
                  <a:spcPct val="85000"/>
                </a:lnSpc>
                <a:spcBef>
                  <a:spcPct val="0"/>
                </a:spcBef>
                <a:spcAft>
                  <a:spcPct val="0"/>
                </a:spcAft>
                <a:buSzPct val="120000"/>
                <a:defRPr/>
              </a:pPr>
              <a:endParaRPr lang="en-US" sz="4300" dirty="0">
                <a:gradFill flip="none" rotWithShape="1">
                  <a:gsLst>
                    <a:gs pos="61000">
                      <a:srgbClr val="FFFFFF">
                        <a:lumMod val="95000"/>
                      </a:srgbClr>
                    </a:gs>
                    <a:gs pos="0">
                      <a:srgbClr val="FFFFFF"/>
                    </a:gs>
                  </a:gsLst>
                  <a:lin ang="5400000" scaled="1"/>
                  <a:tileRect/>
                </a:gradFill>
                <a:effectLst>
                  <a:outerShdw blurRad="609600" sx="102000" sy="102000" algn="ctr" rotWithShape="0">
                    <a:prstClr val="black">
                      <a:alpha val="42000"/>
                    </a:prstClr>
                  </a:outerShdw>
                </a:effectLst>
                <a:latin typeface="Segoe Condensed" pitchFamily="34" charset="0"/>
              </a:endParaRPr>
            </a:p>
          </p:txBody>
        </p:sp>
        <p:sp>
          <p:nvSpPr>
            <p:cNvPr id="23" name="Rectangle 22"/>
            <p:cNvSpPr/>
            <p:nvPr/>
          </p:nvSpPr>
          <p:spPr>
            <a:xfrm>
              <a:off x="380999" y="2444498"/>
              <a:ext cx="4572000" cy="646331"/>
            </a:xfrm>
            <a:prstGeom prst="rect">
              <a:avLst/>
            </a:prstGeom>
          </p:spPr>
          <p:txBody>
            <a:bodyPr>
              <a:spAutoFit/>
            </a:bodyPr>
            <a:lstStyle/>
            <a:p>
              <a:pPr marL="456889" indent="-456889" defTabSz="913503" fontAlgn="base">
                <a:lnSpc>
                  <a:spcPct val="90000"/>
                </a:lnSpc>
                <a:spcAft>
                  <a:spcPts val="3199"/>
                </a:spcAft>
                <a:buSzPct val="90000"/>
                <a:buBlip>
                  <a:blip r:embed="rId4"/>
                </a:buBlip>
              </a:pPr>
              <a:r>
                <a:rPr lang="en-US" sz="2700" kern="0" dirty="0">
                  <a:solidFill>
                    <a:srgbClr val="FFFFFF"/>
                  </a:solidFill>
                  <a:latin typeface="Segoe" pitchFamily="34" charset="0"/>
                </a:rPr>
                <a:t>Drive change in the industry through strong partnerships</a:t>
              </a:r>
            </a:p>
          </p:txBody>
        </p:sp>
      </p:grpSp>
      <p:grpSp>
        <p:nvGrpSpPr>
          <p:cNvPr id="29" name="Group 28"/>
          <p:cNvGrpSpPr/>
          <p:nvPr/>
        </p:nvGrpSpPr>
        <p:grpSpPr>
          <a:xfrm>
            <a:off x="-91499" y="3209631"/>
            <a:ext cx="8227457" cy="838200"/>
            <a:chOff x="-68642" y="1649126"/>
            <a:chExt cx="6172200" cy="628650"/>
          </a:xfrm>
        </p:grpSpPr>
        <p:sp>
          <p:nvSpPr>
            <p:cNvPr id="19" name="Rectangle 18"/>
            <p:cNvSpPr/>
            <p:nvPr/>
          </p:nvSpPr>
          <p:spPr bwMode="auto">
            <a:xfrm>
              <a:off x="-68642" y="1649126"/>
              <a:ext cx="6172200" cy="628650"/>
            </a:xfrm>
            <a:prstGeom prst="rect">
              <a:avLst/>
            </a:prstGeom>
            <a:gradFill flip="none" rotWithShape="1">
              <a:gsLst>
                <a:gs pos="0">
                  <a:srgbClr val="000000">
                    <a:alpha val="0"/>
                  </a:srgbClr>
                </a:gs>
                <a:gs pos="50000">
                  <a:srgbClr val="000000">
                    <a:alpha val="50000"/>
                  </a:srgbClr>
                </a:gs>
                <a:gs pos="70000">
                  <a:srgbClr val="000000">
                    <a:alpha val="50000"/>
                  </a:srgbClr>
                </a:gs>
                <a:gs pos="100000">
                  <a:srgbClr val="000000">
                    <a:alpha val="50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0" scaled="1"/>
                <a:tileRect/>
              </a:gradFill>
              <a:round/>
              <a:headEnd/>
              <a:tailEnd/>
            </a:ln>
            <a:effectLst>
              <a:outerShdw blurRad="558800" sx="102000" sy="102000" algn="ctr" rotWithShape="0">
                <a:prstClr val="black">
                  <a:alpha val="82000"/>
                </a:prstClr>
              </a:outerShdw>
            </a:effectLst>
          </p:spPr>
          <p:txBody>
            <a:bodyPr vert="horz" wrap="square" lIns="670443" tIns="121899" rIns="121899" bIns="0" numCol="1" anchor="ctr" anchorCtr="0" compatLnSpc="1">
              <a:prstTxWarp prst="textNoShape">
                <a:avLst/>
              </a:prstTxWarp>
            </a:bodyPr>
            <a:lstStyle/>
            <a:p>
              <a:pPr algn="ctr" defTabSz="1218196" fontAlgn="base">
                <a:lnSpc>
                  <a:spcPct val="85000"/>
                </a:lnSpc>
                <a:spcBef>
                  <a:spcPct val="0"/>
                </a:spcBef>
                <a:spcAft>
                  <a:spcPct val="0"/>
                </a:spcAft>
                <a:buSzPct val="120000"/>
                <a:defRPr/>
              </a:pPr>
              <a:endParaRPr lang="en-US" sz="4300" dirty="0">
                <a:gradFill flip="none" rotWithShape="1">
                  <a:gsLst>
                    <a:gs pos="61000">
                      <a:srgbClr val="FFFFFF">
                        <a:lumMod val="95000"/>
                      </a:srgbClr>
                    </a:gs>
                    <a:gs pos="0">
                      <a:srgbClr val="FFFFFF"/>
                    </a:gs>
                  </a:gsLst>
                  <a:lin ang="5400000" scaled="1"/>
                  <a:tileRect/>
                </a:gradFill>
                <a:effectLst>
                  <a:outerShdw blurRad="609600" sx="102000" sy="102000" algn="ctr" rotWithShape="0">
                    <a:prstClr val="black">
                      <a:alpha val="42000"/>
                    </a:prstClr>
                  </a:outerShdw>
                </a:effectLst>
                <a:latin typeface="Segoe Condensed" pitchFamily="34" charset="0"/>
              </a:endParaRPr>
            </a:p>
          </p:txBody>
        </p:sp>
        <p:sp>
          <p:nvSpPr>
            <p:cNvPr id="25" name="Rectangle 24"/>
            <p:cNvSpPr/>
            <p:nvPr/>
          </p:nvSpPr>
          <p:spPr>
            <a:xfrm>
              <a:off x="380999" y="1778785"/>
              <a:ext cx="4660181" cy="349711"/>
            </a:xfrm>
            <a:prstGeom prst="rect">
              <a:avLst/>
            </a:prstGeom>
          </p:spPr>
          <p:txBody>
            <a:bodyPr wrap="none">
              <a:spAutoFit/>
            </a:bodyPr>
            <a:lstStyle/>
            <a:p>
              <a:pPr marL="456889" indent="-456889">
                <a:lnSpc>
                  <a:spcPct val="90000"/>
                </a:lnSpc>
                <a:spcAft>
                  <a:spcPts val="3199"/>
                </a:spcAft>
                <a:buSzPct val="90000"/>
                <a:buBlip>
                  <a:blip r:embed="rId4"/>
                </a:buBlip>
              </a:pPr>
              <a:r>
                <a:rPr lang="en-US" sz="2700" dirty="0">
                  <a:gradFill>
                    <a:gsLst>
                      <a:gs pos="0">
                        <a:srgbClr val="FFFFFF"/>
                      </a:gs>
                      <a:gs pos="100000">
                        <a:srgbClr val="FFFFFF"/>
                      </a:gs>
                    </a:gsLst>
                    <a:lin ang="5400000" scaled="0"/>
                  </a:gradFill>
                </a:rPr>
                <a:t>Application/Performance/Watt/Dollar</a:t>
              </a:r>
            </a:p>
          </p:txBody>
        </p:sp>
      </p:grpSp>
      <p:grpSp>
        <p:nvGrpSpPr>
          <p:cNvPr id="28" name="Group 27"/>
          <p:cNvGrpSpPr/>
          <p:nvPr/>
        </p:nvGrpSpPr>
        <p:grpSpPr>
          <a:xfrm>
            <a:off x="-101571" y="1066800"/>
            <a:ext cx="8227457" cy="838200"/>
            <a:chOff x="-76199" y="927828"/>
            <a:chExt cx="6172200" cy="628650"/>
          </a:xfrm>
        </p:grpSpPr>
        <p:sp>
          <p:nvSpPr>
            <p:cNvPr id="15" name="Rectangle 14"/>
            <p:cNvSpPr/>
            <p:nvPr/>
          </p:nvSpPr>
          <p:spPr bwMode="auto">
            <a:xfrm>
              <a:off x="-76199" y="927828"/>
              <a:ext cx="6172200" cy="628650"/>
            </a:xfrm>
            <a:prstGeom prst="rect">
              <a:avLst/>
            </a:prstGeom>
            <a:gradFill flip="none" rotWithShape="1">
              <a:gsLst>
                <a:gs pos="0">
                  <a:srgbClr val="000000">
                    <a:alpha val="0"/>
                  </a:srgbClr>
                </a:gs>
                <a:gs pos="50000">
                  <a:srgbClr val="000000">
                    <a:alpha val="50000"/>
                  </a:srgbClr>
                </a:gs>
                <a:gs pos="70000">
                  <a:srgbClr val="000000">
                    <a:alpha val="50000"/>
                  </a:srgbClr>
                </a:gs>
                <a:gs pos="100000">
                  <a:srgbClr val="000000">
                    <a:alpha val="50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0" scaled="1"/>
                <a:tileRect/>
              </a:gradFill>
              <a:round/>
              <a:headEnd/>
              <a:tailEnd/>
            </a:ln>
            <a:effectLst>
              <a:outerShdw blurRad="558800" sx="102000" sy="102000" algn="ctr" rotWithShape="0">
                <a:prstClr val="black">
                  <a:alpha val="82000"/>
                </a:prstClr>
              </a:outerShdw>
            </a:effectLst>
          </p:spPr>
          <p:txBody>
            <a:bodyPr vert="horz" wrap="square" lIns="670443" tIns="121899" rIns="121899" bIns="0" numCol="1" anchor="ctr" anchorCtr="0" compatLnSpc="1">
              <a:prstTxWarp prst="textNoShape">
                <a:avLst/>
              </a:prstTxWarp>
            </a:bodyPr>
            <a:lstStyle/>
            <a:p>
              <a:pPr algn="ctr" defTabSz="1218196" fontAlgn="base">
                <a:lnSpc>
                  <a:spcPct val="85000"/>
                </a:lnSpc>
                <a:spcBef>
                  <a:spcPct val="0"/>
                </a:spcBef>
                <a:spcAft>
                  <a:spcPct val="0"/>
                </a:spcAft>
                <a:buSzPct val="120000"/>
                <a:defRPr/>
              </a:pPr>
              <a:endParaRPr lang="en-US" sz="4300" dirty="0">
                <a:gradFill flip="none" rotWithShape="1">
                  <a:gsLst>
                    <a:gs pos="61000">
                      <a:srgbClr val="FFFFFF">
                        <a:lumMod val="95000"/>
                      </a:srgbClr>
                    </a:gs>
                    <a:gs pos="0">
                      <a:srgbClr val="FFFFFF"/>
                    </a:gs>
                  </a:gsLst>
                  <a:lin ang="5400000" scaled="1"/>
                  <a:tileRect/>
                </a:gradFill>
                <a:effectLst>
                  <a:outerShdw blurRad="609600" sx="102000" sy="102000" algn="ctr" rotWithShape="0">
                    <a:prstClr val="black">
                      <a:alpha val="42000"/>
                    </a:prstClr>
                  </a:outerShdw>
                </a:effectLst>
                <a:latin typeface="Segoe Condensed" pitchFamily="34" charset="0"/>
              </a:endParaRPr>
            </a:p>
          </p:txBody>
        </p:sp>
        <p:sp>
          <p:nvSpPr>
            <p:cNvPr id="27" name="Rectangle 26"/>
            <p:cNvSpPr/>
            <p:nvPr/>
          </p:nvSpPr>
          <p:spPr>
            <a:xfrm>
              <a:off x="380999" y="1057487"/>
              <a:ext cx="3803955" cy="349711"/>
            </a:xfrm>
            <a:prstGeom prst="rect">
              <a:avLst/>
            </a:prstGeom>
          </p:spPr>
          <p:txBody>
            <a:bodyPr wrap="none">
              <a:spAutoFit/>
            </a:bodyPr>
            <a:lstStyle/>
            <a:p>
              <a:pPr marL="456889" indent="-456889">
                <a:lnSpc>
                  <a:spcPct val="90000"/>
                </a:lnSpc>
                <a:spcAft>
                  <a:spcPts val="3199"/>
                </a:spcAft>
                <a:buSzPct val="90000"/>
                <a:buBlip>
                  <a:blip r:embed="rId4"/>
                </a:buBlip>
              </a:pPr>
              <a:r>
                <a:rPr lang="en-US" sz="2700" dirty="0">
                  <a:gradFill>
                    <a:gsLst>
                      <a:gs pos="0">
                        <a:srgbClr val="FFFFFF"/>
                      </a:gs>
                      <a:gs pos="100000">
                        <a:srgbClr val="FFFFFF"/>
                      </a:gs>
                    </a:gsLst>
                    <a:lin ang="5400000" scaled="0"/>
                  </a:gradFill>
                </a:rPr>
                <a:t>The Datacenter is the Server</a:t>
              </a:r>
            </a:p>
          </p:txBody>
        </p:sp>
      </p:grpSp>
      <p:grpSp>
        <p:nvGrpSpPr>
          <p:cNvPr id="16" name="Group 15"/>
          <p:cNvGrpSpPr/>
          <p:nvPr/>
        </p:nvGrpSpPr>
        <p:grpSpPr>
          <a:xfrm>
            <a:off x="-292100" y="2198264"/>
            <a:ext cx="8227457" cy="838200"/>
            <a:chOff x="-295331" y="-1996347"/>
            <a:chExt cx="6172200" cy="628650"/>
          </a:xfrm>
        </p:grpSpPr>
        <p:sp>
          <p:nvSpPr>
            <p:cNvPr id="17" name="Rectangle 16"/>
            <p:cNvSpPr/>
            <p:nvPr/>
          </p:nvSpPr>
          <p:spPr bwMode="auto">
            <a:xfrm>
              <a:off x="-295331" y="-1996347"/>
              <a:ext cx="6172200" cy="628650"/>
            </a:xfrm>
            <a:prstGeom prst="rect">
              <a:avLst/>
            </a:prstGeom>
            <a:gradFill flip="none" rotWithShape="1">
              <a:gsLst>
                <a:gs pos="0">
                  <a:srgbClr val="000000">
                    <a:alpha val="0"/>
                  </a:srgbClr>
                </a:gs>
                <a:gs pos="50000">
                  <a:srgbClr val="000000">
                    <a:alpha val="50000"/>
                  </a:srgbClr>
                </a:gs>
                <a:gs pos="70000">
                  <a:srgbClr val="000000">
                    <a:alpha val="50000"/>
                  </a:srgbClr>
                </a:gs>
                <a:gs pos="100000">
                  <a:srgbClr val="000000">
                    <a:alpha val="50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0" scaled="1"/>
                <a:tileRect/>
              </a:gradFill>
              <a:round/>
              <a:headEnd/>
              <a:tailEnd/>
            </a:ln>
            <a:effectLst>
              <a:outerShdw blurRad="558800" sx="102000" sy="102000" algn="ctr" rotWithShape="0">
                <a:prstClr val="black">
                  <a:alpha val="82000"/>
                </a:prstClr>
              </a:outerShdw>
            </a:effectLst>
          </p:spPr>
          <p:txBody>
            <a:bodyPr vert="horz" wrap="square" lIns="670443" tIns="121899" rIns="121899" bIns="0" numCol="1" anchor="ctr" anchorCtr="0" compatLnSpc="1">
              <a:prstTxWarp prst="textNoShape">
                <a:avLst/>
              </a:prstTxWarp>
            </a:bodyPr>
            <a:lstStyle/>
            <a:p>
              <a:pPr algn="ctr" defTabSz="1218196" fontAlgn="base">
                <a:lnSpc>
                  <a:spcPct val="85000"/>
                </a:lnSpc>
                <a:spcBef>
                  <a:spcPct val="0"/>
                </a:spcBef>
                <a:spcAft>
                  <a:spcPct val="0"/>
                </a:spcAft>
                <a:buSzPct val="120000"/>
                <a:defRPr/>
              </a:pPr>
              <a:endParaRPr lang="en-US" sz="4300" dirty="0">
                <a:gradFill flip="none" rotWithShape="1">
                  <a:gsLst>
                    <a:gs pos="61000">
                      <a:srgbClr val="FFFFFF">
                        <a:lumMod val="95000"/>
                      </a:srgbClr>
                    </a:gs>
                    <a:gs pos="0">
                      <a:srgbClr val="FFFFFF"/>
                    </a:gs>
                  </a:gsLst>
                  <a:lin ang="5400000" scaled="1"/>
                  <a:tileRect/>
                </a:gradFill>
                <a:effectLst>
                  <a:outerShdw blurRad="609600" sx="102000" sy="102000" algn="ctr" rotWithShape="0">
                    <a:prstClr val="black">
                      <a:alpha val="42000"/>
                    </a:prstClr>
                  </a:outerShdw>
                </a:effectLst>
                <a:latin typeface="Segoe Condensed" pitchFamily="34" charset="0"/>
              </a:endParaRPr>
            </a:p>
          </p:txBody>
        </p:sp>
        <p:sp>
          <p:nvSpPr>
            <p:cNvPr id="18" name="Rectangle 17"/>
            <p:cNvSpPr/>
            <p:nvPr/>
          </p:nvSpPr>
          <p:spPr>
            <a:xfrm>
              <a:off x="304800" y="-1856878"/>
              <a:ext cx="4626509" cy="349711"/>
            </a:xfrm>
            <a:prstGeom prst="rect">
              <a:avLst/>
            </a:prstGeom>
          </p:spPr>
          <p:txBody>
            <a:bodyPr wrap="none">
              <a:spAutoFit/>
            </a:bodyPr>
            <a:lstStyle/>
            <a:p>
              <a:pPr marL="456889" indent="-456889">
                <a:lnSpc>
                  <a:spcPct val="90000"/>
                </a:lnSpc>
                <a:spcAft>
                  <a:spcPts val="3199"/>
                </a:spcAft>
                <a:buSzPct val="90000"/>
                <a:buBlip>
                  <a:blip r:embed="rId4"/>
                </a:buBlip>
              </a:pPr>
              <a:r>
                <a:rPr lang="en-US" sz="2700" dirty="0" smtClean="0">
                  <a:gradFill>
                    <a:gsLst>
                      <a:gs pos="0">
                        <a:srgbClr val="FFFFFF"/>
                      </a:gs>
                      <a:gs pos="100000">
                        <a:srgbClr val="FFFFFF"/>
                      </a:gs>
                    </a:gsLst>
                    <a:lin ang="5400000" scaled="0"/>
                  </a:gradFill>
                </a:rPr>
                <a:t>Services not Servers (Charge Back)</a:t>
              </a:r>
              <a:endParaRPr lang="en-US" sz="27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3887813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750"/>
                                        <p:tgtEl>
                                          <p:spTgt spid="29"/>
                                        </p:tgtEl>
                                      </p:cBhvr>
                                    </p:animEffect>
                                  </p:childTnLst>
                                </p:cTn>
                              </p:par>
                            </p:childTnLst>
                          </p:cTn>
                        </p:par>
                        <p:par>
                          <p:cTn id="12" fill="hold">
                            <p:stCondLst>
                              <p:cond delay="1750"/>
                            </p:stCondLst>
                            <p:childTnLst>
                              <p:par>
                                <p:cTn id="13" presetID="10" presetClass="entr" presetSubtype="0" fill="hold" nodeType="afterEffect">
                                  <p:stCondLst>
                                    <p:cond delay="25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750"/>
                                        <p:tgtEl>
                                          <p:spTgt spid="30"/>
                                        </p:tgtEl>
                                      </p:cBhvr>
                                    </p:animEffect>
                                  </p:childTnLst>
                                </p:cTn>
                              </p:par>
                            </p:childTnLst>
                          </p:cTn>
                        </p:par>
                        <p:par>
                          <p:cTn id="16" fill="hold">
                            <p:stCondLst>
                              <p:cond delay="2750"/>
                            </p:stCondLst>
                            <p:childTnLst>
                              <p:par>
                                <p:cTn id="17" presetID="10" presetClass="entr" presetSubtype="0" fill="hold" nodeType="afterEffect">
                                  <p:stCondLst>
                                    <p:cond delay="25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750"/>
                                        <p:tgtEl>
                                          <p:spTgt spid="31"/>
                                        </p:tgtEl>
                                      </p:cBhvr>
                                    </p:animEffect>
                                  </p:childTnLst>
                                </p:cTn>
                              </p:par>
                            </p:childTnLst>
                          </p:cTn>
                        </p:par>
                        <p:par>
                          <p:cTn id="20" fill="hold">
                            <p:stCondLst>
                              <p:cond delay="375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RVER3\InternalBin\Resource DVD\DVD_ART36\Artwork_Imagery\Icons - Illustrations\Internet Clouds web\Istock 5118882 - clouds and sky soft edges.png"/>
          <p:cNvPicPr>
            <a:picLocks noChangeAspect="1" noChangeArrowheads="1"/>
          </p:cNvPicPr>
          <p:nvPr/>
        </p:nvPicPr>
        <p:blipFill>
          <a:blip r:embed="rId3"/>
          <a:srcRect/>
          <a:stretch>
            <a:fillRect/>
          </a:stretch>
        </p:blipFill>
        <p:spPr bwMode="auto">
          <a:xfrm>
            <a:off x="6292" y="193320"/>
            <a:ext cx="12211050" cy="6163399"/>
          </a:xfrm>
          <a:prstGeom prst="rect">
            <a:avLst/>
          </a:prstGeom>
          <a:noFill/>
        </p:spPr>
      </p:pic>
      <p:sp>
        <p:nvSpPr>
          <p:cNvPr id="43" name="Trapezoid 42"/>
          <p:cNvSpPr/>
          <p:nvPr/>
        </p:nvSpPr>
        <p:spPr bwMode="auto">
          <a:xfrm>
            <a:off x="515938" y="4144255"/>
            <a:ext cx="11156950" cy="1171575"/>
          </a:xfrm>
          <a:prstGeom prst="trapezoid">
            <a:avLst>
              <a:gd name="adj" fmla="val 46951"/>
            </a:avLst>
          </a:prstGeom>
          <a:gradFill flip="none" rotWithShape="1">
            <a:lin ang="810000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fontAlgn="base">
              <a:spcBef>
                <a:spcPct val="0"/>
              </a:spcBef>
              <a:spcAft>
                <a:spcPct val="0"/>
              </a:spcAft>
            </a:pPr>
            <a:endParaRPr lang="en-US" sz="2400" dirty="0">
              <a:solidFill>
                <a:srgbClr val="FFFFFF"/>
              </a:solidFill>
              <a:effectLst>
                <a:outerShdw blurRad="38100" dist="38100" dir="2700000" algn="tl">
                  <a:srgbClr val="000000">
                    <a:alpha val="43137"/>
                  </a:srgbClr>
                </a:outerShdw>
              </a:effectLst>
            </a:endParaRPr>
          </a:p>
        </p:txBody>
      </p:sp>
      <p:pic>
        <p:nvPicPr>
          <p:cNvPr id="3" name="Picture 2" descr="D:\DVD_ART35\Artwork_Imagery\Icons - Illustrations\Pillars - columns\blue column pillar.png"/>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035051" y="1848709"/>
            <a:ext cx="3909060" cy="3301579"/>
          </a:xfrm>
          <a:prstGeom prst="rect">
            <a:avLst/>
          </a:prstGeom>
          <a:noFill/>
          <a:ln>
            <a:noFill/>
          </a:ln>
        </p:spPr>
      </p:pic>
      <p:pic>
        <p:nvPicPr>
          <p:cNvPr id="27" name="Picture 26" descr="D:\DVD_ART35\Artwork_Imagery\Icons - Illustrations\Pillars - columns\blue column pillar.png"/>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3693585" y="1867780"/>
            <a:ext cx="3909060" cy="3282529"/>
          </a:xfrm>
          <a:prstGeom prst="rect">
            <a:avLst/>
          </a:prstGeom>
          <a:noFill/>
          <a:ln>
            <a:noFill/>
          </a:ln>
        </p:spPr>
      </p:pic>
      <p:pic>
        <p:nvPicPr>
          <p:cNvPr id="41" name="Picture 40" descr="D:\DVD_ART35\Artwork_Imagery\Icons - Illustrations\Pillars - columns\blue column pillar.png"/>
          <p:cNvPicPr>
            <a:picLocks noChangeAspect="1" noChangeArrowheads="1"/>
          </p:cNvPicPr>
          <p:nvPr/>
        </p:nvPicPr>
        <p:blipFill>
          <a:blip r:embed="rId4" cstate="screen">
            <a:extLst>
              <a:ext uri="{28A0092B-C50C-407E-A947-70E740481C1C}">
                <a14:useLocalDpi xmlns:a14="http://schemas.microsoft.com/office/drawing/2010/main"/>
              </a:ext>
            </a:extLst>
          </a:blip>
          <a:srcRect r="19509"/>
          <a:stretch>
            <a:fillRect/>
          </a:stretch>
        </p:blipFill>
        <p:spPr bwMode="auto">
          <a:xfrm>
            <a:off x="6318251" y="1883217"/>
            <a:ext cx="3146424" cy="3267075"/>
          </a:xfrm>
          <a:prstGeom prst="rect">
            <a:avLst/>
          </a:prstGeom>
          <a:noFill/>
          <a:ln>
            <a:noFill/>
          </a:ln>
        </p:spPr>
      </p:pic>
      <p:pic>
        <p:nvPicPr>
          <p:cNvPr id="28" name="Picture 27" descr="D:\DVD_ART35\Artwork_Imagery\Icons - Illustrations\Pillars - columns\blue column pillar.png"/>
          <p:cNvPicPr>
            <a:picLocks noChangeAspect="1" noChangeArrowheads="1"/>
          </p:cNvPicPr>
          <p:nvPr/>
        </p:nvPicPr>
        <p:blipFill>
          <a:blip r:embed="rId4" cstate="screen">
            <a:extLst>
              <a:ext uri="{28A0092B-C50C-407E-A947-70E740481C1C}">
                <a14:useLocalDpi xmlns:a14="http://schemas.microsoft.com/office/drawing/2010/main"/>
              </a:ext>
            </a:extLst>
          </a:blip>
          <a:srcRect r="19509"/>
          <a:stretch>
            <a:fillRect/>
          </a:stretch>
        </p:blipFill>
        <p:spPr bwMode="auto">
          <a:xfrm>
            <a:off x="8928103" y="1883217"/>
            <a:ext cx="3146424" cy="3267075"/>
          </a:xfrm>
          <a:prstGeom prst="rect">
            <a:avLst/>
          </a:prstGeom>
          <a:noFill/>
          <a:ln>
            <a:noFill/>
          </a:ln>
        </p:spPr>
      </p:pic>
      <p:sp useBgFill="1">
        <p:nvSpPr>
          <p:cNvPr id="69" name="Rounded Rectangle 45"/>
          <p:cNvSpPr/>
          <p:nvPr/>
        </p:nvSpPr>
        <p:spPr bwMode="auto">
          <a:xfrm>
            <a:off x="-1095372" y="1262063"/>
            <a:ext cx="1095373" cy="1095560"/>
          </a:xfrm>
          <a:prstGeom prst="ellipse">
            <a:avLst/>
          </a:prstGeom>
          <a:ln w="55000" cap="flat" cmpd="sng" algn="ctr">
            <a:noFill/>
            <a:prstDash val="solid"/>
            <a:headEnd type="none" w="med" len="med"/>
            <a:tailEnd type="none" w="med" len="med"/>
          </a:ln>
          <a:effectLst/>
        </p:spPr>
        <p:txBody>
          <a:bodyPr vert="horz" wrap="square" lIns="146200" tIns="487335" rIns="146200" bIns="73105" numCol="1" rtlCol="0" anchor="t" anchorCtr="0" compatLnSpc="1">
            <a:prstTxWarp prst="textNoShape">
              <a:avLst/>
            </a:prstTxWarp>
          </a:bodyPr>
          <a:lstStyle/>
          <a:p>
            <a:pPr algn="ctr" defTabSz="1096683" fontAlgn="base">
              <a:lnSpc>
                <a:spcPct val="80000"/>
              </a:lnSpc>
              <a:spcBef>
                <a:spcPct val="0"/>
              </a:spcBef>
              <a:spcAft>
                <a:spcPct val="0"/>
              </a:spcAft>
              <a:defRPr/>
            </a:pPr>
            <a:endParaRPr lang="en-US" sz="8000" i="1" kern="0" spc="-200" dirty="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2" name="Title 1"/>
          <p:cNvSpPr>
            <a:spLocks noGrp="1"/>
          </p:cNvSpPr>
          <p:nvPr>
            <p:ph type="title"/>
          </p:nvPr>
        </p:nvSpPr>
        <p:spPr/>
        <p:txBody>
          <a:bodyPr/>
          <a:lstStyle/>
          <a:p>
            <a:r>
              <a:rPr lang="en-US" b="1" dirty="0"/>
              <a:t>CTO “Journey to the Cloud” (2008-2020)</a:t>
            </a:r>
          </a:p>
        </p:txBody>
      </p:sp>
      <p:grpSp>
        <p:nvGrpSpPr>
          <p:cNvPr id="4" name="Group 61"/>
          <p:cNvGrpSpPr/>
          <p:nvPr/>
        </p:nvGrpSpPr>
        <p:grpSpPr>
          <a:xfrm>
            <a:off x="1629060" y="915275"/>
            <a:ext cx="1040381" cy="1040559"/>
            <a:chOff x="1447054" y="1537121"/>
            <a:chExt cx="1040381" cy="1040558"/>
          </a:xfrm>
        </p:grpSpPr>
        <p:grpSp>
          <p:nvGrpSpPr>
            <p:cNvPr id="5" name="Group 44"/>
            <p:cNvGrpSpPr/>
            <p:nvPr/>
          </p:nvGrpSpPr>
          <p:grpSpPr>
            <a:xfrm>
              <a:off x="1447054" y="1537121"/>
              <a:ext cx="1040381" cy="1040558"/>
              <a:chOff x="617416" y="1712913"/>
              <a:chExt cx="4868984" cy="3188677"/>
            </a:xfrm>
          </p:grpSpPr>
          <p:sp>
            <p:nvSpPr>
              <p:cNvPr id="46" name="Rounded Rectangle 45"/>
              <p:cNvSpPr/>
              <p:nvPr/>
            </p:nvSpPr>
            <p:spPr bwMode="auto">
              <a:xfrm>
                <a:off x="617416" y="1712913"/>
                <a:ext cx="4868984" cy="3188677"/>
              </a:xfrm>
              <a:prstGeom prst="ellipse">
                <a:avLst/>
              </a:prstGeom>
              <a:gradFill flip="none" rotWithShape="1">
                <a:gsLst>
                  <a:gs pos="0">
                    <a:srgbClr val="FFFFFF"/>
                  </a:gs>
                  <a:gs pos="18000">
                    <a:srgbClr val="FFFFFF">
                      <a:alpha val="0"/>
                    </a:srgbClr>
                  </a:gs>
                  <a:gs pos="54000">
                    <a:srgbClr val="000000">
                      <a:alpha val="56863"/>
                    </a:srgbClr>
                  </a:gs>
                  <a:gs pos="87000">
                    <a:srgbClr val="000000">
                      <a:alpha val="21000"/>
                    </a:srgbClr>
                  </a:gs>
                  <a:gs pos="100000">
                    <a:srgbClr val="FFFFFF">
                      <a:alpha val="31000"/>
                    </a:srgbClr>
                  </a:gs>
                </a:gsLst>
                <a:lin ang="16200000" scaled="1"/>
                <a:tileRect/>
              </a:gradFill>
              <a:ln w="55000" cap="flat" cmpd="sng" algn="ctr">
                <a:solidFill>
                  <a:srgbClr val="FFFFFF">
                    <a:alpha val="20000"/>
                  </a:srgbClr>
                </a:solidFill>
                <a:prstDash val="solid"/>
                <a:headEnd type="none" w="med" len="med"/>
                <a:tailEnd type="none" w="med" len="med"/>
              </a:ln>
              <a:effectLst/>
            </p:spPr>
            <p:txBody>
              <a:bodyPr vert="horz" wrap="square" lIns="146278" tIns="487595" rIns="146278" bIns="73139" numCol="1" rtlCol="0" anchor="t" anchorCtr="0" compatLnSpc="1">
                <a:prstTxWarp prst="textNoShape">
                  <a:avLst/>
                </a:prstTxWarp>
              </a:bodyPr>
              <a:lstStyle/>
              <a:p>
                <a:pPr algn="ctr" defTabSz="1096683" fontAlgn="base">
                  <a:lnSpc>
                    <a:spcPct val="80000"/>
                  </a:lnSpc>
                  <a:spcBef>
                    <a:spcPct val="0"/>
                  </a:spcBef>
                  <a:spcAft>
                    <a:spcPct val="0"/>
                  </a:spcAft>
                  <a:defRPr/>
                </a:pPr>
                <a:endParaRPr lang="en-US" sz="8000" i="1" kern="0" spc="-200" dirty="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47" name="Round Same Side Corner Rectangle 46"/>
              <p:cNvSpPr/>
              <p:nvPr/>
            </p:nvSpPr>
            <p:spPr bwMode="auto">
              <a:xfrm>
                <a:off x="1429554" y="1810972"/>
                <a:ext cx="3244713" cy="1407633"/>
              </a:xfrm>
              <a:prstGeom prst="ellipse">
                <a:avLst/>
              </a:prstGeom>
              <a:gradFill flip="none" rotWithShape="1">
                <a:gsLst>
                  <a:gs pos="0">
                    <a:srgbClr val="FFFFFF"/>
                  </a:gs>
                  <a:gs pos="16000">
                    <a:srgbClr val="FFFFFF">
                      <a:alpha val="35000"/>
                    </a:srgbClr>
                  </a:gs>
                  <a:gs pos="29000">
                    <a:srgbClr val="000000">
                      <a:alpha val="2000"/>
                    </a:srgbClr>
                  </a:gs>
                </a:gsLst>
                <a:lin ang="5400000" scaled="1"/>
                <a:tileRect/>
              </a:gradFill>
              <a:ln w="55000" cap="flat" cmpd="thickThin" algn="ctr">
                <a:noFill/>
                <a:prstDash val="solid"/>
                <a:headEnd type="none" w="med" len="med"/>
                <a:tailEnd type="none" w="med" len="med"/>
              </a:ln>
              <a:effectLst>
                <a:outerShdw blurRad="177800" algn="ctr" rotWithShape="0">
                  <a:srgbClr val="FFFFFF"/>
                </a:outerShdw>
              </a:effectLst>
            </p:spPr>
            <p:txBody>
              <a:bodyPr vert="horz" wrap="square" lIns="91436" tIns="45718" rIns="91436" bIns="45718" numCol="1" rtlCol="0" anchor="ctr" anchorCtr="0" compatLnSpc="1">
                <a:prstTxWarp prst="textNoShape">
                  <a:avLst/>
                </a:prstTxWarp>
              </a:bodyPr>
              <a:lstStyle/>
              <a:p>
                <a:pPr algn="ctr" defTabSz="913605" fontAlgn="base">
                  <a:spcBef>
                    <a:spcPct val="0"/>
                  </a:spcBef>
                  <a:spcAft>
                    <a:spcPct val="0"/>
                  </a:spcAft>
                  <a:defRPr/>
                </a:pPr>
                <a:endParaRPr lang="en-US" sz="2300" i="1" kern="0" dirty="0">
                  <a:solidFill>
                    <a:srgbClr val="FFFFFF"/>
                  </a:solidFill>
                  <a:effectLst>
                    <a:outerShdw blurRad="38100" dist="38100" dir="2700000" algn="tl">
                      <a:srgbClr val="000000">
                        <a:alpha val="43137"/>
                      </a:srgbClr>
                    </a:outerShdw>
                  </a:effectLst>
                </a:endParaRPr>
              </a:p>
            </p:txBody>
          </p:sp>
        </p:grpSp>
        <p:sp>
          <p:nvSpPr>
            <p:cNvPr id="7" name="&quot;Radiant&quot; Blue; Shadow;"/>
            <p:cNvSpPr txBox="1">
              <a:spLocks/>
            </p:cNvSpPr>
            <p:nvPr/>
          </p:nvSpPr>
          <p:spPr bwMode="auto">
            <a:xfrm>
              <a:off x="1579132" y="1678836"/>
              <a:ext cx="776227" cy="757130"/>
            </a:xfrm>
            <a:prstGeom prst="rect">
              <a:avLst/>
            </a:prstGeom>
            <a:noFill/>
            <a:ln w="9525">
              <a:noFill/>
              <a:miter lim="800000"/>
              <a:headEnd/>
              <a:tailEnd/>
            </a:ln>
            <a:effectLst>
              <a:outerShdw blurRad="152400" dist="317500" dir="5400000" sx="90000" sy="-19000" rotWithShape="0">
                <a:prstClr val="black">
                  <a:alpha val="15000"/>
                </a:prstClr>
              </a:outerShdw>
            </a:effectLst>
          </p:spPr>
          <p:txBody>
            <a:bodyPr vert="horz" wrap="square" lIns="0" tIns="0" rIns="0" bIns="0" numCol="1" anchor="ctr" anchorCtr="0" compatLnSpc="1">
              <a:prstTxWarp prst="textNoShape">
                <a:avLst/>
              </a:prstTxWarp>
              <a:spAutoFit/>
            </a:bodyPr>
            <a:lstStyle/>
            <a:p>
              <a:pPr algn="ctr" defTabSz="913905" fontAlgn="base">
                <a:lnSpc>
                  <a:spcPct val="90000"/>
                </a:lnSpc>
                <a:spcBef>
                  <a:spcPct val="0"/>
                </a:spcBef>
                <a:spcAft>
                  <a:spcPct val="0"/>
                </a:spcAft>
                <a:defRPr/>
              </a:pPr>
              <a:r>
                <a:rPr lang="en-US" sz="5500" b="1" kern="0" spc="-151" dirty="0">
                  <a:ln w="3175">
                    <a:noFill/>
                  </a:ln>
                  <a:gradFill flip="none" rotWithShape="1">
                    <a:gsLst>
                      <a:gs pos="0">
                        <a:srgbClr val="AF8621"/>
                      </a:gs>
                      <a:gs pos="22000">
                        <a:srgbClr val="FFFC80">
                          <a:lumMod val="50000"/>
                        </a:srgbClr>
                      </a:gs>
                      <a:gs pos="46000">
                        <a:srgbClr val="00B0F0"/>
                      </a:gs>
                      <a:gs pos="77000">
                        <a:srgbClr val="FFFFFF"/>
                      </a:gs>
                    </a:gsLst>
                    <a:lin ang="5400000" scaled="1"/>
                    <a:tileRect/>
                  </a:gradFill>
                  <a:effectLst>
                    <a:outerShdw blurRad="63500" sx="102000" sy="102000" algn="ctr" rotWithShape="0">
                      <a:prstClr val="black">
                        <a:alpha val="40000"/>
                      </a:prstClr>
                    </a:outerShdw>
                  </a:effectLst>
                  <a:ea typeface="Segoe UI" pitchFamily="34" charset="0"/>
                  <a:cs typeface="Segoe UI" pitchFamily="34" charset="0"/>
                </a:rPr>
                <a:t>1</a:t>
              </a:r>
            </a:p>
          </p:txBody>
        </p:sp>
      </p:grpSp>
      <p:sp>
        <p:nvSpPr>
          <p:cNvPr id="31" name="Rectangle 30"/>
          <p:cNvSpPr/>
          <p:nvPr/>
        </p:nvSpPr>
        <p:spPr>
          <a:xfrm>
            <a:off x="1370013" y="2487531"/>
            <a:ext cx="1447800" cy="1954381"/>
          </a:xfrm>
          <a:prstGeom prst="rect">
            <a:avLst/>
          </a:prstGeom>
        </p:spPr>
        <p:txBody>
          <a:bodyPr wrap="square" lIns="0" tIns="0" rIns="0" bIns="0" anchor="ctr" anchorCtr="0">
            <a:spAutoFit/>
          </a:bodyPr>
          <a:lstStyle/>
          <a:p>
            <a:pPr algn="ctr">
              <a:spcBef>
                <a:spcPts val="1200"/>
              </a:spcBef>
            </a:pPr>
            <a:r>
              <a:rPr lang="en-US" sz="2000" b="1" dirty="0">
                <a:solidFill>
                  <a:srgbClr val="FFFF00"/>
                </a:solidFill>
              </a:rPr>
              <a:t>IT Workload Analysis </a:t>
            </a:r>
          </a:p>
          <a:p>
            <a:pPr algn="ctr">
              <a:spcBef>
                <a:spcPts val="1200"/>
              </a:spcBef>
            </a:pPr>
            <a:r>
              <a:rPr lang="en-US" dirty="0" smtClean="0">
                <a:gradFill>
                  <a:gsLst>
                    <a:gs pos="0">
                      <a:schemeClr val="tx1"/>
                    </a:gs>
                    <a:gs pos="86000">
                      <a:schemeClr val="tx1"/>
                    </a:gs>
                  </a:gsLst>
                  <a:lin ang="5400000" scaled="0"/>
                </a:gradFill>
              </a:rPr>
              <a:t>What's </a:t>
            </a:r>
            <a:r>
              <a:rPr lang="en-US" dirty="0">
                <a:gradFill>
                  <a:gsLst>
                    <a:gs pos="0">
                      <a:schemeClr val="tx1"/>
                    </a:gs>
                    <a:gs pos="86000">
                      <a:schemeClr val="tx1"/>
                    </a:gs>
                  </a:gsLst>
                  <a:lin ang="5400000" scaled="0"/>
                </a:gradFill>
              </a:rPr>
              <a:t>running where</a:t>
            </a:r>
            <a:r>
              <a:rPr lang="en-US" dirty="0" smtClean="0">
                <a:gradFill>
                  <a:gsLst>
                    <a:gs pos="0">
                      <a:schemeClr val="tx1"/>
                    </a:gs>
                    <a:gs pos="86000">
                      <a:schemeClr val="tx1"/>
                    </a:gs>
                  </a:gsLst>
                  <a:lin ang="5400000" scaled="0"/>
                </a:gradFill>
              </a:rPr>
              <a:t>?</a:t>
            </a:r>
            <a:endParaRPr lang="en-US" dirty="0">
              <a:gradFill>
                <a:gsLst>
                  <a:gs pos="0">
                    <a:schemeClr val="tx1"/>
                  </a:gs>
                  <a:gs pos="86000">
                    <a:schemeClr val="tx1"/>
                  </a:gs>
                </a:gsLst>
                <a:lin ang="5400000" scaled="0"/>
              </a:gradFill>
            </a:endParaRPr>
          </a:p>
        </p:txBody>
      </p:sp>
      <p:sp>
        <p:nvSpPr>
          <p:cNvPr id="39" name="Rectangle 38"/>
          <p:cNvSpPr/>
          <p:nvPr/>
        </p:nvSpPr>
        <p:spPr>
          <a:xfrm>
            <a:off x="4027332" y="2495225"/>
            <a:ext cx="1457479" cy="1384995"/>
          </a:xfrm>
          <a:prstGeom prst="rect">
            <a:avLst/>
          </a:prstGeom>
        </p:spPr>
        <p:txBody>
          <a:bodyPr wrap="square" lIns="0" tIns="0" rIns="0" bIns="0" anchor="ctr" anchorCtr="0">
            <a:spAutoFit/>
          </a:bodyPr>
          <a:lstStyle/>
          <a:p>
            <a:pPr algn="ctr">
              <a:spcBef>
                <a:spcPts val="1200"/>
              </a:spcBef>
            </a:pPr>
            <a:r>
              <a:rPr lang="en-US" sz="2000" b="1" dirty="0">
                <a:solidFill>
                  <a:srgbClr val="FFFF00"/>
                </a:solidFill>
              </a:rPr>
              <a:t>Virtualized Data Center</a:t>
            </a:r>
          </a:p>
          <a:p>
            <a:pPr algn="ctr">
              <a:spcBef>
                <a:spcPts val="1200"/>
              </a:spcBef>
            </a:pPr>
            <a:r>
              <a:rPr lang="en-US" sz="2000" b="1" dirty="0">
                <a:gradFill>
                  <a:gsLst>
                    <a:gs pos="0">
                      <a:schemeClr val="tx1"/>
                    </a:gs>
                    <a:gs pos="86000">
                      <a:schemeClr val="tx1"/>
                    </a:gs>
                  </a:gsLst>
                  <a:lin ang="5400000" scaled="0"/>
                </a:gradFill>
              </a:rPr>
              <a:t> </a:t>
            </a:r>
            <a:r>
              <a:rPr lang="en-US" sz="2000" dirty="0">
                <a:gradFill>
                  <a:gsLst>
                    <a:gs pos="0">
                      <a:schemeClr val="tx1"/>
                    </a:gs>
                    <a:gs pos="86000">
                      <a:schemeClr val="tx1"/>
                    </a:gs>
                  </a:gsLst>
                  <a:lin ang="5400000" scaled="0"/>
                </a:gradFill>
              </a:rPr>
              <a:t>Efficiency gains</a:t>
            </a:r>
          </a:p>
        </p:txBody>
      </p:sp>
      <p:sp>
        <p:nvSpPr>
          <p:cNvPr id="40" name="Rectangle 39"/>
          <p:cNvSpPr/>
          <p:nvPr/>
        </p:nvSpPr>
        <p:spPr>
          <a:xfrm>
            <a:off x="9218628" y="2495225"/>
            <a:ext cx="1600201" cy="2031325"/>
          </a:xfrm>
          <a:prstGeom prst="rect">
            <a:avLst/>
          </a:prstGeom>
        </p:spPr>
        <p:txBody>
          <a:bodyPr wrap="square" lIns="0" tIns="0" rIns="0" bIns="0" anchor="ctr" anchorCtr="0">
            <a:spAutoFit/>
          </a:bodyPr>
          <a:lstStyle/>
          <a:p>
            <a:pPr algn="ctr"/>
            <a:r>
              <a:rPr lang="en-US" sz="2000" b="1" dirty="0">
                <a:solidFill>
                  <a:srgbClr val="FFFF00"/>
                </a:solidFill>
              </a:rPr>
              <a:t>Cloud</a:t>
            </a:r>
          </a:p>
          <a:p>
            <a:pPr algn="ctr"/>
            <a:r>
              <a:rPr lang="en-US" sz="2000" b="1" dirty="0">
                <a:solidFill>
                  <a:srgbClr val="FFFF00"/>
                </a:solidFill>
              </a:rPr>
              <a:t>Appliance</a:t>
            </a:r>
          </a:p>
          <a:p>
            <a:pPr algn="ctr"/>
            <a:endParaRPr lang="en-US" sz="1200" dirty="0">
              <a:gradFill>
                <a:gsLst>
                  <a:gs pos="0">
                    <a:schemeClr val="tx1"/>
                  </a:gs>
                  <a:gs pos="86000">
                    <a:schemeClr val="tx1"/>
                  </a:gs>
                </a:gsLst>
                <a:lin ang="5400000" scaled="0"/>
              </a:gradFill>
            </a:endParaRPr>
          </a:p>
          <a:p>
            <a:pPr algn="ctr"/>
            <a:r>
              <a:rPr lang="en-US" sz="2000" dirty="0" smtClean="0">
                <a:gradFill>
                  <a:gsLst>
                    <a:gs pos="0">
                      <a:schemeClr val="tx1"/>
                    </a:gs>
                    <a:gs pos="86000">
                      <a:schemeClr val="tx1"/>
                    </a:gs>
                  </a:gsLst>
                  <a:lin ang="5400000" scaled="0"/>
                </a:gradFill>
              </a:rPr>
              <a:t>Resource Pooling</a:t>
            </a:r>
            <a:endParaRPr lang="en-US" sz="2000" dirty="0">
              <a:gradFill>
                <a:gsLst>
                  <a:gs pos="0">
                    <a:schemeClr val="tx1"/>
                  </a:gs>
                  <a:gs pos="86000">
                    <a:schemeClr val="tx1"/>
                  </a:gs>
                </a:gsLst>
                <a:lin ang="5400000" scaled="0"/>
              </a:gradFill>
            </a:endParaRPr>
          </a:p>
          <a:p>
            <a:pPr algn="ctr"/>
            <a:r>
              <a:rPr lang="en-US" sz="2000" dirty="0" smtClean="0">
                <a:gradFill>
                  <a:gsLst>
                    <a:gs pos="0">
                      <a:schemeClr val="tx1"/>
                    </a:gs>
                    <a:gs pos="86000">
                      <a:schemeClr val="tx1"/>
                    </a:gs>
                  </a:gsLst>
                  <a:lin ang="5400000" scaled="0"/>
                </a:gradFill>
              </a:rPr>
              <a:t>Data</a:t>
            </a:r>
          </a:p>
          <a:p>
            <a:pPr algn="ctr"/>
            <a:r>
              <a:rPr lang="en-US" sz="2000" dirty="0" smtClean="0">
                <a:gradFill>
                  <a:gsLst>
                    <a:gs pos="0">
                      <a:schemeClr val="tx1"/>
                    </a:gs>
                    <a:gs pos="86000">
                      <a:schemeClr val="tx1"/>
                    </a:gs>
                  </a:gsLst>
                  <a:lin ang="5400000" scaled="0"/>
                </a:gradFill>
              </a:rPr>
              <a:t>Sovereignty</a:t>
            </a:r>
            <a:endParaRPr lang="en-US" sz="2000" dirty="0">
              <a:gradFill>
                <a:gsLst>
                  <a:gs pos="0">
                    <a:schemeClr val="tx1"/>
                  </a:gs>
                  <a:gs pos="86000">
                    <a:schemeClr val="tx1"/>
                  </a:gs>
                </a:gsLst>
                <a:lin ang="5400000" scaled="0"/>
              </a:gradFill>
            </a:endParaRPr>
          </a:p>
        </p:txBody>
      </p:sp>
      <p:grpSp>
        <p:nvGrpSpPr>
          <p:cNvPr id="6" name="Group 62"/>
          <p:cNvGrpSpPr/>
          <p:nvPr/>
        </p:nvGrpSpPr>
        <p:grpSpPr>
          <a:xfrm>
            <a:off x="4262540" y="915275"/>
            <a:ext cx="1040381" cy="1040559"/>
            <a:chOff x="4279154" y="1537121"/>
            <a:chExt cx="1040381" cy="1040558"/>
          </a:xfrm>
        </p:grpSpPr>
        <p:grpSp>
          <p:nvGrpSpPr>
            <p:cNvPr id="8" name="Group 49"/>
            <p:cNvGrpSpPr/>
            <p:nvPr/>
          </p:nvGrpSpPr>
          <p:grpSpPr>
            <a:xfrm>
              <a:off x="4279154" y="1537121"/>
              <a:ext cx="1040381" cy="1040558"/>
              <a:chOff x="617416" y="1712913"/>
              <a:chExt cx="4868984" cy="3188677"/>
            </a:xfrm>
          </p:grpSpPr>
          <p:sp>
            <p:nvSpPr>
              <p:cNvPr id="51" name="Rounded Rectangle 45"/>
              <p:cNvSpPr/>
              <p:nvPr/>
            </p:nvSpPr>
            <p:spPr bwMode="auto">
              <a:xfrm>
                <a:off x="617416" y="1712913"/>
                <a:ext cx="4868984" cy="3188677"/>
              </a:xfrm>
              <a:prstGeom prst="ellipse">
                <a:avLst/>
              </a:prstGeom>
              <a:gradFill flip="none" rotWithShape="1">
                <a:gsLst>
                  <a:gs pos="0">
                    <a:srgbClr val="FFFFFF"/>
                  </a:gs>
                  <a:gs pos="18000">
                    <a:srgbClr val="FFFFFF">
                      <a:alpha val="0"/>
                    </a:srgbClr>
                  </a:gs>
                  <a:gs pos="54000">
                    <a:srgbClr val="000000">
                      <a:alpha val="56863"/>
                    </a:srgbClr>
                  </a:gs>
                  <a:gs pos="87000">
                    <a:srgbClr val="000000">
                      <a:alpha val="21000"/>
                    </a:srgbClr>
                  </a:gs>
                  <a:gs pos="100000">
                    <a:srgbClr val="FFFFFF">
                      <a:alpha val="31000"/>
                    </a:srgbClr>
                  </a:gs>
                </a:gsLst>
                <a:lin ang="16200000" scaled="1"/>
                <a:tileRect/>
              </a:gradFill>
              <a:ln w="55000" cap="flat" cmpd="sng" algn="ctr">
                <a:solidFill>
                  <a:srgbClr val="FFFFFF">
                    <a:alpha val="20000"/>
                  </a:srgbClr>
                </a:solidFill>
                <a:prstDash val="solid"/>
                <a:headEnd type="none" w="med" len="med"/>
                <a:tailEnd type="none" w="med" len="med"/>
              </a:ln>
              <a:effectLst/>
            </p:spPr>
            <p:txBody>
              <a:bodyPr vert="horz" wrap="square" lIns="146278" tIns="487595" rIns="146278" bIns="73139" numCol="1" rtlCol="0" anchor="t" anchorCtr="0" compatLnSpc="1">
                <a:prstTxWarp prst="textNoShape">
                  <a:avLst/>
                </a:prstTxWarp>
              </a:bodyPr>
              <a:lstStyle/>
              <a:p>
                <a:pPr algn="ctr" defTabSz="1096683" fontAlgn="base">
                  <a:lnSpc>
                    <a:spcPct val="80000"/>
                  </a:lnSpc>
                  <a:spcBef>
                    <a:spcPct val="0"/>
                  </a:spcBef>
                  <a:spcAft>
                    <a:spcPct val="0"/>
                  </a:spcAft>
                  <a:defRPr/>
                </a:pPr>
                <a:endParaRPr lang="en-US" sz="8000" i="1" kern="0" spc="-200" dirty="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52" name="Round Same Side Corner Rectangle 46"/>
              <p:cNvSpPr/>
              <p:nvPr/>
            </p:nvSpPr>
            <p:spPr bwMode="auto">
              <a:xfrm>
                <a:off x="1429554" y="1810972"/>
                <a:ext cx="3244713" cy="1407633"/>
              </a:xfrm>
              <a:prstGeom prst="ellipse">
                <a:avLst/>
              </a:prstGeom>
              <a:gradFill flip="none" rotWithShape="1">
                <a:gsLst>
                  <a:gs pos="0">
                    <a:srgbClr val="FFFFFF"/>
                  </a:gs>
                  <a:gs pos="16000">
                    <a:srgbClr val="FFFFFF">
                      <a:alpha val="35000"/>
                    </a:srgbClr>
                  </a:gs>
                  <a:gs pos="29000">
                    <a:srgbClr val="000000">
                      <a:alpha val="2000"/>
                    </a:srgbClr>
                  </a:gs>
                </a:gsLst>
                <a:lin ang="5400000" scaled="1"/>
                <a:tileRect/>
              </a:gradFill>
              <a:ln w="55000" cap="flat" cmpd="thickThin" algn="ctr">
                <a:noFill/>
                <a:prstDash val="solid"/>
                <a:headEnd type="none" w="med" len="med"/>
                <a:tailEnd type="none" w="med" len="med"/>
              </a:ln>
              <a:effectLst>
                <a:outerShdw blurRad="177800" algn="ctr" rotWithShape="0">
                  <a:srgbClr val="FFFFFF"/>
                </a:outerShdw>
              </a:effectLst>
            </p:spPr>
            <p:txBody>
              <a:bodyPr vert="horz" wrap="square" lIns="91436" tIns="45718" rIns="91436" bIns="45718" numCol="1" rtlCol="0" anchor="ctr" anchorCtr="0" compatLnSpc="1">
                <a:prstTxWarp prst="textNoShape">
                  <a:avLst/>
                </a:prstTxWarp>
              </a:bodyPr>
              <a:lstStyle/>
              <a:p>
                <a:pPr algn="ctr" defTabSz="913605" fontAlgn="base">
                  <a:spcBef>
                    <a:spcPct val="0"/>
                  </a:spcBef>
                  <a:spcAft>
                    <a:spcPct val="0"/>
                  </a:spcAft>
                  <a:defRPr/>
                </a:pPr>
                <a:endParaRPr lang="en-US" sz="2300" i="1" kern="0" dirty="0">
                  <a:solidFill>
                    <a:srgbClr val="FFFFFF"/>
                  </a:solidFill>
                  <a:effectLst>
                    <a:outerShdw blurRad="38100" dist="38100" dir="2700000" algn="tl">
                      <a:srgbClr val="000000">
                        <a:alpha val="43137"/>
                      </a:srgbClr>
                    </a:outerShdw>
                  </a:effectLst>
                </a:endParaRPr>
              </a:p>
            </p:txBody>
          </p:sp>
        </p:grpSp>
        <p:sp>
          <p:nvSpPr>
            <p:cNvPr id="53" name="&quot;Radiant&quot; Blue; Shadow;"/>
            <p:cNvSpPr txBox="1">
              <a:spLocks/>
            </p:cNvSpPr>
            <p:nvPr/>
          </p:nvSpPr>
          <p:spPr bwMode="auto">
            <a:xfrm>
              <a:off x="4411232" y="1678836"/>
              <a:ext cx="776227" cy="757130"/>
            </a:xfrm>
            <a:prstGeom prst="rect">
              <a:avLst/>
            </a:prstGeom>
            <a:noFill/>
            <a:ln w="9525">
              <a:noFill/>
              <a:miter lim="800000"/>
              <a:headEnd/>
              <a:tailEnd/>
            </a:ln>
            <a:effectLst>
              <a:outerShdw blurRad="152400" dist="317500" dir="5400000" sx="90000" sy="-19000" rotWithShape="0">
                <a:prstClr val="black">
                  <a:alpha val="15000"/>
                </a:prstClr>
              </a:outerShdw>
            </a:effectLst>
          </p:spPr>
          <p:txBody>
            <a:bodyPr vert="horz" wrap="square" lIns="0" tIns="0" rIns="0" bIns="0" numCol="1" anchor="ctr" anchorCtr="0" compatLnSpc="1">
              <a:prstTxWarp prst="textNoShape">
                <a:avLst/>
              </a:prstTxWarp>
              <a:spAutoFit/>
            </a:bodyPr>
            <a:lstStyle/>
            <a:p>
              <a:pPr algn="ctr" defTabSz="913905" fontAlgn="base">
                <a:lnSpc>
                  <a:spcPct val="90000"/>
                </a:lnSpc>
                <a:spcBef>
                  <a:spcPct val="0"/>
                </a:spcBef>
                <a:spcAft>
                  <a:spcPct val="0"/>
                </a:spcAft>
                <a:defRPr/>
              </a:pPr>
              <a:r>
                <a:rPr lang="en-US" sz="5500" b="1" kern="0" spc="-151" dirty="0">
                  <a:ln w="3175">
                    <a:noFill/>
                  </a:ln>
                  <a:gradFill flip="none" rotWithShape="1">
                    <a:gsLst>
                      <a:gs pos="0">
                        <a:srgbClr val="AF8621"/>
                      </a:gs>
                      <a:gs pos="22000">
                        <a:srgbClr val="FFFC80">
                          <a:lumMod val="50000"/>
                        </a:srgbClr>
                      </a:gs>
                      <a:gs pos="46000">
                        <a:srgbClr val="00B0F0"/>
                      </a:gs>
                      <a:gs pos="77000">
                        <a:srgbClr val="FFFFFF"/>
                      </a:gs>
                    </a:gsLst>
                    <a:lin ang="5400000" scaled="1"/>
                    <a:tileRect/>
                  </a:gradFill>
                  <a:effectLst>
                    <a:outerShdw blurRad="63500" sx="102000" sy="102000" algn="ctr" rotWithShape="0">
                      <a:prstClr val="black">
                        <a:alpha val="40000"/>
                      </a:prstClr>
                    </a:outerShdw>
                  </a:effectLst>
                  <a:ea typeface="Segoe UI" pitchFamily="34" charset="0"/>
                  <a:cs typeface="Segoe UI" pitchFamily="34" charset="0"/>
                </a:rPr>
                <a:t>2</a:t>
              </a:r>
            </a:p>
          </p:txBody>
        </p:sp>
      </p:grpSp>
      <p:grpSp>
        <p:nvGrpSpPr>
          <p:cNvPr id="9" name="Group 63"/>
          <p:cNvGrpSpPr/>
          <p:nvPr/>
        </p:nvGrpSpPr>
        <p:grpSpPr>
          <a:xfrm>
            <a:off x="9529500" y="915275"/>
            <a:ext cx="1040381" cy="1040559"/>
            <a:chOff x="6895354" y="1537121"/>
            <a:chExt cx="1040381" cy="1040558"/>
          </a:xfrm>
        </p:grpSpPr>
        <p:grpSp>
          <p:nvGrpSpPr>
            <p:cNvPr id="10" name="Group 53"/>
            <p:cNvGrpSpPr/>
            <p:nvPr/>
          </p:nvGrpSpPr>
          <p:grpSpPr>
            <a:xfrm>
              <a:off x="6895354" y="1537121"/>
              <a:ext cx="1040381" cy="1040558"/>
              <a:chOff x="617416" y="1712913"/>
              <a:chExt cx="4868984" cy="3188677"/>
            </a:xfrm>
          </p:grpSpPr>
          <p:sp>
            <p:nvSpPr>
              <p:cNvPr id="55" name="Rounded Rectangle 45"/>
              <p:cNvSpPr/>
              <p:nvPr/>
            </p:nvSpPr>
            <p:spPr bwMode="auto">
              <a:xfrm>
                <a:off x="617416" y="1712913"/>
                <a:ext cx="4868984" cy="3188677"/>
              </a:xfrm>
              <a:prstGeom prst="ellipse">
                <a:avLst/>
              </a:prstGeom>
              <a:gradFill flip="none" rotWithShape="1">
                <a:gsLst>
                  <a:gs pos="0">
                    <a:srgbClr val="FFFFFF"/>
                  </a:gs>
                  <a:gs pos="18000">
                    <a:srgbClr val="FFFFFF">
                      <a:alpha val="0"/>
                    </a:srgbClr>
                  </a:gs>
                  <a:gs pos="54000">
                    <a:srgbClr val="000000">
                      <a:alpha val="56863"/>
                    </a:srgbClr>
                  </a:gs>
                  <a:gs pos="87000">
                    <a:srgbClr val="000000">
                      <a:alpha val="21000"/>
                    </a:srgbClr>
                  </a:gs>
                  <a:gs pos="100000">
                    <a:srgbClr val="FFFFFF">
                      <a:alpha val="31000"/>
                    </a:srgbClr>
                  </a:gs>
                </a:gsLst>
                <a:lin ang="16200000" scaled="1"/>
                <a:tileRect/>
              </a:gradFill>
              <a:ln w="55000" cap="flat" cmpd="sng" algn="ctr">
                <a:solidFill>
                  <a:srgbClr val="FFFFFF">
                    <a:alpha val="20000"/>
                  </a:srgbClr>
                </a:solidFill>
                <a:prstDash val="solid"/>
                <a:headEnd type="none" w="med" len="med"/>
                <a:tailEnd type="none" w="med" len="med"/>
              </a:ln>
              <a:effectLst/>
            </p:spPr>
            <p:txBody>
              <a:bodyPr vert="horz" wrap="square" lIns="146278" tIns="487595" rIns="146278" bIns="73139" numCol="1" rtlCol="0" anchor="t" anchorCtr="0" compatLnSpc="1">
                <a:prstTxWarp prst="textNoShape">
                  <a:avLst/>
                </a:prstTxWarp>
              </a:bodyPr>
              <a:lstStyle/>
              <a:p>
                <a:pPr algn="ctr" defTabSz="1096683" fontAlgn="base">
                  <a:lnSpc>
                    <a:spcPct val="80000"/>
                  </a:lnSpc>
                  <a:spcBef>
                    <a:spcPct val="0"/>
                  </a:spcBef>
                  <a:spcAft>
                    <a:spcPct val="0"/>
                  </a:spcAft>
                  <a:defRPr/>
                </a:pPr>
                <a:endParaRPr lang="en-US" sz="8000" i="1" kern="0" spc="-200" dirty="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56" name="Round Same Side Corner Rectangle 46"/>
              <p:cNvSpPr/>
              <p:nvPr/>
            </p:nvSpPr>
            <p:spPr bwMode="auto">
              <a:xfrm>
                <a:off x="1429554" y="1810972"/>
                <a:ext cx="3244713" cy="1407633"/>
              </a:xfrm>
              <a:prstGeom prst="ellipse">
                <a:avLst/>
              </a:prstGeom>
              <a:gradFill flip="none" rotWithShape="1">
                <a:gsLst>
                  <a:gs pos="0">
                    <a:srgbClr val="FFFFFF"/>
                  </a:gs>
                  <a:gs pos="16000">
                    <a:srgbClr val="FFFFFF">
                      <a:alpha val="35000"/>
                    </a:srgbClr>
                  </a:gs>
                  <a:gs pos="29000">
                    <a:srgbClr val="000000">
                      <a:alpha val="2000"/>
                    </a:srgbClr>
                  </a:gs>
                </a:gsLst>
                <a:lin ang="5400000" scaled="1"/>
                <a:tileRect/>
              </a:gradFill>
              <a:ln w="55000" cap="flat" cmpd="thickThin" algn="ctr">
                <a:noFill/>
                <a:prstDash val="solid"/>
                <a:headEnd type="none" w="med" len="med"/>
                <a:tailEnd type="none" w="med" len="med"/>
              </a:ln>
              <a:effectLst>
                <a:outerShdw blurRad="177800" algn="ctr" rotWithShape="0">
                  <a:srgbClr val="FFFFFF"/>
                </a:outerShdw>
              </a:effectLst>
            </p:spPr>
            <p:txBody>
              <a:bodyPr vert="horz" wrap="square" lIns="91436" tIns="45718" rIns="91436" bIns="45718" numCol="1" rtlCol="0" anchor="ctr" anchorCtr="0" compatLnSpc="1">
                <a:prstTxWarp prst="textNoShape">
                  <a:avLst/>
                </a:prstTxWarp>
              </a:bodyPr>
              <a:lstStyle/>
              <a:p>
                <a:pPr algn="ctr" defTabSz="913605" fontAlgn="base">
                  <a:spcBef>
                    <a:spcPct val="0"/>
                  </a:spcBef>
                  <a:spcAft>
                    <a:spcPct val="0"/>
                  </a:spcAft>
                  <a:defRPr/>
                </a:pPr>
                <a:endParaRPr lang="en-US" sz="2300" i="1" kern="0" dirty="0">
                  <a:solidFill>
                    <a:srgbClr val="FFFFFF"/>
                  </a:solidFill>
                  <a:effectLst>
                    <a:outerShdw blurRad="38100" dist="38100" dir="2700000" algn="tl">
                      <a:srgbClr val="000000">
                        <a:alpha val="43137"/>
                      </a:srgbClr>
                    </a:outerShdw>
                  </a:effectLst>
                </a:endParaRPr>
              </a:p>
            </p:txBody>
          </p:sp>
        </p:grpSp>
        <p:sp>
          <p:nvSpPr>
            <p:cNvPr id="57" name="&quot;Radiant&quot; Blue; Shadow;"/>
            <p:cNvSpPr txBox="1">
              <a:spLocks/>
            </p:cNvSpPr>
            <p:nvPr/>
          </p:nvSpPr>
          <p:spPr bwMode="auto">
            <a:xfrm>
              <a:off x="7027432" y="1678836"/>
              <a:ext cx="776227" cy="757130"/>
            </a:xfrm>
            <a:prstGeom prst="rect">
              <a:avLst/>
            </a:prstGeom>
            <a:noFill/>
            <a:ln w="9525">
              <a:noFill/>
              <a:miter lim="800000"/>
              <a:headEnd/>
              <a:tailEnd/>
            </a:ln>
            <a:effectLst>
              <a:outerShdw blurRad="152400" dist="317500" dir="5400000" sx="90000" sy="-19000" rotWithShape="0">
                <a:prstClr val="black">
                  <a:alpha val="15000"/>
                </a:prstClr>
              </a:outerShdw>
            </a:effectLst>
          </p:spPr>
          <p:txBody>
            <a:bodyPr vert="horz" wrap="square" lIns="0" tIns="0" rIns="0" bIns="0" numCol="1" anchor="ctr" anchorCtr="0" compatLnSpc="1">
              <a:prstTxWarp prst="textNoShape">
                <a:avLst/>
              </a:prstTxWarp>
              <a:spAutoFit/>
            </a:bodyPr>
            <a:lstStyle/>
            <a:p>
              <a:pPr algn="ctr" defTabSz="913905" fontAlgn="base">
                <a:lnSpc>
                  <a:spcPct val="90000"/>
                </a:lnSpc>
                <a:spcBef>
                  <a:spcPct val="0"/>
                </a:spcBef>
                <a:spcAft>
                  <a:spcPct val="0"/>
                </a:spcAft>
                <a:defRPr/>
              </a:pPr>
              <a:r>
                <a:rPr lang="en-US" sz="5500" b="1" kern="0" spc="-151" dirty="0">
                  <a:ln w="3175">
                    <a:noFill/>
                  </a:ln>
                  <a:gradFill flip="none" rotWithShape="1">
                    <a:gsLst>
                      <a:gs pos="0">
                        <a:srgbClr val="AF8621"/>
                      </a:gs>
                      <a:gs pos="22000">
                        <a:srgbClr val="FFFC80">
                          <a:lumMod val="50000"/>
                        </a:srgbClr>
                      </a:gs>
                      <a:gs pos="46000">
                        <a:srgbClr val="00B0F0"/>
                      </a:gs>
                      <a:gs pos="77000">
                        <a:srgbClr val="FFFFFF"/>
                      </a:gs>
                    </a:gsLst>
                    <a:lin ang="5400000" scaled="1"/>
                    <a:tileRect/>
                  </a:gradFill>
                  <a:effectLst>
                    <a:outerShdw blurRad="63500" sx="102000" sy="102000" algn="ctr" rotWithShape="0">
                      <a:prstClr val="black">
                        <a:alpha val="40000"/>
                      </a:prstClr>
                    </a:outerShdw>
                  </a:effectLst>
                  <a:ea typeface="Segoe UI" pitchFamily="34" charset="0"/>
                  <a:cs typeface="Segoe UI" pitchFamily="34" charset="0"/>
                </a:rPr>
                <a:t>4</a:t>
              </a:r>
            </a:p>
          </p:txBody>
        </p:sp>
      </p:grpSp>
      <p:sp>
        <p:nvSpPr>
          <p:cNvPr id="36" name="Rectangle 35"/>
          <p:cNvSpPr/>
          <p:nvPr/>
        </p:nvSpPr>
        <p:spPr bwMode="auto">
          <a:xfrm>
            <a:off x="515938" y="5306305"/>
            <a:ext cx="11156950" cy="504825"/>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831" fontAlgn="base">
              <a:lnSpc>
                <a:spcPct val="90000"/>
              </a:lnSpc>
              <a:spcBef>
                <a:spcPct val="50000"/>
              </a:spcBef>
              <a:spcAft>
                <a:spcPct val="0"/>
              </a:spcAft>
              <a:defRPr/>
            </a:pPr>
            <a:r>
              <a:rPr lang="en-US" sz="2400" b="1" dirty="0">
                <a:gradFill>
                  <a:gsLst>
                    <a:gs pos="0">
                      <a:srgbClr val="FFFFFF"/>
                    </a:gs>
                    <a:gs pos="100000">
                      <a:srgbClr val="FFFFFF"/>
                    </a:gs>
                  </a:gsLst>
                  <a:lin ang="5400000" scaled="0"/>
                </a:gradFill>
                <a:effectLst>
                  <a:outerShdw blurRad="177800" algn="ctr" rotWithShape="0">
                    <a:srgbClr val="0684A2">
                      <a:lumMod val="75000"/>
                    </a:srgbClr>
                  </a:outerShdw>
                </a:effectLst>
              </a:rPr>
              <a:t>Rich Developer Tools &amp; Experience</a:t>
            </a:r>
          </a:p>
        </p:txBody>
      </p:sp>
      <p:grpSp>
        <p:nvGrpSpPr>
          <p:cNvPr id="11" name="Group 42"/>
          <p:cNvGrpSpPr/>
          <p:nvPr/>
        </p:nvGrpSpPr>
        <p:grpSpPr>
          <a:xfrm>
            <a:off x="6896020" y="915275"/>
            <a:ext cx="1040381" cy="1040559"/>
            <a:chOff x="6895354" y="1537121"/>
            <a:chExt cx="1040381" cy="1040558"/>
          </a:xfrm>
        </p:grpSpPr>
        <p:grpSp>
          <p:nvGrpSpPr>
            <p:cNvPr id="12" name="Group 53"/>
            <p:cNvGrpSpPr/>
            <p:nvPr/>
          </p:nvGrpSpPr>
          <p:grpSpPr>
            <a:xfrm>
              <a:off x="6895354" y="1537121"/>
              <a:ext cx="1040381" cy="1040558"/>
              <a:chOff x="617416" y="1712913"/>
              <a:chExt cx="4868984" cy="3188677"/>
            </a:xfrm>
          </p:grpSpPr>
          <p:sp>
            <p:nvSpPr>
              <p:cNvPr id="49" name="Rounded Rectangle 45"/>
              <p:cNvSpPr/>
              <p:nvPr/>
            </p:nvSpPr>
            <p:spPr bwMode="auto">
              <a:xfrm>
                <a:off x="617416" y="1712913"/>
                <a:ext cx="4868984" cy="3188677"/>
              </a:xfrm>
              <a:prstGeom prst="ellipse">
                <a:avLst/>
              </a:prstGeom>
              <a:gradFill flip="none" rotWithShape="1">
                <a:gsLst>
                  <a:gs pos="0">
                    <a:srgbClr val="FFFFFF"/>
                  </a:gs>
                  <a:gs pos="18000">
                    <a:srgbClr val="FFFFFF">
                      <a:alpha val="0"/>
                    </a:srgbClr>
                  </a:gs>
                  <a:gs pos="54000">
                    <a:srgbClr val="000000">
                      <a:alpha val="56863"/>
                    </a:srgbClr>
                  </a:gs>
                  <a:gs pos="87000">
                    <a:srgbClr val="000000">
                      <a:alpha val="21000"/>
                    </a:srgbClr>
                  </a:gs>
                  <a:gs pos="100000">
                    <a:srgbClr val="FFFFFF">
                      <a:alpha val="31000"/>
                    </a:srgbClr>
                  </a:gs>
                </a:gsLst>
                <a:lin ang="16200000" scaled="1"/>
                <a:tileRect/>
              </a:gradFill>
              <a:ln w="55000" cap="flat" cmpd="sng" algn="ctr">
                <a:solidFill>
                  <a:srgbClr val="FFFFFF">
                    <a:alpha val="20000"/>
                  </a:srgbClr>
                </a:solidFill>
                <a:prstDash val="solid"/>
                <a:headEnd type="none" w="med" len="med"/>
                <a:tailEnd type="none" w="med" len="med"/>
              </a:ln>
              <a:effectLst/>
            </p:spPr>
            <p:txBody>
              <a:bodyPr vert="horz" wrap="square" lIns="146278" tIns="487595" rIns="146278" bIns="73139" numCol="1" rtlCol="0" anchor="t" anchorCtr="0" compatLnSpc="1">
                <a:prstTxWarp prst="textNoShape">
                  <a:avLst/>
                </a:prstTxWarp>
              </a:bodyPr>
              <a:lstStyle/>
              <a:p>
                <a:pPr algn="ctr" defTabSz="1096683" fontAlgn="base">
                  <a:lnSpc>
                    <a:spcPct val="80000"/>
                  </a:lnSpc>
                  <a:spcBef>
                    <a:spcPct val="0"/>
                  </a:spcBef>
                  <a:spcAft>
                    <a:spcPct val="0"/>
                  </a:spcAft>
                  <a:defRPr/>
                </a:pPr>
                <a:endParaRPr lang="en-US" sz="8000" i="1" kern="0" spc="-200" dirty="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66" name="Round Same Side Corner Rectangle 46"/>
              <p:cNvSpPr/>
              <p:nvPr/>
            </p:nvSpPr>
            <p:spPr bwMode="auto">
              <a:xfrm>
                <a:off x="1429554" y="1810972"/>
                <a:ext cx="3244713" cy="1407633"/>
              </a:xfrm>
              <a:prstGeom prst="ellipse">
                <a:avLst/>
              </a:prstGeom>
              <a:gradFill flip="none" rotWithShape="1">
                <a:gsLst>
                  <a:gs pos="0">
                    <a:srgbClr val="FFFFFF"/>
                  </a:gs>
                  <a:gs pos="16000">
                    <a:srgbClr val="FFFFFF">
                      <a:alpha val="35000"/>
                    </a:srgbClr>
                  </a:gs>
                  <a:gs pos="29000">
                    <a:srgbClr val="000000">
                      <a:alpha val="2000"/>
                    </a:srgbClr>
                  </a:gs>
                </a:gsLst>
                <a:lin ang="5400000" scaled="1"/>
                <a:tileRect/>
              </a:gradFill>
              <a:ln w="55000" cap="flat" cmpd="thickThin" algn="ctr">
                <a:noFill/>
                <a:prstDash val="solid"/>
                <a:headEnd type="none" w="med" len="med"/>
                <a:tailEnd type="none" w="med" len="med"/>
              </a:ln>
              <a:effectLst>
                <a:outerShdw blurRad="177800" algn="ctr" rotWithShape="0">
                  <a:srgbClr val="FFFFFF"/>
                </a:outerShdw>
              </a:effectLst>
            </p:spPr>
            <p:txBody>
              <a:bodyPr vert="horz" wrap="square" lIns="91436" tIns="45718" rIns="91436" bIns="45718" numCol="1" rtlCol="0" anchor="ctr" anchorCtr="0" compatLnSpc="1">
                <a:prstTxWarp prst="textNoShape">
                  <a:avLst/>
                </a:prstTxWarp>
              </a:bodyPr>
              <a:lstStyle/>
              <a:p>
                <a:pPr algn="ctr" defTabSz="913605" fontAlgn="base">
                  <a:spcBef>
                    <a:spcPct val="0"/>
                  </a:spcBef>
                  <a:spcAft>
                    <a:spcPct val="0"/>
                  </a:spcAft>
                  <a:defRPr/>
                </a:pPr>
                <a:endParaRPr lang="en-US" sz="2300" i="1" kern="0" dirty="0">
                  <a:solidFill>
                    <a:srgbClr val="FFFFFF"/>
                  </a:solidFill>
                  <a:effectLst>
                    <a:outerShdw blurRad="38100" dist="38100" dir="2700000" algn="tl">
                      <a:srgbClr val="000000">
                        <a:alpha val="43137"/>
                      </a:srgbClr>
                    </a:outerShdw>
                  </a:effectLst>
                </a:endParaRPr>
              </a:p>
            </p:txBody>
          </p:sp>
        </p:grpSp>
        <p:sp>
          <p:nvSpPr>
            <p:cNvPr id="48" name="&quot;Radiant&quot; Blue; Shadow;"/>
            <p:cNvSpPr txBox="1">
              <a:spLocks/>
            </p:cNvSpPr>
            <p:nvPr/>
          </p:nvSpPr>
          <p:spPr bwMode="auto">
            <a:xfrm>
              <a:off x="7027432" y="1678836"/>
              <a:ext cx="776227" cy="757130"/>
            </a:xfrm>
            <a:prstGeom prst="rect">
              <a:avLst/>
            </a:prstGeom>
            <a:noFill/>
            <a:ln w="9525">
              <a:noFill/>
              <a:miter lim="800000"/>
              <a:headEnd/>
              <a:tailEnd/>
            </a:ln>
            <a:effectLst>
              <a:outerShdw blurRad="152400" dist="317500" dir="5400000" sx="90000" sy="-19000" rotWithShape="0">
                <a:prstClr val="black">
                  <a:alpha val="15000"/>
                </a:prstClr>
              </a:outerShdw>
            </a:effectLst>
          </p:spPr>
          <p:txBody>
            <a:bodyPr vert="horz" wrap="square" lIns="0" tIns="0" rIns="0" bIns="0" numCol="1" anchor="ctr" anchorCtr="0" compatLnSpc="1">
              <a:prstTxWarp prst="textNoShape">
                <a:avLst/>
              </a:prstTxWarp>
              <a:spAutoFit/>
            </a:bodyPr>
            <a:lstStyle/>
            <a:p>
              <a:pPr algn="ctr" defTabSz="913905" fontAlgn="base">
                <a:lnSpc>
                  <a:spcPct val="90000"/>
                </a:lnSpc>
                <a:spcBef>
                  <a:spcPct val="0"/>
                </a:spcBef>
                <a:spcAft>
                  <a:spcPct val="0"/>
                </a:spcAft>
                <a:defRPr/>
              </a:pPr>
              <a:r>
                <a:rPr lang="en-US" sz="5500" b="1" kern="0" spc="-151" dirty="0">
                  <a:ln w="3175">
                    <a:noFill/>
                  </a:ln>
                  <a:gradFill flip="none" rotWithShape="1">
                    <a:gsLst>
                      <a:gs pos="0">
                        <a:srgbClr val="AF8621"/>
                      </a:gs>
                      <a:gs pos="22000">
                        <a:srgbClr val="FFFC80">
                          <a:lumMod val="50000"/>
                        </a:srgbClr>
                      </a:gs>
                      <a:gs pos="46000">
                        <a:srgbClr val="00B0F0"/>
                      </a:gs>
                      <a:gs pos="77000">
                        <a:srgbClr val="FFFFFF"/>
                      </a:gs>
                    </a:gsLst>
                    <a:lin ang="5400000" scaled="1"/>
                    <a:tileRect/>
                  </a:gradFill>
                  <a:effectLst>
                    <a:outerShdw blurRad="63500" sx="102000" sy="102000" algn="ctr" rotWithShape="0">
                      <a:prstClr val="black">
                        <a:alpha val="40000"/>
                      </a:prstClr>
                    </a:outerShdw>
                  </a:effectLst>
                  <a:ea typeface="Segoe UI" pitchFamily="34" charset="0"/>
                  <a:cs typeface="Segoe UI" pitchFamily="34" charset="0"/>
                </a:rPr>
                <a:t>3</a:t>
              </a:r>
            </a:p>
          </p:txBody>
        </p:sp>
      </p:grpSp>
      <p:sp>
        <p:nvSpPr>
          <p:cNvPr id="67" name="Rectangle 66"/>
          <p:cNvSpPr/>
          <p:nvPr/>
        </p:nvSpPr>
        <p:spPr>
          <a:xfrm>
            <a:off x="6627812" y="2433687"/>
            <a:ext cx="1524000" cy="1877437"/>
          </a:xfrm>
          <a:prstGeom prst="rect">
            <a:avLst/>
          </a:prstGeom>
        </p:spPr>
        <p:txBody>
          <a:bodyPr wrap="square" lIns="0" tIns="0" rIns="0" bIns="0" anchor="ctr" anchorCtr="0">
            <a:spAutoFit/>
          </a:bodyPr>
          <a:lstStyle/>
          <a:p>
            <a:pPr algn="ctr">
              <a:spcBef>
                <a:spcPts val="1200"/>
              </a:spcBef>
            </a:pPr>
            <a:r>
              <a:rPr lang="en-US" sz="2000" b="1" dirty="0" smtClean="0">
                <a:solidFill>
                  <a:srgbClr val="FFFF00"/>
                </a:solidFill>
              </a:rPr>
              <a:t>Application </a:t>
            </a:r>
            <a:r>
              <a:rPr lang="en-US" sz="2000" b="1" dirty="0">
                <a:solidFill>
                  <a:srgbClr val="FFFF00"/>
                </a:solidFill>
              </a:rPr>
              <a:t>Migration</a:t>
            </a:r>
          </a:p>
          <a:p>
            <a:pPr algn="ctr">
              <a:spcBef>
                <a:spcPts val="1200"/>
              </a:spcBef>
            </a:pPr>
            <a:r>
              <a:rPr lang="en-US" sz="1800" dirty="0">
                <a:gradFill>
                  <a:gsLst>
                    <a:gs pos="0">
                      <a:schemeClr val="tx1"/>
                    </a:gs>
                    <a:gs pos="86000">
                      <a:schemeClr val="tx1"/>
                    </a:gs>
                  </a:gsLst>
                  <a:lin ang="5400000" scaled="0"/>
                </a:gradFill>
              </a:rPr>
              <a:t>Cloud </a:t>
            </a:r>
            <a:r>
              <a:rPr lang="en-US" sz="1800" dirty="0" err="1">
                <a:gradFill>
                  <a:gsLst>
                    <a:gs pos="0">
                      <a:schemeClr val="tx1"/>
                    </a:gs>
                    <a:gs pos="86000">
                      <a:schemeClr val="tx1"/>
                    </a:gs>
                  </a:gsLst>
                  <a:lin ang="5400000" scaled="0"/>
                </a:gradFill>
              </a:rPr>
              <a:t>rehost</a:t>
            </a:r>
            <a:r>
              <a:rPr lang="en-US" sz="1800" dirty="0">
                <a:gradFill>
                  <a:gsLst>
                    <a:gs pos="0">
                      <a:schemeClr val="tx1"/>
                    </a:gs>
                    <a:gs pos="86000">
                      <a:schemeClr val="tx1"/>
                    </a:gs>
                  </a:gsLst>
                  <a:lin ang="5400000" scaled="0"/>
                </a:gradFill>
              </a:rPr>
              <a:t>, rewrite ancient code, reduce power</a:t>
            </a:r>
          </a:p>
        </p:txBody>
      </p:sp>
      <p:sp>
        <p:nvSpPr>
          <p:cNvPr id="70" name="Rounded Rectangle 69"/>
          <p:cNvSpPr/>
          <p:nvPr/>
        </p:nvSpPr>
        <p:spPr bwMode="auto">
          <a:xfrm>
            <a:off x="1311279" y="5868466"/>
            <a:ext cx="11071515" cy="622279"/>
          </a:xfrm>
          <a:prstGeom prst="roundRect">
            <a:avLst>
              <a:gd name="adj" fmla="val 0"/>
            </a:avLst>
          </a:prstGeom>
          <a:gradFill>
            <a:gsLst>
              <a:gs pos="0">
                <a:srgbClr val="000000">
                  <a:alpha val="0"/>
                </a:srgbClr>
              </a:gs>
              <a:gs pos="50000">
                <a:srgbClr val="000000">
                  <a:alpha val="40000"/>
                </a:srgbClr>
              </a:gs>
              <a:gs pos="10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a:reflection blurRad="6350" stA="52000" endA="300" endPos="35000" dir="5400000" sy="-100000" algn="bl" rotWithShape="0"/>
          </a:effectLst>
        </p:spPr>
        <p:txBody>
          <a:bodyPr lIns="91388" tIns="45695" rIns="91388" bIns="45695" rtlCol="0" anchor="ctr"/>
          <a:lstStyle/>
          <a:p>
            <a:pPr algn="ctr" defTabSz="1218328" fontAlgn="base">
              <a:spcBef>
                <a:spcPct val="0"/>
              </a:spcBef>
              <a:spcAft>
                <a:spcPct val="0"/>
              </a:spcAft>
              <a:defRPr/>
            </a:pPr>
            <a:endParaRPr lang="en-US" sz="1100" kern="0" dirty="0">
              <a:solidFill>
                <a:srgbClr val="000000"/>
              </a:solidFill>
            </a:endParaRPr>
          </a:p>
        </p:txBody>
      </p:sp>
      <p:sp>
        <p:nvSpPr>
          <p:cNvPr id="72" name="Rectangle 71"/>
          <p:cNvSpPr/>
          <p:nvPr/>
        </p:nvSpPr>
        <p:spPr bwMode="auto">
          <a:xfrm>
            <a:off x="1390928" y="6010201"/>
            <a:ext cx="1087946" cy="350075"/>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1217927" fontAlgn="base">
              <a:spcBef>
                <a:spcPct val="0"/>
              </a:spcBef>
              <a:spcAft>
                <a:spcPts val="800"/>
              </a:spcAft>
            </a:pPr>
            <a:r>
              <a:rPr lang="en-US" sz="1300" spc="-67" dirty="0">
                <a:gradFill>
                  <a:gsLst>
                    <a:gs pos="0">
                      <a:srgbClr val="000000"/>
                    </a:gs>
                    <a:gs pos="100000">
                      <a:srgbClr val="000000"/>
                    </a:gs>
                  </a:gsLst>
                  <a:lin ang="5400000" scaled="0"/>
                </a:gradFill>
              </a:rPr>
              <a:t>Applications</a:t>
            </a:r>
          </a:p>
        </p:txBody>
      </p:sp>
      <p:sp>
        <p:nvSpPr>
          <p:cNvPr id="73" name="Rectangle 72"/>
          <p:cNvSpPr/>
          <p:nvPr/>
        </p:nvSpPr>
        <p:spPr bwMode="auto">
          <a:xfrm>
            <a:off x="2610003" y="5998917"/>
            <a:ext cx="1132744" cy="361375"/>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1217927" fontAlgn="base">
              <a:spcBef>
                <a:spcPct val="0"/>
              </a:spcBef>
              <a:spcAft>
                <a:spcPts val="800"/>
              </a:spcAft>
            </a:pPr>
            <a:r>
              <a:rPr lang="en-US" sz="1200" spc="-67" dirty="0">
                <a:gradFill>
                  <a:gsLst>
                    <a:gs pos="0">
                      <a:srgbClr val="000000"/>
                    </a:gs>
                    <a:gs pos="100000">
                      <a:srgbClr val="000000"/>
                    </a:gs>
                  </a:gsLst>
                  <a:lin ang="5400000" scaled="0"/>
                </a:gradFill>
              </a:rPr>
              <a:t>Value Added Services</a:t>
            </a:r>
          </a:p>
        </p:txBody>
      </p:sp>
      <p:sp>
        <p:nvSpPr>
          <p:cNvPr id="74" name="Rectangle 73"/>
          <p:cNvSpPr/>
          <p:nvPr/>
        </p:nvSpPr>
        <p:spPr bwMode="auto">
          <a:xfrm>
            <a:off x="6440201" y="5909886"/>
            <a:ext cx="5045816" cy="239767"/>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1217927" fontAlgn="base">
              <a:spcBef>
                <a:spcPct val="0"/>
              </a:spcBef>
              <a:spcAft>
                <a:spcPts val="800"/>
              </a:spcAft>
            </a:pPr>
            <a:r>
              <a:rPr lang="en-US" sz="1300" spc="-67" dirty="0">
                <a:gradFill>
                  <a:gsLst>
                    <a:gs pos="0">
                      <a:srgbClr val="000000"/>
                    </a:gs>
                    <a:gs pos="100000">
                      <a:srgbClr val="000000"/>
                    </a:gs>
                  </a:gsLst>
                  <a:lin ang="5400000" scaled="0"/>
                </a:gradFill>
              </a:rPr>
              <a:t>Applications</a:t>
            </a:r>
          </a:p>
        </p:txBody>
      </p:sp>
      <p:sp>
        <p:nvSpPr>
          <p:cNvPr id="75" name="Rectangle 74"/>
          <p:cNvSpPr/>
          <p:nvPr/>
        </p:nvSpPr>
        <p:spPr bwMode="auto">
          <a:xfrm>
            <a:off x="6440201" y="6179602"/>
            <a:ext cx="5045816" cy="212913"/>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1217927" fontAlgn="base">
              <a:spcBef>
                <a:spcPct val="0"/>
              </a:spcBef>
              <a:spcAft>
                <a:spcPts val="800"/>
              </a:spcAft>
            </a:pPr>
            <a:r>
              <a:rPr lang="en-US" sz="1300" spc="-67" dirty="0">
                <a:gradFill>
                  <a:gsLst>
                    <a:gs pos="0">
                      <a:srgbClr val="000000"/>
                    </a:gs>
                    <a:gs pos="100000">
                      <a:srgbClr val="000000"/>
                    </a:gs>
                  </a:gsLst>
                  <a:lin ang="5400000" scaled="0"/>
                </a:gradFill>
              </a:rPr>
              <a:t>Value Added Services</a:t>
            </a:r>
          </a:p>
        </p:txBody>
      </p:sp>
      <p:sp>
        <p:nvSpPr>
          <p:cNvPr id="13" name="Rectangle 12"/>
          <p:cNvSpPr/>
          <p:nvPr/>
        </p:nvSpPr>
        <p:spPr bwMode="auto">
          <a:xfrm>
            <a:off x="6440218" y="6414377"/>
            <a:ext cx="5051627" cy="304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fontAlgn="base">
              <a:spcBef>
                <a:spcPct val="0"/>
              </a:spcBef>
              <a:spcAft>
                <a:spcPct val="0"/>
              </a:spcAft>
            </a:pPr>
            <a:r>
              <a:rPr lang="en-US" b="1" dirty="0" smtClean="0">
                <a:solidFill>
                  <a:schemeClr val="bg1"/>
                </a:solidFill>
                <a:latin typeface="Segoe UI" pitchFamily="34" charset="0"/>
              </a:rPr>
              <a:t>Cloud Platform</a:t>
            </a:r>
          </a:p>
        </p:txBody>
      </p:sp>
      <p:sp>
        <p:nvSpPr>
          <p:cNvPr id="44" name="Rectangle 43"/>
          <p:cNvSpPr/>
          <p:nvPr/>
        </p:nvSpPr>
        <p:spPr bwMode="auto">
          <a:xfrm>
            <a:off x="992102" y="6414377"/>
            <a:ext cx="5448100" cy="304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384" tIns="45693" rIns="91384" bIns="45693" numCol="1" rtlCol="0" anchor="ctr" anchorCtr="0" compatLnSpc="1">
            <a:prstTxWarp prst="textNoShape">
              <a:avLst/>
            </a:prstTxWarp>
          </a:bodyPr>
          <a:lstStyle/>
          <a:p>
            <a:pPr algn="ctr" defTabSz="913605" fontAlgn="base">
              <a:spcBef>
                <a:spcPct val="0"/>
              </a:spcBef>
              <a:spcAft>
                <a:spcPct val="0"/>
              </a:spcAft>
            </a:pPr>
            <a:r>
              <a:rPr lang="en-US" b="1" dirty="0" smtClean="0">
                <a:solidFill>
                  <a:schemeClr val="bg1"/>
                </a:solidFill>
                <a:latin typeface="Segoe UI" pitchFamily="34" charset="0"/>
              </a:rPr>
              <a:t>Owned Platform</a:t>
            </a:r>
          </a:p>
        </p:txBody>
      </p:sp>
      <p:sp>
        <p:nvSpPr>
          <p:cNvPr id="71" name="Right Arrow 70"/>
          <p:cNvSpPr/>
          <p:nvPr/>
        </p:nvSpPr>
        <p:spPr>
          <a:xfrm>
            <a:off x="3884612" y="6047391"/>
            <a:ext cx="2146753" cy="275368"/>
          </a:xfrm>
          <a:prstGeom prst="rightArrow">
            <a:avLst>
              <a:gd name="adj1" fmla="val 65818"/>
              <a:gd name="adj2" fmla="val 68454"/>
            </a:avLst>
          </a:prstGeom>
          <a:ln/>
        </p:spPr>
        <p:style>
          <a:lnRef idx="1">
            <a:schemeClr val="accent5"/>
          </a:lnRef>
          <a:fillRef idx="2">
            <a:schemeClr val="accent5"/>
          </a:fillRef>
          <a:effectRef idx="1">
            <a:schemeClr val="accent5"/>
          </a:effectRef>
          <a:fontRef idx="minor">
            <a:schemeClr val="dk1"/>
          </a:fontRef>
        </p:style>
        <p:txBody>
          <a:bodyPr lIns="91388" tIns="45695" rIns="91388" bIns="45695" rtlCol="0" anchor="ctr"/>
          <a:lstStyle/>
          <a:p>
            <a:pPr algn="ctr">
              <a:spcAft>
                <a:spcPts val="800"/>
              </a:spcAft>
            </a:pPr>
            <a:endParaRPr lang="en-US" sz="7200" b="1" spc="-20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ndParaRPr>
          </a:p>
        </p:txBody>
      </p:sp>
    </p:spTree>
    <p:extLst>
      <p:ext uri="{BB962C8B-B14F-4D97-AF65-F5344CB8AC3E}">
        <p14:creationId xmlns:p14="http://schemas.microsoft.com/office/powerpoint/2010/main" val="9967842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lvl="0"/>
            <a:r>
              <a:rPr lang="en-US" dirty="0" smtClean="0"/>
              <a:t>Cloud Data Centers </a:t>
            </a:r>
            <a:br>
              <a:rPr lang="en-US" dirty="0" smtClean="0"/>
            </a:br>
            <a:r>
              <a:rPr lang="en-US" dirty="0" smtClean="0"/>
              <a:t>Chicago (Gen3)</a:t>
            </a:r>
            <a:br>
              <a:rPr lang="en-US" dirty="0" smtClean="0"/>
            </a:br>
            <a:r>
              <a:rPr lang="en-US" dirty="0" smtClean="0"/>
              <a:t>  </a:t>
            </a:r>
            <a:endParaRPr lang="en-US" dirty="0"/>
          </a:p>
        </p:txBody>
      </p:sp>
      <p:pic>
        <p:nvPicPr>
          <p:cNvPr id="5122" name="Picture 2" descr="C:\Users\rickba\Desktop\GOV pics\SDC133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74663" y="13167360"/>
            <a:ext cx="7633252" cy="7635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MS Dublin DC Aerial"/>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16517" y="139301"/>
            <a:ext cx="4014906" cy="2362200"/>
          </a:xfrm>
          <a:prstGeom prst="rect">
            <a:avLst/>
          </a:prstGeom>
          <a:ln>
            <a:solidFill>
              <a:schemeClr val="tx1"/>
            </a:solidFill>
          </a:ln>
          <a:effectLst>
            <a:outerShdw blurRad="292100" dist="139700" dir="2700000" algn="tl" rotWithShape="0">
              <a:srgbClr val="333333">
                <a:alpha val="65000"/>
              </a:srgbClr>
            </a:outerShdw>
          </a:effectLst>
        </p:spPr>
      </p:pic>
      <p:sp>
        <p:nvSpPr>
          <p:cNvPr id="2" name="Rectangle 1"/>
          <p:cNvSpPr/>
          <p:nvPr/>
        </p:nvSpPr>
        <p:spPr>
          <a:xfrm>
            <a:off x="502404" y="1434704"/>
            <a:ext cx="5479295" cy="5386003"/>
          </a:xfrm>
          <a:prstGeom prst="rect">
            <a:avLst/>
          </a:prstGeom>
        </p:spPr>
        <p:txBody>
          <a:bodyPr wrap="square" lIns="121820" tIns="60917" rIns="121820" bIns="60917">
            <a:spAutoFit/>
          </a:bodyPr>
          <a:lstStyle/>
          <a:p>
            <a:pPr marL="456829" indent="-456829">
              <a:lnSpc>
                <a:spcPct val="90000"/>
              </a:lnSpc>
              <a:spcBef>
                <a:spcPts val="1800"/>
              </a:spcBef>
              <a:buSzPct val="90000"/>
              <a:buBlip>
                <a:blip r:embed="rId4"/>
              </a:buBlip>
            </a:pPr>
            <a:r>
              <a:rPr lang="en-US" sz="2000" dirty="0">
                <a:gradFill>
                  <a:gsLst>
                    <a:gs pos="0">
                      <a:schemeClr val="tx1"/>
                    </a:gs>
                    <a:gs pos="100000">
                      <a:schemeClr val="tx1"/>
                    </a:gs>
                  </a:gsLst>
                  <a:lin ang="5400000" scaled="0"/>
                </a:gradFill>
              </a:rPr>
              <a:t>3000 construction-related jobs</a:t>
            </a:r>
          </a:p>
          <a:p>
            <a:pPr marL="456829" indent="-456829">
              <a:lnSpc>
                <a:spcPct val="90000"/>
              </a:lnSpc>
              <a:spcBef>
                <a:spcPts val="1800"/>
              </a:spcBef>
              <a:buSzPct val="90000"/>
              <a:buBlip>
                <a:blip r:embed="rId4"/>
              </a:buBlip>
            </a:pPr>
            <a:r>
              <a:rPr lang="en-US" sz="2000" dirty="0">
                <a:gradFill>
                  <a:gsLst>
                    <a:gs pos="0">
                      <a:schemeClr val="tx1"/>
                    </a:gs>
                    <a:gs pos="100000">
                      <a:schemeClr val="tx1"/>
                    </a:gs>
                  </a:gsLst>
                  <a:lin ang="5400000" scaled="0"/>
                </a:gradFill>
              </a:rPr>
              <a:t>700,000+ square feet</a:t>
            </a:r>
          </a:p>
          <a:p>
            <a:pPr marL="456829" indent="-456829">
              <a:lnSpc>
                <a:spcPct val="90000"/>
              </a:lnSpc>
              <a:spcBef>
                <a:spcPts val="1800"/>
              </a:spcBef>
              <a:buSzPct val="90000"/>
              <a:buBlip>
                <a:blip r:embed="rId4"/>
              </a:buBlip>
            </a:pPr>
            <a:r>
              <a:rPr lang="en-US" sz="2000" dirty="0">
                <a:gradFill>
                  <a:gsLst>
                    <a:gs pos="0">
                      <a:schemeClr val="tx1"/>
                    </a:gs>
                    <a:gs pos="100000">
                      <a:schemeClr val="tx1"/>
                    </a:gs>
                  </a:gsLst>
                  <a:lin ang="5400000" scaled="0"/>
                </a:gradFill>
              </a:rPr>
              <a:t>$500M+ investment</a:t>
            </a:r>
          </a:p>
          <a:p>
            <a:pPr marL="456829" indent="-456829">
              <a:lnSpc>
                <a:spcPct val="90000"/>
              </a:lnSpc>
              <a:spcBef>
                <a:spcPts val="1800"/>
              </a:spcBef>
              <a:buSzPct val="90000"/>
              <a:buBlip>
                <a:blip r:embed="rId4"/>
              </a:buBlip>
            </a:pPr>
            <a:r>
              <a:rPr lang="en-US" sz="2000" dirty="0">
                <a:gradFill>
                  <a:gsLst>
                    <a:gs pos="0">
                      <a:schemeClr val="tx1"/>
                    </a:gs>
                    <a:gs pos="100000">
                      <a:schemeClr val="tx1"/>
                    </a:gs>
                  </a:gsLst>
                  <a:lin ang="5400000" scaled="0"/>
                </a:gradFill>
              </a:rPr>
              <a:t> 60 MW Total Critical Power</a:t>
            </a:r>
          </a:p>
          <a:p>
            <a:pPr marL="456829" indent="-456829">
              <a:lnSpc>
                <a:spcPct val="90000"/>
              </a:lnSpc>
              <a:spcBef>
                <a:spcPts val="1800"/>
              </a:spcBef>
              <a:buSzPct val="90000"/>
              <a:buBlip>
                <a:blip r:embed="rId4"/>
              </a:buBlip>
            </a:pPr>
            <a:r>
              <a:rPr lang="en-US" sz="2000" dirty="0">
                <a:gradFill>
                  <a:gsLst>
                    <a:gs pos="0">
                      <a:schemeClr val="tx1"/>
                    </a:gs>
                    <a:gs pos="100000">
                      <a:schemeClr val="tx1"/>
                    </a:gs>
                  </a:gsLst>
                  <a:lin ang="5400000" scaled="0"/>
                </a:gradFill>
              </a:rPr>
              <a:t>1.5 million man-hours of labor</a:t>
            </a:r>
          </a:p>
          <a:p>
            <a:pPr marL="456829" indent="-456829">
              <a:lnSpc>
                <a:spcPct val="90000"/>
              </a:lnSpc>
              <a:spcBef>
                <a:spcPts val="1800"/>
              </a:spcBef>
              <a:buSzPct val="90000"/>
              <a:buBlip>
                <a:blip r:embed="rId4"/>
              </a:buBlip>
            </a:pPr>
            <a:r>
              <a:rPr lang="en-US" sz="2000" dirty="0">
                <a:gradFill>
                  <a:gsLst>
                    <a:gs pos="0">
                      <a:schemeClr val="tx1"/>
                    </a:gs>
                    <a:gs pos="100000">
                      <a:schemeClr val="tx1"/>
                    </a:gs>
                  </a:gsLst>
                  <a:lin ang="5400000" scaled="0"/>
                </a:gradFill>
              </a:rPr>
              <a:t>3400 tons of steel, 190 miles of conduit</a:t>
            </a:r>
          </a:p>
          <a:p>
            <a:pPr marL="456829" indent="-456829">
              <a:lnSpc>
                <a:spcPct val="90000"/>
              </a:lnSpc>
              <a:spcBef>
                <a:spcPts val="1800"/>
              </a:spcBef>
              <a:buSzPct val="90000"/>
              <a:buBlip>
                <a:blip r:embed="rId4"/>
              </a:buBlip>
            </a:pPr>
            <a:r>
              <a:rPr lang="en-US" sz="2000" dirty="0">
                <a:gradFill>
                  <a:gsLst>
                    <a:gs pos="0">
                      <a:schemeClr val="tx1"/>
                    </a:gs>
                    <a:gs pos="100000">
                      <a:schemeClr val="tx1"/>
                    </a:gs>
                  </a:gsLst>
                  <a:lin ang="5400000" scaled="0"/>
                </a:gradFill>
              </a:rPr>
              <a:t>2400 tons of copper</a:t>
            </a:r>
          </a:p>
          <a:p>
            <a:pPr marL="456829" indent="-456829">
              <a:lnSpc>
                <a:spcPct val="90000"/>
              </a:lnSpc>
              <a:spcBef>
                <a:spcPts val="1800"/>
              </a:spcBef>
              <a:buSzPct val="90000"/>
              <a:buBlip>
                <a:blip r:embed="rId4"/>
              </a:buBlip>
            </a:pPr>
            <a:r>
              <a:rPr lang="en-US" sz="2000" dirty="0">
                <a:gradFill>
                  <a:gsLst>
                    <a:gs pos="0">
                      <a:schemeClr val="tx1"/>
                    </a:gs>
                    <a:gs pos="100000">
                      <a:schemeClr val="tx1"/>
                    </a:gs>
                  </a:gsLst>
                  <a:lin ang="5400000" scaled="0"/>
                </a:gradFill>
              </a:rPr>
              <a:t>7.5 miles of chilled water piping</a:t>
            </a:r>
          </a:p>
          <a:p>
            <a:pPr marL="456829" indent="-456829">
              <a:lnSpc>
                <a:spcPct val="90000"/>
              </a:lnSpc>
              <a:spcBef>
                <a:spcPts val="1800"/>
              </a:spcBef>
              <a:buSzPct val="90000"/>
              <a:buBlip>
                <a:blip r:embed="rId4"/>
              </a:buBlip>
            </a:pPr>
            <a:r>
              <a:rPr lang="en-US" sz="2000" dirty="0">
                <a:gradFill>
                  <a:gsLst>
                    <a:gs pos="0">
                      <a:schemeClr val="tx1"/>
                    </a:gs>
                    <a:gs pos="100000">
                      <a:schemeClr val="tx1"/>
                    </a:gs>
                  </a:gsLst>
                  <a:lin ang="5400000" scaled="0"/>
                </a:gradFill>
              </a:rPr>
              <a:t>26,000 cubic yards of concrete</a:t>
            </a:r>
          </a:p>
          <a:p>
            <a:pPr marL="456829" indent="-456829">
              <a:buBlip>
                <a:blip r:embed="rId5"/>
              </a:buBlip>
            </a:pPr>
            <a:endParaRPr lang="en-US" sz="2000" spc="-113" dirty="0">
              <a:ln w="3175">
                <a:noFill/>
              </a:ln>
              <a:gradFill flip="none" rotWithShape="1">
                <a:gsLst>
                  <a:gs pos="0">
                    <a:srgbClr val="FFFFFF"/>
                  </a:gs>
                  <a:gs pos="36000">
                    <a:srgbClr val="FFFFFF"/>
                  </a:gs>
                  <a:gs pos="86000">
                    <a:srgbClr val="FFFFFF">
                      <a:lumMod val="50000"/>
                    </a:srgbClr>
                  </a:gs>
                </a:gsLst>
                <a:lin ang="5400000" scaled="0"/>
                <a:tileRect/>
              </a:gradFill>
              <a:latin typeface="Segoe UI" pitchFamily="34" charset="0"/>
              <a:cs typeface="Segoe UI" pitchFamily="34" charset="0"/>
            </a:endParaRPr>
          </a:p>
          <a:p>
            <a:pPr marL="456829" indent="-456829">
              <a:buBlip>
                <a:blip r:embed="rId5"/>
              </a:buBlip>
            </a:pPr>
            <a:endParaRPr lang="en-US" sz="2000" dirty="0">
              <a:solidFill>
                <a:srgbClr val="002C3E"/>
              </a:solidFill>
              <a:effectLst>
                <a:glow rad="101600">
                  <a:schemeClr val="tx1">
                    <a:alpha val="60000"/>
                  </a:schemeClr>
                </a:glow>
              </a:effectLst>
            </a:endParaRPr>
          </a:p>
          <a:p>
            <a:pPr marL="456829" indent="-456829">
              <a:buBlip>
                <a:blip r:embed="rId5"/>
              </a:buBlip>
            </a:pPr>
            <a:endParaRPr lang="en-US" sz="2000" dirty="0"/>
          </a:p>
        </p:txBody>
      </p:sp>
      <p:pic>
        <p:nvPicPr>
          <p:cNvPr id="162817" name="Picture 1"/>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7234134" y="1930400"/>
            <a:ext cx="4435843" cy="3124200"/>
          </a:xfrm>
          <a:prstGeom prst="rect">
            <a:avLst/>
          </a:prstGeom>
          <a:ln>
            <a:noFill/>
          </a:ln>
          <a:effectLst>
            <a:outerShdw blurRad="292100" dist="139700" dir="2700000" algn="tl" rotWithShape="0">
              <a:srgbClr val="333333">
                <a:alpha val="65000"/>
              </a:srgbClr>
            </a:outerShdw>
          </a:effectLst>
        </p:spPr>
      </p:pic>
      <p:pic>
        <p:nvPicPr>
          <p:cNvPr id="9" name="Picture 4" descr="MS Dublin Data Centre Entrance"/>
          <p:cNvPicPr>
            <a:picLocks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935931" y="4724400"/>
            <a:ext cx="4141770" cy="191770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359354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Datacenter – </a:t>
            </a:r>
            <a:r>
              <a:rPr lang="en-US" dirty="0" err="1" smtClean="0"/>
              <a:t>Capex</a:t>
            </a:r>
            <a:r>
              <a:rPr lang="en-US" dirty="0" smtClean="0"/>
              <a:t>/</a:t>
            </a:r>
            <a:r>
              <a:rPr lang="en-US" dirty="0" err="1" smtClean="0"/>
              <a:t>Opex</a:t>
            </a:r>
            <a:r>
              <a:rPr lang="en-US" dirty="0" smtClean="0"/>
              <a:t> </a:t>
            </a:r>
            <a:r>
              <a:rPr lang="en-US" dirty="0"/>
              <a:t>b</a:t>
            </a:r>
            <a:r>
              <a:rPr lang="en-US" dirty="0" smtClean="0"/>
              <a:t>est practices</a:t>
            </a:r>
            <a:endParaRPr lang="en-US" dirty="0"/>
          </a:p>
        </p:txBody>
      </p:sp>
      <p:grpSp>
        <p:nvGrpSpPr>
          <p:cNvPr id="30" name="Group 29"/>
          <p:cNvGrpSpPr/>
          <p:nvPr/>
        </p:nvGrpSpPr>
        <p:grpSpPr>
          <a:xfrm>
            <a:off x="101575" y="990600"/>
            <a:ext cx="12087251" cy="5791200"/>
            <a:chOff x="-61085" y="2370424"/>
            <a:chExt cx="6172200" cy="794478"/>
          </a:xfrm>
        </p:grpSpPr>
        <p:sp>
          <p:nvSpPr>
            <p:cNvPr id="20" name="Rectangle 19"/>
            <p:cNvSpPr/>
            <p:nvPr/>
          </p:nvSpPr>
          <p:spPr bwMode="auto">
            <a:xfrm>
              <a:off x="-61085" y="2370424"/>
              <a:ext cx="6172200" cy="794478"/>
            </a:xfrm>
            <a:prstGeom prst="rect">
              <a:avLst/>
            </a:prstGeom>
            <a:gradFill flip="none" rotWithShape="1">
              <a:gsLst>
                <a:gs pos="0">
                  <a:srgbClr val="000000">
                    <a:alpha val="0"/>
                  </a:srgbClr>
                </a:gs>
                <a:gs pos="50000">
                  <a:srgbClr val="000000">
                    <a:alpha val="50000"/>
                  </a:srgbClr>
                </a:gs>
                <a:gs pos="70000">
                  <a:srgbClr val="000000">
                    <a:alpha val="50000"/>
                  </a:srgbClr>
                </a:gs>
                <a:gs pos="100000">
                  <a:srgbClr val="000000">
                    <a:alpha val="50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0" scaled="1"/>
                <a:tileRect/>
              </a:gradFill>
              <a:round/>
              <a:headEnd/>
              <a:tailEnd/>
            </a:ln>
            <a:effectLst>
              <a:outerShdw blurRad="558800" sx="102000" sy="102000" algn="ctr" rotWithShape="0">
                <a:prstClr val="black">
                  <a:alpha val="82000"/>
                </a:prstClr>
              </a:outerShdw>
            </a:effectLst>
          </p:spPr>
          <p:txBody>
            <a:bodyPr vert="horz" wrap="square" lIns="670443" tIns="121899" rIns="121899" bIns="0" numCol="1" anchor="ctr" anchorCtr="0" compatLnSpc="1">
              <a:prstTxWarp prst="textNoShape">
                <a:avLst/>
              </a:prstTxWarp>
            </a:bodyPr>
            <a:lstStyle/>
            <a:p>
              <a:pPr algn="ctr" defTabSz="1218196" fontAlgn="base">
                <a:lnSpc>
                  <a:spcPct val="85000"/>
                </a:lnSpc>
                <a:spcBef>
                  <a:spcPct val="0"/>
                </a:spcBef>
                <a:spcAft>
                  <a:spcPct val="0"/>
                </a:spcAft>
                <a:buSzPct val="120000"/>
                <a:defRPr/>
              </a:pPr>
              <a:endParaRPr lang="en-US" sz="4300" dirty="0">
                <a:gradFill flip="none" rotWithShape="1">
                  <a:gsLst>
                    <a:gs pos="61000">
                      <a:srgbClr val="FFFFFF">
                        <a:lumMod val="95000"/>
                      </a:srgbClr>
                    </a:gs>
                    <a:gs pos="0">
                      <a:srgbClr val="FFFFFF"/>
                    </a:gs>
                  </a:gsLst>
                  <a:lin ang="5400000" scaled="1"/>
                  <a:tileRect/>
                </a:gradFill>
                <a:effectLst>
                  <a:outerShdw blurRad="609600" sx="102000" sy="102000" algn="ctr" rotWithShape="0">
                    <a:prstClr val="black">
                      <a:alpha val="42000"/>
                    </a:prstClr>
                  </a:outerShdw>
                </a:effectLst>
                <a:latin typeface="Segoe Condensed" pitchFamily="34" charset="0"/>
              </a:endParaRPr>
            </a:p>
          </p:txBody>
        </p:sp>
        <p:sp>
          <p:nvSpPr>
            <p:cNvPr id="23" name="Rectangle 22"/>
            <p:cNvSpPr/>
            <p:nvPr/>
          </p:nvSpPr>
          <p:spPr>
            <a:xfrm>
              <a:off x="380999" y="2444497"/>
              <a:ext cx="4572000" cy="63968"/>
            </a:xfrm>
            <a:prstGeom prst="rect">
              <a:avLst/>
            </a:prstGeom>
          </p:spPr>
          <p:txBody>
            <a:bodyPr>
              <a:spAutoFit/>
            </a:bodyPr>
            <a:lstStyle/>
            <a:p>
              <a:pPr marL="456889" indent="-456889" defTabSz="913503" fontAlgn="base">
                <a:lnSpc>
                  <a:spcPct val="90000"/>
                </a:lnSpc>
                <a:spcAft>
                  <a:spcPts val="3199"/>
                </a:spcAft>
                <a:buSzPct val="90000"/>
                <a:buBlip>
                  <a:blip r:embed="rId3"/>
                </a:buBlip>
              </a:pPr>
              <a:endParaRPr lang="en-US" sz="2700" kern="0" dirty="0">
                <a:solidFill>
                  <a:srgbClr val="FFFFFF"/>
                </a:solidFill>
                <a:latin typeface="Segoe" pitchFamily="34" charset="0"/>
              </a:endParaRPr>
            </a:p>
          </p:txBody>
        </p:sp>
      </p:grpSp>
      <p:sp>
        <p:nvSpPr>
          <p:cNvPr id="27" name="Rectangle 26"/>
          <p:cNvSpPr/>
          <p:nvPr/>
        </p:nvSpPr>
        <p:spPr>
          <a:xfrm>
            <a:off x="351605" y="1001100"/>
            <a:ext cx="11634072" cy="7006447"/>
          </a:xfrm>
          <a:prstGeom prst="rect">
            <a:avLst/>
          </a:prstGeom>
        </p:spPr>
        <p:txBody>
          <a:bodyPr wrap="square" lIns="121835" tIns="60917" rIns="121835" bIns="60917">
            <a:spAutoFit/>
          </a:bodyPr>
          <a:lstStyle/>
          <a:p>
            <a:pPr>
              <a:buSzPct val="90000"/>
            </a:pPr>
            <a:r>
              <a:rPr lang="en-US" sz="2700" b="1" dirty="0">
                <a:gradFill>
                  <a:gsLst>
                    <a:gs pos="0">
                      <a:srgbClr val="FFFFFF"/>
                    </a:gs>
                    <a:gs pos="100000">
                      <a:srgbClr val="FFFFFF"/>
                    </a:gs>
                  </a:gsLst>
                  <a:lin ang="5400000" scaled="0"/>
                </a:gradFill>
              </a:rPr>
              <a:t>Datacenter Innovation (</a:t>
            </a:r>
            <a:r>
              <a:rPr lang="en-US" sz="2700" b="1" dirty="0" err="1">
                <a:gradFill>
                  <a:gsLst>
                    <a:gs pos="0">
                      <a:srgbClr val="FFFFFF"/>
                    </a:gs>
                    <a:gs pos="100000">
                      <a:srgbClr val="FFFFFF"/>
                    </a:gs>
                  </a:gsLst>
                  <a:lin ang="5400000" scaled="0"/>
                </a:gradFill>
              </a:rPr>
              <a:t>Capex</a:t>
            </a:r>
            <a:r>
              <a:rPr lang="en-US" sz="2700" b="1" dirty="0">
                <a:gradFill>
                  <a:gsLst>
                    <a:gs pos="0">
                      <a:srgbClr val="FFFFFF"/>
                    </a:gs>
                    <a:gs pos="100000">
                      <a:srgbClr val="FFFFFF"/>
                    </a:gs>
                  </a:gsLst>
                  <a:lin ang="5400000" scaled="0"/>
                </a:gradFill>
              </a:rPr>
              <a:t>)</a:t>
            </a:r>
          </a:p>
          <a:p>
            <a:pPr marL="456889" indent="-456889">
              <a:buSzPct val="90000"/>
              <a:buBlip>
                <a:blip r:embed="rId3"/>
              </a:buBlip>
            </a:pPr>
            <a:r>
              <a:rPr lang="en-US" sz="2400" dirty="0">
                <a:gradFill>
                  <a:gsLst>
                    <a:gs pos="0">
                      <a:srgbClr val="FFFFFF"/>
                    </a:gs>
                    <a:gs pos="100000">
                      <a:srgbClr val="FFFFFF"/>
                    </a:gs>
                  </a:gsLst>
                  <a:lin ang="5400000" scaled="0"/>
                </a:gradFill>
              </a:rPr>
              <a:t>The Datacenter is the </a:t>
            </a:r>
            <a:r>
              <a:rPr lang="en-US" sz="2400" dirty="0" smtClean="0">
                <a:gradFill>
                  <a:gsLst>
                    <a:gs pos="0">
                      <a:srgbClr val="FFFFFF"/>
                    </a:gs>
                    <a:gs pos="100000">
                      <a:srgbClr val="FFFFFF"/>
                    </a:gs>
                  </a:gsLst>
                  <a:lin ang="5400000" scaled="0"/>
                </a:gradFill>
              </a:rPr>
              <a:t>Server, Services not Servers</a:t>
            </a:r>
            <a:endParaRPr lang="en-US" sz="2400" dirty="0">
              <a:gradFill>
                <a:gsLst>
                  <a:gs pos="0">
                    <a:srgbClr val="FFFFFF"/>
                  </a:gs>
                  <a:gs pos="100000">
                    <a:srgbClr val="FFFFFF"/>
                  </a:gs>
                </a:gsLst>
                <a:lin ang="5400000" scaled="0"/>
              </a:gradFill>
            </a:endParaRPr>
          </a:p>
          <a:p>
            <a:pPr marL="456889" indent="-456889">
              <a:buSzPct val="90000"/>
              <a:buBlip>
                <a:blip r:embed="rId3"/>
              </a:buBlip>
            </a:pPr>
            <a:r>
              <a:rPr lang="en-US" sz="2400" dirty="0">
                <a:gradFill>
                  <a:gsLst>
                    <a:gs pos="0">
                      <a:srgbClr val="FFFFFF"/>
                    </a:gs>
                    <a:gs pos="100000">
                      <a:srgbClr val="FFFFFF"/>
                    </a:gs>
                  </a:gsLst>
                  <a:lin ang="5400000" scaled="0"/>
                </a:gradFill>
              </a:rPr>
              <a:t>Use Airside - rethink density, eliminate </a:t>
            </a:r>
            <a:r>
              <a:rPr lang="en-US" sz="2400" dirty="0" smtClean="0">
                <a:gradFill>
                  <a:gsLst>
                    <a:gs pos="0">
                      <a:srgbClr val="FFFFFF"/>
                    </a:gs>
                    <a:gs pos="100000">
                      <a:srgbClr val="FFFFFF"/>
                    </a:gs>
                  </a:gsLst>
                  <a:lin ang="5400000" scaled="0"/>
                </a:gradFill>
              </a:rPr>
              <a:t>heat</a:t>
            </a:r>
            <a:endParaRPr lang="en-US" sz="2400" dirty="0">
              <a:gradFill>
                <a:gsLst>
                  <a:gs pos="0">
                    <a:srgbClr val="FFFFFF"/>
                  </a:gs>
                  <a:gs pos="100000">
                    <a:srgbClr val="FFFFFF"/>
                  </a:gs>
                </a:gsLst>
                <a:lin ang="5400000" scaled="0"/>
              </a:gradFill>
            </a:endParaRPr>
          </a:p>
          <a:p>
            <a:pPr marL="456889" indent="-456889">
              <a:buSzPct val="90000"/>
              <a:buBlip>
                <a:blip r:embed="rId3"/>
              </a:buBlip>
            </a:pPr>
            <a:r>
              <a:rPr lang="en-US" sz="2400" kern="0" dirty="0">
                <a:solidFill>
                  <a:srgbClr val="FFFFFF"/>
                </a:solidFill>
                <a:latin typeface="Segoe" pitchFamily="34" charset="0"/>
              </a:rPr>
              <a:t>Drive change through strong partnerships </a:t>
            </a:r>
            <a:r>
              <a:rPr lang="en-US" sz="2100" kern="0" dirty="0">
                <a:solidFill>
                  <a:srgbClr val="FFFFFF"/>
                </a:solidFill>
                <a:latin typeface="Segoe" pitchFamily="34" charset="0"/>
              </a:rPr>
              <a:t>(rationalize </a:t>
            </a:r>
            <a:r>
              <a:rPr lang="en-US" sz="2100" kern="0" dirty="0" smtClean="0">
                <a:solidFill>
                  <a:srgbClr val="FFFFFF"/>
                </a:solidFill>
                <a:latin typeface="Segoe" pitchFamily="34" charset="0"/>
              </a:rPr>
              <a:t>partnerships)</a:t>
            </a:r>
            <a:endParaRPr lang="en-US" sz="2100" kern="0" dirty="0">
              <a:solidFill>
                <a:srgbClr val="FFFFFF"/>
              </a:solidFill>
              <a:latin typeface="Segoe" pitchFamily="34" charset="0"/>
            </a:endParaRPr>
          </a:p>
          <a:p>
            <a:pPr marL="456889" indent="-456889">
              <a:buSzPct val="90000"/>
              <a:buBlip>
                <a:blip r:embed="rId3"/>
              </a:buBlip>
            </a:pPr>
            <a:r>
              <a:rPr lang="en-US" sz="2400" dirty="0"/>
              <a:t>Plan for Innovation - 40 GB </a:t>
            </a:r>
            <a:r>
              <a:rPr lang="en-US" sz="2400" dirty="0" err="1"/>
              <a:t>Enet</a:t>
            </a:r>
            <a:r>
              <a:rPr lang="en-US" sz="2400" dirty="0"/>
              <a:t>, SSD’s, SOC</a:t>
            </a:r>
          </a:p>
          <a:p>
            <a:pPr>
              <a:buSzPct val="90000"/>
            </a:pPr>
            <a:endParaRPr lang="en-US" sz="2400" dirty="0">
              <a:gradFill>
                <a:gsLst>
                  <a:gs pos="0">
                    <a:srgbClr val="FFFFFF"/>
                  </a:gs>
                  <a:gs pos="100000">
                    <a:srgbClr val="FFFFFF"/>
                  </a:gs>
                </a:gsLst>
                <a:lin ang="5400000" scaled="0"/>
              </a:gradFill>
            </a:endParaRPr>
          </a:p>
          <a:p>
            <a:pPr>
              <a:buSzPct val="90000"/>
            </a:pPr>
            <a:r>
              <a:rPr lang="en-US" sz="2700" b="1" dirty="0">
                <a:gradFill>
                  <a:gsLst>
                    <a:gs pos="0">
                      <a:srgbClr val="FFFFFF"/>
                    </a:gs>
                    <a:gs pos="100000">
                      <a:srgbClr val="FFFFFF"/>
                    </a:gs>
                  </a:gsLst>
                  <a:lin ang="5400000" scaled="0"/>
                </a:gradFill>
              </a:rPr>
              <a:t>Operational Excellence (</a:t>
            </a:r>
            <a:r>
              <a:rPr lang="en-US" sz="2700" b="1" dirty="0" err="1">
                <a:gradFill>
                  <a:gsLst>
                    <a:gs pos="0">
                      <a:srgbClr val="FFFFFF"/>
                    </a:gs>
                    <a:gs pos="100000">
                      <a:srgbClr val="FFFFFF"/>
                    </a:gs>
                  </a:gsLst>
                  <a:lin ang="5400000" scaled="0"/>
                </a:gradFill>
              </a:rPr>
              <a:t>Opex</a:t>
            </a:r>
            <a:r>
              <a:rPr lang="en-US" sz="2700" b="1" dirty="0">
                <a:gradFill>
                  <a:gsLst>
                    <a:gs pos="0">
                      <a:srgbClr val="FFFFFF"/>
                    </a:gs>
                    <a:gs pos="100000">
                      <a:srgbClr val="FFFFFF"/>
                    </a:gs>
                  </a:gsLst>
                  <a:lin ang="5400000" scaled="0"/>
                </a:gradFill>
              </a:rPr>
              <a:t>)</a:t>
            </a:r>
          </a:p>
          <a:p>
            <a:pPr marL="456889" indent="-456889">
              <a:buSzPct val="90000"/>
              <a:buBlip>
                <a:blip r:embed="rId3"/>
              </a:buBlip>
            </a:pPr>
            <a:r>
              <a:rPr lang="en-US" sz="2400" dirty="0">
                <a:gradFill>
                  <a:gsLst>
                    <a:gs pos="0">
                      <a:srgbClr val="FFFFFF"/>
                    </a:gs>
                    <a:gs pos="100000">
                      <a:srgbClr val="FFFFFF"/>
                    </a:gs>
                  </a:gsLst>
                  <a:lin ang="5400000" scaled="0"/>
                </a:gradFill>
              </a:rPr>
              <a:t>IT value prop? – </a:t>
            </a:r>
            <a:r>
              <a:rPr lang="en-US" sz="2400" dirty="0" smtClean="0">
                <a:gradFill>
                  <a:gsLst>
                    <a:gs pos="0">
                      <a:srgbClr val="FFFFFF"/>
                    </a:gs>
                    <a:gs pos="100000">
                      <a:srgbClr val="FFFFFF"/>
                    </a:gs>
                  </a:gsLst>
                  <a:lin ang="5400000" scaled="0"/>
                </a:gradFill>
              </a:rPr>
              <a:t>self serve, customized app/services (move </a:t>
            </a:r>
            <a:r>
              <a:rPr lang="en-US" sz="2400" dirty="0">
                <a:gradFill>
                  <a:gsLst>
                    <a:gs pos="0">
                      <a:srgbClr val="FFFFFF"/>
                    </a:gs>
                    <a:gs pos="100000">
                      <a:srgbClr val="FFFFFF"/>
                    </a:gs>
                  </a:gsLst>
                  <a:lin ang="5400000" scaled="0"/>
                </a:gradFill>
              </a:rPr>
              <a:t>up the stack) </a:t>
            </a:r>
          </a:p>
          <a:p>
            <a:pPr marL="456889" indent="-456889">
              <a:buSzPct val="90000"/>
              <a:buBlip>
                <a:blip r:embed="rId3"/>
              </a:buBlip>
            </a:pPr>
            <a:r>
              <a:rPr lang="en-US" sz="2400" dirty="0">
                <a:gradFill>
                  <a:gsLst>
                    <a:gs pos="0">
                      <a:srgbClr val="FFFFFF"/>
                    </a:gs>
                    <a:gs pos="100000">
                      <a:srgbClr val="FFFFFF"/>
                    </a:gs>
                  </a:gsLst>
                  <a:lin ang="5400000" scaled="0"/>
                </a:gradFill>
              </a:rPr>
              <a:t>Remember, free is expensive</a:t>
            </a:r>
          </a:p>
          <a:p>
            <a:pPr marL="456889" indent="-456889">
              <a:buSzPct val="90000"/>
              <a:buBlip>
                <a:blip r:embed="rId3"/>
              </a:buBlip>
            </a:pPr>
            <a:r>
              <a:rPr lang="en-US" sz="2400" dirty="0" smtClean="0">
                <a:gradFill>
                  <a:gsLst>
                    <a:gs pos="0">
                      <a:srgbClr val="FFFFFF"/>
                    </a:gs>
                    <a:gs pos="100000">
                      <a:srgbClr val="FFFFFF"/>
                    </a:gs>
                  </a:gsLst>
                  <a:lin ang="5400000" scaled="0"/>
                </a:gradFill>
              </a:rPr>
              <a:t>IT = utility </a:t>
            </a:r>
            <a:r>
              <a:rPr lang="en-US" sz="2400" dirty="0">
                <a:gradFill>
                  <a:gsLst>
                    <a:gs pos="0">
                      <a:srgbClr val="FFFFFF"/>
                    </a:gs>
                    <a:gs pos="100000">
                      <a:srgbClr val="FFFFFF"/>
                    </a:gs>
                  </a:gsLst>
                  <a:lin ang="5400000" scaled="0"/>
                </a:gradFill>
              </a:rPr>
              <a:t>based pricing (consumption/rate)</a:t>
            </a:r>
          </a:p>
          <a:p>
            <a:pPr marL="456889" indent="-456889">
              <a:buSzPct val="90000"/>
              <a:buBlip>
                <a:blip r:embed="rId3"/>
              </a:buBlip>
            </a:pPr>
            <a:r>
              <a:rPr lang="en-US" sz="2400" dirty="0">
                <a:gradFill>
                  <a:gsLst>
                    <a:gs pos="0">
                      <a:srgbClr val="FFFFFF"/>
                    </a:gs>
                    <a:gs pos="100000">
                      <a:srgbClr val="FFFFFF"/>
                    </a:gs>
                  </a:gsLst>
                  <a:lin ang="5400000" scaled="0"/>
                </a:gradFill>
              </a:rPr>
              <a:t>Utility = Resource Pools on demand (CPU, Storage, </a:t>
            </a:r>
            <a:r>
              <a:rPr lang="en-US" sz="2400" dirty="0" err="1">
                <a:gradFill>
                  <a:gsLst>
                    <a:gs pos="0">
                      <a:srgbClr val="FFFFFF"/>
                    </a:gs>
                    <a:gs pos="100000">
                      <a:srgbClr val="FFFFFF"/>
                    </a:gs>
                  </a:gsLst>
                  <a:lin ang="5400000" scaled="0"/>
                </a:gradFill>
              </a:rPr>
              <a:t>DBsvs</a:t>
            </a:r>
            <a:r>
              <a:rPr lang="en-US" sz="2400" dirty="0">
                <a:gradFill>
                  <a:gsLst>
                    <a:gs pos="0">
                      <a:srgbClr val="FFFFFF"/>
                    </a:gs>
                    <a:gs pos="100000">
                      <a:srgbClr val="FFFFFF"/>
                    </a:gs>
                  </a:gsLst>
                  <a:lin ang="5400000" scaled="0"/>
                </a:gradFill>
              </a:rPr>
              <a:t>)</a:t>
            </a:r>
          </a:p>
          <a:p>
            <a:pPr marL="456889" indent="-456889">
              <a:buSzPct val="90000"/>
              <a:buBlip>
                <a:blip r:embed="rId3"/>
              </a:buBlip>
            </a:pPr>
            <a:r>
              <a:rPr lang="en-US" sz="2400" dirty="0">
                <a:gradFill>
                  <a:gsLst>
                    <a:gs pos="0">
                      <a:srgbClr val="FFFFFF"/>
                    </a:gs>
                    <a:gs pos="100000">
                      <a:srgbClr val="FFFFFF"/>
                    </a:gs>
                  </a:gsLst>
                  <a:lin ang="5400000" scaled="0"/>
                </a:gradFill>
              </a:rPr>
              <a:t>Use Power on demand (DC sleep states) </a:t>
            </a:r>
          </a:p>
          <a:p>
            <a:pPr marL="456889" indent="-456889">
              <a:buSzPct val="90000"/>
              <a:buBlip>
                <a:blip r:embed="rId3"/>
              </a:buBlip>
            </a:pPr>
            <a:r>
              <a:rPr lang="en-US" sz="2400" dirty="0">
                <a:gradFill>
                  <a:gsLst>
                    <a:gs pos="0">
                      <a:srgbClr val="FFFFFF"/>
                    </a:gs>
                    <a:gs pos="100000">
                      <a:srgbClr val="FFFFFF"/>
                    </a:gs>
                  </a:gsLst>
                  <a:lin ang="5400000" scaled="0"/>
                </a:gradFill>
              </a:rPr>
              <a:t>Monitoring – Application/Performance/Watt/Dollar</a:t>
            </a:r>
          </a:p>
          <a:p>
            <a:pPr marL="456889" indent="-456889">
              <a:buSzPct val="90000"/>
              <a:buBlip>
                <a:blip r:embed="rId3"/>
              </a:buBlip>
            </a:pPr>
            <a:r>
              <a:rPr lang="en-US" sz="2400" dirty="0">
                <a:gradFill>
                  <a:gsLst>
                    <a:gs pos="0">
                      <a:srgbClr val="FFFFFF"/>
                    </a:gs>
                    <a:gs pos="100000">
                      <a:srgbClr val="FFFFFF"/>
                    </a:gs>
                  </a:gsLst>
                  <a:lin ang="5400000" scaled="0"/>
                </a:gradFill>
              </a:rPr>
              <a:t>Implement </a:t>
            </a:r>
            <a:r>
              <a:rPr lang="en-US" sz="2400" dirty="0" smtClean="0">
                <a:gradFill>
                  <a:gsLst>
                    <a:gs pos="0">
                      <a:srgbClr val="FFFFFF"/>
                    </a:gs>
                    <a:gs pos="100000">
                      <a:srgbClr val="FFFFFF"/>
                    </a:gs>
                  </a:gsLst>
                  <a:lin ang="5400000" scaled="0"/>
                </a:gradFill>
              </a:rPr>
              <a:t>security </a:t>
            </a:r>
            <a:r>
              <a:rPr lang="en-US" sz="2400" dirty="0">
                <a:gradFill>
                  <a:gsLst>
                    <a:gs pos="0">
                      <a:srgbClr val="FFFFFF"/>
                    </a:gs>
                    <a:gs pos="100000">
                      <a:srgbClr val="FFFFFF"/>
                    </a:gs>
                  </a:gsLst>
                  <a:lin ang="5400000" scaled="0"/>
                </a:gradFill>
              </a:rPr>
              <a:t>at all layers / simplify </a:t>
            </a:r>
            <a:r>
              <a:rPr lang="en-US" sz="2400" dirty="0" smtClean="0">
                <a:gradFill>
                  <a:gsLst>
                    <a:gs pos="0">
                      <a:srgbClr val="FFFFFF"/>
                    </a:gs>
                    <a:gs pos="100000">
                      <a:srgbClr val="FFFFFF"/>
                    </a:gs>
                  </a:gsLst>
                  <a:lin ang="5400000" scaled="0"/>
                </a:gradFill>
              </a:rPr>
              <a:t>compliance </a:t>
            </a:r>
            <a:endParaRPr lang="en-US" sz="2400" dirty="0">
              <a:gradFill>
                <a:gsLst>
                  <a:gs pos="0">
                    <a:srgbClr val="FFFFFF"/>
                  </a:gs>
                  <a:gs pos="100000">
                    <a:srgbClr val="FFFFFF"/>
                  </a:gs>
                </a:gsLst>
                <a:lin ang="5400000" scaled="0"/>
              </a:gradFill>
            </a:endParaRPr>
          </a:p>
          <a:p>
            <a:pPr marL="456889" indent="-456889">
              <a:buSzPct val="90000"/>
              <a:buBlip>
                <a:blip r:embed="rId3"/>
              </a:buBlip>
            </a:pPr>
            <a:endParaRPr lang="en-US" sz="2700" dirty="0">
              <a:gradFill>
                <a:gsLst>
                  <a:gs pos="0">
                    <a:srgbClr val="FFFFFF"/>
                  </a:gs>
                  <a:gs pos="100000">
                    <a:srgbClr val="FFFFFF"/>
                  </a:gs>
                </a:gsLst>
                <a:lin ang="5400000" scaled="0"/>
              </a:gradFill>
            </a:endParaRPr>
          </a:p>
          <a:p>
            <a:pPr marL="456889" indent="-456889">
              <a:buSzPct val="90000"/>
              <a:buBlip>
                <a:blip r:embed="rId3"/>
              </a:buBlip>
            </a:pPr>
            <a:endParaRPr lang="en-US" sz="2700" dirty="0">
              <a:gradFill>
                <a:gsLst>
                  <a:gs pos="0">
                    <a:srgbClr val="FFFFFF"/>
                  </a:gs>
                  <a:gs pos="100000">
                    <a:srgbClr val="FFFFFF"/>
                  </a:gs>
                </a:gsLst>
                <a:lin ang="5400000" scaled="0"/>
              </a:gradFill>
            </a:endParaRPr>
          </a:p>
          <a:p>
            <a:pPr marL="456889" indent="-456889">
              <a:buSzPct val="90000"/>
              <a:buBlip>
                <a:blip r:embed="rId3"/>
              </a:buBlip>
            </a:pPr>
            <a:endParaRPr lang="en-US" sz="2700" kern="0" dirty="0">
              <a:solidFill>
                <a:srgbClr val="FFFFFF"/>
              </a:solidFill>
              <a:latin typeface="Segoe" pitchFamily="34" charset="0"/>
            </a:endParaRPr>
          </a:p>
          <a:p>
            <a:pPr marL="456889" indent="-456889">
              <a:lnSpc>
                <a:spcPct val="90000"/>
              </a:lnSpc>
              <a:spcAft>
                <a:spcPts val="3199"/>
              </a:spcAft>
              <a:buSzPct val="90000"/>
              <a:buBlip>
                <a:blip r:embed="rId3"/>
              </a:buBlip>
            </a:pPr>
            <a:endParaRPr lang="en-US" sz="27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28444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53642186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22262169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07388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293273171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601" y="3051285"/>
            <a:ext cx="4491655" cy="755435"/>
          </a:xfrm>
          <a:prstGeom prst="rect">
            <a:avLst/>
          </a:prstGeom>
          <a:noFill/>
          <a:ln>
            <a:noFill/>
          </a:ln>
        </p:spPr>
      </p:pic>
      <p:sp>
        <p:nvSpPr>
          <p:cNvPr id="5" name="Text Box 3"/>
          <p:cNvSpPr txBox="1">
            <a:spLocks noChangeArrowheads="1"/>
          </p:cNvSpPr>
          <p:nvPr/>
        </p:nvSpPr>
        <p:spPr bwMode="blackWhite">
          <a:xfrm>
            <a:off x="507868" y="6083575"/>
            <a:ext cx="11173090" cy="415484"/>
          </a:xfrm>
          <a:prstGeom prst="rect">
            <a:avLst/>
          </a:prstGeom>
          <a:noFill/>
          <a:ln w="12700">
            <a:noFill/>
            <a:miter lim="800000"/>
            <a:headEnd type="none" w="sm" len="sm"/>
            <a:tailEnd type="none" w="sm" len="sm"/>
          </a:ln>
          <a:effectLst/>
        </p:spPr>
        <p:txBody>
          <a:bodyPr vert="horz" wrap="square" lIns="91377" tIns="45689" rIns="91377" bIns="45689" numCol="1" anchor="t" anchorCtr="0" compatLnSpc="1">
            <a:prstTxWarp prst="textNoShape">
              <a:avLst/>
            </a:prstTxWarp>
            <a:spAutoFit/>
          </a:bodyPr>
          <a:lstStyle/>
          <a:p>
            <a:pPr algn="ctr" defTabSz="913643" eaLnBrk="0" hangingPunct="0"/>
            <a:r>
              <a:rPr lang="en-US" sz="700" dirty="0">
                <a:gradFill>
                  <a:gsLst>
                    <a:gs pos="0">
                      <a:schemeClr val="tx1"/>
                    </a:gs>
                    <a:gs pos="100000">
                      <a:schemeClr val="tx1"/>
                    </a:gs>
                  </a:gsLst>
                  <a:lin ang="5400000" scaled="0"/>
                </a:gradFill>
                <a:latin typeface="Segoe UI" pitchFamily="34" charset="0"/>
                <a:cs typeface="Arial" charset="0"/>
              </a:rPr>
              <a:t>© 2011 Microsoft Corporation. All rights reserved. Microsoft, Windows, Windows Vista and other product names are or may be registered trademarks and/or trademarks in the U.S. and/or other countries.</a:t>
            </a:r>
          </a:p>
          <a:p>
            <a:pPr algn="ctr" defTabSz="913643"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030" y="1286873"/>
            <a:ext cx="12981099" cy="487916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3" name="TextBox 2"/>
          <p:cNvSpPr txBox="1"/>
          <p:nvPr/>
        </p:nvSpPr>
        <p:spPr>
          <a:xfrm>
            <a:off x="0" y="6519447"/>
            <a:ext cx="12087251" cy="353917"/>
          </a:xfrm>
          <a:prstGeom prst="rect">
            <a:avLst/>
          </a:prstGeom>
          <a:solidFill>
            <a:schemeClr val="bg1"/>
          </a:solidFill>
        </p:spPr>
        <p:txBody>
          <a:bodyPr wrap="square" lIns="121883" tIns="60941" rIns="121883" bIns="60941" rtlCol="0">
            <a:spAutoFit/>
          </a:bodyPr>
          <a:lstStyle/>
          <a:p>
            <a:r>
              <a:rPr lang="en-US" sz="1500" dirty="0"/>
              <a:t>Source - INFINITE RESEARCH - </a:t>
            </a:r>
            <a:r>
              <a:rPr lang="en-US" sz="800" dirty="0"/>
              <a:t>Issue #003 | 03/08/11 | </a:t>
            </a:r>
            <a:r>
              <a:rPr lang="en-US" sz="800" u="sng" dirty="0">
                <a:hlinkClick r:id="rId4"/>
              </a:rPr>
              <a:t>ww.infiniteresearch.net</a:t>
            </a:r>
            <a:r>
              <a:rPr lang="en-US" sz="800" dirty="0"/>
              <a:t> </a:t>
            </a:r>
            <a:endParaRPr lang="en-US" sz="1300" dirty="0">
              <a:latin typeface="Times New Roman"/>
              <a:ea typeface="Calibri"/>
            </a:endParaRPr>
          </a:p>
        </p:txBody>
      </p:sp>
      <p:sp>
        <p:nvSpPr>
          <p:cNvPr id="6" name="Title 5"/>
          <p:cNvSpPr>
            <a:spLocks noGrp="1"/>
          </p:cNvSpPr>
          <p:nvPr>
            <p:ph type="title"/>
          </p:nvPr>
        </p:nvSpPr>
        <p:spPr/>
        <p:txBody>
          <a:bodyPr/>
          <a:lstStyle/>
          <a:p>
            <a:r>
              <a:rPr lang="en-US" smtClean="0"/>
              <a:t>Cloud - Global Connected Device Forecast</a:t>
            </a:r>
            <a:br>
              <a:rPr lang="en-US" smtClean="0"/>
            </a:br>
            <a:endParaRPr lang="en-US" dirty="0"/>
          </a:p>
        </p:txBody>
      </p:sp>
      <p:cxnSp>
        <p:nvCxnSpPr>
          <p:cNvPr id="10" name="Straight Connector 9"/>
          <p:cNvCxnSpPr/>
          <p:nvPr/>
        </p:nvCxnSpPr>
        <p:spPr>
          <a:xfrm>
            <a:off x="1320456" y="1634509"/>
            <a:ext cx="2945633" cy="179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76713" y="3882298"/>
            <a:ext cx="2945633" cy="434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285903" y="1761549"/>
            <a:ext cx="32818" cy="24106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28324" y="2194268"/>
            <a:ext cx="1320456" cy="707864"/>
          </a:xfrm>
          <a:prstGeom prst="rect">
            <a:avLst/>
          </a:prstGeom>
          <a:noFill/>
        </p:spPr>
        <p:txBody>
          <a:bodyPr wrap="square" lIns="121883" tIns="60941" rIns="121883" bIns="60941" rtlCol="0">
            <a:spAutoFit/>
          </a:bodyPr>
          <a:lstStyle/>
          <a:p>
            <a:pPr algn="r">
              <a:lnSpc>
                <a:spcPct val="90000"/>
              </a:lnSpc>
              <a:spcBef>
                <a:spcPct val="20000"/>
              </a:spcBef>
              <a:buSzPct val="90000"/>
            </a:pPr>
            <a:r>
              <a:rPr lang="en-US" dirty="0">
                <a:solidFill>
                  <a:schemeClr val="bg1"/>
                </a:solidFill>
              </a:rPr>
              <a:t>6</a:t>
            </a:r>
            <a:r>
              <a:rPr lang="en-US" dirty="0" smtClean="0">
                <a:solidFill>
                  <a:schemeClr val="bg1"/>
                </a:solidFill>
              </a:rPr>
              <a:t>0%  </a:t>
            </a:r>
          </a:p>
          <a:p>
            <a:pPr algn="r">
              <a:lnSpc>
                <a:spcPct val="90000"/>
              </a:lnSpc>
              <a:spcBef>
                <a:spcPct val="20000"/>
              </a:spcBef>
              <a:buSzPct val="90000"/>
            </a:pPr>
            <a:r>
              <a:rPr lang="en-US" dirty="0" smtClean="0">
                <a:solidFill>
                  <a:schemeClr val="bg1"/>
                </a:solidFill>
              </a:rPr>
              <a:t>Growth</a:t>
            </a:r>
            <a:endParaRPr lang="en-US" dirty="0">
              <a:solidFill>
                <a:schemeClr val="bg1"/>
              </a:solidFill>
            </a:endParaRPr>
          </a:p>
        </p:txBody>
      </p:sp>
      <p:sp>
        <p:nvSpPr>
          <p:cNvPr id="18" name="TextBox 17"/>
          <p:cNvSpPr txBox="1"/>
          <p:nvPr/>
        </p:nvSpPr>
        <p:spPr>
          <a:xfrm>
            <a:off x="2180707" y="5359400"/>
            <a:ext cx="932132" cy="344709"/>
          </a:xfrm>
          <a:prstGeom prst="rect">
            <a:avLst/>
          </a:prstGeom>
          <a:noFill/>
        </p:spPr>
        <p:txBody>
          <a:bodyPr wrap="square" lIns="121883" tIns="60941" rIns="121883" bIns="60941" rtlCol="0">
            <a:spAutoFit/>
          </a:bodyPr>
          <a:lstStyle/>
          <a:p>
            <a:pPr>
              <a:lnSpc>
                <a:spcPct val="90000"/>
              </a:lnSpc>
              <a:spcBef>
                <a:spcPct val="20000"/>
              </a:spcBef>
              <a:buSzPct val="90000"/>
            </a:pPr>
            <a:r>
              <a:rPr lang="en-US" sz="1600" b="1" dirty="0">
                <a:solidFill>
                  <a:schemeClr val="bg1"/>
                </a:solidFill>
              </a:rPr>
              <a:t>2010</a:t>
            </a:r>
          </a:p>
        </p:txBody>
      </p:sp>
      <p:sp>
        <p:nvSpPr>
          <p:cNvPr id="29" name="TextBox 28"/>
          <p:cNvSpPr txBox="1"/>
          <p:nvPr/>
        </p:nvSpPr>
        <p:spPr>
          <a:xfrm>
            <a:off x="4596202" y="5859352"/>
            <a:ext cx="932132" cy="344709"/>
          </a:xfrm>
          <a:prstGeom prst="rect">
            <a:avLst/>
          </a:prstGeom>
          <a:noFill/>
        </p:spPr>
        <p:txBody>
          <a:bodyPr wrap="square" lIns="121883" tIns="60941" rIns="121883" bIns="60941" rtlCol="0">
            <a:spAutoFit/>
          </a:bodyPr>
          <a:lstStyle/>
          <a:p>
            <a:pPr>
              <a:lnSpc>
                <a:spcPct val="90000"/>
              </a:lnSpc>
              <a:spcBef>
                <a:spcPct val="20000"/>
              </a:spcBef>
              <a:buSzPct val="90000"/>
            </a:pPr>
            <a:r>
              <a:rPr lang="en-US" sz="1600" b="1" dirty="0">
                <a:solidFill>
                  <a:schemeClr val="bg1"/>
                </a:solidFill>
              </a:rPr>
              <a:t>2015</a:t>
            </a:r>
          </a:p>
        </p:txBody>
      </p:sp>
    </p:spTree>
    <p:extLst>
      <p:ext uri="{BB962C8B-B14F-4D97-AF65-F5344CB8AC3E}">
        <p14:creationId xmlns:p14="http://schemas.microsoft.com/office/powerpoint/2010/main" val="390318082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692284"/>
            <a:ext cx="12188825" cy="4072271"/>
          </a:xfrm>
          <a:prstGeom prst="rect">
            <a:avLst/>
          </a:prstGeom>
          <a:gradFill>
            <a:gsLst>
              <a:gs pos="13000">
                <a:schemeClr val="tx1">
                  <a:alpha val="2000"/>
                </a:schemeClr>
              </a:gs>
              <a:gs pos="38000">
                <a:schemeClr val="tx1">
                  <a:alpha val="81000"/>
                </a:schemeClr>
              </a:gs>
              <a:gs pos="100000">
                <a:schemeClr val="tx1"/>
              </a:gs>
            </a:gsLst>
            <a:lin ang="540000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20" tIns="45711" rIns="91420" bIns="45711" numCol="1" rtlCol="0" anchor="ctr" anchorCtr="0" compatLnSpc="1">
            <a:prstTxWarp prst="textNoShape">
              <a:avLst/>
            </a:prstTxWarp>
          </a:bodyPr>
          <a:lstStyle/>
          <a:p>
            <a:pPr algn="ctr" defTabSz="913947"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smtClean="0"/>
              <a:t>Huge Global Scale 24x7</a:t>
            </a:r>
            <a:endParaRPr lang="en-US" dirty="0"/>
          </a:p>
        </p:txBody>
      </p:sp>
      <p:sp>
        <p:nvSpPr>
          <p:cNvPr id="60" name="Freeform 59"/>
          <p:cNvSpPr>
            <a:spLocks/>
          </p:cNvSpPr>
          <p:nvPr/>
        </p:nvSpPr>
        <p:spPr bwMode="auto">
          <a:xfrm>
            <a:off x="1063943" y="4147352"/>
            <a:ext cx="9906000" cy="660949"/>
          </a:xfrm>
          <a:custGeom>
            <a:avLst/>
            <a:gdLst/>
            <a:ahLst/>
            <a:cxnLst>
              <a:cxn ang="0">
                <a:pos x="3543" y="286"/>
              </a:cxn>
              <a:cxn ang="0">
                <a:pos x="3514" y="333"/>
              </a:cxn>
              <a:cxn ang="0">
                <a:pos x="3730" y="214"/>
              </a:cxn>
              <a:cxn ang="0">
                <a:pos x="3528" y="70"/>
              </a:cxn>
              <a:cxn ang="0">
                <a:pos x="3550" y="124"/>
              </a:cxn>
              <a:cxn ang="0">
                <a:pos x="1862" y="4"/>
              </a:cxn>
              <a:cxn ang="0">
                <a:pos x="180" y="124"/>
              </a:cxn>
              <a:cxn ang="0">
                <a:pos x="201" y="70"/>
              </a:cxn>
              <a:cxn ang="0">
                <a:pos x="0" y="214"/>
              </a:cxn>
              <a:cxn ang="0">
                <a:pos x="216" y="333"/>
              </a:cxn>
              <a:cxn ang="0">
                <a:pos x="187" y="286"/>
              </a:cxn>
              <a:cxn ang="0">
                <a:pos x="1862" y="130"/>
              </a:cxn>
              <a:cxn ang="0">
                <a:pos x="3543" y="286"/>
              </a:cxn>
            </a:cxnLst>
            <a:rect l="0" t="0" r="r" b="b"/>
            <a:pathLst>
              <a:path w="3730" h="333">
                <a:moveTo>
                  <a:pt x="3543" y="286"/>
                </a:moveTo>
                <a:cubicBezTo>
                  <a:pt x="3514" y="333"/>
                  <a:pt x="3514" y="333"/>
                  <a:pt x="3514" y="333"/>
                </a:cubicBezTo>
                <a:cubicBezTo>
                  <a:pt x="3730" y="214"/>
                  <a:pt x="3730" y="214"/>
                  <a:pt x="3730" y="214"/>
                </a:cubicBezTo>
                <a:cubicBezTo>
                  <a:pt x="3528" y="70"/>
                  <a:pt x="3528" y="70"/>
                  <a:pt x="3528" y="70"/>
                </a:cubicBezTo>
                <a:cubicBezTo>
                  <a:pt x="3550" y="124"/>
                  <a:pt x="3550" y="124"/>
                  <a:pt x="3550" y="124"/>
                </a:cubicBezTo>
                <a:cubicBezTo>
                  <a:pt x="3550" y="124"/>
                  <a:pt x="2665" y="4"/>
                  <a:pt x="1862" y="4"/>
                </a:cubicBezTo>
                <a:cubicBezTo>
                  <a:pt x="1092" y="0"/>
                  <a:pt x="180" y="124"/>
                  <a:pt x="180" y="124"/>
                </a:cubicBezTo>
                <a:cubicBezTo>
                  <a:pt x="201" y="70"/>
                  <a:pt x="201" y="70"/>
                  <a:pt x="201" y="70"/>
                </a:cubicBezTo>
                <a:cubicBezTo>
                  <a:pt x="0" y="214"/>
                  <a:pt x="0" y="214"/>
                  <a:pt x="0" y="214"/>
                </a:cubicBezTo>
                <a:cubicBezTo>
                  <a:pt x="216" y="333"/>
                  <a:pt x="216" y="333"/>
                  <a:pt x="216" y="333"/>
                </a:cubicBezTo>
                <a:cubicBezTo>
                  <a:pt x="187" y="286"/>
                  <a:pt x="187" y="286"/>
                  <a:pt x="187" y="286"/>
                </a:cubicBezTo>
                <a:cubicBezTo>
                  <a:pt x="187" y="286"/>
                  <a:pt x="965" y="134"/>
                  <a:pt x="1862" y="130"/>
                </a:cubicBezTo>
                <a:cubicBezTo>
                  <a:pt x="2724" y="148"/>
                  <a:pt x="3543" y="286"/>
                  <a:pt x="3543" y="286"/>
                </a:cubicBezTo>
                <a:close/>
              </a:path>
            </a:pathLst>
          </a:custGeom>
          <a:gradFill flip="none" rotWithShape="1">
            <a:gsLst>
              <a:gs pos="35000">
                <a:srgbClr val="1C5E86"/>
              </a:gs>
              <a:gs pos="50000">
                <a:srgbClr val="FFFFFF"/>
              </a:gs>
              <a:gs pos="76000">
                <a:srgbClr val="1C5E86"/>
              </a:gs>
            </a:gsLst>
            <a:path path="circle">
              <a:fillToRect l="100000" t="100000"/>
            </a:path>
            <a:tileRect r="-100000" b="-100000"/>
          </a:gradFill>
          <a:ln w="9525">
            <a:solidFill>
              <a:srgbClr val="1C5E86">
                <a:alpha val="67000"/>
              </a:srgbClr>
            </a:solidFill>
            <a:round/>
            <a:headEnd/>
            <a:tailEnd/>
          </a:ln>
          <a:effectLst>
            <a:outerShdw blurRad="114300" dist="139700" dir="5400000" algn="t" rotWithShape="0">
              <a:prstClr val="black">
                <a:alpha val="40000"/>
              </a:prstClr>
            </a:outerShdw>
          </a:effectLst>
        </p:spPr>
        <p:txBody>
          <a:bodyPr vert="horz" wrap="square" lIns="121347" tIns="60673" rIns="121347" bIns="60673" numCol="1" anchor="t" anchorCtr="0" compatLnSpc="1">
            <a:prstTxWarp prst="textNoShape">
              <a:avLst/>
            </a:prstTxWarp>
          </a:bodyPr>
          <a:lstStyle/>
          <a:p>
            <a:pPr defTabSz="914031"/>
            <a:endParaRPr lang="en-US" dirty="0">
              <a:solidFill>
                <a:prstClr val="white"/>
              </a:solidFill>
            </a:endParaRPr>
          </a:p>
        </p:txBody>
      </p:sp>
      <p:pic>
        <p:nvPicPr>
          <p:cNvPr id="61" name="Picture 60" descr="white-ho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565440" y="3945377"/>
            <a:ext cx="3668935" cy="516531"/>
          </a:xfrm>
          <a:prstGeom prst="rect">
            <a:avLst/>
          </a:prstGeom>
          <a:noFill/>
          <a:ln>
            <a:noFill/>
          </a:ln>
        </p:spPr>
      </p:pic>
      <p:sp>
        <p:nvSpPr>
          <p:cNvPr id="62" name="TextBox 61"/>
          <p:cNvSpPr txBox="1"/>
          <p:nvPr/>
        </p:nvSpPr>
        <p:spPr>
          <a:xfrm>
            <a:off x="4243351" y="4014060"/>
            <a:ext cx="3609382" cy="522839"/>
          </a:xfrm>
          <a:prstGeom prst="rect">
            <a:avLst/>
          </a:prstGeom>
          <a:noFill/>
        </p:spPr>
        <p:txBody>
          <a:bodyPr wrap="square" lIns="91047" tIns="45525" rIns="91047" bIns="45525" rtlCol="0">
            <a:spAutoFit/>
          </a:bodyPr>
          <a:lstStyle/>
          <a:p>
            <a:pPr algn="ctr" defTabSz="914031"/>
            <a:r>
              <a:rPr lang="en-US" sz="2800" b="1" dirty="0">
                <a:solidFill>
                  <a:srgbClr val="FF0000"/>
                </a:solidFill>
                <a:latin typeface="Segoe Condensed" pitchFamily="34" charset="0"/>
              </a:rPr>
              <a:t>200+ CLOUD SERVICES</a:t>
            </a:r>
          </a:p>
        </p:txBody>
      </p:sp>
      <p:pic>
        <p:nvPicPr>
          <p:cNvPr id="63" name="Picture 62"/>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4000"/>
                    </a14:imgEffect>
                  </a14:imgLayer>
                </a14:imgProps>
              </a:ext>
              <a:ext uri="{28A0092B-C50C-407E-A947-70E740481C1C}">
                <a14:useLocalDpi xmlns:a14="http://schemas.microsoft.com/office/drawing/2010/main"/>
              </a:ext>
            </a:extLst>
          </a:blip>
          <a:stretch>
            <a:fillRect/>
          </a:stretch>
        </p:blipFill>
        <p:spPr bwMode="gray">
          <a:xfrm>
            <a:off x="7458634" y="2590805"/>
            <a:ext cx="717454" cy="322087"/>
          </a:xfrm>
          <a:prstGeom prst="rect">
            <a:avLst/>
          </a:prstGeom>
          <a:noFill/>
          <a:effectLst>
            <a:glow rad="63500">
              <a:srgbClr val="FFFFFF">
                <a:alpha val="31000"/>
              </a:srgbClr>
            </a:glow>
            <a:outerShdw blurRad="127000" algn="ctr" rotWithShape="0">
              <a:srgbClr val="FFFFFF"/>
            </a:outerShdw>
          </a:effectLst>
        </p:spPr>
      </p:pic>
      <p:sp>
        <p:nvSpPr>
          <p:cNvPr id="67" name="Rectangle 66"/>
          <p:cNvSpPr/>
          <p:nvPr/>
        </p:nvSpPr>
        <p:spPr>
          <a:xfrm>
            <a:off x="7179377" y="3124203"/>
            <a:ext cx="1275966" cy="369332"/>
          </a:xfrm>
          <a:prstGeom prst="rect">
            <a:avLst/>
          </a:prstGeom>
          <a:effectLst/>
        </p:spPr>
        <p:txBody>
          <a:bodyPr wrap="square" lIns="0" tIns="0" rIns="0" bIns="0">
            <a:spAutoFit/>
          </a:bodyPr>
          <a:lstStyle/>
          <a:p>
            <a:pPr algn="ctr">
              <a:lnSpc>
                <a:spcPct val="80000"/>
              </a:lnSpc>
            </a:pPr>
            <a:r>
              <a:rPr lang="en-US" sz="1500" dirty="0">
                <a:gradFill>
                  <a:gsLst>
                    <a:gs pos="7917">
                      <a:srgbClr val="000000"/>
                    </a:gs>
                    <a:gs pos="100000">
                      <a:srgbClr val="000000"/>
                    </a:gs>
                  </a:gsLst>
                  <a:lin ang="5400000" scaled="0"/>
                </a:gradFill>
                <a:latin typeface="Segoe Condensed" pitchFamily="34" charset="0"/>
              </a:rPr>
              <a:t>25M Users </a:t>
            </a:r>
          </a:p>
          <a:p>
            <a:pPr algn="ctr">
              <a:lnSpc>
                <a:spcPct val="80000"/>
              </a:lnSpc>
            </a:pPr>
            <a:endParaRPr lang="en-US" sz="1500" dirty="0">
              <a:gradFill>
                <a:gsLst>
                  <a:gs pos="7917">
                    <a:srgbClr val="000000"/>
                  </a:gs>
                  <a:gs pos="100000">
                    <a:srgbClr val="000000"/>
                  </a:gs>
                </a:gsLst>
                <a:lin ang="5400000" scaled="0"/>
              </a:gradFill>
              <a:latin typeface="Segoe Condensed" pitchFamily="34" charset="0"/>
            </a:endParaRPr>
          </a:p>
        </p:txBody>
      </p:sp>
      <p:sp>
        <p:nvSpPr>
          <p:cNvPr id="68" name="Rectangle 67"/>
          <p:cNvSpPr/>
          <p:nvPr/>
        </p:nvSpPr>
        <p:spPr>
          <a:xfrm>
            <a:off x="1930584" y="1877321"/>
            <a:ext cx="1648599" cy="553999"/>
          </a:xfrm>
          <a:prstGeom prst="rect">
            <a:avLst/>
          </a:prstGeom>
          <a:effectLst/>
        </p:spPr>
        <p:txBody>
          <a:bodyPr wrap="square" lIns="0" tIns="0" rIns="0" bIns="0">
            <a:spAutoFit/>
          </a:bodyPr>
          <a:lstStyle/>
          <a:p>
            <a:pPr algn="ctr">
              <a:lnSpc>
                <a:spcPct val="80000"/>
              </a:lnSpc>
            </a:pPr>
            <a:r>
              <a:rPr lang="en-US" sz="1500" dirty="0">
                <a:gradFill>
                  <a:gsLst>
                    <a:gs pos="7917">
                      <a:srgbClr val="000000"/>
                    </a:gs>
                    <a:gs pos="100000">
                      <a:srgbClr val="000000"/>
                    </a:gs>
                  </a:gsLst>
                  <a:lin ang="5400000" scaled="0"/>
                </a:gradFill>
                <a:latin typeface="Segoe Condensed" pitchFamily="34" charset="0"/>
              </a:rPr>
              <a:t>500M Active Live IDs</a:t>
            </a:r>
          </a:p>
          <a:p>
            <a:pPr algn="ctr">
              <a:lnSpc>
                <a:spcPct val="80000"/>
              </a:lnSpc>
            </a:pPr>
            <a:r>
              <a:rPr lang="en-US" sz="1500" i="1" dirty="0">
                <a:solidFill>
                  <a:schemeClr val="bg1"/>
                </a:solidFill>
              </a:rPr>
              <a:t>59 markets and               36 languages</a:t>
            </a:r>
            <a:endParaRPr lang="en-US" sz="1500" i="1" dirty="0">
              <a:solidFill>
                <a:schemeClr val="bg1"/>
              </a:solidFill>
              <a:latin typeface="Segoe Condensed" pitchFamily="34" charset="0"/>
            </a:endParaRPr>
          </a:p>
        </p:txBody>
      </p:sp>
      <p:sp>
        <p:nvSpPr>
          <p:cNvPr id="69" name="Rectangle 68"/>
          <p:cNvSpPr/>
          <p:nvPr/>
        </p:nvSpPr>
        <p:spPr>
          <a:xfrm>
            <a:off x="4059244" y="1877319"/>
            <a:ext cx="1174838" cy="369332"/>
          </a:xfrm>
          <a:prstGeom prst="rect">
            <a:avLst/>
          </a:prstGeom>
          <a:effectLst/>
        </p:spPr>
        <p:txBody>
          <a:bodyPr wrap="square" lIns="0" tIns="0" rIns="0" bIns="0">
            <a:spAutoFit/>
          </a:bodyPr>
          <a:lstStyle/>
          <a:p>
            <a:pPr algn="ctr">
              <a:lnSpc>
                <a:spcPct val="80000"/>
              </a:lnSpc>
            </a:pPr>
            <a:r>
              <a:rPr lang="en-US" sz="1500" dirty="0">
                <a:gradFill>
                  <a:gsLst>
                    <a:gs pos="7917">
                      <a:srgbClr val="000000"/>
                    </a:gs>
                    <a:gs pos="100000">
                      <a:srgbClr val="000000"/>
                    </a:gs>
                  </a:gsLst>
                  <a:lin ang="5400000" scaled="0"/>
                </a:gradFill>
                <a:latin typeface="Segoe Condensed" pitchFamily="34" charset="0"/>
              </a:rPr>
              <a:t>355M Active Accounts</a:t>
            </a:r>
          </a:p>
        </p:txBody>
      </p:sp>
      <p:sp>
        <p:nvSpPr>
          <p:cNvPr id="71" name="Rectangle 70"/>
          <p:cNvSpPr/>
          <p:nvPr/>
        </p:nvSpPr>
        <p:spPr>
          <a:xfrm>
            <a:off x="5512595" y="1877319"/>
            <a:ext cx="1418512" cy="369332"/>
          </a:xfrm>
          <a:prstGeom prst="rect">
            <a:avLst/>
          </a:prstGeom>
          <a:effectLst/>
        </p:spPr>
        <p:txBody>
          <a:bodyPr wrap="square" lIns="0" tIns="0" rIns="0" bIns="0">
            <a:spAutoFit/>
          </a:bodyPr>
          <a:lstStyle/>
          <a:p>
            <a:pPr algn="ctr">
              <a:lnSpc>
                <a:spcPct val="80000"/>
              </a:lnSpc>
            </a:pPr>
            <a:r>
              <a:rPr lang="en-US" sz="1500" dirty="0">
                <a:gradFill>
                  <a:gsLst>
                    <a:gs pos="7917">
                      <a:srgbClr val="000000"/>
                    </a:gs>
                    <a:gs pos="100000">
                      <a:srgbClr val="000000"/>
                    </a:gs>
                  </a:gsLst>
                  <a:lin ang="5400000" scaled="0"/>
                </a:gradFill>
                <a:latin typeface="Segoe Condensed" pitchFamily="34" charset="0"/>
              </a:rPr>
              <a:t>Over 4B WW Queries Each Month</a:t>
            </a:r>
          </a:p>
        </p:txBody>
      </p:sp>
      <p:sp>
        <p:nvSpPr>
          <p:cNvPr id="72" name="Rectangle 71"/>
          <p:cNvSpPr/>
          <p:nvPr/>
        </p:nvSpPr>
        <p:spPr>
          <a:xfrm>
            <a:off x="5716243" y="3124203"/>
            <a:ext cx="1342357" cy="369332"/>
          </a:xfrm>
          <a:prstGeom prst="rect">
            <a:avLst/>
          </a:prstGeom>
          <a:effectLst/>
        </p:spPr>
        <p:txBody>
          <a:bodyPr wrap="square" lIns="0" tIns="0" rIns="0" bIns="0">
            <a:spAutoFit/>
          </a:bodyPr>
          <a:lstStyle/>
          <a:p>
            <a:pPr algn="ctr">
              <a:lnSpc>
                <a:spcPct val="80000"/>
              </a:lnSpc>
            </a:pPr>
            <a:r>
              <a:rPr lang="en-US" sz="1500" dirty="0">
                <a:gradFill>
                  <a:gsLst>
                    <a:gs pos="7917">
                      <a:srgbClr val="000000"/>
                    </a:gs>
                    <a:gs pos="100000">
                      <a:srgbClr val="000000"/>
                    </a:gs>
                  </a:gsLst>
                  <a:lin ang="5400000" scaled="0"/>
                </a:gradFill>
                <a:latin typeface="Segoe Condensed" pitchFamily="34" charset="0"/>
              </a:rPr>
              <a:t>Over 6M Songs In The Catalog</a:t>
            </a:r>
          </a:p>
        </p:txBody>
      </p:sp>
      <p:sp>
        <p:nvSpPr>
          <p:cNvPr id="73" name="Rectangle 72"/>
          <p:cNvSpPr/>
          <p:nvPr/>
        </p:nvSpPr>
        <p:spPr>
          <a:xfrm>
            <a:off x="7428644" y="1877319"/>
            <a:ext cx="1127641" cy="369332"/>
          </a:xfrm>
          <a:prstGeom prst="rect">
            <a:avLst/>
          </a:prstGeom>
          <a:effectLst/>
        </p:spPr>
        <p:txBody>
          <a:bodyPr wrap="square" lIns="0" tIns="0" rIns="0" bIns="0">
            <a:spAutoFit/>
          </a:bodyPr>
          <a:lstStyle/>
          <a:p>
            <a:pPr algn="ctr">
              <a:lnSpc>
                <a:spcPct val="80000"/>
              </a:lnSpc>
            </a:pPr>
            <a:r>
              <a:rPr lang="en-US" sz="1500" dirty="0">
                <a:gradFill>
                  <a:gsLst>
                    <a:gs pos="7917">
                      <a:srgbClr val="000000"/>
                    </a:gs>
                    <a:gs pos="100000">
                      <a:srgbClr val="000000"/>
                    </a:gs>
                  </a:gsLst>
                  <a:lin ang="5400000" scaled="0"/>
                </a:gradFill>
                <a:latin typeface="Segoe Condensed" pitchFamily="34" charset="0"/>
              </a:rPr>
              <a:t>Over 459M Unique Users</a:t>
            </a:r>
          </a:p>
        </p:txBody>
      </p:sp>
      <p:sp>
        <p:nvSpPr>
          <p:cNvPr id="75" name="Rectangle 74"/>
          <p:cNvSpPr/>
          <p:nvPr/>
        </p:nvSpPr>
        <p:spPr>
          <a:xfrm>
            <a:off x="9157717" y="1869111"/>
            <a:ext cx="975843" cy="369332"/>
          </a:xfrm>
          <a:prstGeom prst="rect">
            <a:avLst/>
          </a:prstGeom>
          <a:effectLst/>
        </p:spPr>
        <p:txBody>
          <a:bodyPr wrap="square" lIns="0" tIns="0" rIns="0" bIns="0">
            <a:spAutoFit/>
          </a:bodyPr>
          <a:lstStyle/>
          <a:p>
            <a:pPr algn="ctr">
              <a:lnSpc>
                <a:spcPct val="80000"/>
              </a:lnSpc>
            </a:pPr>
            <a:r>
              <a:rPr lang="en-US" sz="1500" dirty="0">
                <a:gradFill>
                  <a:gsLst>
                    <a:gs pos="7917">
                      <a:srgbClr val="000000"/>
                    </a:gs>
                    <a:gs pos="100000">
                      <a:srgbClr val="000000"/>
                    </a:gs>
                  </a:gsLst>
                  <a:lin ang="5400000" scaled="0"/>
                </a:gradFill>
                <a:latin typeface="Segoe Condensed" pitchFamily="34" charset="0"/>
              </a:rPr>
              <a:t>14B Ads </a:t>
            </a:r>
            <a:br>
              <a:rPr lang="en-US" sz="1500" dirty="0">
                <a:gradFill>
                  <a:gsLst>
                    <a:gs pos="7917">
                      <a:srgbClr val="000000"/>
                    </a:gs>
                    <a:gs pos="100000">
                      <a:srgbClr val="000000"/>
                    </a:gs>
                  </a:gsLst>
                  <a:lin ang="5400000" scaled="0"/>
                </a:gradFill>
                <a:latin typeface="Segoe Condensed" pitchFamily="34" charset="0"/>
              </a:rPr>
            </a:br>
            <a:r>
              <a:rPr lang="en-US" sz="1500" dirty="0">
                <a:gradFill>
                  <a:gsLst>
                    <a:gs pos="7917">
                      <a:srgbClr val="000000"/>
                    </a:gs>
                    <a:gs pos="100000">
                      <a:srgbClr val="000000"/>
                    </a:gs>
                  </a:gsLst>
                  <a:lin ang="5400000" scaled="0"/>
                </a:gradFill>
                <a:latin typeface="Segoe Condensed" pitchFamily="34" charset="0"/>
              </a:rPr>
              <a:t>Per Month</a:t>
            </a:r>
          </a:p>
        </p:txBody>
      </p:sp>
      <p:sp>
        <p:nvSpPr>
          <p:cNvPr id="87" name="Rectangle 86"/>
          <p:cNvSpPr/>
          <p:nvPr/>
        </p:nvSpPr>
        <p:spPr>
          <a:xfrm>
            <a:off x="3899044" y="3124205"/>
            <a:ext cx="1495243" cy="508857"/>
          </a:xfrm>
          <a:prstGeom prst="rect">
            <a:avLst/>
          </a:prstGeom>
          <a:effectLst/>
        </p:spPr>
        <p:txBody>
          <a:bodyPr wrap="square" lIns="0" tIns="0" rIns="0" bIns="0">
            <a:spAutoFit/>
          </a:bodyPr>
          <a:lstStyle/>
          <a:p>
            <a:pPr algn="ctr">
              <a:lnSpc>
                <a:spcPct val="80000"/>
              </a:lnSpc>
            </a:pPr>
            <a:r>
              <a:rPr lang="en-US" sz="1500" dirty="0">
                <a:gradFill>
                  <a:gsLst>
                    <a:gs pos="7917">
                      <a:srgbClr val="000000"/>
                    </a:gs>
                    <a:gs pos="100000">
                      <a:srgbClr val="000000"/>
                    </a:gs>
                  </a:gsLst>
                  <a:lin ang="5400000" scaled="0"/>
                </a:gradFill>
                <a:latin typeface="Segoe Condensed" pitchFamily="34" charset="0"/>
              </a:rPr>
              <a:t>Over 303M Users                  </a:t>
            </a:r>
            <a:r>
              <a:rPr lang="en-US" sz="1300" i="1" dirty="0">
                <a:solidFill>
                  <a:schemeClr val="bg1"/>
                </a:solidFill>
              </a:rPr>
              <a:t>76 markets and                 48 languages </a:t>
            </a:r>
            <a:endParaRPr lang="en-US" sz="1500" i="1" dirty="0">
              <a:solidFill>
                <a:schemeClr val="bg1"/>
              </a:solidFill>
            </a:endParaRPr>
          </a:p>
        </p:txBody>
      </p:sp>
      <p:sp>
        <p:nvSpPr>
          <p:cNvPr id="91" name="TextBox 90"/>
          <p:cNvSpPr txBox="1"/>
          <p:nvPr/>
        </p:nvSpPr>
        <p:spPr>
          <a:xfrm>
            <a:off x="8649922" y="3124205"/>
            <a:ext cx="1752086" cy="461665"/>
          </a:xfrm>
          <a:prstGeom prst="rect">
            <a:avLst/>
          </a:prstGeom>
          <a:noFill/>
        </p:spPr>
        <p:txBody>
          <a:bodyPr wrap="square" lIns="91424" tIns="45713" rIns="91424" bIns="45713" rtlCol="0">
            <a:spAutoFit/>
          </a:bodyPr>
          <a:lstStyle/>
          <a:p>
            <a:pPr algn="ctr">
              <a:lnSpc>
                <a:spcPct val="80000"/>
              </a:lnSpc>
            </a:pPr>
            <a:r>
              <a:rPr lang="en-US" sz="1500" dirty="0">
                <a:gradFill>
                  <a:gsLst>
                    <a:gs pos="7917">
                      <a:srgbClr val="000000"/>
                    </a:gs>
                    <a:gs pos="100000">
                      <a:srgbClr val="000000"/>
                    </a:gs>
                  </a:gsLst>
                  <a:lin ang="5400000" scaled="0"/>
                </a:gradFill>
                <a:latin typeface="Segoe Condensed" pitchFamily="34" charset="0"/>
              </a:rPr>
              <a:t>2-4 billion emails                           per day</a:t>
            </a:r>
          </a:p>
        </p:txBody>
      </p:sp>
      <p:pic>
        <p:nvPicPr>
          <p:cNvPr id="93" name="back arcs" descr="back connected line.png"/>
          <p:cNvPicPr>
            <a:picLocks noChangeAspect="1"/>
          </p:cNvPicPr>
          <p:nvPr/>
        </p:nvPicPr>
        <p:blipFill>
          <a:blip r:embed="rId6" cstate="email">
            <a:alphaModFix amt="25000"/>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334933" y="4855541"/>
            <a:ext cx="6063458" cy="896039"/>
          </a:xfrm>
          <a:prstGeom prst="rect">
            <a:avLst/>
          </a:prstGeom>
          <a:blipFill dpi="0" rotWithShape="1">
            <a:blip r:embed="rId7">
              <a:alphaModFix amt="25000"/>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ln w="55000" cap="flat" cmpd="thickThin" algn="ctr">
            <a:noFill/>
            <a:prstDash val="solid"/>
            <a:headEnd type="none" w="med" len="med"/>
            <a:tailEnd type="none" w="med" len="med"/>
          </a:ln>
          <a:effectLst/>
        </p:spPr>
      </p:pic>
      <p:pic>
        <p:nvPicPr>
          <p:cNvPr id="94" name="Picture 9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03542" y="3200403"/>
            <a:ext cx="3037802" cy="3237548"/>
          </a:xfrm>
          <a:prstGeom prst="rect">
            <a:avLst/>
          </a:prstGeom>
          <a:effectLst>
            <a:outerShdw blurRad="63500" sx="102000" sy="102000" algn="ctr" rotWithShape="0">
              <a:schemeClr val="bg1">
                <a:alpha val="40000"/>
              </a:schemeClr>
            </a:outerShdw>
          </a:effectLst>
        </p:spPr>
      </p:pic>
      <p:grpSp>
        <p:nvGrpSpPr>
          <p:cNvPr id="95" name="Group 26"/>
          <p:cNvGrpSpPr/>
          <p:nvPr/>
        </p:nvGrpSpPr>
        <p:grpSpPr>
          <a:xfrm>
            <a:off x="1192240" y="4114800"/>
            <a:ext cx="3309813" cy="3397616"/>
            <a:chOff x="1187661" y="2821657"/>
            <a:chExt cx="4312114" cy="4150643"/>
          </a:xfrm>
        </p:grpSpPr>
        <p:pic>
          <p:nvPicPr>
            <p:cNvPr id="117" name="Picture 116" descr="shadows.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353444" y="4998720"/>
              <a:ext cx="4146331" cy="1973580"/>
            </a:xfrm>
            <a:prstGeom prst="rect">
              <a:avLst/>
            </a:prstGeom>
          </p:spPr>
        </p:pic>
        <p:grpSp>
          <p:nvGrpSpPr>
            <p:cNvPr id="137" name="Group 62"/>
            <p:cNvGrpSpPr/>
            <p:nvPr/>
          </p:nvGrpSpPr>
          <p:grpSpPr>
            <a:xfrm>
              <a:off x="1187661" y="2821657"/>
              <a:ext cx="4283285" cy="2800404"/>
              <a:chOff x="3084075" y="3002508"/>
              <a:chExt cx="4013818" cy="2624227"/>
            </a:xfrm>
          </p:grpSpPr>
          <p:pic>
            <p:nvPicPr>
              <p:cNvPr id="148" name="Picture 4" descr="C:\Users\sakuu\Desktop\U450p_image_2.png"/>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3084075" y="3002508"/>
                <a:ext cx="4013818" cy="2624227"/>
              </a:xfrm>
              <a:prstGeom prst="rect">
                <a:avLst/>
              </a:prstGeom>
              <a:noFill/>
              <a:ln>
                <a:noFill/>
              </a:ln>
            </p:spPr>
          </p:pic>
          <p:pic>
            <p:nvPicPr>
              <p:cNvPr id="150" name="Picture 149" descr="plain-blue-screens.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871356" y="3218213"/>
                <a:ext cx="2458192" cy="1531917"/>
              </a:xfrm>
              <a:prstGeom prst="rect">
                <a:avLst/>
              </a:prstGeom>
            </p:spPr>
          </p:pic>
        </p:grpSp>
        <p:pic>
          <p:nvPicPr>
            <p:cNvPr id="146" name="Picture 145"/>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018805" y="3099461"/>
              <a:ext cx="2683824" cy="1552408"/>
            </a:xfrm>
            <a:prstGeom prst="rect">
              <a:avLst/>
            </a:prstGeom>
          </p:spPr>
        </p:pic>
      </p:grpSp>
      <p:pic>
        <p:nvPicPr>
          <p:cNvPr id="96" name="Picture 9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725754" y="4572005"/>
            <a:ext cx="1003680" cy="2176849"/>
          </a:xfrm>
          <a:prstGeom prst="rect">
            <a:avLst/>
          </a:prstGeom>
        </p:spPr>
      </p:pic>
      <p:pic>
        <p:nvPicPr>
          <p:cNvPr id="111" name="Picture 110" descr="shadows.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7974904" y="6030373"/>
            <a:ext cx="2814094" cy="1249665"/>
          </a:xfrm>
          <a:prstGeom prst="rect">
            <a:avLst/>
          </a:prstGeom>
        </p:spPr>
      </p:pic>
      <p:sp>
        <p:nvSpPr>
          <p:cNvPr id="112" name="TextBox 111"/>
          <p:cNvSpPr txBox="1"/>
          <p:nvPr/>
        </p:nvSpPr>
        <p:spPr>
          <a:xfrm>
            <a:off x="8042424" y="6138155"/>
            <a:ext cx="1921459" cy="361660"/>
          </a:xfrm>
          <a:prstGeom prst="rect">
            <a:avLst/>
          </a:prstGeom>
          <a:noFill/>
        </p:spPr>
        <p:txBody>
          <a:bodyPr spcFirstLastPara="1" wrap="square" lIns="68596" tIns="34298" rIns="68596" bIns="34298" numCol="1" rtlCol="0">
            <a:spAutoFit/>
          </a:bodyPr>
          <a:lstStyle/>
          <a:p>
            <a:pPr algn="ctr" defTabSz="910475"/>
            <a:r>
              <a:rPr lang="en-US" spc="-119" dirty="0">
                <a:gradFill>
                  <a:gsLst>
                    <a:gs pos="0">
                      <a:prstClr val="white"/>
                    </a:gs>
                    <a:gs pos="50000">
                      <a:prstClr val="white"/>
                    </a:gs>
                  </a:gsLst>
                  <a:lin ang="5400000" scaled="0"/>
                </a:gradFill>
                <a:effectLst>
                  <a:outerShdw blurRad="190500" algn="ctr" rotWithShape="0">
                    <a:prstClr val="white">
                      <a:alpha val="40000"/>
                    </a:prstClr>
                  </a:outerShdw>
                </a:effectLst>
                <a:latin typeface="Segoe Condensed" pitchFamily="34" charset="0"/>
              </a:rPr>
              <a:t>TV/HOME</a:t>
            </a:r>
          </a:p>
        </p:txBody>
      </p:sp>
      <p:sp>
        <p:nvSpPr>
          <p:cNvPr id="114" name="TextBox 113"/>
          <p:cNvSpPr txBox="1"/>
          <p:nvPr/>
        </p:nvSpPr>
        <p:spPr>
          <a:xfrm>
            <a:off x="2012696" y="6065066"/>
            <a:ext cx="1628552" cy="361660"/>
          </a:xfrm>
          <a:prstGeom prst="rect">
            <a:avLst/>
          </a:prstGeom>
          <a:noFill/>
        </p:spPr>
        <p:txBody>
          <a:bodyPr spcFirstLastPara="1" wrap="square" lIns="68596" tIns="34298" rIns="68596" bIns="34298" numCol="1" rtlCol="0">
            <a:spAutoFit/>
          </a:bodyPr>
          <a:lstStyle/>
          <a:p>
            <a:pPr algn="ctr" defTabSz="910475"/>
            <a:r>
              <a:rPr lang="en-US" spc="-119" dirty="0">
                <a:gradFill>
                  <a:gsLst>
                    <a:gs pos="0">
                      <a:prstClr val="white"/>
                    </a:gs>
                    <a:gs pos="50000">
                      <a:prstClr val="white"/>
                    </a:gs>
                  </a:gsLst>
                  <a:lin ang="5400000" scaled="0"/>
                </a:gradFill>
                <a:effectLst>
                  <a:outerShdw blurRad="190500" algn="ctr" rotWithShape="0">
                    <a:prstClr val="white">
                      <a:alpha val="40000"/>
                    </a:prstClr>
                  </a:outerShdw>
                </a:effectLst>
                <a:latin typeface="Segoe Condensed" pitchFamily="34" charset="0"/>
              </a:rPr>
              <a:t>PC</a:t>
            </a:r>
          </a:p>
        </p:txBody>
      </p:sp>
      <p:sp>
        <p:nvSpPr>
          <p:cNvPr id="115" name="TextBox 114"/>
          <p:cNvSpPr txBox="1"/>
          <p:nvPr/>
        </p:nvSpPr>
        <p:spPr>
          <a:xfrm>
            <a:off x="5483542" y="6107347"/>
            <a:ext cx="1628552" cy="361660"/>
          </a:xfrm>
          <a:prstGeom prst="rect">
            <a:avLst/>
          </a:prstGeom>
          <a:noFill/>
        </p:spPr>
        <p:txBody>
          <a:bodyPr spcFirstLastPara="1" wrap="square" lIns="68596" tIns="34298" rIns="68596" bIns="34298" numCol="1" rtlCol="0">
            <a:spAutoFit/>
          </a:bodyPr>
          <a:lstStyle/>
          <a:p>
            <a:pPr algn="ctr" defTabSz="910475"/>
            <a:r>
              <a:rPr lang="en-US" spc="-119" dirty="0">
                <a:gradFill>
                  <a:gsLst>
                    <a:gs pos="0">
                      <a:prstClr val="white"/>
                    </a:gs>
                    <a:gs pos="50000">
                      <a:prstClr val="white"/>
                    </a:gs>
                  </a:gsLst>
                  <a:lin ang="5400000" scaled="0"/>
                </a:gradFill>
                <a:effectLst>
                  <a:outerShdw blurRad="190500" algn="ctr" rotWithShape="0">
                    <a:prstClr val="white">
                      <a:alpha val="40000"/>
                    </a:prstClr>
                  </a:outerShdw>
                </a:effectLst>
                <a:latin typeface="Segoe Condensed" pitchFamily="34" charset="0"/>
              </a:rPr>
              <a:t>MOBILE</a:t>
            </a:r>
          </a:p>
        </p:txBody>
      </p:sp>
      <p:pic>
        <p:nvPicPr>
          <p:cNvPr id="116" name="front arcs" descr="front connected line.png"/>
          <p:cNvPicPr>
            <a:picLocks noChangeAspect="1"/>
          </p:cNvPicPr>
          <p:nvPr/>
        </p:nvPicPr>
        <p:blipFill>
          <a:blip r:embed="rId15" cstate="email">
            <a:alphaModFix amt="50000"/>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655007" y="5157852"/>
            <a:ext cx="5714739" cy="882989"/>
          </a:xfrm>
          <a:prstGeom prst="rect">
            <a:avLst/>
          </a:prstGeom>
          <a:blipFill dpi="0" rotWithShape="1">
            <a:blip r:embed="rId16">
              <a:alphaModFix amt="50000"/>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ln w="55000" cap="flat" cmpd="thickThin" algn="ctr">
            <a:noFill/>
            <a:prstDash val="solid"/>
            <a:headEnd type="none" w="med" len="med"/>
            <a:tailEnd type="none" w="med" len="med"/>
          </a:ln>
          <a:effectLst/>
        </p:spPr>
      </p:pic>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62545" y="2590800"/>
            <a:ext cx="1288671" cy="355365"/>
          </a:xfrm>
          <a:prstGeom prst="rect">
            <a:avLst/>
          </a:prstGeom>
          <a:noFill/>
          <a:effectLst>
            <a:glow rad="63500">
              <a:srgbClr val="FFFFFF">
                <a:alpha val="31000"/>
              </a:srgbClr>
            </a:glow>
            <a:outerShdw blurRad="127000" algn="ctr" rotWithShape="0">
              <a:srgbClr val="FFFFFF"/>
            </a:outerShdw>
          </a:effectLst>
        </p:spPr>
      </p:pic>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88669" y="3097198"/>
            <a:ext cx="1253259" cy="297849"/>
          </a:xfrm>
          <a:prstGeom prst="rect">
            <a:avLst/>
          </a:prstGeom>
          <a:noFill/>
          <a:effectLst>
            <a:glow rad="63500">
              <a:srgbClr val="FFFFFF">
                <a:alpha val="31000"/>
              </a:srgbClr>
            </a:glow>
            <a:outerShdw blurRad="127000" algn="ctr" rotWithShape="0">
              <a:srgbClr val="FFFFFF"/>
            </a:outerShdw>
          </a:effectLst>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938080" y="2571747"/>
            <a:ext cx="1415106" cy="422804"/>
          </a:xfrm>
          <a:prstGeom prst="rect">
            <a:avLst/>
          </a:prstGeom>
          <a:noFill/>
          <a:effectLst>
            <a:glow rad="63500">
              <a:srgbClr val="FFFFFF">
                <a:alpha val="31000"/>
              </a:srgbClr>
            </a:glow>
            <a:outerShdw blurRad="127000" algn="ctr" rotWithShape="0">
              <a:srgbClr val="FFFFFF"/>
            </a:outerShdw>
          </a:effectLst>
        </p:spPr>
      </p:pic>
      <p:pic>
        <p:nvPicPr>
          <p:cNvPr id="9" name="Picture 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944859" y="1193803"/>
            <a:ext cx="1530879" cy="576244"/>
          </a:xfrm>
          <a:prstGeom prst="rect">
            <a:avLst/>
          </a:prstGeom>
          <a:noFill/>
          <a:effectLst>
            <a:glow rad="63500">
              <a:srgbClr val="FFFFFF">
                <a:alpha val="31000"/>
              </a:srgbClr>
            </a:glow>
            <a:outerShdw blurRad="127000" algn="ctr" rotWithShape="0">
              <a:srgbClr val="FFFFFF"/>
            </a:outerShdw>
          </a:effectLst>
        </p:spPr>
      </p:pic>
      <p:pic>
        <p:nvPicPr>
          <p:cNvPr id="10" name="Picture 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65149" y="1347528"/>
            <a:ext cx="1293812" cy="320921"/>
          </a:xfrm>
          <a:prstGeom prst="rect">
            <a:avLst/>
          </a:prstGeom>
          <a:noFill/>
          <a:effectLst>
            <a:glow rad="63500">
              <a:srgbClr val="FFFFFF">
                <a:alpha val="31000"/>
              </a:srgbClr>
            </a:glow>
            <a:outerShdw blurRad="127000" algn="ctr" rotWithShape="0">
              <a:srgbClr val="FFFFFF"/>
            </a:outerShdw>
          </a:effectLst>
        </p:spPr>
      </p:pic>
      <p:pic>
        <p:nvPicPr>
          <p:cNvPr id="11" name="Picture 1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84468" y="1442427"/>
            <a:ext cx="1694713" cy="226020"/>
          </a:xfrm>
          <a:prstGeom prst="rect">
            <a:avLst/>
          </a:prstGeom>
          <a:noFill/>
          <a:effectLst>
            <a:glow rad="63500">
              <a:srgbClr val="FFFFFF">
                <a:alpha val="31000"/>
              </a:srgbClr>
            </a:glow>
            <a:outerShdw blurRad="127000" algn="ctr" rotWithShape="0">
              <a:srgbClr val="FFFFFF"/>
            </a:outerShdw>
          </a:effectLst>
        </p:spPr>
      </p:pic>
      <p:pic>
        <p:nvPicPr>
          <p:cNvPr id="12" name="Picture 1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833707" y="2586762"/>
            <a:ext cx="1132401" cy="368300"/>
          </a:xfrm>
          <a:prstGeom prst="rect">
            <a:avLst/>
          </a:prstGeom>
          <a:noFill/>
          <a:effectLst>
            <a:glow rad="63500">
              <a:srgbClr val="FFFFFF">
                <a:alpha val="31000"/>
              </a:srgbClr>
            </a:glow>
            <a:outerShdw blurRad="127000" algn="ctr" rotWithShape="0">
              <a:srgbClr val="FFFFFF"/>
            </a:outerShdw>
          </a:effectLst>
        </p:spPr>
      </p:pic>
      <p:pic>
        <p:nvPicPr>
          <p:cNvPr id="13" name="Picture 1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959939" y="2557520"/>
            <a:ext cx="1507685" cy="388645"/>
          </a:xfrm>
          <a:prstGeom prst="rect">
            <a:avLst/>
          </a:prstGeom>
          <a:noFill/>
          <a:effectLst>
            <a:glow rad="63500">
              <a:srgbClr val="FFFFFF">
                <a:alpha val="31000"/>
              </a:srgbClr>
            </a:glow>
            <a:outerShdw blurRad="127000" algn="ctr" rotWithShape="0">
              <a:srgbClr val="FFFFFF"/>
            </a:outerShdw>
          </a:effectLst>
        </p:spPr>
      </p:pic>
      <p:pic>
        <p:nvPicPr>
          <p:cNvPr id="14" name="Picture 1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610649" y="1189653"/>
            <a:ext cx="1320456" cy="658107"/>
          </a:xfrm>
          <a:prstGeom prst="rect">
            <a:avLst/>
          </a:prstGeom>
          <a:noFill/>
          <a:effectLst>
            <a:glow rad="63500">
              <a:srgbClr val="FFFFFF">
                <a:alpha val="31000"/>
              </a:srgbClr>
            </a:glow>
            <a:outerShdw blurRad="127000" algn="ctr" rotWithShape="0">
              <a:srgbClr val="FFFFFF"/>
            </a:outerShdw>
          </a:effectLst>
        </p:spPr>
      </p:pic>
      <p:pic>
        <p:nvPicPr>
          <p:cNvPr id="15" name="Picture 1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386870" y="1133196"/>
            <a:ext cx="1211187" cy="535248"/>
          </a:xfrm>
          <a:prstGeom prst="rect">
            <a:avLst/>
          </a:prstGeom>
          <a:noFill/>
          <a:effectLst>
            <a:glow rad="63500">
              <a:srgbClr val="FFFFFF">
                <a:alpha val="31000"/>
              </a:srgbClr>
            </a:glow>
            <a:outerShdw blurRad="127000" algn="ctr" rotWithShape="0">
              <a:srgbClr val="FFFFFF"/>
            </a:outerShdw>
          </a:effectLst>
        </p:spPr>
      </p:pic>
      <p:pic>
        <p:nvPicPr>
          <p:cNvPr id="4" name="Picture 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402008" y="1981203"/>
            <a:ext cx="1559804" cy="500959"/>
          </a:xfrm>
          <a:prstGeom prst="rect">
            <a:avLst/>
          </a:prstGeom>
          <a:noFill/>
          <a:effectLst>
            <a:glow rad="63500">
              <a:srgbClr val="FFFFFF">
                <a:alpha val="31000"/>
              </a:srgbClr>
            </a:glow>
            <a:outerShdw blurRad="127000" algn="ctr" rotWithShape="0">
              <a:srgbClr val="FFFFFF"/>
            </a:outerShdw>
          </a:effectLst>
        </p:spPr>
      </p:pic>
      <p:pic>
        <p:nvPicPr>
          <p:cNvPr id="17" name="Picture 1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03212" y="1676403"/>
            <a:ext cx="1523536" cy="735156"/>
          </a:xfrm>
          <a:prstGeom prst="rect">
            <a:avLst/>
          </a:prstGeom>
          <a:noFill/>
          <a:effectLst>
            <a:glow rad="63500">
              <a:srgbClr val="FFFFFF">
                <a:alpha val="31000"/>
              </a:srgbClr>
            </a:glow>
            <a:outerShdw blurRad="127000" algn="ctr" rotWithShape="0">
              <a:srgbClr val="FFFFFF"/>
            </a:outerShdw>
          </a:effectLst>
        </p:spPr>
      </p:pic>
    </p:spTree>
    <p:extLst>
      <p:ext uri="{BB962C8B-B14F-4D97-AF65-F5344CB8AC3E}">
        <p14:creationId xmlns:p14="http://schemas.microsoft.com/office/powerpoint/2010/main" val="1157389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p:nvPr/>
        </p:nvCxnSpPr>
        <p:spPr>
          <a:xfrm flipV="1">
            <a:off x="685895" y="2011987"/>
            <a:ext cx="10729601" cy="4089708"/>
          </a:xfrm>
          <a:prstGeom prst="straightConnector1">
            <a:avLst/>
          </a:prstGeom>
          <a:noFill/>
          <a:ln w="38100" cap="flat" cmpd="sng" algn="ctr">
            <a:solidFill>
              <a:sysClr val="window" lastClr="FFFFFF"/>
            </a:solidFill>
            <a:prstDash val="solid"/>
            <a:headEnd type="none" w="med" len="med"/>
            <a:tailEnd type="triangle" w="lg" len="lg"/>
          </a:ln>
          <a:effectLst>
            <a:outerShdw blurRad="50800" dist="38100" dir="2700000" algn="tl" rotWithShape="0">
              <a:srgbClr val="EEECE1"/>
            </a:outerShdw>
          </a:effectLst>
        </p:spPr>
      </p:cxnSp>
      <p:pic>
        <p:nvPicPr>
          <p:cNvPr id="66" name="Picture 7" descr="C:\Program Files\Microsoft Resource DVD Artwork\DVD_ART\Artwork_Imagery\Shapes and Graphics\Bar\Inside glow bars\inside glow vertical bar blue thirds.png"/>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13940" y="1358670"/>
            <a:ext cx="2097188" cy="5007444"/>
          </a:xfrm>
          <a:prstGeom prst="rect">
            <a:avLst/>
          </a:prstGeom>
          <a:noFill/>
          <a:effectLst>
            <a:softEdge rad="127000"/>
          </a:effectLst>
        </p:spPr>
      </p:pic>
      <p:pic>
        <p:nvPicPr>
          <p:cNvPr id="62" name="Picture 8" descr="C:\Program Files\Microsoft Resource DVD Artwork\DVD_ART\Artwork_Imagery\Shapes and Graphics\Bar\Inside glow bars\inside glow vertical bar xbox green thirds.png"/>
          <p:cNvPicPr>
            <a:picLocks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9720666" y="1502967"/>
            <a:ext cx="2222441" cy="5007444"/>
          </a:xfrm>
          <a:prstGeom prst="rect">
            <a:avLst/>
          </a:prstGeom>
          <a:noFill/>
          <a:effectLst>
            <a:softEdge rad="127000"/>
          </a:effectLst>
        </p:spPr>
      </p:pic>
      <p:sp>
        <p:nvSpPr>
          <p:cNvPr id="2" name="Title 1"/>
          <p:cNvSpPr>
            <a:spLocks noGrp="1"/>
          </p:cNvSpPr>
          <p:nvPr>
            <p:ph type="title"/>
          </p:nvPr>
        </p:nvSpPr>
        <p:spPr/>
        <p:txBody>
          <a:bodyPr/>
          <a:lstStyle/>
          <a:p>
            <a:r>
              <a:rPr lang="en-US" smtClean="0"/>
              <a:t>Microsoft Datacenter Evolution</a:t>
            </a:r>
            <a:endParaRPr lang="en-US" dirty="0"/>
          </a:p>
        </p:txBody>
      </p:sp>
      <p:pic>
        <p:nvPicPr>
          <p:cNvPr id="5" name="Picture 7" descr="C:\Program Files\Microsoft Resource DVD Artwork\DVD_ART\Artwork_Imagery\Shapes and Graphics\Bar\Inside glow bars\inside glow vertical bar blue thirds.png"/>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346076" y="1479951"/>
            <a:ext cx="3627791" cy="5007444"/>
          </a:xfrm>
          <a:prstGeom prst="rect">
            <a:avLst/>
          </a:prstGeom>
          <a:noFill/>
          <a:effectLst>
            <a:softEdge rad="127000"/>
          </a:effectLst>
        </p:spPr>
      </p:pic>
      <p:pic>
        <p:nvPicPr>
          <p:cNvPr id="6" name="Picture 8" descr="C:\Program Files\Microsoft Resource DVD Artwork\DVD_ART\Artwork_Imagery\Shapes and Graphics\Bar\Inside glow bars\inside glow vertical bar xbox green thirds.png"/>
          <p:cNvPicPr>
            <a:picLocks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64130" y="1479951"/>
            <a:ext cx="2021495" cy="5007444"/>
          </a:xfrm>
          <a:prstGeom prst="rect">
            <a:avLst/>
          </a:prstGeom>
          <a:noFill/>
          <a:effectLst>
            <a:softEdge rad="127000"/>
          </a:effectLst>
        </p:spPr>
      </p:pic>
      <p:sp>
        <p:nvSpPr>
          <p:cNvPr id="7" name="TextBox 28"/>
          <p:cNvSpPr txBox="1">
            <a:spLocks noChangeArrowheads="1"/>
          </p:cNvSpPr>
          <p:nvPr/>
        </p:nvSpPr>
        <p:spPr bwMode="auto">
          <a:xfrm>
            <a:off x="2846879" y="1403752"/>
            <a:ext cx="1080934" cy="272045"/>
          </a:xfrm>
          <a:prstGeom prst="rect">
            <a:avLst/>
          </a:prstGeom>
          <a:noFill/>
          <a:effectLst/>
        </p:spPr>
        <p:txBody>
          <a:bodyPr spcFirstLastPara="1" wrap="none" lIns="97836" tIns="48957" rIns="97836" bIns="48957">
            <a:spAutoFit/>
          </a:bodyPr>
          <a:lstStyle/>
          <a:p>
            <a:pPr defTabSz="978301">
              <a:lnSpc>
                <a:spcPct val="75000"/>
              </a:lnSpc>
              <a:defRPr/>
            </a:pPr>
            <a:r>
              <a:rPr lang="en-US" sz="1500" b="1" kern="0" dirty="0">
                <a:ln w="9525" cmpd="sng">
                  <a:noFill/>
                  <a:prstDash val="solid"/>
                </a:ln>
                <a:solidFill>
                  <a:srgbClr val="6DD5FF">
                    <a:lumMod val="20000"/>
                    <a:lumOff val="80000"/>
                  </a:srgbClr>
                </a:solidFill>
                <a:effectLst>
                  <a:glow rad="101600">
                    <a:srgbClr val="057085">
                      <a:satMod val="175000"/>
                      <a:alpha val="40000"/>
                    </a:srgbClr>
                  </a:glow>
                </a:effectLst>
              </a:rPr>
              <a:t>Portal Era</a:t>
            </a:r>
          </a:p>
        </p:txBody>
      </p:sp>
      <p:sp>
        <p:nvSpPr>
          <p:cNvPr id="8" name="TextBox 28"/>
          <p:cNvSpPr txBox="1">
            <a:spLocks noChangeArrowheads="1"/>
          </p:cNvSpPr>
          <p:nvPr/>
        </p:nvSpPr>
        <p:spPr bwMode="auto">
          <a:xfrm>
            <a:off x="5362645" y="1403748"/>
            <a:ext cx="1552218" cy="272045"/>
          </a:xfrm>
          <a:prstGeom prst="rect">
            <a:avLst/>
          </a:prstGeom>
          <a:noFill/>
          <a:effectLst/>
        </p:spPr>
        <p:txBody>
          <a:bodyPr spcFirstLastPara="1" wrap="none" lIns="97836" tIns="48957" rIns="97836" bIns="48957">
            <a:spAutoFit/>
          </a:bodyPr>
          <a:lstStyle/>
          <a:p>
            <a:pPr defTabSz="978301">
              <a:lnSpc>
                <a:spcPct val="75000"/>
              </a:lnSpc>
              <a:defRPr/>
            </a:pPr>
            <a:r>
              <a:rPr lang="en-US" sz="1500" b="1" kern="0" dirty="0">
                <a:ln w="9525" cmpd="sng">
                  <a:noFill/>
                  <a:prstDash val="solid"/>
                </a:ln>
                <a:solidFill>
                  <a:srgbClr val="6DD5FF">
                    <a:lumMod val="20000"/>
                    <a:lumOff val="80000"/>
                  </a:srgbClr>
                </a:solidFill>
                <a:effectLst>
                  <a:glow rad="101600">
                    <a:srgbClr val="057085">
                      <a:satMod val="175000"/>
                      <a:alpha val="40000"/>
                    </a:srgbClr>
                  </a:glow>
                </a:effectLst>
              </a:rPr>
              <a:t>Online App Era</a:t>
            </a:r>
          </a:p>
        </p:txBody>
      </p:sp>
      <p:sp>
        <p:nvSpPr>
          <p:cNvPr id="9" name="TextBox 28"/>
          <p:cNvSpPr txBox="1">
            <a:spLocks noChangeArrowheads="1"/>
          </p:cNvSpPr>
          <p:nvPr/>
        </p:nvSpPr>
        <p:spPr bwMode="auto">
          <a:xfrm>
            <a:off x="7905293" y="1403748"/>
            <a:ext cx="1733356" cy="272045"/>
          </a:xfrm>
          <a:prstGeom prst="rect">
            <a:avLst/>
          </a:prstGeom>
          <a:noFill/>
          <a:effectLst/>
        </p:spPr>
        <p:txBody>
          <a:bodyPr spcFirstLastPara="1" wrap="none" lIns="97836" tIns="48957" rIns="97836" bIns="48957">
            <a:spAutoFit/>
          </a:bodyPr>
          <a:lstStyle/>
          <a:p>
            <a:pPr defTabSz="978301">
              <a:lnSpc>
                <a:spcPct val="75000"/>
              </a:lnSpc>
              <a:defRPr/>
            </a:pPr>
            <a:r>
              <a:rPr lang="en-US" sz="1500" b="1" kern="0" dirty="0">
                <a:ln w="9525" cmpd="sng">
                  <a:noFill/>
                  <a:prstDash val="solid"/>
                </a:ln>
                <a:solidFill>
                  <a:srgbClr val="6DD5FF">
                    <a:lumMod val="20000"/>
                    <a:lumOff val="80000"/>
                  </a:srgbClr>
                </a:solidFill>
                <a:effectLst>
                  <a:glow rad="101600">
                    <a:srgbClr val="057085">
                      <a:satMod val="175000"/>
                      <a:alpha val="40000"/>
                    </a:srgbClr>
                  </a:glow>
                </a:effectLst>
              </a:rPr>
              <a:t>Web Services Era</a:t>
            </a:r>
          </a:p>
        </p:txBody>
      </p:sp>
      <p:cxnSp>
        <p:nvCxnSpPr>
          <p:cNvPr id="10" name="Straight Connector 9"/>
          <p:cNvCxnSpPr/>
          <p:nvPr/>
        </p:nvCxnSpPr>
        <p:spPr>
          <a:xfrm rot="5400000" flipH="1" flipV="1">
            <a:off x="3107513" y="5421680"/>
            <a:ext cx="764499" cy="1504"/>
          </a:xfrm>
          <a:prstGeom prst="line">
            <a:avLst/>
          </a:prstGeom>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457199" y="6371975"/>
            <a:ext cx="11284866" cy="274320"/>
          </a:xfrm>
          <a:prstGeom prst="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1587" tIns="40804" rIns="81587" bIns="40804" rtlCol="0" anchor="ctr"/>
          <a:lstStyle/>
          <a:p>
            <a:pPr algn="ctr" defTabSz="913767"/>
            <a:endParaRPr lang="en-US" sz="1200" kern="0">
              <a:solidFill>
                <a:prstClr val="white"/>
              </a:solidFill>
              <a:latin typeface="Calibri"/>
              <a:ea typeface="ＭＳ Ｐゴシック"/>
            </a:endParaRPr>
          </a:p>
        </p:txBody>
      </p:sp>
      <p:cxnSp>
        <p:nvCxnSpPr>
          <p:cNvPr id="12" name="Straight Connector 11"/>
          <p:cNvCxnSpPr/>
          <p:nvPr/>
        </p:nvCxnSpPr>
        <p:spPr>
          <a:xfrm flipV="1">
            <a:off x="2744614" y="4829981"/>
            <a:ext cx="13221" cy="53375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rot="5400000" flipH="1" flipV="1">
            <a:off x="3580742" y="4559480"/>
            <a:ext cx="764499" cy="1504"/>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rot="5400000" flipH="1" flipV="1">
            <a:off x="4706154" y="4959617"/>
            <a:ext cx="764499" cy="1504"/>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rot="5400000" flipH="1" flipV="1">
            <a:off x="5365645" y="3886231"/>
            <a:ext cx="764499" cy="1504"/>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rot="5400000" flipH="1" flipV="1">
            <a:off x="6586283" y="3382412"/>
            <a:ext cx="764499" cy="1504"/>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rot="5400000" flipH="1" flipV="1">
            <a:off x="7343806" y="3800548"/>
            <a:ext cx="764499" cy="1504"/>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rot="5400000" flipH="1" flipV="1">
            <a:off x="8259658" y="2711632"/>
            <a:ext cx="764499" cy="1504"/>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rot="5400000" flipH="1" flipV="1">
            <a:off x="8935698" y="2483957"/>
            <a:ext cx="764499" cy="1504"/>
          </a:xfrm>
          <a:prstGeom prst="line">
            <a:avLst/>
          </a:prstGeom>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2836747" y="3709251"/>
            <a:ext cx="1328314" cy="601332"/>
          </a:xfrm>
          <a:prstGeom prst="rect">
            <a:avLst/>
          </a:prstGeom>
          <a:gradFill>
            <a:gsLst>
              <a:gs pos="0">
                <a:schemeClr val="accent1">
                  <a:shade val="15000"/>
                  <a:satMod val="180000"/>
                  <a:alpha val="50000"/>
                </a:schemeClr>
              </a:gs>
              <a:gs pos="50000">
                <a:schemeClr val="accent1">
                  <a:shade val="45000"/>
                  <a:satMod val="170000"/>
                  <a:alpha val="50000"/>
                </a:schemeClr>
              </a:gs>
              <a:gs pos="70000">
                <a:schemeClr val="accent1">
                  <a:tint val="99000"/>
                  <a:shade val="65000"/>
                  <a:satMod val="155000"/>
                  <a:alpha val="50000"/>
                </a:schemeClr>
              </a:gs>
              <a:gs pos="100000">
                <a:schemeClr val="accent1">
                  <a:tint val="95500"/>
                  <a:shade val="100000"/>
                  <a:satMod val="155000"/>
                  <a:alpha val="50000"/>
                </a:schemeClr>
              </a:gs>
            </a:gsLst>
          </a:gradFill>
        </p:spPr>
        <p:style>
          <a:lnRef idx="1">
            <a:schemeClr val="accent1"/>
          </a:lnRef>
          <a:fillRef idx="3">
            <a:schemeClr val="accent1"/>
          </a:fillRef>
          <a:effectRef idx="2">
            <a:schemeClr val="accent1"/>
          </a:effectRef>
          <a:fontRef idx="minor">
            <a:schemeClr val="lt1"/>
          </a:fontRef>
        </p:style>
        <p:txBody>
          <a:bodyPr lIns="81587" tIns="40804" rIns="81587" bIns="40804" rtlCol="0" anchor="ctr"/>
          <a:lstStyle>
            <a:defPPr>
              <a:defRPr lang="en-US"/>
            </a:defPPr>
            <a:lvl1pPr algn="ctr">
              <a:lnSpc>
                <a:spcPct val="90000"/>
              </a:lnSpc>
              <a:defRPr sz="1200">
                <a:gradFill>
                  <a:gsLst>
                    <a:gs pos="50000">
                      <a:schemeClr val="tx1"/>
                    </a:gs>
                    <a:gs pos="100000">
                      <a:schemeClr val="tx1"/>
                    </a:gs>
                  </a:gsLst>
                  <a:lin ang="5400000" scaled="0"/>
                </a:gra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3767"/>
            <a:endParaRPr lang="en-US" dirty="0">
              <a:gradFill>
                <a:gsLst>
                  <a:gs pos="50000">
                    <a:srgbClr val="FFFFFF"/>
                  </a:gs>
                  <a:gs pos="100000">
                    <a:srgbClr val="FFFFFF"/>
                  </a:gs>
                </a:gsLst>
                <a:lin ang="5400000" scaled="0"/>
              </a:gradFill>
            </a:endParaRPr>
          </a:p>
        </p:txBody>
      </p:sp>
      <p:sp>
        <p:nvSpPr>
          <p:cNvPr id="23" name="TextBox 22"/>
          <p:cNvSpPr txBox="1"/>
          <p:nvPr/>
        </p:nvSpPr>
        <p:spPr>
          <a:xfrm>
            <a:off x="2989040" y="5683121"/>
            <a:ext cx="1297990" cy="276999"/>
          </a:xfrm>
          <a:prstGeom prst="rect">
            <a:avLst/>
          </a:prstGeom>
          <a:gradFill>
            <a:gsLst>
              <a:gs pos="0">
                <a:schemeClr val="accent1">
                  <a:shade val="15000"/>
                  <a:satMod val="180000"/>
                  <a:alpha val="50000"/>
                </a:schemeClr>
              </a:gs>
              <a:gs pos="50000">
                <a:schemeClr val="accent1">
                  <a:shade val="45000"/>
                  <a:satMod val="170000"/>
                  <a:alpha val="50000"/>
                </a:schemeClr>
              </a:gs>
              <a:gs pos="70000">
                <a:schemeClr val="accent1">
                  <a:tint val="99000"/>
                  <a:shade val="65000"/>
                  <a:satMod val="155000"/>
                  <a:alpha val="50000"/>
                </a:schemeClr>
              </a:gs>
              <a:gs pos="100000">
                <a:schemeClr val="accent1">
                  <a:tint val="95500"/>
                  <a:shade val="100000"/>
                  <a:satMod val="155000"/>
                  <a:alpha val="50000"/>
                </a:schemeClr>
              </a:gs>
            </a:gsLst>
          </a:gradFill>
        </p:spPr>
        <p:style>
          <a:lnRef idx="1">
            <a:schemeClr val="accent1"/>
          </a:lnRef>
          <a:fillRef idx="3">
            <a:schemeClr val="accent1"/>
          </a:fillRef>
          <a:effectRef idx="2">
            <a:schemeClr val="accent1"/>
          </a:effectRef>
          <a:fontRef idx="minor">
            <a:schemeClr val="lt1"/>
          </a:fontRef>
        </p:style>
        <p:txBody>
          <a:bodyPr lIns="81587" tIns="40804" rIns="81587" bIns="40804" rtlCol="0" anchor="ctr"/>
          <a:lstStyle>
            <a:defPPr>
              <a:defRPr lang="en-US"/>
            </a:defPPr>
            <a:lvl1pPr algn="ctr">
              <a:lnSpc>
                <a:spcPct val="90000"/>
              </a:lnSpc>
              <a:defRPr sz="1200">
                <a:gradFill>
                  <a:gsLst>
                    <a:gs pos="50000">
                      <a:schemeClr val="tx1"/>
                    </a:gs>
                    <a:gs pos="100000">
                      <a:schemeClr val="tx1"/>
                    </a:gs>
                  </a:gsLst>
                  <a:lin ang="5400000" scaled="0"/>
                </a:gradFill>
                <a:latin typeface="+mj-lt"/>
              </a:defRPr>
            </a:lvl1pPr>
          </a:lstStyle>
          <a:p>
            <a:pPr defTabSz="913767"/>
            <a:r>
              <a:rPr lang="en-US" dirty="0">
                <a:gradFill>
                  <a:gsLst>
                    <a:gs pos="50000">
                      <a:srgbClr val="FFFFFF"/>
                    </a:gs>
                    <a:gs pos="100000">
                      <a:srgbClr val="FFFFFF"/>
                    </a:gs>
                  </a:gsLst>
                  <a:lin ang="5400000" scaled="0"/>
                </a:gradFill>
              </a:rPr>
              <a:t>Microsoft.com</a:t>
            </a:r>
          </a:p>
        </p:txBody>
      </p:sp>
      <p:sp>
        <p:nvSpPr>
          <p:cNvPr id="27" name="TextBox 26"/>
          <p:cNvSpPr txBox="1"/>
          <p:nvPr/>
        </p:nvSpPr>
        <p:spPr>
          <a:xfrm>
            <a:off x="8106949" y="1873505"/>
            <a:ext cx="1825341" cy="276999"/>
          </a:xfrm>
          <a:prstGeom prst="rect">
            <a:avLst/>
          </a:prstGeom>
          <a:gradFill>
            <a:gsLst>
              <a:gs pos="0">
                <a:schemeClr val="accent1">
                  <a:shade val="15000"/>
                  <a:satMod val="180000"/>
                  <a:alpha val="50000"/>
                </a:schemeClr>
              </a:gs>
              <a:gs pos="50000">
                <a:schemeClr val="accent1">
                  <a:shade val="45000"/>
                  <a:satMod val="170000"/>
                  <a:alpha val="50000"/>
                </a:schemeClr>
              </a:gs>
              <a:gs pos="70000">
                <a:schemeClr val="accent1">
                  <a:tint val="99000"/>
                  <a:shade val="65000"/>
                  <a:satMod val="155000"/>
                  <a:alpha val="50000"/>
                </a:schemeClr>
              </a:gs>
              <a:gs pos="100000">
                <a:schemeClr val="accent1">
                  <a:tint val="95500"/>
                  <a:shade val="100000"/>
                  <a:satMod val="155000"/>
                  <a:alpha val="50000"/>
                </a:schemeClr>
              </a:gs>
            </a:gsLst>
          </a:gradFill>
        </p:spPr>
        <p:style>
          <a:lnRef idx="1">
            <a:schemeClr val="accent1"/>
          </a:lnRef>
          <a:fillRef idx="3">
            <a:schemeClr val="accent1"/>
          </a:fillRef>
          <a:effectRef idx="2">
            <a:schemeClr val="accent1"/>
          </a:effectRef>
          <a:fontRef idx="minor">
            <a:schemeClr val="lt1"/>
          </a:fontRef>
        </p:style>
        <p:txBody>
          <a:bodyPr lIns="81587" tIns="40804" rIns="81587" bIns="40804" rtlCol="0" anchor="ctr"/>
          <a:lstStyle>
            <a:defPPr>
              <a:defRPr lang="en-US"/>
            </a:defPPr>
            <a:lvl1pPr algn="ctr">
              <a:lnSpc>
                <a:spcPct val="90000"/>
              </a:lnSpc>
              <a:defRPr sz="1200">
                <a:gradFill>
                  <a:gsLst>
                    <a:gs pos="50000">
                      <a:schemeClr val="tx1"/>
                    </a:gs>
                    <a:gs pos="100000">
                      <a:schemeClr val="tx1"/>
                    </a:gs>
                  </a:gsLst>
                  <a:lin ang="5400000" scaled="0"/>
                </a:gra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3767"/>
            <a:r>
              <a:rPr lang="en-US" dirty="0">
                <a:gradFill>
                  <a:gsLst>
                    <a:gs pos="50000">
                      <a:srgbClr val="FFFFFF"/>
                    </a:gs>
                    <a:gs pos="100000">
                      <a:srgbClr val="FFFFFF"/>
                    </a:gs>
                  </a:gsLst>
                  <a:lin ang="5400000" scaled="0"/>
                </a:gradFill>
              </a:rPr>
              <a:t>First ISO 27001 cert</a:t>
            </a:r>
          </a:p>
        </p:txBody>
      </p:sp>
      <p:sp>
        <p:nvSpPr>
          <p:cNvPr id="28" name="TextBox 27"/>
          <p:cNvSpPr txBox="1"/>
          <p:nvPr/>
        </p:nvSpPr>
        <p:spPr>
          <a:xfrm>
            <a:off x="2392845" y="4459036"/>
            <a:ext cx="1245272" cy="370949"/>
          </a:xfrm>
          <a:prstGeom prst="rect">
            <a:avLst/>
          </a:prstGeom>
          <a:gradFill>
            <a:gsLst>
              <a:gs pos="0">
                <a:schemeClr val="accent1">
                  <a:shade val="15000"/>
                  <a:satMod val="180000"/>
                  <a:alpha val="50000"/>
                </a:schemeClr>
              </a:gs>
              <a:gs pos="50000">
                <a:schemeClr val="accent1">
                  <a:shade val="45000"/>
                  <a:satMod val="170000"/>
                  <a:alpha val="50000"/>
                </a:schemeClr>
              </a:gs>
              <a:gs pos="70000">
                <a:schemeClr val="accent1">
                  <a:tint val="99000"/>
                  <a:shade val="65000"/>
                  <a:satMod val="155000"/>
                  <a:alpha val="50000"/>
                </a:schemeClr>
              </a:gs>
              <a:gs pos="100000">
                <a:schemeClr val="accent1">
                  <a:tint val="95500"/>
                  <a:shade val="100000"/>
                  <a:satMod val="155000"/>
                  <a:alpha val="50000"/>
                </a:schemeClr>
              </a:gs>
            </a:gsLst>
          </a:gradFill>
        </p:spPr>
        <p:style>
          <a:lnRef idx="1">
            <a:schemeClr val="accent1"/>
          </a:lnRef>
          <a:fillRef idx="3">
            <a:schemeClr val="accent1"/>
          </a:fillRef>
          <a:effectRef idx="2">
            <a:schemeClr val="accent1"/>
          </a:effectRef>
          <a:fontRef idx="minor">
            <a:schemeClr val="lt1"/>
          </a:fontRef>
        </p:style>
        <p:txBody>
          <a:bodyPr lIns="81587" tIns="40804" rIns="81587" bIns="40804" rtlCol="0" anchor="ctr"/>
          <a:lstStyle>
            <a:defPPr>
              <a:defRPr lang="en-US"/>
            </a:defPPr>
            <a:lvl1pPr algn="ctr">
              <a:lnSpc>
                <a:spcPct val="90000"/>
              </a:lnSpc>
              <a:defRPr sz="1200">
                <a:gradFill>
                  <a:gsLst>
                    <a:gs pos="50000">
                      <a:schemeClr val="tx1"/>
                    </a:gs>
                    <a:gs pos="100000">
                      <a:schemeClr val="tx1"/>
                    </a:gs>
                  </a:gsLst>
                  <a:lin ang="5400000" scaled="0"/>
                </a:gradFill>
                <a:latin typeface="+mj-lt"/>
              </a:defRPr>
            </a:lvl1pPr>
          </a:lstStyle>
          <a:p>
            <a:pPr defTabSz="913767"/>
            <a:r>
              <a:rPr lang="en-US" dirty="0">
                <a:gradFill>
                  <a:gsLst>
                    <a:gs pos="50000">
                      <a:srgbClr val="FFFFFF"/>
                    </a:gs>
                    <a:gs pos="100000">
                      <a:srgbClr val="FFFFFF"/>
                    </a:gs>
                  </a:gsLst>
                  <a:lin ang="5400000" scaled="0"/>
                </a:gradFill>
              </a:rPr>
              <a:t>Microsoft 1st Data Center</a:t>
            </a:r>
          </a:p>
        </p:txBody>
      </p:sp>
      <p:sp>
        <p:nvSpPr>
          <p:cNvPr id="30" name="TextBox 29"/>
          <p:cNvSpPr txBox="1"/>
          <p:nvPr/>
        </p:nvSpPr>
        <p:spPr>
          <a:xfrm>
            <a:off x="3200982" y="6397560"/>
            <a:ext cx="1243876" cy="267117"/>
          </a:xfrm>
          <a:prstGeom prst="rect">
            <a:avLst/>
          </a:prstGeom>
          <a:noFill/>
        </p:spPr>
        <p:txBody>
          <a:bodyPr wrap="square" lIns="81587" tIns="40804" rIns="81587" bIns="40804" rtlCol="0">
            <a:spAutoFit/>
          </a:bodyPr>
          <a:lstStyle/>
          <a:p>
            <a:pPr algn="ctr" defTabSz="913767"/>
            <a:r>
              <a:rPr lang="en-US" sz="1200" b="1" kern="0" dirty="0">
                <a:solidFill>
                  <a:srgbClr val="EEECE1"/>
                </a:solidFill>
                <a:effectLst>
                  <a:outerShdw blurRad="38100" dist="38100" dir="2700000" algn="tl">
                    <a:srgbClr val="000000">
                      <a:alpha val="43137"/>
                    </a:srgbClr>
                  </a:outerShdw>
                </a:effectLst>
              </a:rPr>
              <a:t>1994-95</a:t>
            </a:r>
          </a:p>
        </p:txBody>
      </p:sp>
      <p:sp>
        <p:nvSpPr>
          <p:cNvPr id="31" name="TextBox 30"/>
          <p:cNvSpPr txBox="1"/>
          <p:nvPr/>
        </p:nvSpPr>
        <p:spPr>
          <a:xfrm>
            <a:off x="4547381" y="6397560"/>
            <a:ext cx="1135741" cy="267117"/>
          </a:xfrm>
          <a:prstGeom prst="rect">
            <a:avLst/>
          </a:prstGeom>
          <a:noFill/>
        </p:spPr>
        <p:txBody>
          <a:bodyPr wrap="square" lIns="81587" tIns="40804" rIns="81587" bIns="40804" rtlCol="0">
            <a:spAutoFit/>
          </a:bodyPr>
          <a:lstStyle/>
          <a:p>
            <a:pPr algn="ctr" defTabSz="913767"/>
            <a:r>
              <a:rPr lang="en-US" sz="1200" b="1" kern="0" dirty="0">
                <a:solidFill>
                  <a:srgbClr val="EEECE1"/>
                </a:solidFill>
                <a:effectLst>
                  <a:outerShdw blurRad="38100" dist="38100" dir="2700000" algn="tl">
                    <a:srgbClr val="000000">
                      <a:alpha val="43137"/>
                    </a:srgbClr>
                  </a:outerShdw>
                </a:effectLst>
              </a:rPr>
              <a:t>1997</a:t>
            </a:r>
          </a:p>
        </p:txBody>
      </p:sp>
      <p:sp>
        <p:nvSpPr>
          <p:cNvPr id="32" name="TextBox 31"/>
          <p:cNvSpPr txBox="1"/>
          <p:nvPr/>
        </p:nvSpPr>
        <p:spPr>
          <a:xfrm>
            <a:off x="5785645" y="6397560"/>
            <a:ext cx="685024" cy="267117"/>
          </a:xfrm>
          <a:prstGeom prst="rect">
            <a:avLst/>
          </a:prstGeom>
          <a:noFill/>
        </p:spPr>
        <p:txBody>
          <a:bodyPr wrap="square" lIns="81587" tIns="40804" rIns="81587" bIns="40804" rtlCol="0">
            <a:spAutoFit/>
          </a:bodyPr>
          <a:lstStyle/>
          <a:p>
            <a:pPr algn="ctr" defTabSz="913767"/>
            <a:r>
              <a:rPr lang="en-US" sz="1200" b="1" kern="0" dirty="0">
                <a:solidFill>
                  <a:srgbClr val="EEECE1"/>
                </a:solidFill>
                <a:effectLst>
                  <a:outerShdw blurRad="38100" dist="38100" dir="2700000" algn="tl">
                    <a:srgbClr val="000000">
                      <a:alpha val="43137"/>
                    </a:srgbClr>
                  </a:outerShdw>
                </a:effectLst>
              </a:rPr>
              <a:t>2002</a:t>
            </a:r>
          </a:p>
        </p:txBody>
      </p:sp>
      <p:sp>
        <p:nvSpPr>
          <p:cNvPr id="33" name="TextBox 32"/>
          <p:cNvSpPr txBox="1"/>
          <p:nvPr/>
        </p:nvSpPr>
        <p:spPr>
          <a:xfrm>
            <a:off x="6573272" y="6397560"/>
            <a:ext cx="937432" cy="267117"/>
          </a:xfrm>
          <a:prstGeom prst="rect">
            <a:avLst/>
          </a:prstGeom>
          <a:noFill/>
        </p:spPr>
        <p:txBody>
          <a:bodyPr wrap="square" lIns="81587" tIns="40804" rIns="81587" bIns="40804" rtlCol="0">
            <a:spAutoFit/>
          </a:bodyPr>
          <a:lstStyle/>
          <a:p>
            <a:pPr algn="ctr" defTabSz="913767"/>
            <a:r>
              <a:rPr lang="en-US" sz="1200" b="1" kern="0" dirty="0">
                <a:solidFill>
                  <a:srgbClr val="EEECE1"/>
                </a:solidFill>
                <a:effectLst>
                  <a:outerShdw blurRad="38100" dist="38100" dir="2700000" algn="tl">
                    <a:srgbClr val="000000">
                      <a:alpha val="43137"/>
                    </a:srgbClr>
                  </a:outerShdw>
                </a:effectLst>
              </a:rPr>
              <a:t>2004</a:t>
            </a:r>
          </a:p>
        </p:txBody>
      </p:sp>
      <p:sp>
        <p:nvSpPr>
          <p:cNvPr id="34" name="TextBox 33"/>
          <p:cNvSpPr txBox="1"/>
          <p:nvPr/>
        </p:nvSpPr>
        <p:spPr>
          <a:xfrm>
            <a:off x="7661176" y="6397560"/>
            <a:ext cx="1182587" cy="267117"/>
          </a:xfrm>
          <a:prstGeom prst="rect">
            <a:avLst/>
          </a:prstGeom>
          <a:noFill/>
        </p:spPr>
        <p:txBody>
          <a:bodyPr wrap="square" lIns="81587" tIns="40804" rIns="81587" bIns="40804" rtlCol="0">
            <a:spAutoFit/>
          </a:bodyPr>
          <a:lstStyle/>
          <a:p>
            <a:pPr algn="ctr" defTabSz="913767"/>
            <a:r>
              <a:rPr lang="en-US" sz="1200" b="1" kern="0" dirty="0">
                <a:solidFill>
                  <a:srgbClr val="EEECE1"/>
                </a:solidFill>
                <a:effectLst>
                  <a:outerShdw blurRad="38100" dist="38100" dir="2700000" algn="tl">
                    <a:srgbClr val="000000">
                      <a:alpha val="43137"/>
                    </a:srgbClr>
                  </a:outerShdw>
                </a:effectLst>
              </a:rPr>
              <a:t>2006</a:t>
            </a:r>
          </a:p>
        </p:txBody>
      </p:sp>
      <p:sp>
        <p:nvSpPr>
          <p:cNvPr id="35" name="TextBox 34"/>
          <p:cNvSpPr txBox="1"/>
          <p:nvPr/>
        </p:nvSpPr>
        <p:spPr>
          <a:xfrm>
            <a:off x="8851083" y="6397560"/>
            <a:ext cx="1369685" cy="267117"/>
          </a:xfrm>
          <a:prstGeom prst="rect">
            <a:avLst/>
          </a:prstGeom>
          <a:noFill/>
        </p:spPr>
        <p:txBody>
          <a:bodyPr wrap="square" lIns="81587" tIns="40804" rIns="81587" bIns="40804" rtlCol="0">
            <a:spAutoFit/>
          </a:bodyPr>
          <a:lstStyle/>
          <a:p>
            <a:pPr algn="ctr" defTabSz="913767"/>
            <a:r>
              <a:rPr lang="en-US" sz="1200" b="1" kern="0" dirty="0">
                <a:solidFill>
                  <a:srgbClr val="EEECE1"/>
                </a:solidFill>
                <a:effectLst>
                  <a:outerShdw blurRad="38100" dist="38100" dir="2700000" algn="tl">
                    <a:srgbClr val="000000">
                      <a:alpha val="43137"/>
                    </a:srgbClr>
                  </a:outerShdw>
                </a:effectLst>
              </a:rPr>
              <a:t>2008</a:t>
            </a:r>
          </a:p>
        </p:txBody>
      </p:sp>
      <p:sp>
        <p:nvSpPr>
          <p:cNvPr id="36" name="TextBox 35"/>
          <p:cNvSpPr txBox="1"/>
          <p:nvPr/>
        </p:nvSpPr>
        <p:spPr>
          <a:xfrm>
            <a:off x="4534113" y="2963931"/>
            <a:ext cx="2568956" cy="276999"/>
          </a:xfrm>
          <a:prstGeom prst="rect">
            <a:avLst/>
          </a:prstGeom>
          <a:gradFill>
            <a:gsLst>
              <a:gs pos="0">
                <a:schemeClr val="accent1">
                  <a:shade val="15000"/>
                  <a:satMod val="180000"/>
                  <a:alpha val="50000"/>
                </a:schemeClr>
              </a:gs>
              <a:gs pos="50000">
                <a:schemeClr val="accent1">
                  <a:shade val="45000"/>
                  <a:satMod val="170000"/>
                  <a:alpha val="50000"/>
                </a:schemeClr>
              </a:gs>
              <a:gs pos="70000">
                <a:schemeClr val="accent1">
                  <a:tint val="99000"/>
                  <a:shade val="65000"/>
                  <a:satMod val="155000"/>
                  <a:alpha val="50000"/>
                </a:schemeClr>
              </a:gs>
              <a:gs pos="100000">
                <a:schemeClr val="accent1">
                  <a:tint val="95500"/>
                  <a:shade val="100000"/>
                  <a:satMod val="155000"/>
                  <a:alpha val="50000"/>
                </a:schemeClr>
              </a:gs>
            </a:gsLst>
          </a:gradFill>
        </p:spPr>
        <p:style>
          <a:lnRef idx="1">
            <a:schemeClr val="accent1"/>
          </a:lnRef>
          <a:fillRef idx="3">
            <a:schemeClr val="accent1"/>
          </a:fillRef>
          <a:effectRef idx="2">
            <a:schemeClr val="accent1"/>
          </a:effectRef>
          <a:fontRef idx="minor">
            <a:schemeClr val="lt1"/>
          </a:fontRef>
        </p:style>
        <p:txBody>
          <a:bodyPr lIns="81587" tIns="40804" rIns="81587" bIns="40804" rtlCol="0" anchor="ctr"/>
          <a:lstStyle>
            <a:defPPr>
              <a:defRPr lang="en-US"/>
            </a:defPPr>
            <a:lvl1pPr algn="ctr">
              <a:lnSpc>
                <a:spcPct val="90000"/>
              </a:lnSpc>
              <a:defRPr sz="1200">
                <a:gradFill>
                  <a:gsLst>
                    <a:gs pos="50000">
                      <a:schemeClr val="tx1"/>
                    </a:gs>
                    <a:gs pos="100000">
                      <a:schemeClr val="tx1"/>
                    </a:gs>
                  </a:gsLst>
                  <a:lin ang="5400000" scaled="0"/>
                </a:gra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3767"/>
            <a:r>
              <a:rPr lang="en-US" dirty="0">
                <a:gradFill>
                  <a:gsLst>
                    <a:gs pos="50000">
                      <a:srgbClr val="FFFFFF"/>
                    </a:gs>
                    <a:gs pos="100000">
                      <a:srgbClr val="FFFFFF"/>
                    </a:gs>
                  </a:gsLst>
                  <a:lin ang="5400000" scaled="0"/>
                </a:gradFill>
              </a:rPr>
              <a:t>Security Development Lifecycle</a:t>
            </a:r>
          </a:p>
        </p:txBody>
      </p:sp>
      <p:sp>
        <p:nvSpPr>
          <p:cNvPr id="37" name="Diamond 36"/>
          <p:cNvSpPr/>
          <p:nvPr/>
        </p:nvSpPr>
        <p:spPr>
          <a:xfrm>
            <a:off x="2610159" y="5184664"/>
            <a:ext cx="270418" cy="254833"/>
          </a:xfrm>
          <a:prstGeom prst="diamond">
            <a:avLst/>
          </a:prstGeom>
          <a:ln/>
        </p:spPr>
        <p:style>
          <a:lnRef idx="1">
            <a:schemeClr val="accent2"/>
          </a:lnRef>
          <a:fillRef idx="3">
            <a:schemeClr val="accent2"/>
          </a:fillRef>
          <a:effectRef idx="2">
            <a:schemeClr val="accent2"/>
          </a:effectRef>
          <a:fontRef idx="minor">
            <a:schemeClr val="lt1"/>
          </a:fontRef>
        </p:style>
        <p:txBody>
          <a:bodyPr lIns="81587" tIns="40804" rIns="81587" bIns="40804" rtlCol="0" anchor="ctr"/>
          <a:lstStyle/>
          <a:p>
            <a:pPr algn="ctr" defTabSz="913767"/>
            <a:endParaRPr lang="en-US" sz="800" kern="0">
              <a:solidFill>
                <a:prstClr val="white"/>
              </a:solidFill>
              <a:latin typeface="Calibri"/>
              <a:ea typeface="ＭＳ Ｐゴシック"/>
            </a:endParaRPr>
          </a:p>
        </p:txBody>
      </p:sp>
      <p:sp>
        <p:nvSpPr>
          <p:cNvPr id="38" name="Diamond 37"/>
          <p:cNvSpPr/>
          <p:nvPr/>
        </p:nvSpPr>
        <p:spPr>
          <a:xfrm>
            <a:off x="3353802" y="4934021"/>
            <a:ext cx="270418" cy="254833"/>
          </a:xfrm>
          <a:prstGeom prst="diamond">
            <a:avLst/>
          </a:prstGeom>
          <a:ln/>
        </p:spPr>
        <p:style>
          <a:lnRef idx="1">
            <a:schemeClr val="accent2"/>
          </a:lnRef>
          <a:fillRef idx="3">
            <a:schemeClr val="accent2"/>
          </a:fillRef>
          <a:effectRef idx="2">
            <a:schemeClr val="accent2"/>
          </a:effectRef>
          <a:fontRef idx="minor">
            <a:schemeClr val="lt1"/>
          </a:fontRef>
        </p:style>
        <p:txBody>
          <a:bodyPr lIns="81587" tIns="40804" rIns="81587" bIns="40804" rtlCol="0" anchor="ctr"/>
          <a:lstStyle/>
          <a:p>
            <a:pPr algn="ctr" defTabSz="913767"/>
            <a:endParaRPr lang="en-US" sz="800" kern="0">
              <a:solidFill>
                <a:prstClr val="white"/>
              </a:solidFill>
              <a:latin typeface="Calibri"/>
              <a:ea typeface="ＭＳ Ｐゴシック"/>
            </a:endParaRPr>
          </a:p>
        </p:txBody>
      </p:sp>
      <p:sp>
        <p:nvSpPr>
          <p:cNvPr id="39" name="Diamond 38"/>
          <p:cNvSpPr/>
          <p:nvPr/>
        </p:nvSpPr>
        <p:spPr>
          <a:xfrm>
            <a:off x="3827031" y="4764118"/>
            <a:ext cx="270418" cy="254833"/>
          </a:xfrm>
          <a:prstGeom prst="diamond">
            <a:avLst/>
          </a:prstGeom>
          <a:ln/>
        </p:spPr>
        <p:style>
          <a:lnRef idx="1">
            <a:schemeClr val="accent2"/>
          </a:lnRef>
          <a:fillRef idx="3">
            <a:schemeClr val="accent2"/>
          </a:fillRef>
          <a:effectRef idx="2">
            <a:schemeClr val="accent2"/>
          </a:effectRef>
          <a:fontRef idx="minor">
            <a:schemeClr val="lt1"/>
          </a:fontRef>
        </p:style>
        <p:txBody>
          <a:bodyPr lIns="81587" tIns="40804" rIns="81587" bIns="40804" rtlCol="0" anchor="ctr"/>
          <a:lstStyle/>
          <a:p>
            <a:pPr algn="ctr" defTabSz="913767"/>
            <a:endParaRPr lang="en-US" sz="800" kern="0">
              <a:solidFill>
                <a:prstClr val="white"/>
              </a:solidFill>
              <a:latin typeface="Calibri"/>
              <a:ea typeface="ＭＳ Ｐゴシック"/>
            </a:endParaRPr>
          </a:p>
        </p:txBody>
      </p:sp>
      <p:sp>
        <p:nvSpPr>
          <p:cNvPr id="40" name="Diamond 39"/>
          <p:cNvSpPr/>
          <p:nvPr/>
        </p:nvSpPr>
        <p:spPr>
          <a:xfrm>
            <a:off x="4953944" y="4323305"/>
            <a:ext cx="270418" cy="254833"/>
          </a:xfrm>
          <a:prstGeom prst="diamond">
            <a:avLst/>
          </a:prstGeom>
          <a:ln/>
        </p:spPr>
        <p:style>
          <a:lnRef idx="1">
            <a:schemeClr val="accent2"/>
          </a:lnRef>
          <a:fillRef idx="3">
            <a:schemeClr val="accent2"/>
          </a:fillRef>
          <a:effectRef idx="2">
            <a:schemeClr val="accent2"/>
          </a:effectRef>
          <a:fontRef idx="minor">
            <a:schemeClr val="lt1"/>
          </a:fontRef>
        </p:style>
        <p:txBody>
          <a:bodyPr lIns="81587" tIns="40804" rIns="81587" bIns="40804" rtlCol="0" anchor="ctr"/>
          <a:lstStyle/>
          <a:p>
            <a:pPr algn="ctr" defTabSz="913767"/>
            <a:endParaRPr lang="en-US" sz="800" kern="0">
              <a:solidFill>
                <a:prstClr val="white"/>
              </a:solidFill>
              <a:latin typeface="Calibri"/>
              <a:ea typeface="ＭＳ Ｐゴシック"/>
            </a:endParaRPr>
          </a:p>
        </p:txBody>
      </p:sp>
      <p:sp>
        <p:nvSpPr>
          <p:cNvPr id="41" name="Diamond 40"/>
          <p:cNvSpPr/>
          <p:nvPr/>
        </p:nvSpPr>
        <p:spPr>
          <a:xfrm>
            <a:off x="5611934" y="4084498"/>
            <a:ext cx="270418" cy="254833"/>
          </a:xfrm>
          <a:prstGeom prst="diamond">
            <a:avLst/>
          </a:prstGeom>
          <a:ln/>
        </p:spPr>
        <p:style>
          <a:lnRef idx="1">
            <a:schemeClr val="accent2"/>
          </a:lnRef>
          <a:fillRef idx="3">
            <a:schemeClr val="accent2"/>
          </a:fillRef>
          <a:effectRef idx="2">
            <a:schemeClr val="accent2"/>
          </a:effectRef>
          <a:fontRef idx="minor">
            <a:schemeClr val="lt1"/>
          </a:fontRef>
        </p:style>
        <p:txBody>
          <a:bodyPr lIns="81587" tIns="40804" rIns="81587" bIns="40804" rtlCol="0" anchor="ctr"/>
          <a:lstStyle/>
          <a:p>
            <a:pPr algn="ctr" defTabSz="913767"/>
            <a:endParaRPr lang="en-US" sz="800" kern="0">
              <a:solidFill>
                <a:prstClr val="white"/>
              </a:solidFill>
              <a:latin typeface="Calibri"/>
              <a:ea typeface="ＭＳ Ｐゴシック"/>
            </a:endParaRPr>
          </a:p>
        </p:txBody>
      </p:sp>
      <p:sp>
        <p:nvSpPr>
          <p:cNvPr id="42" name="Diamond 41"/>
          <p:cNvSpPr/>
          <p:nvPr/>
        </p:nvSpPr>
        <p:spPr>
          <a:xfrm>
            <a:off x="6832573" y="3610414"/>
            <a:ext cx="270418" cy="254833"/>
          </a:xfrm>
          <a:prstGeom prst="diamond">
            <a:avLst/>
          </a:prstGeom>
          <a:ln/>
        </p:spPr>
        <p:style>
          <a:lnRef idx="1">
            <a:schemeClr val="accent2"/>
          </a:lnRef>
          <a:fillRef idx="3">
            <a:schemeClr val="accent2"/>
          </a:fillRef>
          <a:effectRef idx="2">
            <a:schemeClr val="accent2"/>
          </a:effectRef>
          <a:fontRef idx="minor">
            <a:schemeClr val="lt1"/>
          </a:fontRef>
        </p:style>
        <p:txBody>
          <a:bodyPr lIns="81587" tIns="40804" rIns="81587" bIns="40804" rtlCol="0" anchor="ctr"/>
          <a:lstStyle/>
          <a:p>
            <a:pPr algn="ctr" defTabSz="913767"/>
            <a:endParaRPr lang="en-US" sz="800" kern="0">
              <a:solidFill>
                <a:prstClr val="white"/>
              </a:solidFill>
              <a:latin typeface="Calibri"/>
              <a:ea typeface="ＭＳ Ｐゴシック"/>
            </a:endParaRPr>
          </a:p>
        </p:txBody>
      </p:sp>
      <p:sp>
        <p:nvSpPr>
          <p:cNvPr id="43" name="Diamond 42"/>
          <p:cNvSpPr/>
          <p:nvPr/>
        </p:nvSpPr>
        <p:spPr>
          <a:xfrm>
            <a:off x="7590093" y="3312883"/>
            <a:ext cx="270418" cy="254833"/>
          </a:xfrm>
          <a:prstGeom prst="diamond">
            <a:avLst/>
          </a:prstGeom>
          <a:ln/>
        </p:spPr>
        <p:style>
          <a:lnRef idx="1">
            <a:schemeClr val="accent2"/>
          </a:lnRef>
          <a:fillRef idx="3">
            <a:schemeClr val="accent2"/>
          </a:fillRef>
          <a:effectRef idx="2">
            <a:schemeClr val="accent2"/>
          </a:effectRef>
          <a:fontRef idx="minor">
            <a:schemeClr val="lt1"/>
          </a:fontRef>
        </p:style>
        <p:txBody>
          <a:bodyPr lIns="81587" tIns="40804" rIns="81587" bIns="40804" rtlCol="0" anchor="ctr"/>
          <a:lstStyle/>
          <a:p>
            <a:pPr algn="ctr" defTabSz="913767"/>
            <a:endParaRPr lang="en-US" sz="800" kern="0">
              <a:solidFill>
                <a:prstClr val="white"/>
              </a:solidFill>
              <a:latin typeface="Calibri"/>
              <a:ea typeface="ＭＳ Ｐゴシック"/>
            </a:endParaRPr>
          </a:p>
        </p:txBody>
      </p:sp>
      <p:sp>
        <p:nvSpPr>
          <p:cNvPr id="44" name="Diamond 43"/>
          <p:cNvSpPr/>
          <p:nvPr/>
        </p:nvSpPr>
        <p:spPr>
          <a:xfrm>
            <a:off x="8513721" y="2969357"/>
            <a:ext cx="270418" cy="254833"/>
          </a:xfrm>
          <a:prstGeom prst="diamond">
            <a:avLst/>
          </a:prstGeom>
          <a:ln/>
        </p:spPr>
        <p:style>
          <a:lnRef idx="1">
            <a:schemeClr val="accent2"/>
          </a:lnRef>
          <a:fillRef idx="3">
            <a:schemeClr val="accent2"/>
          </a:fillRef>
          <a:effectRef idx="2">
            <a:schemeClr val="accent2"/>
          </a:effectRef>
          <a:fontRef idx="minor">
            <a:schemeClr val="lt1"/>
          </a:fontRef>
        </p:style>
        <p:txBody>
          <a:bodyPr lIns="81587" tIns="40804" rIns="81587" bIns="40804" rtlCol="0" anchor="ctr"/>
          <a:lstStyle/>
          <a:p>
            <a:pPr algn="ctr" defTabSz="913767"/>
            <a:endParaRPr lang="en-US" sz="800" kern="0">
              <a:solidFill>
                <a:prstClr val="white"/>
              </a:solidFill>
              <a:latin typeface="Calibri"/>
              <a:ea typeface="ＭＳ Ｐゴシック"/>
            </a:endParaRPr>
          </a:p>
        </p:txBody>
      </p:sp>
      <p:sp>
        <p:nvSpPr>
          <p:cNvPr id="46" name="Diamond 45"/>
          <p:cNvSpPr/>
          <p:nvPr/>
        </p:nvSpPr>
        <p:spPr>
          <a:xfrm>
            <a:off x="9181987" y="2714081"/>
            <a:ext cx="270418" cy="254833"/>
          </a:xfrm>
          <a:prstGeom prst="diamond">
            <a:avLst/>
          </a:prstGeom>
          <a:ln/>
        </p:spPr>
        <p:style>
          <a:lnRef idx="1">
            <a:schemeClr val="accent2"/>
          </a:lnRef>
          <a:fillRef idx="3">
            <a:schemeClr val="accent2"/>
          </a:fillRef>
          <a:effectRef idx="2">
            <a:schemeClr val="accent2"/>
          </a:effectRef>
          <a:fontRef idx="minor">
            <a:schemeClr val="lt1"/>
          </a:fontRef>
        </p:style>
        <p:txBody>
          <a:bodyPr lIns="81587" tIns="40804" rIns="81587" bIns="40804" rtlCol="0" anchor="ctr"/>
          <a:lstStyle/>
          <a:p>
            <a:pPr algn="ctr" defTabSz="913767"/>
            <a:endParaRPr lang="en-US" sz="800" kern="0">
              <a:solidFill>
                <a:prstClr val="white"/>
              </a:solidFill>
              <a:latin typeface="Calibri"/>
              <a:ea typeface="ＭＳ Ｐゴシック"/>
            </a:endParaRPr>
          </a:p>
        </p:txBody>
      </p:sp>
      <p:sp>
        <p:nvSpPr>
          <p:cNvPr id="47" name="TextBox 46"/>
          <p:cNvSpPr txBox="1"/>
          <p:nvPr/>
        </p:nvSpPr>
        <p:spPr>
          <a:xfrm>
            <a:off x="7966520" y="2282307"/>
            <a:ext cx="1757706" cy="276999"/>
          </a:xfrm>
          <a:prstGeom prst="rect">
            <a:avLst/>
          </a:prstGeom>
          <a:gradFill>
            <a:gsLst>
              <a:gs pos="0">
                <a:schemeClr val="accent1">
                  <a:shade val="15000"/>
                  <a:satMod val="180000"/>
                  <a:alpha val="50000"/>
                </a:schemeClr>
              </a:gs>
              <a:gs pos="50000">
                <a:schemeClr val="accent1">
                  <a:shade val="45000"/>
                  <a:satMod val="170000"/>
                  <a:alpha val="50000"/>
                </a:schemeClr>
              </a:gs>
              <a:gs pos="70000">
                <a:schemeClr val="accent1">
                  <a:tint val="99000"/>
                  <a:shade val="65000"/>
                  <a:satMod val="155000"/>
                  <a:alpha val="50000"/>
                </a:schemeClr>
              </a:gs>
              <a:gs pos="100000">
                <a:schemeClr val="accent1">
                  <a:tint val="95500"/>
                  <a:shade val="100000"/>
                  <a:satMod val="155000"/>
                  <a:alpha val="50000"/>
                </a:schemeClr>
              </a:gs>
            </a:gsLst>
          </a:gradFill>
        </p:spPr>
        <p:style>
          <a:lnRef idx="1">
            <a:schemeClr val="accent1"/>
          </a:lnRef>
          <a:fillRef idx="3">
            <a:schemeClr val="accent1"/>
          </a:fillRef>
          <a:effectRef idx="2">
            <a:schemeClr val="accent1"/>
          </a:effectRef>
          <a:fontRef idx="minor">
            <a:schemeClr val="lt1"/>
          </a:fontRef>
        </p:style>
        <p:txBody>
          <a:bodyPr lIns="81587" tIns="40804" rIns="81587" bIns="40804" rtlCol="0" anchor="ctr"/>
          <a:lstStyle>
            <a:defPPr>
              <a:defRPr lang="en-US"/>
            </a:defPPr>
            <a:lvl1pPr algn="ctr">
              <a:lnSpc>
                <a:spcPct val="90000"/>
              </a:lnSpc>
              <a:defRPr sz="1200">
                <a:gradFill>
                  <a:gsLst>
                    <a:gs pos="50000">
                      <a:schemeClr val="tx1"/>
                    </a:gs>
                    <a:gs pos="100000">
                      <a:schemeClr val="tx1"/>
                    </a:gs>
                  </a:gsLst>
                  <a:lin ang="5400000" scaled="0"/>
                </a:gra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3767"/>
            <a:r>
              <a:rPr lang="en-US" dirty="0">
                <a:gradFill>
                  <a:gsLst>
                    <a:gs pos="50000">
                      <a:srgbClr val="FFFFFF"/>
                    </a:gs>
                    <a:gs pos="100000">
                      <a:srgbClr val="FFFFFF"/>
                    </a:gs>
                  </a:gsLst>
                  <a:lin ang="5400000" scaled="0"/>
                </a:gradFill>
              </a:rPr>
              <a:t>First SAS-70 cert</a:t>
            </a:r>
          </a:p>
        </p:txBody>
      </p:sp>
      <p:cxnSp>
        <p:nvCxnSpPr>
          <p:cNvPr id="48" name="Straight Connector 47"/>
          <p:cNvCxnSpPr/>
          <p:nvPr/>
        </p:nvCxnSpPr>
        <p:spPr bwMode="auto">
          <a:xfrm rot="5400000">
            <a:off x="5518913" y="6509135"/>
            <a:ext cx="216679" cy="0"/>
          </a:xfrm>
          <a:prstGeom prst="line">
            <a:avLst/>
          </a:prstGeom>
          <a:solidFill>
            <a:srgbClr val="4F81BD"/>
          </a:solidFill>
          <a:ln w="9525" cap="flat" cmpd="sng" algn="ctr">
            <a:solidFill>
              <a:sysClr val="window" lastClr="FFFFFF"/>
            </a:solidFill>
            <a:prstDash val="solid"/>
            <a:round/>
            <a:headEnd type="none" w="med" len="med"/>
            <a:tailEnd type="none" w="med" len="med"/>
          </a:ln>
          <a:effectLst/>
        </p:spPr>
      </p:cxnSp>
      <p:cxnSp>
        <p:nvCxnSpPr>
          <p:cNvPr id="49" name="Straight Connector 48"/>
          <p:cNvCxnSpPr/>
          <p:nvPr/>
        </p:nvCxnSpPr>
        <p:spPr bwMode="auto">
          <a:xfrm rot="5400000">
            <a:off x="6452222" y="6509135"/>
            <a:ext cx="216679" cy="0"/>
          </a:xfrm>
          <a:prstGeom prst="line">
            <a:avLst/>
          </a:prstGeom>
          <a:solidFill>
            <a:srgbClr val="4F81BD"/>
          </a:solidFill>
          <a:ln w="9525" cap="flat" cmpd="sng" algn="ctr">
            <a:solidFill>
              <a:sysClr val="window" lastClr="FFFFFF"/>
            </a:solidFill>
            <a:prstDash val="solid"/>
            <a:round/>
            <a:headEnd type="none" w="med" len="med"/>
            <a:tailEnd type="none" w="med" len="med"/>
          </a:ln>
          <a:effectLst/>
        </p:spPr>
      </p:cxnSp>
      <p:cxnSp>
        <p:nvCxnSpPr>
          <p:cNvPr id="50" name="Straight Connector 49"/>
          <p:cNvCxnSpPr/>
          <p:nvPr/>
        </p:nvCxnSpPr>
        <p:spPr bwMode="auto">
          <a:xfrm rot="5400000">
            <a:off x="7442822" y="6509135"/>
            <a:ext cx="216679" cy="0"/>
          </a:xfrm>
          <a:prstGeom prst="line">
            <a:avLst/>
          </a:prstGeom>
          <a:solidFill>
            <a:srgbClr val="4F81BD"/>
          </a:solidFill>
          <a:ln w="9525" cap="flat" cmpd="sng" algn="ctr">
            <a:solidFill>
              <a:sysClr val="window" lastClr="FFFFFF"/>
            </a:solidFill>
            <a:prstDash val="solid"/>
            <a:round/>
            <a:headEnd type="none" w="med" len="med"/>
            <a:tailEnd type="none" w="med" len="med"/>
          </a:ln>
          <a:effectLst/>
        </p:spPr>
      </p:cxnSp>
      <p:cxnSp>
        <p:nvCxnSpPr>
          <p:cNvPr id="52" name="Straight Connector 51"/>
          <p:cNvCxnSpPr/>
          <p:nvPr/>
        </p:nvCxnSpPr>
        <p:spPr bwMode="auto">
          <a:xfrm rot="5400000">
            <a:off x="4339866" y="6509135"/>
            <a:ext cx="216679" cy="0"/>
          </a:xfrm>
          <a:prstGeom prst="line">
            <a:avLst/>
          </a:prstGeom>
          <a:solidFill>
            <a:srgbClr val="4F81BD"/>
          </a:solidFill>
          <a:ln w="9525" cap="flat" cmpd="sng" algn="ctr">
            <a:solidFill>
              <a:sysClr val="window" lastClr="FFFFFF"/>
            </a:solidFill>
            <a:prstDash val="solid"/>
            <a:round/>
            <a:headEnd type="none" w="med" len="med"/>
            <a:tailEnd type="none" w="med" len="med"/>
          </a:ln>
          <a:effectLst/>
        </p:spPr>
      </p:cxnSp>
      <p:cxnSp>
        <p:nvCxnSpPr>
          <p:cNvPr id="53" name="Straight Connector 52"/>
          <p:cNvCxnSpPr/>
          <p:nvPr/>
        </p:nvCxnSpPr>
        <p:spPr bwMode="auto">
          <a:xfrm rot="5400000">
            <a:off x="3012196" y="6509135"/>
            <a:ext cx="216679" cy="0"/>
          </a:xfrm>
          <a:prstGeom prst="line">
            <a:avLst/>
          </a:prstGeom>
          <a:solidFill>
            <a:srgbClr val="4F81BD"/>
          </a:solidFill>
          <a:ln w="9525" cap="flat" cmpd="sng" algn="ctr">
            <a:solidFill>
              <a:sysClr val="window" lastClr="FFFFFF"/>
            </a:solidFill>
            <a:prstDash val="solid"/>
            <a:round/>
            <a:headEnd type="none" w="med" len="med"/>
            <a:tailEnd type="none" w="med" len="med"/>
          </a:ln>
          <a:effectLst/>
        </p:spPr>
      </p:cxnSp>
      <p:sp>
        <p:nvSpPr>
          <p:cNvPr id="54" name="TextBox 53"/>
          <p:cNvSpPr txBox="1"/>
          <p:nvPr/>
        </p:nvSpPr>
        <p:spPr>
          <a:xfrm>
            <a:off x="4337244" y="3375817"/>
            <a:ext cx="2406586" cy="260015"/>
          </a:xfrm>
          <a:prstGeom prst="rect">
            <a:avLst/>
          </a:prstGeom>
          <a:gradFill>
            <a:gsLst>
              <a:gs pos="0">
                <a:schemeClr val="accent1">
                  <a:shade val="15000"/>
                  <a:satMod val="180000"/>
                  <a:alpha val="50000"/>
                </a:schemeClr>
              </a:gs>
              <a:gs pos="50000">
                <a:schemeClr val="accent1">
                  <a:shade val="45000"/>
                  <a:satMod val="170000"/>
                  <a:alpha val="50000"/>
                </a:schemeClr>
              </a:gs>
              <a:gs pos="70000">
                <a:schemeClr val="accent1">
                  <a:tint val="99000"/>
                  <a:shade val="65000"/>
                  <a:satMod val="155000"/>
                  <a:alpha val="50000"/>
                </a:schemeClr>
              </a:gs>
              <a:gs pos="100000">
                <a:schemeClr val="accent1">
                  <a:tint val="95500"/>
                  <a:shade val="100000"/>
                  <a:satMod val="155000"/>
                  <a:alpha val="50000"/>
                </a:schemeClr>
              </a:gs>
            </a:gsLst>
          </a:gradFill>
        </p:spPr>
        <p:style>
          <a:lnRef idx="1">
            <a:schemeClr val="accent1"/>
          </a:lnRef>
          <a:fillRef idx="3">
            <a:schemeClr val="accent1"/>
          </a:fillRef>
          <a:effectRef idx="2">
            <a:schemeClr val="accent1"/>
          </a:effectRef>
          <a:fontRef idx="minor">
            <a:schemeClr val="lt1"/>
          </a:fontRef>
        </p:style>
        <p:txBody>
          <a:bodyPr lIns="81587" tIns="40804" rIns="81587" bIns="40804" rtlCol="0" anchor="ctr"/>
          <a:lstStyle>
            <a:defPPr>
              <a:defRPr lang="en-US"/>
            </a:defPPr>
            <a:lvl1pPr algn="ctr">
              <a:lnSpc>
                <a:spcPct val="90000"/>
              </a:lnSpc>
              <a:defRPr sz="1200">
                <a:gradFill>
                  <a:gsLst>
                    <a:gs pos="50000">
                      <a:schemeClr val="tx1"/>
                    </a:gs>
                    <a:gs pos="100000">
                      <a:schemeClr val="tx1"/>
                    </a:gs>
                  </a:gsLst>
                  <a:lin ang="5400000" scaled="0"/>
                </a:gra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3767"/>
            <a:r>
              <a:rPr lang="en-US" sz="1100" dirty="0">
                <a:gradFill>
                  <a:gsLst>
                    <a:gs pos="50000">
                      <a:srgbClr val="FFFFFF"/>
                    </a:gs>
                    <a:gs pos="100000">
                      <a:srgbClr val="FFFFFF"/>
                    </a:gs>
                  </a:gsLst>
                  <a:lin ang="5400000" scaled="0"/>
                </a:gradFill>
              </a:rPr>
              <a:t>Trustworthy Computing Directive</a:t>
            </a:r>
          </a:p>
        </p:txBody>
      </p:sp>
      <p:cxnSp>
        <p:nvCxnSpPr>
          <p:cNvPr id="56" name="Straight Connector 55"/>
          <p:cNvCxnSpPr/>
          <p:nvPr/>
        </p:nvCxnSpPr>
        <p:spPr bwMode="auto">
          <a:xfrm rot="5400000">
            <a:off x="10125563" y="6509135"/>
            <a:ext cx="216679" cy="0"/>
          </a:xfrm>
          <a:prstGeom prst="line">
            <a:avLst/>
          </a:prstGeom>
          <a:solidFill>
            <a:srgbClr val="4F81BD"/>
          </a:solidFill>
          <a:ln w="9525" cap="flat" cmpd="sng" algn="ctr">
            <a:solidFill>
              <a:sysClr val="window" lastClr="FFFFFF"/>
            </a:solidFill>
            <a:prstDash val="solid"/>
            <a:round/>
            <a:headEnd type="none" w="med" len="med"/>
            <a:tailEnd type="none" w="med" len="med"/>
          </a:ln>
          <a:effectLst/>
        </p:spPr>
      </p:cxnSp>
      <p:sp>
        <p:nvSpPr>
          <p:cNvPr id="57" name="TextBox 28"/>
          <p:cNvSpPr txBox="1">
            <a:spLocks noChangeArrowheads="1"/>
          </p:cNvSpPr>
          <p:nvPr/>
        </p:nvSpPr>
        <p:spPr bwMode="auto">
          <a:xfrm>
            <a:off x="9738644" y="1403748"/>
            <a:ext cx="2129299" cy="272045"/>
          </a:xfrm>
          <a:prstGeom prst="rect">
            <a:avLst/>
          </a:prstGeom>
          <a:noFill/>
          <a:effectLst/>
        </p:spPr>
        <p:txBody>
          <a:bodyPr spcFirstLastPara="1" wrap="none" lIns="97836" tIns="48957" rIns="97836" bIns="48957">
            <a:spAutoFit/>
          </a:bodyPr>
          <a:lstStyle/>
          <a:p>
            <a:pPr defTabSz="978301">
              <a:lnSpc>
                <a:spcPct val="75000"/>
              </a:lnSpc>
              <a:defRPr/>
            </a:pPr>
            <a:r>
              <a:rPr lang="en-US" sz="1500" b="1" kern="0" dirty="0">
                <a:ln w="9525" cmpd="sng">
                  <a:noFill/>
                  <a:prstDash val="solid"/>
                </a:ln>
                <a:solidFill>
                  <a:srgbClr val="6DD5FF">
                    <a:lumMod val="20000"/>
                    <a:lumOff val="80000"/>
                  </a:srgbClr>
                </a:solidFill>
                <a:effectLst>
                  <a:glow rad="101600">
                    <a:srgbClr val="057085">
                      <a:satMod val="175000"/>
                      <a:alpha val="40000"/>
                    </a:srgbClr>
                  </a:glow>
                </a:effectLst>
              </a:rPr>
              <a:t>Cloud Computing Era</a:t>
            </a:r>
          </a:p>
        </p:txBody>
      </p:sp>
      <p:sp>
        <p:nvSpPr>
          <p:cNvPr id="60" name="Diamond 59"/>
          <p:cNvSpPr/>
          <p:nvPr/>
        </p:nvSpPr>
        <p:spPr>
          <a:xfrm>
            <a:off x="10853827" y="2063981"/>
            <a:ext cx="270418" cy="254833"/>
          </a:xfrm>
          <a:prstGeom prst="diamond">
            <a:avLst/>
          </a:prstGeom>
          <a:ln/>
        </p:spPr>
        <p:style>
          <a:lnRef idx="1">
            <a:schemeClr val="accent2"/>
          </a:lnRef>
          <a:fillRef idx="3">
            <a:schemeClr val="accent2"/>
          </a:fillRef>
          <a:effectRef idx="2">
            <a:schemeClr val="accent2"/>
          </a:effectRef>
          <a:fontRef idx="minor">
            <a:schemeClr val="lt1"/>
          </a:fontRef>
        </p:style>
        <p:txBody>
          <a:bodyPr lIns="81587" tIns="40804" rIns="81587" bIns="40804" rtlCol="0" anchor="ctr"/>
          <a:lstStyle/>
          <a:p>
            <a:pPr algn="ctr" defTabSz="913767"/>
            <a:endParaRPr lang="en-US" sz="800" kern="0">
              <a:solidFill>
                <a:prstClr val="white"/>
              </a:solidFill>
              <a:latin typeface="Calibri"/>
              <a:ea typeface="ＭＳ Ｐゴシック"/>
            </a:endParaRPr>
          </a:p>
        </p:txBody>
      </p:sp>
      <p:sp>
        <p:nvSpPr>
          <p:cNvPr id="61" name="TextBox 60"/>
          <p:cNvSpPr txBox="1"/>
          <p:nvPr/>
        </p:nvSpPr>
        <p:spPr>
          <a:xfrm>
            <a:off x="10478051" y="6397560"/>
            <a:ext cx="1022015" cy="267117"/>
          </a:xfrm>
          <a:prstGeom prst="rect">
            <a:avLst/>
          </a:prstGeom>
          <a:noFill/>
        </p:spPr>
        <p:txBody>
          <a:bodyPr wrap="square" lIns="81587" tIns="40804" rIns="81587" bIns="40804" rtlCol="0">
            <a:spAutoFit/>
          </a:bodyPr>
          <a:lstStyle/>
          <a:p>
            <a:pPr algn="ctr" defTabSz="913767"/>
            <a:r>
              <a:rPr lang="en-US" sz="1200" b="1" kern="0" dirty="0">
                <a:solidFill>
                  <a:srgbClr val="EEECE1"/>
                </a:solidFill>
                <a:effectLst>
                  <a:outerShdw blurRad="38100" dist="38100" dir="2700000" algn="tl">
                    <a:srgbClr val="000000">
                      <a:alpha val="43137"/>
                    </a:srgbClr>
                  </a:outerShdw>
                </a:effectLst>
              </a:rPr>
              <a:t>2011+</a:t>
            </a:r>
          </a:p>
        </p:txBody>
      </p:sp>
      <p:cxnSp>
        <p:nvCxnSpPr>
          <p:cNvPr id="63" name="Straight Connector 62"/>
          <p:cNvCxnSpPr/>
          <p:nvPr/>
        </p:nvCxnSpPr>
        <p:spPr>
          <a:xfrm flipV="1">
            <a:off x="10977879" y="1820135"/>
            <a:ext cx="11157" cy="45375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65" name="Straight Connector 64"/>
          <p:cNvCxnSpPr/>
          <p:nvPr/>
        </p:nvCxnSpPr>
        <p:spPr bwMode="auto">
          <a:xfrm rot="5400000">
            <a:off x="8830163" y="6509135"/>
            <a:ext cx="216679" cy="0"/>
          </a:xfrm>
          <a:prstGeom prst="line">
            <a:avLst/>
          </a:prstGeom>
          <a:solidFill>
            <a:srgbClr val="4F81BD"/>
          </a:solidFill>
          <a:ln w="9525" cap="flat" cmpd="sng" algn="ctr">
            <a:solidFill>
              <a:sysClr val="window" lastClr="FFFFFF"/>
            </a:solidFill>
            <a:prstDash val="solid"/>
            <a:round/>
            <a:headEnd type="none" w="med" len="med"/>
            <a:tailEnd type="none" w="med" len="med"/>
          </a:ln>
          <a:effectLst/>
        </p:spPr>
      </p:cxnSp>
      <p:pic>
        <p:nvPicPr>
          <p:cNvPr id="64" name="Picture 18" descr="F:\Clip_Installer\DVD_ART\BoxShots_Logos\MSN\msn logo reverse.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918017" y="3773384"/>
            <a:ext cx="1213052" cy="459381"/>
          </a:xfrm>
          <a:prstGeom prst="rect">
            <a:avLst/>
          </a:prstGeom>
          <a:noFill/>
        </p:spPr>
      </p:pic>
      <p:pic>
        <p:nvPicPr>
          <p:cNvPr id="67" name="Picture 7" descr="C:\Program Files\Microsoft Resource DVD Artwork\DVD_ART\Artwork_Imagery\Shapes and Graphics\Bar\Inside glow bars\inside glow vertical bar blue thirds.png"/>
          <p:cNvPicPr>
            <a:picLocks noChangeAspect="1" noChangeArrowheads="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1004" y="1403751"/>
            <a:ext cx="2097188" cy="5007444"/>
          </a:xfrm>
          <a:prstGeom prst="rect">
            <a:avLst/>
          </a:prstGeom>
          <a:noFill/>
          <a:effectLst>
            <a:softEdge rad="127000"/>
          </a:effectLst>
        </p:spPr>
      </p:pic>
      <p:sp>
        <p:nvSpPr>
          <p:cNvPr id="68" name="TextBox 28"/>
          <p:cNvSpPr txBox="1">
            <a:spLocks noChangeArrowheads="1"/>
          </p:cNvSpPr>
          <p:nvPr/>
        </p:nvSpPr>
        <p:spPr bwMode="auto">
          <a:xfrm>
            <a:off x="1059145" y="1419500"/>
            <a:ext cx="773159" cy="272045"/>
          </a:xfrm>
          <a:prstGeom prst="rect">
            <a:avLst/>
          </a:prstGeom>
          <a:noFill/>
          <a:effectLst/>
        </p:spPr>
        <p:txBody>
          <a:bodyPr spcFirstLastPara="1" wrap="none" lIns="97836" tIns="48957" rIns="97836" bIns="48957">
            <a:spAutoFit/>
          </a:bodyPr>
          <a:lstStyle/>
          <a:p>
            <a:pPr defTabSz="978301">
              <a:lnSpc>
                <a:spcPct val="75000"/>
              </a:lnSpc>
              <a:defRPr/>
            </a:pPr>
            <a:r>
              <a:rPr lang="en-US" sz="1500" b="1" kern="0" dirty="0">
                <a:ln w="9525" cmpd="sng">
                  <a:noFill/>
                  <a:prstDash val="solid"/>
                </a:ln>
                <a:solidFill>
                  <a:srgbClr val="6DD5FF">
                    <a:lumMod val="20000"/>
                    <a:lumOff val="80000"/>
                  </a:srgbClr>
                </a:solidFill>
                <a:effectLst>
                  <a:glow rad="101600">
                    <a:srgbClr val="057085">
                      <a:satMod val="175000"/>
                      <a:alpha val="40000"/>
                    </a:srgbClr>
                  </a:glow>
                </a:effectLst>
              </a:rPr>
              <a:t>PC Era</a:t>
            </a:r>
          </a:p>
        </p:txBody>
      </p:sp>
      <p:sp>
        <p:nvSpPr>
          <p:cNvPr id="69" name="TextBox 68"/>
          <p:cNvSpPr txBox="1"/>
          <p:nvPr/>
        </p:nvSpPr>
        <p:spPr>
          <a:xfrm>
            <a:off x="990601" y="6397560"/>
            <a:ext cx="730138" cy="267117"/>
          </a:xfrm>
          <a:prstGeom prst="rect">
            <a:avLst/>
          </a:prstGeom>
          <a:noFill/>
        </p:spPr>
        <p:txBody>
          <a:bodyPr wrap="square" lIns="81587" tIns="40804" rIns="81587" bIns="40804" rtlCol="0">
            <a:spAutoFit/>
          </a:bodyPr>
          <a:lstStyle/>
          <a:p>
            <a:pPr algn="ctr" defTabSz="913767"/>
            <a:r>
              <a:rPr lang="en-US" sz="1200" b="1" kern="0" dirty="0">
                <a:solidFill>
                  <a:srgbClr val="EEECE1"/>
                </a:solidFill>
                <a:effectLst>
                  <a:outerShdw blurRad="38100" dist="38100" dir="2700000" algn="tl">
                    <a:srgbClr val="000000">
                      <a:alpha val="43137"/>
                    </a:srgbClr>
                  </a:outerShdw>
                </a:effectLst>
              </a:rPr>
              <a:t>1980s</a:t>
            </a:r>
          </a:p>
        </p:txBody>
      </p:sp>
      <p:cxnSp>
        <p:nvCxnSpPr>
          <p:cNvPr id="70" name="Straight Connector 69"/>
          <p:cNvCxnSpPr/>
          <p:nvPr/>
        </p:nvCxnSpPr>
        <p:spPr bwMode="auto">
          <a:xfrm rot="5400000">
            <a:off x="2232139" y="6509135"/>
            <a:ext cx="216679" cy="0"/>
          </a:xfrm>
          <a:prstGeom prst="line">
            <a:avLst/>
          </a:prstGeom>
          <a:solidFill>
            <a:srgbClr val="4F81BD"/>
          </a:solidFill>
          <a:ln w="9525" cap="flat" cmpd="sng" algn="ctr">
            <a:solidFill>
              <a:sysClr val="window" lastClr="FFFFFF"/>
            </a:solidFill>
            <a:prstDash val="solid"/>
            <a:round/>
            <a:headEnd type="none" w="med" len="med"/>
            <a:tailEnd type="none" w="med" len="med"/>
          </a:ln>
          <a:effectLst/>
        </p:spPr>
      </p:cxnSp>
      <p:pic>
        <p:nvPicPr>
          <p:cNvPr id="71" name="Picture 22" descr="F:\Clip_Installer\DVD_ART\BoxShots_Logos\Windows Live - MANY Service Logos\Windows Live Hotmail\Windows Live Hotmail V Reverse.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547381" y="5152882"/>
            <a:ext cx="1294370" cy="807241"/>
          </a:xfrm>
          <a:prstGeom prst="rect">
            <a:avLst/>
          </a:prstGeom>
          <a:noFill/>
        </p:spPr>
      </p:pic>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97923" y="4046237"/>
            <a:ext cx="1240458" cy="799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http://www.clker.com/cliparts/0/c/1/e/12161398101710889004rgtaylor_csc_net_computer.svg.hi.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6136" y="1980569"/>
            <a:ext cx="1261311" cy="111415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descr="bing_rgb_r.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89605" y="3218055"/>
            <a:ext cx="1184763" cy="418152"/>
          </a:xfrm>
          <a:prstGeom prst="rect">
            <a:avLst/>
          </a:prstGeom>
        </p:spPr>
      </p:pic>
      <p:pic>
        <p:nvPicPr>
          <p:cNvPr id="75" name="Picture 23" descr="F:\Clip_Installer\DVD_ART\BoxShots_Logos\Windows Live - MANY Service Logos\Windows Live Messenger\Windows Live messenger logo rev v.png"/>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6082457" y="5197885"/>
            <a:ext cx="1442880" cy="961920"/>
          </a:xfrm>
          <a:prstGeom prst="rect">
            <a:avLst/>
          </a:prstGeom>
          <a:noFill/>
        </p:spPr>
      </p:pic>
      <p:pic>
        <p:nvPicPr>
          <p:cNvPr id="2057" name="Picture 9" descr="http://www.theimf.com/siteadmin/news_images/web%20forum.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669226" y="2282288"/>
            <a:ext cx="1456769" cy="1092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60" name="Picture 12" descr="http://brooknovak.files.wordpress.com/2009/07/network-security.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286001" y="1873489"/>
            <a:ext cx="1261062" cy="9438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4" name="Control 13"/>
          <p:cNvSpPr>
            <a:spLocks noChangeArrowheads="1" noChangeShapeType="1"/>
          </p:cNvSpPr>
          <p:nvPr/>
        </p:nvSpPr>
        <p:spPr bwMode="auto">
          <a:xfrm>
            <a:off x="2" y="26670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87" tIns="40804" rIns="81587" bIns="40804" numCol="1" anchor="t" anchorCtr="0" compatLnSpc="1">
            <a:prstTxWarp prst="textNoShape">
              <a:avLst/>
            </a:prstTxWarp>
          </a:bodyPr>
          <a:lstStyle/>
          <a:p>
            <a:pPr defTabSz="913767"/>
            <a:endParaRPr lang="en-US">
              <a:solidFill>
                <a:srgbClr val="FFFFFF"/>
              </a:solidFill>
            </a:endParaRPr>
          </a:p>
        </p:txBody>
      </p:sp>
      <p:pic>
        <p:nvPicPr>
          <p:cNvPr id="2063" name="Picture 15" descr="http://i.casalemedia.com/imp.gif?c=73950&amp;cr=15798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01" y="130176"/>
            <a:ext cx="9526" cy="952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http://www.gossipgamers.com/wp-content/uploads/2009/03/xbox_live_logo_lo_res1-1024x591.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151484" y="3696586"/>
            <a:ext cx="979405" cy="565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6" name="TextBox 85"/>
          <p:cNvSpPr txBox="1"/>
          <p:nvPr/>
        </p:nvSpPr>
        <p:spPr>
          <a:xfrm>
            <a:off x="10156408" y="1725850"/>
            <a:ext cx="1234296" cy="276999"/>
          </a:xfrm>
          <a:prstGeom prst="rect">
            <a:avLst/>
          </a:prstGeom>
          <a:gradFill>
            <a:gsLst>
              <a:gs pos="0">
                <a:schemeClr val="accent1">
                  <a:shade val="15000"/>
                  <a:satMod val="180000"/>
                  <a:alpha val="50000"/>
                </a:schemeClr>
              </a:gs>
              <a:gs pos="50000">
                <a:schemeClr val="accent1">
                  <a:shade val="45000"/>
                  <a:satMod val="170000"/>
                  <a:alpha val="50000"/>
                </a:schemeClr>
              </a:gs>
              <a:gs pos="70000">
                <a:schemeClr val="accent1">
                  <a:tint val="99000"/>
                  <a:shade val="65000"/>
                  <a:satMod val="155000"/>
                  <a:alpha val="50000"/>
                </a:schemeClr>
              </a:gs>
              <a:gs pos="100000">
                <a:schemeClr val="accent1">
                  <a:tint val="95500"/>
                  <a:shade val="100000"/>
                  <a:satMod val="155000"/>
                  <a:alpha val="50000"/>
                </a:schemeClr>
              </a:gs>
            </a:gsLst>
          </a:gradFill>
        </p:spPr>
        <p:style>
          <a:lnRef idx="1">
            <a:schemeClr val="accent1"/>
          </a:lnRef>
          <a:fillRef idx="3">
            <a:schemeClr val="accent1"/>
          </a:fillRef>
          <a:effectRef idx="2">
            <a:schemeClr val="accent1"/>
          </a:effectRef>
          <a:fontRef idx="minor">
            <a:schemeClr val="lt1"/>
          </a:fontRef>
        </p:style>
        <p:txBody>
          <a:bodyPr lIns="81587" tIns="40804" rIns="81587" bIns="40804" rtlCol="0" anchor="ctr"/>
          <a:lstStyle>
            <a:defPPr>
              <a:defRPr lang="en-US"/>
            </a:defPPr>
            <a:lvl1pPr algn="ctr">
              <a:lnSpc>
                <a:spcPct val="90000"/>
              </a:lnSpc>
              <a:defRPr sz="1200">
                <a:gradFill>
                  <a:gsLst>
                    <a:gs pos="50000">
                      <a:schemeClr val="tx1"/>
                    </a:gs>
                    <a:gs pos="100000">
                      <a:schemeClr val="tx1"/>
                    </a:gs>
                  </a:gsLst>
                  <a:lin ang="5400000" scaled="0"/>
                </a:gra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3767"/>
            <a:r>
              <a:rPr lang="en-US" dirty="0">
                <a:gradFill>
                  <a:gsLst>
                    <a:gs pos="50000">
                      <a:srgbClr val="FFFFFF"/>
                    </a:gs>
                    <a:gs pos="100000">
                      <a:srgbClr val="FFFFFF"/>
                    </a:gs>
                  </a:gsLst>
                  <a:lin ang="5400000" scaled="0"/>
                </a:gradFill>
              </a:rPr>
              <a:t>FISMA Cert</a:t>
            </a:r>
          </a:p>
        </p:txBody>
      </p:sp>
      <p:pic>
        <p:nvPicPr>
          <p:cNvPr id="73" name="Picture 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016694" y="2091279"/>
            <a:ext cx="595240" cy="586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89" name="Straight Connector 88"/>
          <p:cNvCxnSpPr/>
          <p:nvPr/>
        </p:nvCxnSpPr>
        <p:spPr>
          <a:xfrm rot="5400000" flipH="1" flipV="1">
            <a:off x="1339242" y="5511527"/>
            <a:ext cx="764499" cy="1504"/>
          </a:xfrm>
          <a:prstGeom prst="line">
            <a:avLst/>
          </a:prstGeom>
          <a:ln/>
        </p:spPr>
        <p:style>
          <a:lnRef idx="1">
            <a:schemeClr val="accent2"/>
          </a:lnRef>
          <a:fillRef idx="0">
            <a:schemeClr val="accent2"/>
          </a:fillRef>
          <a:effectRef idx="0">
            <a:schemeClr val="accent2"/>
          </a:effectRef>
          <a:fontRef idx="minor">
            <a:schemeClr val="tx1"/>
          </a:fontRef>
        </p:style>
      </p:cxnSp>
      <p:sp>
        <p:nvSpPr>
          <p:cNvPr id="90" name="Diamond 89"/>
          <p:cNvSpPr/>
          <p:nvPr/>
        </p:nvSpPr>
        <p:spPr>
          <a:xfrm>
            <a:off x="1594939" y="5574394"/>
            <a:ext cx="270418" cy="254833"/>
          </a:xfrm>
          <a:prstGeom prst="diamond">
            <a:avLst/>
          </a:prstGeom>
          <a:ln/>
        </p:spPr>
        <p:style>
          <a:lnRef idx="1">
            <a:schemeClr val="accent2"/>
          </a:lnRef>
          <a:fillRef idx="3">
            <a:schemeClr val="accent2"/>
          </a:fillRef>
          <a:effectRef idx="2">
            <a:schemeClr val="accent2"/>
          </a:effectRef>
          <a:fontRef idx="minor">
            <a:schemeClr val="lt1"/>
          </a:fontRef>
        </p:style>
        <p:txBody>
          <a:bodyPr lIns="81587" tIns="40804" rIns="81587" bIns="40804" rtlCol="0" anchor="ctr"/>
          <a:lstStyle/>
          <a:p>
            <a:pPr algn="ctr" defTabSz="913767"/>
            <a:endParaRPr lang="en-US" sz="800" kern="0">
              <a:solidFill>
                <a:prstClr val="white"/>
              </a:solidFill>
              <a:latin typeface="Calibri"/>
              <a:ea typeface="ＭＳ Ｐゴシック"/>
            </a:endParaRPr>
          </a:p>
        </p:txBody>
      </p:sp>
      <p:pic>
        <p:nvPicPr>
          <p:cNvPr id="2071" name="Picture 23" descr="http://komplettie.files.wordpress.com/2009/11/windows-logo1.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363419" y="4268230"/>
            <a:ext cx="846380" cy="8435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ickba\AppData\Local\Microsoft\Windows\Temporary Internet Files\Content.IE5\6IBUOSL2\ms-dos-logo-1[1].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74584" y="3497877"/>
            <a:ext cx="796802" cy="778211"/>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2392763" y="6397560"/>
            <a:ext cx="730138" cy="267117"/>
          </a:xfrm>
          <a:prstGeom prst="rect">
            <a:avLst/>
          </a:prstGeom>
          <a:noFill/>
        </p:spPr>
        <p:txBody>
          <a:bodyPr wrap="square" lIns="81587" tIns="40804" rIns="81587" bIns="40804" rtlCol="0">
            <a:spAutoFit/>
          </a:bodyPr>
          <a:lstStyle/>
          <a:p>
            <a:pPr algn="ctr" defTabSz="913767"/>
            <a:r>
              <a:rPr lang="en-US" sz="1200" b="1" kern="0" dirty="0">
                <a:solidFill>
                  <a:srgbClr val="EEECE1"/>
                </a:solidFill>
                <a:effectLst>
                  <a:outerShdw blurRad="38100" dist="38100" dir="2700000" algn="tl">
                    <a:srgbClr val="000000">
                      <a:alpha val="43137"/>
                    </a:srgbClr>
                  </a:outerShdw>
                </a:effectLst>
              </a:rPr>
              <a:t>1989</a:t>
            </a:r>
          </a:p>
        </p:txBody>
      </p:sp>
      <p:grpSp>
        <p:nvGrpSpPr>
          <p:cNvPr id="24" name="Group 23"/>
          <p:cNvGrpSpPr/>
          <p:nvPr/>
        </p:nvGrpSpPr>
        <p:grpSpPr>
          <a:xfrm>
            <a:off x="2469074" y="337220"/>
            <a:ext cx="9050328" cy="928848"/>
            <a:chOff x="2068915" y="325714"/>
            <a:chExt cx="6789514" cy="928848"/>
          </a:xfrm>
        </p:grpSpPr>
        <p:sp>
          <p:nvSpPr>
            <p:cNvPr id="3" name="Right Arrow 2"/>
            <p:cNvSpPr/>
            <p:nvPr/>
          </p:nvSpPr>
          <p:spPr bwMode="auto">
            <a:xfrm>
              <a:off x="2068915" y="965200"/>
              <a:ext cx="4636637" cy="289362"/>
            </a:xfrm>
            <a:prstGeom prst="rightArrow">
              <a:avLst/>
            </a:prstGeom>
            <a:ln>
              <a:headEnd type="none" w="med" len="med"/>
              <a:tailEnd type="none" w="med" len="med"/>
            </a:ln>
            <a:effectLst>
              <a:outerShdw blurRad="50800" dist="381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1086846"/>
              <a:r>
                <a:rPr lang="en-US" sz="2100" dirty="0">
                  <a:gradFill>
                    <a:gsLst>
                      <a:gs pos="0">
                        <a:srgbClr val="FFFFFF"/>
                      </a:gs>
                      <a:gs pos="100000">
                        <a:srgbClr val="FFFFFF"/>
                      </a:gs>
                    </a:gsLst>
                    <a:lin ang="5400000" scaled="0"/>
                  </a:gradFill>
                </a:rPr>
                <a:t>Gen 1</a:t>
              </a:r>
            </a:p>
          </p:txBody>
        </p:sp>
        <p:sp>
          <p:nvSpPr>
            <p:cNvPr id="88" name="Right Arrow 87"/>
            <p:cNvSpPr/>
            <p:nvPr/>
          </p:nvSpPr>
          <p:spPr bwMode="auto">
            <a:xfrm>
              <a:off x="6716772" y="790138"/>
              <a:ext cx="789993" cy="28936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1086846"/>
              <a:r>
                <a:rPr lang="en-US" sz="2100" dirty="0">
                  <a:gradFill>
                    <a:gsLst>
                      <a:gs pos="0">
                        <a:srgbClr val="FFFFFF"/>
                      </a:gs>
                      <a:gs pos="100000">
                        <a:srgbClr val="FFFFFF"/>
                      </a:gs>
                    </a:gsLst>
                    <a:lin ang="5400000" scaled="0"/>
                  </a:gradFill>
                </a:rPr>
                <a:t>Gen 2</a:t>
              </a:r>
            </a:p>
          </p:txBody>
        </p:sp>
        <p:sp>
          <p:nvSpPr>
            <p:cNvPr id="91" name="Right Arrow 90"/>
            <p:cNvSpPr/>
            <p:nvPr/>
          </p:nvSpPr>
          <p:spPr bwMode="auto">
            <a:xfrm>
              <a:off x="7364163" y="531157"/>
              <a:ext cx="789993" cy="289362"/>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1086846"/>
              <a:r>
                <a:rPr lang="en-US" sz="2100" dirty="0">
                  <a:gradFill>
                    <a:gsLst>
                      <a:gs pos="0">
                        <a:srgbClr val="FFFFFF"/>
                      </a:gs>
                      <a:gs pos="100000">
                        <a:srgbClr val="FFFFFF"/>
                      </a:gs>
                    </a:gsLst>
                    <a:lin ang="5400000" scaled="0"/>
                  </a:gradFill>
                </a:rPr>
                <a:t>Gen 3</a:t>
              </a:r>
            </a:p>
          </p:txBody>
        </p:sp>
        <p:sp>
          <p:nvSpPr>
            <p:cNvPr id="92" name="Right Arrow 91"/>
            <p:cNvSpPr/>
            <p:nvPr/>
          </p:nvSpPr>
          <p:spPr bwMode="auto">
            <a:xfrm>
              <a:off x="8068436" y="325714"/>
              <a:ext cx="789993" cy="289362"/>
            </a:xfrm>
            <a:prstGeom prst="rightArrow">
              <a:avLst/>
            </a:prstGeom>
            <a:solidFill>
              <a:srgbClr val="00B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1086846"/>
              <a:r>
                <a:rPr lang="en-US" sz="2100" dirty="0">
                  <a:gradFill>
                    <a:gsLst>
                      <a:gs pos="0">
                        <a:srgbClr val="FFFFFF"/>
                      </a:gs>
                      <a:gs pos="100000">
                        <a:srgbClr val="FFFFFF"/>
                      </a:gs>
                    </a:gsLst>
                    <a:lin ang="5400000" scaled="0"/>
                  </a:gradFill>
                </a:rPr>
                <a:t>Gen 4</a:t>
              </a:r>
            </a:p>
          </p:txBody>
        </p:sp>
      </p:grpSp>
      <p:cxnSp>
        <p:nvCxnSpPr>
          <p:cNvPr id="26" name="Straight Connector 25"/>
          <p:cNvCxnSpPr/>
          <p:nvPr/>
        </p:nvCxnSpPr>
        <p:spPr>
          <a:xfrm>
            <a:off x="444695" y="1358668"/>
            <a:ext cx="11266878" cy="0"/>
          </a:xfrm>
          <a:prstGeom prst="line">
            <a:avLst/>
          </a:prstGeom>
        </p:spPr>
        <p:style>
          <a:lnRef idx="1">
            <a:schemeClr val="accent1"/>
          </a:lnRef>
          <a:fillRef idx="0">
            <a:schemeClr val="accent1"/>
          </a:fillRef>
          <a:effectRef idx="0">
            <a:schemeClr val="accent1"/>
          </a:effectRef>
          <a:fontRef idx="minor">
            <a:schemeClr val="tx1"/>
          </a:fontRef>
        </p:style>
      </p:cxnSp>
      <p:pic>
        <p:nvPicPr>
          <p:cNvPr id="17410" name="Picture 1"/>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0175680" y="2537580"/>
            <a:ext cx="1356295" cy="101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WS08-HypeV_h_rgb[1]"/>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9871912" y="5405813"/>
            <a:ext cx="1885595" cy="418987"/>
          </a:xfrm>
          <a:prstGeom prst="rect">
            <a:avLst/>
          </a:prstGeom>
          <a:ln/>
          <a:extLst/>
        </p:spPr>
        <p:style>
          <a:lnRef idx="1">
            <a:schemeClr val="accent5"/>
          </a:lnRef>
          <a:fillRef idx="3">
            <a:schemeClr val="accent5"/>
          </a:fillRef>
          <a:effectRef idx="2">
            <a:schemeClr val="accent5"/>
          </a:effectRef>
          <a:fontRef idx="minor">
            <a:schemeClr val="lt1"/>
          </a:fontRef>
        </p:style>
      </p:pic>
      <p:pic>
        <p:nvPicPr>
          <p:cNvPr id="17412" name="Picture 4" descr="WinAzure_rgb[1]"/>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9844587" y="5953052"/>
            <a:ext cx="1931986" cy="298637"/>
          </a:xfrm>
          <a:prstGeom prst="rect">
            <a:avLst/>
          </a:prstGeom>
          <a:ln/>
        </p:spPr>
        <p:style>
          <a:lnRef idx="1">
            <a:schemeClr val="accent5"/>
          </a:lnRef>
          <a:fillRef idx="3">
            <a:schemeClr val="accent5"/>
          </a:fillRef>
          <a:effectRef idx="2">
            <a:schemeClr val="accent5"/>
          </a:effectRef>
          <a:fontRef idx="minor">
            <a:schemeClr val="lt1"/>
          </a:fontRef>
        </p:style>
      </p:pic>
      <p:pic>
        <p:nvPicPr>
          <p:cNvPr id="17413" name="Picture 5" descr="ofc365_h_rgb[1]"/>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9985734" y="4717831"/>
            <a:ext cx="1692278" cy="538344"/>
          </a:xfrm>
          <a:prstGeom prst="rect">
            <a:avLst/>
          </a:prstGeom>
          <a:gradFill>
            <a:gsLst>
              <a:gs pos="0">
                <a:schemeClr val="accent5">
                  <a:shade val="15000"/>
                  <a:satMod val="180000"/>
                  <a:alpha val="47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gradFill>
          <a:ln/>
          <a:extLst/>
        </p:spPr>
        <p:style>
          <a:lnRef idx="1">
            <a:schemeClr val="accent5"/>
          </a:lnRef>
          <a:fillRef idx="3">
            <a:schemeClr val="accent5"/>
          </a:fillRef>
          <a:effectRef idx="2">
            <a:schemeClr val="accent5"/>
          </a:effectRef>
          <a:fontRef idx="minor">
            <a:schemeClr val="lt1"/>
          </a:fontRef>
        </p:style>
      </p:pic>
      <p:pic>
        <p:nvPicPr>
          <p:cNvPr id="17414" name="Picture 6"/>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1208141" y="3696568"/>
            <a:ext cx="414680" cy="81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2"/>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a:stretch/>
        </p:blipFill>
        <p:spPr bwMode="auto">
          <a:xfrm>
            <a:off x="9858044" y="3761991"/>
            <a:ext cx="1131549" cy="6926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7642656" y="4939209"/>
            <a:ext cx="1884912" cy="112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93" descr="windows_update.png"/>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bwMode="invGray">
          <a:xfrm>
            <a:off x="8229811" y="4419506"/>
            <a:ext cx="1417319" cy="377529"/>
          </a:xfrm>
          <a:prstGeom prst="rect">
            <a:avLst/>
          </a:prstGeom>
        </p:spPr>
      </p:pic>
    </p:spTree>
    <p:extLst>
      <p:ext uri="{BB962C8B-B14F-4D97-AF65-F5344CB8AC3E}">
        <p14:creationId xmlns:p14="http://schemas.microsoft.com/office/powerpoint/2010/main" val="260606456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76541"/>
            <a:ext cx="12188825" cy="6403659"/>
          </a:xfrm>
          <a:prstGeom prst="rect">
            <a:avLst/>
          </a:prstGeom>
        </p:spPr>
      </p:pic>
      <p:pic>
        <p:nvPicPr>
          <p:cNvPr id="32" name="World map" descr="world-map.png"/>
          <p:cNvPicPr>
            <a:picLocks noChangeAspect="1"/>
          </p:cNvPicPr>
          <p:nvPr/>
        </p:nvPicPr>
        <p:blipFill>
          <a:blip r:embed="rId4"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0" y="1107837"/>
            <a:ext cx="11984036" cy="5220547"/>
          </a:xfrm>
          <a:prstGeom prst="rect">
            <a:avLst/>
          </a:prstGeom>
          <a:effectLst>
            <a:outerShdw blurRad="152400" algn="ctr" rotWithShape="0">
              <a:prstClr val="black"/>
            </a:outerShdw>
          </a:effectLst>
        </p:spPr>
      </p:pic>
      <p:sp>
        <p:nvSpPr>
          <p:cNvPr id="26" name="Oval 25"/>
          <p:cNvSpPr/>
          <p:nvPr/>
        </p:nvSpPr>
        <p:spPr bwMode="auto">
          <a:xfrm>
            <a:off x="2355292" y="2534848"/>
            <a:ext cx="3355789" cy="3754583"/>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383" tIns="45693" rIns="91383" bIns="45693" anchor="ctr"/>
          <a:lstStyle/>
          <a:p>
            <a:pPr algn="ctr" defTabSz="913503"/>
            <a:endParaRPr lang="en-US" sz="2400" dirty="0">
              <a:gradFill>
                <a:gsLst>
                  <a:gs pos="0">
                    <a:srgbClr val="FFFFFF"/>
                  </a:gs>
                  <a:gs pos="100000">
                    <a:srgbClr val="FFFFFF"/>
                  </a:gs>
                </a:gsLst>
                <a:lin ang="5400000" scaled="0"/>
              </a:gradFill>
            </a:endParaRPr>
          </a:p>
        </p:txBody>
      </p:sp>
      <p:sp>
        <p:nvSpPr>
          <p:cNvPr id="50" name="Oval 49"/>
          <p:cNvSpPr/>
          <p:nvPr/>
        </p:nvSpPr>
        <p:spPr bwMode="auto">
          <a:xfrm>
            <a:off x="7666798" y="1274084"/>
            <a:ext cx="5197530" cy="4586583"/>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383" tIns="45693" rIns="91383" bIns="45693" anchor="ctr"/>
          <a:lstStyle/>
          <a:p>
            <a:pPr algn="ctr" defTabSz="913503"/>
            <a:endParaRPr lang="en-US" sz="2400" dirty="0">
              <a:gradFill>
                <a:gsLst>
                  <a:gs pos="0">
                    <a:srgbClr val="FFFFFF"/>
                  </a:gs>
                  <a:gs pos="100000">
                    <a:srgbClr val="FFFFFF"/>
                  </a:gs>
                </a:gsLst>
                <a:lin ang="5400000" scaled="0"/>
              </a:gradFill>
            </a:endParaRPr>
          </a:p>
        </p:txBody>
      </p:sp>
      <p:sp>
        <p:nvSpPr>
          <p:cNvPr id="48" name="Oval 47"/>
          <p:cNvSpPr/>
          <p:nvPr/>
        </p:nvSpPr>
        <p:spPr bwMode="auto">
          <a:xfrm>
            <a:off x="4018687" y="1128685"/>
            <a:ext cx="5791199" cy="4627424"/>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383" tIns="45693" rIns="91383" bIns="45693" anchor="ctr"/>
          <a:lstStyle/>
          <a:p>
            <a:pPr algn="ctr" defTabSz="913503"/>
            <a:endPar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6" name="Oval 45"/>
          <p:cNvSpPr/>
          <p:nvPr/>
        </p:nvSpPr>
        <p:spPr bwMode="auto">
          <a:xfrm>
            <a:off x="97005" y="927705"/>
            <a:ext cx="5195453" cy="3255819"/>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383" tIns="45693" rIns="91383" bIns="45693" anchor="ctr"/>
          <a:lstStyle/>
          <a:p>
            <a:pPr algn="ctr" defTabSz="913503"/>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Microsoft Datacenter Scale</a:t>
            </a:r>
            <a:endParaRPr lang="en-US" dirty="0"/>
          </a:p>
        </p:txBody>
      </p:sp>
      <p:pic>
        <p:nvPicPr>
          <p:cNvPr id="33" name="Pictur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6513" y="2283783"/>
            <a:ext cx="849521" cy="815988"/>
          </a:xfrm>
          <a:prstGeom prst="rect">
            <a:avLst/>
          </a:prstGeom>
          <a:effectLst>
            <a:outerShdw blurRad="63500" sx="102000" sy="102000" algn="ctr" rotWithShape="0">
              <a:prstClr val="black">
                <a:alpha val="40000"/>
              </a:prstClr>
            </a:outerShdw>
          </a:effectLst>
        </p:spPr>
      </p:pic>
      <p:pic>
        <p:nvPicPr>
          <p:cNvPr id="34" name="Picture 3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83437" y="2542207"/>
            <a:ext cx="849521" cy="815988"/>
          </a:xfrm>
          <a:prstGeom prst="rect">
            <a:avLst/>
          </a:prstGeom>
          <a:effectLst>
            <a:outerShdw blurRad="63500" sx="102000" sy="102000" algn="ctr" rotWithShape="0">
              <a:prstClr val="black">
                <a:alpha val="40000"/>
              </a:prstClr>
            </a:outerShdw>
          </a:effectLst>
        </p:spPr>
      </p:pic>
      <p:pic>
        <p:nvPicPr>
          <p:cNvPr id="35" name="Picture 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21915" y="2235703"/>
            <a:ext cx="849521" cy="815988"/>
          </a:xfrm>
          <a:prstGeom prst="rect">
            <a:avLst/>
          </a:prstGeom>
          <a:effectLst>
            <a:outerShdw blurRad="63500" sx="102000" sy="102000" algn="ctr" rotWithShape="0">
              <a:prstClr val="black">
                <a:alpha val="40000"/>
              </a:prstClr>
            </a:outerShdw>
          </a:effectLst>
        </p:spPr>
      </p:pic>
      <p:pic>
        <p:nvPicPr>
          <p:cNvPr id="36" name="Picture 3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80990" y="2443639"/>
            <a:ext cx="849521" cy="815988"/>
          </a:xfrm>
          <a:prstGeom prst="rect">
            <a:avLst/>
          </a:prstGeom>
          <a:effectLst>
            <a:outerShdw blurRad="63500" sx="102000" sy="102000" algn="ctr" rotWithShape="0">
              <a:prstClr val="black">
                <a:alpha val="40000"/>
              </a:prstClr>
            </a:outerShdw>
          </a:effectLst>
        </p:spPr>
      </p:pic>
      <p:pic>
        <p:nvPicPr>
          <p:cNvPr id="37" name="Picture 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47389" y="3222483"/>
            <a:ext cx="849521" cy="815988"/>
          </a:xfrm>
          <a:prstGeom prst="rect">
            <a:avLst/>
          </a:prstGeom>
          <a:effectLst>
            <a:outerShdw blurRad="63500" sx="102000" sy="102000" algn="ctr" rotWithShape="0">
              <a:prstClr val="black">
                <a:alpha val="40000"/>
              </a:prstClr>
            </a:outerShdw>
          </a:effectLst>
        </p:spPr>
      </p:pic>
      <p:pic>
        <p:nvPicPr>
          <p:cNvPr id="38" name="Picture 3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22119" y="3787451"/>
            <a:ext cx="849521" cy="815988"/>
          </a:xfrm>
          <a:prstGeom prst="rect">
            <a:avLst/>
          </a:prstGeom>
          <a:effectLst>
            <a:outerShdw blurRad="63500" sx="102000" sy="102000" algn="ctr" rotWithShape="0">
              <a:prstClr val="black">
                <a:alpha val="40000"/>
              </a:prstClr>
            </a:outerShdw>
          </a:effectLst>
        </p:spPr>
      </p:pic>
      <p:sp>
        <p:nvSpPr>
          <p:cNvPr id="39" name="Round Diagonal Corner Rectangle 38"/>
          <p:cNvSpPr/>
          <p:nvPr/>
        </p:nvSpPr>
        <p:spPr bwMode="auto">
          <a:xfrm>
            <a:off x="2583122" y="2101135"/>
            <a:ext cx="1417210" cy="518160"/>
          </a:xfrm>
          <a:prstGeom prst="round2DiagRect">
            <a:avLst/>
          </a:prstGeom>
          <a:gradFill flip="none" rotWithShape="1">
            <a:gsLst>
              <a:gs pos="0">
                <a:schemeClr val="bg1"/>
              </a:gs>
              <a:gs pos="30000">
                <a:schemeClr val="bg1">
                  <a:alpha val="70000"/>
                </a:schemeClr>
              </a:gs>
              <a:gs pos="70000">
                <a:schemeClr val="bg1">
                  <a:alpha val="70000"/>
                </a:schemeClr>
              </a:gs>
              <a:gs pos="100000">
                <a:schemeClr val="bg1"/>
              </a:gs>
            </a:gsLst>
            <a:lin ang="0" scaled="1"/>
            <a:tileRect/>
          </a:gradFill>
          <a:ln>
            <a:gradFill flip="none" rotWithShape="1">
              <a:gsLst>
                <a:gs pos="0">
                  <a:schemeClr val="tx2"/>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383" tIns="91383" rIns="91383" bIns="45693" numCol="1" rtlCol="0" anchor="ctr" anchorCtr="0" compatLnSpc="1">
            <a:prstTxWarp prst="textNoShape">
              <a:avLst/>
            </a:prstTxWarp>
          </a:bodyPr>
          <a:lstStyle/>
          <a:p>
            <a:pPr algn="ctr">
              <a:lnSpc>
                <a:spcPct val="85000"/>
              </a:lnSpc>
            </a:pPr>
            <a:r>
              <a:rPr lang="en-US" sz="1500" dirty="0">
                <a:cs typeface="Segoe UI" pitchFamily="34" charset="0"/>
              </a:rPr>
              <a:t>Chicago</a:t>
            </a:r>
          </a:p>
        </p:txBody>
      </p:sp>
      <p:sp>
        <p:nvSpPr>
          <p:cNvPr id="40" name="Round Diagonal Corner Rectangle 39"/>
          <p:cNvSpPr/>
          <p:nvPr/>
        </p:nvSpPr>
        <p:spPr bwMode="auto">
          <a:xfrm>
            <a:off x="225433" y="2142981"/>
            <a:ext cx="1699819" cy="518160"/>
          </a:xfrm>
          <a:prstGeom prst="round2DiagRect">
            <a:avLst/>
          </a:prstGeom>
          <a:gradFill flip="none" rotWithShape="1">
            <a:gsLst>
              <a:gs pos="0">
                <a:schemeClr val="bg1"/>
              </a:gs>
              <a:gs pos="30000">
                <a:schemeClr val="bg1">
                  <a:alpha val="70000"/>
                </a:schemeClr>
              </a:gs>
              <a:gs pos="70000">
                <a:schemeClr val="bg1">
                  <a:alpha val="70000"/>
                </a:schemeClr>
              </a:gs>
              <a:gs pos="100000">
                <a:schemeClr val="bg1"/>
              </a:gs>
            </a:gsLst>
            <a:lin ang="0" scaled="1"/>
            <a:tileRect/>
          </a:gradFill>
          <a:ln>
            <a:gradFill flip="none" rotWithShape="1">
              <a:gsLst>
                <a:gs pos="0">
                  <a:schemeClr val="tx2"/>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383" tIns="91383" rIns="91383" bIns="45693" numCol="1" rtlCol="0" anchor="ctr" anchorCtr="0" compatLnSpc="1">
            <a:prstTxWarp prst="textNoShape">
              <a:avLst/>
            </a:prstTxWarp>
          </a:bodyPr>
          <a:lstStyle/>
          <a:p>
            <a:pPr algn="ctr"/>
            <a:r>
              <a:rPr lang="en-US" sz="1500" dirty="0">
                <a:cs typeface="Segoe UI" pitchFamily="34" charset="0"/>
              </a:rPr>
              <a:t>Quincy</a:t>
            </a:r>
          </a:p>
        </p:txBody>
      </p:sp>
      <p:sp>
        <p:nvSpPr>
          <p:cNvPr id="41" name="Round Diagonal Corner Rectangle 40"/>
          <p:cNvSpPr/>
          <p:nvPr/>
        </p:nvSpPr>
        <p:spPr bwMode="auto">
          <a:xfrm>
            <a:off x="4318196" y="1838055"/>
            <a:ext cx="1417210" cy="518160"/>
          </a:xfrm>
          <a:prstGeom prst="round2DiagRect">
            <a:avLst/>
          </a:prstGeom>
          <a:gradFill flip="none" rotWithShape="1">
            <a:gsLst>
              <a:gs pos="0">
                <a:schemeClr val="bg1"/>
              </a:gs>
              <a:gs pos="30000">
                <a:schemeClr val="bg1">
                  <a:alpha val="70000"/>
                </a:schemeClr>
              </a:gs>
              <a:gs pos="70000">
                <a:schemeClr val="bg1">
                  <a:alpha val="70000"/>
                </a:schemeClr>
              </a:gs>
              <a:gs pos="100000">
                <a:schemeClr val="bg1"/>
              </a:gs>
            </a:gsLst>
            <a:lin ang="0" scaled="1"/>
            <a:tileRect/>
          </a:gradFill>
          <a:ln>
            <a:gradFill flip="none" rotWithShape="1">
              <a:gsLst>
                <a:gs pos="0">
                  <a:schemeClr val="tx2"/>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383" tIns="91383" rIns="91383" bIns="45693" numCol="1" rtlCol="0" anchor="ctr" anchorCtr="0" compatLnSpc="1">
            <a:prstTxWarp prst="textNoShape">
              <a:avLst/>
            </a:prstTxWarp>
          </a:bodyPr>
          <a:lstStyle/>
          <a:p>
            <a:pPr algn="ctr"/>
            <a:r>
              <a:rPr lang="en-US" sz="1500" dirty="0">
                <a:cs typeface="Segoe UI" pitchFamily="34" charset="0"/>
              </a:rPr>
              <a:t>Dublin</a:t>
            </a:r>
          </a:p>
        </p:txBody>
      </p:sp>
      <p:sp>
        <p:nvSpPr>
          <p:cNvPr id="42" name="Round Diagonal Corner Rectangle 41"/>
          <p:cNvSpPr/>
          <p:nvPr/>
        </p:nvSpPr>
        <p:spPr bwMode="auto">
          <a:xfrm>
            <a:off x="6399133" y="1817865"/>
            <a:ext cx="1558125" cy="518160"/>
          </a:xfrm>
          <a:prstGeom prst="round2DiagRect">
            <a:avLst/>
          </a:prstGeom>
          <a:gradFill flip="none" rotWithShape="1">
            <a:gsLst>
              <a:gs pos="0">
                <a:schemeClr val="bg1"/>
              </a:gs>
              <a:gs pos="30000">
                <a:schemeClr val="bg1">
                  <a:alpha val="70000"/>
                </a:schemeClr>
              </a:gs>
              <a:gs pos="70000">
                <a:schemeClr val="bg1">
                  <a:alpha val="70000"/>
                </a:schemeClr>
              </a:gs>
              <a:gs pos="100000">
                <a:schemeClr val="bg1"/>
              </a:gs>
            </a:gsLst>
            <a:lin ang="0" scaled="1"/>
            <a:tileRect/>
          </a:gradFill>
          <a:ln>
            <a:gradFill flip="none" rotWithShape="1">
              <a:gsLst>
                <a:gs pos="0">
                  <a:schemeClr val="tx2"/>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383" tIns="91383" rIns="91383" bIns="45693" numCol="1" rtlCol="0" anchor="ctr" anchorCtr="0" compatLnSpc="1">
            <a:prstTxWarp prst="textNoShape">
              <a:avLst/>
            </a:prstTxWarp>
          </a:bodyPr>
          <a:lstStyle/>
          <a:p>
            <a:pPr algn="ctr"/>
            <a:r>
              <a:rPr lang="en-US" sz="1500" dirty="0">
                <a:cs typeface="Segoe UI" pitchFamily="34" charset="0"/>
              </a:rPr>
              <a:t>Amsterdam</a:t>
            </a:r>
          </a:p>
        </p:txBody>
      </p:sp>
      <p:sp>
        <p:nvSpPr>
          <p:cNvPr id="43" name="Round Diagonal Corner Rectangle 42"/>
          <p:cNvSpPr/>
          <p:nvPr/>
        </p:nvSpPr>
        <p:spPr bwMode="auto">
          <a:xfrm>
            <a:off x="7762834" y="2911881"/>
            <a:ext cx="1417210" cy="518160"/>
          </a:xfrm>
          <a:prstGeom prst="round2DiagRect">
            <a:avLst/>
          </a:prstGeom>
          <a:gradFill flip="none" rotWithShape="1">
            <a:gsLst>
              <a:gs pos="0">
                <a:schemeClr val="bg1"/>
              </a:gs>
              <a:gs pos="30000">
                <a:schemeClr val="bg1">
                  <a:alpha val="70000"/>
                </a:schemeClr>
              </a:gs>
              <a:gs pos="70000">
                <a:schemeClr val="bg1">
                  <a:alpha val="70000"/>
                </a:schemeClr>
              </a:gs>
              <a:gs pos="100000">
                <a:schemeClr val="bg1"/>
              </a:gs>
            </a:gsLst>
            <a:lin ang="0" scaled="1"/>
            <a:tileRect/>
          </a:gradFill>
          <a:ln>
            <a:gradFill flip="none" rotWithShape="1">
              <a:gsLst>
                <a:gs pos="0">
                  <a:schemeClr val="tx2"/>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383" tIns="91383" rIns="91383" bIns="45693" numCol="1" rtlCol="0" anchor="ctr" anchorCtr="0" compatLnSpc="1">
            <a:prstTxWarp prst="textNoShape">
              <a:avLst/>
            </a:prstTxWarp>
          </a:bodyPr>
          <a:lstStyle/>
          <a:p>
            <a:pPr algn="ctr"/>
            <a:r>
              <a:rPr lang="en-US" sz="1500" dirty="0">
                <a:cs typeface="Segoe UI" pitchFamily="34" charset="0"/>
              </a:rPr>
              <a:t>Hong Kong</a:t>
            </a:r>
          </a:p>
        </p:txBody>
      </p:sp>
      <p:sp>
        <p:nvSpPr>
          <p:cNvPr id="44" name="Round Diagonal Corner Rectangle 43"/>
          <p:cNvSpPr/>
          <p:nvPr/>
        </p:nvSpPr>
        <p:spPr bwMode="auto">
          <a:xfrm>
            <a:off x="7304398" y="4038285"/>
            <a:ext cx="1417210" cy="518160"/>
          </a:xfrm>
          <a:prstGeom prst="round2DiagRect">
            <a:avLst/>
          </a:prstGeom>
          <a:gradFill flip="none" rotWithShape="1">
            <a:gsLst>
              <a:gs pos="0">
                <a:schemeClr val="bg1"/>
              </a:gs>
              <a:gs pos="30000">
                <a:schemeClr val="bg1">
                  <a:alpha val="70000"/>
                </a:schemeClr>
              </a:gs>
              <a:gs pos="70000">
                <a:schemeClr val="bg1">
                  <a:alpha val="70000"/>
                </a:schemeClr>
              </a:gs>
              <a:gs pos="100000">
                <a:schemeClr val="bg1"/>
              </a:gs>
            </a:gsLst>
            <a:lin ang="0" scaled="1"/>
            <a:tileRect/>
          </a:gradFill>
          <a:ln>
            <a:gradFill flip="none" rotWithShape="1">
              <a:gsLst>
                <a:gs pos="0">
                  <a:schemeClr val="tx2"/>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383" tIns="91383" rIns="91383" bIns="45693" numCol="1" rtlCol="0" anchor="ctr" anchorCtr="0" compatLnSpc="1">
            <a:prstTxWarp prst="textNoShape">
              <a:avLst/>
            </a:prstTxWarp>
          </a:bodyPr>
          <a:lstStyle/>
          <a:p>
            <a:pPr algn="ctr"/>
            <a:r>
              <a:rPr lang="en-US" sz="1500" dirty="0">
                <a:cs typeface="Segoe UI" pitchFamily="34" charset="0"/>
              </a:rPr>
              <a:t>Singapore</a:t>
            </a:r>
          </a:p>
        </p:txBody>
      </p:sp>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35891" y="2770583"/>
            <a:ext cx="849521" cy="815988"/>
          </a:xfrm>
          <a:prstGeom prst="rect">
            <a:avLst/>
          </a:prstGeom>
          <a:effectLst>
            <a:outerShdw blurRad="63500" sx="102000" sy="102000" algn="ctr" rotWithShape="0">
              <a:prstClr val="black">
                <a:alpha val="40000"/>
              </a:prstClr>
            </a:outerShdw>
          </a:effectLst>
        </p:spPr>
      </p:pic>
      <p:sp>
        <p:nvSpPr>
          <p:cNvPr id="22" name="Round Diagonal Corner Rectangle 21"/>
          <p:cNvSpPr/>
          <p:nvPr/>
        </p:nvSpPr>
        <p:spPr bwMode="auto">
          <a:xfrm>
            <a:off x="9879204" y="2459983"/>
            <a:ext cx="1417210" cy="518160"/>
          </a:xfrm>
          <a:prstGeom prst="round2DiagRect">
            <a:avLst/>
          </a:prstGeom>
          <a:gradFill flip="none" rotWithShape="1">
            <a:gsLst>
              <a:gs pos="0">
                <a:schemeClr val="bg1"/>
              </a:gs>
              <a:gs pos="30000">
                <a:schemeClr val="bg1">
                  <a:alpha val="70000"/>
                </a:schemeClr>
              </a:gs>
              <a:gs pos="70000">
                <a:schemeClr val="bg1">
                  <a:alpha val="70000"/>
                </a:schemeClr>
              </a:gs>
              <a:gs pos="100000">
                <a:schemeClr val="bg1"/>
              </a:gs>
            </a:gsLst>
            <a:lin ang="0" scaled="1"/>
            <a:tileRect/>
          </a:gradFill>
          <a:ln>
            <a:gradFill flip="none" rotWithShape="1">
              <a:gsLst>
                <a:gs pos="0">
                  <a:schemeClr val="tx2"/>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383" tIns="91383" rIns="91383" bIns="45693" numCol="1" rtlCol="0" anchor="ctr" anchorCtr="0" compatLnSpc="1">
            <a:prstTxWarp prst="textNoShape">
              <a:avLst/>
            </a:prstTxWarp>
          </a:bodyPr>
          <a:lstStyle/>
          <a:p>
            <a:pPr algn="ctr"/>
            <a:r>
              <a:rPr lang="en-US" sz="1500" dirty="0">
                <a:cs typeface="Segoe UI" pitchFamily="34" charset="0"/>
              </a:rPr>
              <a:t>Japan</a:t>
            </a:r>
          </a:p>
        </p:txBody>
      </p:sp>
      <p:sp>
        <p:nvSpPr>
          <p:cNvPr id="23" name="TextBox 22"/>
          <p:cNvSpPr txBox="1"/>
          <p:nvPr/>
        </p:nvSpPr>
        <p:spPr>
          <a:xfrm>
            <a:off x="7342696" y="5678917"/>
            <a:ext cx="4257888" cy="943848"/>
          </a:xfrm>
          <a:prstGeom prst="rect">
            <a:avLst/>
          </a:prstGeom>
        </p:spPr>
        <p:txBody>
          <a:bodyPr wrap="square" lIns="0" tIns="0" rIns="0" bIns="0" rtlCol="0">
            <a:spAutoFit/>
          </a:bodyPr>
          <a:lstStyle/>
          <a:p>
            <a:pPr algn="r"/>
            <a:r>
              <a:rPr lang="en-US" sz="2000" i="1" spc="-151" dirty="0"/>
              <a:t>"Datacenters have become as vital to the                                                      functioning of society as power stations."  </a:t>
            </a:r>
          </a:p>
          <a:p>
            <a:pPr algn="r"/>
            <a:r>
              <a:rPr lang="en-US" sz="1600" b="1" spc="-151" dirty="0">
                <a:solidFill>
                  <a:schemeClr val="tx1">
                    <a:lumMod val="75000"/>
                  </a:schemeClr>
                </a:solidFill>
              </a:rPr>
              <a:t>The Economist</a:t>
            </a:r>
            <a:r>
              <a:rPr lang="en-US" sz="2000" spc="-151" dirty="0">
                <a:effectLst>
                  <a:outerShdw blurRad="38100" dist="38100" dir="2700000" algn="tl">
                    <a:srgbClr val="000000">
                      <a:alpha val="43137"/>
                    </a:srgbClr>
                  </a:outerShdw>
                </a:effectLst>
              </a:rPr>
              <a:t> </a:t>
            </a:r>
            <a:endParaRPr lang="en-US" sz="2000" spc="-151" dirty="0">
              <a:gradFill>
                <a:gsLst>
                  <a:gs pos="0">
                    <a:schemeClr val="tx1"/>
                  </a:gs>
                  <a:gs pos="86000">
                    <a:schemeClr val="tx1">
                      <a:lumMod val="95000"/>
                    </a:schemeClr>
                  </a:gs>
                </a:gsLst>
                <a:lin ang="5400000" scaled="0"/>
              </a:gradFill>
              <a:effectLst>
                <a:outerShdw blurRad="38100" dist="38100" dir="2700000" algn="tl">
                  <a:srgbClr val="000000">
                    <a:alpha val="43137"/>
                  </a:srgbClr>
                </a:outerShdw>
              </a:effectLst>
            </a:endParaRPr>
          </a:p>
        </p:txBody>
      </p:sp>
      <p:pic>
        <p:nvPicPr>
          <p:cNvPr id="28" name="Picture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3950" y="3132703"/>
            <a:ext cx="849521" cy="815988"/>
          </a:xfrm>
          <a:prstGeom prst="rect">
            <a:avLst/>
          </a:prstGeom>
          <a:effectLst>
            <a:outerShdw blurRad="63500" sx="102000" sy="102000" algn="ctr" rotWithShape="0">
              <a:prstClr val="black">
                <a:alpha val="40000"/>
              </a:prstClr>
            </a:outerShdw>
          </a:effectLst>
        </p:spPr>
      </p:pic>
      <p:sp>
        <p:nvSpPr>
          <p:cNvPr id="29" name="Round Diagonal Corner Rectangle 28"/>
          <p:cNvSpPr/>
          <p:nvPr/>
        </p:nvSpPr>
        <p:spPr bwMode="auto">
          <a:xfrm>
            <a:off x="1548612" y="3855356"/>
            <a:ext cx="1417210" cy="518160"/>
          </a:xfrm>
          <a:prstGeom prst="round2DiagRect">
            <a:avLst/>
          </a:prstGeom>
          <a:gradFill flip="none" rotWithShape="1">
            <a:gsLst>
              <a:gs pos="0">
                <a:schemeClr val="bg1"/>
              </a:gs>
              <a:gs pos="30000">
                <a:schemeClr val="bg1">
                  <a:alpha val="70000"/>
                </a:schemeClr>
              </a:gs>
              <a:gs pos="70000">
                <a:schemeClr val="bg1">
                  <a:alpha val="70000"/>
                </a:schemeClr>
              </a:gs>
              <a:gs pos="100000">
                <a:schemeClr val="bg1"/>
              </a:gs>
            </a:gsLst>
            <a:lin ang="0" scaled="1"/>
            <a:tileRect/>
          </a:gradFill>
          <a:ln>
            <a:gradFill flip="none" rotWithShape="1">
              <a:gsLst>
                <a:gs pos="0">
                  <a:schemeClr val="tx2"/>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383" tIns="91383" rIns="91383" bIns="45693"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500" dirty="0">
                <a:cs typeface="Segoe UI" pitchFamily="34" charset="0"/>
              </a:rPr>
              <a:t>San Antonio</a:t>
            </a:r>
          </a:p>
        </p:txBody>
      </p:sp>
      <p:sp>
        <p:nvSpPr>
          <p:cNvPr id="30" name="TextBox 29"/>
          <p:cNvSpPr txBox="1"/>
          <p:nvPr/>
        </p:nvSpPr>
        <p:spPr>
          <a:xfrm>
            <a:off x="7473757" y="459126"/>
            <a:ext cx="4097426" cy="332399"/>
          </a:xfrm>
          <a:prstGeom prst="rect">
            <a:avLst/>
          </a:prstGeom>
        </p:spPr>
        <p:txBody>
          <a:bodyPr wrap="square" lIns="0" tIns="0" rIns="0" bIns="0" rtlCol="0">
            <a:spAutoFit/>
          </a:bodyPr>
          <a:lstStyle/>
          <a:p>
            <a:r>
              <a:rPr lang="en-US" sz="2100" b="1" dirty="0">
                <a:effectLst>
                  <a:outerShdw blurRad="38100" dist="38100" dir="2700000" algn="tl">
                    <a:srgbClr val="000000">
                      <a:alpha val="43137"/>
                    </a:srgbClr>
                  </a:outerShdw>
                </a:effectLst>
              </a:rPr>
              <a:t>Multiple global CDN locations </a:t>
            </a:r>
          </a:p>
        </p:txBody>
      </p:sp>
      <p:pic>
        <p:nvPicPr>
          <p:cNvPr id="45" name="Picture 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73096" y="2790847"/>
            <a:ext cx="849521" cy="815988"/>
          </a:xfrm>
          <a:prstGeom prst="rect">
            <a:avLst/>
          </a:prstGeom>
          <a:effectLst>
            <a:outerShdw blurRad="63500" sx="102000" sy="102000" algn="ctr" rotWithShape="0">
              <a:prstClr val="black">
                <a:alpha val="40000"/>
              </a:prstClr>
            </a:outerShdw>
          </a:effectLst>
        </p:spPr>
      </p:pic>
      <p:sp>
        <p:nvSpPr>
          <p:cNvPr id="47" name="Round Diagonal Corner Rectangle 46"/>
          <p:cNvSpPr/>
          <p:nvPr/>
        </p:nvSpPr>
        <p:spPr bwMode="auto">
          <a:xfrm>
            <a:off x="3783385" y="3051691"/>
            <a:ext cx="1699819" cy="518160"/>
          </a:xfrm>
          <a:prstGeom prst="round2DiagRect">
            <a:avLst/>
          </a:prstGeom>
          <a:gradFill flip="none" rotWithShape="1">
            <a:gsLst>
              <a:gs pos="0">
                <a:schemeClr val="bg1"/>
              </a:gs>
              <a:gs pos="30000">
                <a:schemeClr val="bg1">
                  <a:alpha val="70000"/>
                </a:schemeClr>
              </a:gs>
              <a:gs pos="70000">
                <a:schemeClr val="bg1">
                  <a:alpha val="70000"/>
                </a:schemeClr>
              </a:gs>
              <a:gs pos="100000">
                <a:schemeClr val="bg1"/>
              </a:gs>
            </a:gsLst>
            <a:lin ang="0" scaled="1"/>
            <a:tileRect/>
          </a:gradFill>
          <a:ln>
            <a:gradFill flip="none" rotWithShape="1">
              <a:gsLst>
                <a:gs pos="0">
                  <a:schemeClr val="tx2"/>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383" tIns="91383" rIns="91383" bIns="45693" numCol="1" rtlCol="0" anchor="ctr" anchorCtr="0" compatLnSpc="1">
            <a:prstTxWarp prst="textNoShape">
              <a:avLst/>
            </a:prstTxWarp>
          </a:bodyPr>
          <a:lstStyle/>
          <a:p>
            <a:pPr algn="ctr"/>
            <a:r>
              <a:rPr lang="en-US" sz="1500" dirty="0" err="1">
                <a:cs typeface="Segoe UI" pitchFamily="34" charset="0"/>
              </a:rPr>
              <a:t>Boydton</a:t>
            </a:r>
            <a:endParaRPr lang="en-US" sz="1500" dirty="0">
              <a:cs typeface="Segoe UI" pitchFamily="34" charset="0"/>
            </a:endParaRPr>
          </a:p>
        </p:txBody>
      </p:sp>
      <p:pic>
        <p:nvPicPr>
          <p:cNvPr id="49" name="Picture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5293" y="2639183"/>
            <a:ext cx="849521" cy="815988"/>
          </a:xfrm>
          <a:prstGeom prst="rect">
            <a:avLst/>
          </a:prstGeom>
          <a:effectLst>
            <a:outerShdw blurRad="63500" sx="102000" sy="102000" algn="ctr" rotWithShape="0">
              <a:prstClr val="black">
                <a:alpha val="40000"/>
              </a:prstClr>
            </a:outerShdw>
          </a:effectLst>
        </p:spPr>
      </p:pic>
      <p:sp>
        <p:nvSpPr>
          <p:cNvPr id="51" name="Round Diagonal Corner Rectangle 50"/>
          <p:cNvSpPr/>
          <p:nvPr/>
        </p:nvSpPr>
        <p:spPr bwMode="auto">
          <a:xfrm>
            <a:off x="864836" y="3167393"/>
            <a:ext cx="1699819" cy="518160"/>
          </a:xfrm>
          <a:prstGeom prst="round2DiagRect">
            <a:avLst/>
          </a:prstGeom>
          <a:gradFill flip="none" rotWithShape="1">
            <a:gsLst>
              <a:gs pos="0">
                <a:schemeClr val="bg1"/>
              </a:gs>
              <a:gs pos="30000">
                <a:schemeClr val="bg1">
                  <a:alpha val="70000"/>
                </a:schemeClr>
              </a:gs>
              <a:gs pos="70000">
                <a:schemeClr val="bg1">
                  <a:alpha val="70000"/>
                </a:schemeClr>
              </a:gs>
              <a:gs pos="100000">
                <a:schemeClr val="bg1"/>
              </a:gs>
            </a:gsLst>
            <a:lin ang="0" scaled="1"/>
            <a:tileRect/>
          </a:gradFill>
          <a:ln>
            <a:gradFill flip="none" rotWithShape="1">
              <a:gsLst>
                <a:gs pos="0">
                  <a:schemeClr val="tx2"/>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383" tIns="91383" rIns="91383" bIns="45693" numCol="1" rtlCol="0" anchor="ctr" anchorCtr="0" compatLnSpc="1">
            <a:prstTxWarp prst="textNoShape">
              <a:avLst/>
            </a:prstTxWarp>
          </a:bodyPr>
          <a:lstStyle/>
          <a:p>
            <a:pPr algn="ctr"/>
            <a:r>
              <a:rPr lang="en-US" sz="1500" dirty="0">
                <a:cs typeface="Segoe UI" pitchFamily="34" charset="0"/>
              </a:rPr>
              <a:t>Des Moines</a:t>
            </a:r>
          </a:p>
        </p:txBody>
      </p:sp>
      <p:sp>
        <p:nvSpPr>
          <p:cNvPr id="52" name="Content Placeholder 2"/>
          <p:cNvSpPr txBox="1">
            <a:spLocks/>
          </p:cNvSpPr>
          <p:nvPr/>
        </p:nvSpPr>
        <p:spPr>
          <a:xfrm>
            <a:off x="515771" y="4518373"/>
            <a:ext cx="4977102" cy="2321087"/>
          </a:xfrm>
          <a:prstGeom prst="rect">
            <a:avLst/>
          </a:prstGeom>
          <a:solidFill>
            <a:srgbClr val="00B050">
              <a:alpha val="53000"/>
            </a:srgbClr>
          </a:solidFill>
        </p:spPr>
        <p:txBody>
          <a:bodyPr lIns="121820" tIns="60917" rIns="121820" bIns="60917"/>
          <a:lstStyle>
            <a:lvl1pPr marL="460375" indent="-460375" algn="l" defTabSz="914363" rtl="0" eaLnBrk="1" latinLnBrk="0" hangingPunct="1">
              <a:lnSpc>
                <a:spcPct val="90000"/>
              </a:lnSpc>
              <a:spcBef>
                <a:spcPct val="20000"/>
              </a:spcBef>
              <a:buFontTx/>
              <a:buBlip>
                <a:blip r:embed="rId6"/>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854075" indent="-393700" algn="l" defTabSz="914363" rtl="0" eaLnBrk="1" latinLnBrk="0" hangingPunct="1">
              <a:lnSpc>
                <a:spcPct val="90000"/>
              </a:lnSpc>
              <a:spcBef>
                <a:spcPct val="20000"/>
              </a:spcBef>
              <a:buFontTx/>
              <a:buBlip>
                <a:blip r:embed="rId7"/>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404813" algn="l" defTabSz="914363" rtl="0" eaLnBrk="1" latinLnBrk="0" hangingPunct="1">
              <a:lnSpc>
                <a:spcPct val="90000"/>
              </a:lnSpc>
              <a:spcBef>
                <a:spcPct val="20000"/>
              </a:spcBef>
              <a:buFontTx/>
              <a:buBlip>
                <a:blip r:embed="rId7"/>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55763" indent="-396875" algn="l" defTabSz="914363" rtl="0" eaLnBrk="1" latinLnBrk="0" hangingPunct="1">
              <a:lnSpc>
                <a:spcPct val="90000"/>
              </a:lnSpc>
              <a:spcBef>
                <a:spcPct val="20000"/>
              </a:spcBef>
              <a:buFontTx/>
              <a:buBlip>
                <a:blip r:embed="rId7"/>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400050" algn="l" defTabSz="914363" rtl="0" eaLnBrk="1" latinLnBrk="0" hangingPunct="1">
              <a:lnSpc>
                <a:spcPct val="90000"/>
              </a:lnSpc>
              <a:spcBef>
                <a:spcPct val="20000"/>
              </a:spcBef>
              <a:buFontTx/>
              <a:buBlip>
                <a:blip r:embed="rId7"/>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600"/>
              </a:spcBef>
              <a:buNone/>
            </a:pPr>
            <a:r>
              <a:rPr lang="en-US" sz="1300" b="1" dirty="0">
                <a:solidFill>
                  <a:srgbClr val="FFC000"/>
                </a:solidFill>
              </a:rPr>
              <a:t>Quincy, Washington</a:t>
            </a:r>
            <a:r>
              <a:rPr lang="en-US" sz="1300" dirty="0"/>
              <a:t>: </a:t>
            </a:r>
            <a:r>
              <a:rPr lang="en-US" sz="1300" dirty="0" err="1"/>
              <a:t>approx</a:t>
            </a:r>
            <a:r>
              <a:rPr lang="en-US" sz="1300" dirty="0"/>
              <a:t> 500K </a:t>
            </a:r>
            <a:r>
              <a:rPr lang="en-US" sz="1300" dirty="0" err="1"/>
              <a:t>sq</a:t>
            </a:r>
            <a:r>
              <a:rPr lang="en-US" sz="1300" dirty="0"/>
              <a:t> </a:t>
            </a:r>
            <a:r>
              <a:rPr lang="en-US" sz="1300" dirty="0" err="1"/>
              <a:t>ft</a:t>
            </a:r>
            <a:r>
              <a:rPr lang="en-US" sz="1300" dirty="0"/>
              <a:t>, 27MW, uses entirely hydro-electric power</a:t>
            </a:r>
          </a:p>
          <a:p>
            <a:pPr marL="0" indent="0">
              <a:spcBef>
                <a:spcPts val="1600"/>
              </a:spcBef>
              <a:buNone/>
            </a:pPr>
            <a:r>
              <a:rPr lang="en-US" sz="1300" b="1" dirty="0">
                <a:solidFill>
                  <a:srgbClr val="FFC000"/>
                </a:solidFill>
              </a:rPr>
              <a:t>San Antonio, Texas</a:t>
            </a:r>
            <a:r>
              <a:rPr lang="en-US" sz="1300" dirty="0"/>
              <a:t>: </a:t>
            </a:r>
            <a:r>
              <a:rPr lang="en-US" sz="1300" dirty="0" err="1"/>
              <a:t>approx</a:t>
            </a:r>
            <a:r>
              <a:rPr lang="en-US" sz="1300" dirty="0"/>
              <a:t> 477K </a:t>
            </a:r>
            <a:r>
              <a:rPr lang="en-US" sz="1300" dirty="0" err="1"/>
              <a:t>sq</a:t>
            </a:r>
            <a:r>
              <a:rPr lang="en-US" sz="1300" dirty="0"/>
              <a:t> </a:t>
            </a:r>
            <a:r>
              <a:rPr lang="en-US" sz="1300" dirty="0" err="1"/>
              <a:t>ft</a:t>
            </a:r>
            <a:r>
              <a:rPr lang="en-US" sz="1300" dirty="0"/>
              <a:t>, 27MW, uses recycled water for cooling</a:t>
            </a:r>
          </a:p>
          <a:p>
            <a:pPr marL="0" indent="0">
              <a:spcBef>
                <a:spcPts val="1600"/>
              </a:spcBef>
              <a:buNone/>
            </a:pPr>
            <a:r>
              <a:rPr lang="en-US" sz="1300" b="1" dirty="0">
                <a:solidFill>
                  <a:srgbClr val="FFC000"/>
                </a:solidFill>
              </a:rPr>
              <a:t>Chicago, Illinois</a:t>
            </a:r>
            <a:r>
              <a:rPr lang="en-US" sz="1300" dirty="0"/>
              <a:t>: 707,000 square feet with critical power of 60 MW, uses water side economization, containers</a:t>
            </a:r>
          </a:p>
          <a:p>
            <a:pPr marL="0" indent="0">
              <a:spcBef>
                <a:spcPts val="1600"/>
              </a:spcBef>
              <a:buNone/>
            </a:pPr>
            <a:r>
              <a:rPr lang="en-US" sz="1300" b="1" dirty="0">
                <a:solidFill>
                  <a:srgbClr val="FFC000"/>
                </a:solidFill>
              </a:rPr>
              <a:t>Dublin, Ireland</a:t>
            </a:r>
            <a:r>
              <a:rPr lang="en-US" sz="1300" dirty="0"/>
              <a:t>: </a:t>
            </a:r>
            <a:r>
              <a:rPr lang="en-US" sz="1300" dirty="0" err="1"/>
              <a:t>approx</a:t>
            </a:r>
            <a:r>
              <a:rPr lang="en-US" sz="1300" dirty="0"/>
              <a:t> 570K </a:t>
            </a:r>
            <a:r>
              <a:rPr lang="en-US" sz="1300" dirty="0" err="1"/>
              <a:t>sq</a:t>
            </a:r>
            <a:r>
              <a:rPr lang="en-US" sz="1300" dirty="0"/>
              <a:t> </a:t>
            </a:r>
            <a:r>
              <a:rPr lang="en-US" sz="1300" dirty="0" err="1"/>
              <a:t>ft</a:t>
            </a:r>
            <a:r>
              <a:rPr lang="en-US" sz="1300" dirty="0"/>
              <a:t>, up to 27MW, uses outside air for cooling.</a:t>
            </a:r>
          </a:p>
          <a:p>
            <a:endParaRPr lang="en-US" sz="1600" dirty="0"/>
          </a:p>
        </p:txBody>
      </p:sp>
    </p:spTree>
    <p:extLst>
      <p:ext uri="{BB962C8B-B14F-4D97-AF65-F5344CB8AC3E}">
        <p14:creationId xmlns:p14="http://schemas.microsoft.com/office/powerpoint/2010/main" val="2258511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par>
                                <p:cTn id="40" presetID="53" presetClass="entr" presetSubtype="16"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par>
                                <p:cTn id="45" presetID="53" presetClass="entr" presetSubtype="16"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1000"/>
                                        <p:tgtEl>
                                          <p:spTgt spid="4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000"/>
                                        <p:tgtEl>
                                          <p:spTgt spid="4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1000"/>
                                        <p:tgtEl>
                                          <p:spTgt spid="4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1000"/>
                                        <p:tgtEl>
                                          <p:spTgt spid="4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1000"/>
                                        <p:tgtEl>
                                          <p:spTgt spid="5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40"/>
                                        </p:tgtEl>
                                      </p:cBhvr>
                                    </p:animEffect>
                                    <p:set>
                                      <p:cBhvr>
                                        <p:cTn id="90" dur="1" fill="hold">
                                          <p:stCondLst>
                                            <p:cond delay="499"/>
                                          </p:stCondLst>
                                        </p:cTn>
                                        <p:tgtEl>
                                          <p:spTgt spid="40"/>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47"/>
                                        </p:tgtEl>
                                      </p:cBhvr>
                                    </p:animEffect>
                                    <p:set>
                                      <p:cBhvr>
                                        <p:cTn id="93" dur="1" fill="hold">
                                          <p:stCondLst>
                                            <p:cond delay="499"/>
                                          </p:stCondLst>
                                        </p:cTn>
                                        <p:tgtEl>
                                          <p:spTgt spid="47"/>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51"/>
                                        </p:tgtEl>
                                      </p:cBhvr>
                                    </p:animEffect>
                                    <p:set>
                                      <p:cBhvr>
                                        <p:cTn id="96" dur="1" fill="hold">
                                          <p:stCondLst>
                                            <p:cond delay="499"/>
                                          </p:stCondLst>
                                        </p:cTn>
                                        <p:tgtEl>
                                          <p:spTgt spid="51"/>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29"/>
                                        </p:tgtEl>
                                      </p:cBhvr>
                                    </p:animEffect>
                                    <p:set>
                                      <p:cBhvr>
                                        <p:cTn id="99" dur="1" fill="hold">
                                          <p:stCondLst>
                                            <p:cond delay="499"/>
                                          </p:stCondLst>
                                        </p:cTn>
                                        <p:tgtEl>
                                          <p:spTgt spid="29"/>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39"/>
                                        </p:tgtEl>
                                      </p:cBhvr>
                                    </p:animEffect>
                                    <p:set>
                                      <p:cBhvr>
                                        <p:cTn id="102" dur="1" fill="hold">
                                          <p:stCondLst>
                                            <p:cond delay="499"/>
                                          </p:stCondLst>
                                        </p:cTn>
                                        <p:tgtEl>
                                          <p:spTgt spid="39"/>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41"/>
                                        </p:tgtEl>
                                      </p:cBhvr>
                                    </p:animEffect>
                                    <p:set>
                                      <p:cBhvr>
                                        <p:cTn id="105" dur="1" fill="hold">
                                          <p:stCondLst>
                                            <p:cond delay="499"/>
                                          </p:stCondLst>
                                        </p:cTn>
                                        <p:tgtEl>
                                          <p:spTgt spid="41"/>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42"/>
                                        </p:tgtEl>
                                      </p:cBhvr>
                                    </p:animEffect>
                                    <p:set>
                                      <p:cBhvr>
                                        <p:cTn id="108" dur="1" fill="hold">
                                          <p:stCondLst>
                                            <p:cond delay="499"/>
                                          </p:stCondLst>
                                        </p:cTn>
                                        <p:tgtEl>
                                          <p:spTgt spid="4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3"/>
                                        </p:tgtEl>
                                      </p:cBhvr>
                                    </p:animEffect>
                                    <p:set>
                                      <p:cBhvr>
                                        <p:cTn id="111" dur="1" fill="hold">
                                          <p:stCondLst>
                                            <p:cond delay="499"/>
                                          </p:stCondLst>
                                        </p:cTn>
                                        <p:tgtEl>
                                          <p:spTgt spid="43"/>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44"/>
                                        </p:tgtEl>
                                      </p:cBhvr>
                                    </p:animEffect>
                                    <p:set>
                                      <p:cBhvr>
                                        <p:cTn id="114" dur="1" fill="hold">
                                          <p:stCondLst>
                                            <p:cond delay="499"/>
                                          </p:stCondLst>
                                        </p:cTn>
                                        <p:tgtEl>
                                          <p:spTgt spid="44"/>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2"/>
                                        </p:tgtEl>
                                      </p:cBhvr>
                                    </p:animEffect>
                                    <p:set>
                                      <p:cBhvr>
                                        <p:cTn id="117" dur="1" fill="hold">
                                          <p:stCondLst>
                                            <p:cond delay="499"/>
                                          </p:stCondLst>
                                        </p:cTn>
                                        <p:tgtEl>
                                          <p:spTgt spid="22"/>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fade">
                                      <p:cBhvr>
                                        <p:cTn id="121" dur="500"/>
                                        <p:tgtEl>
                                          <p:spTgt spid="30"/>
                                        </p:tgtEl>
                                      </p:cBhvr>
                                    </p:animEffect>
                                  </p:childTnLst>
                                </p:cTn>
                              </p:par>
                            </p:childTnLst>
                          </p:cTn>
                        </p:par>
                        <p:par>
                          <p:cTn id="122" fill="hold">
                            <p:stCondLst>
                              <p:cond delay="1500"/>
                            </p:stCondLst>
                            <p:childTnLst>
                              <p:par>
                                <p:cTn id="123" presetID="53" presetClass="entr" presetSubtype="16" fill="hold" grpId="0" nodeType="afterEffect">
                                  <p:stCondLst>
                                    <p:cond delay="0"/>
                                  </p:stCondLst>
                                  <p:childTnLst>
                                    <p:set>
                                      <p:cBhvr>
                                        <p:cTn id="124" dur="1" fill="hold">
                                          <p:stCondLst>
                                            <p:cond delay="0"/>
                                          </p:stCondLst>
                                        </p:cTn>
                                        <p:tgtEl>
                                          <p:spTgt spid="50"/>
                                        </p:tgtEl>
                                        <p:attrNameLst>
                                          <p:attrName>style.visibility</p:attrName>
                                        </p:attrNameLst>
                                      </p:cBhvr>
                                      <p:to>
                                        <p:strVal val="visible"/>
                                      </p:to>
                                    </p:set>
                                    <p:anim calcmode="lin" valueType="num">
                                      <p:cBhvr>
                                        <p:cTn id="125" dur="2000" fill="hold"/>
                                        <p:tgtEl>
                                          <p:spTgt spid="50"/>
                                        </p:tgtEl>
                                        <p:attrNameLst>
                                          <p:attrName>ppt_w</p:attrName>
                                        </p:attrNameLst>
                                      </p:cBhvr>
                                      <p:tavLst>
                                        <p:tav tm="0">
                                          <p:val>
                                            <p:fltVal val="0"/>
                                          </p:val>
                                        </p:tav>
                                        <p:tav tm="100000">
                                          <p:val>
                                            <p:strVal val="#ppt_w"/>
                                          </p:val>
                                        </p:tav>
                                      </p:tavLst>
                                    </p:anim>
                                    <p:anim calcmode="lin" valueType="num">
                                      <p:cBhvr>
                                        <p:cTn id="126" dur="2000" fill="hold"/>
                                        <p:tgtEl>
                                          <p:spTgt spid="50"/>
                                        </p:tgtEl>
                                        <p:attrNameLst>
                                          <p:attrName>ppt_h</p:attrName>
                                        </p:attrNameLst>
                                      </p:cBhvr>
                                      <p:tavLst>
                                        <p:tav tm="0">
                                          <p:val>
                                            <p:fltVal val="0"/>
                                          </p:val>
                                        </p:tav>
                                        <p:tav tm="100000">
                                          <p:val>
                                            <p:strVal val="#ppt_h"/>
                                          </p:val>
                                        </p:tav>
                                      </p:tavLst>
                                    </p:anim>
                                    <p:animEffect transition="in" filter="fade">
                                      <p:cBhvr>
                                        <p:cTn id="127" dur="2000"/>
                                        <p:tgtEl>
                                          <p:spTgt spid="50"/>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46"/>
                                        </p:tgtEl>
                                        <p:attrNameLst>
                                          <p:attrName>style.visibility</p:attrName>
                                        </p:attrNameLst>
                                      </p:cBhvr>
                                      <p:to>
                                        <p:strVal val="visible"/>
                                      </p:to>
                                    </p:set>
                                    <p:anim calcmode="lin" valueType="num">
                                      <p:cBhvr>
                                        <p:cTn id="130" dur="2000" fill="hold"/>
                                        <p:tgtEl>
                                          <p:spTgt spid="46"/>
                                        </p:tgtEl>
                                        <p:attrNameLst>
                                          <p:attrName>ppt_w</p:attrName>
                                        </p:attrNameLst>
                                      </p:cBhvr>
                                      <p:tavLst>
                                        <p:tav tm="0">
                                          <p:val>
                                            <p:fltVal val="0"/>
                                          </p:val>
                                        </p:tav>
                                        <p:tav tm="100000">
                                          <p:val>
                                            <p:strVal val="#ppt_w"/>
                                          </p:val>
                                        </p:tav>
                                      </p:tavLst>
                                    </p:anim>
                                    <p:anim calcmode="lin" valueType="num">
                                      <p:cBhvr>
                                        <p:cTn id="131" dur="2000" fill="hold"/>
                                        <p:tgtEl>
                                          <p:spTgt spid="46"/>
                                        </p:tgtEl>
                                        <p:attrNameLst>
                                          <p:attrName>ppt_h</p:attrName>
                                        </p:attrNameLst>
                                      </p:cBhvr>
                                      <p:tavLst>
                                        <p:tav tm="0">
                                          <p:val>
                                            <p:fltVal val="0"/>
                                          </p:val>
                                        </p:tav>
                                        <p:tav tm="100000">
                                          <p:val>
                                            <p:strVal val="#ppt_h"/>
                                          </p:val>
                                        </p:tav>
                                      </p:tavLst>
                                    </p:anim>
                                    <p:animEffect transition="in" filter="fade">
                                      <p:cBhvr>
                                        <p:cTn id="132" dur="2000"/>
                                        <p:tgtEl>
                                          <p:spTgt spid="46"/>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p:cTn id="135" dur="2000" fill="hold"/>
                                        <p:tgtEl>
                                          <p:spTgt spid="48"/>
                                        </p:tgtEl>
                                        <p:attrNameLst>
                                          <p:attrName>ppt_w</p:attrName>
                                        </p:attrNameLst>
                                      </p:cBhvr>
                                      <p:tavLst>
                                        <p:tav tm="0">
                                          <p:val>
                                            <p:fltVal val="0"/>
                                          </p:val>
                                        </p:tav>
                                        <p:tav tm="100000">
                                          <p:val>
                                            <p:strVal val="#ppt_w"/>
                                          </p:val>
                                        </p:tav>
                                      </p:tavLst>
                                    </p:anim>
                                    <p:anim calcmode="lin" valueType="num">
                                      <p:cBhvr>
                                        <p:cTn id="136" dur="2000" fill="hold"/>
                                        <p:tgtEl>
                                          <p:spTgt spid="48"/>
                                        </p:tgtEl>
                                        <p:attrNameLst>
                                          <p:attrName>ppt_h</p:attrName>
                                        </p:attrNameLst>
                                      </p:cBhvr>
                                      <p:tavLst>
                                        <p:tav tm="0">
                                          <p:val>
                                            <p:fltVal val="0"/>
                                          </p:val>
                                        </p:tav>
                                        <p:tav tm="100000">
                                          <p:val>
                                            <p:strVal val="#ppt_h"/>
                                          </p:val>
                                        </p:tav>
                                      </p:tavLst>
                                    </p:anim>
                                    <p:animEffect transition="in" filter="fade">
                                      <p:cBhvr>
                                        <p:cTn id="137" dur="2000"/>
                                        <p:tgtEl>
                                          <p:spTgt spid="48"/>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26"/>
                                        </p:tgtEl>
                                        <p:attrNameLst>
                                          <p:attrName>style.visibility</p:attrName>
                                        </p:attrNameLst>
                                      </p:cBhvr>
                                      <p:to>
                                        <p:strVal val="visible"/>
                                      </p:to>
                                    </p:set>
                                    <p:anim calcmode="lin" valueType="num">
                                      <p:cBhvr>
                                        <p:cTn id="140" dur="2000" fill="hold"/>
                                        <p:tgtEl>
                                          <p:spTgt spid="26"/>
                                        </p:tgtEl>
                                        <p:attrNameLst>
                                          <p:attrName>ppt_w</p:attrName>
                                        </p:attrNameLst>
                                      </p:cBhvr>
                                      <p:tavLst>
                                        <p:tav tm="0">
                                          <p:val>
                                            <p:fltVal val="0"/>
                                          </p:val>
                                        </p:tav>
                                        <p:tav tm="100000">
                                          <p:val>
                                            <p:strVal val="#ppt_w"/>
                                          </p:val>
                                        </p:tav>
                                      </p:tavLst>
                                    </p:anim>
                                    <p:anim calcmode="lin" valueType="num">
                                      <p:cBhvr>
                                        <p:cTn id="141" dur="2000" fill="hold"/>
                                        <p:tgtEl>
                                          <p:spTgt spid="26"/>
                                        </p:tgtEl>
                                        <p:attrNameLst>
                                          <p:attrName>ppt_h</p:attrName>
                                        </p:attrNameLst>
                                      </p:cBhvr>
                                      <p:tavLst>
                                        <p:tav tm="0">
                                          <p:val>
                                            <p:fltVal val="0"/>
                                          </p:val>
                                        </p:tav>
                                        <p:tav tm="100000">
                                          <p:val>
                                            <p:strVal val="#ppt_h"/>
                                          </p:val>
                                        </p:tav>
                                      </p:tavLst>
                                    </p:anim>
                                    <p:animEffect transition="in" filter="fade">
                                      <p:cBhvr>
                                        <p:cTn id="14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0" grpId="0" animBg="1"/>
      <p:bldP spid="48" grpId="0" animBg="1"/>
      <p:bldP spid="4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22" grpId="0" animBg="1"/>
      <p:bldP spid="22" grpId="1" animBg="1"/>
      <p:bldP spid="29" grpId="0" animBg="1"/>
      <p:bldP spid="29" grpId="1" animBg="1"/>
      <p:bldP spid="30" grpId="0"/>
      <p:bldP spid="47" grpId="0" animBg="1"/>
      <p:bldP spid="47" grpId="1" animBg="1"/>
      <p:bldP spid="51" grpId="0" animBg="1"/>
      <p:bldP spid="5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9027451" y="2831479"/>
            <a:ext cx="1010256" cy="552271"/>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5" idx="2"/>
          </p:cNvCxnSpPr>
          <p:nvPr/>
        </p:nvCxnSpPr>
        <p:spPr>
          <a:xfrm>
            <a:off x="8973326" y="4278917"/>
            <a:ext cx="1064385" cy="167596"/>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172937" y="4362713"/>
            <a:ext cx="235803" cy="118834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297137" y="4572207"/>
            <a:ext cx="65798" cy="1198185"/>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935613" y="4322946"/>
            <a:ext cx="733124" cy="144744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7382738" y="1564552"/>
            <a:ext cx="1356353" cy="1090103"/>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690962" y="1564550"/>
            <a:ext cx="977775" cy="1104541"/>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796949" y="1564550"/>
            <a:ext cx="911615" cy="1266925"/>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4563339" y="1907449"/>
            <a:ext cx="388203" cy="894388"/>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10584" y="3583849"/>
            <a:ext cx="1195955"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Cloud Architecture</a:t>
            </a:r>
            <a:endParaRPr lang="en-US" dirty="0"/>
          </a:p>
        </p:txBody>
      </p:sp>
      <p:sp>
        <p:nvSpPr>
          <p:cNvPr id="3" name="Oval 2"/>
          <p:cNvSpPr/>
          <p:nvPr/>
        </p:nvSpPr>
        <p:spPr bwMode="auto">
          <a:xfrm>
            <a:off x="3725696" y="2402917"/>
            <a:ext cx="2527058" cy="2217560"/>
          </a:xfrm>
          <a:prstGeom prst="ellipse">
            <a:avLst/>
          </a:prstGeom>
          <a:solidFill>
            <a:srgbClr val="59D01E"/>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0" tIns="45711" rIns="91420" bIns="45711" numCol="1" rtlCol="0" anchor="t" anchorCtr="0" compatLnSpc="1">
            <a:prstTxWarp prst="textNoShape">
              <a:avLst/>
            </a:prstTxWarp>
          </a:bodyPr>
          <a:lstStyle/>
          <a:p>
            <a:pPr algn="ctr" defTabSz="913947"/>
            <a:r>
              <a:rPr lang="en-US" sz="2400"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Primary </a:t>
            </a:r>
          </a:p>
          <a:p>
            <a:pPr algn="ctr" defTabSz="913947"/>
            <a:r>
              <a:rPr lang="en-US" sz="2400"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DC</a:t>
            </a:r>
          </a:p>
        </p:txBody>
      </p:sp>
      <p:sp>
        <p:nvSpPr>
          <p:cNvPr id="4" name="Oval 3"/>
          <p:cNvSpPr/>
          <p:nvPr/>
        </p:nvSpPr>
        <p:spPr bwMode="auto">
          <a:xfrm>
            <a:off x="7077937" y="2354643"/>
            <a:ext cx="2590800" cy="2346939"/>
          </a:xfrm>
          <a:prstGeom prst="ellipse">
            <a:avLst/>
          </a:prstGeom>
          <a:solidFill>
            <a:srgbClr val="59D01E"/>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0" tIns="45711" rIns="91420" bIns="45711" numCol="1" rtlCol="0" anchor="t" anchorCtr="0" compatLnSpc="1">
            <a:prstTxWarp prst="textNoShape">
              <a:avLst/>
            </a:prstTxWarp>
          </a:bodyPr>
          <a:lstStyle/>
          <a:p>
            <a:pPr algn="ctr" defTabSz="913947"/>
            <a:r>
              <a:rPr lang="en-US" sz="2400"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Secondary DC</a:t>
            </a:r>
          </a:p>
        </p:txBody>
      </p:sp>
      <p:sp>
        <p:nvSpPr>
          <p:cNvPr id="6" name="Oval 5"/>
          <p:cNvSpPr/>
          <p:nvPr/>
        </p:nvSpPr>
        <p:spPr bwMode="auto">
          <a:xfrm>
            <a:off x="3843039" y="1374049"/>
            <a:ext cx="1828800" cy="685800"/>
          </a:xfrm>
          <a:prstGeom prst="ellipse">
            <a:avLst/>
          </a:prstGeom>
          <a:solidFill>
            <a:srgbClr val="429A16"/>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r>
              <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edge node</a:t>
            </a:r>
          </a:p>
        </p:txBody>
      </p:sp>
      <p:sp>
        <p:nvSpPr>
          <p:cNvPr id="7" name="Oval 6"/>
          <p:cNvSpPr/>
          <p:nvPr/>
        </p:nvSpPr>
        <p:spPr bwMode="auto">
          <a:xfrm>
            <a:off x="6932742" y="5679349"/>
            <a:ext cx="1828800" cy="685800"/>
          </a:xfrm>
          <a:prstGeom prst="ellipse">
            <a:avLst/>
          </a:prstGeom>
          <a:solidFill>
            <a:srgbClr val="429A16"/>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r>
              <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edge node</a:t>
            </a:r>
          </a:p>
        </p:txBody>
      </p:sp>
      <p:sp>
        <p:nvSpPr>
          <p:cNvPr id="8" name="Oval 7"/>
          <p:cNvSpPr/>
          <p:nvPr/>
        </p:nvSpPr>
        <p:spPr bwMode="auto">
          <a:xfrm>
            <a:off x="4113343" y="5298349"/>
            <a:ext cx="1828800" cy="685800"/>
          </a:xfrm>
          <a:prstGeom prst="ellipse">
            <a:avLst/>
          </a:prstGeom>
          <a:solidFill>
            <a:srgbClr val="429A16"/>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r>
              <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edge node</a:t>
            </a:r>
          </a:p>
        </p:txBody>
      </p:sp>
      <p:sp>
        <p:nvSpPr>
          <p:cNvPr id="9" name="Oval 8"/>
          <p:cNvSpPr/>
          <p:nvPr/>
        </p:nvSpPr>
        <p:spPr bwMode="auto">
          <a:xfrm>
            <a:off x="5865940" y="1031149"/>
            <a:ext cx="1828800" cy="685800"/>
          </a:xfrm>
          <a:prstGeom prst="ellipse">
            <a:avLst/>
          </a:prstGeom>
          <a:solidFill>
            <a:srgbClr val="429A16"/>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r>
              <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edge node</a:t>
            </a:r>
          </a:p>
        </p:txBody>
      </p:sp>
      <p:sp>
        <p:nvSpPr>
          <p:cNvPr id="10" name="Oval 9"/>
          <p:cNvSpPr/>
          <p:nvPr/>
        </p:nvSpPr>
        <p:spPr bwMode="auto">
          <a:xfrm>
            <a:off x="8913942" y="1221649"/>
            <a:ext cx="1828800" cy="685800"/>
          </a:xfrm>
          <a:prstGeom prst="ellipse">
            <a:avLst/>
          </a:prstGeom>
          <a:solidFill>
            <a:srgbClr val="429A16"/>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r>
              <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edge node</a:t>
            </a:r>
          </a:p>
        </p:txBody>
      </p:sp>
      <p:sp>
        <p:nvSpPr>
          <p:cNvPr id="11" name="Oval 10"/>
          <p:cNvSpPr/>
          <p:nvPr/>
        </p:nvSpPr>
        <p:spPr bwMode="auto">
          <a:xfrm>
            <a:off x="9815523" y="2488573"/>
            <a:ext cx="1828800" cy="6858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r>
              <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anchor node</a:t>
            </a:r>
          </a:p>
        </p:txBody>
      </p:sp>
      <p:sp>
        <p:nvSpPr>
          <p:cNvPr id="14" name="Oval 13"/>
          <p:cNvSpPr/>
          <p:nvPr/>
        </p:nvSpPr>
        <p:spPr bwMode="auto">
          <a:xfrm>
            <a:off x="9440137" y="5427486"/>
            <a:ext cx="1828800" cy="685800"/>
          </a:xfrm>
          <a:prstGeom prst="ellipse">
            <a:avLst/>
          </a:prstGeom>
          <a:solidFill>
            <a:srgbClr val="429A16"/>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r>
              <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edge node</a:t>
            </a:r>
          </a:p>
        </p:txBody>
      </p:sp>
      <p:sp>
        <p:nvSpPr>
          <p:cNvPr id="15" name="Oval 14"/>
          <p:cNvSpPr/>
          <p:nvPr/>
        </p:nvSpPr>
        <p:spPr bwMode="auto">
          <a:xfrm>
            <a:off x="10037708" y="4103611"/>
            <a:ext cx="1828800" cy="685800"/>
          </a:xfrm>
          <a:prstGeom prst="ellipse">
            <a:avLst/>
          </a:prstGeom>
          <a:solidFill>
            <a:srgbClr val="429A16"/>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r>
              <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edge node</a:t>
            </a:r>
          </a:p>
        </p:txBody>
      </p:sp>
      <p:sp>
        <p:nvSpPr>
          <p:cNvPr id="20" name="TextBox 19"/>
          <p:cNvSpPr txBox="1"/>
          <p:nvPr/>
        </p:nvSpPr>
        <p:spPr>
          <a:xfrm>
            <a:off x="6023176" y="2768987"/>
            <a:ext cx="1196646" cy="738664"/>
          </a:xfrm>
          <a:prstGeom prst="rect">
            <a:avLst/>
          </a:prstGeom>
          <a:noFill/>
        </p:spPr>
        <p:txBody>
          <a:bodyPr wrap="square" lIns="0" tIns="0" rIns="0" bIns="0" rtlCol="0">
            <a:spAutoFit/>
          </a:bodyPr>
          <a:lstStyle/>
          <a:p>
            <a:pPr algn="ctr"/>
            <a:r>
              <a:rPr lang="en-US" sz="2400" dirty="0">
                <a:gradFill>
                  <a:gsLst>
                    <a:gs pos="0">
                      <a:schemeClr val="tx1"/>
                    </a:gs>
                    <a:gs pos="86000">
                      <a:schemeClr val="tx1"/>
                    </a:gs>
                  </a:gsLst>
                  <a:lin ang="5400000" scaled="0"/>
                </a:gradFill>
              </a:rPr>
              <a:t>Dark </a:t>
            </a:r>
          </a:p>
          <a:p>
            <a:pPr algn="ctr"/>
            <a:r>
              <a:rPr lang="en-US" sz="2400" dirty="0">
                <a:gradFill>
                  <a:gsLst>
                    <a:gs pos="0">
                      <a:schemeClr val="tx1"/>
                    </a:gs>
                    <a:gs pos="86000">
                      <a:schemeClr val="tx1"/>
                    </a:gs>
                  </a:gsLst>
                  <a:lin ang="5400000" scaled="0"/>
                </a:gradFill>
              </a:rPr>
              <a:t>Fiber</a:t>
            </a:r>
          </a:p>
        </p:txBody>
      </p:sp>
      <p:sp>
        <p:nvSpPr>
          <p:cNvPr id="40" name="TextBox 39"/>
          <p:cNvSpPr txBox="1"/>
          <p:nvPr/>
        </p:nvSpPr>
        <p:spPr>
          <a:xfrm>
            <a:off x="519113" y="1441080"/>
            <a:ext cx="3251304" cy="4431983"/>
          </a:xfrm>
          <a:prstGeom prst="rect">
            <a:avLst/>
          </a:prstGeom>
          <a:noFill/>
        </p:spPr>
        <p:txBody>
          <a:bodyPr wrap="square" lIns="0" tIns="0" rIns="0" bIns="0" rtlCol="0">
            <a:spAutoFit/>
          </a:bodyPr>
          <a:lstStyle/>
          <a:p>
            <a:pPr>
              <a:spcBef>
                <a:spcPts val="1200"/>
              </a:spcBef>
            </a:pPr>
            <a:r>
              <a:rPr lang="en-US" sz="2800" b="1" dirty="0">
                <a:solidFill>
                  <a:srgbClr val="FFC000"/>
                </a:solidFill>
              </a:rPr>
              <a:t>Benefits</a:t>
            </a:r>
          </a:p>
          <a:p>
            <a:pPr marL="514265" indent="-514265">
              <a:spcBef>
                <a:spcPts val="1200"/>
              </a:spcBef>
              <a:buFont typeface="+mj-lt"/>
              <a:buAutoNum type="arabicPeriod"/>
            </a:pPr>
            <a:r>
              <a:rPr lang="en-US" sz="2000" b="1" dirty="0">
                <a:solidFill>
                  <a:srgbClr val="FFC000"/>
                </a:solidFill>
              </a:rPr>
              <a:t>Application/Service Geo Redundancy - </a:t>
            </a:r>
            <a:r>
              <a:rPr lang="en-US" sz="2000" dirty="0">
                <a:solidFill>
                  <a:srgbClr val="FFC000"/>
                </a:solidFill>
              </a:rPr>
              <a:t>(</a:t>
            </a:r>
            <a:r>
              <a:rPr lang="en-US" sz="2000" dirty="0" err="1">
                <a:solidFill>
                  <a:srgbClr val="FFC000"/>
                </a:solidFill>
              </a:rPr>
              <a:t>PaaS</a:t>
            </a:r>
            <a:r>
              <a:rPr lang="en-US" sz="2000" dirty="0">
                <a:solidFill>
                  <a:srgbClr val="FFC000"/>
                </a:solidFill>
              </a:rPr>
              <a:t>)</a:t>
            </a:r>
          </a:p>
          <a:p>
            <a:pPr marL="514265" indent="-514265">
              <a:spcBef>
                <a:spcPts val="1200"/>
              </a:spcBef>
              <a:buFont typeface="+mj-lt"/>
              <a:buAutoNum type="arabicPeriod"/>
            </a:pPr>
            <a:r>
              <a:rPr lang="en-US" sz="2000" b="1" dirty="0">
                <a:solidFill>
                  <a:srgbClr val="FFC000"/>
                </a:solidFill>
              </a:rPr>
              <a:t>Latency</a:t>
            </a:r>
            <a:r>
              <a:rPr lang="en-US" sz="2000" dirty="0">
                <a:solidFill>
                  <a:srgbClr val="FFC000"/>
                </a:solidFill>
              </a:rPr>
              <a:t> - User proximity to Service deployment</a:t>
            </a:r>
            <a:endParaRPr lang="en-US" sz="2000" dirty="0"/>
          </a:p>
          <a:p>
            <a:pPr marL="514265" indent="-514265">
              <a:spcBef>
                <a:spcPts val="1200"/>
              </a:spcBef>
              <a:buFont typeface="+mj-lt"/>
              <a:buAutoNum type="arabicPeriod"/>
            </a:pPr>
            <a:r>
              <a:rPr lang="en-US" sz="2000" b="1" dirty="0">
                <a:solidFill>
                  <a:srgbClr val="FFC000"/>
                </a:solidFill>
              </a:rPr>
              <a:t>Node Cost </a:t>
            </a:r>
            <a:r>
              <a:rPr lang="en-US" sz="2000" dirty="0">
                <a:solidFill>
                  <a:srgbClr val="FFC000"/>
                </a:solidFill>
              </a:rPr>
              <a:t>- Lower Cost per MW</a:t>
            </a:r>
          </a:p>
          <a:p>
            <a:pPr marL="514265" indent="-514265">
              <a:spcBef>
                <a:spcPts val="1200"/>
              </a:spcBef>
              <a:buFont typeface="+mj-lt"/>
              <a:buAutoNum type="arabicPeriod"/>
            </a:pPr>
            <a:r>
              <a:rPr lang="en-US" sz="2000" b="1" dirty="0">
                <a:solidFill>
                  <a:srgbClr val="FFC000"/>
                </a:solidFill>
              </a:rPr>
              <a:t>Cloud Appliance </a:t>
            </a:r>
            <a:r>
              <a:rPr lang="en-US" sz="2000" dirty="0">
                <a:solidFill>
                  <a:srgbClr val="FFC000"/>
                </a:solidFill>
              </a:rPr>
              <a:t>– Data </a:t>
            </a:r>
            <a:r>
              <a:rPr lang="en-US" sz="2000" dirty="0">
                <a:solidFill>
                  <a:srgbClr val="FFC000"/>
                </a:solidFill>
                <a:latin typeface="Segoe UI" pitchFamily="34" charset="0"/>
              </a:rPr>
              <a:t>Sovereignty </a:t>
            </a:r>
            <a:endParaRPr lang="en-US" sz="2000" dirty="0">
              <a:solidFill>
                <a:srgbClr val="FFC000"/>
              </a:solidFill>
            </a:endParaRPr>
          </a:p>
          <a:p>
            <a:pPr marL="342843" indent="-342843">
              <a:buFontTx/>
              <a:buChar char="-"/>
            </a:pPr>
            <a:endParaRPr lang="en-US" sz="2000" b="1" dirty="0"/>
          </a:p>
        </p:txBody>
      </p:sp>
      <p:sp>
        <p:nvSpPr>
          <p:cNvPr id="12" name="Rectangle 11"/>
          <p:cNvSpPr/>
          <p:nvPr/>
        </p:nvSpPr>
        <p:spPr bwMode="auto">
          <a:xfrm>
            <a:off x="8072340" y="283986"/>
            <a:ext cx="3429000" cy="747163"/>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r>
              <a:rPr lang="en-US" sz="2100" b="1"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CDN Service (Edge Node)</a:t>
            </a:r>
          </a:p>
          <a:p>
            <a:pPr algn="ctr" defTabSz="913947"/>
            <a:r>
              <a:rPr lang="en-US"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Content Delivery Network</a:t>
            </a:r>
          </a:p>
        </p:txBody>
      </p:sp>
      <p:sp>
        <p:nvSpPr>
          <p:cNvPr id="30" name="Oval 29"/>
          <p:cNvSpPr/>
          <p:nvPr/>
        </p:nvSpPr>
        <p:spPr bwMode="auto">
          <a:xfrm>
            <a:off x="7180337" y="3686392"/>
            <a:ext cx="2384888" cy="479393"/>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877" tIns="60939" rIns="121877" bIns="60939" numCol="1" rtlCol="0" anchor="ctr" anchorCtr="0" compatLnSpc="1">
            <a:prstTxWarp prst="textNoShape">
              <a:avLst/>
            </a:prstTxWarp>
          </a:bodyPr>
          <a:lstStyle/>
          <a:p>
            <a:pPr algn="ctr" defTabSz="1218433" fontAlgn="base">
              <a:spcBef>
                <a:spcPct val="0"/>
              </a:spcBef>
              <a:spcAft>
                <a:spcPct val="0"/>
              </a:spcAft>
            </a:pPr>
            <a:r>
              <a:rPr lang="en-US" sz="1300" dirty="0">
                <a:gradFill>
                  <a:gsLst>
                    <a:gs pos="0">
                      <a:schemeClr val="tx1"/>
                    </a:gs>
                    <a:gs pos="100000">
                      <a:schemeClr val="tx1"/>
                    </a:gs>
                  </a:gsLst>
                  <a:lin ang="5400000" scaled="0"/>
                </a:gradFill>
                <a:latin typeface="Segoe UI" pitchFamily="34" charset="0"/>
              </a:rPr>
              <a:t>Cloud Appliance</a:t>
            </a:r>
          </a:p>
          <a:p>
            <a:pPr algn="ctr" defTabSz="1218433" fontAlgn="base">
              <a:spcBef>
                <a:spcPct val="0"/>
              </a:spcBef>
              <a:spcAft>
                <a:spcPct val="0"/>
              </a:spcAft>
            </a:pPr>
            <a:r>
              <a:rPr lang="en-US" sz="1300" dirty="0">
                <a:gradFill>
                  <a:gsLst>
                    <a:gs pos="0">
                      <a:schemeClr val="tx1"/>
                    </a:gs>
                    <a:gs pos="100000">
                      <a:schemeClr val="tx1"/>
                    </a:gs>
                  </a:gsLst>
                  <a:lin ang="5400000" scaled="0"/>
                </a:gradFill>
                <a:latin typeface="Segoe UI" pitchFamily="34" charset="0"/>
              </a:rPr>
              <a:t>Data Sovereignty </a:t>
            </a:r>
          </a:p>
        </p:txBody>
      </p:sp>
      <p:sp>
        <p:nvSpPr>
          <p:cNvPr id="32" name="Oval 31"/>
          <p:cNvSpPr/>
          <p:nvPr/>
        </p:nvSpPr>
        <p:spPr bwMode="auto">
          <a:xfrm>
            <a:off x="3796777" y="3617974"/>
            <a:ext cx="2384888" cy="479393"/>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877" tIns="60939" rIns="121877" bIns="60939" numCol="1" rtlCol="0" anchor="ctr" anchorCtr="0" compatLnSpc="1">
            <a:prstTxWarp prst="textNoShape">
              <a:avLst/>
            </a:prstTxWarp>
          </a:bodyPr>
          <a:lstStyle/>
          <a:p>
            <a:pPr algn="ctr" defTabSz="1218433" fontAlgn="base">
              <a:spcBef>
                <a:spcPct val="0"/>
              </a:spcBef>
              <a:spcAft>
                <a:spcPct val="0"/>
              </a:spcAft>
            </a:pPr>
            <a:r>
              <a:rPr lang="en-US" sz="1300" dirty="0">
                <a:gradFill>
                  <a:gsLst>
                    <a:gs pos="0">
                      <a:schemeClr val="tx1"/>
                    </a:gs>
                    <a:gs pos="100000">
                      <a:schemeClr val="tx1"/>
                    </a:gs>
                  </a:gsLst>
                  <a:lin ang="5400000" scaled="0"/>
                </a:gradFill>
                <a:latin typeface="Segoe UI" pitchFamily="34" charset="0"/>
              </a:rPr>
              <a:t>Cloud Appliance</a:t>
            </a:r>
          </a:p>
          <a:p>
            <a:pPr algn="ctr" defTabSz="1218433" fontAlgn="base">
              <a:spcBef>
                <a:spcPct val="0"/>
              </a:spcBef>
              <a:spcAft>
                <a:spcPct val="0"/>
              </a:spcAft>
            </a:pPr>
            <a:r>
              <a:rPr lang="en-US" sz="1300" dirty="0">
                <a:gradFill>
                  <a:gsLst>
                    <a:gs pos="0">
                      <a:schemeClr val="tx1"/>
                    </a:gs>
                    <a:gs pos="100000">
                      <a:schemeClr val="tx1"/>
                    </a:gs>
                  </a:gsLst>
                  <a:lin ang="5400000" scaled="0"/>
                </a:gradFill>
                <a:latin typeface="Segoe UI" pitchFamily="34" charset="0"/>
              </a:rPr>
              <a:t>Data Sovereignty </a:t>
            </a:r>
          </a:p>
        </p:txBody>
      </p:sp>
    </p:spTree>
    <p:extLst>
      <p:ext uri="{BB962C8B-B14F-4D97-AF65-F5344CB8AC3E}">
        <p14:creationId xmlns:p14="http://schemas.microsoft.com/office/powerpoint/2010/main" val="140659971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1446213" y="1764044"/>
            <a:ext cx="9448800" cy="4408183"/>
          </a:xfrm>
          <a:prstGeom prst="ellipse">
            <a:avLst/>
          </a:prstGeom>
          <a:noFill/>
          <a:ln w="28575">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383" tIns="45693" rIns="91383" bIns="45693" numCol="1" rtlCol="0" anchor="ctr" anchorCtr="0" compatLnSpc="1">
            <a:prstTxWarp prst="textNoShape">
              <a:avLst/>
            </a:prstTxWarp>
          </a:bodyPr>
          <a:lstStyle/>
          <a:p>
            <a:pPr algn="ctr" defTabSz="913503"/>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 name="Title 3"/>
          <p:cNvSpPr>
            <a:spLocks noGrp="1"/>
          </p:cNvSpPr>
          <p:nvPr>
            <p:ph type="title"/>
          </p:nvPr>
        </p:nvSpPr>
        <p:spPr>
          <a:xfrm>
            <a:off x="519113" y="228612"/>
            <a:ext cx="11149013" cy="1495794"/>
          </a:xfrm>
        </p:spPr>
        <p:txBody>
          <a:bodyPr/>
          <a:lstStyle/>
          <a:p>
            <a:r>
              <a:rPr lang="en-US" sz="3600" dirty="0" smtClean="0"/>
              <a:t>Microsoft Global Foundation Services</a:t>
            </a:r>
            <a:br>
              <a:rPr lang="en-US" sz="3600" dirty="0" smtClean="0"/>
            </a:br>
            <a:r>
              <a:rPr lang="en-US" sz="3600" dirty="0" smtClean="0"/>
              <a:t/>
            </a:r>
            <a:br>
              <a:rPr lang="en-US" sz="3600" dirty="0" smtClean="0"/>
            </a:br>
            <a:endParaRPr lang="en-US" sz="3600" dirty="0"/>
          </a:p>
        </p:txBody>
      </p:sp>
      <p:grpSp>
        <p:nvGrpSpPr>
          <p:cNvPr id="58" name="Group 57"/>
          <p:cNvGrpSpPr/>
          <p:nvPr/>
        </p:nvGrpSpPr>
        <p:grpSpPr>
          <a:xfrm>
            <a:off x="8457154" y="1546127"/>
            <a:ext cx="3495915" cy="1929633"/>
            <a:chOff x="8727418" y="1577114"/>
            <a:chExt cx="3178105" cy="1929631"/>
          </a:xfrm>
        </p:grpSpPr>
        <p:sp>
          <p:nvSpPr>
            <p:cNvPr id="65" name="Rounded Rectangle 64"/>
            <p:cNvSpPr/>
            <p:nvPr/>
          </p:nvSpPr>
          <p:spPr bwMode="auto">
            <a:xfrm>
              <a:off x="8727418" y="1577114"/>
              <a:ext cx="3178105" cy="1884445"/>
            </a:xfrm>
            <a:prstGeom prst="roundRect">
              <a:avLst/>
            </a:prstGeom>
            <a:solidFill>
              <a:srgbClr val="00B0F0">
                <a:alpha val="43000"/>
              </a:srgb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503"/>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16661" y="1653801"/>
              <a:ext cx="2667001" cy="1291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775313" y="2921971"/>
              <a:ext cx="3082313" cy="584774"/>
            </a:xfrm>
            <a:prstGeom prst="rect">
              <a:avLst/>
            </a:prstGeom>
          </p:spPr>
          <p:txBody>
            <a:bodyPr wrap="none">
              <a:spAutoFit/>
            </a:bodyPr>
            <a:lstStyle/>
            <a:p>
              <a:pPr lvl="0" algn="ctr"/>
              <a:r>
                <a:rPr lang="en-US" sz="1600" b="1" dirty="0">
                  <a:solidFill>
                    <a:prstClr val="white"/>
                  </a:solidFill>
                </a:rPr>
                <a:t>Lowest $/MW, Rapid Deployment</a:t>
              </a:r>
            </a:p>
            <a:p>
              <a:pPr lvl="0" algn="ctr"/>
              <a:r>
                <a:rPr lang="en-US" sz="1600" b="1" dirty="0">
                  <a:solidFill>
                    <a:prstClr val="white"/>
                  </a:solidFill>
                </a:rPr>
                <a:t>Geo-independent design</a:t>
              </a:r>
            </a:p>
          </p:txBody>
        </p:sp>
      </p:grpSp>
      <p:grpSp>
        <p:nvGrpSpPr>
          <p:cNvPr id="67" name="Group 66"/>
          <p:cNvGrpSpPr/>
          <p:nvPr/>
        </p:nvGrpSpPr>
        <p:grpSpPr>
          <a:xfrm>
            <a:off x="553545" y="4418560"/>
            <a:ext cx="3178105" cy="1884445"/>
            <a:chOff x="553545" y="4442743"/>
            <a:chExt cx="3178106" cy="1884445"/>
          </a:xfrm>
        </p:grpSpPr>
        <p:sp>
          <p:nvSpPr>
            <p:cNvPr id="61" name="Rounded Rectangle 60"/>
            <p:cNvSpPr/>
            <p:nvPr/>
          </p:nvSpPr>
          <p:spPr bwMode="auto">
            <a:xfrm>
              <a:off x="553545" y="4442743"/>
              <a:ext cx="3178105" cy="1884445"/>
            </a:xfrm>
            <a:prstGeom prst="roundRect">
              <a:avLst/>
            </a:prstGeom>
            <a:solidFill>
              <a:srgbClr val="00B0F0">
                <a:alpha val="43000"/>
              </a:srgb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503"/>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1031"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6646" y="4568223"/>
              <a:ext cx="2611902" cy="120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553545" y="5741465"/>
              <a:ext cx="3178106" cy="569387"/>
            </a:xfrm>
            <a:prstGeom prst="rect">
              <a:avLst/>
            </a:prstGeom>
          </p:spPr>
          <p:txBody>
            <a:bodyPr wrap="square">
              <a:spAutoFit/>
            </a:bodyPr>
            <a:lstStyle/>
            <a:p>
              <a:pPr algn="ctr"/>
              <a:r>
                <a:rPr lang="en-US" sz="1600" b="1" dirty="0">
                  <a:solidFill>
                    <a:prstClr val="white"/>
                  </a:solidFill>
                </a:rPr>
                <a:t>GFS Certifications</a:t>
              </a:r>
            </a:p>
            <a:p>
              <a:pPr lvl="0" algn="ctr"/>
              <a:r>
                <a:rPr lang="en-US" sz="1500" b="1" dirty="0">
                  <a:solidFill>
                    <a:prstClr val="white"/>
                  </a:solidFill>
                </a:rPr>
                <a:t>ISO27001, SAS70, FISMA (.GOV</a:t>
              </a:r>
              <a:r>
                <a:rPr lang="en-US" sz="1500" dirty="0">
                  <a:solidFill>
                    <a:prstClr val="white"/>
                  </a:solidFill>
                </a:rPr>
                <a:t>)</a:t>
              </a:r>
            </a:p>
          </p:txBody>
        </p:sp>
      </p:grpSp>
      <p:sp>
        <p:nvSpPr>
          <p:cNvPr id="50" name="Rectangle 49"/>
          <p:cNvSpPr/>
          <p:nvPr/>
        </p:nvSpPr>
        <p:spPr>
          <a:xfrm>
            <a:off x="351932" y="3985198"/>
            <a:ext cx="3581399" cy="461679"/>
          </a:xfrm>
          <a:prstGeom prst="rect">
            <a:avLst/>
          </a:prstGeom>
        </p:spPr>
        <p:txBody>
          <a:bodyPr wrap="square" lIns="91383" tIns="45695" rIns="91383" bIns="45695">
            <a:spAutoFit/>
          </a:bodyPr>
          <a:lstStyle/>
          <a:p>
            <a:pPr algn="ctr"/>
            <a:r>
              <a:rPr lang="en-US" sz="2400" b="1" dirty="0">
                <a:solidFill>
                  <a:srgbClr val="FFC000"/>
                </a:solidFill>
              </a:rPr>
              <a:t>Security &amp; Compliance</a:t>
            </a:r>
          </a:p>
        </p:txBody>
      </p:sp>
      <p:grpSp>
        <p:nvGrpSpPr>
          <p:cNvPr id="6" name="Group 5"/>
          <p:cNvGrpSpPr/>
          <p:nvPr/>
        </p:nvGrpSpPr>
        <p:grpSpPr>
          <a:xfrm>
            <a:off x="4228988" y="698413"/>
            <a:ext cx="3731651" cy="2529872"/>
            <a:chOff x="-1" y="974951"/>
            <a:chExt cx="3731651" cy="2529872"/>
          </a:xfrm>
        </p:grpSpPr>
        <p:sp>
          <p:nvSpPr>
            <p:cNvPr id="66" name="Rectangle 65"/>
            <p:cNvSpPr/>
            <p:nvPr/>
          </p:nvSpPr>
          <p:spPr>
            <a:xfrm>
              <a:off x="329455" y="974951"/>
              <a:ext cx="3186110" cy="605294"/>
            </a:xfrm>
            <a:prstGeom prst="rect">
              <a:avLst/>
            </a:prstGeom>
          </p:spPr>
          <p:txBody>
            <a:bodyPr wrap="square">
              <a:spAutoFit/>
            </a:bodyPr>
            <a:lstStyle/>
            <a:p>
              <a:pPr algn="ctr">
                <a:lnSpc>
                  <a:spcPts val="2000"/>
                </a:lnSpc>
              </a:pPr>
              <a:r>
                <a:rPr lang="en-US" sz="2400" b="1" dirty="0">
                  <a:solidFill>
                    <a:srgbClr val="FFC000"/>
                  </a:solidFill>
                </a:rPr>
                <a:t>Data Centers </a:t>
              </a:r>
            </a:p>
            <a:p>
              <a:pPr algn="ctr">
                <a:lnSpc>
                  <a:spcPts val="2000"/>
                </a:lnSpc>
              </a:pPr>
              <a:r>
                <a:rPr lang="en-US" b="1" dirty="0" smtClean="0">
                  <a:solidFill>
                    <a:srgbClr val="FFC000"/>
                  </a:solidFill>
                </a:rPr>
                <a:t>Design, </a:t>
              </a:r>
              <a:r>
                <a:rPr lang="en-US" b="1" dirty="0">
                  <a:solidFill>
                    <a:srgbClr val="FFC000"/>
                  </a:solidFill>
                </a:rPr>
                <a:t>B</a:t>
              </a:r>
              <a:r>
                <a:rPr lang="en-US" b="1" dirty="0" smtClean="0">
                  <a:solidFill>
                    <a:srgbClr val="FFC000"/>
                  </a:solidFill>
                </a:rPr>
                <a:t>uild, Operate</a:t>
              </a:r>
              <a:endParaRPr lang="en-US" b="1" dirty="0">
                <a:solidFill>
                  <a:srgbClr val="FFC000"/>
                </a:solidFill>
              </a:endParaRPr>
            </a:p>
          </p:txBody>
        </p:sp>
        <p:sp>
          <p:nvSpPr>
            <p:cNvPr id="62" name="Rounded Rectangle 61"/>
            <p:cNvSpPr/>
            <p:nvPr/>
          </p:nvSpPr>
          <p:spPr bwMode="auto">
            <a:xfrm>
              <a:off x="275137" y="1553203"/>
              <a:ext cx="3178105" cy="1884444"/>
            </a:xfrm>
            <a:prstGeom prst="roundRect">
              <a:avLst/>
            </a:prstGeom>
            <a:solidFill>
              <a:srgbClr val="00B0F0">
                <a:alpha val="43000"/>
              </a:srgb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503"/>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11" name="Picture 2" descr="image00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31755" y="1855060"/>
              <a:ext cx="1635420" cy="69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2005906" y="3096826"/>
              <a:ext cx="1345304" cy="338554"/>
            </a:xfrm>
            <a:prstGeom prst="rect">
              <a:avLst/>
            </a:prstGeom>
          </p:spPr>
          <p:txBody>
            <a:bodyPr wrap="square">
              <a:spAutoFit/>
            </a:bodyPr>
            <a:lstStyle/>
            <a:p>
              <a:r>
                <a:rPr lang="en-US" sz="1600" b="1" dirty="0">
                  <a:solidFill>
                    <a:prstClr val="white"/>
                  </a:solidFill>
                </a:rPr>
                <a:t>Containers</a:t>
              </a:r>
              <a:endParaRPr lang="en-US" sz="1600" b="1" dirty="0"/>
            </a:p>
          </p:txBody>
        </p:sp>
        <p:sp>
          <p:nvSpPr>
            <p:cNvPr id="32" name="Rectangle 31"/>
            <p:cNvSpPr/>
            <p:nvPr/>
          </p:nvSpPr>
          <p:spPr>
            <a:xfrm>
              <a:off x="656137" y="3120102"/>
              <a:ext cx="1033809" cy="384721"/>
            </a:xfrm>
            <a:prstGeom prst="rect">
              <a:avLst/>
            </a:prstGeom>
          </p:spPr>
          <p:txBody>
            <a:bodyPr wrap="none">
              <a:spAutoFit/>
            </a:bodyPr>
            <a:lstStyle/>
            <a:p>
              <a:r>
                <a:rPr lang="en-US" b="1" dirty="0">
                  <a:solidFill>
                    <a:prstClr val="white"/>
                  </a:solidFill>
                </a:rPr>
                <a:t>ITPACs</a:t>
              </a:r>
              <a:endParaRPr lang="en-US" b="1" dirty="0"/>
            </a:p>
          </p:txBody>
        </p:sp>
        <p:sp>
          <p:nvSpPr>
            <p:cNvPr id="45" name="Rectangle 44"/>
            <p:cNvSpPr/>
            <p:nvPr/>
          </p:nvSpPr>
          <p:spPr>
            <a:xfrm>
              <a:off x="-1" y="1533702"/>
              <a:ext cx="3731651" cy="338554"/>
            </a:xfrm>
            <a:prstGeom prst="rect">
              <a:avLst/>
            </a:prstGeom>
          </p:spPr>
          <p:txBody>
            <a:bodyPr wrap="square">
              <a:spAutoFit/>
            </a:bodyPr>
            <a:lstStyle/>
            <a:p>
              <a:pPr lvl="0" algn="ctr"/>
              <a:r>
                <a:rPr lang="en-US" sz="1600" b="1" dirty="0">
                  <a:solidFill>
                    <a:prstClr val="white"/>
                  </a:solidFill>
                </a:rPr>
                <a:t>Pre-manufactured</a:t>
              </a:r>
              <a:r>
                <a:rPr lang="en-US" sz="1600" dirty="0">
                  <a:solidFill>
                    <a:prstClr val="white"/>
                  </a:solidFill>
                </a:rPr>
                <a:t> </a:t>
              </a:r>
              <a:r>
                <a:rPr lang="en-US" sz="1600" b="1" dirty="0">
                  <a:solidFill>
                    <a:prstClr val="white"/>
                  </a:solidFill>
                </a:rPr>
                <a:t>buildings</a:t>
              </a:r>
            </a:p>
          </p:txBody>
        </p:sp>
        <p:pic>
          <p:nvPicPr>
            <p:cNvPr id="1035"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59095" y="2307711"/>
              <a:ext cx="1209675" cy="86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5822" y="2265154"/>
              <a:ext cx="1305406" cy="8872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3" name="Rounded Rectangle 62"/>
          <p:cNvSpPr/>
          <p:nvPr/>
        </p:nvSpPr>
        <p:spPr bwMode="auto">
          <a:xfrm>
            <a:off x="8532812" y="4418560"/>
            <a:ext cx="3178105" cy="1884445"/>
          </a:xfrm>
          <a:prstGeom prst="roundRect">
            <a:avLst/>
          </a:prstGeom>
          <a:solidFill>
            <a:srgbClr val="00B0F0">
              <a:alpha val="43000"/>
            </a:srgb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383" tIns="45693" rIns="91383" bIns="45693" numCol="1" rtlCol="0" anchor="ctr" anchorCtr="0" compatLnSpc="1">
            <a:prstTxWarp prst="textNoShape">
              <a:avLst/>
            </a:prstTxWarp>
          </a:bodyPr>
          <a:lstStyle/>
          <a:p>
            <a:pPr algn="ctr" defTabSz="913503"/>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1033"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761411" y="4475297"/>
            <a:ext cx="1930231" cy="9141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742364" y="5301855"/>
            <a:ext cx="1525755" cy="9099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1"/>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10254555" y="5300562"/>
            <a:ext cx="1358615" cy="9125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9" name="Rectangle 68"/>
          <p:cNvSpPr/>
          <p:nvPr/>
        </p:nvSpPr>
        <p:spPr>
          <a:xfrm>
            <a:off x="8532811" y="3946275"/>
            <a:ext cx="3178105" cy="461679"/>
          </a:xfrm>
          <a:prstGeom prst="rect">
            <a:avLst/>
          </a:prstGeom>
        </p:spPr>
        <p:txBody>
          <a:bodyPr wrap="square" lIns="91383" tIns="45695" rIns="91383" bIns="45695">
            <a:spAutoFit/>
          </a:bodyPr>
          <a:lstStyle/>
          <a:p>
            <a:pPr lvl="0" algn="ctr"/>
            <a:r>
              <a:rPr lang="en-US" sz="2400" b="1" dirty="0">
                <a:solidFill>
                  <a:srgbClr val="FFC000"/>
                </a:solidFill>
              </a:rPr>
              <a:t>Tools &amp; Automation</a:t>
            </a:r>
          </a:p>
        </p:txBody>
      </p:sp>
      <p:sp>
        <p:nvSpPr>
          <p:cNvPr id="70" name="Rounded Rectangle 69"/>
          <p:cNvSpPr/>
          <p:nvPr/>
        </p:nvSpPr>
        <p:spPr bwMode="auto">
          <a:xfrm>
            <a:off x="4305383" y="5029218"/>
            <a:ext cx="1408051" cy="1677297"/>
          </a:xfrm>
          <a:prstGeom prst="roundRect">
            <a:avLst/>
          </a:prstGeom>
          <a:solidFill>
            <a:srgbClr val="00B0F0">
              <a:alpha val="43000"/>
            </a:srgb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383" tIns="45693" rIns="91383" bIns="45693" numCol="1" rtlCol="0" anchor="ctr" anchorCtr="0" compatLnSpc="1">
            <a:prstTxWarp prst="textNoShape">
              <a:avLst/>
            </a:prstTxWarp>
          </a:bodyPr>
          <a:lstStyle/>
          <a:p>
            <a:pPr algn="ctr" defTabSz="913503"/>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1" name="Rectangle 50"/>
          <p:cNvSpPr/>
          <p:nvPr/>
        </p:nvSpPr>
        <p:spPr>
          <a:xfrm>
            <a:off x="3420336" y="4447368"/>
            <a:ext cx="3178105" cy="615547"/>
          </a:xfrm>
          <a:prstGeom prst="rect">
            <a:avLst/>
          </a:prstGeom>
        </p:spPr>
        <p:txBody>
          <a:bodyPr wrap="square" lIns="91383" tIns="45695" rIns="91383" bIns="45695">
            <a:spAutoFit/>
          </a:bodyPr>
          <a:lstStyle/>
          <a:p>
            <a:pPr algn="ctr"/>
            <a:r>
              <a:rPr lang="en-US" b="1" dirty="0" smtClean="0">
                <a:solidFill>
                  <a:srgbClr val="FFC000"/>
                </a:solidFill>
              </a:rPr>
              <a:t>Utility Pricing</a:t>
            </a:r>
            <a:endParaRPr lang="en-US" b="1" dirty="0">
              <a:solidFill>
                <a:srgbClr val="FFC000"/>
              </a:solidFill>
            </a:endParaRPr>
          </a:p>
          <a:p>
            <a:pPr algn="ctr"/>
            <a:r>
              <a:rPr lang="en-US" sz="1500" b="1" dirty="0">
                <a:solidFill>
                  <a:srgbClr val="FFC000"/>
                </a:solidFill>
              </a:rPr>
              <a:t>Cost Transparency</a:t>
            </a:r>
          </a:p>
        </p:txBody>
      </p:sp>
      <p:sp>
        <p:nvSpPr>
          <p:cNvPr id="53" name="Rectangle 52"/>
          <p:cNvSpPr/>
          <p:nvPr/>
        </p:nvSpPr>
        <p:spPr>
          <a:xfrm>
            <a:off x="8480194" y="984270"/>
            <a:ext cx="3472855" cy="974639"/>
          </a:xfrm>
          <a:prstGeom prst="rect">
            <a:avLst/>
          </a:prstGeom>
        </p:spPr>
        <p:txBody>
          <a:bodyPr wrap="square" lIns="91383" tIns="45695" rIns="91383" bIns="45695">
            <a:spAutoFit/>
          </a:bodyPr>
          <a:lstStyle/>
          <a:p>
            <a:pPr algn="ctr">
              <a:lnSpc>
                <a:spcPts val="2000"/>
              </a:lnSpc>
            </a:pPr>
            <a:r>
              <a:rPr lang="en-US" sz="2400" b="1" dirty="0">
                <a:solidFill>
                  <a:srgbClr val="FFC000"/>
                </a:solidFill>
              </a:rPr>
              <a:t>Global Capacity</a:t>
            </a:r>
          </a:p>
          <a:p>
            <a:pPr algn="ctr">
              <a:lnSpc>
                <a:spcPts val="2000"/>
              </a:lnSpc>
            </a:pPr>
            <a:r>
              <a:rPr lang="en-US" b="1" dirty="0" smtClean="0">
                <a:solidFill>
                  <a:srgbClr val="FFC000"/>
                </a:solidFill>
              </a:rPr>
              <a:t>Microsite Strategy</a:t>
            </a:r>
          </a:p>
          <a:p>
            <a:pPr lvl="0" algn="ctr"/>
            <a:endParaRPr lang="en-US" sz="2400" b="1" dirty="0">
              <a:solidFill>
                <a:srgbClr val="FFC000"/>
              </a:solidFill>
            </a:endParaRPr>
          </a:p>
        </p:txBody>
      </p:sp>
      <p:pic>
        <p:nvPicPr>
          <p:cNvPr id="73" name="Picture 2"/>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4453617" y="5147754"/>
            <a:ext cx="1094407" cy="1451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4228983" y="3297629"/>
            <a:ext cx="3731651" cy="1118265"/>
          </a:xfrm>
          <a:prstGeom prst="rect">
            <a:avLst/>
          </a:prstGeom>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wrap="square" lIns="91383" tIns="45695" rIns="91383" bIns="45695">
            <a:spAutoFit/>
          </a:bodyPr>
          <a:lstStyle/>
          <a:p>
            <a:pPr marL="0" lvl="2" algn="ctr"/>
            <a:r>
              <a:rPr lang="en-US" sz="2100" b="1" dirty="0">
                <a:effectLst>
                  <a:outerShdw blurRad="38100" dist="38100" dir="2700000" algn="tl">
                    <a:srgbClr val="000000">
                      <a:alpha val="43137"/>
                    </a:srgbClr>
                  </a:outerShdw>
                </a:effectLst>
              </a:rPr>
              <a:t>GFS Customers</a:t>
            </a:r>
          </a:p>
          <a:p>
            <a:pPr marL="0" lvl="2" algn="ctr"/>
            <a:r>
              <a:rPr lang="en-US" b="1" dirty="0"/>
              <a:t> </a:t>
            </a:r>
            <a:r>
              <a:rPr lang="en-US" sz="1300" b="1" dirty="0"/>
              <a:t>300+ MS Product Teams </a:t>
            </a:r>
          </a:p>
          <a:p>
            <a:pPr marL="0" lvl="2" algn="ctr"/>
            <a:r>
              <a:rPr lang="en-US" sz="1300" b="1" dirty="0"/>
              <a:t>Microsoft IT (MS-IT, 1900 LOB apps)</a:t>
            </a:r>
          </a:p>
          <a:p>
            <a:pPr marL="0" lvl="2" algn="ctr"/>
            <a:r>
              <a:rPr lang="en-US" sz="1300" b="1" dirty="0"/>
              <a:t>Cloud Hosting – BPOS &amp; Azure</a:t>
            </a:r>
          </a:p>
        </p:txBody>
      </p:sp>
      <p:pic>
        <p:nvPicPr>
          <p:cNvPr id="37" name="Picture 4"/>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10589427" y="4446863"/>
            <a:ext cx="1007039" cy="1168108"/>
          </a:xfrm>
          <a:prstGeom prst="rect">
            <a:avLst/>
          </a:prstGeom>
          <a:noFill/>
          <a:ln w="9525">
            <a:noFill/>
            <a:miter lim="800000"/>
            <a:headEnd/>
            <a:tailEnd/>
          </a:ln>
        </p:spPr>
      </p:pic>
      <p:sp>
        <p:nvSpPr>
          <p:cNvPr id="64" name="Rounded Rectangle 63"/>
          <p:cNvSpPr/>
          <p:nvPr/>
        </p:nvSpPr>
        <p:spPr bwMode="auto">
          <a:xfrm>
            <a:off x="514465" y="1708846"/>
            <a:ext cx="3178105" cy="1721727"/>
          </a:xfrm>
          <a:prstGeom prst="roundRect">
            <a:avLst/>
          </a:prstGeom>
          <a:solidFill>
            <a:srgbClr val="00B0F0">
              <a:alpha val="43000"/>
            </a:srgb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21815" tIns="60915" rIns="121815" bIns="60915" numCol="1" rtlCol="0" anchor="ctr" anchorCtr="0" compatLnSpc="1">
            <a:prstTxWarp prst="textNoShape">
              <a:avLst/>
            </a:prstTxWarp>
          </a:bodyPr>
          <a:lstStyle/>
          <a:p>
            <a:pPr algn="ctr" defTabSz="913503"/>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2" name="Rectangle 11"/>
          <p:cNvSpPr/>
          <p:nvPr/>
        </p:nvSpPr>
        <p:spPr>
          <a:xfrm>
            <a:off x="274937" y="903123"/>
            <a:ext cx="3711043" cy="892552"/>
          </a:xfrm>
          <a:prstGeom prst="rect">
            <a:avLst/>
          </a:prstGeom>
        </p:spPr>
        <p:txBody>
          <a:bodyPr wrap="square" lIns="121820" tIns="60917" rIns="121820" bIns="60917">
            <a:spAutoFit/>
          </a:bodyPr>
          <a:lstStyle/>
          <a:p>
            <a:pPr algn="ctr">
              <a:lnSpc>
                <a:spcPts val="2000"/>
              </a:lnSpc>
            </a:pPr>
            <a:r>
              <a:rPr lang="en-US" sz="2400" b="1" dirty="0">
                <a:solidFill>
                  <a:srgbClr val="FFC000"/>
                </a:solidFill>
              </a:rPr>
              <a:t>Global Network</a:t>
            </a:r>
          </a:p>
          <a:p>
            <a:pPr algn="ctr">
              <a:lnSpc>
                <a:spcPts val="2000"/>
              </a:lnSpc>
            </a:pPr>
            <a:r>
              <a:rPr lang="en-US" sz="1600" b="1" dirty="0">
                <a:solidFill>
                  <a:srgbClr val="FFC000"/>
                </a:solidFill>
              </a:rPr>
              <a:t>Dark Fiber, Routing, Switching, Load-Balancing</a:t>
            </a:r>
          </a:p>
        </p:txBody>
      </p:sp>
      <p:pic>
        <p:nvPicPr>
          <p:cNvPr id="1036" name="Picture 1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284151" y="1894601"/>
            <a:ext cx="1677227" cy="1211819"/>
          </a:xfrm>
          <a:prstGeom prst="rect">
            <a:avLst/>
          </a:prstGeom>
          <a:ln>
            <a:noFill/>
          </a:ln>
          <a:effectLst>
            <a:glow rad="101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Rectangle 59"/>
          <p:cNvSpPr/>
          <p:nvPr/>
        </p:nvSpPr>
        <p:spPr>
          <a:xfrm>
            <a:off x="958698" y="3092017"/>
            <a:ext cx="2351665" cy="615531"/>
          </a:xfrm>
          <a:prstGeom prst="rect">
            <a:avLst/>
          </a:prstGeom>
        </p:spPr>
        <p:txBody>
          <a:bodyPr wrap="square" lIns="121820" tIns="60917" rIns="121820" bIns="60917">
            <a:spAutoFit/>
          </a:bodyPr>
          <a:lstStyle/>
          <a:p>
            <a:r>
              <a:rPr lang="en-US" sz="1600" b="1" dirty="0">
                <a:solidFill>
                  <a:prstClr val="white"/>
                </a:solidFill>
              </a:rPr>
              <a:t>Lower DC to DC costs</a:t>
            </a:r>
          </a:p>
        </p:txBody>
      </p:sp>
      <p:pic>
        <p:nvPicPr>
          <p:cNvPr id="4098" name="Picture 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43381" y="2055717"/>
            <a:ext cx="886250" cy="916987"/>
          </a:xfrm>
          <a:prstGeom prst="rect">
            <a:avLst/>
          </a:prstGeom>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C:\Users\rickba\AppData\Local\Microsoft\Windows\Temporary Internet Files\Content.Outlook\1EH958IU\fiber 2.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764952" y="2109991"/>
            <a:ext cx="850247" cy="850247"/>
          </a:xfrm>
          <a:prstGeom prst="rect">
            <a:avLst/>
          </a:prstGeom>
          <a:noFill/>
          <a:effectLst>
            <a:glow rad="63500">
              <a:schemeClr val="accent4">
                <a:satMod val="175000"/>
                <a:alpha val="40000"/>
              </a:schemeClr>
            </a:glow>
            <a:softEdge rad="31750"/>
          </a:effectLst>
          <a:extLst>
            <a:ext uri="{909E8E84-426E-40DD-AFC4-6F175D3DCCD1}">
              <a14:hiddenFill xmlns:a14="http://schemas.microsoft.com/office/drawing/2010/main">
                <a:solidFill>
                  <a:srgbClr val="FFFFFF"/>
                </a:solidFill>
              </a14:hiddenFill>
            </a:ext>
          </a:extLst>
        </p:spPr>
      </p:pic>
      <p:sp>
        <p:nvSpPr>
          <p:cNvPr id="40" name="Rounded Rectangle 39"/>
          <p:cNvSpPr/>
          <p:nvPr/>
        </p:nvSpPr>
        <p:spPr bwMode="auto">
          <a:xfrm>
            <a:off x="6399234" y="5029218"/>
            <a:ext cx="1408051" cy="1677297"/>
          </a:xfrm>
          <a:prstGeom prst="roundRect">
            <a:avLst/>
          </a:prstGeom>
          <a:solidFill>
            <a:srgbClr val="00B0F0">
              <a:alpha val="43000"/>
            </a:srgb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383" tIns="45693" rIns="91383" bIns="45693" numCol="1" rtlCol="0" anchor="ctr" anchorCtr="0" compatLnSpc="1">
            <a:prstTxWarp prst="textNoShape">
              <a:avLst/>
            </a:prstTxWarp>
          </a:bodyPr>
          <a:lstStyle/>
          <a:p>
            <a:pPr algn="ctr" defTabSz="913503"/>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1" name="Rectangle 40"/>
          <p:cNvSpPr/>
          <p:nvPr/>
        </p:nvSpPr>
        <p:spPr>
          <a:xfrm>
            <a:off x="5980112" y="4447369"/>
            <a:ext cx="2247900" cy="615503"/>
          </a:xfrm>
          <a:prstGeom prst="rect">
            <a:avLst/>
          </a:prstGeom>
        </p:spPr>
        <p:txBody>
          <a:bodyPr wrap="square" lIns="91383" tIns="45695" rIns="91383" bIns="45695">
            <a:spAutoFit/>
          </a:bodyPr>
          <a:lstStyle/>
          <a:p>
            <a:pPr algn="ctr"/>
            <a:r>
              <a:rPr lang="en-US" b="1" dirty="0" smtClean="0">
                <a:solidFill>
                  <a:srgbClr val="FFC000"/>
                </a:solidFill>
              </a:rPr>
              <a:t>MOC</a:t>
            </a:r>
          </a:p>
          <a:p>
            <a:pPr algn="ctr"/>
            <a:r>
              <a:rPr lang="en-US" sz="1500" b="1" dirty="0" smtClean="0">
                <a:solidFill>
                  <a:srgbClr val="FFC000"/>
                </a:solidFill>
              </a:rPr>
              <a:t>Global </a:t>
            </a:r>
            <a:r>
              <a:rPr lang="en-US" sz="1500" b="1" dirty="0">
                <a:solidFill>
                  <a:srgbClr val="FFC000"/>
                </a:solidFill>
              </a:rPr>
              <a:t>Ticketing</a:t>
            </a:r>
          </a:p>
        </p:txBody>
      </p:sp>
      <p:pic>
        <p:nvPicPr>
          <p:cNvPr id="42" name="Picture 2" descr="http://pro.corbis.com/images/42-15546916.jpg?size=572&amp;uid=%7b3dbbda8f-f267-4727-ac3e-180343b1f51f%7d"/>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399234" y="5112301"/>
            <a:ext cx="1408051" cy="1059899"/>
          </a:xfrm>
          <a:prstGeom prst="ellipse">
            <a:avLst/>
          </a:prstGeom>
          <a:ln>
            <a:noFill/>
          </a:ln>
          <a:effectLst>
            <a:softEdge rad="112500"/>
          </a:effectLst>
        </p:spPr>
      </p:pic>
      <p:sp>
        <p:nvSpPr>
          <p:cNvPr id="3" name="Rectangle 2"/>
          <p:cNvSpPr/>
          <p:nvPr/>
        </p:nvSpPr>
        <p:spPr>
          <a:xfrm>
            <a:off x="6234873" y="6249201"/>
            <a:ext cx="1725742" cy="502715"/>
          </a:xfrm>
          <a:prstGeom prst="rect">
            <a:avLst/>
          </a:prstGeom>
        </p:spPr>
        <p:txBody>
          <a:bodyPr wrap="square" lIns="91383" tIns="45695" rIns="91383" bIns="45695">
            <a:spAutoFit/>
          </a:bodyPr>
          <a:lstStyle/>
          <a:p>
            <a:pPr algn="ctr"/>
            <a:r>
              <a:rPr lang="en-US" sz="1300" dirty="0">
                <a:effectLst>
                  <a:outerShdw blurRad="38100" dist="38100" dir="2700000" algn="tl">
                    <a:srgbClr val="000000">
                      <a:alpha val="43137"/>
                    </a:srgbClr>
                  </a:outerShdw>
                </a:effectLst>
              </a:rPr>
              <a:t>Bangalore, India</a:t>
            </a:r>
          </a:p>
          <a:p>
            <a:pPr algn="ctr"/>
            <a:r>
              <a:rPr lang="en-US" sz="1300" dirty="0">
                <a:effectLst>
                  <a:outerShdw blurRad="38100" dist="38100" dir="2700000" algn="tl">
                    <a:srgbClr val="000000">
                      <a:alpha val="43137"/>
                    </a:srgbClr>
                  </a:outerShdw>
                </a:effectLst>
              </a:rPr>
              <a:t>Redmond, USA</a:t>
            </a:r>
          </a:p>
        </p:txBody>
      </p:sp>
    </p:spTree>
    <p:extLst>
      <p:ext uri="{BB962C8B-B14F-4D97-AF65-F5344CB8AC3E}">
        <p14:creationId xmlns:p14="http://schemas.microsoft.com/office/powerpoint/2010/main" val="126212210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bwMode="auto">
          <a:xfrm>
            <a:off x="6602283" y="5015419"/>
            <a:ext cx="2640911" cy="1563183"/>
          </a:xfrm>
          <a:prstGeom prst="rightArrow">
            <a:avLst/>
          </a:prstGeom>
          <a:ln>
            <a:headEnd type="none" w="med" len="med"/>
            <a:tailEnd type="none" w="med" len="med"/>
          </a:ln>
          <a:effectLst>
            <a:outerShdw blurRad="50800" dist="381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121828" tIns="60944" rIns="121828" bIns="60944" numCol="1" rtlCol="0" anchor="ctr" anchorCtr="0" compatLnSpc="1">
            <a:prstTxWarp prst="textNoShape">
              <a:avLst/>
            </a:prstTxWarp>
          </a:bodyPr>
          <a:lstStyle/>
          <a:p>
            <a:pPr algn="r" defTabSz="1217995"/>
            <a:r>
              <a:rPr lang="en-US" sz="2700" dirty="0">
                <a:gradFill>
                  <a:gsLst>
                    <a:gs pos="0">
                      <a:srgbClr val="FFFFFF"/>
                    </a:gs>
                    <a:gs pos="100000">
                      <a:srgbClr val="FFFFFF"/>
                    </a:gs>
                  </a:gsLst>
                  <a:lin ang="5400000" scaled="0"/>
                </a:gradFill>
              </a:rPr>
              <a:t>SLAs/OLAs</a:t>
            </a:r>
          </a:p>
        </p:txBody>
      </p:sp>
      <p:sp>
        <p:nvSpPr>
          <p:cNvPr id="9" name="Right Arrow 8"/>
          <p:cNvSpPr/>
          <p:nvPr/>
        </p:nvSpPr>
        <p:spPr bwMode="auto">
          <a:xfrm>
            <a:off x="3093463" y="5031116"/>
            <a:ext cx="1890341" cy="1547485"/>
          </a:xfrm>
          <a:prstGeom prst="rightArrow">
            <a:avLst/>
          </a:prstGeom>
          <a:ln>
            <a:headEnd type="none" w="med" len="med"/>
            <a:tailEnd type="none" w="med" len="med"/>
          </a:ln>
          <a:effectLst>
            <a:outerShdw blurRad="50800" dist="381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121828" tIns="60944" rIns="121828" bIns="60944" numCol="1" rtlCol="0" anchor="ctr" anchorCtr="0" compatLnSpc="1">
            <a:prstTxWarp prst="textNoShape">
              <a:avLst/>
            </a:prstTxWarp>
          </a:bodyPr>
          <a:lstStyle/>
          <a:p>
            <a:pPr algn="ctr" defTabSz="1217995"/>
            <a:r>
              <a:rPr lang="en-US" sz="1600" dirty="0" smtClean="0">
                <a:gradFill>
                  <a:gsLst>
                    <a:gs pos="0">
                      <a:srgbClr val="FFFFFF"/>
                    </a:gs>
                    <a:gs pos="100000">
                      <a:srgbClr val="FFFFFF"/>
                    </a:gs>
                  </a:gsLst>
                  <a:lin ang="5400000" scaled="0"/>
                </a:gradFill>
              </a:rPr>
              <a:t>Units Consumed  </a:t>
            </a:r>
            <a:endParaRPr lang="en-US" sz="1600" dirty="0">
              <a:gradFill>
                <a:gsLst>
                  <a:gs pos="0">
                    <a:srgbClr val="FFFFFF"/>
                  </a:gs>
                  <a:gs pos="100000">
                    <a:srgbClr val="FFFFFF"/>
                  </a:gs>
                </a:gsLst>
                <a:lin ang="5400000" scaled="0"/>
              </a:gradFill>
            </a:endParaRPr>
          </a:p>
          <a:p>
            <a:pPr algn="ctr" defTabSz="1217995"/>
            <a:r>
              <a:rPr lang="en-US" sz="1600" dirty="0">
                <a:gradFill>
                  <a:gsLst>
                    <a:gs pos="0">
                      <a:srgbClr val="FFFFFF"/>
                    </a:gs>
                    <a:gs pos="100000">
                      <a:srgbClr val="FFFFFF"/>
                    </a:gs>
                  </a:gsLst>
                  <a:lin ang="5400000" scaled="0"/>
                </a:gradFill>
              </a:rPr>
              <a:t>@ rate</a:t>
            </a:r>
          </a:p>
        </p:txBody>
      </p:sp>
      <p:sp>
        <p:nvSpPr>
          <p:cNvPr id="2" name="Title 1"/>
          <p:cNvSpPr>
            <a:spLocks noGrp="1"/>
          </p:cNvSpPr>
          <p:nvPr>
            <p:ph type="title"/>
          </p:nvPr>
        </p:nvSpPr>
        <p:spPr>
          <a:xfrm>
            <a:off x="519112" y="228600"/>
            <a:ext cx="11149013" cy="498598"/>
          </a:xfrm>
        </p:spPr>
        <p:txBody>
          <a:bodyPr/>
          <a:lstStyle/>
          <a:p>
            <a:r>
              <a:rPr lang="en-US" sz="3600" dirty="0" smtClean="0"/>
              <a:t>Cloud Services – Consumption based charge back $</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1839084627"/>
              </p:ext>
            </p:extLst>
          </p:nvPr>
        </p:nvGraphicFramePr>
        <p:xfrm>
          <a:off x="609441" y="956728"/>
          <a:ext cx="10868369" cy="2838365"/>
        </p:xfrm>
        <a:graphic>
          <a:graphicData uri="http://schemas.openxmlformats.org/drawingml/2006/table">
            <a:tbl>
              <a:tblPr firstRow="1" bandRow="1">
                <a:tableStyleId>{5C22544A-7EE6-4342-B048-85BDC9FD1C3A}</a:tableStyleId>
              </a:tblPr>
              <a:tblGrid>
                <a:gridCol w="4266089"/>
                <a:gridCol w="6602280"/>
              </a:tblGrid>
              <a:tr h="494453">
                <a:tc>
                  <a:txBody>
                    <a:bodyPr/>
                    <a:lstStyle/>
                    <a:p>
                      <a:pPr marL="0" marR="0" indent="0" algn="ctr" defTabSz="685864" rtl="0" eaLnBrk="1" fontAlgn="auto" latinLnBrk="0" hangingPunct="1">
                        <a:lnSpc>
                          <a:spcPct val="100000"/>
                        </a:lnSpc>
                        <a:spcBef>
                          <a:spcPts val="0"/>
                        </a:spcBef>
                        <a:spcAft>
                          <a:spcPts val="0"/>
                        </a:spcAft>
                        <a:buClrTx/>
                        <a:buSzTx/>
                        <a:buFontTx/>
                        <a:buNone/>
                        <a:tabLst/>
                        <a:defRPr/>
                      </a:pPr>
                      <a:r>
                        <a:rPr lang="en-US" sz="1900" dirty="0" smtClean="0"/>
                        <a:t>Business Problem</a:t>
                      </a:r>
                      <a:endParaRPr lang="en-US" sz="4100" dirty="0"/>
                    </a:p>
                  </a:txBody>
                  <a:tcPr marL="121888" marR="121888" marT="60960" marB="60960"/>
                </a:tc>
                <a:tc>
                  <a:txBody>
                    <a:bodyPr/>
                    <a:lstStyle/>
                    <a:p>
                      <a:pPr marL="0" marR="0" indent="0" algn="ctr" defTabSz="685864" rtl="0" eaLnBrk="1" fontAlgn="auto" latinLnBrk="0" hangingPunct="1">
                        <a:lnSpc>
                          <a:spcPct val="100000"/>
                        </a:lnSpc>
                        <a:spcBef>
                          <a:spcPts val="0"/>
                        </a:spcBef>
                        <a:spcAft>
                          <a:spcPts val="0"/>
                        </a:spcAft>
                        <a:buClrTx/>
                        <a:buSzTx/>
                        <a:buFontTx/>
                        <a:buNone/>
                        <a:tabLst/>
                        <a:defRPr/>
                      </a:pPr>
                      <a:r>
                        <a:rPr lang="en-US" sz="1900" dirty="0" smtClean="0"/>
                        <a:t>Transformation Challenges</a:t>
                      </a:r>
                      <a:endParaRPr lang="en-US" sz="4100" dirty="0"/>
                    </a:p>
                  </a:txBody>
                  <a:tcPr marL="121888" marR="121888" marT="60960" marB="60960"/>
                </a:tc>
              </a:tr>
              <a:tr h="2343912">
                <a:tc>
                  <a:txBody>
                    <a:bodyPr/>
                    <a:lstStyle/>
                    <a:p>
                      <a:pPr marL="285750" indent="-285750" rtl="0">
                        <a:lnSpc>
                          <a:spcPct val="150000"/>
                        </a:lnSpc>
                        <a:buFont typeface="Arial" pitchFamily="34" charset="0"/>
                        <a:buChar char="•"/>
                      </a:pPr>
                      <a:r>
                        <a:rPr lang="en-US" sz="1600" dirty="0" smtClean="0"/>
                        <a:t>Monitoring &amp; Measuring IT elements</a:t>
                      </a:r>
                    </a:p>
                    <a:p>
                      <a:pPr marL="285750" indent="-285750" rtl="0">
                        <a:lnSpc>
                          <a:spcPct val="150000"/>
                        </a:lnSpc>
                        <a:buFont typeface="Arial" pitchFamily="34" charset="0"/>
                        <a:buChar char="•"/>
                      </a:pPr>
                      <a:r>
                        <a:rPr lang="en-US" sz="1600" b="1" dirty="0" smtClean="0"/>
                        <a:t>Rate (IT)  / Consumption (Customer)</a:t>
                      </a:r>
                    </a:p>
                    <a:p>
                      <a:pPr marL="285750" indent="-285750" rtl="0">
                        <a:lnSpc>
                          <a:spcPct val="150000"/>
                        </a:lnSpc>
                        <a:buFont typeface="Arial" pitchFamily="34" charset="0"/>
                        <a:buChar char="•"/>
                      </a:pPr>
                      <a:r>
                        <a:rPr lang="en-US" sz="1600" dirty="0" smtClean="0"/>
                        <a:t>Allocation vs. accuracy</a:t>
                      </a:r>
                    </a:p>
                    <a:p>
                      <a:pPr marL="285750" indent="-285750" rtl="0">
                        <a:lnSpc>
                          <a:spcPct val="150000"/>
                        </a:lnSpc>
                        <a:buFont typeface="Arial" pitchFamily="34" charset="0"/>
                        <a:buChar char="•"/>
                      </a:pPr>
                      <a:r>
                        <a:rPr lang="en-US" sz="1600" dirty="0" smtClean="0"/>
                        <a:t>“IT is too….. Unresponsive, expensive</a:t>
                      </a:r>
                      <a:r>
                        <a:rPr lang="en-US" sz="1900" dirty="0" smtClean="0"/>
                        <a:t>"</a:t>
                      </a:r>
                    </a:p>
                    <a:p>
                      <a:endParaRPr lang="en-US" sz="4100" dirty="0"/>
                    </a:p>
                  </a:txBody>
                  <a:tcPr marL="121888" marR="121888" marT="60960" marB="60960"/>
                </a:tc>
                <a:tc>
                  <a:txBody>
                    <a:bodyPr/>
                    <a:lstStyle/>
                    <a:p>
                      <a:pPr marL="285750" indent="-285750" rtl="0">
                        <a:lnSpc>
                          <a:spcPct val="150000"/>
                        </a:lnSpc>
                        <a:buFont typeface="Arial" pitchFamily="34" charset="0"/>
                        <a:buChar char="•"/>
                      </a:pPr>
                      <a:r>
                        <a:rPr lang="en-US" sz="1600" dirty="0" smtClean="0"/>
                        <a:t>Asset Accuracy</a:t>
                      </a:r>
                    </a:p>
                    <a:p>
                      <a:pPr marL="285750" indent="-285750" rtl="0">
                        <a:lnSpc>
                          <a:spcPct val="150000"/>
                        </a:lnSpc>
                        <a:buFont typeface="Arial" pitchFamily="34" charset="0"/>
                        <a:buChar char="•"/>
                      </a:pPr>
                      <a:r>
                        <a:rPr lang="en-US" sz="1600" dirty="0" smtClean="0"/>
                        <a:t>Taxonomy Consistency</a:t>
                      </a:r>
                    </a:p>
                    <a:p>
                      <a:pPr marL="285750" indent="-285750" rtl="0">
                        <a:lnSpc>
                          <a:spcPct val="150000"/>
                        </a:lnSpc>
                        <a:buFont typeface="Arial" pitchFamily="34" charset="0"/>
                        <a:buChar char="•"/>
                      </a:pPr>
                      <a:r>
                        <a:rPr lang="en-US" sz="1600" dirty="0" smtClean="0"/>
                        <a:t>Process Change</a:t>
                      </a:r>
                    </a:p>
                    <a:p>
                      <a:pPr marL="285750" indent="-285750" rtl="0">
                        <a:lnSpc>
                          <a:spcPct val="150000"/>
                        </a:lnSpc>
                        <a:buFont typeface="Arial" pitchFamily="34" charset="0"/>
                        <a:buChar char="•"/>
                      </a:pPr>
                      <a:r>
                        <a:rPr lang="en-US" sz="1600" dirty="0" smtClean="0"/>
                        <a:t>Systems Implementation</a:t>
                      </a:r>
                    </a:p>
                    <a:p>
                      <a:pPr marL="285750" indent="-285750" rtl="0">
                        <a:lnSpc>
                          <a:spcPct val="150000"/>
                        </a:lnSpc>
                        <a:buFont typeface="Arial" pitchFamily="34" charset="0"/>
                        <a:buChar char="•"/>
                      </a:pPr>
                      <a:r>
                        <a:rPr lang="en-US" sz="1600" dirty="0" smtClean="0"/>
                        <a:t>IT/User Alignment</a:t>
                      </a:r>
                    </a:p>
                    <a:p>
                      <a:pPr marL="285750" indent="-285750" rtl="0">
                        <a:lnSpc>
                          <a:spcPct val="150000"/>
                        </a:lnSpc>
                        <a:buFont typeface="Arial" pitchFamily="34" charset="0"/>
                        <a:buChar char="•"/>
                      </a:pPr>
                      <a:r>
                        <a:rPr lang="en-US" sz="1600" dirty="0" smtClean="0"/>
                        <a:t>Allocated/Unallocated</a:t>
                      </a:r>
                      <a:endParaRPr lang="en-US" sz="1600" dirty="0"/>
                    </a:p>
                  </a:txBody>
                  <a:tcPr marL="121888" marR="121888" marT="60960" marB="60960"/>
                </a:tc>
              </a:tr>
            </a:tbl>
          </a:graphicData>
        </a:graphic>
      </p:graphicFrame>
      <p:sp>
        <p:nvSpPr>
          <p:cNvPr id="6" name="Rounded Rectangle 5"/>
          <p:cNvSpPr/>
          <p:nvPr/>
        </p:nvSpPr>
        <p:spPr bwMode="auto">
          <a:xfrm>
            <a:off x="4983801" y="4775204"/>
            <a:ext cx="1821332" cy="1952545"/>
          </a:xfrm>
          <a:prstGeom prst="roundRect">
            <a:avLst/>
          </a:prstGeom>
          <a:solidFill>
            <a:srgbClr val="00B0F0">
              <a:alpha val="43000"/>
            </a:srgb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7" tIns="45715" rIns="91427" bIns="45715" numCol="1" rtlCol="0" anchor="ctr" anchorCtr="0" compatLnSpc="1">
            <a:prstTxWarp prst="textNoShape">
              <a:avLst/>
            </a:prstTxWarp>
          </a:bodyPr>
          <a:lstStyle/>
          <a:p>
            <a:pPr defTabSz="913603"/>
            <a:endParaRPr lang="en-US" sz="3700" dirty="0">
              <a:gradFill>
                <a:gsLst>
                  <a:gs pos="5000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endParaRPr>
          </a:p>
        </p:txBody>
      </p:sp>
      <p:sp>
        <p:nvSpPr>
          <p:cNvPr id="7" name="Rectangle 6"/>
          <p:cNvSpPr/>
          <p:nvPr/>
        </p:nvSpPr>
        <p:spPr>
          <a:xfrm>
            <a:off x="203147" y="3859954"/>
            <a:ext cx="3178105" cy="831011"/>
          </a:xfrm>
          <a:prstGeom prst="rect">
            <a:avLst/>
          </a:prstGeom>
        </p:spPr>
        <p:txBody>
          <a:bodyPr wrap="square" lIns="91427" tIns="45717" rIns="91427" bIns="45717">
            <a:spAutoFit/>
          </a:bodyPr>
          <a:lstStyle/>
          <a:p>
            <a:pPr algn="ctr" defTabSz="913867"/>
            <a:r>
              <a:rPr lang="en-US" sz="2700" b="1" dirty="0">
                <a:solidFill>
                  <a:srgbClr val="FFC000"/>
                </a:solidFill>
                <a:latin typeface="Segoe UI"/>
              </a:rPr>
              <a:t>Utility Pricing</a:t>
            </a:r>
          </a:p>
          <a:p>
            <a:pPr algn="ctr" defTabSz="913867"/>
            <a:r>
              <a:rPr lang="en-US" sz="2100" b="1" dirty="0">
                <a:solidFill>
                  <a:srgbClr val="FFC000"/>
                </a:solidFill>
                <a:latin typeface="Segoe UI"/>
              </a:rPr>
              <a:t>Cost Transparency</a:t>
            </a: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186652" y="4802989"/>
            <a:ext cx="1415630" cy="1878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p:cNvSpPr/>
          <p:nvPr/>
        </p:nvSpPr>
        <p:spPr>
          <a:xfrm>
            <a:off x="3847190" y="3924433"/>
            <a:ext cx="4171212" cy="831011"/>
          </a:xfrm>
          <a:prstGeom prst="rect">
            <a:avLst/>
          </a:prstGeom>
        </p:spPr>
        <p:txBody>
          <a:bodyPr wrap="square" lIns="91427" tIns="45717" rIns="91427" bIns="45717">
            <a:spAutoFit/>
          </a:bodyPr>
          <a:lstStyle/>
          <a:p>
            <a:pPr algn="ctr" defTabSz="913867"/>
            <a:r>
              <a:rPr lang="en-US" sz="2700" b="1" dirty="0">
                <a:solidFill>
                  <a:srgbClr val="FFC000"/>
                </a:solidFill>
                <a:latin typeface="Segoe UI"/>
              </a:rPr>
              <a:t>Charge back</a:t>
            </a:r>
          </a:p>
          <a:p>
            <a:pPr algn="ctr" defTabSz="913867"/>
            <a:r>
              <a:rPr lang="en-US" sz="2100" b="1" dirty="0">
                <a:solidFill>
                  <a:srgbClr val="FFC000"/>
                </a:solidFill>
                <a:latin typeface="Segoe UI"/>
              </a:rPr>
              <a:t>Cost agreement/ alignment</a:t>
            </a:r>
          </a:p>
        </p:txBody>
      </p:sp>
      <p:pic>
        <p:nvPicPr>
          <p:cNvPr id="3076" name="Picture 4" descr="Businessmen Looking at Paper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3192" y="4990947"/>
            <a:ext cx="2186988" cy="14595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635258" y="3781429"/>
            <a:ext cx="3402979" cy="1231107"/>
          </a:xfrm>
          <a:prstGeom prst="rect">
            <a:avLst/>
          </a:prstGeom>
        </p:spPr>
        <p:txBody>
          <a:bodyPr wrap="square" lIns="121833" tIns="60947" rIns="121833" bIns="60947">
            <a:spAutoFit/>
          </a:bodyPr>
          <a:lstStyle/>
          <a:p>
            <a:pPr algn="ctr" defTabSz="913867"/>
            <a:r>
              <a:rPr lang="en-US" sz="2400" b="1" dirty="0">
                <a:solidFill>
                  <a:srgbClr val="FFC000"/>
                </a:solidFill>
                <a:latin typeface="Segoe UI"/>
              </a:rPr>
              <a:t>Confidence in IT as a Service/Platform Provider</a:t>
            </a:r>
            <a:endParaRPr lang="en-US" b="1" dirty="0">
              <a:solidFill>
                <a:srgbClr val="FFC000"/>
              </a:solidFill>
              <a:latin typeface="Segoe UI"/>
            </a:endParaRPr>
          </a:p>
        </p:txBody>
      </p:sp>
      <p:sp>
        <p:nvSpPr>
          <p:cNvPr id="13" name="TextBox 12"/>
          <p:cNvSpPr txBox="1"/>
          <p:nvPr/>
        </p:nvSpPr>
        <p:spPr>
          <a:xfrm>
            <a:off x="423223" y="5137703"/>
            <a:ext cx="2670238" cy="1519184"/>
          </a:xfrm>
          <a:prstGeom prst="rect">
            <a:avLst/>
          </a:prstGeom>
        </p:spPr>
        <p:style>
          <a:lnRef idx="0">
            <a:schemeClr val="accent4"/>
          </a:lnRef>
          <a:fillRef idx="3">
            <a:schemeClr val="accent4"/>
          </a:fillRef>
          <a:effectRef idx="3">
            <a:schemeClr val="accent4"/>
          </a:effectRef>
          <a:fontRef idx="minor">
            <a:schemeClr val="lt1"/>
          </a:fontRef>
        </p:style>
        <p:txBody>
          <a:bodyPr wrap="square" lIns="121833" tIns="60947" rIns="121833" bIns="60947" rtlCol="0">
            <a:spAutoFit/>
          </a:bodyPr>
          <a:lstStyle/>
          <a:p>
            <a:pPr defTabSz="913867">
              <a:lnSpc>
                <a:spcPct val="90000"/>
              </a:lnSpc>
              <a:spcBef>
                <a:spcPct val="20000"/>
              </a:spcBef>
              <a:buSzPct val="90000"/>
            </a:pPr>
            <a:r>
              <a:rPr lang="en-US" sz="2100" dirty="0">
                <a:gradFill>
                  <a:gsLst>
                    <a:gs pos="0">
                      <a:srgbClr val="FFFFFF"/>
                    </a:gs>
                    <a:gs pos="100000">
                      <a:srgbClr val="FFFFFF"/>
                    </a:gs>
                  </a:gsLst>
                  <a:lin ang="5400000" scaled="0"/>
                </a:gradFill>
              </a:rPr>
              <a:t>Power</a:t>
            </a:r>
          </a:p>
          <a:p>
            <a:pPr defTabSz="913867">
              <a:lnSpc>
                <a:spcPct val="90000"/>
              </a:lnSpc>
              <a:spcBef>
                <a:spcPct val="20000"/>
              </a:spcBef>
              <a:buSzPct val="90000"/>
            </a:pPr>
            <a:r>
              <a:rPr lang="en-US" sz="2100" dirty="0">
                <a:gradFill>
                  <a:gsLst>
                    <a:gs pos="0">
                      <a:srgbClr val="FFFFFF"/>
                    </a:gs>
                    <a:gs pos="100000">
                      <a:srgbClr val="FFFFFF"/>
                    </a:gs>
                  </a:gsLst>
                  <a:lin ang="5400000" scaled="0"/>
                </a:gradFill>
              </a:rPr>
              <a:t>Storage</a:t>
            </a:r>
          </a:p>
          <a:p>
            <a:pPr defTabSz="913867">
              <a:lnSpc>
                <a:spcPct val="90000"/>
              </a:lnSpc>
              <a:spcBef>
                <a:spcPct val="20000"/>
              </a:spcBef>
              <a:buSzPct val="90000"/>
            </a:pPr>
            <a:r>
              <a:rPr lang="en-US" sz="2100" dirty="0">
                <a:gradFill>
                  <a:gsLst>
                    <a:gs pos="0">
                      <a:srgbClr val="FFFFFF"/>
                    </a:gs>
                    <a:gs pos="100000">
                      <a:srgbClr val="FFFFFF"/>
                    </a:gs>
                  </a:gsLst>
                  <a:lin ang="5400000" scaled="0"/>
                </a:gradFill>
              </a:rPr>
              <a:t>Egress (traffic)</a:t>
            </a:r>
          </a:p>
          <a:p>
            <a:pPr defTabSz="913867">
              <a:lnSpc>
                <a:spcPct val="90000"/>
              </a:lnSpc>
              <a:spcBef>
                <a:spcPct val="20000"/>
              </a:spcBef>
              <a:buSzPct val="90000"/>
            </a:pPr>
            <a:r>
              <a:rPr lang="en-US" sz="2100" dirty="0">
                <a:gradFill>
                  <a:gsLst>
                    <a:gs pos="0">
                      <a:srgbClr val="FFFFFF"/>
                    </a:gs>
                    <a:gs pos="100000">
                      <a:srgbClr val="FFFFFF"/>
                    </a:gs>
                  </a:gsLst>
                  <a:lin ang="5400000" scaled="0"/>
                </a:gradFill>
              </a:rPr>
              <a:t>Tickets</a:t>
            </a:r>
          </a:p>
        </p:txBody>
      </p:sp>
      <p:sp>
        <p:nvSpPr>
          <p:cNvPr id="14" name="TextBox 13"/>
          <p:cNvSpPr txBox="1"/>
          <p:nvPr/>
        </p:nvSpPr>
        <p:spPr>
          <a:xfrm>
            <a:off x="208785" y="4749364"/>
            <a:ext cx="3048319" cy="41857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121833" tIns="60947" rIns="121833" bIns="60947" rtlCol="0">
            <a:spAutoFit/>
          </a:bodyPr>
          <a:lstStyle/>
          <a:p>
            <a:pPr defTabSz="913867">
              <a:lnSpc>
                <a:spcPct val="90000"/>
              </a:lnSpc>
              <a:spcBef>
                <a:spcPct val="20000"/>
              </a:spcBef>
              <a:buSzPct val="90000"/>
            </a:pPr>
            <a:r>
              <a:rPr lang="en-US" sz="2100" dirty="0">
                <a:gradFill>
                  <a:gsLst>
                    <a:gs pos="0">
                      <a:srgbClr val="FFFFFF"/>
                    </a:gs>
                    <a:gs pos="100000">
                      <a:srgbClr val="FFFFFF"/>
                    </a:gs>
                  </a:gsLst>
                  <a:lin ang="5400000" scaled="0"/>
                </a:gradFill>
              </a:rPr>
              <a:t>Monitor/Measurement</a:t>
            </a:r>
          </a:p>
        </p:txBody>
      </p:sp>
      <p:sp>
        <p:nvSpPr>
          <p:cNvPr id="4" name="TextBox 3"/>
          <p:cNvSpPr txBox="1"/>
          <p:nvPr/>
        </p:nvSpPr>
        <p:spPr>
          <a:xfrm>
            <a:off x="8227458" y="1619959"/>
            <a:ext cx="2945633" cy="19358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121833" tIns="60947" rIns="121833" bIns="60947" rtlCol="0">
            <a:spAutoFit/>
          </a:bodyPr>
          <a:lstStyle/>
          <a:p>
            <a:pPr defTabSz="913867">
              <a:lnSpc>
                <a:spcPct val="90000"/>
              </a:lnSpc>
              <a:spcBef>
                <a:spcPct val="20000"/>
              </a:spcBef>
              <a:buSzPct val="90000"/>
            </a:pPr>
            <a:r>
              <a:rPr lang="en-US" b="1" dirty="0">
                <a:solidFill>
                  <a:srgbClr val="FFC000"/>
                </a:solidFill>
              </a:rPr>
              <a:t>Requires IT Reinvention</a:t>
            </a:r>
          </a:p>
          <a:p>
            <a:pPr marL="456885" indent="-456885" defTabSz="913867">
              <a:lnSpc>
                <a:spcPct val="90000"/>
              </a:lnSpc>
              <a:spcBef>
                <a:spcPct val="20000"/>
              </a:spcBef>
              <a:buSzPct val="90000"/>
              <a:buFont typeface="+mj-lt"/>
              <a:buAutoNum type="arabicPeriod"/>
            </a:pPr>
            <a:r>
              <a:rPr lang="en-US" dirty="0">
                <a:gradFill>
                  <a:gsLst>
                    <a:gs pos="0">
                      <a:srgbClr val="FFFFFF"/>
                    </a:gs>
                    <a:gs pos="100000">
                      <a:srgbClr val="FFFFFF"/>
                    </a:gs>
                  </a:gsLst>
                  <a:lin ang="5400000" scaled="0"/>
                </a:gradFill>
              </a:rPr>
              <a:t>CEO Commitment</a:t>
            </a:r>
          </a:p>
          <a:p>
            <a:pPr marL="456885" indent="-456885" defTabSz="913867">
              <a:lnSpc>
                <a:spcPct val="90000"/>
              </a:lnSpc>
              <a:spcBef>
                <a:spcPct val="20000"/>
              </a:spcBef>
              <a:buSzPct val="90000"/>
              <a:buFont typeface="+mj-lt"/>
              <a:buAutoNum type="arabicPeriod"/>
            </a:pPr>
            <a:r>
              <a:rPr lang="en-US" dirty="0">
                <a:gradFill>
                  <a:gsLst>
                    <a:gs pos="0">
                      <a:srgbClr val="FFFFFF"/>
                    </a:gs>
                    <a:gs pos="100000">
                      <a:srgbClr val="FFFFFF"/>
                    </a:gs>
                  </a:gsLst>
                  <a:lin ang="5400000" scaled="0"/>
                </a:gradFill>
              </a:rPr>
              <a:t>CFO/SAP Retool</a:t>
            </a:r>
          </a:p>
          <a:p>
            <a:pPr marL="456885" indent="-456885" defTabSz="913867">
              <a:lnSpc>
                <a:spcPct val="90000"/>
              </a:lnSpc>
              <a:spcBef>
                <a:spcPct val="20000"/>
              </a:spcBef>
              <a:buSzPct val="90000"/>
              <a:buFont typeface="+mj-lt"/>
              <a:buAutoNum type="arabicPeriod"/>
            </a:pPr>
            <a:r>
              <a:rPr lang="en-US" dirty="0">
                <a:gradFill>
                  <a:gsLst>
                    <a:gs pos="0">
                      <a:srgbClr val="FFFFFF"/>
                    </a:gs>
                    <a:gs pos="100000">
                      <a:srgbClr val="FFFFFF"/>
                    </a:gs>
                  </a:gsLst>
                  <a:lin ang="5400000" scaled="0"/>
                </a:gradFill>
              </a:rPr>
              <a:t>Intelligent Monitoring</a:t>
            </a:r>
          </a:p>
          <a:p>
            <a:pPr marL="456885" indent="-456885" defTabSz="913867">
              <a:lnSpc>
                <a:spcPct val="90000"/>
              </a:lnSpc>
              <a:spcBef>
                <a:spcPct val="20000"/>
              </a:spcBef>
              <a:buSzPct val="90000"/>
              <a:buFont typeface="+mj-lt"/>
              <a:buAutoNum type="arabicPeriod"/>
            </a:pPr>
            <a:r>
              <a:rPr lang="en-US" dirty="0">
                <a:gradFill>
                  <a:gsLst>
                    <a:gs pos="0">
                      <a:srgbClr val="FFFFFF"/>
                    </a:gs>
                    <a:gs pos="100000">
                      <a:srgbClr val="FFFFFF"/>
                    </a:gs>
                  </a:gsLst>
                  <a:lin ang="5400000" scaled="0"/>
                </a:gradFill>
              </a:rPr>
              <a:t>User Training</a:t>
            </a:r>
          </a:p>
        </p:txBody>
      </p:sp>
    </p:spTree>
    <p:extLst>
      <p:ext uri="{BB962C8B-B14F-4D97-AF65-F5344CB8AC3E}">
        <p14:creationId xmlns:p14="http://schemas.microsoft.com/office/powerpoint/2010/main" val="1825309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schemas.microsoft.com/office/2006/metadata/properties"/>
    <ds:schemaRef ds:uri="http://purl.org/dc/term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schemas.microsoft.com/office/2006/documentManagement/types"/>
    <ds:schemaRef ds:uri="8b529f77-48ab-4581-b468-93f09345b8aa"/>
    <ds:schemaRef ds:uri="2295e2e7-0eeb-498e-8716-217bb2ee6ee3"/>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COS211_Bakken.ppt</Template>
  <TotalTime>40</TotalTime>
  <Words>2325</Words>
  <Application>Microsoft Office PowerPoint</Application>
  <PresentationFormat>Custom</PresentationFormat>
  <Paragraphs>379</Paragraphs>
  <Slides>26</Slides>
  <Notes>22</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TENA11_BreakoutSession_Template_16x9_Final_05132011</vt:lpstr>
      <vt:lpstr>1_White with Consolas font for code slides</vt:lpstr>
      <vt:lpstr>How Microsoft Manages Its Cloud Infrastructure at a Huge Scale</vt:lpstr>
      <vt:lpstr>Cloud Data Centers  Chicago (Gen3)   </vt:lpstr>
      <vt:lpstr>Cloud - Global Connected Device Forecast </vt:lpstr>
      <vt:lpstr>Huge Global Scale 24x7</vt:lpstr>
      <vt:lpstr>Microsoft Datacenter Evolution</vt:lpstr>
      <vt:lpstr>Microsoft Datacenter Scale</vt:lpstr>
      <vt:lpstr>Cloud Architecture</vt:lpstr>
      <vt:lpstr>Microsoft Global Foundation Services  </vt:lpstr>
      <vt:lpstr>Cloud Services – Consumption based charge back $</vt:lpstr>
      <vt:lpstr>Datacenter Efficiency &amp; Application Effectiveness</vt:lpstr>
      <vt:lpstr>Traditional Datacenter Infrastructure</vt:lpstr>
      <vt:lpstr>Datacenter Operational Energy Use</vt:lpstr>
      <vt:lpstr>Microsoft’s Data Center Evolution</vt:lpstr>
      <vt:lpstr>Gen4 ITPAC POC </vt:lpstr>
      <vt:lpstr>The Modular Datacenter</vt:lpstr>
      <vt:lpstr>Paradigm Shift to Ultra-Modularity </vt:lpstr>
      <vt:lpstr>PowerPoint Presentation</vt:lpstr>
      <vt:lpstr>Cloud Considerations</vt:lpstr>
      <vt:lpstr>CTO “Journey to the Cloud” (2008-2020)</vt:lpstr>
      <vt:lpstr>Cloud Datacenter – Capex/Opex best practices</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COS211: How Microsoft Manages Its Cloud Infrastructure at a Huge Scale</dc:title>
  <dc:subject>Microsoft TechEd North America 2011</dc:subject>
  <dc:creator>Rick Bakken</dc:creator>
  <dc:description>Template Design: Jordan Cayabyab
Formatter: Sylvia Tedjo, Silver Fox Productions
Event Date: May 16-19, 2011
Event Location: Atlanta
Audience Type: Developers, IT Pros</dc:description>
  <cp:lastModifiedBy>Shows</cp:lastModifiedBy>
  <cp:revision>11</cp:revision>
  <cp:lastPrinted>2010-05-11T05:02:34Z</cp:lastPrinted>
  <dcterms:created xsi:type="dcterms:W3CDTF">2011-05-18T11:15:54Z</dcterms:created>
  <dcterms:modified xsi:type="dcterms:W3CDTF">2011-05-19T12:18:12Z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