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 id="2147483763" r:id="rId2"/>
  </p:sldMasterIdLst>
  <p:notesMasterIdLst>
    <p:notesMasterId r:id="rId52"/>
  </p:notesMasterIdLst>
  <p:handoutMasterIdLst>
    <p:handoutMasterId r:id="rId53"/>
  </p:handoutMasterIdLst>
  <p:sldIdLst>
    <p:sldId id="322" r:id="rId3"/>
    <p:sldId id="335" r:id="rId4"/>
    <p:sldId id="336" r:id="rId5"/>
    <p:sldId id="356" r:id="rId6"/>
    <p:sldId id="357" r:id="rId7"/>
    <p:sldId id="377" r:id="rId8"/>
    <p:sldId id="359" r:id="rId9"/>
    <p:sldId id="374" r:id="rId10"/>
    <p:sldId id="360" r:id="rId11"/>
    <p:sldId id="361" r:id="rId12"/>
    <p:sldId id="362" r:id="rId13"/>
    <p:sldId id="363" r:id="rId14"/>
    <p:sldId id="364" r:id="rId15"/>
    <p:sldId id="375" r:id="rId16"/>
    <p:sldId id="367" r:id="rId17"/>
    <p:sldId id="368" r:id="rId18"/>
    <p:sldId id="376" r:id="rId19"/>
    <p:sldId id="369" r:id="rId20"/>
    <p:sldId id="370" r:id="rId21"/>
    <p:sldId id="371"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403" r:id="rId35"/>
    <p:sldId id="404" r:id="rId36"/>
    <p:sldId id="351" r:id="rId37"/>
    <p:sldId id="353" r:id="rId38"/>
    <p:sldId id="393" r:id="rId39"/>
    <p:sldId id="394" r:id="rId40"/>
    <p:sldId id="397" r:id="rId41"/>
    <p:sldId id="398" r:id="rId42"/>
    <p:sldId id="395" r:id="rId43"/>
    <p:sldId id="396" r:id="rId44"/>
    <p:sldId id="399" r:id="rId45"/>
    <p:sldId id="400" r:id="rId46"/>
    <p:sldId id="401" r:id="rId47"/>
    <p:sldId id="402" r:id="rId48"/>
    <p:sldId id="271" r:id="rId49"/>
    <p:sldId id="380" r:id="rId50"/>
    <p:sldId id="319" r:id="rId5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51" autoAdjust="0"/>
    <p:restoredTop sz="90000" autoAdjust="0"/>
  </p:normalViewPr>
  <p:slideViewPr>
    <p:cSldViewPr snapToGrid="0">
      <p:cViewPr varScale="1">
        <p:scale>
          <a:sx n="42" d="100"/>
          <a:sy n="42" d="100"/>
        </p:scale>
        <p:origin x="-219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DAC3A-07F5-4287-B9A2-090EEC80BC09}" type="doc">
      <dgm:prSet loTypeId="urn:microsoft.com/office/officeart/2005/8/layout/vList5" loCatId="list" qsTypeId="urn:microsoft.com/office/officeart/2005/8/quickstyle/3d1" qsCatId="3D" csTypeId="urn:microsoft.com/office/officeart/2005/8/colors/accent4_2" csCatId="accent4" phldr="1"/>
      <dgm:spPr/>
      <dgm:t>
        <a:bodyPr/>
        <a:lstStyle/>
        <a:p>
          <a:endParaRPr lang="en-US"/>
        </a:p>
      </dgm:t>
    </dgm:pt>
    <dgm:pt modelId="{C5833FFC-EA9D-4BDB-9FFC-143B8FEC2DCB}">
      <dgm:prSet phldrT="[Text]"/>
      <dgm:spPr/>
      <dgm:t>
        <a:bodyPr/>
        <a:lstStyle/>
        <a:p>
          <a:r>
            <a:rPr lang="en-US" dirty="0" smtClean="0"/>
            <a:t>Build VM Image</a:t>
          </a:r>
          <a:endParaRPr lang="en-US" dirty="0"/>
        </a:p>
      </dgm:t>
    </dgm:pt>
    <dgm:pt modelId="{7350C85B-DA34-4EC3-942F-2A220E4C0073}" type="parTrans" cxnId="{4EFA512B-EC86-4DDD-8D24-50E104ADBB32}">
      <dgm:prSet/>
      <dgm:spPr/>
      <dgm:t>
        <a:bodyPr/>
        <a:lstStyle/>
        <a:p>
          <a:endParaRPr lang="en-US"/>
        </a:p>
      </dgm:t>
    </dgm:pt>
    <dgm:pt modelId="{7EB867B1-5381-4FEF-AC72-3E914BA7BDF4}" type="sibTrans" cxnId="{4EFA512B-EC86-4DDD-8D24-50E104ADBB32}">
      <dgm:prSet/>
      <dgm:spPr/>
      <dgm:t>
        <a:bodyPr/>
        <a:lstStyle/>
        <a:p>
          <a:endParaRPr lang="en-US"/>
        </a:p>
      </dgm:t>
    </dgm:pt>
    <dgm:pt modelId="{4DB20428-E335-4051-BD1F-AE3F57BE2102}">
      <dgm:prSet phldrT="[Text]" custT="1"/>
      <dgm:spPr/>
      <dgm:t>
        <a:bodyPr/>
        <a:lstStyle/>
        <a:p>
          <a:r>
            <a:rPr lang="en-US" sz="1400" dirty="0" smtClean="0"/>
            <a:t>Convert product DVD to a VHD, or use existing VHD</a:t>
          </a:r>
          <a:endParaRPr lang="en-US" sz="1400" dirty="0"/>
        </a:p>
      </dgm:t>
    </dgm:pt>
    <dgm:pt modelId="{3D176F6D-E993-43E6-917F-B93CCDD8A342}" type="parTrans" cxnId="{7744280D-38A7-463D-B501-2E9FEA3E9572}">
      <dgm:prSet/>
      <dgm:spPr/>
      <dgm:t>
        <a:bodyPr/>
        <a:lstStyle/>
        <a:p>
          <a:endParaRPr lang="en-US"/>
        </a:p>
      </dgm:t>
    </dgm:pt>
    <dgm:pt modelId="{C7A5BC03-A55A-40DB-AA62-067FE5945B8C}" type="sibTrans" cxnId="{7744280D-38A7-463D-B501-2E9FEA3E9572}">
      <dgm:prSet/>
      <dgm:spPr/>
      <dgm:t>
        <a:bodyPr/>
        <a:lstStyle/>
        <a:p>
          <a:endParaRPr lang="en-US"/>
        </a:p>
      </dgm:t>
    </dgm:pt>
    <dgm:pt modelId="{7B90AA78-93D7-400D-BC61-44F2C5B81AA2}">
      <dgm:prSet phldrT="[Text]" custT="1"/>
      <dgm:spPr/>
      <dgm:t>
        <a:bodyPr/>
        <a:lstStyle/>
        <a:p>
          <a:r>
            <a:rPr lang="en-US" sz="1400" dirty="0" smtClean="0"/>
            <a:t>Prepare the VHD</a:t>
          </a:r>
          <a:endParaRPr lang="en-US" sz="1400" dirty="0"/>
        </a:p>
      </dgm:t>
    </dgm:pt>
    <dgm:pt modelId="{64DC0D56-6C99-49EF-BD50-A467BD7DB7AA}" type="parTrans" cxnId="{70ABBC42-A1CE-4877-974D-8509957976E1}">
      <dgm:prSet/>
      <dgm:spPr/>
      <dgm:t>
        <a:bodyPr/>
        <a:lstStyle/>
        <a:p>
          <a:endParaRPr lang="en-US"/>
        </a:p>
      </dgm:t>
    </dgm:pt>
    <dgm:pt modelId="{0FB04BFC-C92F-4E22-A70E-DA78FA8ADAA0}" type="sibTrans" cxnId="{70ABBC42-A1CE-4877-974D-8509957976E1}">
      <dgm:prSet/>
      <dgm:spPr/>
      <dgm:t>
        <a:bodyPr/>
        <a:lstStyle/>
        <a:p>
          <a:endParaRPr lang="en-US"/>
        </a:p>
      </dgm:t>
    </dgm:pt>
    <dgm:pt modelId="{AD26F640-BE3C-436E-9B6B-10A213BA09C3}">
      <dgm:prSet/>
      <dgm:spPr/>
      <dgm:t>
        <a:bodyPr/>
        <a:lstStyle/>
        <a:p>
          <a:r>
            <a:rPr lang="en-US" dirty="0" smtClean="0"/>
            <a:t>Create Service; Test Locally</a:t>
          </a:r>
          <a:endParaRPr lang="en-US" dirty="0"/>
        </a:p>
      </dgm:t>
    </dgm:pt>
    <dgm:pt modelId="{DDA3886E-1BEF-4183-8946-692E97BB5427}" type="parTrans" cxnId="{6F80CA25-B0B9-43B9-8E62-58F5034C92C5}">
      <dgm:prSet/>
      <dgm:spPr/>
      <dgm:t>
        <a:bodyPr/>
        <a:lstStyle/>
        <a:p>
          <a:endParaRPr lang="en-US"/>
        </a:p>
      </dgm:t>
    </dgm:pt>
    <dgm:pt modelId="{77DB63DD-A7A6-4074-9F96-9476712A2AE9}" type="sibTrans" cxnId="{6F80CA25-B0B9-43B9-8E62-58F5034C92C5}">
      <dgm:prSet/>
      <dgm:spPr/>
      <dgm:t>
        <a:bodyPr/>
        <a:lstStyle/>
        <a:p>
          <a:endParaRPr lang="en-US"/>
        </a:p>
      </dgm:t>
    </dgm:pt>
    <dgm:pt modelId="{C580E852-AFEB-466B-8EEA-5C033798AB21}">
      <dgm:prSet custT="1"/>
      <dgm:spPr/>
      <dgm:t>
        <a:bodyPr/>
        <a:lstStyle/>
        <a:p>
          <a:r>
            <a:rPr lang="en-US" sz="1400" dirty="0" smtClean="0"/>
            <a:t>Create a service model with the above image.</a:t>
          </a:r>
          <a:endParaRPr lang="en-US" sz="1400" dirty="0"/>
        </a:p>
      </dgm:t>
    </dgm:pt>
    <dgm:pt modelId="{72438112-957C-4625-BF3E-B8AAE85D1A32}" type="parTrans" cxnId="{A51B9903-559F-4F72-95EC-9567AAEE9C7B}">
      <dgm:prSet/>
      <dgm:spPr/>
      <dgm:t>
        <a:bodyPr/>
        <a:lstStyle/>
        <a:p>
          <a:endParaRPr lang="en-US"/>
        </a:p>
      </dgm:t>
    </dgm:pt>
    <dgm:pt modelId="{07B24B70-69EF-4A3F-BE43-80AF84FF79BA}" type="sibTrans" cxnId="{A51B9903-559F-4F72-95EC-9567AAEE9C7B}">
      <dgm:prSet/>
      <dgm:spPr/>
      <dgm:t>
        <a:bodyPr/>
        <a:lstStyle/>
        <a:p>
          <a:endParaRPr lang="en-US"/>
        </a:p>
      </dgm:t>
    </dgm:pt>
    <dgm:pt modelId="{881FC793-683E-45D5-9D92-F5ECEE511B1F}">
      <dgm:prSet custT="1"/>
      <dgm:spPr/>
      <dgm:t>
        <a:bodyPr/>
        <a:lstStyle/>
        <a:p>
          <a:r>
            <a:rPr lang="en-US" sz="1400" dirty="0" smtClean="0"/>
            <a:t>Test in Development Fabric.</a:t>
          </a:r>
          <a:endParaRPr lang="en-US" sz="1400" dirty="0"/>
        </a:p>
      </dgm:t>
    </dgm:pt>
    <dgm:pt modelId="{06B2EA5D-8C2F-48FD-BBC4-CF0F988FDB2B}" type="parTrans" cxnId="{B14867DB-2D82-4FAF-BD3F-E7AC511DE9A8}">
      <dgm:prSet/>
      <dgm:spPr/>
      <dgm:t>
        <a:bodyPr/>
        <a:lstStyle/>
        <a:p>
          <a:endParaRPr lang="en-US"/>
        </a:p>
      </dgm:t>
    </dgm:pt>
    <dgm:pt modelId="{4843CFAB-0A16-4767-ACF3-92E8DC5C687B}" type="sibTrans" cxnId="{B14867DB-2D82-4FAF-BD3F-E7AC511DE9A8}">
      <dgm:prSet/>
      <dgm:spPr/>
      <dgm:t>
        <a:bodyPr/>
        <a:lstStyle/>
        <a:p>
          <a:endParaRPr lang="en-US"/>
        </a:p>
      </dgm:t>
    </dgm:pt>
    <dgm:pt modelId="{479A5B28-AC18-4C30-A028-84F39C30F984}">
      <dgm:prSet phldrT="[Text]"/>
      <dgm:spPr/>
      <dgm:t>
        <a:bodyPr/>
        <a:lstStyle/>
        <a:p>
          <a:r>
            <a:rPr lang="en-US" dirty="0" smtClean="0"/>
            <a:t>Upload VM Image</a:t>
          </a:r>
          <a:endParaRPr lang="en-US" dirty="0"/>
        </a:p>
      </dgm:t>
    </dgm:pt>
    <dgm:pt modelId="{3BE4D72B-8426-435A-8AD8-DE23AC3C06BC}" type="parTrans" cxnId="{1764B6FB-8950-4FBA-B95E-7C971E6F6CA0}">
      <dgm:prSet/>
      <dgm:spPr/>
      <dgm:t>
        <a:bodyPr/>
        <a:lstStyle/>
        <a:p>
          <a:endParaRPr lang="en-US"/>
        </a:p>
      </dgm:t>
    </dgm:pt>
    <dgm:pt modelId="{ED617253-63E4-40BD-B41A-287EB67B4675}" type="sibTrans" cxnId="{1764B6FB-8950-4FBA-B95E-7C971E6F6CA0}">
      <dgm:prSet/>
      <dgm:spPr/>
      <dgm:t>
        <a:bodyPr/>
        <a:lstStyle/>
        <a:p>
          <a:endParaRPr lang="en-US"/>
        </a:p>
      </dgm:t>
    </dgm:pt>
    <dgm:pt modelId="{35803847-44FC-40D0-8EAA-AA15B827E2D5}">
      <dgm:prSet phldrT="[Text]" custT="1"/>
      <dgm:spPr/>
      <dgm:t>
        <a:bodyPr/>
        <a:lstStyle/>
        <a:p>
          <a:r>
            <a:rPr lang="en-US" sz="1400" dirty="0" smtClean="0"/>
            <a:t>Store in Windows Azure blob storage</a:t>
          </a:r>
          <a:endParaRPr lang="en-US" sz="1400" dirty="0"/>
        </a:p>
      </dgm:t>
    </dgm:pt>
    <dgm:pt modelId="{8DF13DFF-BE88-4818-B544-FC56454D4C7A}" type="parTrans" cxnId="{0A3C85F0-5AB7-46C7-AC90-B98ADCEFA0AC}">
      <dgm:prSet/>
      <dgm:spPr/>
      <dgm:t>
        <a:bodyPr/>
        <a:lstStyle/>
        <a:p>
          <a:endParaRPr lang="en-US"/>
        </a:p>
      </dgm:t>
    </dgm:pt>
    <dgm:pt modelId="{B282EB3A-F080-4B18-B7E4-62D0B895F2BA}" type="sibTrans" cxnId="{0A3C85F0-5AB7-46C7-AC90-B98ADCEFA0AC}">
      <dgm:prSet/>
      <dgm:spPr/>
      <dgm:t>
        <a:bodyPr/>
        <a:lstStyle/>
        <a:p>
          <a:endParaRPr lang="en-US"/>
        </a:p>
      </dgm:t>
    </dgm:pt>
    <dgm:pt modelId="{BAB1B6C8-8795-46F6-8DB9-E2694A745947}">
      <dgm:prSet phldrT="[Text]"/>
      <dgm:spPr/>
      <dgm:t>
        <a:bodyPr/>
        <a:lstStyle/>
        <a:p>
          <a:r>
            <a:rPr lang="en-US" dirty="0" smtClean="0"/>
            <a:t>Deploy Service</a:t>
          </a:r>
          <a:endParaRPr lang="en-US" dirty="0"/>
        </a:p>
      </dgm:t>
    </dgm:pt>
    <dgm:pt modelId="{88B1E041-5258-4FE6-98E8-974E9A5B2791}" type="parTrans" cxnId="{61944BEB-2DBD-461C-BD30-8F4D26F2E1BB}">
      <dgm:prSet/>
      <dgm:spPr/>
      <dgm:t>
        <a:bodyPr/>
        <a:lstStyle/>
        <a:p>
          <a:endParaRPr lang="en-US"/>
        </a:p>
      </dgm:t>
    </dgm:pt>
    <dgm:pt modelId="{E661EECC-CB2C-4D8E-84E8-086A18229D2C}" type="sibTrans" cxnId="{61944BEB-2DBD-461C-BD30-8F4D26F2E1BB}">
      <dgm:prSet/>
      <dgm:spPr/>
      <dgm:t>
        <a:bodyPr/>
        <a:lstStyle/>
        <a:p>
          <a:endParaRPr lang="en-US"/>
        </a:p>
      </dgm:t>
    </dgm:pt>
    <dgm:pt modelId="{20B94C07-124E-45A1-A751-1128DC4EC414}">
      <dgm:prSet phldrT="[Text]" custT="1"/>
      <dgm:spPr/>
      <dgm:t>
        <a:bodyPr/>
        <a:lstStyle/>
        <a:p>
          <a:r>
            <a:rPr lang="en-US" sz="1400" dirty="0" smtClean="0"/>
            <a:t>Include in service model.  Specify instance count.</a:t>
          </a:r>
          <a:endParaRPr lang="en-US" sz="1400" dirty="0"/>
        </a:p>
      </dgm:t>
    </dgm:pt>
    <dgm:pt modelId="{AE81EC37-180D-481E-986E-DD8FC4B76908}" type="parTrans" cxnId="{25A52919-44C2-4DAD-8107-EF8A459501E4}">
      <dgm:prSet/>
      <dgm:spPr/>
      <dgm:t>
        <a:bodyPr/>
        <a:lstStyle/>
        <a:p>
          <a:endParaRPr lang="en-US"/>
        </a:p>
      </dgm:t>
    </dgm:pt>
    <dgm:pt modelId="{117142C0-AAF7-494D-BF94-261D9592AC0D}" type="sibTrans" cxnId="{25A52919-44C2-4DAD-8107-EF8A459501E4}">
      <dgm:prSet/>
      <dgm:spPr/>
      <dgm:t>
        <a:bodyPr/>
        <a:lstStyle/>
        <a:p>
          <a:endParaRPr lang="en-US"/>
        </a:p>
      </dgm:t>
    </dgm:pt>
    <dgm:pt modelId="{2EA6E917-3F6B-4FA7-9B39-07B50BD2FA93}">
      <dgm:prSet phldrT="[Text]" custT="1"/>
      <dgm:spPr/>
      <dgm:t>
        <a:bodyPr/>
        <a:lstStyle/>
        <a:p>
          <a:r>
            <a:rPr lang="en-US" sz="1400" dirty="0" smtClean="0"/>
            <a:t>Package as </a:t>
          </a:r>
          <a:r>
            <a:rPr lang="en-US" sz="1400" dirty="0" err="1" smtClean="0"/>
            <a:t>cspkg</a:t>
          </a:r>
          <a:r>
            <a:rPr lang="en-US" sz="1400" dirty="0" smtClean="0"/>
            <a:t>.</a:t>
          </a:r>
          <a:endParaRPr lang="en-US" sz="1400" dirty="0"/>
        </a:p>
      </dgm:t>
    </dgm:pt>
    <dgm:pt modelId="{FE3B2F2F-5F3B-49FC-8CC6-A3B8E8A7FA3E}" type="parTrans" cxnId="{956747C4-5258-43C8-BC2D-46D2F1B3E5CC}">
      <dgm:prSet/>
      <dgm:spPr/>
      <dgm:t>
        <a:bodyPr/>
        <a:lstStyle/>
        <a:p>
          <a:endParaRPr lang="en-US"/>
        </a:p>
      </dgm:t>
    </dgm:pt>
    <dgm:pt modelId="{178651BC-EDE6-4657-B6DE-515B460F025E}" type="sibTrans" cxnId="{956747C4-5258-43C8-BC2D-46D2F1B3E5CC}">
      <dgm:prSet/>
      <dgm:spPr/>
      <dgm:t>
        <a:bodyPr/>
        <a:lstStyle/>
        <a:p>
          <a:endParaRPr lang="en-US"/>
        </a:p>
      </dgm:t>
    </dgm:pt>
    <dgm:pt modelId="{7A644070-1ED0-44BF-AF89-320EC72B8167}">
      <dgm:prSet phldrT="[Text]" custT="1"/>
      <dgm:spPr/>
      <dgm:t>
        <a:bodyPr/>
        <a:lstStyle/>
        <a:p>
          <a:r>
            <a:rPr lang="en-US" sz="1400" dirty="0" smtClean="0"/>
            <a:t>Upload </a:t>
          </a:r>
          <a:r>
            <a:rPr lang="en-US" sz="1400" dirty="0" err="1" smtClean="0"/>
            <a:t>cskpg</a:t>
          </a:r>
          <a:r>
            <a:rPr lang="en-US" sz="1400" dirty="0" smtClean="0"/>
            <a:t>.</a:t>
          </a:r>
          <a:endParaRPr lang="en-US" sz="1400" dirty="0"/>
        </a:p>
      </dgm:t>
    </dgm:pt>
    <dgm:pt modelId="{530FDE85-4B78-44FF-BE33-D078FB77A643}" type="parTrans" cxnId="{A9C91E01-BDDE-4D79-9CDB-5FC906E43FDF}">
      <dgm:prSet/>
      <dgm:spPr/>
      <dgm:t>
        <a:bodyPr/>
        <a:lstStyle/>
        <a:p>
          <a:endParaRPr lang="en-US"/>
        </a:p>
      </dgm:t>
    </dgm:pt>
    <dgm:pt modelId="{AD0A0043-9984-4CC2-A3BF-697E441146F9}" type="sibTrans" cxnId="{A9C91E01-BDDE-4D79-9CDB-5FC906E43FDF}">
      <dgm:prSet/>
      <dgm:spPr/>
      <dgm:t>
        <a:bodyPr/>
        <a:lstStyle/>
        <a:p>
          <a:endParaRPr lang="en-US"/>
        </a:p>
      </dgm:t>
    </dgm:pt>
    <dgm:pt modelId="{F0E81C19-4F57-4B0A-88AE-DC6E1D033908}">
      <dgm:prSet phldrT="[Text]"/>
      <dgm:spPr/>
      <dgm:t>
        <a:bodyPr/>
        <a:lstStyle/>
        <a:p>
          <a:r>
            <a:rPr lang="en-US" dirty="0" smtClean="0"/>
            <a:t>Maintain Service</a:t>
          </a:r>
          <a:endParaRPr lang="en-US" dirty="0"/>
        </a:p>
      </dgm:t>
    </dgm:pt>
    <dgm:pt modelId="{FB40DEDA-832C-4146-9E08-73A27AB56E01}" type="parTrans" cxnId="{D854891A-E945-4635-85DB-208A7F168BF2}">
      <dgm:prSet/>
      <dgm:spPr/>
      <dgm:t>
        <a:bodyPr/>
        <a:lstStyle/>
        <a:p>
          <a:endParaRPr lang="en-US"/>
        </a:p>
      </dgm:t>
    </dgm:pt>
    <dgm:pt modelId="{42417B13-3380-4A68-B9A7-9E4B2EED012D}" type="sibTrans" cxnId="{D854891A-E945-4635-85DB-208A7F168BF2}">
      <dgm:prSet/>
      <dgm:spPr/>
      <dgm:t>
        <a:bodyPr/>
        <a:lstStyle/>
        <a:p>
          <a:endParaRPr lang="en-US"/>
        </a:p>
      </dgm:t>
    </dgm:pt>
    <dgm:pt modelId="{FE8EE1C8-EF6F-4122-B592-96CE40AE1B2D}">
      <dgm:prSet phldrT="[Text]" custT="1"/>
      <dgm:spPr/>
      <dgm:t>
        <a:bodyPr/>
        <a:lstStyle/>
        <a:p>
          <a:r>
            <a:rPr lang="en-US" sz="1400" dirty="0" smtClean="0"/>
            <a:t>Remote Desktop</a:t>
          </a:r>
          <a:endParaRPr lang="en-US" sz="1400" dirty="0"/>
        </a:p>
      </dgm:t>
    </dgm:pt>
    <dgm:pt modelId="{A6B854FF-288D-4E64-8884-81D462148A99}" type="parTrans" cxnId="{7AA715F7-7812-4B00-8772-B958777F7EE8}">
      <dgm:prSet/>
      <dgm:spPr/>
      <dgm:t>
        <a:bodyPr/>
        <a:lstStyle/>
        <a:p>
          <a:endParaRPr lang="en-US"/>
        </a:p>
      </dgm:t>
    </dgm:pt>
    <dgm:pt modelId="{5D28D4C2-CC7A-4F21-AF49-BFE5AB895A54}" type="sibTrans" cxnId="{7AA715F7-7812-4B00-8772-B958777F7EE8}">
      <dgm:prSet/>
      <dgm:spPr/>
      <dgm:t>
        <a:bodyPr/>
        <a:lstStyle/>
        <a:p>
          <a:endParaRPr lang="en-US"/>
        </a:p>
      </dgm:t>
    </dgm:pt>
    <dgm:pt modelId="{168E4A5C-CA80-408E-AF4D-4DA681E6848B}">
      <dgm:prSet phldrT="[Text]" custT="1"/>
      <dgm:spPr/>
      <dgm:t>
        <a:bodyPr/>
        <a:lstStyle/>
        <a:p>
          <a:r>
            <a:rPr lang="en-US" sz="1400" dirty="0" smtClean="0"/>
            <a:t>Reboot</a:t>
          </a:r>
          <a:endParaRPr lang="en-US" sz="1400" dirty="0"/>
        </a:p>
      </dgm:t>
    </dgm:pt>
    <dgm:pt modelId="{8CA73D59-6729-4643-A7AC-A83ADD800200}" type="parTrans" cxnId="{3991FBB9-A569-414B-9085-0C4AC16745F7}">
      <dgm:prSet/>
      <dgm:spPr/>
      <dgm:t>
        <a:bodyPr/>
        <a:lstStyle/>
        <a:p>
          <a:endParaRPr lang="en-US"/>
        </a:p>
      </dgm:t>
    </dgm:pt>
    <dgm:pt modelId="{B3570A3C-EE9D-4C75-996B-683E71181421}" type="sibTrans" cxnId="{3991FBB9-A569-414B-9085-0C4AC16745F7}">
      <dgm:prSet/>
      <dgm:spPr/>
      <dgm:t>
        <a:bodyPr/>
        <a:lstStyle/>
        <a:p>
          <a:endParaRPr lang="en-US"/>
        </a:p>
      </dgm:t>
    </dgm:pt>
    <dgm:pt modelId="{7B194FB7-B58B-4CE3-8AA8-CF56580BB3FF}">
      <dgm:prSet phldrT="[Text]" custT="1"/>
      <dgm:spPr/>
      <dgm:t>
        <a:bodyPr/>
        <a:lstStyle/>
        <a:p>
          <a:r>
            <a:rPr lang="en-US" sz="1400" dirty="0" smtClean="0"/>
            <a:t>Reimage</a:t>
          </a:r>
          <a:endParaRPr lang="en-US" sz="1400" dirty="0"/>
        </a:p>
      </dgm:t>
    </dgm:pt>
    <dgm:pt modelId="{43F10A4E-ECD8-432F-9022-D8C893F290F7}" type="parTrans" cxnId="{271870CF-4A6B-49C8-BFBB-B834DD479C99}">
      <dgm:prSet/>
      <dgm:spPr/>
      <dgm:t>
        <a:bodyPr/>
        <a:lstStyle/>
        <a:p>
          <a:endParaRPr lang="en-US"/>
        </a:p>
      </dgm:t>
    </dgm:pt>
    <dgm:pt modelId="{9C5F31DA-7C20-4C8E-A5C8-F998EABCFC17}" type="sibTrans" cxnId="{271870CF-4A6B-49C8-BFBB-B834DD479C99}">
      <dgm:prSet/>
      <dgm:spPr/>
      <dgm:t>
        <a:bodyPr/>
        <a:lstStyle/>
        <a:p>
          <a:endParaRPr lang="en-US"/>
        </a:p>
      </dgm:t>
    </dgm:pt>
    <dgm:pt modelId="{3C192833-45B2-4B27-AA19-F23C2804CE7E}">
      <dgm:prSet phldrT="[Text]"/>
      <dgm:spPr/>
      <dgm:t>
        <a:bodyPr/>
        <a:lstStyle/>
        <a:p>
          <a:r>
            <a:rPr lang="en-US" dirty="0" smtClean="0"/>
            <a:t>Upgrade Service</a:t>
          </a:r>
          <a:endParaRPr lang="en-US" dirty="0"/>
        </a:p>
      </dgm:t>
    </dgm:pt>
    <dgm:pt modelId="{7251AAC5-7031-48C0-BE49-C6D1928E6A03}" type="parTrans" cxnId="{2BC397AD-8341-432E-AC43-7CDA126971BA}">
      <dgm:prSet/>
      <dgm:spPr/>
      <dgm:t>
        <a:bodyPr/>
        <a:lstStyle/>
        <a:p>
          <a:endParaRPr lang="en-US"/>
        </a:p>
      </dgm:t>
    </dgm:pt>
    <dgm:pt modelId="{AED07C91-2B9B-4131-A9FD-909D0406CF43}" type="sibTrans" cxnId="{2BC397AD-8341-432E-AC43-7CDA126971BA}">
      <dgm:prSet/>
      <dgm:spPr/>
      <dgm:t>
        <a:bodyPr/>
        <a:lstStyle/>
        <a:p>
          <a:endParaRPr lang="en-US"/>
        </a:p>
      </dgm:t>
    </dgm:pt>
    <dgm:pt modelId="{763C43D4-68E5-4B9B-A585-AF8C41535D6E}">
      <dgm:prSet phldrT="[Text]" custT="1"/>
      <dgm:spPr/>
      <dgm:t>
        <a:bodyPr/>
        <a:lstStyle/>
        <a:p>
          <a:r>
            <a:rPr lang="en-US" sz="1400" dirty="0" smtClean="0"/>
            <a:t>Repeat above steps, with a new OS image.</a:t>
          </a:r>
          <a:endParaRPr lang="en-US" sz="1400" dirty="0"/>
        </a:p>
      </dgm:t>
    </dgm:pt>
    <dgm:pt modelId="{BEB7EACE-8D8B-4FBD-85C6-796A50CE3E5F}" type="parTrans" cxnId="{0E15C0F4-2731-4C64-B894-76E751A6DB79}">
      <dgm:prSet/>
      <dgm:spPr/>
      <dgm:t>
        <a:bodyPr/>
        <a:lstStyle/>
        <a:p>
          <a:endParaRPr lang="en-US"/>
        </a:p>
      </dgm:t>
    </dgm:pt>
    <dgm:pt modelId="{1F75C6EA-8787-4379-982D-1BE013359769}" type="sibTrans" cxnId="{0E15C0F4-2731-4C64-B894-76E751A6DB79}">
      <dgm:prSet/>
      <dgm:spPr/>
      <dgm:t>
        <a:bodyPr/>
        <a:lstStyle/>
        <a:p>
          <a:endParaRPr lang="en-US"/>
        </a:p>
      </dgm:t>
    </dgm:pt>
    <dgm:pt modelId="{5CDA642F-1FB2-44DD-830F-7AA8A9680DBB}" type="pres">
      <dgm:prSet presAssocID="{FB4DAC3A-07F5-4287-B9A2-090EEC80BC09}" presName="Name0" presStyleCnt="0">
        <dgm:presLayoutVars>
          <dgm:dir/>
          <dgm:animLvl val="lvl"/>
          <dgm:resizeHandles val="exact"/>
        </dgm:presLayoutVars>
      </dgm:prSet>
      <dgm:spPr/>
      <dgm:t>
        <a:bodyPr/>
        <a:lstStyle/>
        <a:p>
          <a:endParaRPr lang="en-US"/>
        </a:p>
      </dgm:t>
    </dgm:pt>
    <dgm:pt modelId="{335ABE36-C75D-43DF-848B-22364DEEC5FC}" type="pres">
      <dgm:prSet presAssocID="{C5833FFC-EA9D-4BDB-9FFC-143B8FEC2DCB}" presName="linNode" presStyleCnt="0"/>
      <dgm:spPr/>
      <dgm:t>
        <a:bodyPr/>
        <a:lstStyle/>
        <a:p>
          <a:endParaRPr lang="en-US"/>
        </a:p>
      </dgm:t>
    </dgm:pt>
    <dgm:pt modelId="{7838A075-6523-4BFA-B0B4-DF795CE97E5B}" type="pres">
      <dgm:prSet presAssocID="{C5833FFC-EA9D-4BDB-9FFC-143B8FEC2DCB}" presName="parentText" presStyleLbl="node1" presStyleIdx="0" presStyleCnt="6">
        <dgm:presLayoutVars>
          <dgm:chMax val="1"/>
          <dgm:bulletEnabled val="1"/>
        </dgm:presLayoutVars>
      </dgm:prSet>
      <dgm:spPr/>
      <dgm:t>
        <a:bodyPr/>
        <a:lstStyle/>
        <a:p>
          <a:endParaRPr lang="en-US"/>
        </a:p>
      </dgm:t>
    </dgm:pt>
    <dgm:pt modelId="{336FE59A-0B28-45D1-B735-99B397C61872}" type="pres">
      <dgm:prSet presAssocID="{C5833FFC-EA9D-4BDB-9FFC-143B8FEC2DCB}" presName="descendantText" presStyleLbl="alignAccFollowNode1" presStyleIdx="0" presStyleCnt="6">
        <dgm:presLayoutVars>
          <dgm:bulletEnabled val="1"/>
        </dgm:presLayoutVars>
      </dgm:prSet>
      <dgm:spPr/>
      <dgm:t>
        <a:bodyPr/>
        <a:lstStyle/>
        <a:p>
          <a:endParaRPr lang="en-US"/>
        </a:p>
      </dgm:t>
    </dgm:pt>
    <dgm:pt modelId="{08266CA6-F0D1-4E43-B840-BCED233E761D}" type="pres">
      <dgm:prSet presAssocID="{7EB867B1-5381-4FEF-AC72-3E914BA7BDF4}" presName="sp" presStyleCnt="0"/>
      <dgm:spPr/>
      <dgm:t>
        <a:bodyPr/>
        <a:lstStyle/>
        <a:p>
          <a:endParaRPr lang="en-US"/>
        </a:p>
      </dgm:t>
    </dgm:pt>
    <dgm:pt modelId="{9733D2EF-6AE7-42B2-AB60-A187B67CD5F6}" type="pres">
      <dgm:prSet presAssocID="{AD26F640-BE3C-436E-9B6B-10A213BA09C3}" presName="linNode" presStyleCnt="0"/>
      <dgm:spPr/>
      <dgm:t>
        <a:bodyPr/>
        <a:lstStyle/>
        <a:p>
          <a:endParaRPr lang="en-US"/>
        </a:p>
      </dgm:t>
    </dgm:pt>
    <dgm:pt modelId="{BFC738E8-9580-409D-8B58-83381325AE99}" type="pres">
      <dgm:prSet presAssocID="{AD26F640-BE3C-436E-9B6B-10A213BA09C3}" presName="parentText" presStyleLbl="node1" presStyleIdx="1" presStyleCnt="6">
        <dgm:presLayoutVars>
          <dgm:chMax val="1"/>
          <dgm:bulletEnabled val="1"/>
        </dgm:presLayoutVars>
      </dgm:prSet>
      <dgm:spPr/>
      <dgm:t>
        <a:bodyPr/>
        <a:lstStyle/>
        <a:p>
          <a:endParaRPr lang="en-US"/>
        </a:p>
      </dgm:t>
    </dgm:pt>
    <dgm:pt modelId="{92EE57AD-37A0-469A-A98B-9946926E79F2}" type="pres">
      <dgm:prSet presAssocID="{AD26F640-BE3C-436E-9B6B-10A213BA09C3}" presName="descendantText" presStyleLbl="alignAccFollowNode1" presStyleIdx="1" presStyleCnt="6">
        <dgm:presLayoutVars>
          <dgm:bulletEnabled val="1"/>
        </dgm:presLayoutVars>
      </dgm:prSet>
      <dgm:spPr/>
      <dgm:t>
        <a:bodyPr/>
        <a:lstStyle/>
        <a:p>
          <a:endParaRPr lang="en-US"/>
        </a:p>
      </dgm:t>
    </dgm:pt>
    <dgm:pt modelId="{E0273C8A-D122-413E-A603-D0441EE65CAD}" type="pres">
      <dgm:prSet presAssocID="{77DB63DD-A7A6-4074-9F96-9476712A2AE9}" presName="sp" presStyleCnt="0"/>
      <dgm:spPr/>
      <dgm:t>
        <a:bodyPr/>
        <a:lstStyle/>
        <a:p>
          <a:endParaRPr lang="en-US"/>
        </a:p>
      </dgm:t>
    </dgm:pt>
    <dgm:pt modelId="{FD1BA5FF-0E13-48D5-95E4-9EB9F279B0AD}" type="pres">
      <dgm:prSet presAssocID="{479A5B28-AC18-4C30-A028-84F39C30F984}" presName="linNode" presStyleCnt="0"/>
      <dgm:spPr/>
      <dgm:t>
        <a:bodyPr/>
        <a:lstStyle/>
        <a:p>
          <a:endParaRPr lang="en-US"/>
        </a:p>
      </dgm:t>
    </dgm:pt>
    <dgm:pt modelId="{5FBBDB5D-618A-4C24-BFC7-C45CA3AC5454}" type="pres">
      <dgm:prSet presAssocID="{479A5B28-AC18-4C30-A028-84F39C30F984}" presName="parentText" presStyleLbl="node1" presStyleIdx="2" presStyleCnt="6">
        <dgm:presLayoutVars>
          <dgm:chMax val="1"/>
          <dgm:bulletEnabled val="1"/>
        </dgm:presLayoutVars>
      </dgm:prSet>
      <dgm:spPr/>
      <dgm:t>
        <a:bodyPr/>
        <a:lstStyle/>
        <a:p>
          <a:endParaRPr lang="en-US"/>
        </a:p>
      </dgm:t>
    </dgm:pt>
    <dgm:pt modelId="{304F7802-2B9E-4B37-8472-F6637CD8BD50}" type="pres">
      <dgm:prSet presAssocID="{479A5B28-AC18-4C30-A028-84F39C30F984}" presName="descendantText" presStyleLbl="alignAccFollowNode1" presStyleIdx="2" presStyleCnt="6">
        <dgm:presLayoutVars>
          <dgm:bulletEnabled val="1"/>
        </dgm:presLayoutVars>
      </dgm:prSet>
      <dgm:spPr/>
      <dgm:t>
        <a:bodyPr/>
        <a:lstStyle/>
        <a:p>
          <a:endParaRPr lang="en-US"/>
        </a:p>
      </dgm:t>
    </dgm:pt>
    <dgm:pt modelId="{80C2447F-E86F-4009-AFE2-F8145710DA7B}" type="pres">
      <dgm:prSet presAssocID="{ED617253-63E4-40BD-B41A-287EB67B4675}" presName="sp" presStyleCnt="0"/>
      <dgm:spPr/>
      <dgm:t>
        <a:bodyPr/>
        <a:lstStyle/>
        <a:p>
          <a:endParaRPr lang="en-US"/>
        </a:p>
      </dgm:t>
    </dgm:pt>
    <dgm:pt modelId="{48750F3A-6076-41AF-AA96-C83FC2335546}" type="pres">
      <dgm:prSet presAssocID="{BAB1B6C8-8795-46F6-8DB9-E2694A745947}" presName="linNode" presStyleCnt="0"/>
      <dgm:spPr/>
      <dgm:t>
        <a:bodyPr/>
        <a:lstStyle/>
        <a:p>
          <a:endParaRPr lang="en-US"/>
        </a:p>
      </dgm:t>
    </dgm:pt>
    <dgm:pt modelId="{804F7CD4-88AF-428A-BCF9-7DAD1D331597}" type="pres">
      <dgm:prSet presAssocID="{BAB1B6C8-8795-46F6-8DB9-E2694A745947}" presName="parentText" presStyleLbl="node1" presStyleIdx="3" presStyleCnt="6">
        <dgm:presLayoutVars>
          <dgm:chMax val="1"/>
          <dgm:bulletEnabled val="1"/>
        </dgm:presLayoutVars>
      </dgm:prSet>
      <dgm:spPr/>
      <dgm:t>
        <a:bodyPr/>
        <a:lstStyle/>
        <a:p>
          <a:endParaRPr lang="en-US"/>
        </a:p>
      </dgm:t>
    </dgm:pt>
    <dgm:pt modelId="{9249032F-1F7A-4E39-8024-70A01EF60AE7}" type="pres">
      <dgm:prSet presAssocID="{BAB1B6C8-8795-46F6-8DB9-E2694A745947}" presName="descendantText" presStyleLbl="alignAccFollowNode1" presStyleIdx="3" presStyleCnt="6">
        <dgm:presLayoutVars>
          <dgm:bulletEnabled val="1"/>
        </dgm:presLayoutVars>
      </dgm:prSet>
      <dgm:spPr/>
      <dgm:t>
        <a:bodyPr/>
        <a:lstStyle/>
        <a:p>
          <a:endParaRPr lang="en-US"/>
        </a:p>
      </dgm:t>
    </dgm:pt>
    <dgm:pt modelId="{7F9E60ED-14BF-41D9-850A-59A63691055E}" type="pres">
      <dgm:prSet presAssocID="{E661EECC-CB2C-4D8E-84E8-086A18229D2C}" presName="sp" presStyleCnt="0"/>
      <dgm:spPr/>
      <dgm:t>
        <a:bodyPr/>
        <a:lstStyle/>
        <a:p>
          <a:endParaRPr lang="en-US"/>
        </a:p>
      </dgm:t>
    </dgm:pt>
    <dgm:pt modelId="{1CE8CB4B-4EF6-43AB-9C60-D0E4316560D2}" type="pres">
      <dgm:prSet presAssocID="{F0E81C19-4F57-4B0A-88AE-DC6E1D033908}" presName="linNode" presStyleCnt="0"/>
      <dgm:spPr/>
      <dgm:t>
        <a:bodyPr/>
        <a:lstStyle/>
        <a:p>
          <a:endParaRPr lang="en-US"/>
        </a:p>
      </dgm:t>
    </dgm:pt>
    <dgm:pt modelId="{FA1753E2-AC0A-4A32-97DE-7B297706E486}" type="pres">
      <dgm:prSet presAssocID="{F0E81C19-4F57-4B0A-88AE-DC6E1D033908}" presName="parentText" presStyleLbl="node1" presStyleIdx="4" presStyleCnt="6">
        <dgm:presLayoutVars>
          <dgm:chMax val="1"/>
          <dgm:bulletEnabled val="1"/>
        </dgm:presLayoutVars>
      </dgm:prSet>
      <dgm:spPr/>
      <dgm:t>
        <a:bodyPr/>
        <a:lstStyle/>
        <a:p>
          <a:endParaRPr lang="en-US"/>
        </a:p>
      </dgm:t>
    </dgm:pt>
    <dgm:pt modelId="{2A0429AB-C30D-4549-971C-F130629EE543}" type="pres">
      <dgm:prSet presAssocID="{F0E81C19-4F57-4B0A-88AE-DC6E1D033908}" presName="descendantText" presStyleLbl="alignAccFollowNode1" presStyleIdx="4" presStyleCnt="6">
        <dgm:presLayoutVars>
          <dgm:bulletEnabled val="1"/>
        </dgm:presLayoutVars>
      </dgm:prSet>
      <dgm:spPr/>
      <dgm:t>
        <a:bodyPr/>
        <a:lstStyle/>
        <a:p>
          <a:endParaRPr lang="en-US"/>
        </a:p>
      </dgm:t>
    </dgm:pt>
    <dgm:pt modelId="{D449FBA1-459F-4737-B2C1-3D4E6BEB9166}" type="pres">
      <dgm:prSet presAssocID="{42417B13-3380-4A68-B9A7-9E4B2EED012D}" presName="sp" presStyleCnt="0"/>
      <dgm:spPr/>
      <dgm:t>
        <a:bodyPr/>
        <a:lstStyle/>
        <a:p>
          <a:endParaRPr lang="en-US"/>
        </a:p>
      </dgm:t>
    </dgm:pt>
    <dgm:pt modelId="{3287E10B-26EF-4296-935C-B705EA928AA9}" type="pres">
      <dgm:prSet presAssocID="{3C192833-45B2-4B27-AA19-F23C2804CE7E}" presName="linNode" presStyleCnt="0"/>
      <dgm:spPr/>
      <dgm:t>
        <a:bodyPr/>
        <a:lstStyle/>
        <a:p>
          <a:endParaRPr lang="en-US"/>
        </a:p>
      </dgm:t>
    </dgm:pt>
    <dgm:pt modelId="{15F070B1-6FEB-4D2F-A60B-43DA72F7E065}" type="pres">
      <dgm:prSet presAssocID="{3C192833-45B2-4B27-AA19-F23C2804CE7E}" presName="parentText" presStyleLbl="node1" presStyleIdx="5" presStyleCnt="6">
        <dgm:presLayoutVars>
          <dgm:chMax val="1"/>
          <dgm:bulletEnabled val="1"/>
        </dgm:presLayoutVars>
      </dgm:prSet>
      <dgm:spPr/>
      <dgm:t>
        <a:bodyPr/>
        <a:lstStyle/>
        <a:p>
          <a:endParaRPr lang="en-US"/>
        </a:p>
      </dgm:t>
    </dgm:pt>
    <dgm:pt modelId="{6DA76631-0626-4E40-BB53-1E7C58D250DC}" type="pres">
      <dgm:prSet presAssocID="{3C192833-45B2-4B27-AA19-F23C2804CE7E}" presName="descendantText" presStyleLbl="alignAccFollowNode1" presStyleIdx="5" presStyleCnt="6">
        <dgm:presLayoutVars>
          <dgm:bulletEnabled val="1"/>
        </dgm:presLayoutVars>
      </dgm:prSet>
      <dgm:spPr/>
      <dgm:t>
        <a:bodyPr/>
        <a:lstStyle/>
        <a:p>
          <a:endParaRPr lang="en-US"/>
        </a:p>
      </dgm:t>
    </dgm:pt>
  </dgm:ptLst>
  <dgm:cxnLst>
    <dgm:cxn modelId="{0E15C0F4-2731-4C64-B894-76E751A6DB79}" srcId="{3C192833-45B2-4B27-AA19-F23C2804CE7E}" destId="{763C43D4-68E5-4B9B-A585-AF8C41535D6E}" srcOrd="0" destOrd="0" parTransId="{BEB7EACE-8D8B-4FBD-85C6-796A50CE3E5F}" sibTransId="{1F75C6EA-8787-4379-982D-1BE013359769}"/>
    <dgm:cxn modelId="{D665FC60-5AE9-42BA-92E9-321B511EB082}" type="presOf" srcId="{20B94C07-124E-45A1-A751-1128DC4EC414}" destId="{9249032F-1F7A-4E39-8024-70A01EF60AE7}" srcOrd="0" destOrd="0" presId="urn:microsoft.com/office/officeart/2005/8/layout/vList5"/>
    <dgm:cxn modelId="{B14867DB-2D82-4FAF-BD3F-E7AC511DE9A8}" srcId="{AD26F640-BE3C-436E-9B6B-10A213BA09C3}" destId="{881FC793-683E-45D5-9D92-F5ECEE511B1F}" srcOrd="1" destOrd="0" parTransId="{06B2EA5D-8C2F-48FD-BBC4-CF0F988FDB2B}" sibTransId="{4843CFAB-0A16-4767-ACF3-92E8DC5C687B}"/>
    <dgm:cxn modelId="{F0A97975-A324-40E4-804A-8D696AFCCA1B}" type="presOf" srcId="{7B194FB7-B58B-4CE3-8AA8-CF56580BB3FF}" destId="{2A0429AB-C30D-4549-971C-F130629EE543}" srcOrd="0" destOrd="2" presId="urn:microsoft.com/office/officeart/2005/8/layout/vList5"/>
    <dgm:cxn modelId="{9A72AC1C-F661-421E-A3C5-004DD6BB7705}" type="presOf" srcId="{479A5B28-AC18-4C30-A028-84F39C30F984}" destId="{5FBBDB5D-618A-4C24-BFC7-C45CA3AC5454}" srcOrd="0" destOrd="0" presId="urn:microsoft.com/office/officeart/2005/8/layout/vList5"/>
    <dgm:cxn modelId="{F50082EC-F841-443D-972D-689246D28EA3}" type="presOf" srcId="{3C192833-45B2-4B27-AA19-F23C2804CE7E}" destId="{15F070B1-6FEB-4D2F-A60B-43DA72F7E065}" srcOrd="0" destOrd="0" presId="urn:microsoft.com/office/officeart/2005/8/layout/vList5"/>
    <dgm:cxn modelId="{61944BEB-2DBD-461C-BD30-8F4D26F2E1BB}" srcId="{FB4DAC3A-07F5-4287-B9A2-090EEC80BC09}" destId="{BAB1B6C8-8795-46F6-8DB9-E2694A745947}" srcOrd="3" destOrd="0" parTransId="{88B1E041-5258-4FE6-98E8-974E9A5B2791}" sibTransId="{E661EECC-CB2C-4D8E-84E8-086A18229D2C}"/>
    <dgm:cxn modelId="{E622388F-84A7-4693-9B01-020A8EAE101D}" type="presOf" srcId="{168E4A5C-CA80-408E-AF4D-4DA681E6848B}" destId="{2A0429AB-C30D-4549-971C-F130629EE543}" srcOrd="0" destOrd="1" presId="urn:microsoft.com/office/officeart/2005/8/layout/vList5"/>
    <dgm:cxn modelId="{2BC397AD-8341-432E-AC43-7CDA126971BA}" srcId="{FB4DAC3A-07F5-4287-B9A2-090EEC80BC09}" destId="{3C192833-45B2-4B27-AA19-F23C2804CE7E}" srcOrd="5" destOrd="0" parTransId="{7251AAC5-7031-48C0-BE49-C6D1928E6A03}" sibTransId="{AED07C91-2B9B-4131-A9FD-909D0406CF43}"/>
    <dgm:cxn modelId="{FB2598BC-54A5-4954-AB88-4E19FAC6A9ED}" type="presOf" srcId="{C5833FFC-EA9D-4BDB-9FFC-143B8FEC2DCB}" destId="{7838A075-6523-4BFA-B0B4-DF795CE97E5B}" srcOrd="0" destOrd="0" presId="urn:microsoft.com/office/officeart/2005/8/layout/vList5"/>
    <dgm:cxn modelId="{3991FBB9-A569-414B-9085-0C4AC16745F7}" srcId="{F0E81C19-4F57-4B0A-88AE-DC6E1D033908}" destId="{168E4A5C-CA80-408E-AF4D-4DA681E6848B}" srcOrd="1" destOrd="0" parTransId="{8CA73D59-6729-4643-A7AC-A83ADD800200}" sibTransId="{B3570A3C-EE9D-4C75-996B-683E71181421}"/>
    <dgm:cxn modelId="{789A937E-DF04-4697-8334-2A86A2CF18D8}" type="presOf" srcId="{F0E81C19-4F57-4B0A-88AE-DC6E1D033908}" destId="{FA1753E2-AC0A-4A32-97DE-7B297706E486}" srcOrd="0" destOrd="0" presId="urn:microsoft.com/office/officeart/2005/8/layout/vList5"/>
    <dgm:cxn modelId="{D854891A-E945-4635-85DB-208A7F168BF2}" srcId="{FB4DAC3A-07F5-4287-B9A2-090EEC80BC09}" destId="{F0E81C19-4F57-4B0A-88AE-DC6E1D033908}" srcOrd="4" destOrd="0" parTransId="{FB40DEDA-832C-4146-9E08-73A27AB56E01}" sibTransId="{42417B13-3380-4A68-B9A7-9E4B2EED012D}"/>
    <dgm:cxn modelId="{25A52919-44C2-4DAD-8107-EF8A459501E4}" srcId="{BAB1B6C8-8795-46F6-8DB9-E2694A745947}" destId="{20B94C07-124E-45A1-A751-1128DC4EC414}" srcOrd="0" destOrd="0" parTransId="{AE81EC37-180D-481E-986E-DD8FC4B76908}" sibTransId="{117142C0-AAF7-494D-BF94-261D9592AC0D}"/>
    <dgm:cxn modelId="{B657A4C3-7E04-403E-AE98-3C17FA925B4E}" type="presOf" srcId="{35803847-44FC-40D0-8EAA-AA15B827E2D5}" destId="{304F7802-2B9E-4B37-8472-F6637CD8BD50}" srcOrd="0" destOrd="0" presId="urn:microsoft.com/office/officeart/2005/8/layout/vList5"/>
    <dgm:cxn modelId="{FFC63198-74D8-4D26-96B5-CAD4DD707F59}" type="presOf" srcId="{881FC793-683E-45D5-9D92-F5ECEE511B1F}" destId="{92EE57AD-37A0-469A-A98B-9946926E79F2}" srcOrd="0" destOrd="1" presId="urn:microsoft.com/office/officeart/2005/8/layout/vList5"/>
    <dgm:cxn modelId="{7744280D-38A7-463D-B501-2E9FEA3E9572}" srcId="{C5833FFC-EA9D-4BDB-9FFC-143B8FEC2DCB}" destId="{4DB20428-E335-4051-BD1F-AE3F57BE2102}" srcOrd="0" destOrd="0" parTransId="{3D176F6D-E993-43E6-917F-B93CCDD8A342}" sibTransId="{C7A5BC03-A55A-40DB-AA62-067FE5945B8C}"/>
    <dgm:cxn modelId="{70ABBC42-A1CE-4877-974D-8509957976E1}" srcId="{C5833FFC-EA9D-4BDB-9FFC-143B8FEC2DCB}" destId="{7B90AA78-93D7-400D-BC61-44F2C5B81AA2}" srcOrd="1" destOrd="0" parTransId="{64DC0D56-6C99-49EF-BD50-A467BD7DB7AA}" sibTransId="{0FB04BFC-C92F-4E22-A70E-DA78FA8ADAA0}"/>
    <dgm:cxn modelId="{D5669A48-3895-4907-BFC3-8635C2A412CF}" type="presOf" srcId="{4DB20428-E335-4051-BD1F-AE3F57BE2102}" destId="{336FE59A-0B28-45D1-B735-99B397C61872}" srcOrd="0" destOrd="0" presId="urn:microsoft.com/office/officeart/2005/8/layout/vList5"/>
    <dgm:cxn modelId="{271870CF-4A6B-49C8-BFBB-B834DD479C99}" srcId="{F0E81C19-4F57-4B0A-88AE-DC6E1D033908}" destId="{7B194FB7-B58B-4CE3-8AA8-CF56580BB3FF}" srcOrd="2" destOrd="0" parTransId="{43F10A4E-ECD8-432F-9022-D8C893F290F7}" sibTransId="{9C5F31DA-7C20-4C8E-A5C8-F998EABCFC17}"/>
    <dgm:cxn modelId="{0A3C85F0-5AB7-46C7-AC90-B98ADCEFA0AC}" srcId="{479A5B28-AC18-4C30-A028-84F39C30F984}" destId="{35803847-44FC-40D0-8EAA-AA15B827E2D5}" srcOrd="0" destOrd="0" parTransId="{8DF13DFF-BE88-4818-B544-FC56454D4C7A}" sibTransId="{B282EB3A-F080-4B18-B7E4-62D0B895F2BA}"/>
    <dgm:cxn modelId="{A51B9903-559F-4F72-95EC-9567AAEE9C7B}" srcId="{AD26F640-BE3C-436E-9B6B-10A213BA09C3}" destId="{C580E852-AFEB-466B-8EEA-5C033798AB21}" srcOrd="0" destOrd="0" parTransId="{72438112-957C-4625-BF3E-B8AAE85D1A32}" sibTransId="{07B24B70-69EF-4A3F-BE43-80AF84FF79BA}"/>
    <dgm:cxn modelId="{32223796-76E2-4EB3-87A9-023E06F5CC97}" type="presOf" srcId="{2EA6E917-3F6B-4FA7-9B39-07B50BD2FA93}" destId="{9249032F-1F7A-4E39-8024-70A01EF60AE7}" srcOrd="0" destOrd="1" presId="urn:microsoft.com/office/officeart/2005/8/layout/vList5"/>
    <dgm:cxn modelId="{E9400910-084E-4B3B-BDB6-5C7B330396F2}" type="presOf" srcId="{7B90AA78-93D7-400D-BC61-44F2C5B81AA2}" destId="{336FE59A-0B28-45D1-B735-99B397C61872}" srcOrd="0" destOrd="1" presId="urn:microsoft.com/office/officeart/2005/8/layout/vList5"/>
    <dgm:cxn modelId="{A9C91E01-BDDE-4D79-9CDB-5FC906E43FDF}" srcId="{BAB1B6C8-8795-46F6-8DB9-E2694A745947}" destId="{7A644070-1ED0-44BF-AF89-320EC72B8167}" srcOrd="2" destOrd="0" parTransId="{530FDE85-4B78-44FF-BE33-D078FB77A643}" sibTransId="{AD0A0043-9984-4CC2-A3BF-697E441146F9}"/>
    <dgm:cxn modelId="{F7E92CF7-3260-415B-BF01-86FE88136EEA}" type="presOf" srcId="{AD26F640-BE3C-436E-9B6B-10A213BA09C3}" destId="{BFC738E8-9580-409D-8B58-83381325AE99}" srcOrd="0" destOrd="0" presId="urn:microsoft.com/office/officeart/2005/8/layout/vList5"/>
    <dgm:cxn modelId="{164DD94E-7C0E-4173-A45F-16AF7B231FEF}" type="presOf" srcId="{BAB1B6C8-8795-46F6-8DB9-E2694A745947}" destId="{804F7CD4-88AF-428A-BCF9-7DAD1D331597}" srcOrd="0" destOrd="0" presId="urn:microsoft.com/office/officeart/2005/8/layout/vList5"/>
    <dgm:cxn modelId="{92996FC7-2AFC-4BB1-AB76-A8BD134E42EA}" type="presOf" srcId="{FE8EE1C8-EF6F-4122-B592-96CE40AE1B2D}" destId="{2A0429AB-C30D-4549-971C-F130629EE543}" srcOrd="0" destOrd="0" presId="urn:microsoft.com/office/officeart/2005/8/layout/vList5"/>
    <dgm:cxn modelId="{6117AE0D-D8EE-44B0-9BD4-FBF8D93C997C}" type="presOf" srcId="{C580E852-AFEB-466B-8EEA-5C033798AB21}" destId="{92EE57AD-37A0-469A-A98B-9946926E79F2}" srcOrd="0" destOrd="0" presId="urn:microsoft.com/office/officeart/2005/8/layout/vList5"/>
    <dgm:cxn modelId="{1764B6FB-8950-4FBA-B95E-7C971E6F6CA0}" srcId="{FB4DAC3A-07F5-4287-B9A2-090EEC80BC09}" destId="{479A5B28-AC18-4C30-A028-84F39C30F984}" srcOrd="2" destOrd="0" parTransId="{3BE4D72B-8426-435A-8AD8-DE23AC3C06BC}" sibTransId="{ED617253-63E4-40BD-B41A-287EB67B4675}"/>
    <dgm:cxn modelId="{D100F2FA-E7F3-4032-A954-FC6727ED64FC}" type="presOf" srcId="{7A644070-1ED0-44BF-AF89-320EC72B8167}" destId="{9249032F-1F7A-4E39-8024-70A01EF60AE7}" srcOrd="0" destOrd="2" presId="urn:microsoft.com/office/officeart/2005/8/layout/vList5"/>
    <dgm:cxn modelId="{956747C4-5258-43C8-BC2D-46D2F1B3E5CC}" srcId="{BAB1B6C8-8795-46F6-8DB9-E2694A745947}" destId="{2EA6E917-3F6B-4FA7-9B39-07B50BD2FA93}" srcOrd="1" destOrd="0" parTransId="{FE3B2F2F-5F3B-49FC-8CC6-A3B8E8A7FA3E}" sibTransId="{178651BC-EDE6-4657-B6DE-515B460F025E}"/>
    <dgm:cxn modelId="{AE4418EB-8494-4143-A201-39884B076CD7}" type="presOf" srcId="{763C43D4-68E5-4B9B-A585-AF8C41535D6E}" destId="{6DA76631-0626-4E40-BB53-1E7C58D250DC}" srcOrd="0" destOrd="0" presId="urn:microsoft.com/office/officeart/2005/8/layout/vList5"/>
    <dgm:cxn modelId="{7AA715F7-7812-4B00-8772-B958777F7EE8}" srcId="{F0E81C19-4F57-4B0A-88AE-DC6E1D033908}" destId="{FE8EE1C8-EF6F-4122-B592-96CE40AE1B2D}" srcOrd="0" destOrd="0" parTransId="{A6B854FF-288D-4E64-8884-81D462148A99}" sibTransId="{5D28D4C2-CC7A-4F21-AF49-BFE5AB895A54}"/>
    <dgm:cxn modelId="{F9C6680C-D6FB-4B5D-B420-0C9EEBA44967}" type="presOf" srcId="{FB4DAC3A-07F5-4287-B9A2-090EEC80BC09}" destId="{5CDA642F-1FB2-44DD-830F-7AA8A9680DBB}" srcOrd="0" destOrd="0" presId="urn:microsoft.com/office/officeart/2005/8/layout/vList5"/>
    <dgm:cxn modelId="{6F80CA25-B0B9-43B9-8E62-58F5034C92C5}" srcId="{FB4DAC3A-07F5-4287-B9A2-090EEC80BC09}" destId="{AD26F640-BE3C-436E-9B6B-10A213BA09C3}" srcOrd="1" destOrd="0" parTransId="{DDA3886E-1BEF-4183-8946-692E97BB5427}" sibTransId="{77DB63DD-A7A6-4074-9F96-9476712A2AE9}"/>
    <dgm:cxn modelId="{4EFA512B-EC86-4DDD-8D24-50E104ADBB32}" srcId="{FB4DAC3A-07F5-4287-B9A2-090EEC80BC09}" destId="{C5833FFC-EA9D-4BDB-9FFC-143B8FEC2DCB}" srcOrd="0" destOrd="0" parTransId="{7350C85B-DA34-4EC3-942F-2A220E4C0073}" sibTransId="{7EB867B1-5381-4FEF-AC72-3E914BA7BDF4}"/>
    <dgm:cxn modelId="{33ED354C-F556-4D0D-92AE-9A6B0CE43736}" type="presParOf" srcId="{5CDA642F-1FB2-44DD-830F-7AA8A9680DBB}" destId="{335ABE36-C75D-43DF-848B-22364DEEC5FC}" srcOrd="0" destOrd="0" presId="urn:microsoft.com/office/officeart/2005/8/layout/vList5"/>
    <dgm:cxn modelId="{84E30A10-3E27-4C46-84B0-068C39B8F67C}" type="presParOf" srcId="{335ABE36-C75D-43DF-848B-22364DEEC5FC}" destId="{7838A075-6523-4BFA-B0B4-DF795CE97E5B}" srcOrd="0" destOrd="0" presId="urn:microsoft.com/office/officeart/2005/8/layout/vList5"/>
    <dgm:cxn modelId="{D165523D-8E57-4B1F-B4F2-C12741BDE8C8}" type="presParOf" srcId="{335ABE36-C75D-43DF-848B-22364DEEC5FC}" destId="{336FE59A-0B28-45D1-B735-99B397C61872}" srcOrd="1" destOrd="0" presId="urn:microsoft.com/office/officeart/2005/8/layout/vList5"/>
    <dgm:cxn modelId="{DB872755-6AEF-4EC8-A3B2-FEA6093760ED}" type="presParOf" srcId="{5CDA642F-1FB2-44DD-830F-7AA8A9680DBB}" destId="{08266CA6-F0D1-4E43-B840-BCED233E761D}" srcOrd="1" destOrd="0" presId="urn:microsoft.com/office/officeart/2005/8/layout/vList5"/>
    <dgm:cxn modelId="{E533FE19-9C83-4862-ABEC-72A90E0A5BC8}" type="presParOf" srcId="{5CDA642F-1FB2-44DD-830F-7AA8A9680DBB}" destId="{9733D2EF-6AE7-42B2-AB60-A187B67CD5F6}" srcOrd="2" destOrd="0" presId="urn:microsoft.com/office/officeart/2005/8/layout/vList5"/>
    <dgm:cxn modelId="{05188108-7901-4A58-818E-34B6F480E6C6}" type="presParOf" srcId="{9733D2EF-6AE7-42B2-AB60-A187B67CD5F6}" destId="{BFC738E8-9580-409D-8B58-83381325AE99}" srcOrd="0" destOrd="0" presId="urn:microsoft.com/office/officeart/2005/8/layout/vList5"/>
    <dgm:cxn modelId="{B4B3D0A5-40F2-4045-A7D6-80566EA18687}" type="presParOf" srcId="{9733D2EF-6AE7-42B2-AB60-A187B67CD5F6}" destId="{92EE57AD-37A0-469A-A98B-9946926E79F2}" srcOrd="1" destOrd="0" presId="urn:microsoft.com/office/officeart/2005/8/layout/vList5"/>
    <dgm:cxn modelId="{7704F9A8-2D99-4E52-BA33-51F9F5FB2FB3}" type="presParOf" srcId="{5CDA642F-1FB2-44DD-830F-7AA8A9680DBB}" destId="{E0273C8A-D122-413E-A603-D0441EE65CAD}" srcOrd="3" destOrd="0" presId="urn:microsoft.com/office/officeart/2005/8/layout/vList5"/>
    <dgm:cxn modelId="{B6AF46C3-74C4-446F-9366-3C38AE343896}" type="presParOf" srcId="{5CDA642F-1FB2-44DD-830F-7AA8A9680DBB}" destId="{FD1BA5FF-0E13-48D5-95E4-9EB9F279B0AD}" srcOrd="4" destOrd="0" presId="urn:microsoft.com/office/officeart/2005/8/layout/vList5"/>
    <dgm:cxn modelId="{B8808871-05F1-4665-B70C-7FF5CDE2202E}" type="presParOf" srcId="{FD1BA5FF-0E13-48D5-95E4-9EB9F279B0AD}" destId="{5FBBDB5D-618A-4C24-BFC7-C45CA3AC5454}" srcOrd="0" destOrd="0" presId="urn:microsoft.com/office/officeart/2005/8/layout/vList5"/>
    <dgm:cxn modelId="{9D0A5130-4D0C-4686-85F3-0799F9AAFA5F}" type="presParOf" srcId="{FD1BA5FF-0E13-48D5-95E4-9EB9F279B0AD}" destId="{304F7802-2B9E-4B37-8472-F6637CD8BD50}" srcOrd="1" destOrd="0" presId="urn:microsoft.com/office/officeart/2005/8/layout/vList5"/>
    <dgm:cxn modelId="{CA835D87-A462-44EC-B3A4-B8DDA1BA68C1}" type="presParOf" srcId="{5CDA642F-1FB2-44DD-830F-7AA8A9680DBB}" destId="{80C2447F-E86F-4009-AFE2-F8145710DA7B}" srcOrd="5" destOrd="0" presId="urn:microsoft.com/office/officeart/2005/8/layout/vList5"/>
    <dgm:cxn modelId="{5E05D1FE-1C21-4190-B939-CFC6AF02490E}" type="presParOf" srcId="{5CDA642F-1FB2-44DD-830F-7AA8A9680DBB}" destId="{48750F3A-6076-41AF-AA96-C83FC2335546}" srcOrd="6" destOrd="0" presId="urn:microsoft.com/office/officeart/2005/8/layout/vList5"/>
    <dgm:cxn modelId="{FFB56A0F-4EF8-485C-AE4A-8702FD02E224}" type="presParOf" srcId="{48750F3A-6076-41AF-AA96-C83FC2335546}" destId="{804F7CD4-88AF-428A-BCF9-7DAD1D331597}" srcOrd="0" destOrd="0" presId="urn:microsoft.com/office/officeart/2005/8/layout/vList5"/>
    <dgm:cxn modelId="{2FBD5EB9-030B-4C59-B44E-92F7724FFD0A}" type="presParOf" srcId="{48750F3A-6076-41AF-AA96-C83FC2335546}" destId="{9249032F-1F7A-4E39-8024-70A01EF60AE7}" srcOrd="1" destOrd="0" presId="urn:microsoft.com/office/officeart/2005/8/layout/vList5"/>
    <dgm:cxn modelId="{7320AA5C-B9B2-4AF6-9F3C-B3E9B44C2133}" type="presParOf" srcId="{5CDA642F-1FB2-44DD-830F-7AA8A9680DBB}" destId="{7F9E60ED-14BF-41D9-850A-59A63691055E}" srcOrd="7" destOrd="0" presId="urn:microsoft.com/office/officeart/2005/8/layout/vList5"/>
    <dgm:cxn modelId="{817BD4FA-21DD-4DD3-98BA-DCABBA098DCC}" type="presParOf" srcId="{5CDA642F-1FB2-44DD-830F-7AA8A9680DBB}" destId="{1CE8CB4B-4EF6-43AB-9C60-D0E4316560D2}" srcOrd="8" destOrd="0" presId="urn:microsoft.com/office/officeart/2005/8/layout/vList5"/>
    <dgm:cxn modelId="{5E95720A-FC41-4276-B7CC-6340E34ACE86}" type="presParOf" srcId="{1CE8CB4B-4EF6-43AB-9C60-D0E4316560D2}" destId="{FA1753E2-AC0A-4A32-97DE-7B297706E486}" srcOrd="0" destOrd="0" presId="urn:microsoft.com/office/officeart/2005/8/layout/vList5"/>
    <dgm:cxn modelId="{58B5AB18-0023-45DA-A1E4-104C4F7EE3DC}" type="presParOf" srcId="{1CE8CB4B-4EF6-43AB-9C60-D0E4316560D2}" destId="{2A0429AB-C30D-4549-971C-F130629EE543}" srcOrd="1" destOrd="0" presId="urn:microsoft.com/office/officeart/2005/8/layout/vList5"/>
    <dgm:cxn modelId="{4A5EC8F5-5376-4D05-80D2-CFB9044CC413}" type="presParOf" srcId="{5CDA642F-1FB2-44DD-830F-7AA8A9680DBB}" destId="{D449FBA1-459F-4737-B2C1-3D4E6BEB9166}" srcOrd="9" destOrd="0" presId="urn:microsoft.com/office/officeart/2005/8/layout/vList5"/>
    <dgm:cxn modelId="{F4057968-6A84-433A-A522-D4DACE09353B}" type="presParOf" srcId="{5CDA642F-1FB2-44DD-830F-7AA8A9680DBB}" destId="{3287E10B-26EF-4296-935C-B705EA928AA9}" srcOrd="10" destOrd="0" presId="urn:microsoft.com/office/officeart/2005/8/layout/vList5"/>
    <dgm:cxn modelId="{37851437-7D45-4C93-8B29-33E443F7C67B}" type="presParOf" srcId="{3287E10B-26EF-4296-935C-B705EA928AA9}" destId="{15F070B1-6FEB-4D2F-A60B-43DA72F7E065}" srcOrd="0" destOrd="0" presId="urn:microsoft.com/office/officeart/2005/8/layout/vList5"/>
    <dgm:cxn modelId="{73810CCC-7310-41A9-9774-D4049E9DD056}" type="presParOf" srcId="{3287E10B-26EF-4296-935C-B705EA928AA9}" destId="{6DA76631-0626-4E40-BB53-1E7C58D250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822F9-A856-4732-B716-E0399311E74A}"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US"/>
        </a:p>
      </dgm:t>
    </dgm:pt>
    <dgm:pt modelId="{C562D293-D2EF-4556-9C3E-E87097D7A1B9}">
      <dgm:prSet phldrT="[Text]"/>
      <dgm:spPr>
        <a:ln>
          <a:solidFill>
            <a:schemeClr val="bg1"/>
          </a:solidFill>
        </a:ln>
      </dgm:spPr>
      <dgm:t>
        <a:bodyPr/>
        <a:lstStyle/>
        <a:p>
          <a:r>
            <a:rPr lang="en-US" dirty="0" smtClean="0">
              <a:solidFill>
                <a:schemeClr val="bg1"/>
              </a:solidFill>
            </a:rPr>
            <a:t>Boot VHD</a:t>
          </a:r>
          <a:endParaRPr lang="en-US" dirty="0">
            <a:solidFill>
              <a:schemeClr val="bg1"/>
            </a:solidFill>
          </a:endParaRPr>
        </a:p>
      </dgm:t>
    </dgm:pt>
    <dgm:pt modelId="{8955C7C6-B881-4253-9EE0-23391DBD43E3}" type="parTrans" cxnId="{20B7534E-32C5-4EDA-B27E-CF573FB476A2}">
      <dgm:prSet/>
      <dgm:spPr/>
      <dgm:t>
        <a:bodyPr/>
        <a:lstStyle/>
        <a:p>
          <a:endParaRPr lang="en-US">
            <a:solidFill>
              <a:schemeClr val="bg1"/>
            </a:solidFill>
          </a:endParaRPr>
        </a:p>
      </dgm:t>
    </dgm:pt>
    <dgm:pt modelId="{FDD63684-DD5A-471C-9F97-7DB488476FD9}" type="sibTrans" cxnId="{20B7534E-32C5-4EDA-B27E-CF573FB476A2}">
      <dgm:prSet/>
      <dgm:spPr>
        <a:ln>
          <a:solidFill>
            <a:schemeClr val="bg1"/>
          </a:solidFill>
        </a:ln>
      </dgm:spPr>
      <dgm:t>
        <a:bodyPr/>
        <a:lstStyle/>
        <a:p>
          <a:endParaRPr lang="en-US">
            <a:solidFill>
              <a:schemeClr val="bg1"/>
            </a:solidFill>
          </a:endParaRPr>
        </a:p>
      </dgm:t>
    </dgm:pt>
    <dgm:pt modelId="{BB8E0370-9EC9-4D25-98BB-49CF894BC495}">
      <dgm:prSet phldrT="[Text]"/>
      <dgm:spPr>
        <a:ln>
          <a:solidFill>
            <a:schemeClr val="bg1"/>
          </a:solidFill>
        </a:ln>
      </dgm:spPr>
      <dgm:t>
        <a:bodyPr/>
        <a:lstStyle/>
        <a:p>
          <a:r>
            <a:rPr lang="en-US" dirty="0" smtClean="0">
              <a:solidFill>
                <a:schemeClr val="bg1"/>
              </a:solidFill>
            </a:rPr>
            <a:t>Customize VHD</a:t>
          </a:r>
          <a:endParaRPr lang="en-US" dirty="0">
            <a:solidFill>
              <a:schemeClr val="bg1"/>
            </a:solidFill>
          </a:endParaRPr>
        </a:p>
      </dgm:t>
    </dgm:pt>
    <dgm:pt modelId="{1AEF4714-F9C6-40B5-97B2-536E78C737AB}" type="parTrans" cxnId="{05FBF4B0-6BA4-4B12-93DD-52AD2D5CE2F7}">
      <dgm:prSet/>
      <dgm:spPr/>
      <dgm:t>
        <a:bodyPr/>
        <a:lstStyle/>
        <a:p>
          <a:endParaRPr lang="en-US">
            <a:solidFill>
              <a:schemeClr val="bg1"/>
            </a:solidFill>
          </a:endParaRPr>
        </a:p>
      </dgm:t>
    </dgm:pt>
    <dgm:pt modelId="{67367E44-FE97-4F3A-B9CD-51AC3A43DC62}" type="sibTrans" cxnId="{05FBF4B0-6BA4-4B12-93DD-52AD2D5CE2F7}">
      <dgm:prSet/>
      <dgm:spPr>
        <a:noFill/>
        <a:ln>
          <a:noFill/>
        </a:ln>
      </dgm:spPr>
      <dgm:t>
        <a:bodyPr/>
        <a:lstStyle/>
        <a:p>
          <a:endParaRPr lang="en-US">
            <a:solidFill>
              <a:schemeClr val="bg1"/>
            </a:solidFill>
          </a:endParaRPr>
        </a:p>
      </dgm:t>
    </dgm:pt>
    <dgm:pt modelId="{DE0CC0E5-DA26-4C14-AB82-F8957F85C218}">
      <dgm:prSet phldrT="[Text]"/>
      <dgm:spPr>
        <a:ln>
          <a:solidFill>
            <a:schemeClr val="bg1"/>
          </a:solidFill>
        </a:ln>
      </dgm:spPr>
      <dgm:t>
        <a:bodyPr/>
        <a:lstStyle/>
        <a:p>
          <a:r>
            <a:rPr lang="en-US" dirty="0" smtClean="0">
              <a:solidFill>
                <a:schemeClr val="bg1"/>
              </a:solidFill>
            </a:rPr>
            <a:t>Save </a:t>
          </a:r>
          <a:r>
            <a:rPr lang="en-US" dirty="0" err="1" smtClean="0">
              <a:solidFill>
                <a:schemeClr val="bg1"/>
              </a:solidFill>
            </a:rPr>
            <a:t>Diff.VHD</a:t>
          </a:r>
          <a:endParaRPr lang="en-US" dirty="0">
            <a:solidFill>
              <a:schemeClr val="bg1"/>
            </a:solidFill>
          </a:endParaRPr>
        </a:p>
      </dgm:t>
    </dgm:pt>
    <dgm:pt modelId="{CB351924-402E-4E02-916B-14E554F6C541}" type="parTrans" cxnId="{10C3815B-D5E8-4FB9-8F51-D597C36B7E58}">
      <dgm:prSet/>
      <dgm:spPr/>
      <dgm:t>
        <a:bodyPr/>
        <a:lstStyle/>
        <a:p>
          <a:endParaRPr lang="en-US">
            <a:solidFill>
              <a:schemeClr val="bg1"/>
            </a:solidFill>
          </a:endParaRPr>
        </a:p>
      </dgm:t>
    </dgm:pt>
    <dgm:pt modelId="{7A2D0F6D-54F7-4BB2-963C-5D8B07D97477}" type="sibTrans" cxnId="{10C3815B-D5E8-4FB9-8F51-D597C36B7E58}">
      <dgm:prSet/>
      <dgm:spPr>
        <a:ln>
          <a:solidFill>
            <a:schemeClr val="bg1"/>
          </a:solidFill>
        </a:ln>
      </dgm:spPr>
      <dgm:t>
        <a:bodyPr/>
        <a:lstStyle/>
        <a:p>
          <a:endParaRPr lang="en-US">
            <a:solidFill>
              <a:schemeClr val="bg1"/>
            </a:solidFill>
          </a:endParaRPr>
        </a:p>
      </dgm:t>
    </dgm:pt>
    <dgm:pt modelId="{AF3501CD-9D32-4CD5-9CD2-1F0E5F489DE7}" type="pres">
      <dgm:prSet presAssocID="{DF4822F9-A856-4732-B716-E0399311E74A}" presName="cycle" presStyleCnt="0">
        <dgm:presLayoutVars>
          <dgm:dir val="rev"/>
          <dgm:resizeHandles val="exact"/>
        </dgm:presLayoutVars>
      </dgm:prSet>
      <dgm:spPr/>
      <dgm:t>
        <a:bodyPr/>
        <a:lstStyle/>
        <a:p>
          <a:endParaRPr lang="en-US"/>
        </a:p>
      </dgm:t>
    </dgm:pt>
    <dgm:pt modelId="{B16BC3EF-AD78-4183-844B-202E8E0E30A1}" type="pres">
      <dgm:prSet presAssocID="{C562D293-D2EF-4556-9C3E-E87097D7A1B9}" presName="node" presStyleLbl="node1" presStyleIdx="0" presStyleCnt="3">
        <dgm:presLayoutVars>
          <dgm:bulletEnabled val="1"/>
        </dgm:presLayoutVars>
      </dgm:prSet>
      <dgm:spPr/>
      <dgm:t>
        <a:bodyPr/>
        <a:lstStyle/>
        <a:p>
          <a:endParaRPr lang="en-US"/>
        </a:p>
      </dgm:t>
    </dgm:pt>
    <dgm:pt modelId="{41498B1D-4E21-4518-8431-EE956457F80B}" type="pres">
      <dgm:prSet presAssocID="{FDD63684-DD5A-471C-9F97-7DB488476FD9}" presName="sibTrans" presStyleLbl="sibTrans2D1" presStyleIdx="0" presStyleCnt="3"/>
      <dgm:spPr/>
      <dgm:t>
        <a:bodyPr/>
        <a:lstStyle/>
        <a:p>
          <a:endParaRPr lang="en-US"/>
        </a:p>
      </dgm:t>
    </dgm:pt>
    <dgm:pt modelId="{912352B0-D6C6-4681-8E09-60B9678057E9}" type="pres">
      <dgm:prSet presAssocID="{FDD63684-DD5A-471C-9F97-7DB488476FD9}" presName="connectorText" presStyleLbl="sibTrans2D1" presStyleIdx="0" presStyleCnt="3"/>
      <dgm:spPr/>
      <dgm:t>
        <a:bodyPr/>
        <a:lstStyle/>
        <a:p>
          <a:endParaRPr lang="en-US"/>
        </a:p>
      </dgm:t>
    </dgm:pt>
    <dgm:pt modelId="{97409D3D-AE8B-4E58-90EC-A9698BBDC6FE}" type="pres">
      <dgm:prSet presAssocID="{BB8E0370-9EC9-4D25-98BB-49CF894BC495}" presName="node" presStyleLbl="node1" presStyleIdx="1" presStyleCnt="3">
        <dgm:presLayoutVars>
          <dgm:bulletEnabled val="1"/>
        </dgm:presLayoutVars>
      </dgm:prSet>
      <dgm:spPr/>
      <dgm:t>
        <a:bodyPr/>
        <a:lstStyle/>
        <a:p>
          <a:endParaRPr lang="en-US"/>
        </a:p>
      </dgm:t>
    </dgm:pt>
    <dgm:pt modelId="{E2F35262-A67A-4736-AB5A-BACAD50AC462}" type="pres">
      <dgm:prSet presAssocID="{67367E44-FE97-4F3A-B9CD-51AC3A43DC62}" presName="sibTrans" presStyleLbl="sibTrans2D1" presStyleIdx="1" presStyleCnt="3"/>
      <dgm:spPr/>
      <dgm:t>
        <a:bodyPr/>
        <a:lstStyle/>
        <a:p>
          <a:endParaRPr lang="en-US"/>
        </a:p>
      </dgm:t>
    </dgm:pt>
    <dgm:pt modelId="{63B9A045-CB6E-4FDB-960F-D58739A32C4A}" type="pres">
      <dgm:prSet presAssocID="{67367E44-FE97-4F3A-B9CD-51AC3A43DC62}" presName="connectorText" presStyleLbl="sibTrans2D1" presStyleIdx="1" presStyleCnt="3"/>
      <dgm:spPr/>
      <dgm:t>
        <a:bodyPr/>
        <a:lstStyle/>
        <a:p>
          <a:endParaRPr lang="en-US"/>
        </a:p>
      </dgm:t>
    </dgm:pt>
    <dgm:pt modelId="{B40C325F-E3E1-47B3-9114-D4AA0DE7046B}" type="pres">
      <dgm:prSet presAssocID="{DE0CC0E5-DA26-4C14-AB82-F8957F85C218}" presName="node" presStyleLbl="node1" presStyleIdx="2" presStyleCnt="3">
        <dgm:presLayoutVars>
          <dgm:bulletEnabled val="1"/>
        </dgm:presLayoutVars>
      </dgm:prSet>
      <dgm:spPr/>
      <dgm:t>
        <a:bodyPr/>
        <a:lstStyle/>
        <a:p>
          <a:endParaRPr lang="en-US"/>
        </a:p>
      </dgm:t>
    </dgm:pt>
    <dgm:pt modelId="{E8580F96-1A08-4D83-BEC3-02D826F97543}" type="pres">
      <dgm:prSet presAssocID="{7A2D0F6D-54F7-4BB2-963C-5D8B07D97477}" presName="sibTrans" presStyleLbl="sibTrans2D1" presStyleIdx="2" presStyleCnt="3"/>
      <dgm:spPr/>
      <dgm:t>
        <a:bodyPr/>
        <a:lstStyle/>
        <a:p>
          <a:endParaRPr lang="en-US"/>
        </a:p>
      </dgm:t>
    </dgm:pt>
    <dgm:pt modelId="{44B3AA7A-1237-4088-B552-0D4F0AADC252}" type="pres">
      <dgm:prSet presAssocID="{7A2D0F6D-54F7-4BB2-963C-5D8B07D97477}" presName="connectorText" presStyleLbl="sibTrans2D1" presStyleIdx="2" presStyleCnt="3"/>
      <dgm:spPr/>
      <dgm:t>
        <a:bodyPr/>
        <a:lstStyle/>
        <a:p>
          <a:endParaRPr lang="en-US"/>
        </a:p>
      </dgm:t>
    </dgm:pt>
  </dgm:ptLst>
  <dgm:cxnLst>
    <dgm:cxn modelId="{6C42CDAE-E818-4A61-8FD0-72D5F826286B}" type="presOf" srcId="{67367E44-FE97-4F3A-B9CD-51AC3A43DC62}" destId="{63B9A045-CB6E-4FDB-960F-D58739A32C4A}" srcOrd="1" destOrd="0" presId="urn:microsoft.com/office/officeart/2005/8/layout/cycle2"/>
    <dgm:cxn modelId="{10C3815B-D5E8-4FB9-8F51-D597C36B7E58}" srcId="{DF4822F9-A856-4732-B716-E0399311E74A}" destId="{DE0CC0E5-DA26-4C14-AB82-F8957F85C218}" srcOrd="2" destOrd="0" parTransId="{CB351924-402E-4E02-916B-14E554F6C541}" sibTransId="{7A2D0F6D-54F7-4BB2-963C-5D8B07D97477}"/>
    <dgm:cxn modelId="{20B7534E-32C5-4EDA-B27E-CF573FB476A2}" srcId="{DF4822F9-A856-4732-B716-E0399311E74A}" destId="{C562D293-D2EF-4556-9C3E-E87097D7A1B9}" srcOrd="0" destOrd="0" parTransId="{8955C7C6-B881-4253-9EE0-23391DBD43E3}" sibTransId="{FDD63684-DD5A-471C-9F97-7DB488476FD9}"/>
    <dgm:cxn modelId="{F88B203B-D751-402C-88DF-926C60E4C903}" type="presOf" srcId="{DF4822F9-A856-4732-B716-E0399311E74A}" destId="{AF3501CD-9D32-4CD5-9CD2-1F0E5F489DE7}" srcOrd="0" destOrd="0" presId="urn:microsoft.com/office/officeart/2005/8/layout/cycle2"/>
    <dgm:cxn modelId="{DA810000-C593-43BB-9359-913362430420}" type="presOf" srcId="{BB8E0370-9EC9-4D25-98BB-49CF894BC495}" destId="{97409D3D-AE8B-4E58-90EC-A9698BBDC6FE}" srcOrd="0" destOrd="0" presId="urn:microsoft.com/office/officeart/2005/8/layout/cycle2"/>
    <dgm:cxn modelId="{EED579C1-72FF-4DFA-8500-78E3D482998A}" type="presOf" srcId="{7A2D0F6D-54F7-4BB2-963C-5D8B07D97477}" destId="{E8580F96-1A08-4D83-BEC3-02D826F97543}" srcOrd="0" destOrd="0" presId="urn:microsoft.com/office/officeart/2005/8/layout/cycle2"/>
    <dgm:cxn modelId="{F8BE96C0-A057-4FF4-86B9-BAEC845E7054}" type="presOf" srcId="{7A2D0F6D-54F7-4BB2-963C-5D8B07D97477}" destId="{44B3AA7A-1237-4088-B552-0D4F0AADC252}" srcOrd="1" destOrd="0" presId="urn:microsoft.com/office/officeart/2005/8/layout/cycle2"/>
    <dgm:cxn modelId="{B4045825-1AB9-4F3B-9F2E-5540BFA5BF80}" type="presOf" srcId="{DE0CC0E5-DA26-4C14-AB82-F8957F85C218}" destId="{B40C325F-E3E1-47B3-9114-D4AA0DE7046B}" srcOrd="0" destOrd="0" presId="urn:microsoft.com/office/officeart/2005/8/layout/cycle2"/>
    <dgm:cxn modelId="{0D5C91BA-2F12-410C-9648-1490E3D92A01}" type="presOf" srcId="{67367E44-FE97-4F3A-B9CD-51AC3A43DC62}" destId="{E2F35262-A67A-4736-AB5A-BACAD50AC462}" srcOrd="0" destOrd="0" presId="urn:microsoft.com/office/officeart/2005/8/layout/cycle2"/>
    <dgm:cxn modelId="{C140C2AD-9014-4923-B513-398C2FEBF1DC}" type="presOf" srcId="{FDD63684-DD5A-471C-9F97-7DB488476FD9}" destId="{912352B0-D6C6-4681-8E09-60B9678057E9}" srcOrd="1" destOrd="0" presId="urn:microsoft.com/office/officeart/2005/8/layout/cycle2"/>
    <dgm:cxn modelId="{A878CFED-5D69-4710-8EC9-8BB720602E03}" type="presOf" srcId="{C562D293-D2EF-4556-9C3E-E87097D7A1B9}" destId="{B16BC3EF-AD78-4183-844B-202E8E0E30A1}" srcOrd="0" destOrd="0" presId="urn:microsoft.com/office/officeart/2005/8/layout/cycle2"/>
    <dgm:cxn modelId="{05FBF4B0-6BA4-4B12-93DD-52AD2D5CE2F7}" srcId="{DF4822F9-A856-4732-B716-E0399311E74A}" destId="{BB8E0370-9EC9-4D25-98BB-49CF894BC495}" srcOrd="1" destOrd="0" parTransId="{1AEF4714-F9C6-40B5-97B2-536E78C737AB}" sibTransId="{67367E44-FE97-4F3A-B9CD-51AC3A43DC62}"/>
    <dgm:cxn modelId="{1AFE139A-E7BD-46E4-AC08-173442B3B15D}" type="presOf" srcId="{FDD63684-DD5A-471C-9F97-7DB488476FD9}" destId="{41498B1D-4E21-4518-8431-EE956457F80B}" srcOrd="0" destOrd="0" presId="urn:microsoft.com/office/officeart/2005/8/layout/cycle2"/>
    <dgm:cxn modelId="{BB25BCCB-02B6-485B-9E34-ADA4C528D2BA}" type="presParOf" srcId="{AF3501CD-9D32-4CD5-9CD2-1F0E5F489DE7}" destId="{B16BC3EF-AD78-4183-844B-202E8E0E30A1}" srcOrd="0" destOrd="0" presId="urn:microsoft.com/office/officeart/2005/8/layout/cycle2"/>
    <dgm:cxn modelId="{F58CA41D-BFEF-4AA7-A176-5EAB5383BEAC}" type="presParOf" srcId="{AF3501CD-9D32-4CD5-9CD2-1F0E5F489DE7}" destId="{41498B1D-4E21-4518-8431-EE956457F80B}" srcOrd="1" destOrd="0" presId="urn:microsoft.com/office/officeart/2005/8/layout/cycle2"/>
    <dgm:cxn modelId="{03082546-8BBC-429A-AD7D-5A401A5A55B6}" type="presParOf" srcId="{41498B1D-4E21-4518-8431-EE956457F80B}" destId="{912352B0-D6C6-4681-8E09-60B9678057E9}" srcOrd="0" destOrd="0" presId="urn:microsoft.com/office/officeart/2005/8/layout/cycle2"/>
    <dgm:cxn modelId="{5D449FFD-E40E-48B3-B4E9-2DBD5465BC2F}" type="presParOf" srcId="{AF3501CD-9D32-4CD5-9CD2-1F0E5F489DE7}" destId="{97409D3D-AE8B-4E58-90EC-A9698BBDC6FE}" srcOrd="2" destOrd="0" presId="urn:microsoft.com/office/officeart/2005/8/layout/cycle2"/>
    <dgm:cxn modelId="{ED2DD2AE-CBED-4B2E-B509-0B3AABE0415B}" type="presParOf" srcId="{AF3501CD-9D32-4CD5-9CD2-1F0E5F489DE7}" destId="{E2F35262-A67A-4736-AB5A-BACAD50AC462}" srcOrd="3" destOrd="0" presId="urn:microsoft.com/office/officeart/2005/8/layout/cycle2"/>
    <dgm:cxn modelId="{C9A90631-AB3D-4ABB-AE2C-C55BC53720B7}" type="presParOf" srcId="{E2F35262-A67A-4736-AB5A-BACAD50AC462}" destId="{63B9A045-CB6E-4FDB-960F-D58739A32C4A}" srcOrd="0" destOrd="0" presId="urn:microsoft.com/office/officeart/2005/8/layout/cycle2"/>
    <dgm:cxn modelId="{0C2796AA-D673-48D3-85B0-3410E09D03C9}" type="presParOf" srcId="{AF3501CD-9D32-4CD5-9CD2-1F0E5F489DE7}" destId="{B40C325F-E3E1-47B3-9114-D4AA0DE7046B}" srcOrd="4" destOrd="0" presId="urn:microsoft.com/office/officeart/2005/8/layout/cycle2"/>
    <dgm:cxn modelId="{7A44F94A-7409-47A6-961F-BF16B655B426}" type="presParOf" srcId="{AF3501CD-9D32-4CD5-9CD2-1F0E5F489DE7}" destId="{E8580F96-1A08-4D83-BEC3-02D826F97543}" srcOrd="5" destOrd="0" presId="urn:microsoft.com/office/officeart/2005/8/layout/cycle2"/>
    <dgm:cxn modelId="{6C4EEFCB-31B6-4EBB-9C03-67CFA651BC16}" type="presParOf" srcId="{E8580F96-1A08-4D83-BEC3-02D826F97543}" destId="{44B3AA7A-1237-4088-B552-0D4F0AADC252}"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FE59A-0B28-45D1-B735-99B397C61872}">
      <dsp:nvSpPr>
        <dsp:cNvPr id="0" name=""/>
        <dsp:cNvSpPr/>
      </dsp:nvSpPr>
      <dsp:spPr>
        <a:xfrm rot="5400000">
          <a:off x="7264510" y="-3170301"/>
          <a:ext cx="633635" cy="713536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Convert product DVD to a VHD, or use existing VHD</a:t>
          </a:r>
          <a:endParaRPr lang="en-US" sz="1400" kern="1200" dirty="0"/>
        </a:p>
        <a:p>
          <a:pPr marL="114300" lvl="1" indent="-114300" algn="l" defTabSz="622300">
            <a:lnSpc>
              <a:spcPct val="90000"/>
            </a:lnSpc>
            <a:spcBef>
              <a:spcPct val="0"/>
            </a:spcBef>
            <a:spcAft>
              <a:spcPct val="15000"/>
            </a:spcAft>
            <a:buChar char="••"/>
          </a:pPr>
          <a:r>
            <a:rPr lang="en-US" sz="1400" kern="1200" dirty="0" smtClean="0"/>
            <a:t>Prepare the VHD</a:t>
          </a:r>
          <a:endParaRPr lang="en-US" sz="1400" kern="1200" dirty="0"/>
        </a:p>
      </dsp:txBody>
      <dsp:txXfrm rot="-5400000">
        <a:off x="4013644" y="111497"/>
        <a:ext cx="7104435" cy="571771"/>
      </dsp:txXfrm>
    </dsp:sp>
    <dsp:sp modelId="{7838A075-6523-4BFA-B0B4-DF795CE97E5B}">
      <dsp:nvSpPr>
        <dsp:cNvPr id="0" name=""/>
        <dsp:cNvSpPr/>
      </dsp:nvSpPr>
      <dsp:spPr>
        <a:xfrm>
          <a:off x="0" y="1360"/>
          <a:ext cx="4013644" cy="7920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Build VM Image</a:t>
          </a:r>
          <a:endParaRPr lang="en-US" sz="2300" kern="1200" dirty="0"/>
        </a:p>
      </dsp:txBody>
      <dsp:txXfrm>
        <a:off x="38664" y="40024"/>
        <a:ext cx="3936316" cy="714716"/>
      </dsp:txXfrm>
    </dsp:sp>
    <dsp:sp modelId="{92EE57AD-37A0-469A-A98B-9946926E79F2}">
      <dsp:nvSpPr>
        <dsp:cNvPr id="0" name=""/>
        <dsp:cNvSpPr/>
      </dsp:nvSpPr>
      <dsp:spPr>
        <a:xfrm rot="5400000">
          <a:off x="7264510" y="-2338654"/>
          <a:ext cx="633635" cy="713536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Create a service model with the above image.</a:t>
          </a:r>
          <a:endParaRPr lang="en-US" sz="1400" kern="1200" dirty="0"/>
        </a:p>
        <a:p>
          <a:pPr marL="114300" lvl="1" indent="-114300" algn="l" defTabSz="622300">
            <a:lnSpc>
              <a:spcPct val="90000"/>
            </a:lnSpc>
            <a:spcBef>
              <a:spcPct val="0"/>
            </a:spcBef>
            <a:spcAft>
              <a:spcPct val="15000"/>
            </a:spcAft>
            <a:buChar char="••"/>
          </a:pPr>
          <a:r>
            <a:rPr lang="en-US" sz="1400" kern="1200" dirty="0" smtClean="0"/>
            <a:t>Test in Development Fabric.</a:t>
          </a:r>
          <a:endParaRPr lang="en-US" sz="1400" kern="1200" dirty="0"/>
        </a:p>
      </dsp:txBody>
      <dsp:txXfrm rot="-5400000">
        <a:off x="4013644" y="943144"/>
        <a:ext cx="7104435" cy="571771"/>
      </dsp:txXfrm>
    </dsp:sp>
    <dsp:sp modelId="{BFC738E8-9580-409D-8B58-83381325AE99}">
      <dsp:nvSpPr>
        <dsp:cNvPr id="0" name=""/>
        <dsp:cNvSpPr/>
      </dsp:nvSpPr>
      <dsp:spPr>
        <a:xfrm>
          <a:off x="0" y="833007"/>
          <a:ext cx="4013644" cy="7920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Create Service; Test Locally</a:t>
          </a:r>
          <a:endParaRPr lang="en-US" sz="2300" kern="1200" dirty="0"/>
        </a:p>
      </dsp:txBody>
      <dsp:txXfrm>
        <a:off x="38664" y="871671"/>
        <a:ext cx="3936316" cy="714716"/>
      </dsp:txXfrm>
    </dsp:sp>
    <dsp:sp modelId="{304F7802-2B9E-4B37-8472-F6637CD8BD50}">
      <dsp:nvSpPr>
        <dsp:cNvPr id="0" name=""/>
        <dsp:cNvSpPr/>
      </dsp:nvSpPr>
      <dsp:spPr>
        <a:xfrm rot="5400000">
          <a:off x="7264510" y="-1507007"/>
          <a:ext cx="633635" cy="713536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Store in Windows Azure blob storage</a:t>
          </a:r>
          <a:endParaRPr lang="en-US" sz="1400" kern="1200" dirty="0"/>
        </a:p>
      </dsp:txBody>
      <dsp:txXfrm rot="-5400000">
        <a:off x="4013644" y="1774791"/>
        <a:ext cx="7104435" cy="571771"/>
      </dsp:txXfrm>
    </dsp:sp>
    <dsp:sp modelId="{5FBBDB5D-618A-4C24-BFC7-C45CA3AC5454}">
      <dsp:nvSpPr>
        <dsp:cNvPr id="0" name=""/>
        <dsp:cNvSpPr/>
      </dsp:nvSpPr>
      <dsp:spPr>
        <a:xfrm>
          <a:off x="0" y="1664654"/>
          <a:ext cx="4013644" cy="7920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Upload VM Image</a:t>
          </a:r>
          <a:endParaRPr lang="en-US" sz="2300" kern="1200" dirty="0"/>
        </a:p>
      </dsp:txBody>
      <dsp:txXfrm>
        <a:off x="38664" y="1703318"/>
        <a:ext cx="3936316" cy="714716"/>
      </dsp:txXfrm>
    </dsp:sp>
    <dsp:sp modelId="{9249032F-1F7A-4E39-8024-70A01EF60AE7}">
      <dsp:nvSpPr>
        <dsp:cNvPr id="0" name=""/>
        <dsp:cNvSpPr/>
      </dsp:nvSpPr>
      <dsp:spPr>
        <a:xfrm rot="5400000">
          <a:off x="7264510" y="-675360"/>
          <a:ext cx="633635" cy="713536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Include in service model.  Specify instance count.</a:t>
          </a:r>
          <a:endParaRPr lang="en-US" sz="1400" kern="1200" dirty="0"/>
        </a:p>
        <a:p>
          <a:pPr marL="114300" lvl="1" indent="-114300" algn="l" defTabSz="622300">
            <a:lnSpc>
              <a:spcPct val="90000"/>
            </a:lnSpc>
            <a:spcBef>
              <a:spcPct val="0"/>
            </a:spcBef>
            <a:spcAft>
              <a:spcPct val="15000"/>
            </a:spcAft>
            <a:buChar char="••"/>
          </a:pPr>
          <a:r>
            <a:rPr lang="en-US" sz="1400" kern="1200" dirty="0" smtClean="0"/>
            <a:t>Package as </a:t>
          </a:r>
          <a:r>
            <a:rPr lang="en-US" sz="1400" kern="1200" dirty="0" err="1" smtClean="0"/>
            <a:t>cspkg</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Upload </a:t>
          </a:r>
          <a:r>
            <a:rPr lang="en-US" sz="1400" kern="1200" dirty="0" err="1" smtClean="0"/>
            <a:t>cskpg</a:t>
          </a:r>
          <a:r>
            <a:rPr lang="en-US" sz="1400" kern="1200" dirty="0" smtClean="0"/>
            <a:t>.</a:t>
          </a:r>
          <a:endParaRPr lang="en-US" sz="1400" kern="1200" dirty="0"/>
        </a:p>
      </dsp:txBody>
      <dsp:txXfrm rot="-5400000">
        <a:off x="4013644" y="2606438"/>
        <a:ext cx="7104435" cy="571771"/>
      </dsp:txXfrm>
    </dsp:sp>
    <dsp:sp modelId="{804F7CD4-88AF-428A-BCF9-7DAD1D331597}">
      <dsp:nvSpPr>
        <dsp:cNvPr id="0" name=""/>
        <dsp:cNvSpPr/>
      </dsp:nvSpPr>
      <dsp:spPr>
        <a:xfrm>
          <a:off x="0" y="2496301"/>
          <a:ext cx="4013644" cy="7920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Deploy Service</a:t>
          </a:r>
          <a:endParaRPr lang="en-US" sz="2300" kern="1200" dirty="0"/>
        </a:p>
      </dsp:txBody>
      <dsp:txXfrm>
        <a:off x="38664" y="2534965"/>
        <a:ext cx="3936316" cy="714716"/>
      </dsp:txXfrm>
    </dsp:sp>
    <dsp:sp modelId="{2A0429AB-C30D-4549-971C-F130629EE543}">
      <dsp:nvSpPr>
        <dsp:cNvPr id="0" name=""/>
        <dsp:cNvSpPr/>
      </dsp:nvSpPr>
      <dsp:spPr>
        <a:xfrm rot="5400000">
          <a:off x="7264510" y="156286"/>
          <a:ext cx="633635" cy="713536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Remote Desktop</a:t>
          </a:r>
          <a:endParaRPr lang="en-US" sz="1400" kern="1200" dirty="0"/>
        </a:p>
        <a:p>
          <a:pPr marL="114300" lvl="1" indent="-114300" algn="l" defTabSz="622300">
            <a:lnSpc>
              <a:spcPct val="90000"/>
            </a:lnSpc>
            <a:spcBef>
              <a:spcPct val="0"/>
            </a:spcBef>
            <a:spcAft>
              <a:spcPct val="15000"/>
            </a:spcAft>
            <a:buChar char="••"/>
          </a:pPr>
          <a:r>
            <a:rPr lang="en-US" sz="1400" kern="1200" dirty="0" smtClean="0"/>
            <a:t>Reboot</a:t>
          </a:r>
          <a:endParaRPr lang="en-US" sz="1400" kern="1200" dirty="0"/>
        </a:p>
        <a:p>
          <a:pPr marL="114300" lvl="1" indent="-114300" algn="l" defTabSz="622300">
            <a:lnSpc>
              <a:spcPct val="90000"/>
            </a:lnSpc>
            <a:spcBef>
              <a:spcPct val="0"/>
            </a:spcBef>
            <a:spcAft>
              <a:spcPct val="15000"/>
            </a:spcAft>
            <a:buChar char="••"/>
          </a:pPr>
          <a:r>
            <a:rPr lang="en-US" sz="1400" kern="1200" dirty="0" smtClean="0"/>
            <a:t>Reimage</a:t>
          </a:r>
          <a:endParaRPr lang="en-US" sz="1400" kern="1200" dirty="0"/>
        </a:p>
      </dsp:txBody>
      <dsp:txXfrm rot="-5400000">
        <a:off x="4013644" y="3438084"/>
        <a:ext cx="7104435" cy="571771"/>
      </dsp:txXfrm>
    </dsp:sp>
    <dsp:sp modelId="{FA1753E2-AC0A-4A32-97DE-7B297706E486}">
      <dsp:nvSpPr>
        <dsp:cNvPr id="0" name=""/>
        <dsp:cNvSpPr/>
      </dsp:nvSpPr>
      <dsp:spPr>
        <a:xfrm>
          <a:off x="0" y="3327948"/>
          <a:ext cx="4013644" cy="7920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Maintain Service</a:t>
          </a:r>
          <a:endParaRPr lang="en-US" sz="2300" kern="1200" dirty="0"/>
        </a:p>
      </dsp:txBody>
      <dsp:txXfrm>
        <a:off x="38664" y="3366612"/>
        <a:ext cx="3936316" cy="714716"/>
      </dsp:txXfrm>
    </dsp:sp>
    <dsp:sp modelId="{6DA76631-0626-4E40-BB53-1E7C58D250DC}">
      <dsp:nvSpPr>
        <dsp:cNvPr id="0" name=""/>
        <dsp:cNvSpPr/>
      </dsp:nvSpPr>
      <dsp:spPr>
        <a:xfrm rot="5400000">
          <a:off x="7264510" y="987933"/>
          <a:ext cx="633635" cy="713536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Repeat above steps, with a new OS image.</a:t>
          </a:r>
          <a:endParaRPr lang="en-US" sz="1400" kern="1200" dirty="0"/>
        </a:p>
      </dsp:txBody>
      <dsp:txXfrm rot="-5400000">
        <a:off x="4013644" y="4269731"/>
        <a:ext cx="7104435" cy="571771"/>
      </dsp:txXfrm>
    </dsp:sp>
    <dsp:sp modelId="{15F070B1-6FEB-4D2F-A60B-43DA72F7E065}">
      <dsp:nvSpPr>
        <dsp:cNvPr id="0" name=""/>
        <dsp:cNvSpPr/>
      </dsp:nvSpPr>
      <dsp:spPr>
        <a:xfrm>
          <a:off x="0" y="4159594"/>
          <a:ext cx="4013644" cy="7920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Upgrade Service</a:t>
          </a:r>
          <a:endParaRPr lang="en-US" sz="2300" kern="1200" dirty="0"/>
        </a:p>
      </dsp:txBody>
      <dsp:txXfrm>
        <a:off x="38664" y="4198258"/>
        <a:ext cx="3936316" cy="714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BC3EF-AD78-4183-844B-202E8E0E30A1}">
      <dsp:nvSpPr>
        <dsp:cNvPr id="0" name=""/>
        <dsp:cNvSpPr/>
      </dsp:nvSpPr>
      <dsp:spPr>
        <a:xfrm>
          <a:off x="1414012" y="514"/>
          <a:ext cx="1306019" cy="1306019"/>
        </a:xfrm>
        <a:prstGeom prst="ellipse">
          <a:avLst/>
        </a:prstGeom>
        <a:solidFill>
          <a:schemeClr val="accent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Boot VHD</a:t>
          </a:r>
          <a:endParaRPr lang="en-US" sz="1400" kern="1200" dirty="0">
            <a:solidFill>
              <a:schemeClr val="bg1"/>
            </a:solidFill>
          </a:endParaRPr>
        </a:p>
      </dsp:txBody>
      <dsp:txXfrm>
        <a:off x="1605274" y="191776"/>
        <a:ext cx="923495" cy="923495"/>
      </dsp:txXfrm>
    </dsp:sp>
    <dsp:sp modelId="{41498B1D-4E21-4518-8431-EE956457F80B}">
      <dsp:nvSpPr>
        <dsp:cNvPr id="0" name=""/>
        <dsp:cNvSpPr/>
      </dsp:nvSpPr>
      <dsp:spPr>
        <a:xfrm rot="7200000">
          <a:off x="1407292" y="1274443"/>
          <a:ext cx="347998" cy="440781"/>
        </a:xfrm>
        <a:prstGeom prst="rightArrow">
          <a:avLst>
            <a:gd name="adj1" fmla="val 60000"/>
            <a:gd name="adj2" fmla="val 50000"/>
          </a:avLst>
        </a:prstGeom>
        <a:solidFill>
          <a:schemeClr val="accent2">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bg1"/>
            </a:solidFill>
          </a:endParaRPr>
        </a:p>
      </dsp:txBody>
      <dsp:txXfrm rot="10800000">
        <a:off x="1485591" y="1317393"/>
        <a:ext cx="243599" cy="264469"/>
      </dsp:txXfrm>
    </dsp:sp>
    <dsp:sp modelId="{97409D3D-AE8B-4E58-90EC-A9698BBDC6FE}">
      <dsp:nvSpPr>
        <dsp:cNvPr id="0" name=""/>
        <dsp:cNvSpPr/>
      </dsp:nvSpPr>
      <dsp:spPr>
        <a:xfrm>
          <a:off x="432703" y="1700193"/>
          <a:ext cx="1306019" cy="1306019"/>
        </a:xfrm>
        <a:prstGeom prst="ellipse">
          <a:avLst/>
        </a:prstGeom>
        <a:solidFill>
          <a:schemeClr val="accent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Customize VHD</a:t>
          </a:r>
          <a:endParaRPr lang="en-US" sz="1400" kern="1200" dirty="0">
            <a:solidFill>
              <a:schemeClr val="bg1"/>
            </a:solidFill>
          </a:endParaRPr>
        </a:p>
      </dsp:txBody>
      <dsp:txXfrm>
        <a:off x="623965" y="1891455"/>
        <a:ext cx="923495" cy="923495"/>
      </dsp:txXfrm>
    </dsp:sp>
    <dsp:sp modelId="{E2F35262-A67A-4736-AB5A-BACAD50AC462}">
      <dsp:nvSpPr>
        <dsp:cNvPr id="0" name=""/>
        <dsp:cNvSpPr/>
      </dsp:nvSpPr>
      <dsp:spPr>
        <a:xfrm>
          <a:off x="1883174" y="2132812"/>
          <a:ext cx="347998" cy="44078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bg1"/>
            </a:solidFill>
          </a:endParaRPr>
        </a:p>
      </dsp:txBody>
      <dsp:txXfrm>
        <a:off x="1883174" y="2220968"/>
        <a:ext cx="243599" cy="264469"/>
      </dsp:txXfrm>
    </dsp:sp>
    <dsp:sp modelId="{B40C325F-E3E1-47B3-9114-D4AA0DE7046B}">
      <dsp:nvSpPr>
        <dsp:cNvPr id="0" name=""/>
        <dsp:cNvSpPr/>
      </dsp:nvSpPr>
      <dsp:spPr>
        <a:xfrm>
          <a:off x="2395322" y="1700193"/>
          <a:ext cx="1306019" cy="1306019"/>
        </a:xfrm>
        <a:prstGeom prst="ellipse">
          <a:avLst/>
        </a:prstGeom>
        <a:solidFill>
          <a:schemeClr val="accent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Save </a:t>
          </a:r>
          <a:r>
            <a:rPr lang="en-US" sz="1400" kern="1200" dirty="0" err="1" smtClean="0">
              <a:solidFill>
                <a:schemeClr val="bg1"/>
              </a:solidFill>
            </a:rPr>
            <a:t>Diff.VHD</a:t>
          </a:r>
          <a:endParaRPr lang="en-US" sz="1400" kern="1200" dirty="0">
            <a:solidFill>
              <a:schemeClr val="bg1"/>
            </a:solidFill>
          </a:endParaRPr>
        </a:p>
      </dsp:txBody>
      <dsp:txXfrm>
        <a:off x="2586584" y="1891455"/>
        <a:ext cx="923495" cy="923495"/>
      </dsp:txXfrm>
    </dsp:sp>
    <dsp:sp modelId="{E8580F96-1A08-4D83-BEC3-02D826F97543}">
      <dsp:nvSpPr>
        <dsp:cNvPr id="0" name=""/>
        <dsp:cNvSpPr/>
      </dsp:nvSpPr>
      <dsp:spPr>
        <a:xfrm rot="14400000">
          <a:off x="2388602" y="1291502"/>
          <a:ext cx="347998" cy="440781"/>
        </a:xfrm>
        <a:prstGeom prst="rightArrow">
          <a:avLst>
            <a:gd name="adj1" fmla="val 60000"/>
            <a:gd name="adj2" fmla="val 50000"/>
          </a:avLst>
        </a:prstGeom>
        <a:solidFill>
          <a:schemeClr val="accent2">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solidFill>
              <a:schemeClr val="bg1"/>
            </a:solidFill>
          </a:endParaRPr>
        </a:p>
      </dsp:txBody>
      <dsp:txXfrm rot="10800000">
        <a:off x="2466901" y="1424864"/>
        <a:ext cx="243599" cy="2644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5:11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19215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037566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09427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solidFill>
                <a:srgbClr val="FFFFFF"/>
              </a:solidFill>
            </a:endParaRPr>
          </a:p>
        </p:txBody>
      </p:sp>
      <p:sp>
        <p:nvSpPr>
          <p:cNvPr id="4" name="Slide Number Placeholder 3"/>
          <p:cNvSpPr>
            <a:spLocks noGrp="1"/>
          </p:cNvSpPr>
          <p:nvPr>
            <p:ph type="sldNum" sz="quarter" idx="10"/>
          </p:nvPr>
        </p:nvSpPr>
        <p:spPr/>
        <p:txBody>
          <a:bodyPr/>
          <a:lstStyle/>
          <a:p>
            <a:fld id="{DD15FAEA-DADC-4179-865C-AA46AE7A253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0577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70023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40794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223434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0734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A57B-FB17-49E5-8F84-432FD1C7B5D1}" type="slidenum">
              <a:rPr lang="en-US" smtClean="0"/>
              <a:t>33</a:t>
            </a:fld>
            <a:endParaRPr lang="en-US"/>
          </a:p>
        </p:txBody>
      </p:sp>
    </p:spTree>
    <p:extLst>
      <p:ext uri="{BB962C8B-B14F-4D97-AF65-F5344CB8AC3E}">
        <p14:creationId xmlns:p14="http://schemas.microsoft.com/office/powerpoint/2010/main" val="4065042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A57B-FB17-49E5-8F84-432FD1C7B5D1}" type="slidenum">
              <a:rPr lang="en-US" smtClean="0"/>
              <a:t>34</a:t>
            </a:fld>
            <a:endParaRPr lang="en-US"/>
          </a:p>
        </p:txBody>
      </p:sp>
    </p:spTree>
    <p:extLst>
      <p:ext uri="{BB962C8B-B14F-4D97-AF65-F5344CB8AC3E}">
        <p14:creationId xmlns:p14="http://schemas.microsoft.com/office/powerpoint/2010/main" val="406504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B419C-D24C-4A86-919C-894A594F8C8E}" type="slidenum">
              <a:rPr lang="en-US" smtClean="0"/>
              <a:pPr/>
              <a:t>2</a:t>
            </a:fld>
            <a:endParaRPr lang="en-US" dirty="0"/>
          </a:p>
        </p:txBody>
      </p:sp>
    </p:spTree>
    <p:extLst>
      <p:ext uri="{BB962C8B-B14F-4D97-AF65-F5344CB8AC3E}">
        <p14:creationId xmlns:p14="http://schemas.microsoft.com/office/powerpoint/2010/main" val="671408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5:11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1ADCB-C905-43F8-B5D9-C3AE14EE0116}" type="slidenum">
              <a:rPr lang="en-US" smtClean="0"/>
              <a:t>37</a:t>
            </a:fld>
            <a:endParaRPr lang="en-US"/>
          </a:p>
        </p:txBody>
      </p:sp>
    </p:spTree>
    <p:extLst>
      <p:ext uri="{BB962C8B-B14F-4D97-AF65-F5344CB8AC3E}">
        <p14:creationId xmlns:p14="http://schemas.microsoft.com/office/powerpoint/2010/main" val="3994786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1ADCB-C905-43F8-B5D9-C3AE14EE0116}" type="slidenum">
              <a:rPr lang="en-US" smtClean="0"/>
              <a:t>38</a:t>
            </a:fld>
            <a:endParaRPr lang="en-US"/>
          </a:p>
        </p:txBody>
      </p:sp>
    </p:spTree>
    <p:extLst>
      <p:ext uri="{BB962C8B-B14F-4D97-AF65-F5344CB8AC3E}">
        <p14:creationId xmlns:p14="http://schemas.microsoft.com/office/powerpoint/2010/main" val="2952879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5:11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5:11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5:11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5:11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5:11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5:11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sz="900" kern="1200" dirty="0" smtClean="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5/16/2011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43357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23848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39392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2073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84778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177035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35796227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97171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87084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11659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6822040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4786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893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696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8598956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96191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213626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5615734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34664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700572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163269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60201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61807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028546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95807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02006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461935"/>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247270"/>
      </p:ext>
    </p:extLst>
  </p:cSld>
  <p:clrMap bg1="dk1" tx1="lt1" bg2="dk2" tx2="lt2" accent1="accent1" accent2="accent2" accent3="accent3" accent4="accent4" accent5="accent5" accent6="accent6" hlink="hlink" folHlink="folHlink"/>
  <p:sldLayoutIdLst>
    <p:sldLayoutId id="2147483764"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49.png"/><Relationship Id="rId5" Type="http://schemas.openxmlformats.org/officeDocument/2006/relationships/diagramQuickStyle" Target="../diagrams/quickStyle2.xml"/><Relationship Id="rId10" Type="http://schemas.openxmlformats.org/officeDocument/2006/relationships/image" Target="../media/image48.png"/><Relationship Id="rId4" Type="http://schemas.openxmlformats.org/officeDocument/2006/relationships/diagramLayout" Target="../diagrams/layout2.xml"/><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hyperlink" Target="http://www.google.com/imgres?imgurl=http://www.christiano.ch/wordpress/wp-content/uploads/2010/02/Logo_Visual_Studio_2010.jpg&amp;imgrefurl=http://www.christiano.ch/wordpress/category/microsoft/microsoft_visual_studio/visual-studio-2010/&amp;h=249&amp;w=640&amp;sz=32&amp;tbnid=eR7zx5s-X9ZPMM:&amp;tbnh=53&amp;tbnw=137&amp;prev=/search?q=visual+studio+2010+logo&amp;tbm=isch&amp;tbo=u&amp;zoom=1&amp;q=visual+studio+2010+logo&amp;hl=en&amp;usg=__UzX3HDu7wZPn4wEoKcNUIPEo2Zc=&amp;sa=X&amp;ei=o2DRTdn0Goe4tgeM96mQDg&amp;ved=0CB4Q9QEwAg" TargetMode="Externa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87.png"/><Relationship Id="rId5" Type="http://schemas.openxmlformats.org/officeDocument/2006/relationships/hyperlink" Target="http://www.microsoft.com/learning" TargetMode="External"/><Relationship Id="rId10" Type="http://schemas.openxmlformats.org/officeDocument/2006/relationships/image" Target="../media/image86.emf"/><Relationship Id="rId4" Type="http://schemas.openxmlformats.org/officeDocument/2006/relationships/image" Target="../media/image83.png"/><Relationship Id="rId9" Type="http://schemas.openxmlformats.org/officeDocument/2006/relationships/image" Target="../media/image85.png"/><Relationship Id="rId1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emf"/><Relationship Id="rId18" Type="http://schemas.openxmlformats.org/officeDocument/2006/relationships/image" Target="../media/image37.png"/><Relationship Id="rId3" Type="http://schemas.openxmlformats.org/officeDocument/2006/relationships/image" Target="../media/image23.png"/><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2.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0.png"/><Relationship Id="rId24" Type="http://schemas.openxmlformats.org/officeDocument/2006/relationships/image" Target="../media/image42.png"/><Relationship Id="rId5"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1.png"/><Relationship Id="rId10" Type="http://schemas.openxmlformats.org/officeDocument/2006/relationships/image" Target="../media/image29.gif"/><Relationship Id="rId19" Type="http://schemas.openxmlformats.org/officeDocument/2006/relationships/image" Target="../media/image38.png"/><Relationship Id="rId4" Type="http://schemas.openxmlformats.org/officeDocument/2006/relationships/image" Target="../media/image24.png"/><Relationship Id="rId9" Type="http://schemas.microsoft.com/office/2007/relationships/hdphoto" Target="../media/hdphoto2.wdp"/><Relationship Id="rId14" Type="http://schemas.openxmlformats.org/officeDocument/2006/relationships/image" Target="../media/image33.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Windows Azure </a:t>
            </a:r>
            <a:r>
              <a:rPr lang="en-US" dirty="0" smtClean="0"/>
              <a:t/>
            </a:r>
            <a:br>
              <a:rPr lang="en-US" dirty="0" smtClean="0"/>
            </a:br>
            <a:r>
              <a:rPr lang="en-US" dirty="0" smtClean="0"/>
              <a:t>Virtual </a:t>
            </a:r>
            <a:r>
              <a:rPr lang="en-US" dirty="0"/>
              <a:t>Machine Role </a:t>
            </a:r>
          </a:p>
        </p:txBody>
      </p:sp>
      <p:sp>
        <p:nvSpPr>
          <p:cNvPr id="3" name="Subtitle 2"/>
          <p:cNvSpPr>
            <a:spLocks noGrp="1"/>
          </p:cNvSpPr>
          <p:nvPr>
            <p:ph type="subTitle" idx="1"/>
          </p:nvPr>
        </p:nvSpPr>
        <p:spPr/>
        <p:txBody>
          <a:bodyPr/>
          <a:lstStyle/>
          <a:p>
            <a:r>
              <a:rPr lang="en-US" dirty="0" smtClean="0"/>
              <a:t>Vijay Rajagopalan</a:t>
            </a:r>
          </a:p>
          <a:p>
            <a:r>
              <a:rPr lang="en-US" dirty="0" smtClean="0"/>
              <a:t>Principal Group Program Manager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dirty="0" smtClean="0"/>
              <a:t>COS302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6141488" y="4036238"/>
            <a:ext cx="1444752" cy="1447800"/>
          </a:xfrm>
          <a:prstGeom prst="rect">
            <a:avLst/>
          </a:prstGeom>
          <a:ln>
            <a:headEnd type="none" w="med" len="med"/>
            <a:tailEnd type="none" w="med" len="me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Modeling Cloud Applications</a:t>
            </a:r>
            <a:endParaRPr lang="en-US" dirty="0"/>
          </a:p>
        </p:txBody>
      </p:sp>
      <p:sp>
        <p:nvSpPr>
          <p:cNvPr id="3" name="Content Placeholder 2"/>
          <p:cNvSpPr>
            <a:spLocks noGrp="1"/>
          </p:cNvSpPr>
          <p:nvPr>
            <p:ph idx="1"/>
          </p:nvPr>
        </p:nvSpPr>
        <p:spPr>
          <a:xfrm>
            <a:off x="519112" y="1447799"/>
            <a:ext cx="11149013" cy="2012859"/>
          </a:xfrm>
        </p:spPr>
        <p:txBody>
          <a:bodyPr/>
          <a:lstStyle/>
          <a:p>
            <a:r>
              <a:rPr lang="en-US" sz="2800" dirty="0" smtClean="0"/>
              <a:t>A cloud application is typically made up of different components</a:t>
            </a:r>
          </a:p>
          <a:p>
            <a:pPr lvl="1"/>
            <a:r>
              <a:rPr lang="en-US" sz="2400" dirty="0" smtClean="0"/>
              <a:t>Front end: e.g. load-balanced stateless web servers</a:t>
            </a:r>
          </a:p>
          <a:p>
            <a:pPr lvl="1"/>
            <a:r>
              <a:rPr lang="en-US" sz="2400" dirty="0" smtClean="0"/>
              <a:t>Middle worker tier: e.g. order processing, encoding</a:t>
            </a:r>
          </a:p>
          <a:p>
            <a:pPr lvl="1"/>
            <a:r>
              <a:rPr lang="en-US" sz="2400" dirty="0" smtClean="0"/>
              <a:t>Backend storage: e.g. SQL tables or files</a:t>
            </a:r>
          </a:p>
          <a:p>
            <a:pPr lvl="1"/>
            <a:r>
              <a:rPr lang="en-US" sz="2400" dirty="0" smtClean="0"/>
              <a:t>Multiple instances of each for scalability and availability</a:t>
            </a:r>
          </a:p>
        </p:txBody>
      </p:sp>
      <p:sp>
        <p:nvSpPr>
          <p:cNvPr id="4" name="Rectangle 3"/>
          <p:cNvSpPr/>
          <p:nvPr/>
        </p:nvSpPr>
        <p:spPr bwMode="auto">
          <a:xfrm>
            <a:off x="3967197" y="4036238"/>
            <a:ext cx="1444752" cy="1447800"/>
          </a:xfrm>
          <a:prstGeom prst="rect">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Front-End</a:t>
            </a:r>
          </a:p>
        </p:txBody>
      </p:sp>
      <p:sp>
        <p:nvSpPr>
          <p:cNvPr id="5" name="TextBox 4"/>
          <p:cNvSpPr txBox="1"/>
          <p:nvPr/>
        </p:nvSpPr>
        <p:spPr>
          <a:xfrm>
            <a:off x="4906416" y="6060443"/>
            <a:ext cx="1984774" cy="307777"/>
          </a:xfrm>
          <a:prstGeom prst="rect">
            <a:avLst/>
          </a:prstGeom>
          <a:noFill/>
        </p:spPr>
        <p:txBody>
          <a:bodyPr wrap="none" lIns="0" tIns="0" rIns="0" bIns="0" rtlCol="0">
            <a:spAutoFit/>
          </a:bodyPr>
          <a:lstStyle/>
          <a:p>
            <a:r>
              <a:rPr lang="en-US" sz="2000" dirty="0" smtClean="0">
                <a:gradFill>
                  <a:gsLst>
                    <a:gs pos="0">
                      <a:schemeClr val="tx1"/>
                    </a:gs>
                    <a:gs pos="100000">
                      <a:schemeClr val="tx1"/>
                    </a:gs>
                  </a:gsLst>
                  <a:lin ang="5400000" scaled="0"/>
                </a:gradFill>
              </a:rPr>
              <a:t>Cloud Application</a:t>
            </a:r>
          </a:p>
        </p:txBody>
      </p:sp>
      <p:cxnSp>
        <p:nvCxnSpPr>
          <p:cNvPr id="9" name="Straight Arrow Connector 8"/>
          <p:cNvCxnSpPr/>
          <p:nvPr/>
        </p:nvCxnSpPr>
        <p:spPr>
          <a:xfrm>
            <a:off x="711015" y="4773834"/>
            <a:ext cx="1438004"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630606" y="4887884"/>
            <a:ext cx="526452" cy="440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2" name="Rectangle 11"/>
          <p:cNvSpPr/>
          <p:nvPr/>
        </p:nvSpPr>
        <p:spPr bwMode="auto">
          <a:xfrm>
            <a:off x="4207700" y="4389063"/>
            <a:ext cx="1444752" cy="1447800"/>
          </a:xfrm>
          <a:prstGeom prst="rect">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Front</a:t>
            </a:r>
          </a:p>
          <a:p>
            <a:pPr algn="ctr" defTabSz="914099" fontAlgn="base">
              <a:spcBef>
                <a:spcPct val="0"/>
              </a:spcBef>
              <a:spcAft>
                <a:spcPct val="0"/>
              </a:spcAft>
            </a:pPr>
            <a:r>
              <a:rPr lang="en-US" sz="2200" dirty="0" smtClean="0">
                <a:solidFill>
                  <a:schemeClr val="bg1"/>
                </a:solidFill>
              </a:rPr>
              <a:t>End</a:t>
            </a:r>
          </a:p>
        </p:txBody>
      </p:sp>
      <p:cxnSp>
        <p:nvCxnSpPr>
          <p:cNvPr id="14" name="Straight Arrow Connector 13"/>
          <p:cNvCxnSpPr/>
          <p:nvPr/>
        </p:nvCxnSpPr>
        <p:spPr>
          <a:xfrm flipV="1">
            <a:off x="3583990" y="4572000"/>
            <a:ext cx="505803" cy="7997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V="1">
            <a:off x="7997663" y="4928660"/>
            <a:ext cx="1423806" cy="67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1015736" y="4191001"/>
            <a:ext cx="1261564" cy="246221"/>
          </a:xfrm>
          <a:prstGeom prst="rect">
            <a:avLst/>
          </a:prstGeom>
          <a:noFill/>
        </p:spPr>
        <p:txBody>
          <a:bodyPr wrap="none" lIns="0" tIns="0" rIns="0" bIns="0" rtlCol="0">
            <a:spAutoFit/>
          </a:bodyPr>
          <a:lstStyle/>
          <a:p>
            <a:r>
              <a:rPr lang="en-US" sz="1600" dirty="0" smtClean="0">
                <a:gradFill>
                  <a:gsLst>
                    <a:gs pos="0">
                      <a:schemeClr val="tx1"/>
                    </a:gs>
                    <a:gs pos="100000">
                      <a:schemeClr val="tx1"/>
                    </a:gs>
                  </a:gsLst>
                  <a:lin ang="5400000" scaled="0"/>
                </a:gradFill>
              </a:rPr>
              <a:t>HTTP/HTTPS</a:t>
            </a:r>
          </a:p>
        </p:txBody>
      </p:sp>
      <p:sp>
        <p:nvSpPr>
          <p:cNvPr id="26" name="Can 25"/>
          <p:cNvSpPr/>
          <p:nvPr/>
        </p:nvSpPr>
        <p:spPr bwMode="auto">
          <a:xfrm>
            <a:off x="9459404" y="4211320"/>
            <a:ext cx="1298448" cy="1447800"/>
          </a:xfrm>
          <a:prstGeom prst="can">
            <a:avLst>
              <a:gd name="adj" fmla="val 1952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Windows</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Azure</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Storage,</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SQL Azure</a:t>
            </a:r>
          </a:p>
        </p:txBody>
      </p:sp>
      <p:sp>
        <p:nvSpPr>
          <p:cNvPr id="31" name="Trapezoid 30"/>
          <p:cNvSpPr/>
          <p:nvPr/>
        </p:nvSpPr>
        <p:spPr bwMode="auto">
          <a:xfrm>
            <a:off x="2108592" y="4533900"/>
            <a:ext cx="1523603" cy="457200"/>
          </a:xfrm>
          <a:prstGeom prst="trapezoid">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Load Balancer</a:t>
            </a:r>
          </a:p>
        </p:txBody>
      </p:sp>
      <p:cxnSp>
        <p:nvCxnSpPr>
          <p:cNvPr id="16" name="Straight Arrow Connector 15"/>
          <p:cNvCxnSpPr/>
          <p:nvPr/>
        </p:nvCxnSpPr>
        <p:spPr>
          <a:xfrm>
            <a:off x="5664914" y="4928996"/>
            <a:ext cx="50786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85" name="Rectangle 84"/>
          <p:cNvSpPr/>
          <p:nvPr/>
        </p:nvSpPr>
        <p:spPr bwMode="auto">
          <a:xfrm>
            <a:off x="3752532" y="3810000"/>
            <a:ext cx="4490720" cy="2209800"/>
          </a:xfrm>
          <a:prstGeom prst="rect">
            <a:avLst/>
          </a:prstGeom>
          <a:noFill/>
          <a:ln w="22225">
            <a:solidFill>
              <a:schemeClr val="tx1"/>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ectangle 17"/>
          <p:cNvSpPr/>
          <p:nvPr/>
        </p:nvSpPr>
        <p:spPr bwMode="auto">
          <a:xfrm>
            <a:off x="6339602" y="4198872"/>
            <a:ext cx="1444752" cy="1447800"/>
          </a:xfrm>
          <a:prstGeom prst="rect">
            <a:avLst/>
          </a:prstGeom>
          <a:ln>
            <a:headEnd type="none" w="med" len="med"/>
            <a:tailEnd type="none" w="med" len="me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 name="Rectangle 18"/>
          <p:cNvSpPr/>
          <p:nvPr/>
        </p:nvSpPr>
        <p:spPr bwMode="auto">
          <a:xfrm>
            <a:off x="6542749" y="4389063"/>
            <a:ext cx="1444752" cy="1447800"/>
          </a:xfrm>
          <a:prstGeom prst="rect">
            <a:avLst/>
          </a:prstGeom>
          <a:ln>
            <a:headEnd type="none" w="med" len="med"/>
            <a:tailEnd type="none" w="med" len="me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Middle Tier</a:t>
            </a:r>
          </a:p>
        </p:txBody>
      </p:sp>
    </p:spTree>
    <p:extLst>
      <p:ext uri="{BB962C8B-B14F-4D97-AF65-F5344CB8AC3E}">
        <p14:creationId xmlns:p14="http://schemas.microsoft.com/office/powerpoint/2010/main" val="40829867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Windows Azure Service Model</a:t>
            </a:r>
            <a:endParaRPr lang="en-US" dirty="0"/>
          </a:p>
        </p:txBody>
      </p:sp>
      <p:sp>
        <p:nvSpPr>
          <p:cNvPr id="3" name="Content Placeholder 2"/>
          <p:cNvSpPr>
            <a:spLocks noGrp="1"/>
          </p:cNvSpPr>
          <p:nvPr>
            <p:ph idx="1"/>
          </p:nvPr>
        </p:nvSpPr>
        <p:spPr>
          <a:xfrm>
            <a:off x="519112" y="1447799"/>
            <a:ext cx="11149013" cy="4315027"/>
          </a:xfrm>
        </p:spPr>
        <p:txBody>
          <a:bodyPr/>
          <a:lstStyle/>
          <a:p>
            <a:r>
              <a:rPr lang="en-US" sz="2800" dirty="0" smtClean="0"/>
              <a:t>A Windows Azure application is called a “service”</a:t>
            </a:r>
          </a:p>
          <a:p>
            <a:pPr lvl="1"/>
            <a:r>
              <a:rPr lang="en-US" sz="2400" dirty="0" smtClean="0"/>
              <a:t>Definition information</a:t>
            </a:r>
          </a:p>
          <a:p>
            <a:pPr lvl="1"/>
            <a:r>
              <a:rPr lang="en-US" sz="2400" dirty="0" smtClean="0"/>
              <a:t>Configuration information</a:t>
            </a:r>
          </a:p>
          <a:p>
            <a:pPr lvl="1"/>
            <a:r>
              <a:rPr lang="en-US" sz="2400" dirty="0" smtClean="0"/>
              <a:t>At least one “role”</a:t>
            </a:r>
          </a:p>
          <a:p>
            <a:r>
              <a:rPr lang="en-US" sz="2800" dirty="0" smtClean="0"/>
              <a:t>Roles are like DLLs in the service “process”</a:t>
            </a:r>
          </a:p>
          <a:p>
            <a:pPr lvl="1"/>
            <a:r>
              <a:rPr lang="en-US" sz="2400" dirty="0" smtClean="0"/>
              <a:t>Collection of code with an entry point that runs in its own virtual machine</a:t>
            </a:r>
          </a:p>
          <a:p>
            <a:pPr lvl="1"/>
            <a:r>
              <a:rPr lang="en-US" sz="2400" dirty="0" smtClean="0"/>
              <a:t>Create multiple instances for availability and scale</a:t>
            </a:r>
          </a:p>
          <a:p>
            <a:r>
              <a:rPr lang="en-US" sz="2800" dirty="0" smtClean="0"/>
              <a:t>Windows Azure compute SLA requires two instances of each role</a:t>
            </a:r>
          </a:p>
          <a:p>
            <a:pPr lvl="1"/>
            <a:r>
              <a:rPr lang="en-US" sz="2400" dirty="0" smtClean="0"/>
              <a:t>99.95% for connectivity to two instances</a:t>
            </a:r>
          </a:p>
          <a:p>
            <a:pPr lvl="1"/>
            <a:r>
              <a:rPr lang="en-US" sz="2400" dirty="0" smtClean="0"/>
              <a:t>Achieved with update and fault domains</a:t>
            </a:r>
          </a:p>
        </p:txBody>
      </p:sp>
    </p:spTree>
    <p:extLst>
      <p:ext uri="{BB962C8B-B14F-4D97-AF65-F5344CB8AC3E}">
        <p14:creationId xmlns:p14="http://schemas.microsoft.com/office/powerpoint/2010/main" val="11643563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Role Contents</a:t>
            </a:r>
            <a:endParaRPr lang="en-US" dirty="0"/>
          </a:p>
        </p:txBody>
      </p:sp>
      <p:sp>
        <p:nvSpPr>
          <p:cNvPr id="3" name="Content Placeholder 2"/>
          <p:cNvSpPr>
            <a:spLocks noGrp="1"/>
          </p:cNvSpPr>
          <p:nvPr>
            <p:ph idx="1"/>
          </p:nvPr>
        </p:nvSpPr>
        <p:spPr>
          <a:xfrm>
            <a:off x="519112" y="1447799"/>
            <a:ext cx="11149013" cy="4918269"/>
          </a:xfrm>
        </p:spPr>
        <p:txBody>
          <a:bodyPr/>
          <a:lstStyle/>
          <a:p>
            <a:r>
              <a:rPr lang="en-US" sz="2800" dirty="0" smtClean="0"/>
              <a:t>Definition: </a:t>
            </a:r>
          </a:p>
          <a:p>
            <a:pPr lvl="1"/>
            <a:r>
              <a:rPr lang="en-US" sz="2400" dirty="0" smtClean="0"/>
              <a:t>Role name</a:t>
            </a:r>
          </a:p>
          <a:p>
            <a:pPr lvl="1"/>
            <a:r>
              <a:rPr lang="en-US" sz="2400" dirty="0" smtClean="0"/>
              <a:t>Role type</a:t>
            </a:r>
          </a:p>
          <a:p>
            <a:pPr lvl="1"/>
            <a:r>
              <a:rPr lang="en-US" sz="2400" dirty="0" smtClean="0"/>
              <a:t>VM size (e.g. small, medium, etc.)</a:t>
            </a:r>
          </a:p>
          <a:p>
            <a:pPr lvl="1"/>
            <a:r>
              <a:rPr lang="en-US" sz="2400" dirty="0" smtClean="0"/>
              <a:t>Network endpoints</a:t>
            </a:r>
          </a:p>
          <a:p>
            <a:r>
              <a:rPr lang="en-US" sz="2800" dirty="0" smtClean="0"/>
              <a:t>Code: </a:t>
            </a:r>
          </a:p>
          <a:p>
            <a:pPr lvl="1"/>
            <a:r>
              <a:rPr lang="en-US" sz="2400" dirty="0" smtClean="0"/>
              <a:t>Web/Worker Role: Hosted DLL </a:t>
            </a:r>
            <a:br>
              <a:rPr lang="en-US" sz="2400" dirty="0" smtClean="0"/>
            </a:br>
            <a:r>
              <a:rPr lang="en-US" sz="2400" dirty="0" smtClean="0"/>
              <a:t>and other </a:t>
            </a:r>
            <a:r>
              <a:rPr lang="en-US" sz="2400" dirty="0" err="1" smtClean="0"/>
              <a:t>executables</a:t>
            </a:r>
            <a:endParaRPr lang="en-US" sz="2400" dirty="0" smtClean="0"/>
          </a:p>
          <a:p>
            <a:pPr lvl="1"/>
            <a:r>
              <a:rPr lang="en-US" sz="2400" dirty="0" smtClean="0"/>
              <a:t>VM Role: VHD</a:t>
            </a:r>
          </a:p>
          <a:p>
            <a:r>
              <a:rPr lang="en-US" sz="2800" dirty="0" smtClean="0"/>
              <a:t>Configuration:</a:t>
            </a:r>
          </a:p>
          <a:p>
            <a:pPr lvl="1"/>
            <a:r>
              <a:rPr lang="en-US" sz="2400" dirty="0" smtClean="0"/>
              <a:t>Number of instances</a:t>
            </a:r>
          </a:p>
          <a:p>
            <a:pPr lvl="1"/>
            <a:r>
              <a:rPr lang="en-US" sz="2400" dirty="0" smtClean="0"/>
              <a:t>Number of update and fault domains</a:t>
            </a:r>
            <a:endParaRPr lang="en-US" sz="2400" dirty="0"/>
          </a:p>
        </p:txBody>
      </p:sp>
      <p:grpSp>
        <p:nvGrpSpPr>
          <p:cNvPr id="14" name="Group 13"/>
          <p:cNvGrpSpPr/>
          <p:nvPr/>
        </p:nvGrpSpPr>
        <p:grpSpPr>
          <a:xfrm>
            <a:off x="6856608" y="1905001"/>
            <a:ext cx="4811517" cy="3047999"/>
            <a:chOff x="5867399" y="1913062"/>
            <a:chExt cx="2689901" cy="2725579"/>
          </a:xfrm>
        </p:grpSpPr>
        <p:sp>
          <p:nvSpPr>
            <p:cNvPr id="7" name="Rectangle 6"/>
            <p:cNvSpPr/>
            <p:nvPr/>
          </p:nvSpPr>
          <p:spPr bwMode="auto">
            <a:xfrm>
              <a:off x="5867399" y="1913062"/>
              <a:ext cx="2591195" cy="2725578"/>
            </a:xfrm>
            <a:prstGeom prst="rect">
              <a:avLst/>
            </a:prstGeom>
            <a:solidFill>
              <a:schemeClr val="accent4"/>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Cloud Application</a:t>
              </a:r>
              <a:br>
                <a:rPr lang="en-US" sz="2200" b="1" dirty="0" smtClean="0">
                  <a:solidFill>
                    <a:schemeClr val="bg1"/>
                  </a:solidFill>
                </a:rPr>
              </a:br>
              <a:endParaRPr lang="en-US" sz="2200" b="1" dirty="0" smtClean="0">
                <a:solidFill>
                  <a:schemeClr val="bg1"/>
                </a:solidFill>
              </a:endParaRPr>
            </a:p>
            <a:p>
              <a:pPr algn="ctr" defTabSz="914099" fontAlgn="base">
                <a:spcBef>
                  <a:spcPct val="0"/>
                </a:spcBef>
                <a:spcAft>
                  <a:spcPct val="0"/>
                </a:spcAft>
              </a:pPr>
              <a:endParaRPr lang="en-US" sz="2200" dirty="0">
                <a:solidFill>
                  <a:schemeClr val="bg1"/>
                </a:solidFill>
              </a:endParaRPr>
            </a:p>
            <a:p>
              <a:pPr algn="ctr" defTabSz="914099" fontAlgn="base">
                <a:spcBef>
                  <a:spcPct val="0"/>
                </a:spcBef>
                <a:spcAft>
                  <a:spcPct val="0"/>
                </a:spcAft>
              </a:pPr>
              <a:endParaRPr lang="en-US" sz="2200" dirty="0" smtClean="0">
                <a:solidFill>
                  <a:schemeClr val="bg1"/>
                </a:solidFill>
              </a:endParaRPr>
            </a:p>
            <a:p>
              <a:pPr algn="ctr" defTabSz="914099" fontAlgn="base">
                <a:spcBef>
                  <a:spcPct val="0"/>
                </a:spcBef>
                <a:spcAft>
                  <a:spcPct val="0"/>
                </a:spcAft>
              </a:pPr>
              <a:endParaRPr lang="en-US" sz="2200" dirty="0">
                <a:solidFill>
                  <a:schemeClr val="bg1"/>
                </a:solidFill>
              </a:endParaRPr>
            </a:p>
            <a:p>
              <a:pPr algn="ctr" defTabSz="914099" fontAlgn="base">
                <a:spcBef>
                  <a:spcPct val="0"/>
                </a:spcBef>
                <a:spcAft>
                  <a:spcPct val="0"/>
                </a:spcAft>
              </a:pPr>
              <a:endParaRPr lang="en-US" sz="2200" dirty="0" smtClean="0">
                <a:solidFill>
                  <a:schemeClr val="bg1"/>
                </a:solidFill>
              </a:endParaRPr>
            </a:p>
            <a:p>
              <a:pPr algn="ctr" defTabSz="914099" fontAlgn="base">
                <a:spcBef>
                  <a:spcPct val="0"/>
                </a:spcBef>
                <a:spcAft>
                  <a:spcPct val="0"/>
                </a:spcAft>
              </a:pPr>
              <a:endParaRPr lang="en-US" sz="2200" dirty="0">
                <a:solidFill>
                  <a:schemeClr val="bg1"/>
                </a:solidFill>
              </a:endParaRPr>
            </a:p>
            <a:p>
              <a:pPr algn="ctr" defTabSz="914099" fontAlgn="base">
                <a:spcBef>
                  <a:spcPct val="0"/>
                </a:spcBef>
                <a:spcAft>
                  <a:spcPct val="0"/>
                </a:spcAft>
              </a:pPr>
              <a:endParaRPr lang="en-US" sz="2200" dirty="0" smtClean="0">
                <a:solidFill>
                  <a:schemeClr val="bg1"/>
                </a:solidFill>
              </a:endParaRPr>
            </a:p>
          </p:txBody>
        </p:sp>
        <p:sp>
          <p:nvSpPr>
            <p:cNvPr id="8" name="Rectangle 7"/>
            <p:cNvSpPr/>
            <p:nvPr/>
          </p:nvSpPr>
          <p:spPr bwMode="auto">
            <a:xfrm>
              <a:off x="5951291" y="2526316"/>
              <a:ext cx="1201244" cy="2045685"/>
            </a:xfrm>
            <a:prstGeom prst="rect">
              <a:avLst/>
            </a:prstGeom>
            <a:solidFill>
              <a:schemeClr val="accent1"/>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dirty="0">
                <a:gradFill>
                  <a:gsLst>
                    <a:gs pos="0">
                      <a:srgbClr val="FFFFFF"/>
                    </a:gs>
                    <a:gs pos="100000">
                      <a:srgbClr val="FFFFFF"/>
                    </a:gs>
                  </a:gsLst>
                  <a:lin ang="5400000" scaled="0"/>
                </a:gradFill>
              </a:endParaRP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dirty="0">
                <a:gradFill>
                  <a:gsLst>
                    <a:gs pos="0">
                      <a:srgbClr val="FFFFFF"/>
                    </a:gs>
                    <a:gs pos="100000">
                      <a:srgbClr val="FFFFFF"/>
                    </a:gs>
                  </a:gsLst>
                  <a:lin ang="5400000" scaled="0"/>
                </a:gradFill>
              </a:endParaRP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7272417" y="2526316"/>
              <a:ext cx="1129391" cy="204568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dirty="0">
                <a:gradFill>
                  <a:gsLst>
                    <a:gs pos="0">
                      <a:srgbClr val="FFFFFF"/>
                    </a:gs>
                    <a:gs pos="100000">
                      <a:srgbClr val="FFFFFF"/>
                    </a:gs>
                  </a:gsLst>
                  <a:lin ang="5400000" scaled="0"/>
                </a:gradFill>
              </a:endParaRP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dirty="0">
                <a:gradFill>
                  <a:gsLst>
                    <a:gs pos="0">
                      <a:srgbClr val="FFFFFF"/>
                    </a:gs>
                    <a:gs pos="100000">
                      <a:srgbClr val="FFFFFF"/>
                    </a:gs>
                  </a:gsLst>
                  <a:lin ang="5400000" scaled="0"/>
                </a:gradFill>
              </a:endParaRPr>
            </a:p>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0" name="TextBox 9"/>
            <p:cNvSpPr txBox="1"/>
            <p:nvPr/>
          </p:nvSpPr>
          <p:spPr>
            <a:xfrm>
              <a:off x="6096000" y="3686239"/>
              <a:ext cx="36" cy="192654"/>
            </a:xfrm>
            <a:prstGeom prst="rect">
              <a:avLst/>
            </a:prstGeom>
            <a:noFill/>
          </p:spPr>
          <p:txBody>
            <a:bodyPr wrap="none" lIns="0" tIns="0" rIns="0" bIns="0" rtlCol="0">
              <a:spAutoFit/>
            </a:bodyPr>
            <a:lstStyle/>
            <a:p>
              <a:endParaRPr lang="en-US" sz="1400" dirty="0" smtClean="0">
                <a:gradFill>
                  <a:gsLst>
                    <a:gs pos="0">
                      <a:schemeClr val="tx1"/>
                    </a:gs>
                    <a:gs pos="100000">
                      <a:schemeClr val="tx1"/>
                    </a:gs>
                  </a:gsLst>
                  <a:lin ang="5400000" scaled="0"/>
                </a:gradFill>
              </a:endParaRPr>
            </a:p>
          </p:txBody>
        </p:sp>
        <p:sp>
          <p:nvSpPr>
            <p:cNvPr id="11" name="Rectangle 10"/>
            <p:cNvSpPr/>
            <p:nvPr/>
          </p:nvSpPr>
          <p:spPr>
            <a:xfrm>
              <a:off x="5957263" y="2560733"/>
              <a:ext cx="1291195" cy="2077908"/>
            </a:xfrm>
            <a:prstGeom prst="rect">
              <a:avLst/>
            </a:prstGeom>
          </p:spPr>
          <p:txBody>
            <a:bodyPr wrap="square">
              <a:spAutoFit/>
            </a:bodyPr>
            <a:lstStyle/>
            <a:p>
              <a:r>
                <a:rPr lang="en-US" sz="1400" b="1" dirty="0" smtClean="0">
                  <a:solidFill>
                    <a:schemeClr val="bg1"/>
                  </a:solidFill>
                </a:rPr>
                <a:t>Role: </a:t>
              </a:r>
              <a:br>
                <a:rPr lang="en-US" sz="1400" b="1" dirty="0" smtClean="0">
                  <a:solidFill>
                    <a:schemeClr val="bg1"/>
                  </a:solidFill>
                </a:rPr>
              </a:br>
              <a:r>
                <a:rPr lang="en-US" sz="1400" b="1" dirty="0" smtClean="0">
                  <a:solidFill>
                    <a:schemeClr val="bg1"/>
                  </a:solidFill>
                </a:rPr>
                <a:t>Front-End</a:t>
              </a:r>
            </a:p>
            <a:p>
              <a:endParaRPr lang="en-US" sz="1000" b="1" dirty="0" smtClean="0">
                <a:solidFill>
                  <a:schemeClr val="bg1"/>
                </a:solidFill>
              </a:endParaRPr>
            </a:p>
            <a:p>
              <a:r>
                <a:rPr lang="en-US" sz="1200" b="1" dirty="0" smtClean="0">
                  <a:solidFill>
                    <a:schemeClr val="bg1"/>
                  </a:solidFill>
                </a:rPr>
                <a:t>Definition</a:t>
              </a:r>
              <a:endParaRPr lang="en-US" sz="1100" b="1" dirty="0" smtClean="0">
                <a:solidFill>
                  <a:schemeClr val="bg1"/>
                </a:solidFill>
              </a:endParaRPr>
            </a:p>
            <a:p>
              <a:r>
                <a:rPr lang="en-US" sz="1200" dirty="0" smtClean="0">
                  <a:solidFill>
                    <a:schemeClr val="bg1"/>
                  </a:solidFill>
                </a:rPr>
                <a:t>Type: Web</a:t>
              </a:r>
            </a:p>
            <a:p>
              <a:r>
                <a:rPr lang="en-US" sz="1200" dirty="0" smtClean="0">
                  <a:solidFill>
                    <a:schemeClr val="bg1"/>
                  </a:solidFill>
                </a:rPr>
                <a:t>VM </a:t>
              </a:r>
              <a:r>
                <a:rPr lang="en-US" sz="1200" dirty="0">
                  <a:solidFill>
                    <a:schemeClr val="bg1"/>
                  </a:solidFill>
                </a:rPr>
                <a:t>Size: Small</a:t>
              </a:r>
            </a:p>
            <a:p>
              <a:r>
                <a:rPr lang="en-US" sz="1200" dirty="0">
                  <a:solidFill>
                    <a:schemeClr val="bg1"/>
                  </a:solidFill>
                </a:rPr>
                <a:t>Endpoints: </a:t>
              </a:r>
              <a:r>
                <a:rPr lang="en-US" sz="1200" dirty="0" smtClean="0">
                  <a:solidFill>
                    <a:schemeClr val="bg1"/>
                  </a:solidFill>
                </a:rPr>
                <a:t>External-1</a:t>
              </a:r>
            </a:p>
            <a:p>
              <a:r>
                <a:rPr lang="en-US" sz="1200" b="1" dirty="0">
                  <a:solidFill>
                    <a:schemeClr val="bg1"/>
                  </a:solidFill>
                </a:rPr>
                <a:t>Configuration</a:t>
              </a:r>
            </a:p>
            <a:p>
              <a:r>
                <a:rPr lang="en-US" sz="1200" dirty="0">
                  <a:solidFill>
                    <a:schemeClr val="bg1"/>
                  </a:solidFill>
                </a:rPr>
                <a:t>Instances: 2</a:t>
              </a:r>
            </a:p>
            <a:p>
              <a:r>
                <a:rPr lang="en-US" sz="1200" dirty="0">
                  <a:solidFill>
                    <a:schemeClr val="bg1"/>
                  </a:solidFill>
                </a:rPr>
                <a:t>Update Domains: 2</a:t>
              </a:r>
            </a:p>
            <a:p>
              <a:r>
                <a:rPr lang="en-US" sz="1200" dirty="0">
                  <a:solidFill>
                    <a:schemeClr val="bg1"/>
                  </a:solidFill>
                </a:rPr>
                <a:t>Fault Domains: 2</a:t>
              </a:r>
            </a:p>
            <a:p>
              <a:endParaRPr lang="en-US" sz="1100" dirty="0">
                <a:gradFill>
                  <a:gsLst>
                    <a:gs pos="0">
                      <a:schemeClr val="tx1"/>
                    </a:gs>
                    <a:gs pos="100000">
                      <a:schemeClr val="tx1"/>
                    </a:gs>
                  </a:gsLst>
                  <a:lin ang="5400000" scaled="0"/>
                </a:gradFill>
              </a:endParaRPr>
            </a:p>
          </p:txBody>
        </p:sp>
        <p:sp>
          <p:nvSpPr>
            <p:cNvPr id="13" name="Rectangle 12"/>
            <p:cNvSpPr/>
            <p:nvPr/>
          </p:nvSpPr>
          <p:spPr>
            <a:xfrm>
              <a:off x="7266105" y="2526316"/>
              <a:ext cx="1291195" cy="2091669"/>
            </a:xfrm>
            <a:prstGeom prst="rect">
              <a:avLst/>
            </a:prstGeom>
          </p:spPr>
          <p:txBody>
            <a:bodyPr wrap="square">
              <a:spAutoFit/>
            </a:bodyPr>
            <a:lstStyle/>
            <a:p>
              <a:r>
                <a:rPr lang="en-US" sz="1400" b="1" dirty="0" smtClean="0">
                  <a:gradFill>
                    <a:gsLst>
                      <a:gs pos="0">
                        <a:schemeClr val="tx1"/>
                      </a:gs>
                      <a:gs pos="100000">
                        <a:schemeClr val="tx1"/>
                      </a:gs>
                    </a:gsLst>
                    <a:lin ang="5400000" scaled="0"/>
                  </a:gradFill>
                </a:rPr>
                <a:t>Role: </a:t>
              </a:r>
              <a:br>
                <a:rPr lang="en-US" sz="1400" b="1" dirty="0" smtClean="0">
                  <a:gradFill>
                    <a:gsLst>
                      <a:gs pos="0">
                        <a:schemeClr val="tx1"/>
                      </a:gs>
                      <a:gs pos="100000">
                        <a:schemeClr val="tx1"/>
                      </a:gs>
                    </a:gsLst>
                    <a:lin ang="5400000" scaled="0"/>
                  </a:gradFill>
                </a:rPr>
              </a:br>
              <a:r>
                <a:rPr lang="en-US" sz="1400" b="1" dirty="0" smtClean="0">
                  <a:gradFill>
                    <a:gsLst>
                      <a:gs pos="0">
                        <a:schemeClr val="tx1"/>
                      </a:gs>
                      <a:gs pos="100000">
                        <a:schemeClr val="tx1"/>
                      </a:gs>
                    </a:gsLst>
                    <a:lin ang="5400000" scaled="0"/>
                  </a:gradFill>
                </a:rPr>
                <a:t>Middle-Tier</a:t>
              </a:r>
            </a:p>
            <a:p>
              <a:endParaRPr lang="en-US" sz="1000" b="1" dirty="0" smtClean="0">
                <a:gradFill>
                  <a:gsLst>
                    <a:gs pos="0">
                      <a:schemeClr val="tx1"/>
                    </a:gs>
                    <a:gs pos="100000">
                      <a:schemeClr val="tx1"/>
                    </a:gs>
                  </a:gsLst>
                  <a:lin ang="5400000" scaled="0"/>
                </a:gradFill>
              </a:endParaRPr>
            </a:p>
            <a:p>
              <a:r>
                <a:rPr lang="en-US" sz="1200" b="1" dirty="0" smtClean="0">
                  <a:gradFill>
                    <a:gsLst>
                      <a:gs pos="0">
                        <a:schemeClr val="tx1"/>
                      </a:gs>
                      <a:gs pos="100000">
                        <a:schemeClr val="tx1"/>
                      </a:gs>
                    </a:gsLst>
                    <a:lin ang="5400000" scaled="0"/>
                  </a:gradFill>
                </a:rPr>
                <a:t>Definition</a:t>
              </a:r>
            </a:p>
            <a:p>
              <a:r>
                <a:rPr lang="en-US" sz="1200" dirty="0" smtClean="0">
                  <a:gradFill>
                    <a:gsLst>
                      <a:gs pos="0">
                        <a:schemeClr val="tx1"/>
                      </a:gs>
                      <a:gs pos="100000">
                        <a:schemeClr val="tx1"/>
                      </a:gs>
                    </a:gsLst>
                    <a:lin ang="5400000" scaled="0"/>
                  </a:gradFill>
                </a:rPr>
                <a:t>Type: Worker</a:t>
              </a:r>
            </a:p>
            <a:p>
              <a:r>
                <a:rPr lang="en-US" sz="1200" dirty="0" smtClean="0">
                  <a:gradFill>
                    <a:gsLst>
                      <a:gs pos="0">
                        <a:schemeClr val="tx1"/>
                      </a:gs>
                      <a:gs pos="100000">
                        <a:schemeClr val="tx1"/>
                      </a:gs>
                    </a:gsLst>
                    <a:lin ang="5400000" scaled="0"/>
                  </a:gradFill>
                </a:rPr>
                <a:t>VM </a:t>
              </a:r>
              <a:r>
                <a:rPr lang="en-US" sz="1200" dirty="0">
                  <a:gradFill>
                    <a:gsLst>
                      <a:gs pos="0">
                        <a:schemeClr val="tx1"/>
                      </a:gs>
                      <a:gs pos="100000">
                        <a:schemeClr val="tx1"/>
                      </a:gs>
                    </a:gsLst>
                    <a:lin ang="5400000" scaled="0"/>
                  </a:gradFill>
                </a:rPr>
                <a:t>Size: </a:t>
              </a:r>
              <a:r>
                <a:rPr lang="en-US" sz="1200" dirty="0" smtClean="0">
                  <a:gradFill>
                    <a:gsLst>
                      <a:gs pos="0">
                        <a:schemeClr val="tx1"/>
                      </a:gs>
                      <a:gs pos="100000">
                        <a:schemeClr val="tx1"/>
                      </a:gs>
                    </a:gsLst>
                    <a:lin ang="5400000" scaled="0"/>
                  </a:gradFill>
                </a:rPr>
                <a:t>Large</a:t>
              </a:r>
              <a:endParaRPr lang="en-US" sz="1200" dirty="0">
                <a:gradFill>
                  <a:gsLst>
                    <a:gs pos="0">
                      <a:schemeClr val="tx1"/>
                    </a:gs>
                    <a:gs pos="100000">
                      <a:schemeClr val="tx1"/>
                    </a:gs>
                  </a:gsLst>
                  <a:lin ang="5400000" scaled="0"/>
                </a:gradFill>
              </a:endParaRPr>
            </a:p>
            <a:p>
              <a:r>
                <a:rPr lang="en-US" sz="1200" dirty="0">
                  <a:gradFill>
                    <a:gsLst>
                      <a:gs pos="0">
                        <a:schemeClr val="tx1"/>
                      </a:gs>
                      <a:gs pos="100000">
                        <a:schemeClr val="tx1"/>
                      </a:gs>
                    </a:gsLst>
                    <a:lin ang="5400000" scaled="0"/>
                  </a:gradFill>
                </a:rPr>
                <a:t>Endpoints: </a:t>
              </a:r>
              <a:r>
                <a:rPr lang="en-US" sz="1200" dirty="0" smtClean="0">
                  <a:gradFill>
                    <a:gsLst>
                      <a:gs pos="0">
                        <a:schemeClr val="tx1"/>
                      </a:gs>
                      <a:gs pos="100000">
                        <a:schemeClr val="tx1"/>
                      </a:gs>
                    </a:gsLst>
                    <a:lin ang="5400000" scaled="0"/>
                  </a:gradFill>
                </a:rPr>
                <a:t>Internal-1</a:t>
              </a:r>
            </a:p>
            <a:p>
              <a:r>
                <a:rPr lang="en-US" sz="1200" b="1" dirty="0">
                  <a:gradFill>
                    <a:gsLst>
                      <a:gs pos="0">
                        <a:schemeClr val="tx1"/>
                      </a:gs>
                      <a:gs pos="100000">
                        <a:schemeClr val="tx1"/>
                      </a:gs>
                    </a:gsLst>
                    <a:lin ang="5400000" scaled="0"/>
                  </a:gradFill>
                </a:rPr>
                <a:t>Configuration</a:t>
              </a:r>
            </a:p>
            <a:p>
              <a:r>
                <a:rPr lang="en-US" sz="1200" dirty="0">
                  <a:gradFill>
                    <a:gsLst>
                      <a:gs pos="0">
                        <a:schemeClr val="tx1"/>
                      </a:gs>
                      <a:gs pos="100000">
                        <a:schemeClr val="tx1"/>
                      </a:gs>
                    </a:gsLst>
                    <a:lin ang="5400000" scaled="0"/>
                  </a:gradFill>
                </a:rPr>
                <a:t>Instances: 3</a:t>
              </a:r>
            </a:p>
            <a:p>
              <a:r>
                <a:rPr lang="en-US" sz="1200" dirty="0">
                  <a:gradFill>
                    <a:gsLst>
                      <a:gs pos="0">
                        <a:schemeClr val="tx1"/>
                      </a:gs>
                      <a:gs pos="100000">
                        <a:schemeClr val="tx1"/>
                      </a:gs>
                    </a:gsLst>
                    <a:lin ang="5400000" scaled="0"/>
                  </a:gradFill>
                </a:rPr>
                <a:t>Update Domains: 2</a:t>
              </a:r>
            </a:p>
            <a:p>
              <a:r>
                <a:rPr lang="en-US" sz="1200" dirty="0">
                  <a:gradFill>
                    <a:gsLst>
                      <a:gs pos="0">
                        <a:schemeClr val="tx1"/>
                      </a:gs>
                      <a:gs pos="100000">
                        <a:schemeClr val="tx1"/>
                      </a:gs>
                    </a:gsLst>
                    <a:lin ang="5400000" scaled="0"/>
                  </a:gradFill>
                </a:rPr>
                <a:t>Fault Domains: 2</a:t>
              </a:r>
            </a:p>
            <a:p>
              <a:endParaRPr lang="en-US" sz="1200"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143677789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Role Types</a:t>
            </a:r>
            <a:endParaRPr lang="en-US" dirty="0"/>
          </a:p>
        </p:txBody>
      </p:sp>
      <p:sp>
        <p:nvSpPr>
          <p:cNvPr id="3" name="Content Placeholder 2"/>
          <p:cNvSpPr>
            <a:spLocks noGrp="1"/>
          </p:cNvSpPr>
          <p:nvPr>
            <p:ph idx="1"/>
          </p:nvPr>
        </p:nvSpPr>
        <p:spPr/>
        <p:txBody>
          <a:bodyPr/>
          <a:lstStyle/>
          <a:p>
            <a:r>
              <a:rPr lang="en-US" smtClean="0"/>
              <a:t>There are currently three role types:</a:t>
            </a:r>
          </a:p>
          <a:p>
            <a:pPr lvl="1"/>
            <a:r>
              <a:rPr lang="en-US" smtClean="0"/>
              <a:t>Web Role: IIS7 and ASP.NET in Windows Azure-supplied OS</a:t>
            </a:r>
          </a:p>
          <a:p>
            <a:pPr lvl="1"/>
            <a:r>
              <a:rPr lang="en-US" smtClean="0"/>
              <a:t>Worker Role: arbitrary code in Windows Azure-supplied OS</a:t>
            </a:r>
          </a:p>
          <a:p>
            <a:pPr lvl="1"/>
            <a:r>
              <a:rPr lang="en-US" smtClean="0"/>
              <a:t>VM Role: uploaded VHD with customer-supplied OS</a:t>
            </a:r>
          </a:p>
          <a:p>
            <a:r>
              <a:rPr lang="en-US" smtClean="0"/>
              <a:t>VM Role: is it a VM?</a:t>
            </a:r>
          </a:p>
          <a:p>
            <a:pPr lvl="1"/>
            <a:r>
              <a:rPr lang="en-US" smtClean="0"/>
              <a:t>No, because it is stateless</a:t>
            </a:r>
          </a:p>
          <a:p>
            <a:pPr lvl="1"/>
            <a:r>
              <a:rPr lang="en-US" smtClean="0"/>
              <a:t>Good for:</a:t>
            </a:r>
          </a:p>
          <a:p>
            <a:pPr lvl="2"/>
            <a:r>
              <a:rPr lang="en-US" smtClean="0"/>
              <a:t>Long install (5+ minutes)</a:t>
            </a:r>
          </a:p>
          <a:p>
            <a:pPr lvl="2"/>
            <a:r>
              <a:rPr lang="en-US" smtClean="0"/>
              <a:t>Manual install/config</a:t>
            </a:r>
          </a:p>
          <a:p>
            <a:pPr lvl="2"/>
            <a:r>
              <a:rPr lang="en-US" smtClean="0"/>
              <a:t>Fragile install/config</a:t>
            </a:r>
            <a:endParaRPr lang="en-US" dirty="0"/>
          </a:p>
        </p:txBody>
      </p:sp>
    </p:spTree>
    <p:extLst>
      <p:ext uri="{BB962C8B-B14F-4D97-AF65-F5344CB8AC3E}">
        <p14:creationId xmlns:p14="http://schemas.microsoft.com/office/powerpoint/2010/main" val="3552752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Role – Overview</a:t>
            </a:r>
            <a:endParaRPr lang="en-US" dirty="0"/>
          </a:p>
        </p:txBody>
      </p:sp>
      <p:sp>
        <p:nvSpPr>
          <p:cNvPr id="3" name="Text Placeholder 2"/>
          <p:cNvSpPr>
            <a:spLocks noGrp="1"/>
          </p:cNvSpPr>
          <p:nvPr>
            <p:ph type="body" sz="quarter" idx="4294967295"/>
          </p:nvPr>
        </p:nvSpPr>
        <p:spPr>
          <a:xfrm>
            <a:off x="519906" y="1447800"/>
            <a:ext cx="11149013" cy="5756275"/>
          </a:xfrm>
        </p:spPr>
        <p:txBody>
          <a:bodyPr>
            <a:normAutofit fontScale="92500" lnSpcReduction="10000"/>
          </a:bodyPr>
          <a:lstStyle/>
          <a:p>
            <a:r>
              <a:rPr lang="en-US" sz="2800" b="1" dirty="0">
                <a:solidFill>
                  <a:srgbClr val="FFC000"/>
                </a:solidFill>
              </a:rPr>
              <a:t>Control:</a:t>
            </a:r>
          </a:p>
          <a:p>
            <a:pPr lvl="1"/>
            <a:r>
              <a:rPr lang="en-US" sz="2400" b="1" dirty="0">
                <a:solidFill>
                  <a:schemeClr val="tx1"/>
                </a:solidFill>
              </a:rPr>
              <a:t>Developers</a:t>
            </a:r>
            <a:r>
              <a:rPr lang="en-US" sz="2400" dirty="0">
                <a:solidFill>
                  <a:schemeClr val="tx1"/>
                </a:solidFill>
              </a:rPr>
              <a:t> </a:t>
            </a:r>
            <a:r>
              <a:rPr lang="en-US" sz="2400" dirty="0"/>
              <a:t>have full control of OS image</a:t>
            </a:r>
          </a:p>
          <a:p>
            <a:pPr lvl="1"/>
            <a:r>
              <a:rPr lang="en-US" sz="2400" b="1" dirty="0" smtClean="0">
                <a:solidFill>
                  <a:schemeClr val="tx1"/>
                </a:solidFill>
              </a:rPr>
              <a:t>IT Operators</a:t>
            </a:r>
            <a:r>
              <a:rPr lang="en-US" sz="2400" dirty="0" smtClean="0">
                <a:solidFill>
                  <a:schemeClr val="tx1"/>
                </a:solidFill>
              </a:rPr>
              <a:t> </a:t>
            </a:r>
            <a:r>
              <a:rPr lang="en-US" sz="2400" dirty="0"/>
              <a:t>can reboot, reimage, and Remote Desktop</a:t>
            </a:r>
          </a:p>
          <a:p>
            <a:endParaRPr lang="en-US" sz="2800" b="1" dirty="0" smtClean="0">
              <a:solidFill>
                <a:schemeClr val="tx2"/>
              </a:solidFill>
            </a:endParaRPr>
          </a:p>
          <a:p>
            <a:r>
              <a:rPr lang="en-US" sz="2800" b="1" dirty="0">
                <a:solidFill>
                  <a:srgbClr val="FFC000"/>
                </a:solidFill>
              </a:rPr>
              <a:t>Migration: </a:t>
            </a:r>
            <a:r>
              <a:rPr lang="en-US" sz="2800" dirty="0" smtClean="0"/>
              <a:t>Customers upload their own customized WS08 R2 Enterprise images</a:t>
            </a:r>
          </a:p>
          <a:p>
            <a:endParaRPr lang="en-US" sz="2800" b="1" dirty="0" smtClean="0">
              <a:solidFill>
                <a:srgbClr val="FFC000"/>
              </a:solidFill>
            </a:endParaRPr>
          </a:p>
          <a:p>
            <a:r>
              <a:rPr lang="en-US" sz="2800" b="1" dirty="0" smtClean="0">
                <a:solidFill>
                  <a:srgbClr val="FFC000"/>
                </a:solidFill>
              </a:rPr>
              <a:t>Low </a:t>
            </a:r>
            <a:r>
              <a:rPr lang="en-US" sz="2800" b="1" dirty="0">
                <a:solidFill>
                  <a:srgbClr val="FFC000"/>
                </a:solidFill>
              </a:rPr>
              <a:t>TCO: </a:t>
            </a:r>
            <a:r>
              <a:rPr lang="en-US" sz="2800" dirty="0" smtClean="0"/>
              <a:t>Customers use the OS image in the Windows Azure service model for</a:t>
            </a:r>
          </a:p>
          <a:p>
            <a:pPr lvl="1"/>
            <a:r>
              <a:rPr lang="en-US" sz="2400" dirty="0" smtClean="0"/>
              <a:t>Robust service management, e.g.</a:t>
            </a:r>
          </a:p>
          <a:p>
            <a:pPr lvl="2"/>
            <a:r>
              <a:rPr lang="en-US" sz="2000" dirty="0" smtClean="0"/>
              <a:t>Orchestrated OS upgrades and updates (configuration, topology, etc.) by “upgrade domain”</a:t>
            </a:r>
          </a:p>
          <a:p>
            <a:pPr lvl="2"/>
            <a:r>
              <a:rPr lang="en-US" sz="2000" dirty="0" smtClean="0"/>
              <a:t>Allocation of instances across fault domains</a:t>
            </a:r>
          </a:p>
          <a:p>
            <a:pPr lvl="1"/>
            <a:r>
              <a:rPr lang="en-US" sz="2400" dirty="0" smtClean="0"/>
              <a:t>On-premises simulations for debug &amp; test</a:t>
            </a:r>
          </a:p>
          <a:p>
            <a:endParaRPr lang="en-US" sz="2800" dirty="0"/>
          </a:p>
          <a:p>
            <a:endParaRPr lang="en-US" sz="2800" dirty="0" smtClean="0"/>
          </a:p>
          <a:p>
            <a:endParaRPr lang="en-US" sz="2800" dirty="0"/>
          </a:p>
        </p:txBody>
      </p:sp>
    </p:spTree>
    <p:extLst>
      <p:ext uri="{BB962C8B-B14F-4D97-AF65-F5344CB8AC3E}">
        <p14:creationId xmlns:p14="http://schemas.microsoft.com/office/powerpoint/2010/main" val="11311895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does VM Role fit in? </a:t>
            </a:r>
            <a:endParaRPr lang="en-US" dirty="0"/>
          </a:p>
        </p:txBody>
      </p:sp>
      <p:sp>
        <p:nvSpPr>
          <p:cNvPr id="5" name="Text Placeholder 2"/>
          <p:cNvSpPr txBox="1">
            <a:spLocks/>
          </p:cNvSpPr>
          <p:nvPr/>
        </p:nvSpPr>
        <p:spPr>
          <a:xfrm>
            <a:off x="519111" y="1447800"/>
            <a:ext cx="11149013" cy="2362201"/>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i="1" u="sng" dirty="0" smtClean="0"/>
              <a:t>Web Role</a:t>
            </a:r>
            <a:r>
              <a:rPr lang="en-US" sz="2200" dirty="0" smtClean="0"/>
              <a:t>: The role is a </a:t>
            </a:r>
            <a:r>
              <a:rPr lang="en-US" sz="2200" b="1" i="1" dirty="0" smtClean="0"/>
              <a:t>website</a:t>
            </a:r>
            <a:r>
              <a:rPr lang="en-US" sz="2200" dirty="0" smtClean="0"/>
              <a:t> hosted on </a:t>
            </a:r>
            <a:r>
              <a:rPr lang="en-US" sz="2200" b="1" i="1" dirty="0" smtClean="0">
                <a:solidFill>
                  <a:schemeClr val="accent4">
                    <a:lumMod val="60000"/>
                    <a:lumOff val="40000"/>
                  </a:schemeClr>
                </a:solidFill>
              </a:rPr>
              <a:t>IIS</a:t>
            </a:r>
          </a:p>
          <a:p>
            <a:endParaRPr lang="en-US" sz="2200" i="1" dirty="0" smtClean="0"/>
          </a:p>
          <a:p>
            <a:r>
              <a:rPr lang="en-US" sz="2200" i="1" u="sng" dirty="0" smtClean="0"/>
              <a:t>Worker Role</a:t>
            </a:r>
            <a:r>
              <a:rPr lang="en-US" sz="2200" dirty="0" smtClean="0"/>
              <a:t>: The role is an </a:t>
            </a:r>
            <a:r>
              <a:rPr lang="en-US" sz="2200" b="1" i="1" dirty="0" smtClean="0"/>
              <a:t>application </a:t>
            </a:r>
            <a:r>
              <a:rPr lang="en-US" sz="2200" dirty="0" smtClean="0"/>
              <a:t>hosted on </a:t>
            </a:r>
            <a:r>
              <a:rPr lang="en-US" sz="2200" b="1" i="1" dirty="0" smtClean="0">
                <a:solidFill>
                  <a:schemeClr val="accent4">
                    <a:lumMod val="60000"/>
                    <a:lumOff val="40000"/>
                  </a:schemeClr>
                </a:solidFill>
              </a:rPr>
              <a:t>our</a:t>
            </a:r>
            <a:r>
              <a:rPr lang="en-US" sz="2200" dirty="0" smtClean="0">
                <a:solidFill>
                  <a:schemeClr val="accent4">
                    <a:lumMod val="60000"/>
                    <a:lumOff val="40000"/>
                  </a:schemeClr>
                </a:solidFill>
              </a:rPr>
              <a:t> </a:t>
            </a:r>
            <a:r>
              <a:rPr lang="en-US" sz="2200" b="1" i="1" dirty="0" smtClean="0">
                <a:solidFill>
                  <a:schemeClr val="accent4">
                    <a:lumMod val="60000"/>
                    <a:lumOff val="40000"/>
                  </a:schemeClr>
                </a:solidFill>
              </a:rPr>
              <a:t>Windows Image</a:t>
            </a:r>
          </a:p>
          <a:p>
            <a:endParaRPr lang="en-US" sz="2200" i="1" dirty="0" smtClean="0"/>
          </a:p>
          <a:p>
            <a:r>
              <a:rPr lang="en-US" sz="2200" i="1" u="sng" dirty="0" smtClean="0"/>
              <a:t>VM Role</a:t>
            </a:r>
            <a:r>
              <a:rPr lang="en-US" sz="2200" dirty="0" smtClean="0"/>
              <a:t>: The role is a </a:t>
            </a:r>
            <a:r>
              <a:rPr lang="en-US" sz="2200" b="1" i="1" dirty="0" smtClean="0"/>
              <a:t>pre-loaded application</a:t>
            </a:r>
            <a:r>
              <a:rPr lang="en-US" sz="2200" dirty="0" smtClean="0"/>
              <a:t> hosted on </a:t>
            </a:r>
            <a:r>
              <a:rPr lang="en-US" sz="2200" b="1" i="1" dirty="0" smtClean="0">
                <a:solidFill>
                  <a:schemeClr val="accent4">
                    <a:lumMod val="60000"/>
                    <a:lumOff val="40000"/>
                  </a:schemeClr>
                </a:solidFill>
              </a:rPr>
              <a:t>your Windows Image</a:t>
            </a:r>
          </a:p>
        </p:txBody>
      </p:sp>
      <p:cxnSp>
        <p:nvCxnSpPr>
          <p:cNvPr id="6" name="Straight Arrow Connector 5"/>
          <p:cNvCxnSpPr/>
          <p:nvPr/>
        </p:nvCxnSpPr>
        <p:spPr>
          <a:xfrm flipV="1">
            <a:off x="879474" y="5567882"/>
            <a:ext cx="7805738" cy="36494"/>
          </a:xfrm>
          <a:prstGeom prst="straightConnector1">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0839" y="5637918"/>
            <a:ext cx="928459" cy="369332"/>
          </a:xfrm>
          <a:prstGeom prst="rect">
            <a:avLst/>
          </a:prstGeom>
          <a:noFill/>
        </p:spPr>
        <p:txBody>
          <a:bodyPr wrap="none" rtlCol="0">
            <a:spAutoFit/>
          </a:bodyPr>
          <a:lstStyle/>
          <a:p>
            <a:r>
              <a:rPr lang="en-US" dirty="0" smtClean="0"/>
              <a:t>Control</a:t>
            </a:r>
            <a:endParaRPr lang="en-US" dirty="0"/>
          </a:p>
        </p:txBody>
      </p:sp>
      <p:sp>
        <p:nvSpPr>
          <p:cNvPr id="8" name="TextBox 7"/>
          <p:cNvSpPr txBox="1"/>
          <p:nvPr/>
        </p:nvSpPr>
        <p:spPr>
          <a:xfrm>
            <a:off x="879474" y="5607953"/>
            <a:ext cx="3873817" cy="646331"/>
          </a:xfrm>
          <a:prstGeom prst="rect">
            <a:avLst/>
          </a:prstGeom>
          <a:noFill/>
        </p:spPr>
        <p:txBody>
          <a:bodyPr wrap="none" rtlCol="0">
            <a:spAutoFit/>
          </a:bodyPr>
          <a:lstStyle/>
          <a:p>
            <a:r>
              <a:rPr lang="en-US" dirty="0" smtClean="0"/>
              <a:t>Abstraction </a:t>
            </a:r>
          </a:p>
          <a:p>
            <a:r>
              <a:rPr lang="en-US" dirty="0" smtClean="0"/>
              <a:t>(i.e. Less IT &amp; Less Plumbing Code)</a:t>
            </a:r>
            <a:endParaRPr lang="en-US" dirty="0"/>
          </a:p>
        </p:txBody>
      </p:sp>
      <p:sp>
        <p:nvSpPr>
          <p:cNvPr id="9" name="Rectangle 8"/>
          <p:cNvSpPr/>
          <p:nvPr/>
        </p:nvSpPr>
        <p:spPr>
          <a:xfrm>
            <a:off x="2923242" y="4059963"/>
            <a:ext cx="2967038" cy="1524000"/>
          </a:xfrm>
          <a:prstGeom prst="rect">
            <a:avLst/>
          </a:prstGeom>
          <a:gradFill>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Admin Web Role</a:t>
            </a:r>
          </a:p>
          <a:p>
            <a:pPr algn="ctr"/>
            <a:r>
              <a:rPr lang="en-US" dirty="0" smtClean="0">
                <a:solidFill>
                  <a:schemeClr val="bg1"/>
                </a:solidFill>
              </a:rPr>
              <a:t>Admin Worker Role</a:t>
            </a:r>
          </a:p>
          <a:p>
            <a:pPr algn="ctr"/>
            <a:r>
              <a:rPr lang="en-US" dirty="0" smtClean="0">
                <a:solidFill>
                  <a:schemeClr val="bg1"/>
                </a:solidFill>
              </a:rPr>
              <a:t>(Startup Tasks)</a:t>
            </a:r>
            <a:endParaRPr lang="en-US" dirty="0">
              <a:solidFill>
                <a:schemeClr val="bg1"/>
              </a:solidFill>
            </a:endParaRPr>
          </a:p>
        </p:txBody>
      </p:sp>
      <p:sp>
        <p:nvSpPr>
          <p:cNvPr id="10" name="Rectangle 9"/>
          <p:cNvSpPr/>
          <p:nvPr/>
        </p:nvSpPr>
        <p:spPr>
          <a:xfrm>
            <a:off x="7645398" y="457200"/>
            <a:ext cx="1801814" cy="1524000"/>
          </a:xfrm>
          <a:prstGeom prst="rect">
            <a:avLst/>
          </a:prstGeom>
          <a:gradFill>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VM Role</a:t>
            </a:r>
            <a:endParaRPr lang="en-US" sz="2400" b="1" dirty="0">
              <a:solidFill>
                <a:schemeClr val="bg1"/>
              </a:solidFill>
            </a:endParaRPr>
          </a:p>
        </p:txBody>
      </p:sp>
      <p:sp>
        <p:nvSpPr>
          <p:cNvPr id="11" name="Rectangle 10"/>
          <p:cNvSpPr/>
          <p:nvPr/>
        </p:nvSpPr>
        <p:spPr>
          <a:xfrm>
            <a:off x="2008842" y="4064725"/>
            <a:ext cx="914400" cy="1524000"/>
          </a:xfrm>
          <a:prstGeom prst="rect">
            <a:avLst/>
          </a:prstGeom>
          <a:gradFill>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Worker Role</a:t>
            </a:r>
            <a:endParaRPr lang="en-US" sz="1600" dirty="0">
              <a:solidFill>
                <a:schemeClr val="bg1"/>
              </a:solidFill>
            </a:endParaRPr>
          </a:p>
        </p:txBody>
      </p:sp>
      <p:sp>
        <p:nvSpPr>
          <p:cNvPr id="12" name="Rectangle 11"/>
          <p:cNvSpPr/>
          <p:nvPr/>
        </p:nvSpPr>
        <p:spPr>
          <a:xfrm>
            <a:off x="1141413" y="4061436"/>
            <a:ext cx="858042" cy="1524000"/>
          </a:xfrm>
          <a:prstGeom prst="rect">
            <a:avLst/>
          </a:prstGeom>
          <a:gradFill>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Web Role</a:t>
            </a:r>
            <a:endParaRPr lang="en-US" dirty="0">
              <a:solidFill>
                <a:schemeClr val="bg1"/>
              </a:solidFill>
            </a:endParaRPr>
          </a:p>
        </p:txBody>
      </p:sp>
      <p:sp>
        <p:nvSpPr>
          <p:cNvPr id="14" name="Rectangle 13"/>
          <p:cNvSpPr/>
          <p:nvPr/>
        </p:nvSpPr>
        <p:spPr bwMode="auto">
          <a:xfrm>
            <a:off x="5893353" y="4045786"/>
            <a:ext cx="1841498" cy="1524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3" name="Rectangle 22"/>
          <p:cNvSpPr/>
          <p:nvPr/>
        </p:nvSpPr>
        <p:spPr>
          <a:xfrm>
            <a:off x="5922363" y="4043882"/>
            <a:ext cx="185578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VM Role</a:t>
            </a:r>
            <a:endParaRPr lang="en-US" sz="2400" b="1" dirty="0">
              <a:solidFill>
                <a:schemeClr val="bg1"/>
              </a:solidFill>
            </a:endParaRPr>
          </a:p>
        </p:txBody>
      </p:sp>
    </p:spTree>
    <p:extLst>
      <p:ext uri="{BB962C8B-B14F-4D97-AF65-F5344CB8AC3E}">
        <p14:creationId xmlns:p14="http://schemas.microsoft.com/office/powerpoint/2010/main" val="2363715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74 0.00162 L -0.14135 0.55718 " pathEditMode="relative" rAng="0" ptsTypes="AA">
                                      <p:cBhvr>
                                        <p:cTn id="6" dur="2000" fill="hold"/>
                                        <p:tgtEl>
                                          <p:spTgt spid="10"/>
                                        </p:tgtEl>
                                        <p:attrNameLst>
                                          <p:attrName>ppt_x</p:attrName>
                                          <p:attrName>ppt_y</p:attrName>
                                        </p:attrNameLst>
                                      </p:cBhvr>
                                      <p:rCtr x="-6931" y="27778"/>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Role Use Cases</a:t>
            </a:r>
            <a:endParaRPr lang="en-US" dirty="0"/>
          </a:p>
        </p:txBody>
      </p:sp>
      <p:sp>
        <p:nvSpPr>
          <p:cNvPr id="3" name="Content Placeholder 2"/>
          <p:cNvSpPr>
            <a:spLocks noGrp="1"/>
          </p:cNvSpPr>
          <p:nvPr>
            <p:ph idx="4294967295"/>
          </p:nvPr>
        </p:nvSpPr>
        <p:spPr>
          <a:xfrm>
            <a:off x="519113" y="1447800"/>
            <a:ext cx="8318500" cy="4592637"/>
          </a:xfrm>
        </p:spPr>
        <p:txBody>
          <a:bodyPr>
            <a:normAutofit/>
          </a:bodyPr>
          <a:lstStyle/>
          <a:p>
            <a:r>
              <a:rPr lang="en-US" b="1" dirty="0" smtClean="0">
                <a:solidFill>
                  <a:srgbClr val="FFC000"/>
                </a:solidFill>
              </a:rPr>
              <a:t>Long running </a:t>
            </a:r>
            <a:r>
              <a:rPr lang="en-US" dirty="0" smtClean="0"/>
              <a:t>application installations</a:t>
            </a:r>
          </a:p>
          <a:p>
            <a:endParaRPr lang="en-US" dirty="0"/>
          </a:p>
          <a:p>
            <a:r>
              <a:rPr lang="en-US" b="1" dirty="0" smtClean="0">
                <a:solidFill>
                  <a:srgbClr val="FFC000"/>
                </a:solidFill>
              </a:rPr>
              <a:t>Error-prone</a:t>
            </a:r>
            <a:r>
              <a:rPr lang="en-US" dirty="0" smtClean="0"/>
              <a:t> application installations</a:t>
            </a:r>
          </a:p>
          <a:p>
            <a:endParaRPr lang="en-US" dirty="0"/>
          </a:p>
          <a:p>
            <a:r>
              <a:rPr lang="en-US" dirty="0" smtClean="0"/>
              <a:t>Application installations requiring </a:t>
            </a:r>
            <a:r>
              <a:rPr lang="en-US" b="1" dirty="0" smtClean="0">
                <a:solidFill>
                  <a:srgbClr val="FFC000"/>
                </a:solidFill>
              </a:rPr>
              <a:t>manual interaction</a:t>
            </a:r>
          </a:p>
          <a:p>
            <a:endParaRPr lang="en-US" dirty="0"/>
          </a:p>
        </p:txBody>
      </p:sp>
      <p:sp>
        <p:nvSpPr>
          <p:cNvPr id="4" name="Rectangle 3"/>
          <p:cNvSpPr/>
          <p:nvPr/>
        </p:nvSpPr>
        <p:spPr bwMode="auto">
          <a:xfrm>
            <a:off x="9613104" y="135729"/>
            <a:ext cx="1847849" cy="1524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a:xfrm>
            <a:off x="9613104" y="142875"/>
            <a:ext cx="1855786" cy="1524000"/>
          </a:xfrm>
          <a:prstGeom prst="rect">
            <a:avLst/>
          </a:prstGeom>
          <a:noFill/>
          <a:ln>
            <a:solidFill>
              <a:srgbClr val="F6A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VM Role</a:t>
            </a:r>
            <a:endParaRPr lang="en-US" sz="2400" b="1" dirty="0">
              <a:solidFill>
                <a:schemeClr val="bg1"/>
              </a:solidFill>
            </a:endParaRPr>
          </a:p>
        </p:txBody>
      </p:sp>
    </p:spTree>
    <p:extLst>
      <p:ext uri="{BB962C8B-B14F-4D97-AF65-F5344CB8AC3E}">
        <p14:creationId xmlns:p14="http://schemas.microsoft.com/office/powerpoint/2010/main" val="34406937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mtClean="0"/>
              <a:t>VM</a:t>
            </a:r>
            <a:r>
              <a:rPr lang="en-US" smtClean="0"/>
              <a:t> Role – Part of Service Model</a:t>
            </a:r>
            <a:endParaRPr lang="en-US" dirty="0"/>
          </a:p>
        </p:txBody>
      </p:sp>
      <p:sp>
        <p:nvSpPr>
          <p:cNvPr id="3" name="Text Placeholder 2"/>
          <p:cNvSpPr>
            <a:spLocks noGrp="1"/>
          </p:cNvSpPr>
          <p:nvPr>
            <p:ph type="body" sz="quarter" idx="4294967295"/>
          </p:nvPr>
        </p:nvSpPr>
        <p:spPr>
          <a:xfrm>
            <a:off x="519113" y="1447800"/>
            <a:ext cx="11172825" cy="2590800"/>
          </a:xfrm>
        </p:spPr>
        <p:txBody>
          <a:bodyPr>
            <a:normAutofit/>
          </a:bodyPr>
          <a:lstStyle/>
          <a:p>
            <a:r>
              <a:rPr lang="en-US" dirty="0" smtClean="0"/>
              <a:t>A Windows Azure </a:t>
            </a:r>
            <a:r>
              <a:rPr lang="en-US" i="1" dirty="0" smtClean="0"/>
              <a:t>service</a:t>
            </a:r>
            <a:r>
              <a:rPr lang="en-US" dirty="0" smtClean="0"/>
              <a:t> consists of</a:t>
            </a:r>
          </a:p>
          <a:p>
            <a:pPr lvl="1"/>
            <a:r>
              <a:rPr lang="en-US" dirty="0" smtClean="0"/>
              <a:t>An isolation boundary</a:t>
            </a:r>
          </a:p>
          <a:p>
            <a:pPr lvl="1"/>
            <a:r>
              <a:rPr lang="en-US" dirty="0" smtClean="0"/>
              <a:t>A set of component </a:t>
            </a:r>
            <a:r>
              <a:rPr lang="en-US" i="1" dirty="0" smtClean="0"/>
              <a:t>roles</a:t>
            </a:r>
            <a:r>
              <a:rPr lang="en-US" dirty="0" smtClean="0"/>
              <a:t>, each with </a:t>
            </a:r>
            <a:r>
              <a:rPr lang="en-US" i="1" dirty="0" smtClean="0"/>
              <a:t>endpoints</a:t>
            </a:r>
          </a:p>
          <a:p>
            <a:pPr lvl="1"/>
            <a:r>
              <a:rPr lang="en-US" dirty="0" smtClean="0"/>
              <a:t>Numbered, identical/similar </a:t>
            </a:r>
            <a:r>
              <a:rPr lang="en-US" i="1" dirty="0" smtClean="0"/>
              <a:t>instances</a:t>
            </a:r>
            <a:r>
              <a:rPr lang="en-US" dirty="0" smtClean="0"/>
              <a:t> of each role</a:t>
            </a:r>
          </a:p>
          <a:p>
            <a:r>
              <a:rPr lang="en-US" dirty="0" smtClean="0"/>
              <a:t>All of this is specified in a </a:t>
            </a:r>
            <a:r>
              <a:rPr lang="en-US" i="1" dirty="0" smtClean="0"/>
              <a:t>service model</a:t>
            </a:r>
          </a:p>
          <a:p>
            <a:pPr>
              <a:buNone/>
            </a:pPr>
            <a:endParaRPr lang="en-US" dirty="0" smtClean="0"/>
          </a:p>
        </p:txBody>
      </p:sp>
      <p:sp>
        <p:nvSpPr>
          <p:cNvPr id="37" name="Rectangle 36"/>
          <p:cNvSpPr/>
          <p:nvPr/>
        </p:nvSpPr>
        <p:spPr>
          <a:xfrm>
            <a:off x="2118990" y="3962400"/>
            <a:ext cx="7516441" cy="2362200"/>
          </a:xfrm>
          <a:prstGeom prst="rect">
            <a:avLst/>
          </a:prstGeom>
          <a:solidFill>
            <a:schemeClr val="tx1"/>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45"/>
          <p:cNvGrpSpPr/>
          <p:nvPr/>
        </p:nvGrpSpPr>
        <p:grpSpPr>
          <a:xfrm>
            <a:off x="2859688" y="4267202"/>
            <a:ext cx="6286621" cy="769032"/>
            <a:chOff x="2131256" y="3928416"/>
            <a:chExt cx="4716194" cy="769032"/>
          </a:xfrm>
        </p:grpSpPr>
        <p:grpSp>
          <p:nvGrpSpPr>
            <p:cNvPr id="40" name="Group 44"/>
            <p:cNvGrpSpPr/>
            <p:nvPr/>
          </p:nvGrpSpPr>
          <p:grpSpPr>
            <a:xfrm>
              <a:off x="2131256" y="3928416"/>
              <a:ext cx="1447800" cy="761999"/>
              <a:chOff x="6675121" y="699881"/>
              <a:chExt cx="1447800" cy="761999"/>
            </a:xfrm>
          </p:grpSpPr>
          <p:sp>
            <p:nvSpPr>
              <p:cNvPr id="46" name="Rounded Rectangle 12"/>
              <p:cNvSpPr/>
              <p:nvPr/>
            </p:nvSpPr>
            <p:spPr>
              <a:xfrm>
                <a:off x="6979921" y="699881"/>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cxnSp>
            <p:nvCxnSpPr>
              <p:cNvPr id="64" name="Straight Connector 13"/>
              <p:cNvCxnSpPr/>
              <p:nvPr/>
            </p:nvCxnSpPr>
            <p:spPr>
              <a:xfrm>
                <a:off x="6675121" y="928481"/>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a:off x="6675121" y="1080881"/>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a:off x="6675121" y="1233281"/>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grpSp>
          <p:nvGrpSpPr>
            <p:cNvPr id="41" name="Group 21"/>
            <p:cNvGrpSpPr/>
            <p:nvPr/>
          </p:nvGrpSpPr>
          <p:grpSpPr>
            <a:xfrm>
              <a:off x="5399650" y="3935449"/>
              <a:ext cx="1447800" cy="761999"/>
              <a:chOff x="3048000" y="4953000"/>
              <a:chExt cx="1447800" cy="761999"/>
            </a:xfrm>
          </p:grpSpPr>
          <p:sp>
            <p:nvSpPr>
              <p:cNvPr id="42" name="Rounded Rectangle 22"/>
              <p:cNvSpPr/>
              <p:nvPr/>
            </p:nvSpPr>
            <p:spPr>
              <a:xfrm>
                <a:off x="3352800" y="4953000"/>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cxnSp>
            <p:nvCxnSpPr>
              <p:cNvPr id="43" name="Straight Connector 23"/>
              <p:cNvCxnSpPr/>
              <p:nvPr/>
            </p:nvCxnSpPr>
            <p:spPr>
              <a:xfrm>
                <a:off x="3048000" y="5181600"/>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a:off x="3048000" y="5334000"/>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3048000" y="5486400"/>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grpSp>
      <p:grpSp>
        <p:nvGrpSpPr>
          <p:cNvPr id="67" name="Group 63"/>
          <p:cNvGrpSpPr/>
          <p:nvPr/>
        </p:nvGrpSpPr>
        <p:grpSpPr>
          <a:xfrm>
            <a:off x="2922198" y="4114792"/>
            <a:ext cx="6364757" cy="837026"/>
            <a:chOff x="2192214" y="3783040"/>
            <a:chExt cx="4774811" cy="837026"/>
          </a:xfrm>
        </p:grpSpPr>
        <p:sp>
          <p:nvSpPr>
            <p:cNvPr id="68" name="Rounded Rectangle 12"/>
            <p:cNvSpPr/>
            <p:nvPr/>
          </p:nvSpPr>
          <p:spPr>
            <a:xfrm>
              <a:off x="2497014" y="3848694"/>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cxnSp>
          <p:nvCxnSpPr>
            <p:cNvPr id="69" name="Straight Connector 13"/>
            <p:cNvCxnSpPr/>
            <p:nvPr/>
          </p:nvCxnSpPr>
          <p:spPr>
            <a:xfrm>
              <a:off x="2192214" y="4077294"/>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a:off x="2192214" y="4229694"/>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a:off x="2192214" y="4382094"/>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72" name="Rounded Rectangle 12"/>
            <p:cNvSpPr/>
            <p:nvPr/>
          </p:nvSpPr>
          <p:spPr>
            <a:xfrm>
              <a:off x="2543904" y="3783040"/>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cxnSp>
          <p:nvCxnSpPr>
            <p:cNvPr id="73" name="Straight Connector 13"/>
            <p:cNvCxnSpPr/>
            <p:nvPr/>
          </p:nvCxnSpPr>
          <p:spPr>
            <a:xfrm>
              <a:off x="2239104" y="4011640"/>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a:off x="2239104" y="4164040"/>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a:off x="2239104" y="4316440"/>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76" name="Rounded Rectangle 12"/>
            <p:cNvSpPr/>
            <p:nvPr/>
          </p:nvSpPr>
          <p:spPr>
            <a:xfrm>
              <a:off x="5770099" y="3858067"/>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cxnSp>
          <p:nvCxnSpPr>
            <p:cNvPr id="77" name="Straight Connector 13"/>
            <p:cNvCxnSpPr/>
            <p:nvPr/>
          </p:nvCxnSpPr>
          <p:spPr>
            <a:xfrm>
              <a:off x="5465299" y="4086667"/>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a:off x="5465299" y="4239067"/>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a:off x="5465299" y="4391467"/>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80" name="Rounded Rectangle 12"/>
            <p:cNvSpPr/>
            <p:nvPr/>
          </p:nvSpPr>
          <p:spPr>
            <a:xfrm>
              <a:off x="5824025" y="3792418"/>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cxnSp>
          <p:nvCxnSpPr>
            <p:cNvPr id="81" name="Straight Connector 13"/>
            <p:cNvCxnSpPr/>
            <p:nvPr/>
          </p:nvCxnSpPr>
          <p:spPr>
            <a:xfrm>
              <a:off x="5519225" y="4021018"/>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5519225" y="4173418"/>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a:off x="5519225" y="4325818"/>
              <a:ext cx="304800"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grpSp>
        <p:nvGrpSpPr>
          <p:cNvPr id="84" name="Group 65"/>
          <p:cNvGrpSpPr/>
          <p:nvPr/>
        </p:nvGrpSpPr>
        <p:grpSpPr>
          <a:xfrm>
            <a:off x="3395682" y="4106594"/>
            <a:ext cx="5889703" cy="783100"/>
            <a:chOff x="2547425" y="3774842"/>
            <a:chExt cx="4418428" cy="783100"/>
          </a:xfrm>
        </p:grpSpPr>
        <p:sp>
          <p:nvSpPr>
            <p:cNvPr id="85" name="Rounded Rectangle 84"/>
            <p:cNvSpPr/>
            <p:nvPr/>
          </p:nvSpPr>
          <p:spPr>
            <a:xfrm>
              <a:off x="5822853" y="3795943"/>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Worker Role</a:t>
              </a:r>
              <a:endParaRPr lang="en-US" dirty="0">
                <a:solidFill>
                  <a:schemeClr val="tx1"/>
                </a:solidFill>
              </a:endParaRPr>
            </a:p>
          </p:txBody>
        </p:sp>
        <p:sp>
          <p:nvSpPr>
            <p:cNvPr id="86" name="Rounded Rectangle 85"/>
            <p:cNvSpPr/>
            <p:nvPr/>
          </p:nvSpPr>
          <p:spPr>
            <a:xfrm>
              <a:off x="2547425" y="3774842"/>
              <a:ext cx="1143000" cy="761999"/>
            </a:xfrm>
            <a:prstGeom prst="round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Web </a:t>
              </a:r>
            </a:p>
            <a:p>
              <a:pPr algn="ctr"/>
              <a:r>
                <a:rPr lang="en-US" dirty="0" smtClean="0">
                  <a:solidFill>
                    <a:schemeClr val="tx1"/>
                  </a:solidFill>
                </a:rPr>
                <a:t>Role</a:t>
              </a:r>
              <a:endParaRPr lang="en-US" dirty="0">
                <a:solidFill>
                  <a:schemeClr val="tx1"/>
                </a:solidFill>
              </a:endParaRPr>
            </a:p>
          </p:txBody>
        </p:sp>
      </p:gr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811" y="5056152"/>
            <a:ext cx="245046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87"/>
          <p:cNvSpPr txBox="1"/>
          <p:nvPr/>
        </p:nvSpPr>
        <p:spPr>
          <a:xfrm>
            <a:off x="5464754" y="5188266"/>
            <a:ext cx="1339210" cy="369332"/>
          </a:xfrm>
          <a:prstGeom prst="rect">
            <a:avLst/>
          </a:prstGeom>
          <a:noFill/>
        </p:spPr>
        <p:txBody>
          <a:bodyPr wrap="square" rtlCol="0">
            <a:spAutoFit/>
          </a:bodyPr>
          <a:lstStyle/>
          <a:p>
            <a:pPr algn="ctr"/>
            <a:r>
              <a:rPr lang="en-US" dirty="0" smtClean="0"/>
              <a:t>VM Role</a:t>
            </a:r>
            <a:endParaRPr lang="en-US" dirty="0"/>
          </a:p>
        </p:txBody>
      </p:sp>
    </p:spTree>
    <p:extLst>
      <p:ext uri="{BB962C8B-B14F-4D97-AF65-F5344CB8AC3E}">
        <p14:creationId xmlns:p14="http://schemas.microsoft.com/office/powerpoint/2010/main" val="262922156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Server Management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3037224"/>
              </p:ext>
            </p:extLst>
          </p:nvPr>
        </p:nvGraphicFramePr>
        <p:xfrm>
          <a:off x="519113" y="1447800"/>
          <a:ext cx="11149012" cy="4199723"/>
        </p:xfrm>
        <a:graphic>
          <a:graphicData uri="http://schemas.openxmlformats.org/drawingml/2006/table">
            <a:tbl>
              <a:tblPr firstRow="1" bandRow="1">
                <a:tableStyleId>{BC89EF96-8CEA-46FF-86C4-4CE0E7609802}</a:tableStyleId>
              </a:tblPr>
              <a:tblGrid>
                <a:gridCol w="6141551"/>
                <a:gridCol w="2855896"/>
                <a:gridCol w="2151565"/>
              </a:tblGrid>
              <a:tr h="585085">
                <a:tc>
                  <a:txBody>
                    <a:bodyPr/>
                    <a:lstStyle/>
                    <a:p>
                      <a:pPr marL="0" marR="0" algn="ctr">
                        <a:lnSpc>
                          <a:spcPct val="115000"/>
                        </a:lnSpc>
                        <a:spcBef>
                          <a:spcPts val="0"/>
                        </a:spcBef>
                        <a:spcAft>
                          <a:spcPts val="0"/>
                        </a:spcAft>
                      </a:pPr>
                      <a:endParaRPr lang="en-US" sz="28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effectLst/>
                          <a:latin typeface="Calibri"/>
                          <a:ea typeface="Calibri"/>
                          <a:cs typeface="Times New Roman"/>
                        </a:rPr>
                        <a:t>Web/Worker Role</a:t>
                      </a:r>
                      <a:endParaRPr lang="en-US" sz="28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effectLst/>
                          <a:latin typeface="Calibri"/>
                          <a:ea typeface="Calibri"/>
                          <a:cs typeface="Times New Roman"/>
                        </a:rPr>
                        <a:t>VM Role</a:t>
                      </a:r>
                      <a:endParaRPr lang="en-US" sz="28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nSpc>
                          <a:spcPct val="115000"/>
                        </a:lnSpc>
                        <a:spcBef>
                          <a:spcPts val="0"/>
                        </a:spcBef>
                        <a:spcAft>
                          <a:spcPts val="0"/>
                        </a:spcAft>
                      </a:pPr>
                      <a:r>
                        <a:rPr lang="en-US" sz="2400" b="1" dirty="0">
                          <a:effectLst/>
                        </a:rPr>
                        <a:t>OS and </a:t>
                      </a:r>
                      <a:r>
                        <a:rPr lang="en-US" sz="2400" b="1" dirty="0" smtClean="0">
                          <a:effectLst/>
                        </a:rPr>
                        <a:t>Application Monitoring</a:t>
                      </a:r>
                      <a:endParaRPr lang="en-US" sz="2400" b="1" dirty="0">
                        <a:solidFill>
                          <a:sysClr val="windowText" lastClr="000000"/>
                        </a:solidFill>
                        <a:effectLst/>
                        <a:latin typeface="Calibri"/>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752252">
                <a:tc>
                  <a:txBody>
                    <a:bodyPr/>
                    <a:lstStyle/>
                    <a:p>
                      <a:pPr marL="0" marR="0">
                        <a:lnSpc>
                          <a:spcPct val="115000"/>
                        </a:lnSpc>
                        <a:spcBef>
                          <a:spcPts val="0"/>
                        </a:spcBef>
                        <a:spcAft>
                          <a:spcPts val="0"/>
                        </a:spcAft>
                      </a:pPr>
                      <a:r>
                        <a:rPr lang="en-US" sz="2400" b="1" dirty="0">
                          <a:effectLst/>
                        </a:rPr>
                        <a:t>Remote </a:t>
                      </a:r>
                      <a:r>
                        <a:rPr lang="en-US" sz="2400" b="1" dirty="0" smtClean="0">
                          <a:effectLst/>
                        </a:rPr>
                        <a:t>Desktop Access</a:t>
                      </a:r>
                      <a:endParaRPr lang="en-US" sz="2400" b="1" dirty="0">
                        <a:solidFill>
                          <a:sysClr val="windowText" lastClr="000000"/>
                        </a:solidFill>
                        <a:effectLst/>
                        <a:latin typeface="Calibri"/>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nSpc>
                          <a:spcPct val="115000"/>
                        </a:lnSpc>
                        <a:spcBef>
                          <a:spcPts val="0"/>
                        </a:spcBef>
                        <a:spcAft>
                          <a:spcPts val="0"/>
                        </a:spcAft>
                      </a:pPr>
                      <a:r>
                        <a:rPr lang="en-US" sz="2400" b="1" dirty="0">
                          <a:effectLst/>
                        </a:rPr>
                        <a:t>Certificate Management</a:t>
                      </a:r>
                      <a:endParaRPr lang="en-US" sz="2400" b="1" dirty="0">
                        <a:solidFill>
                          <a:sysClr val="windowText" lastClr="000000"/>
                        </a:solidFill>
                        <a:effectLst/>
                        <a:latin typeface="Calibri"/>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nSpc>
                          <a:spcPct val="115000"/>
                        </a:lnSpc>
                        <a:spcBef>
                          <a:spcPts val="0"/>
                        </a:spcBef>
                        <a:spcAft>
                          <a:spcPts val="0"/>
                        </a:spcAft>
                      </a:pPr>
                      <a:r>
                        <a:rPr lang="en-US" sz="2400" b="1" dirty="0" smtClean="0">
                          <a:effectLst/>
                        </a:rPr>
                        <a:t>Load-balanced public endpoints</a:t>
                      </a: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nSpc>
                          <a:spcPct val="115000"/>
                        </a:lnSpc>
                        <a:spcBef>
                          <a:spcPts val="0"/>
                        </a:spcBef>
                        <a:spcAft>
                          <a:spcPts val="0"/>
                        </a:spcAft>
                      </a:pPr>
                      <a:r>
                        <a:rPr lang="en-US" sz="2400" b="1" dirty="0" smtClean="0">
                          <a:effectLst/>
                        </a:rPr>
                        <a:t>Machine Maintenance</a:t>
                      </a:r>
                      <a:endParaRPr lang="en-US" sz="2400" b="1" dirty="0">
                        <a:solidFill>
                          <a:sysClr val="windowText" lastClr="000000"/>
                        </a:solidFill>
                        <a:effectLst/>
                        <a:latin typeface="Calibri"/>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619058">
                <a:tc>
                  <a:txBody>
                    <a:bodyPr/>
                    <a:lstStyle/>
                    <a:p>
                      <a:pPr marL="0" marR="0">
                        <a:lnSpc>
                          <a:spcPct val="115000"/>
                        </a:lnSpc>
                        <a:spcBef>
                          <a:spcPts val="0"/>
                        </a:spcBef>
                        <a:spcAft>
                          <a:spcPts val="0"/>
                        </a:spcAft>
                      </a:pPr>
                      <a:r>
                        <a:rPr lang="en-US" sz="2400" b="1" dirty="0">
                          <a:effectLst/>
                        </a:rPr>
                        <a:t>Intra-Application </a:t>
                      </a:r>
                      <a:r>
                        <a:rPr lang="en-US" sz="2400" b="1" dirty="0" smtClean="0">
                          <a:effectLst/>
                        </a:rPr>
                        <a:t>Communication</a:t>
                      </a:r>
                      <a:endParaRPr lang="en-US" sz="2400" b="1" dirty="0">
                        <a:solidFill>
                          <a:sysClr val="windowText" lastClr="000000"/>
                        </a:solidFill>
                        <a:effectLst/>
                        <a:latin typeface="Calibri"/>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bl>
          </a:graphicData>
        </a:graphic>
      </p:graphicFrame>
      <p:grpSp>
        <p:nvGrpSpPr>
          <p:cNvPr id="15" name="Group 14"/>
          <p:cNvGrpSpPr/>
          <p:nvPr/>
        </p:nvGrpSpPr>
        <p:grpSpPr>
          <a:xfrm>
            <a:off x="7978112" y="2147008"/>
            <a:ext cx="471398" cy="3362834"/>
            <a:chOff x="5785362" y="1766009"/>
            <a:chExt cx="353641" cy="3362834"/>
          </a:xfrm>
        </p:grpSpPr>
        <p:pic>
          <p:nvPicPr>
            <p:cNvPr id="9"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1766009"/>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4" y="2405064"/>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3048000"/>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2" y="3624264"/>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4214813"/>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1484" y="4817693"/>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p:nvPr/>
        </p:nvGrpSpPr>
        <p:grpSpPr>
          <a:xfrm>
            <a:off x="10496168" y="2147008"/>
            <a:ext cx="471398" cy="3362834"/>
            <a:chOff x="5785362" y="1766009"/>
            <a:chExt cx="353641" cy="3362834"/>
          </a:xfrm>
        </p:grpSpPr>
        <p:pic>
          <p:nvPicPr>
            <p:cNvPr id="39"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1766009"/>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4" y="2405064"/>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3048000"/>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2" y="3624264"/>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4214813"/>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1484" y="4817693"/>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85865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Azure Application Platform</a:t>
            </a:r>
          </a:p>
        </p:txBody>
      </p:sp>
      <p:graphicFrame>
        <p:nvGraphicFramePr>
          <p:cNvPr id="19" name="Table 18"/>
          <p:cNvGraphicFramePr>
            <a:graphicFrameLocks noGrp="1"/>
          </p:cNvGraphicFramePr>
          <p:nvPr>
            <p:extLst>
              <p:ext uri="{D42A27DB-BD31-4B8C-83A1-F6EECF244321}">
                <p14:modId xmlns:p14="http://schemas.microsoft.com/office/powerpoint/2010/main" val="146239515"/>
              </p:ext>
            </p:extLst>
          </p:nvPr>
        </p:nvGraphicFramePr>
        <p:xfrm>
          <a:off x="519113" y="1447800"/>
          <a:ext cx="11149012" cy="4569135"/>
        </p:xfrm>
        <a:graphic>
          <a:graphicData uri="http://schemas.openxmlformats.org/drawingml/2006/table">
            <a:tbl>
              <a:tblPr firstRow="1" bandRow="1">
                <a:tableStyleId>{BC89EF96-8CEA-46FF-86C4-4CE0E7609802}</a:tableStyleId>
              </a:tblPr>
              <a:tblGrid>
                <a:gridCol w="6141551"/>
                <a:gridCol w="2855896"/>
                <a:gridCol w="2151565"/>
              </a:tblGrid>
              <a:tr h="585085">
                <a:tc>
                  <a:txBody>
                    <a:bodyPr/>
                    <a:lstStyle/>
                    <a:p>
                      <a:pPr marL="0" marR="0" algn="ctr">
                        <a:lnSpc>
                          <a:spcPct val="115000"/>
                        </a:lnSpc>
                        <a:spcBef>
                          <a:spcPts val="0"/>
                        </a:spcBef>
                        <a:spcAft>
                          <a:spcPts val="0"/>
                        </a:spcAft>
                      </a:pPr>
                      <a:endParaRPr lang="en-US" sz="28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effectLst/>
                          <a:latin typeface="Calibri"/>
                          <a:ea typeface="Calibri"/>
                          <a:cs typeface="Times New Roman"/>
                        </a:rPr>
                        <a:t>Web/Worker Role</a:t>
                      </a:r>
                      <a:endParaRPr lang="en-US" sz="28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effectLst/>
                          <a:latin typeface="Calibri"/>
                          <a:ea typeface="Calibri"/>
                          <a:cs typeface="Times New Roman"/>
                        </a:rPr>
                        <a:t>VM Role</a:t>
                      </a:r>
                      <a:endParaRPr lang="en-US" sz="28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2400" b="1" i="0" kern="1200" smtClean="0">
                          <a:solidFill>
                            <a:srgbClr val="FFFFFF"/>
                          </a:solidFill>
                          <a:effectLst/>
                          <a:latin typeface="+mj-lt"/>
                          <a:ea typeface="Calibri"/>
                          <a:cs typeface="Times New Roman"/>
                        </a:rPr>
                        <a:t>Automated,</a:t>
                      </a:r>
                      <a:r>
                        <a:rPr lang="en-US" sz="2400" b="1" i="0" kern="1200" baseline="0" smtClean="0">
                          <a:solidFill>
                            <a:srgbClr val="FFFFFF"/>
                          </a:solidFill>
                          <a:effectLst/>
                          <a:latin typeface="+mj-lt"/>
                          <a:ea typeface="Calibri"/>
                          <a:cs typeface="Times New Roman"/>
                        </a:rPr>
                        <a:t> </a:t>
                      </a:r>
                      <a:r>
                        <a:rPr lang="en-US" sz="2400" b="1" i="0" u="none" kern="1200" smtClean="0">
                          <a:solidFill>
                            <a:srgbClr val="FFFFFF"/>
                          </a:solidFill>
                          <a:effectLst/>
                          <a:latin typeface="+mj-lt"/>
                          <a:ea typeface="Calibri"/>
                          <a:cs typeface="Times New Roman"/>
                        </a:rPr>
                        <a:t>Consistent</a:t>
                      </a:r>
                      <a:r>
                        <a:rPr lang="en-US" sz="2400" b="1" i="0" kern="1200" smtClean="0">
                          <a:solidFill>
                            <a:srgbClr val="FFFFFF"/>
                          </a:solidFill>
                          <a:effectLst/>
                          <a:latin typeface="+mj-lt"/>
                          <a:ea typeface="Calibri"/>
                          <a:cs typeface="Times New Roman"/>
                        </a:rPr>
                        <a:t> Application Updates</a:t>
                      </a:r>
                      <a:endParaRPr lang="en-US" sz="2400" b="1" i="0" kern="1200" dirty="0">
                        <a:solidFill>
                          <a:schemeClr val="tx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752252">
                <a:tc>
                  <a:txBody>
                    <a:bodyPr/>
                    <a:lstStyle/>
                    <a:p>
                      <a:pPr marL="0" marR="0" algn="l">
                        <a:lnSpc>
                          <a:spcPct val="115000"/>
                        </a:lnSpc>
                        <a:spcBef>
                          <a:spcPts val="0"/>
                        </a:spcBef>
                        <a:spcAft>
                          <a:spcPts val="0"/>
                        </a:spcAft>
                      </a:pPr>
                      <a:r>
                        <a:rPr lang="en-US" sz="2400" b="1" i="0" kern="1200" dirty="0" smtClean="0">
                          <a:solidFill>
                            <a:srgbClr val="FFFFFF"/>
                          </a:solidFill>
                          <a:effectLst/>
                          <a:latin typeface="+mj-lt"/>
                          <a:ea typeface="Calibri"/>
                          <a:cs typeface="Times New Roman"/>
                        </a:rPr>
                        <a:t>Automated, Consistent Configuration Changes</a:t>
                      </a:r>
                      <a:endParaRPr lang="en-US" sz="2400" b="1" i="0" kern="1200" dirty="0">
                        <a:solidFill>
                          <a:schemeClr val="tx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2400" b="1" dirty="0" smtClean="0">
                          <a:solidFill>
                            <a:srgbClr val="FFFFFF"/>
                          </a:solidFill>
                          <a:effectLst/>
                          <a:latin typeface="+mj-lt"/>
                          <a:ea typeface="Calibri"/>
                          <a:cs typeface="Times New Roman"/>
                        </a:rPr>
                        <a:t>Scale-out</a:t>
                      </a:r>
                      <a:endParaRPr lang="en-US" sz="2400" b="1" dirty="0">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2400" b="1" dirty="0">
                          <a:solidFill>
                            <a:srgbClr val="FFFFFF"/>
                          </a:solidFill>
                          <a:effectLst/>
                          <a:latin typeface="+mj-lt"/>
                          <a:ea typeface="Calibri"/>
                          <a:cs typeface="Times New Roman"/>
                        </a:rPr>
                        <a:t>Multi-Instance </a:t>
                      </a:r>
                      <a:r>
                        <a:rPr lang="en-US" sz="2400" b="1" dirty="0" smtClean="0">
                          <a:solidFill>
                            <a:srgbClr val="FFFFFF"/>
                          </a:solidFill>
                          <a:effectLst/>
                          <a:latin typeface="+mj-lt"/>
                          <a:ea typeface="Calibri"/>
                          <a:cs typeface="Times New Roman"/>
                        </a:rPr>
                        <a:t>Management</a:t>
                      </a:r>
                      <a:endParaRPr lang="en-US" sz="2400" b="1" u="sng" dirty="0">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2400" b="1" i="0" kern="1200" dirty="0" smtClean="0">
                          <a:solidFill>
                            <a:srgbClr val="FFFFFF"/>
                          </a:solidFill>
                          <a:effectLst/>
                          <a:latin typeface="+mj-lt"/>
                          <a:ea typeface="Calibri"/>
                          <a:cs typeface="Times New Roman"/>
                        </a:rPr>
                        <a:t>High</a:t>
                      </a:r>
                      <a:r>
                        <a:rPr lang="en-US" sz="2400" b="1" i="0" kern="1200" baseline="0" dirty="0" smtClean="0">
                          <a:solidFill>
                            <a:srgbClr val="FFFFFF"/>
                          </a:solidFill>
                          <a:effectLst/>
                          <a:latin typeface="+mj-lt"/>
                          <a:ea typeface="Calibri"/>
                          <a:cs typeface="Times New Roman"/>
                        </a:rPr>
                        <a:t> </a:t>
                      </a:r>
                      <a:r>
                        <a:rPr lang="en-US" sz="2400" b="1" i="0" kern="1200" dirty="0" smtClean="0">
                          <a:solidFill>
                            <a:srgbClr val="FFFFFF"/>
                          </a:solidFill>
                          <a:effectLst/>
                          <a:latin typeface="+mj-lt"/>
                          <a:ea typeface="Calibri"/>
                          <a:cs typeface="Times New Roman"/>
                        </a:rPr>
                        <a:t>Availability</a:t>
                      </a: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619058">
                <a:tc>
                  <a:txBody>
                    <a:bodyPr/>
                    <a:lstStyle/>
                    <a:p>
                      <a:pPr marL="0" marR="0" algn="l">
                        <a:lnSpc>
                          <a:spcPct val="115000"/>
                        </a:lnSpc>
                        <a:spcBef>
                          <a:spcPts val="0"/>
                        </a:spcBef>
                        <a:spcAft>
                          <a:spcPts val="0"/>
                        </a:spcAft>
                      </a:pPr>
                      <a:r>
                        <a:rPr lang="en-US" sz="2400" b="1" i="0" kern="1200" dirty="0" smtClean="0">
                          <a:solidFill>
                            <a:srgbClr val="FFFFFF"/>
                          </a:solidFill>
                          <a:effectLst/>
                          <a:latin typeface="+mj-lt"/>
                          <a:ea typeface="Calibri"/>
                          <a:cs typeface="Times New Roman"/>
                        </a:rPr>
                        <a:t>Automated, Consistent OS Servicing</a:t>
                      </a:r>
                      <a:endParaRPr lang="en-US" sz="2400" b="1" i="0" kern="1200" dirty="0">
                        <a:solidFill>
                          <a:srgbClr val="FFFFFF"/>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indent="0" algn="ctr" defTabSz="914363" rtl="0" eaLnBrk="1" fontAlgn="auto" latinLnBrk="0" hangingPunct="1">
                        <a:lnSpc>
                          <a:spcPct val="115000"/>
                        </a:lnSpc>
                        <a:spcBef>
                          <a:spcPts val="0"/>
                        </a:spcBef>
                        <a:spcAft>
                          <a:spcPts val="0"/>
                        </a:spcAft>
                        <a:buClrTx/>
                        <a:buSzTx/>
                        <a:buFontTx/>
                        <a:buNone/>
                        <a:tabLst/>
                        <a:defRPr/>
                      </a:pPr>
                      <a:endParaRPr lang="en-US" sz="3200" b="1" dirty="0" smtClean="0">
                        <a:solidFill>
                          <a:srgbClr val="FF0000"/>
                        </a:solidFill>
                        <a:effectLst/>
                        <a:latin typeface="Snap ITC" pitchFamily="82" charset="0"/>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bl>
          </a:graphicData>
        </a:graphic>
      </p:graphicFrame>
      <p:grpSp>
        <p:nvGrpSpPr>
          <p:cNvPr id="20" name="Group 19"/>
          <p:cNvGrpSpPr/>
          <p:nvPr/>
        </p:nvGrpSpPr>
        <p:grpSpPr>
          <a:xfrm>
            <a:off x="7797535" y="2372443"/>
            <a:ext cx="471398" cy="3394733"/>
            <a:chOff x="5785362" y="1734110"/>
            <a:chExt cx="353641" cy="3394733"/>
          </a:xfrm>
        </p:grpSpPr>
        <p:pic>
          <p:nvPicPr>
            <p:cNvPr id="2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1734110"/>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4" y="2405064"/>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3101165"/>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2" y="3624264"/>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5365" y="4214813"/>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1484" y="4817693"/>
              <a:ext cx="337519"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75891" y="2441021"/>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75890" y="3121803"/>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65258" y="3796638"/>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75887" y="4341003"/>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75891" y="4931552"/>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ultiply 2"/>
          <p:cNvSpPr/>
          <p:nvPr/>
        </p:nvSpPr>
        <p:spPr bwMode="auto">
          <a:xfrm>
            <a:off x="10234114" y="5428907"/>
            <a:ext cx="643268" cy="494708"/>
          </a:xfrm>
          <a:prstGeom prst="mathMultiply">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62119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Quick Poll</a:t>
            </a:r>
            <a:endParaRPr lang="en-US" dirty="0"/>
          </a:p>
        </p:txBody>
      </p:sp>
      <p:sp>
        <p:nvSpPr>
          <p:cNvPr id="3" name="Content Placeholder 2"/>
          <p:cNvSpPr>
            <a:spLocks noGrp="1"/>
          </p:cNvSpPr>
          <p:nvPr>
            <p:ph type="body" sz="quarter" idx="10"/>
          </p:nvPr>
        </p:nvSpPr>
        <p:spPr/>
        <p:txBody>
          <a:bodyPr/>
          <a:lstStyle/>
          <a:p>
            <a:r>
              <a:rPr lang="en-US" dirty="0" smtClean="0"/>
              <a:t>How many of you…</a:t>
            </a:r>
          </a:p>
          <a:p>
            <a:pPr lvl="1"/>
            <a:r>
              <a:rPr lang="en-US" dirty="0" smtClean="0"/>
              <a:t>Have already attempted migrating an existing application to Windows Azure using VM Role?</a:t>
            </a:r>
          </a:p>
          <a:p>
            <a:pPr lvl="1"/>
            <a:r>
              <a:rPr lang="en-US" dirty="0" smtClean="0"/>
              <a:t>Plan to attempt migrating an existing application to Windows Azure using VM Role</a:t>
            </a:r>
          </a:p>
          <a:p>
            <a:pPr lvl="1"/>
            <a:endParaRPr lang="en-US" dirty="0" smtClean="0"/>
          </a:p>
          <a:p>
            <a:pPr lvl="1"/>
            <a:endParaRPr lang="en-US" dirty="0"/>
          </a:p>
        </p:txBody>
      </p:sp>
    </p:spTree>
    <p:extLst>
      <p:ext uri="{BB962C8B-B14F-4D97-AF65-F5344CB8AC3E}">
        <p14:creationId xmlns:p14="http://schemas.microsoft.com/office/powerpoint/2010/main" val="96268493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a:t>Platform capabilities have an application contract</a:t>
            </a:r>
          </a:p>
        </p:txBody>
      </p:sp>
      <p:sp>
        <p:nvSpPr>
          <p:cNvPr id="3" name="Content Placeholder 2"/>
          <p:cNvSpPr>
            <a:spLocks noGrp="1"/>
          </p:cNvSpPr>
          <p:nvPr>
            <p:ph idx="4294967295"/>
          </p:nvPr>
        </p:nvSpPr>
        <p:spPr>
          <a:xfrm>
            <a:off x="519113" y="1447800"/>
            <a:ext cx="4581207" cy="5195268"/>
          </a:xfrm>
        </p:spPr>
        <p:txBody>
          <a:bodyPr/>
          <a:lstStyle/>
          <a:p>
            <a:pPr lvl="1"/>
            <a:r>
              <a:rPr lang="en-US" b="1" dirty="0" smtClean="0"/>
              <a:t>Stateless Images</a:t>
            </a:r>
            <a:endParaRPr lang="en-US" dirty="0" smtClean="0"/>
          </a:p>
          <a:p>
            <a:pPr lvl="2"/>
            <a:r>
              <a:rPr lang="en-US" dirty="0" smtClean="0"/>
              <a:t>Consistent updates</a:t>
            </a:r>
          </a:p>
          <a:p>
            <a:pPr lvl="2"/>
            <a:r>
              <a:rPr lang="en-US" dirty="0" smtClean="0"/>
              <a:t>Consistent configuration</a:t>
            </a:r>
          </a:p>
          <a:p>
            <a:pPr lvl="2"/>
            <a:r>
              <a:rPr lang="en-US" dirty="0" smtClean="0"/>
              <a:t>Multi-instance management</a:t>
            </a:r>
            <a:endParaRPr lang="en-US" dirty="0"/>
          </a:p>
          <a:p>
            <a:pPr lvl="1"/>
            <a:r>
              <a:rPr lang="en-US" b="1" dirty="0" smtClean="0"/>
              <a:t>Multiple Instance</a:t>
            </a:r>
          </a:p>
          <a:p>
            <a:pPr lvl="2"/>
            <a:r>
              <a:rPr lang="en-US" dirty="0"/>
              <a:t>Scale-out</a:t>
            </a:r>
          </a:p>
          <a:p>
            <a:pPr lvl="2"/>
            <a:r>
              <a:rPr lang="en-US" dirty="0" smtClean="0"/>
              <a:t>High Availability</a:t>
            </a:r>
          </a:p>
          <a:p>
            <a:endParaRPr lang="en-US" dirty="0" smtClean="0"/>
          </a:p>
          <a:p>
            <a:r>
              <a:rPr lang="en-US" dirty="0" smtClean="0"/>
              <a:t>Not all applications can be migrated to VM Role!</a:t>
            </a:r>
          </a:p>
        </p:txBody>
      </p:sp>
      <p:graphicFrame>
        <p:nvGraphicFramePr>
          <p:cNvPr id="5" name="Table 4"/>
          <p:cNvGraphicFramePr>
            <a:graphicFrameLocks noGrp="1"/>
          </p:cNvGraphicFramePr>
          <p:nvPr>
            <p:extLst>
              <p:ext uri="{D42A27DB-BD31-4B8C-83A1-F6EECF244321}">
                <p14:modId xmlns:p14="http://schemas.microsoft.com/office/powerpoint/2010/main" val="3101902051"/>
              </p:ext>
            </p:extLst>
          </p:nvPr>
        </p:nvGraphicFramePr>
        <p:xfrm>
          <a:off x="5496560" y="1468364"/>
          <a:ext cx="6171565" cy="3238211"/>
        </p:xfrm>
        <a:graphic>
          <a:graphicData uri="http://schemas.openxmlformats.org/drawingml/2006/table">
            <a:tbl>
              <a:tblPr firstRow="1" bandRow="1">
                <a:tableStyleId>{BC89EF96-8CEA-46FF-86C4-4CE0E7609802}</a:tableStyleId>
              </a:tblPr>
              <a:tblGrid>
                <a:gridCol w="4570415"/>
                <a:gridCol w="1601150"/>
              </a:tblGrid>
              <a:tr h="342995">
                <a:tc>
                  <a:txBody>
                    <a:bodyPr/>
                    <a:lstStyle/>
                    <a:p>
                      <a:pPr marL="0" marR="0" algn="ctr">
                        <a:lnSpc>
                          <a:spcPct val="115000"/>
                        </a:lnSpc>
                        <a:spcBef>
                          <a:spcPts val="0"/>
                        </a:spcBef>
                        <a:spcAft>
                          <a:spcPts val="0"/>
                        </a:spcAft>
                      </a:pPr>
                      <a:r>
                        <a:rPr lang="en-US" sz="2000" b="1" dirty="0" smtClean="0">
                          <a:effectLst/>
                          <a:latin typeface="Calibri"/>
                          <a:ea typeface="Calibri"/>
                          <a:cs typeface="Times New Roman"/>
                        </a:rPr>
                        <a:t>Platform Capabilities</a:t>
                      </a:r>
                      <a:endParaRPr lang="en-US" sz="20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effectLst/>
                          <a:latin typeface="Calibri"/>
                          <a:ea typeface="Calibri"/>
                          <a:cs typeface="Times New Roman"/>
                        </a:rPr>
                        <a:t>VM Role</a:t>
                      </a:r>
                      <a:endParaRPr lang="en-US" sz="2000" b="1" dirty="0">
                        <a:effectLst/>
                        <a:latin typeface="Calibri"/>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1800" b="1" i="0" kern="1200" dirty="0" smtClean="0">
                          <a:solidFill>
                            <a:srgbClr val="FFFFFF"/>
                          </a:solidFill>
                          <a:effectLst/>
                          <a:latin typeface="+mj-lt"/>
                          <a:ea typeface="Calibri"/>
                          <a:cs typeface="Times New Roman"/>
                        </a:rPr>
                        <a:t>Automated,</a:t>
                      </a:r>
                      <a:r>
                        <a:rPr lang="en-US" sz="1800" b="1" i="0" kern="1200" baseline="0" dirty="0" smtClean="0">
                          <a:solidFill>
                            <a:srgbClr val="FFFFFF"/>
                          </a:solidFill>
                          <a:effectLst/>
                          <a:latin typeface="+mj-lt"/>
                          <a:ea typeface="Calibri"/>
                          <a:cs typeface="Times New Roman"/>
                        </a:rPr>
                        <a:t> </a:t>
                      </a:r>
                      <a:r>
                        <a:rPr lang="en-US" sz="1800" b="1" i="0" u="none" kern="1200" dirty="0" smtClean="0">
                          <a:solidFill>
                            <a:srgbClr val="FFFFFF"/>
                          </a:solidFill>
                          <a:effectLst/>
                          <a:latin typeface="+mj-lt"/>
                          <a:ea typeface="Calibri"/>
                          <a:cs typeface="Times New Roman"/>
                        </a:rPr>
                        <a:t>Consistent</a:t>
                      </a:r>
                      <a:r>
                        <a:rPr lang="en-US" sz="1800" b="1" i="0" kern="1200" dirty="0" smtClean="0">
                          <a:solidFill>
                            <a:srgbClr val="FFFFFF"/>
                          </a:solidFill>
                          <a:effectLst/>
                          <a:latin typeface="+mj-lt"/>
                          <a:ea typeface="Calibri"/>
                          <a:cs typeface="Times New Roman"/>
                        </a:rPr>
                        <a:t> Application Updates</a:t>
                      </a:r>
                      <a:endParaRPr lang="en-US" sz="1800" b="1" i="0" kern="1200" dirty="0">
                        <a:solidFill>
                          <a:schemeClr val="tx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752252">
                <a:tc>
                  <a:txBody>
                    <a:bodyPr/>
                    <a:lstStyle/>
                    <a:p>
                      <a:pPr marL="0" marR="0" algn="l">
                        <a:lnSpc>
                          <a:spcPct val="115000"/>
                        </a:lnSpc>
                        <a:spcBef>
                          <a:spcPts val="0"/>
                        </a:spcBef>
                        <a:spcAft>
                          <a:spcPts val="0"/>
                        </a:spcAft>
                      </a:pPr>
                      <a:r>
                        <a:rPr lang="en-US" sz="1800" b="1" i="0" kern="1200" dirty="0" smtClean="0">
                          <a:solidFill>
                            <a:srgbClr val="FFFFFF"/>
                          </a:solidFill>
                          <a:effectLst/>
                          <a:latin typeface="+mj-lt"/>
                          <a:ea typeface="Calibri"/>
                          <a:cs typeface="Times New Roman"/>
                        </a:rPr>
                        <a:t>Automated, Consistent Configuration Changes</a:t>
                      </a:r>
                      <a:endParaRPr lang="en-US" sz="1800" b="1" i="0" kern="1200" dirty="0">
                        <a:solidFill>
                          <a:schemeClr val="tx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1800" b="1" dirty="0">
                          <a:solidFill>
                            <a:srgbClr val="FFFFFF"/>
                          </a:solidFill>
                          <a:effectLst/>
                          <a:latin typeface="+mj-lt"/>
                          <a:ea typeface="Calibri"/>
                          <a:cs typeface="Times New Roman"/>
                        </a:rPr>
                        <a:t>Multi-Instance </a:t>
                      </a:r>
                      <a:r>
                        <a:rPr lang="en-US" sz="1800" b="1" dirty="0" smtClean="0">
                          <a:solidFill>
                            <a:srgbClr val="FFFFFF"/>
                          </a:solidFill>
                          <a:effectLst/>
                          <a:latin typeface="+mj-lt"/>
                          <a:ea typeface="Calibri"/>
                          <a:cs typeface="Times New Roman"/>
                        </a:rPr>
                        <a:t>Management</a:t>
                      </a:r>
                      <a:endParaRPr lang="en-US" sz="1800" b="1" u="sng" dirty="0">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1800" b="1" dirty="0" smtClean="0">
                          <a:solidFill>
                            <a:srgbClr val="FFFFFF"/>
                          </a:solidFill>
                          <a:effectLst/>
                          <a:latin typeface="+mj-lt"/>
                          <a:ea typeface="Calibri"/>
                          <a:cs typeface="Times New Roman"/>
                        </a:rPr>
                        <a:t>Scale-out</a:t>
                      </a:r>
                      <a:endParaRPr lang="en-US" sz="1800" b="1" dirty="0">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501501">
                <a:tc>
                  <a:txBody>
                    <a:bodyPr/>
                    <a:lstStyle/>
                    <a:p>
                      <a:pPr marL="0" marR="0" algn="l">
                        <a:lnSpc>
                          <a:spcPct val="115000"/>
                        </a:lnSpc>
                        <a:spcBef>
                          <a:spcPts val="0"/>
                        </a:spcBef>
                        <a:spcAft>
                          <a:spcPts val="0"/>
                        </a:spcAft>
                      </a:pPr>
                      <a:r>
                        <a:rPr lang="en-US" sz="1800" b="1" i="0" kern="1200" dirty="0" smtClean="0">
                          <a:solidFill>
                            <a:srgbClr val="FFFFFF"/>
                          </a:solidFill>
                          <a:effectLst/>
                          <a:latin typeface="+mj-lt"/>
                          <a:ea typeface="Calibri"/>
                          <a:cs typeface="Times New Roman"/>
                        </a:rPr>
                        <a:t>High</a:t>
                      </a:r>
                      <a:r>
                        <a:rPr lang="en-US" sz="1800" b="1" i="0" kern="1200" baseline="0" dirty="0" smtClean="0">
                          <a:solidFill>
                            <a:srgbClr val="FFFFFF"/>
                          </a:solidFill>
                          <a:effectLst/>
                          <a:latin typeface="+mj-lt"/>
                          <a:ea typeface="Calibri"/>
                          <a:cs typeface="Times New Roman"/>
                        </a:rPr>
                        <a:t> </a:t>
                      </a:r>
                      <a:r>
                        <a:rPr lang="en-US" sz="1800" b="1" i="0" kern="1200" dirty="0" smtClean="0">
                          <a:solidFill>
                            <a:srgbClr val="FFFFFF"/>
                          </a:solidFill>
                          <a:effectLst/>
                          <a:latin typeface="+mj-lt"/>
                          <a:ea typeface="Calibri"/>
                          <a:cs typeface="Times New Roman"/>
                        </a:rPr>
                        <a:t>Availability</a:t>
                      </a: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b="1" dirty="0" smtClean="0">
                        <a:effectLst/>
                        <a:latin typeface="Wingdings" pitchFamily="2" charset="2"/>
                        <a:ea typeface="Calibri"/>
                        <a:cs typeface="Times New Roman"/>
                      </a:endParaRPr>
                    </a:p>
                  </a:txBody>
                  <a:tcPr marL="55793" marR="55793" marT="0" marB="0">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87616" y="1900340"/>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1263" y="2607635"/>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1264" y="3236923"/>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1260" y="3704003"/>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1264" y="4253608"/>
            <a:ext cx="449908" cy="31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949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VM Role Lifecycle</a:t>
            </a:r>
            <a:endParaRPr lang="en-US" sz="4200" dirty="0"/>
          </a:p>
        </p:txBody>
      </p:sp>
      <p:graphicFrame>
        <p:nvGraphicFramePr>
          <p:cNvPr id="4" name="Diagram 3"/>
          <p:cNvGraphicFramePr/>
          <p:nvPr>
            <p:extLst>
              <p:ext uri="{D42A27DB-BD31-4B8C-83A1-F6EECF244321}">
                <p14:modId xmlns:p14="http://schemas.microsoft.com/office/powerpoint/2010/main" val="2945808714"/>
              </p:ext>
            </p:extLst>
          </p:nvPr>
        </p:nvGraphicFramePr>
        <p:xfrm>
          <a:off x="519114" y="1447800"/>
          <a:ext cx="11149012"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7803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20"/>
          <p:cNvSpPr/>
          <p:nvPr/>
        </p:nvSpPr>
        <p:spPr>
          <a:xfrm rot="5400000">
            <a:off x="7256987" y="1486750"/>
            <a:ext cx="5134156" cy="43676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VM Role Workflow</a:t>
            </a:r>
            <a:endParaRPr lang="en-US" dirty="0"/>
          </a:p>
        </p:txBody>
      </p:sp>
      <p:cxnSp>
        <p:nvCxnSpPr>
          <p:cNvPr id="5" name="Straight Connector 4"/>
          <p:cNvCxnSpPr/>
          <p:nvPr/>
        </p:nvCxnSpPr>
        <p:spPr>
          <a:xfrm>
            <a:off x="5586545" y="990600"/>
            <a:ext cx="0" cy="5029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89612" y="6096000"/>
            <a:ext cx="662361" cy="369332"/>
          </a:xfrm>
          <a:prstGeom prst="rect">
            <a:avLst/>
          </a:prstGeom>
          <a:noFill/>
        </p:spPr>
        <p:txBody>
          <a:bodyPr wrap="none" rtlCol="0">
            <a:spAutoFit/>
          </a:bodyPr>
          <a:lstStyle/>
          <a:p>
            <a:r>
              <a:rPr lang="en-US" dirty="0" smtClean="0">
                <a:solidFill>
                  <a:srgbClr val="FFFFFF"/>
                </a:solidFill>
              </a:rPr>
              <a:t>Cloud</a:t>
            </a:r>
            <a:endParaRPr lang="en-US" dirty="0">
              <a:solidFill>
                <a:srgbClr val="FFFFFF"/>
              </a:solidFill>
            </a:endParaRPr>
          </a:p>
        </p:txBody>
      </p:sp>
      <p:sp>
        <p:nvSpPr>
          <p:cNvPr id="7" name="TextBox 6"/>
          <p:cNvSpPr txBox="1"/>
          <p:nvPr/>
        </p:nvSpPr>
        <p:spPr>
          <a:xfrm>
            <a:off x="4040840" y="6096000"/>
            <a:ext cx="1234633" cy="369332"/>
          </a:xfrm>
          <a:prstGeom prst="rect">
            <a:avLst/>
          </a:prstGeom>
          <a:noFill/>
        </p:spPr>
        <p:txBody>
          <a:bodyPr wrap="none" rtlCol="0">
            <a:spAutoFit/>
          </a:bodyPr>
          <a:lstStyle/>
          <a:p>
            <a:r>
              <a:rPr lang="en-US" dirty="0" smtClean="0">
                <a:solidFill>
                  <a:srgbClr val="FFFFFF"/>
                </a:solidFill>
              </a:rPr>
              <a:t>On-Premises</a:t>
            </a:r>
            <a:endParaRPr lang="en-US" dirty="0">
              <a:solidFill>
                <a:srgbClr val="FFFFFF"/>
              </a:solidFill>
            </a:endParaRPr>
          </a:p>
        </p:txBody>
      </p:sp>
      <p:sp>
        <p:nvSpPr>
          <p:cNvPr id="8" name="Can 7"/>
          <p:cNvSpPr/>
          <p:nvPr/>
        </p:nvSpPr>
        <p:spPr>
          <a:xfrm>
            <a:off x="6120792" y="3736428"/>
            <a:ext cx="1320247" cy="137160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rgbClr val="3B3B3B"/>
                </a:solidFill>
              </a:rPr>
              <a:t>Blob Storage</a:t>
            </a:r>
            <a:endParaRPr lang="en-US" dirty="0">
              <a:solidFill>
                <a:srgbClr val="3B3B3B"/>
              </a:solidFill>
            </a:endParaRPr>
          </a:p>
        </p:txBody>
      </p:sp>
      <p:graphicFrame>
        <p:nvGraphicFramePr>
          <p:cNvPr id="11" name="Diagram 10"/>
          <p:cNvGraphicFramePr/>
          <p:nvPr>
            <p:extLst>
              <p:ext uri="{D42A27DB-BD31-4B8C-83A1-F6EECF244321}">
                <p14:modId xmlns:p14="http://schemas.microsoft.com/office/powerpoint/2010/main" val="2243893233"/>
              </p:ext>
            </p:extLst>
          </p:nvPr>
        </p:nvGraphicFramePr>
        <p:xfrm>
          <a:off x="1677791" y="2828925"/>
          <a:ext cx="4134045" cy="300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Public\Pictures\DVD_ART35\Artwork_Imagery\Icons - Illustrations\_WINDOWS SERVER ICONS\Media\Media DVD CD Dis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38" y="924580"/>
            <a:ext cx="1637058" cy="136856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026" idx="3"/>
          </p:cNvCxnSpPr>
          <p:nvPr/>
        </p:nvCxnSpPr>
        <p:spPr>
          <a:xfrm flipV="1">
            <a:off x="2245496" y="1604896"/>
            <a:ext cx="950180" cy="39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776562" y="1981200"/>
            <a:ext cx="108051"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8" idx="2"/>
          </p:cNvCxnSpPr>
          <p:nvPr/>
        </p:nvCxnSpPr>
        <p:spPr>
          <a:xfrm flipV="1">
            <a:off x="5408612" y="4422228"/>
            <a:ext cx="712180" cy="4274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descr="C:\Users\Public\Pictures\DVD_ART35\Artwork_Imagery\Icons - Illustrations\_VIRTUALIZATION ICONS\Server Virtual 2U.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3752" y="2828925"/>
            <a:ext cx="2380629" cy="135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Public\Pictures\DVD_ART35\Artwork_Imagery\Icons - Illustrations\_VIRTUALIZATION ICONS\Server Virtual 2U.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6899" y="4114800"/>
            <a:ext cx="2380629" cy="135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0" name="Straight Arrow Connector 19"/>
          <p:cNvCxnSpPr>
            <a:stCxn id="8" idx="4"/>
            <a:endCxn id="3" idx="1"/>
          </p:cNvCxnSpPr>
          <p:nvPr/>
        </p:nvCxnSpPr>
        <p:spPr>
          <a:xfrm flipV="1">
            <a:off x="7441039" y="2197380"/>
            <a:ext cx="1161526" cy="22248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4"/>
            <a:endCxn id="4" idx="1"/>
          </p:cNvCxnSpPr>
          <p:nvPr/>
        </p:nvCxnSpPr>
        <p:spPr>
          <a:xfrm flipV="1">
            <a:off x="7441039" y="3505200"/>
            <a:ext cx="1192713" cy="9170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4"/>
            <a:endCxn id="1028" idx="1"/>
          </p:cNvCxnSpPr>
          <p:nvPr/>
        </p:nvCxnSpPr>
        <p:spPr>
          <a:xfrm>
            <a:off x="7441039" y="4422228"/>
            <a:ext cx="1395860" cy="368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C:\Users\Public\Pictures\DVD_ART35\Artwork_Imagery\Icons - Illustrations\_VIRTUALIZATION ICONS\Server Virtual 2U.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565" y="1521105"/>
            <a:ext cx="2380629" cy="135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3" descr="C:\Users\Public\Pictures\DVD_ART35\Logos\Windows Server 2008\Windows Server 2008 R2 Enterprise\windows server 2008 r2 enterprise rev h.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5" y="2036229"/>
            <a:ext cx="3020958" cy="67786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bwMode="auto">
          <a:xfrm>
            <a:off x="8414366" y="685800"/>
            <a:ext cx="2819400" cy="74238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Consistent Images</a:t>
            </a:r>
          </a:p>
          <a:p>
            <a:pPr algn="ctr" defTabSz="914099" fontAlgn="base">
              <a:spcBef>
                <a:spcPct val="0"/>
              </a:spcBef>
              <a:spcAft>
                <a:spcPct val="0"/>
              </a:spcAft>
            </a:pPr>
            <a:r>
              <a:rPr lang="en-US" sz="2000" dirty="0" smtClean="0">
                <a:solidFill>
                  <a:schemeClr val="bg1"/>
                </a:solidFill>
              </a:rPr>
              <a:t>(</a:t>
            </a:r>
            <a:r>
              <a:rPr lang="en-US" sz="2000" dirty="0" err="1" smtClean="0">
                <a:solidFill>
                  <a:schemeClr val="bg1"/>
                </a:solidFill>
              </a:rPr>
              <a:t>Base+Diff</a:t>
            </a:r>
            <a:r>
              <a:rPr lang="en-US" sz="2000" dirty="0" smtClean="0">
                <a:solidFill>
                  <a:schemeClr val="bg1"/>
                </a:solidFill>
              </a:rPr>
              <a:t>)</a:t>
            </a:r>
          </a:p>
        </p:txBody>
      </p:sp>
      <p:pic>
        <p:nvPicPr>
          <p:cNvPr id="36" name="Picture 35" descr="C:\Users\Public\Pictures\DVD_ART35\Artwork_Imagery\Icons - Illustrations\_VIRTUALIZATION ICONS\Server Virtual 2U.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9863" y="952586"/>
            <a:ext cx="2380629" cy="135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76562" y="1351828"/>
            <a:ext cx="1127232" cy="338554"/>
          </a:xfrm>
          <a:prstGeom prst="rect">
            <a:avLst/>
          </a:prstGeom>
          <a:noFill/>
        </p:spPr>
        <p:txBody>
          <a:bodyPr wrap="none" rtlCol="0">
            <a:spAutoFit/>
          </a:bodyPr>
          <a:lstStyle/>
          <a:p>
            <a:r>
              <a:rPr lang="en-US" sz="1600" b="1" dirty="0" err="1" smtClean="0">
                <a:solidFill>
                  <a:srgbClr val="606060"/>
                </a:solidFill>
              </a:rPr>
              <a:t>Base.VHD</a:t>
            </a:r>
            <a:endParaRPr lang="en-US" sz="1600" b="1" dirty="0">
              <a:solidFill>
                <a:srgbClr val="606060"/>
              </a:solidFill>
            </a:endParaRPr>
          </a:p>
        </p:txBody>
      </p:sp>
      <p:grpSp>
        <p:nvGrpSpPr>
          <p:cNvPr id="33" name="Group 32"/>
          <p:cNvGrpSpPr/>
          <p:nvPr/>
        </p:nvGrpSpPr>
        <p:grpSpPr>
          <a:xfrm>
            <a:off x="470475" y="4036351"/>
            <a:ext cx="1600201" cy="1352776"/>
            <a:chOff x="63500" y="4173307"/>
            <a:chExt cx="1600201" cy="1352776"/>
          </a:xfrm>
        </p:grpSpPr>
        <p:pic>
          <p:nvPicPr>
            <p:cNvPr id="35" name="Picture 3" descr="C:\Users\Public\Pictures\DVD_ART35\Artwork_Imagery\Icons - Illustrations\_WINDOWS VISTA ICONS\Generic Doc blank document.png"/>
            <p:cNvPicPr>
              <a:picLocks noChangeAspect="1" noChangeArrowheads="1"/>
            </p:cNvPicPr>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l="11212" r="8499"/>
            <a:stretch/>
          </p:blipFill>
          <p:spPr bwMode="auto">
            <a:xfrm>
              <a:off x="63500" y="4173307"/>
              <a:ext cx="1600201" cy="135277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72545" y="4557307"/>
              <a:ext cx="1382110" cy="584775"/>
            </a:xfrm>
            <a:prstGeom prst="rect">
              <a:avLst/>
            </a:prstGeom>
            <a:noFill/>
          </p:spPr>
          <p:txBody>
            <a:bodyPr wrap="none" rtlCol="0">
              <a:spAutoFit/>
            </a:bodyPr>
            <a:lstStyle/>
            <a:p>
              <a:r>
                <a:rPr lang="en-US" sz="1600" b="1" dirty="0" smtClean="0">
                  <a:solidFill>
                    <a:schemeClr val="accent6">
                      <a:lumMod val="50000"/>
                    </a:schemeClr>
                  </a:solidFill>
                </a:rPr>
                <a:t>Customer</a:t>
              </a:r>
            </a:p>
            <a:p>
              <a:r>
                <a:rPr lang="en-US" sz="1600" b="1" dirty="0" smtClean="0">
                  <a:solidFill>
                    <a:schemeClr val="accent6">
                      <a:lumMod val="50000"/>
                    </a:schemeClr>
                  </a:solidFill>
                </a:rPr>
                <a:t>Applications</a:t>
              </a:r>
              <a:endParaRPr lang="en-US" sz="1600" b="1" dirty="0">
                <a:solidFill>
                  <a:schemeClr val="accent6">
                    <a:lumMod val="50000"/>
                  </a:schemeClr>
                </a:solidFill>
              </a:endParaRPr>
            </a:p>
          </p:txBody>
        </p:sp>
      </p:grpSp>
      <p:grpSp>
        <p:nvGrpSpPr>
          <p:cNvPr id="38" name="Group 37"/>
          <p:cNvGrpSpPr/>
          <p:nvPr/>
        </p:nvGrpSpPr>
        <p:grpSpPr>
          <a:xfrm>
            <a:off x="470474" y="5368268"/>
            <a:ext cx="1600201" cy="1352776"/>
            <a:chOff x="74612" y="5419612"/>
            <a:chExt cx="1600201" cy="1352776"/>
          </a:xfrm>
        </p:grpSpPr>
        <p:pic>
          <p:nvPicPr>
            <p:cNvPr id="40" name="Picture 3" descr="C:\Users\Public\Pictures\DVD_ART35\Artwork_Imagery\Icons - Illustrations\_WINDOWS VISTA ICONS\Generic Doc blank document.png"/>
            <p:cNvPicPr>
              <a:picLocks noChangeAspect="1" noChangeArrowheads="1"/>
            </p:cNvPicPr>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l="11212" r="8499"/>
            <a:stretch/>
          </p:blipFill>
          <p:spPr bwMode="auto">
            <a:xfrm>
              <a:off x="74612" y="5419612"/>
              <a:ext cx="1600201" cy="135277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83658" y="5645164"/>
              <a:ext cx="1382110" cy="954107"/>
            </a:xfrm>
            <a:prstGeom prst="rect">
              <a:avLst/>
            </a:prstGeom>
            <a:noFill/>
          </p:spPr>
          <p:txBody>
            <a:bodyPr wrap="square" rtlCol="0">
              <a:spAutoFit/>
            </a:bodyPr>
            <a:lstStyle/>
            <a:p>
              <a:r>
                <a:rPr lang="en-US" sz="1400" b="1" dirty="0" smtClean="0">
                  <a:solidFill>
                    <a:schemeClr val="accent6">
                      <a:lumMod val="50000"/>
                    </a:schemeClr>
                  </a:solidFill>
                </a:rPr>
                <a:t>Windows Azure</a:t>
              </a:r>
            </a:p>
            <a:p>
              <a:r>
                <a:rPr lang="en-US" sz="1400" b="1" dirty="0" smtClean="0">
                  <a:solidFill>
                    <a:schemeClr val="accent6">
                      <a:lumMod val="50000"/>
                    </a:schemeClr>
                  </a:solidFill>
                </a:rPr>
                <a:t>Integration Components</a:t>
              </a:r>
              <a:endParaRPr lang="en-US" sz="1400" b="1" dirty="0">
                <a:solidFill>
                  <a:schemeClr val="accent6">
                    <a:lumMod val="50000"/>
                  </a:schemeClr>
                </a:solidFill>
              </a:endParaRPr>
            </a:p>
          </p:txBody>
        </p:sp>
      </p:grpSp>
      <p:grpSp>
        <p:nvGrpSpPr>
          <p:cNvPr id="37" name="Group 36"/>
          <p:cNvGrpSpPr/>
          <p:nvPr/>
        </p:nvGrpSpPr>
        <p:grpSpPr>
          <a:xfrm>
            <a:off x="470475" y="2692419"/>
            <a:ext cx="1600201" cy="1352776"/>
            <a:chOff x="12504" y="2801594"/>
            <a:chExt cx="1600201" cy="1352776"/>
          </a:xfrm>
        </p:grpSpPr>
        <p:pic>
          <p:nvPicPr>
            <p:cNvPr id="42" name="Picture 3" descr="C:\Users\Public\Pictures\DVD_ART35\Artwork_Imagery\Icons - Illustrations\_WINDOWS VISTA ICONS\Generic Doc blank document.png"/>
            <p:cNvPicPr>
              <a:picLocks noChangeAspect="1" noChangeArrowheads="1"/>
            </p:cNvPicPr>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l="11212" r="8499"/>
            <a:stretch/>
          </p:blipFill>
          <p:spPr bwMode="auto">
            <a:xfrm>
              <a:off x="12504" y="2801594"/>
              <a:ext cx="1600201" cy="135277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85936" y="3185594"/>
              <a:ext cx="1133644" cy="584775"/>
            </a:xfrm>
            <a:prstGeom prst="rect">
              <a:avLst/>
            </a:prstGeom>
            <a:noFill/>
          </p:spPr>
          <p:txBody>
            <a:bodyPr wrap="none" rtlCol="0">
              <a:spAutoFit/>
            </a:bodyPr>
            <a:lstStyle/>
            <a:p>
              <a:r>
                <a:rPr lang="en-US" sz="1600" b="1" dirty="0" smtClean="0">
                  <a:solidFill>
                    <a:schemeClr val="accent6">
                      <a:lumMod val="50000"/>
                    </a:schemeClr>
                  </a:solidFill>
                </a:rPr>
                <a:t>Windows </a:t>
              </a:r>
            </a:p>
            <a:p>
              <a:r>
                <a:rPr lang="en-US" sz="1600" b="1" dirty="0" smtClean="0">
                  <a:solidFill>
                    <a:schemeClr val="accent6">
                      <a:lumMod val="50000"/>
                    </a:schemeClr>
                  </a:solidFill>
                </a:rPr>
                <a:t>Patches</a:t>
              </a:r>
              <a:endParaRPr lang="en-US" sz="1600" b="1" dirty="0">
                <a:solidFill>
                  <a:schemeClr val="accent6">
                    <a:lumMod val="50000"/>
                  </a:schemeClr>
                </a:solidFill>
              </a:endParaRPr>
            </a:p>
          </p:txBody>
        </p:sp>
      </p:grpSp>
      <p:sp>
        <p:nvSpPr>
          <p:cNvPr id="65" name="TextBox 64"/>
          <p:cNvSpPr txBox="1"/>
          <p:nvPr/>
        </p:nvSpPr>
        <p:spPr>
          <a:xfrm>
            <a:off x="9384263" y="1720361"/>
            <a:ext cx="1282723" cy="584775"/>
          </a:xfrm>
          <a:prstGeom prst="rect">
            <a:avLst/>
          </a:prstGeom>
          <a:noFill/>
        </p:spPr>
        <p:txBody>
          <a:bodyPr wrap="none" rtlCol="0">
            <a:spAutoFit/>
          </a:bodyPr>
          <a:lstStyle/>
          <a:p>
            <a:r>
              <a:rPr lang="en-US" sz="1600" b="1" dirty="0" smtClean="0">
                <a:solidFill>
                  <a:schemeClr val="bg1"/>
                </a:solidFill>
              </a:rPr>
              <a:t>VM Role</a:t>
            </a:r>
          </a:p>
          <a:p>
            <a:r>
              <a:rPr lang="en-US" sz="1600" b="1" dirty="0" smtClean="0">
                <a:solidFill>
                  <a:schemeClr val="bg1"/>
                </a:solidFill>
              </a:rPr>
              <a:t>Instance #1</a:t>
            </a:r>
            <a:endParaRPr lang="en-US" sz="1600" b="1" dirty="0">
              <a:solidFill>
                <a:schemeClr val="bg1"/>
              </a:solidFill>
            </a:endParaRPr>
          </a:p>
        </p:txBody>
      </p:sp>
      <p:sp>
        <p:nvSpPr>
          <p:cNvPr id="66" name="TextBox 65"/>
          <p:cNvSpPr txBox="1"/>
          <p:nvPr/>
        </p:nvSpPr>
        <p:spPr>
          <a:xfrm>
            <a:off x="9385851" y="3085806"/>
            <a:ext cx="1282723" cy="584775"/>
          </a:xfrm>
          <a:prstGeom prst="rect">
            <a:avLst/>
          </a:prstGeom>
          <a:noFill/>
        </p:spPr>
        <p:txBody>
          <a:bodyPr wrap="none" rtlCol="0">
            <a:spAutoFit/>
          </a:bodyPr>
          <a:lstStyle/>
          <a:p>
            <a:r>
              <a:rPr lang="en-US" sz="1600" b="1" dirty="0" smtClean="0">
                <a:solidFill>
                  <a:schemeClr val="bg1"/>
                </a:solidFill>
              </a:rPr>
              <a:t>VM Role</a:t>
            </a:r>
          </a:p>
          <a:p>
            <a:r>
              <a:rPr lang="en-US" sz="1600" b="1" dirty="0" smtClean="0">
                <a:solidFill>
                  <a:schemeClr val="bg1"/>
                </a:solidFill>
              </a:rPr>
              <a:t>Instance #2</a:t>
            </a:r>
            <a:endParaRPr lang="en-US" sz="1600" b="1" dirty="0">
              <a:solidFill>
                <a:schemeClr val="bg1"/>
              </a:solidFill>
            </a:endParaRPr>
          </a:p>
        </p:txBody>
      </p:sp>
      <p:sp>
        <p:nvSpPr>
          <p:cNvPr id="67" name="TextBox 66"/>
          <p:cNvSpPr txBox="1"/>
          <p:nvPr/>
        </p:nvSpPr>
        <p:spPr>
          <a:xfrm>
            <a:off x="9523412" y="4420352"/>
            <a:ext cx="1282723" cy="584775"/>
          </a:xfrm>
          <a:prstGeom prst="rect">
            <a:avLst/>
          </a:prstGeom>
          <a:noFill/>
        </p:spPr>
        <p:txBody>
          <a:bodyPr wrap="none" rtlCol="0">
            <a:spAutoFit/>
          </a:bodyPr>
          <a:lstStyle/>
          <a:p>
            <a:r>
              <a:rPr lang="en-US" sz="1600" b="1" dirty="0" smtClean="0">
                <a:solidFill>
                  <a:schemeClr val="bg1"/>
                </a:solidFill>
              </a:rPr>
              <a:t>VM Role</a:t>
            </a:r>
          </a:p>
          <a:p>
            <a:r>
              <a:rPr lang="en-US" sz="1600" b="1" dirty="0" smtClean="0">
                <a:solidFill>
                  <a:schemeClr val="bg1"/>
                </a:solidFill>
              </a:rPr>
              <a:t>Instance #3</a:t>
            </a:r>
            <a:endParaRPr lang="en-US" sz="1600" b="1" dirty="0">
              <a:solidFill>
                <a:schemeClr val="bg1"/>
              </a:solidFill>
            </a:endParaRPr>
          </a:p>
        </p:txBody>
      </p:sp>
      <p:sp>
        <p:nvSpPr>
          <p:cNvPr id="9" name="Striped Right Arrow 8"/>
          <p:cNvSpPr/>
          <p:nvPr/>
        </p:nvSpPr>
        <p:spPr>
          <a:xfrm>
            <a:off x="3089386" y="4859729"/>
            <a:ext cx="1366468" cy="611386"/>
          </a:xfrm>
          <a:prstGeom prst="stripedRightArrow">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1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Sysprep</a:t>
            </a:r>
            <a:endPar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44" name="Straight Arrow Connector 43"/>
          <p:cNvCxnSpPr/>
          <p:nvPr/>
        </p:nvCxnSpPr>
        <p:spPr>
          <a:xfrm>
            <a:off x="5027612" y="1905000"/>
            <a:ext cx="1093180" cy="2209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2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graphicEl>
                                              <a:dgm id="{B16BC3EF-AD78-4183-844B-202E8E0E30A1}"/>
                                            </p:graphicEl>
                                          </p:spTgt>
                                        </p:tgtEl>
                                        <p:attrNameLst>
                                          <p:attrName>style.visibility</p:attrName>
                                        </p:attrNameLst>
                                      </p:cBhvr>
                                      <p:to>
                                        <p:strVal val="visible"/>
                                      </p:to>
                                    </p:set>
                                    <p:animEffect transition="in" filter="fade">
                                      <p:cBhvr>
                                        <p:cTn id="21" dur="500"/>
                                        <p:tgtEl>
                                          <p:spTgt spid="11">
                                            <p:graphicEl>
                                              <a:dgm id="{B16BC3EF-AD78-4183-844B-202E8E0E30A1}"/>
                                            </p:graphic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graphicEl>
                                              <a:dgm id="{41498B1D-4E21-4518-8431-EE956457F80B}"/>
                                            </p:graphicEl>
                                          </p:spTgt>
                                        </p:tgtEl>
                                        <p:attrNameLst>
                                          <p:attrName>style.visibility</p:attrName>
                                        </p:attrNameLst>
                                      </p:cBhvr>
                                      <p:to>
                                        <p:strVal val="visible"/>
                                      </p:to>
                                    </p:set>
                                    <p:animEffect transition="in" filter="fade">
                                      <p:cBhvr>
                                        <p:cTn id="25" dur="500"/>
                                        <p:tgtEl>
                                          <p:spTgt spid="11">
                                            <p:graphicEl>
                                              <a:dgm id="{41498B1D-4E21-4518-8431-EE956457F80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graphicEl>
                                              <a:dgm id="{97409D3D-AE8B-4E58-90EC-A9698BBDC6FE}"/>
                                            </p:graphicEl>
                                          </p:spTgt>
                                        </p:tgtEl>
                                        <p:attrNameLst>
                                          <p:attrName>style.visibility</p:attrName>
                                        </p:attrNameLst>
                                      </p:cBhvr>
                                      <p:to>
                                        <p:strVal val="visible"/>
                                      </p:to>
                                    </p:set>
                                    <p:animEffect transition="in" filter="fade">
                                      <p:cBhvr>
                                        <p:cTn id="28" dur="500"/>
                                        <p:tgtEl>
                                          <p:spTgt spid="11">
                                            <p:graphicEl>
                                              <a:dgm id="{97409D3D-AE8B-4E58-90EC-A9698BBDC6F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1.01342E-6 -1.11111E-6 L 0.16035 0.24445 " pathEditMode="relative" rAng="0" ptsTypes="AA">
                                      <p:cBhvr>
                                        <p:cTn id="37" dur="2000" fill="hold"/>
                                        <p:tgtEl>
                                          <p:spTgt spid="37"/>
                                        </p:tgtEl>
                                        <p:attrNameLst>
                                          <p:attrName>ppt_x</p:attrName>
                                          <p:attrName>ppt_y</p:attrName>
                                        </p:attrNameLst>
                                      </p:cBhvr>
                                      <p:rCtr x="8011" y="12222"/>
                                    </p:animMotion>
                                  </p:childTnLst>
                                </p:cTn>
                              </p:par>
                              <p:par>
                                <p:cTn id="38" presetID="31" presetClass="exit" presetSubtype="0" fill="hold" nodeType="withEffect">
                                  <p:stCondLst>
                                    <p:cond delay="0"/>
                                  </p:stCondLst>
                                  <p:childTnLst>
                                    <p:anim calcmode="lin" valueType="num">
                                      <p:cBhvr>
                                        <p:cTn id="39" dur="2000"/>
                                        <p:tgtEl>
                                          <p:spTgt spid="37"/>
                                        </p:tgtEl>
                                        <p:attrNameLst>
                                          <p:attrName>ppt_w</p:attrName>
                                        </p:attrNameLst>
                                      </p:cBhvr>
                                      <p:tavLst>
                                        <p:tav tm="0">
                                          <p:val>
                                            <p:strVal val="ppt_w"/>
                                          </p:val>
                                        </p:tav>
                                        <p:tav tm="100000">
                                          <p:val>
                                            <p:fltVal val="0"/>
                                          </p:val>
                                        </p:tav>
                                      </p:tavLst>
                                    </p:anim>
                                    <p:anim calcmode="lin" valueType="num">
                                      <p:cBhvr>
                                        <p:cTn id="40" dur="2000"/>
                                        <p:tgtEl>
                                          <p:spTgt spid="37"/>
                                        </p:tgtEl>
                                        <p:attrNameLst>
                                          <p:attrName>ppt_h</p:attrName>
                                        </p:attrNameLst>
                                      </p:cBhvr>
                                      <p:tavLst>
                                        <p:tav tm="0">
                                          <p:val>
                                            <p:strVal val="ppt_h"/>
                                          </p:val>
                                        </p:tav>
                                        <p:tav tm="100000">
                                          <p:val>
                                            <p:fltVal val="0"/>
                                          </p:val>
                                        </p:tav>
                                      </p:tavLst>
                                    </p:anim>
                                    <p:anim calcmode="lin" valueType="num">
                                      <p:cBhvr>
                                        <p:cTn id="41" dur="2000"/>
                                        <p:tgtEl>
                                          <p:spTgt spid="37"/>
                                        </p:tgtEl>
                                        <p:attrNameLst>
                                          <p:attrName>style.rotation</p:attrName>
                                        </p:attrNameLst>
                                      </p:cBhvr>
                                      <p:tavLst>
                                        <p:tav tm="0">
                                          <p:val>
                                            <p:fltVal val="0"/>
                                          </p:val>
                                        </p:tav>
                                        <p:tav tm="100000">
                                          <p:val>
                                            <p:fltVal val="90"/>
                                          </p:val>
                                        </p:tav>
                                      </p:tavLst>
                                    </p:anim>
                                    <p:animEffect transition="out" filter="fade">
                                      <p:cBhvr>
                                        <p:cTn id="42" dur="2000"/>
                                        <p:tgtEl>
                                          <p:spTgt spid="37"/>
                                        </p:tgtEl>
                                      </p:cBhvr>
                                    </p:animEffect>
                                    <p:set>
                                      <p:cBhvr>
                                        <p:cTn id="43" dur="1" fill="hold">
                                          <p:stCondLst>
                                            <p:cond delay="1999"/>
                                          </p:stCondLst>
                                        </p:cTn>
                                        <p:tgtEl>
                                          <p:spTgt spid="3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01342E-6 4.07407E-6 L 0.1541 0.04838 " pathEditMode="relative" rAng="0" ptsTypes="AA">
                                      <p:cBhvr>
                                        <p:cTn id="52" dur="2000" fill="hold"/>
                                        <p:tgtEl>
                                          <p:spTgt spid="33"/>
                                        </p:tgtEl>
                                        <p:attrNameLst>
                                          <p:attrName>ppt_x</p:attrName>
                                          <p:attrName>ppt_y</p:attrName>
                                        </p:attrNameLst>
                                      </p:cBhvr>
                                      <p:rCtr x="7698" y="2407"/>
                                    </p:animMotion>
                                  </p:childTnLst>
                                </p:cTn>
                              </p:par>
                              <p:par>
                                <p:cTn id="53" presetID="31" presetClass="exit" presetSubtype="0" fill="hold" nodeType="withEffect">
                                  <p:stCondLst>
                                    <p:cond delay="0"/>
                                  </p:stCondLst>
                                  <p:childTnLst>
                                    <p:anim calcmode="lin" valueType="num">
                                      <p:cBhvr>
                                        <p:cTn id="54" dur="2000"/>
                                        <p:tgtEl>
                                          <p:spTgt spid="33"/>
                                        </p:tgtEl>
                                        <p:attrNameLst>
                                          <p:attrName>ppt_w</p:attrName>
                                        </p:attrNameLst>
                                      </p:cBhvr>
                                      <p:tavLst>
                                        <p:tav tm="0">
                                          <p:val>
                                            <p:strVal val="ppt_w"/>
                                          </p:val>
                                        </p:tav>
                                        <p:tav tm="100000">
                                          <p:val>
                                            <p:fltVal val="0"/>
                                          </p:val>
                                        </p:tav>
                                      </p:tavLst>
                                    </p:anim>
                                    <p:anim calcmode="lin" valueType="num">
                                      <p:cBhvr>
                                        <p:cTn id="55" dur="2000"/>
                                        <p:tgtEl>
                                          <p:spTgt spid="33"/>
                                        </p:tgtEl>
                                        <p:attrNameLst>
                                          <p:attrName>ppt_h</p:attrName>
                                        </p:attrNameLst>
                                      </p:cBhvr>
                                      <p:tavLst>
                                        <p:tav tm="0">
                                          <p:val>
                                            <p:strVal val="ppt_h"/>
                                          </p:val>
                                        </p:tav>
                                        <p:tav tm="100000">
                                          <p:val>
                                            <p:fltVal val="0"/>
                                          </p:val>
                                        </p:tav>
                                      </p:tavLst>
                                    </p:anim>
                                    <p:anim calcmode="lin" valueType="num">
                                      <p:cBhvr>
                                        <p:cTn id="56" dur="2000"/>
                                        <p:tgtEl>
                                          <p:spTgt spid="33"/>
                                        </p:tgtEl>
                                        <p:attrNameLst>
                                          <p:attrName>style.rotation</p:attrName>
                                        </p:attrNameLst>
                                      </p:cBhvr>
                                      <p:tavLst>
                                        <p:tav tm="0">
                                          <p:val>
                                            <p:fltVal val="0"/>
                                          </p:val>
                                        </p:tav>
                                        <p:tav tm="100000">
                                          <p:val>
                                            <p:fltVal val="90"/>
                                          </p:val>
                                        </p:tav>
                                      </p:tavLst>
                                    </p:anim>
                                    <p:animEffect transition="out" filter="fade">
                                      <p:cBhvr>
                                        <p:cTn id="57" dur="2000"/>
                                        <p:tgtEl>
                                          <p:spTgt spid="33"/>
                                        </p:tgtEl>
                                      </p:cBhvr>
                                    </p:animEffect>
                                    <p:set>
                                      <p:cBhvr>
                                        <p:cTn id="58" dur="1" fill="hold">
                                          <p:stCondLst>
                                            <p:cond delay="1999"/>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3.39325E-6 0 L 0.15631 -0.15556 " pathEditMode="relative" rAng="0" ptsTypes="AA">
                                      <p:cBhvr>
                                        <p:cTn id="67" dur="2000" fill="hold"/>
                                        <p:tgtEl>
                                          <p:spTgt spid="38"/>
                                        </p:tgtEl>
                                        <p:attrNameLst>
                                          <p:attrName>ppt_x</p:attrName>
                                          <p:attrName>ppt_y</p:attrName>
                                        </p:attrNameLst>
                                      </p:cBhvr>
                                      <p:rCtr x="7816" y="-7778"/>
                                    </p:animMotion>
                                  </p:childTnLst>
                                </p:cTn>
                              </p:par>
                              <p:par>
                                <p:cTn id="68" presetID="31" presetClass="exit" presetSubtype="0" fill="hold" nodeType="withEffect">
                                  <p:stCondLst>
                                    <p:cond delay="0"/>
                                  </p:stCondLst>
                                  <p:childTnLst>
                                    <p:anim calcmode="lin" valueType="num">
                                      <p:cBhvr>
                                        <p:cTn id="69" dur="2000"/>
                                        <p:tgtEl>
                                          <p:spTgt spid="38"/>
                                        </p:tgtEl>
                                        <p:attrNameLst>
                                          <p:attrName>ppt_w</p:attrName>
                                        </p:attrNameLst>
                                      </p:cBhvr>
                                      <p:tavLst>
                                        <p:tav tm="0">
                                          <p:val>
                                            <p:strVal val="ppt_w"/>
                                          </p:val>
                                        </p:tav>
                                        <p:tav tm="100000">
                                          <p:val>
                                            <p:fltVal val="0"/>
                                          </p:val>
                                        </p:tav>
                                      </p:tavLst>
                                    </p:anim>
                                    <p:anim calcmode="lin" valueType="num">
                                      <p:cBhvr>
                                        <p:cTn id="70" dur="2000"/>
                                        <p:tgtEl>
                                          <p:spTgt spid="38"/>
                                        </p:tgtEl>
                                        <p:attrNameLst>
                                          <p:attrName>ppt_h</p:attrName>
                                        </p:attrNameLst>
                                      </p:cBhvr>
                                      <p:tavLst>
                                        <p:tav tm="0">
                                          <p:val>
                                            <p:strVal val="ppt_h"/>
                                          </p:val>
                                        </p:tav>
                                        <p:tav tm="100000">
                                          <p:val>
                                            <p:fltVal val="0"/>
                                          </p:val>
                                        </p:tav>
                                      </p:tavLst>
                                    </p:anim>
                                    <p:anim calcmode="lin" valueType="num">
                                      <p:cBhvr>
                                        <p:cTn id="71" dur="2000"/>
                                        <p:tgtEl>
                                          <p:spTgt spid="38"/>
                                        </p:tgtEl>
                                        <p:attrNameLst>
                                          <p:attrName>style.rotation</p:attrName>
                                        </p:attrNameLst>
                                      </p:cBhvr>
                                      <p:tavLst>
                                        <p:tav tm="0">
                                          <p:val>
                                            <p:fltVal val="0"/>
                                          </p:val>
                                        </p:tav>
                                        <p:tav tm="100000">
                                          <p:val>
                                            <p:fltVal val="90"/>
                                          </p:val>
                                        </p:tav>
                                      </p:tavLst>
                                    </p:anim>
                                    <p:animEffect transition="out" filter="fade">
                                      <p:cBhvr>
                                        <p:cTn id="72" dur="2000"/>
                                        <p:tgtEl>
                                          <p:spTgt spid="38"/>
                                        </p:tgtEl>
                                      </p:cBhvr>
                                    </p:animEffect>
                                    <p:set>
                                      <p:cBhvr>
                                        <p:cTn id="73" dur="1" fill="hold">
                                          <p:stCondLst>
                                            <p:cond delay="1999"/>
                                          </p:stCondLst>
                                        </p:cTn>
                                        <p:tgtEl>
                                          <p:spTgt spid="3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1">
                                            <p:graphicEl>
                                              <a:dgm id="{E2F35262-A67A-4736-AB5A-BACAD50AC462}"/>
                                            </p:graphicEl>
                                          </p:spTgt>
                                        </p:tgtEl>
                                        <p:attrNameLst>
                                          <p:attrName>style.visibility</p:attrName>
                                        </p:attrNameLst>
                                      </p:cBhvr>
                                      <p:to>
                                        <p:strVal val="visible"/>
                                      </p:to>
                                    </p:set>
                                    <p:animEffect transition="in" filter="fade">
                                      <p:cBhvr>
                                        <p:cTn id="82" dur="500"/>
                                        <p:tgtEl>
                                          <p:spTgt spid="11">
                                            <p:graphicEl>
                                              <a:dgm id="{E2F35262-A67A-4736-AB5A-BACAD50AC462}"/>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
                                            <p:graphicEl>
                                              <a:dgm id="{B40C325F-E3E1-47B3-9114-D4AA0DE7046B}"/>
                                            </p:graphicEl>
                                          </p:spTgt>
                                        </p:tgtEl>
                                        <p:attrNameLst>
                                          <p:attrName>style.visibility</p:attrName>
                                        </p:attrNameLst>
                                      </p:cBhvr>
                                      <p:to>
                                        <p:strVal val="visible"/>
                                      </p:to>
                                    </p:set>
                                    <p:animEffect transition="in" filter="fade">
                                      <p:cBhvr>
                                        <p:cTn id="85" dur="500"/>
                                        <p:tgtEl>
                                          <p:spTgt spid="11">
                                            <p:graphicEl>
                                              <a:dgm id="{B40C325F-E3E1-47B3-9114-D4AA0DE7046B}"/>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500"/>
                                        <p:tgtEl>
                                          <p:spTgt spid="3"/>
                                        </p:tgtEl>
                                      </p:cBhvr>
                                    </p:animEffect>
                                  </p:childTnLst>
                                </p:cTn>
                              </p:par>
                              <p:par>
                                <p:cTn id="104" presetID="10" presetClass="entr" presetSubtype="0" fill="hold"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500"/>
                                        <p:tgtEl>
                                          <p:spTgt spid="65"/>
                                        </p:tgtEl>
                                      </p:cBhvr>
                                    </p:animEffect>
                                  </p:childTnLst>
                                </p:cTn>
                              </p:par>
                            </p:childTnLst>
                          </p:cTn>
                        </p:par>
                        <p:par>
                          <p:cTn id="110" fill="hold">
                            <p:stCondLst>
                              <p:cond delay="1000"/>
                            </p:stCondLst>
                            <p:childTnLst>
                              <p:par>
                                <p:cTn id="111" presetID="10" presetClass="entr" presetSubtype="0" fill="hold"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childTnLst>
                                </p:cTn>
                              </p:par>
                              <p:par>
                                <p:cTn id="114" presetID="10"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500"/>
                                        <p:tgtEl>
                                          <p:spTgt spid="66"/>
                                        </p:tgtEl>
                                      </p:cBhvr>
                                    </p:animEffect>
                                  </p:childTnLst>
                                </p:cTn>
                              </p:par>
                            </p:childTnLst>
                          </p:cTn>
                        </p:par>
                        <p:par>
                          <p:cTn id="120" fill="hold">
                            <p:stCondLst>
                              <p:cond delay="1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par>
                                <p:cTn id="124" presetID="10" presetClass="entr" presetSubtype="0" fill="hold"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1">
                                            <p:graphicEl>
                                              <a:dgm id="{E8580F96-1A08-4D83-BEC3-02D826F97543}"/>
                                            </p:graphicEl>
                                          </p:spTgt>
                                        </p:tgtEl>
                                        <p:attrNameLst>
                                          <p:attrName>style.visibility</p:attrName>
                                        </p:attrNameLst>
                                      </p:cBhvr>
                                      <p:to>
                                        <p:strVal val="visible"/>
                                      </p:to>
                                    </p:set>
                                    <p:animEffect transition="in" filter="fade">
                                      <p:cBhvr>
                                        <p:cTn id="138" dur="500"/>
                                        <p:tgtEl>
                                          <p:spTgt spid="11">
                                            <p:graphicEl>
                                              <a:dgm id="{E8580F96-1A08-4D83-BEC3-02D826F97543}"/>
                                            </p:graphicEl>
                                          </p:spTgt>
                                        </p:tgtEl>
                                      </p:cBhvr>
                                    </p:animEffect>
                                  </p:childTnLst>
                                </p:cTn>
                              </p:par>
                            </p:childTnLst>
                          </p:cTn>
                        </p:par>
                        <p:par>
                          <p:cTn id="139" fill="hold">
                            <p:stCondLst>
                              <p:cond delay="500"/>
                            </p:stCondLst>
                            <p:childTnLst>
                              <p:par>
                                <p:cTn id="140" presetID="32" presetClass="emph" presetSubtype="0" fill="hold" grpId="1" nodeType="afterEffect">
                                  <p:stCondLst>
                                    <p:cond delay="0"/>
                                  </p:stCondLst>
                                  <p:childTnLst>
                                    <p:animRot by="120000">
                                      <p:cBhvr>
                                        <p:cTn id="141" dur="100" fill="hold">
                                          <p:stCondLst>
                                            <p:cond delay="0"/>
                                          </p:stCondLst>
                                        </p:cTn>
                                        <p:tgtEl>
                                          <p:spTgt spid="11">
                                            <p:graphicEl>
                                              <a:dgm id="{B16BC3EF-AD78-4183-844B-202E8E0E30A1}"/>
                                            </p:graphicEl>
                                          </p:spTgt>
                                        </p:tgtEl>
                                        <p:attrNameLst>
                                          <p:attrName>r</p:attrName>
                                        </p:attrNameLst>
                                      </p:cBhvr>
                                    </p:animRot>
                                    <p:animRot by="-240000">
                                      <p:cBhvr>
                                        <p:cTn id="142" dur="200" fill="hold">
                                          <p:stCondLst>
                                            <p:cond delay="200"/>
                                          </p:stCondLst>
                                        </p:cTn>
                                        <p:tgtEl>
                                          <p:spTgt spid="11">
                                            <p:graphicEl>
                                              <a:dgm id="{B16BC3EF-AD78-4183-844B-202E8E0E30A1}"/>
                                            </p:graphicEl>
                                          </p:spTgt>
                                        </p:tgtEl>
                                        <p:attrNameLst>
                                          <p:attrName>r</p:attrName>
                                        </p:attrNameLst>
                                      </p:cBhvr>
                                    </p:animRot>
                                    <p:animRot by="240000">
                                      <p:cBhvr>
                                        <p:cTn id="143" dur="200" fill="hold">
                                          <p:stCondLst>
                                            <p:cond delay="400"/>
                                          </p:stCondLst>
                                        </p:cTn>
                                        <p:tgtEl>
                                          <p:spTgt spid="11">
                                            <p:graphicEl>
                                              <a:dgm id="{B16BC3EF-AD78-4183-844B-202E8E0E30A1}"/>
                                            </p:graphicEl>
                                          </p:spTgt>
                                        </p:tgtEl>
                                        <p:attrNameLst>
                                          <p:attrName>r</p:attrName>
                                        </p:attrNameLst>
                                      </p:cBhvr>
                                    </p:animRot>
                                    <p:animRot by="-240000">
                                      <p:cBhvr>
                                        <p:cTn id="144" dur="200" fill="hold">
                                          <p:stCondLst>
                                            <p:cond delay="600"/>
                                          </p:stCondLst>
                                        </p:cTn>
                                        <p:tgtEl>
                                          <p:spTgt spid="11">
                                            <p:graphicEl>
                                              <a:dgm id="{B16BC3EF-AD78-4183-844B-202E8E0E30A1}"/>
                                            </p:graphicEl>
                                          </p:spTgt>
                                        </p:tgtEl>
                                        <p:attrNameLst>
                                          <p:attrName>r</p:attrName>
                                        </p:attrNameLst>
                                      </p:cBhvr>
                                    </p:animRot>
                                    <p:animRot by="120000">
                                      <p:cBhvr>
                                        <p:cTn id="145" dur="200" fill="hold">
                                          <p:stCondLst>
                                            <p:cond delay="800"/>
                                          </p:stCondLst>
                                        </p:cTn>
                                        <p:tgtEl>
                                          <p:spTgt spid="11">
                                            <p:graphicEl>
                                              <a:dgm id="{B16BC3EF-AD78-4183-844B-202E8E0E30A1}"/>
                                            </p:graphicEl>
                                          </p:spTgt>
                                        </p:tgtEl>
                                        <p:attrNameLst>
                                          <p:attrName>r</p:attrName>
                                        </p:attrNameLst>
                                      </p:cBhvr>
                                    </p:animRot>
                                  </p:childTnLst>
                                </p:cTn>
                              </p:par>
                            </p:childTnLst>
                          </p:cTn>
                        </p:par>
                        <p:par>
                          <p:cTn id="146" fill="hold">
                            <p:stCondLst>
                              <p:cond delay="1500"/>
                            </p:stCondLst>
                            <p:childTnLst>
                              <p:par>
                                <p:cTn id="147" presetID="32" presetClass="emph" presetSubtype="0" fill="hold" grpId="1" nodeType="afterEffect">
                                  <p:stCondLst>
                                    <p:cond delay="0"/>
                                  </p:stCondLst>
                                  <p:childTnLst>
                                    <p:animRot by="120000">
                                      <p:cBhvr>
                                        <p:cTn id="148" dur="100" fill="hold">
                                          <p:stCondLst>
                                            <p:cond delay="0"/>
                                          </p:stCondLst>
                                        </p:cTn>
                                        <p:tgtEl>
                                          <p:spTgt spid="11">
                                            <p:graphicEl>
                                              <a:dgm id="{41498B1D-4E21-4518-8431-EE956457F80B}"/>
                                            </p:graphicEl>
                                          </p:spTgt>
                                        </p:tgtEl>
                                        <p:attrNameLst>
                                          <p:attrName>r</p:attrName>
                                        </p:attrNameLst>
                                      </p:cBhvr>
                                    </p:animRot>
                                    <p:animRot by="-240000">
                                      <p:cBhvr>
                                        <p:cTn id="149" dur="200" fill="hold">
                                          <p:stCondLst>
                                            <p:cond delay="200"/>
                                          </p:stCondLst>
                                        </p:cTn>
                                        <p:tgtEl>
                                          <p:spTgt spid="11">
                                            <p:graphicEl>
                                              <a:dgm id="{41498B1D-4E21-4518-8431-EE956457F80B}"/>
                                            </p:graphicEl>
                                          </p:spTgt>
                                        </p:tgtEl>
                                        <p:attrNameLst>
                                          <p:attrName>r</p:attrName>
                                        </p:attrNameLst>
                                      </p:cBhvr>
                                    </p:animRot>
                                    <p:animRot by="240000">
                                      <p:cBhvr>
                                        <p:cTn id="150" dur="200" fill="hold">
                                          <p:stCondLst>
                                            <p:cond delay="400"/>
                                          </p:stCondLst>
                                        </p:cTn>
                                        <p:tgtEl>
                                          <p:spTgt spid="11">
                                            <p:graphicEl>
                                              <a:dgm id="{41498B1D-4E21-4518-8431-EE956457F80B}"/>
                                            </p:graphicEl>
                                          </p:spTgt>
                                        </p:tgtEl>
                                        <p:attrNameLst>
                                          <p:attrName>r</p:attrName>
                                        </p:attrNameLst>
                                      </p:cBhvr>
                                    </p:animRot>
                                    <p:animRot by="-240000">
                                      <p:cBhvr>
                                        <p:cTn id="151" dur="200" fill="hold">
                                          <p:stCondLst>
                                            <p:cond delay="600"/>
                                          </p:stCondLst>
                                        </p:cTn>
                                        <p:tgtEl>
                                          <p:spTgt spid="11">
                                            <p:graphicEl>
                                              <a:dgm id="{41498B1D-4E21-4518-8431-EE956457F80B}"/>
                                            </p:graphicEl>
                                          </p:spTgt>
                                        </p:tgtEl>
                                        <p:attrNameLst>
                                          <p:attrName>r</p:attrName>
                                        </p:attrNameLst>
                                      </p:cBhvr>
                                    </p:animRot>
                                    <p:animRot by="120000">
                                      <p:cBhvr>
                                        <p:cTn id="152" dur="200" fill="hold">
                                          <p:stCondLst>
                                            <p:cond delay="800"/>
                                          </p:stCondLst>
                                        </p:cTn>
                                        <p:tgtEl>
                                          <p:spTgt spid="11">
                                            <p:graphicEl>
                                              <a:dgm id="{41498B1D-4E21-4518-8431-EE956457F80B}"/>
                                            </p:graphicEl>
                                          </p:spTgt>
                                        </p:tgtEl>
                                        <p:attrNameLst>
                                          <p:attrName>r</p:attrName>
                                        </p:attrNameLst>
                                      </p:cBhvr>
                                    </p:animRot>
                                  </p:childTnLst>
                                </p:cTn>
                              </p:par>
                            </p:childTnLst>
                          </p:cTn>
                        </p:par>
                        <p:par>
                          <p:cTn id="153" fill="hold">
                            <p:stCondLst>
                              <p:cond delay="2500"/>
                            </p:stCondLst>
                            <p:childTnLst>
                              <p:par>
                                <p:cTn id="154" presetID="32" presetClass="emph" presetSubtype="0" fill="hold" grpId="1" nodeType="afterEffect">
                                  <p:stCondLst>
                                    <p:cond delay="0"/>
                                  </p:stCondLst>
                                  <p:childTnLst>
                                    <p:animRot by="120000">
                                      <p:cBhvr>
                                        <p:cTn id="155" dur="100" fill="hold">
                                          <p:stCondLst>
                                            <p:cond delay="0"/>
                                          </p:stCondLst>
                                        </p:cTn>
                                        <p:tgtEl>
                                          <p:spTgt spid="11">
                                            <p:graphicEl>
                                              <a:dgm id="{97409D3D-AE8B-4E58-90EC-A9698BBDC6FE}"/>
                                            </p:graphicEl>
                                          </p:spTgt>
                                        </p:tgtEl>
                                        <p:attrNameLst>
                                          <p:attrName>r</p:attrName>
                                        </p:attrNameLst>
                                      </p:cBhvr>
                                    </p:animRot>
                                    <p:animRot by="-240000">
                                      <p:cBhvr>
                                        <p:cTn id="156" dur="200" fill="hold">
                                          <p:stCondLst>
                                            <p:cond delay="200"/>
                                          </p:stCondLst>
                                        </p:cTn>
                                        <p:tgtEl>
                                          <p:spTgt spid="11">
                                            <p:graphicEl>
                                              <a:dgm id="{97409D3D-AE8B-4E58-90EC-A9698BBDC6FE}"/>
                                            </p:graphicEl>
                                          </p:spTgt>
                                        </p:tgtEl>
                                        <p:attrNameLst>
                                          <p:attrName>r</p:attrName>
                                        </p:attrNameLst>
                                      </p:cBhvr>
                                    </p:animRot>
                                    <p:animRot by="240000">
                                      <p:cBhvr>
                                        <p:cTn id="157" dur="200" fill="hold">
                                          <p:stCondLst>
                                            <p:cond delay="400"/>
                                          </p:stCondLst>
                                        </p:cTn>
                                        <p:tgtEl>
                                          <p:spTgt spid="11">
                                            <p:graphicEl>
                                              <a:dgm id="{97409D3D-AE8B-4E58-90EC-A9698BBDC6FE}"/>
                                            </p:graphicEl>
                                          </p:spTgt>
                                        </p:tgtEl>
                                        <p:attrNameLst>
                                          <p:attrName>r</p:attrName>
                                        </p:attrNameLst>
                                      </p:cBhvr>
                                    </p:animRot>
                                    <p:animRot by="-240000">
                                      <p:cBhvr>
                                        <p:cTn id="158" dur="200" fill="hold">
                                          <p:stCondLst>
                                            <p:cond delay="600"/>
                                          </p:stCondLst>
                                        </p:cTn>
                                        <p:tgtEl>
                                          <p:spTgt spid="11">
                                            <p:graphicEl>
                                              <a:dgm id="{97409D3D-AE8B-4E58-90EC-A9698BBDC6FE}"/>
                                            </p:graphicEl>
                                          </p:spTgt>
                                        </p:tgtEl>
                                        <p:attrNameLst>
                                          <p:attrName>r</p:attrName>
                                        </p:attrNameLst>
                                      </p:cBhvr>
                                    </p:animRot>
                                    <p:animRot by="120000">
                                      <p:cBhvr>
                                        <p:cTn id="159" dur="200" fill="hold">
                                          <p:stCondLst>
                                            <p:cond delay="800"/>
                                          </p:stCondLst>
                                        </p:cTn>
                                        <p:tgtEl>
                                          <p:spTgt spid="11">
                                            <p:graphicEl>
                                              <a:dgm id="{97409D3D-AE8B-4E58-90EC-A9698BBDC6FE}"/>
                                            </p:graphicEl>
                                          </p:spTgt>
                                        </p:tgtEl>
                                        <p:attrNameLst>
                                          <p:attrName>r</p:attrName>
                                        </p:attrNameLst>
                                      </p:cBhvr>
                                    </p:animRot>
                                  </p:childTnLst>
                                </p:cTn>
                              </p:par>
                            </p:childTnLst>
                          </p:cTn>
                        </p:par>
                        <p:par>
                          <p:cTn id="160" fill="hold">
                            <p:stCondLst>
                              <p:cond delay="3500"/>
                            </p:stCondLst>
                            <p:childTnLst>
                              <p:par>
                                <p:cTn id="161" presetID="32" presetClass="emph" presetSubtype="0" fill="hold" grpId="1" nodeType="afterEffect">
                                  <p:stCondLst>
                                    <p:cond delay="0"/>
                                  </p:stCondLst>
                                  <p:childTnLst>
                                    <p:animRot by="120000">
                                      <p:cBhvr>
                                        <p:cTn id="162" dur="100" fill="hold">
                                          <p:stCondLst>
                                            <p:cond delay="0"/>
                                          </p:stCondLst>
                                        </p:cTn>
                                        <p:tgtEl>
                                          <p:spTgt spid="11">
                                            <p:graphicEl>
                                              <a:dgm id="{E2F35262-A67A-4736-AB5A-BACAD50AC462}"/>
                                            </p:graphicEl>
                                          </p:spTgt>
                                        </p:tgtEl>
                                        <p:attrNameLst>
                                          <p:attrName>r</p:attrName>
                                        </p:attrNameLst>
                                      </p:cBhvr>
                                    </p:animRot>
                                    <p:animRot by="-240000">
                                      <p:cBhvr>
                                        <p:cTn id="163" dur="200" fill="hold">
                                          <p:stCondLst>
                                            <p:cond delay="200"/>
                                          </p:stCondLst>
                                        </p:cTn>
                                        <p:tgtEl>
                                          <p:spTgt spid="11">
                                            <p:graphicEl>
                                              <a:dgm id="{E2F35262-A67A-4736-AB5A-BACAD50AC462}"/>
                                            </p:graphicEl>
                                          </p:spTgt>
                                        </p:tgtEl>
                                        <p:attrNameLst>
                                          <p:attrName>r</p:attrName>
                                        </p:attrNameLst>
                                      </p:cBhvr>
                                    </p:animRot>
                                    <p:animRot by="240000">
                                      <p:cBhvr>
                                        <p:cTn id="164" dur="200" fill="hold">
                                          <p:stCondLst>
                                            <p:cond delay="400"/>
                                          </p:stCondLst>
                                        </p:cTn>
                                        <p:tgtEl>
                                          <p:spTgt spid="11">
                                            <p:graphicEl>
                                              <a:dgm id="{E2F35262-A67A-4736-AB5A-BACAD50AC462}"/>
                                            </p:graphicEl>
                                          </p:spTgt>
                                        </p:tgtEl>
                                        <p:attrNameLst>
                                          <p:attrName>r</p:attrName>
                                        </p:attrNameLst>
                                      </p:cBhvr>
                                    </p:animRot>
                                    <p:animRot by="-240000">
                                      <p:cBhvr>
                                        <p:cTn id="165" dur="200" fill="hold">
                                          <p:stCondLst>
                                            <p:cond delay="600"/>
                                          </p:stCondLst>
                                        </p:cTn>
                                        <p:tgtEl>
                                          <p:spTgt spid="11">
                                            <p:graphicEl>
                                              <a:dgm id="{E2F35262-A67A-4736-AB5A-BACAD50AC462}"/>
                                            </p:graphicEl>
                                          </p:spTgt>
                                        </p:tgtEl>
                                        <p:attrNameLst>
                                          <p:attrName>r</p:attrName>
                                        </p:attrNameLst>
                                      </p:cBhvr>
                                    </p:animRot>
                                    <p:animRot by="120000">
                                      <p:cBhvr>
                                        <p:cTn id="166" dur="200" fill="hold">
                                          <p:stCondLst>
                                            <p:cond delay="800"/>
                                          </p:stCondLst>
                                        </p:cTn>
                                        <p:tgtEl>
                                          <p:spTgt spid="11">
                                            <p:graphicEl>
                                              <a:dgm id="{E2F35262-A67A-4736-AB5A-BACAD50AC462}"/>
                                            </p:graphicEl>
                                          </p:spTgt>
                                        </p:tgtEl>
                                        <p:attrNameLst>
                                          <p:attrName>r</p:attrName>
                                        </p:attrNameLst>
                                      </p:cBhvr>
                                    </p:animRot>
                                  </p:childTnLst>
                                </p:cTn>
                              </p:par>
                            </p:childTnLst>
                          </p:cTn>
                        </p:par>
                        <p:par>
                          <p:cTn id="167" fill="hold">
                            <p:stCondLst>
                              <p:cond delay="4500"/>
                            </p:stCondLst>
                            <p:childTnLst>
                              <p:par>
                                <p:cTn id="168" presetID="32" presetClass="emph" presetSubtype="0" fill="hold" grpId="1" nodeType="afterEffect">
                                  <p:stCondLst>
                                    <p:cond delay="0"/>
                                  </p:stCondLst>
                                  <p:childTnLst>
                                    <p:animRot by="120000">
                                      <p:cBhvr>
                                        <p:cTn id="169" dur="100" fill="hold">
                                          <p:stCondLst>
                                            <p:cond delay="0"/>
                                          </p:stCondLst>
                                        </p:cTn>
                                        <p:tgtEl>
                                          <p:spTgt spid="11">
                                            <p:graphicEl>
                                              <a:dgm id="{B40C325F-E3E1-47B3-9114-D4AA0DE7046B}"/>
                                            </p:graphicEl>
                                          </p:spTgt>
                                        </p:tgtEl>
                                        <p:attrNameLst>
                                          <p:attrName>r</p:attrName>
                                        </p:attrNameLst>
                                      </p:cBhvr>
                                    </p:animRot>
                                    <p:animRot by="-240000">
                                      <p:cBhvr>
                                        <p:cTn id="170" dur="200" fill="hold">
                                          <p:stCondLst>
                                            <p:cond delay="200"/>
                                          </p:stCondLst>
                                        </p:cTn>
                                        <p:tgtEl>
                                          <p:spTgt spid="11">
                                            <p:graphicEl>
                                              <a:dgm id="{B40C325F-E3E1-47B3-9114-D4AA0DE7046B}"/>
                                            </p:graphicEl>
                                          </p:spTgt>
                                        </p:tgtEl>
                                        <p:attrNameLst>
                                          <p:attrName>r</p:attrName>
                                        </p:attrNameLst>
                                      </p:cBhvr>
                                    </p:animRot>
                                    <p:animRot by="240000">
                                      <p:cBhvr>
                                        <p:cTn id="171" dur="200" fill="hold">
                                          <p:stCondLst>
                                            <p:cond delay="400"/>
                                          </p:stCondLst>
                                        </p:cTn>
                                        <p:tgtEl>
                                          <p:spTgt spid="11">
                                            <p:graphicEl>
                                              <a:dgm id="{B40C325F-E3E1-47B3-9114-D4AA0DE7046B}"/>
                                            </p:graphicEl>
                                          </p:spTgt>
                                        </p:tgtEl>
                                        <p:attrNameLst>
                                          <p:attrName>r</p:attrName>
                                        </p:attrNameLst>
                                      </p:cBhvr>
                                    </p:animRot>
                                    <p:animRot by="-240000">
                                      <p:cBhvr>
                                        <p:cTn id="172" dur="200" fill="hold">
                                          <p:stCondLst>
                                            <p:cond delay="600"/>
                                          </p:stCondLst>
                                        </p:cTn>
                                        <p:tgtEl>
                                          <p:spTgt spid="11">
                                            <p:graphicEl>
                                              <a:dgm id="{B40C325F-E3E1-47B3-9114-D4AA0DE7046B}"/>
                                            </p:graphicEl>
                                          </p:spTgt>
                                        </p:tgtEl>
                                        <p:attrNameLst>
                                          <p:attrName>r</p:attrName>
                                        </p:attrNameLst>
                                      </p:cBhvr>
                                    </p:animRot>
                                    <p:animRot by="120000">
                                      <p:cBhvr>
                                        <p:cTn id="173" dur="200" fill="hold">
                                          <p:stCondLst>
                                            <p:cond delay="800"/>
                                          </p:stCondLst>
                                        </p:cTn>
                                        <p:tgtEl>
                                          <p:spTgt spid="11">
                                            <p:graphicEl>
                                              <a:dgm id="{B40C325F-E3E1-47B3-9114-D4AA0DE7046B}"/>
                                            </p:graphicEl>
                                          </p:spTgt>
                                        </p:tgtEl>
                                        <p:attrNameLst>
                                          <p:attrName>r</p:attrName>
                                        </p:attrNameLst>
                                      </p:cBhvr>
                                    </p:animRot>
                                  </p:childTnLst>
                                </p:cTn>
                              </p:par>
                            </p:childTnLst>
                          </p:cTn>
                        </p:par>
                        <p:par>
                          <p:cTn id="174" fill="hold">
                            <p:stCondLst>
                              <p:cond delay="5500"/>
                            </p:stCondLst>
                            <p:childTnLst>
                              <p:par>
                                <p:cTn id="175" presetID="32" presetClass="emph" presetSubtype="0" fill="hold" grpId="1" nodeType="afterEffect">
                                  <p:stCondLst>
                                    <p:cond delay="0"/>
                                  </p:stCondLst>
                                  <p:childTnLst>
                                    <p:animRot by="120000">
                                      <p:cBhvr>
                                        <p:cTn id="176" dur="100" fill="hold">
                                          <p:stCondLst>
                                            <p:cond delay="0"/>
                                          </p:stCondLst>
                                        </p:cTn>
                                        <p:tgtEl>
                                          <p:spTgt spid="11">
                                            <p:graphicEl>
                                              <a:dgm id="{E8580F96-1A08-4D83-BEC3-02D826F97543}"/>
                                            </p:graphicEl>
                                          </p:spTgt>
                                        </p:tgtEl>
                                        <p:attrNameLst>
                                          <p:attrName>r</p:attrName>
                                        </p:attrNameLst>
                                      </p:cBhvr>
                                    </p:animRot>
                                    <p:animRot by="-240000">
                                      <p:cBhvr>
                                        <p:cTn id="177" dur="200" fill="hold">
                                          <p:stCondLst>
                                            <p:cond delay="200"/>
                                          </p:stCondLst>
                                        </p:cTn>
                                        <p:tgtEl>
                                          <p:spTgt spid="11">
                                            <p:graphicEl>
                                              <a:dgm id="{E8580F96-1A08-4D83-BEC3-02D826F97543}"/>
                                            </p:graphicEl>
                                          </p:spTgt>
                                        </p:tgtEl>
                                        <p:attrNameLst>
                                          <p:attrName>r</p:attrName>
                                        </p:attrNameLst>
                                      </p:cBhvr>
                                    </p:animRot>
                                    <p:animRot by="240000">
                                      <p:cBhvr>
                                        <p:cTn id="178" dur="200" fill="hold">
                                          <p:stCondLst>
                                            <p:cond delay="400"/>
                                          </p:stCondLst>
                                        </p:cTn>
                                        <p:tgtEl>
                                          <p:spTgt spid="11">
                                            <p:graphicEl>
                                              <a:dgm id="{E8580F96-1A08-4D83-BEC3-02D826F97543}"/>
                                            </p:graphicEl>
                                          </p:spTgt>
                                        </p:tgtEl>
                                        <p:attrNameLst>
                                          <p:attrName>r</p:attrName>
                                        </p:attrNameLst>
                                      </p:cBhvr>
                                    </p:animRot>
                                    <p:animRot by="-240000">
                                      <p:cBhvr>
                                        <p:cTn id="179" dur="200" fill="hold">
                                          <p:stCondLst>
                                            <p:cond delay="600"/>
                                          </p:stCondLst>
                                        </p:cTn>
                                        <p:tgtEl>
                                          <p:spTgt spid="11">
                                            <p:graphicEl>
                                              <a:dgm id="{E8580F96-1A08-4D83-BEC3-02D826F97543}"/>
                                            </p:graphicEl>
                                          </p:spTgt>
                                        </p:tgtEl>
                                        <p:attrNameLst>
                                          <p:attrName>r</p:attrName>
                                        </p:attrNameLst>
                                      </p:cBhvr>
                                    </p:animRot>
                                    <p:animRot by="120000">
                                      <p:cBhvr>
                                        <p:cTn id="180" dur="200" fill="hold">
                                          <p:stCondLst>
                                            <p:cond delay="800"/>
                                          </p:stCondLst>
                                        </p:cTn>
                                        <p:tgtEl>
                                          <p:spTgt spid="11">
                                            <p:graphicEl>
                                              <a:dgm id="{E8580F96-1A08-4D83-BEC3-02D826F97543}"/>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Graphic spid="11" grpId="0">
        <p:bldSub>
          <a:bldDgm bld="one"/>
        </p:bldSub>
      </p:bldGraphic>
      <p:bldGraphic spid="11" grpId="1">
        <p:bldSub>
          <a:bldDgm bld="one"/>
        </p:bldSub>
      </p:bldGraphic>
      <p:bldP spid="26" grpId="0" animBg="1"/>
      <p:bldP spid="19" grpId="0"/>
      <p:bldP spid="65" grpId="0"/>
      <p:bldP spid="66" grpId="0"/>
      <p:bldP spid="67"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Image Composition</a:t>
            </a:r>
            <a:br>
              <a:rPr lang="en-US" dirty="0" smtClean="0"/>
            </a:br>
            <a:r>
              <a:rPr lang="en-US" sz="3600" i="1" dirty="0"/>
              <a:t>Image Set-up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62" y="1524000"/>
            <a:ext cx="5181099"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2" y="1747837"/>
            <a:ext cx="8005163" cy="4676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5732"/>
          <a:stretch/>
        </p:blipFill>
        <p:spPr bwMode="auto">
          <a:xfrm>
            <a:off x="3275012" y="1747837"/>
            <a:ext cx="7988981" cy="4676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012" y="1733660"/>
            <a:ext cx="4893641"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812" y="1676400"/>
            <a:ext cx="5955963" cy="4232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5294570" y="3606761"/>
            <a:ext cx="262267" cy="152400"/>
          </a:xfrm>
          <a:prstGeom prst="rect">
            <a:avLst/>
          </a:prstGeom>
          <a:noFill/>
          <a:ln>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57416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98"/>
                                        </p:tgtEl>
                                      </p:cBhvr>
                                    </p:animEffect>
                                    <p:set>
                                      <p:cBhvr>
                                        <p:cTn id="12" dur="1" fill="hold">
                                          <p:stCondLst>
                                            <p:cond delay="499"/>
                                          </p:stCondLst>
                                        </p:cTn>
                                        <p:tgtEl>
                                          <p:spTgt spid="409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wipe(down)">
                                      <p:cBhvr>
                                        <p:cTn id="20" dur="500"/>
                                        <p:tgtEl>
                                          <p:spTgt spid="4100"/>
                                        </p:tgtEl>
                                      </p:cBhvr>
                                    </p:animEffec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4099"/>
                                        </p:tgtEl>
                                      </p:cBhvr>
                                    </p:animEffect>
                                    <p:set>
                                      <p:cBhvr>
                                        <p:cTn id="24" dur="1" fill="hold">
                                          <p:stCondLst>
                                            <p:cond delay="499"/>
                                          </p:stCondLst>
                                        </p:cTn>
                                        <p:tgtEl>
                                          <p:spTgt spid="409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100"/>
                                        </p:tgtEl>
                                      </p:cBhvr>
                                    </p:animEffect>
                                    <p:set>
                                      <p:cBhvr>
                                        <p:cTn id="29" dur="1" fill="hold">
                                          <p:stCondLst>
                                            <p:cond delay="499"/>
                                          </p:stCondLst>
                                        </p:cTn>
                                        <p:tgtEl>
                                          <p:spTgt spid="410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500"/>
                                        <p:tgtEl>
                                          <p:spTgt spid="41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101"/>
                                        </p:tgtEl>
                                      </p:cBhvr>
                                    </p:animEffect>
                                    <p:set>
                                      <p:cBhvr>
                                        <p:cTn id="42" dur="1" fill="hold">
                                          <p:stCondLst>
                                            <p:cond delay="499"/>
                                          </p:stCondLst>
                                        </p:cTn>
                                        <p:tgtEl>
                                          <p:spTgt spid="410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4102"/>
                                        </p:tgtEl>
                                        <p:attrNameLst>
                                          <p:attrName>style.visibility</p:attrName>
                                        </p:attrNameLst>
                                      </p:cBhvr>
                                      <p:to>
                                        <p:strVal val="visible"/>
                                      </p:to>
                                    </p:set>
                                    <p:animEffect transition="in" filter="fade">
                                      <p:cBhvr>
                                        <p:cTn id="48"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Image Composition</a:t>
            </a:r>
            <a:br>
              <a:rPr lang="en-US" dirty="0" smtClean="0"/>
            </a:br>
            <a:r>
              <a:rPr lang="en-US" sz="3600" i="1" dirty="0"/>
              <a:t>Installing Windows Integration Components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371" y="1599187"/>
            <a:ext cx="5410200" cy="4525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71" y="1599187"/>
            <a:ext cx="5410200" cy="4417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71" y="1587448"/>
            <a:ext cx="5410200" cy="4633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4222"/>
          <a:stretch/>
        </p:blipFill>
        <p:spPr bwMode="auto">
          <a:xfrm>
            <a:off x="4197371" y="1568400"/>
            <a:ext cx="5410200" cy="4555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412" y="1568398"/>
            <a:ext cx="5418159" cy="462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7209" y="1561088"/>
            <a:ext cx="5462241" cy="461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443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down)">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ipe(down)">
                                      <p:cBhvr>
                                        <p:cTn id="17" dur="500"/>
                                        <p:tgtEl>
                                          <p:spTgt spid="51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5123"/>
                                        </p:tgtEl>
                                      </p:cBhvr>
                                    </p:animEffect>
                                    <p:set>
                                      <p:cBhvr>
                                        <p:cTn id="21" dur="1" fill="hold">
                                          <p:stCondLst>
                                            <p:cond delay="499"/>
                                          </p:stCondLst>
                                        </p:cTn>
                                        <p:tgtEl>
                                          <p:spTgt spid="512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122"/>
                                        </p:tgtEl>
                                      </p:cBhvr>
                                    </p:animEffect>
                                    <p:set>
                                      <p:cBhvr>
                                        <p:cTn id="24" dur="1" fill="hold">
                                          <p:stCondLst>
                                            <p:cond delay="499"/>
                                          </p:stCondLst>
                                        </p:cTn>
                                        <p:tgtEl>
                                          <p:spTgt spid="51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125"/>
                                        </p:tgtEl>
                                        <p:attrNameLst>
                                          <p:attrName>style.visibility</p:attrName>
                                        </p:attrNameLst>
                                      </p:cBhvr>
                                      <p:to>
                                        <p:strVal val="visible"/>
                                      </p:to>
                                    </p:set>
                                    <p:animEffect transition="in" filter="wipe(down)">
                                      <p:cBhvr>
                                        <p:cTn id="29" dur="500"/>
                                        <p:tgtEl>
                                          <p:spTgt spid="51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wipe(down)">
                                      <p:cBhvr>
                                        <p:cTn id="34" dur="500"/>
                                        <p:tgtEl>
                                          <p:spTgt spid="5126"/>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5125"/>
                                        </p:tgtEl>
                                      </p:cBhvr>
                                    </p:animEffect>
                                    <p:set>
                                      <p:cBhvr>
                                        <p:cTn id="38" dur="1" fill="hold">
                                          <p:stCondLst>
                                            <p:cond delay="499"/>
                                          </p:stCondLst>
                                        </p:cTn>
                                        <p:tgtEl>
                                          <p:spTgt spid="51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wipe(down)">
                                      <p:cBhvr>
                                        <p:cTn id="4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Image Composition</a:t>
            </a:r>
            <a:br>
              <a:rPr lang="en-US" dirty="0" smtClean="0"/>
            </a:br>
            <a:r>
              <a:rPr lang="en-US" sz="3600" i="1" dirty="0"/>
              <a:t>Application Install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2" y="1285875"/>
            <a:ext cx="5651015" cy="4838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74" y="1295400"/>
            <a:ext cx="5674914" cy="4828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691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Image Composition</a:t>
            </a:r>
            <a:br>
              <a:rPr lang="en-US" dirty="0" smtClean="0"/>
            </a:br>
            <a:r>
              <a:rPr lang="en-US" sz="3600" i="1" dirty="0" err="1"/>
              <a:t>Sysprep</a:t>
            </a:r>
            <a:r>
              <a:rPr lang="en-US" sz="3600" i="1" dirty="0"/>
              <a:t> Generalize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2" y="1362075"/>
            <a:ext cx="5793241"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1" y="1362075"/>
            <a:ext cx="5808057"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533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Create Service</a:t>
            </a:r>
            <a:br>
              <a:rPr lang="en-US" dirty="0" smtClean="0"/>
            </a:br>
            <a:r>
              <a:rPr lang="en-US" sz="3600" i="1" dirty="0"/>
              <a:t>Visual Studio</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1" y="1523998"/>
            <a:ext cx="7791721" cy="2514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3352800"/>
            <a:ext cx="6772275" cy="270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4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811214" y="2416312"/>
            <a:ext cx="3053512" cy="304942"/>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a:t>Create </a:t>
            </a:r>
            <a:r>
              <a:rPr lang="en-US" dirty="0" smtClean="0"/>
              <a:t>Service</a:t>
            </a:r>
            <a:br>
              <a:rPr lang="en-US" dirty="0" smtClean="0"/>
            </a:br>
            <a:r>
              <a:rPr lang="en-US" sz="3600" i="1" dirty="0" err="1" smtClean="0"/>
              <a:t>Service</a:t>
            </a:r>
            <a:r>
              <a:rPr lang="en-US" sz="3600" i="1" dirty="0" smtClean="0"/>
              <a:t> Definition</a:t>
            </a:r>
            <a:endParaRPr lang="en-US"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905000"/>
            <a:ext cx="10712738" cy="344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768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Upload Image</a:t>
            </a:r>
            <a:br>
              <a:rPr lang="en-US" dirty="0" smtClean="0"/>
            </a:br>
            <a:r>
              <a:rPr lang="en-US" sz="3600" i="1" dirty="0" err="1"/>
              <a:t>CSUpload</a:t>
            </a:r>
            <a:endParaRPr lang="en-US" sz="3600" i="1"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9" t="2988" r="5424" b="4404"/>
          <a:stretch/>
        </p:blipFill>
        <p:spPr bwMode="auto">
          <a:xfrm>
            <a:off x="1980055" y="1452672"/>
            <a:ext cx="6334125" cy="413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90" t="1923" r="3644" b="4622"/>
          <a:stretch/>
        </p:blipFill>
        <p:spPr bwMode="auto">
          <a:xfrm>
            <a:off x="1980055" y="1476375"/>
            <a:ext cx="5229225" cy="4629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812" t="2886" r="3171" b="4898"/>
          <a:stretch/>
        </p:blipFill>
        <p:spPr bwMode="auto">
          <a:xfrm>
            <a:off x="1970530" y="1445584"/>
            <a:ext cx="5838825" cy="37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033" t="2157" r="9943" b="33292"/>
          <a:stretch/>
        </p:blipFill>
        <p:spPr bwMode="auto">
          <a:xfrm>
            <a:off x="1970530" y="1476375"/>
            <a:ext cx="5238750" cy="3419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612" y="3931509"/>
            <a:ext cx="3590925" cy="165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7044" y="1445584"/>
            <a:ext cx="5953874" cy="5295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067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195"/>
                                        </p:tgtEl>
                                      </p:cBhvr>
                                    </p:animEffect>
                                    <p:set>
                                      <p:cBhvr>
                                        <p:cTn id="15" dur="1" fill="hold">
                                          <p:stCondLst>
                                            <p:cond delay="499"/>
                                          </p:stCondLst>
                                        </p:cTn>
                                        <p:tgtEl>
                                          <p:spTgt spid="819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fade">
                                      <p:cBhvr>
                                        <p:cTn id="18" dur="500"/>
                                        <p:tgtEl>
                                          <p:spTgt spid="81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196"/>
                                        </p:tgtEl>
                                      </p:cBhvr>
                                    </p:animEffect>
                                    <p:set>
                                      <p:cBhvr>
                                        <p:cTn id="23" dur="1" fill="hold">
                                          <p:stCondLst>
                                            <p:cond delay="499"/>
                                          </p:stCondLst>
                                        </p:cTn>
                                        <p:tgtEl>
                                          <p:spTgt spid="819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8197"/>
                                        </p:tgtEl>
                                        <p:attrNameLst>
                                          <p:attrName>style.visibility</p:attrName>
                                        </p:attrNameLst>
                                      </p:cBhvr>
                                      <p:to>
                                        <p:strVal val="visible"/>
                                      </p:to>
                                    </p:set>
                                    <p:animEffect transition="in" filter="fade">
                                      <p:cBhvr>
                                        <p:cTn id="26" dur="500"/>
                                        <p:tgtEl>
                                          <p:spTgt spid="819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198"/>
                                        </p:tgtEl>
                                        <p:attrNameLst>
                                          <p:attrName>style.visibility</p:attrName>
                                        </p:attrNameLst>
                                      </p:cBhvr>
                                      <p:to>
                                        <p:strVal val="visible"/>
                                      </p:to>
                                    </p:set>
                                    <p:animEffect transition="in" filter="fade">
                                      <p:cBhvr>
                                        <p:cTn id="30" dur="500"/>
                                        <p:tgtEl>
                                          <p:spTgt spid="819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198"/>
                                        </p:tgtEl>
                                      </p:cBhvr>
                                    </p:animEffect>
                                    <p:set>
                                      <p:cBhvr>
                                        <p:cTn id="35" dur="1" fill="hold">
                                          <p:stCondLst>
                                            <p:cond delay="499"/>
                                          </p:stCondLst>
                                        </p:cTn>
                                        <p:tgtEl>
                                          <p:spTgt spid="819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197"/>
                                        </p:tgtEl>
                                      </p:cBhvr>
                                    </p:animEffect>
                                    <p:set>
                                      <p:cBhvr>
                                        <p:cTn id="38" dur="1" fill="hold">
                                          <p:stCondLst>
                                            <p:cond delay="499"/>
                                          </p:stCondLst>
                                        </p:cTn>
                                        <p:tgtEl>
                                          <p:spTgt spid="8197"/>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fade">
                                      <p:cBhvr>
                                        <p:cTn id="4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Session Objectives and Takeaways</a:t>
            </a:r>
            <a:endParaRPr lang="en-US" dirty="0"/>
          </a:p>
        </p:txBody>
      </p:sp>
      <p:sp>
        <p:nvSpPr>
          <p:cNvPr id="29698" name="Rectangle 9"/>
          <p:cNvSpPr>
            <a:spLocks noGrp="1" noChangeArrowheads="1"/>
          </p:cNvSpPr>
          <p:nvPr>
            <p:ph type="body" sz="quarter" idx="10"/>
          </p:nvPr>
        </p:nvSpPr>
        <p:spPr/>
        <p:txBody>
          <a:bodyPr/>
          <a:lstStyle/>
          <a:p>
            <a:r>
              <a:rPr lang="en-US" smtClean="0"/>
              <a:t>Background &amp; Motivation</a:t>
            </a:r>
          </a:p>
          <a:p>
            <a:pPr lvl="2"/>
            <a:r>
              <a:rPr lang="en-US" smtClean="0"/>
              <a:t>Windows Azure Fundamentals</a:t>
            </a:r>
          </a:p>
          <a:p>
            <a:pPr lvl="2"/>
            <a:r>
              <a:rPr lang="en-US" smtClean="0"/>
              <a:t>Windows Azure Platform Components</a:t>
            </a:r>
          </a:p>
          <a:p>
            <a:r>
              <a:rPr lang="en-US" smtClean="0"/>
              <a:t>VM Role</a:t>
            </a:r>
          </a:p>
          <a:p>
            <a:pPr lvl="2"/>
            <a:r>
              <a:rPr lang="en-US" smtClean="0"/>
              <a:t>How it fits in with the rest of Windows Azure</a:t>
            </a:r>
          </a:p>
          <a:p>
            <a:pPr lvl="2"/>
            <a:r>
              <a:rPr lang="en-US" smtClean="0"/>
              <a:t>End to End Walkthrough</a:t>
            </a:r>
          </a:p>
          <a:p>
            <a:r>
              <a:rPr lang="en-US" smtClean="0"/>
              <a:t>Prescriptive Patterns &amp; Usage Scenarios</a:t>
            </a:r>
          </a:p>
          <a:p>
            <a:pPr lvl="2"/>
            <a:r>
              <a:rPr lang="en-US" smtClean="0"/>
              <a:t>Deployment patterns </a:t>
            </a:r>
          </a:p>
          <a:p>
            <a:pPr lvl="2"/>
            <a:r>
              <a:rPr lang="en-US" smtClean="0"/>
              <a:t>Managing state</a:t>
            </a:r>
          </a:p>
          <a:p>
            <a:pPr lvl="2"/>
            <a:r>
              <a:rPr lang="en-US" smtClean="0"/>
              <a:t>Best Practices</a:t>
            </a:r>
          </a:p>
          <a:p>
            <a:r>
              <a:rPr lang="en-US" smtClean="0"/>
              <a:t>Q &amp; A</a:t>
            </a:r>
            <a:endParaRPr lang="en-US" dirty="0"/>
          </a:p>
        </p:txBody>
      </p:sp>
    </p:spTree>
    <p:extLst>
      <p:ext uri="{BB962C8B-B14F-4D97-AF65-F5344CB8AC3E}">
        <p14:creationId xmlns:p14="http://schemas.microsoft.com/office/powerpoint/2010/main" val="411098724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Upload Image</a:t>
            </a:r>
            <a:br>
              <a:rPr lang="en-US" dirty="0" smtClean="0"/>
            </a:br>
            <a:r>
              <a:rPr lang="en-US" sz="3600" i="1" dirty="0" err="1"/>
              <a:t>Image</a:t>
            </a:r>
            <a:r>
              <a:rPr lang="en-US" sz="3600" i="1" dirty="0"/>
              <a:t> Repository</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030" y="1141858"/>
            <a:ext cx="7204364" cy="5057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44987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40062" y="2182759"/>
            <a:ext cx="3662368" cy="21431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dirty="0"/>
              <a:t>Deploy </a:t>
            </a:r>
            <a:r>
              <a:rPr lang="en-US" dirty="0" smtClean="0"/>
              <a:t>Service</a:t>
            </a:r>
            <a:br>
              <a:rPr lang="en-US" dirty="0" smtClean="0"/>
            </a:br>
            <a:r>
              <a:rPr lang="en-US" sz="3600" i="1" dirty="0" err="1" smtClean="0"/>
              <a:t>Service</a:t>
            </a:r>
            <a:r>
              <a:rPr lang="en-US" sz="3600" i="1" dirty="0" smtClean="0"/>
              <a:t> Configuration</a:t>
            </a:r>
            <a:endParaRPr lang="en-US" i="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645450"/>
            <a:ext cx="1136332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8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Deploy Service</a:t>
            </a:r>
            <a:br>
              <a:rPr lang="en-US" dirty="0" smtClean="0"/>
            </a:br>
            <a:r>
              <a:rPr lang="en-US" sz="3600" i="1" dirty="0"/>
              <a:t>Portal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762000"/>
            <a:ext cx="7601331"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2114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7946280" y="2815158"/>
            <a:ext cx="4167931" cy="762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Windows Azure</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Service Management API</a:t>
            </a:r>
          </a:p>
        </p:txBody>
      </p:sp>
      <p:sp>
        <p:nvSpPr>
          <p:cNvPr id="6" name="Rounded Rectangle 5"/>
          <p:cNvSpPr/>
          <p:nvPr/>
        </p:nvSpPr>
        <p:spPr bwMode="auto">
          <a:xfrm>
            <a:off x="8256587" y="4339158"/>
            <a:ext cx="3555074" cy="1905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chemeClr val="bg1"/>
              </a:solidFill>
            </a:endParaRPr>
          </a:p>
          <a:p>
            <a:pPr algn="ctr" defTabSz="914099" fontAlgn="base">
              <a:spcBef>
                <a:spcPct val="0"/>
              </a:spcBef>
              <a:spcAft>
                <a:spcPct val="0"/>
              </a:spcAft>
            </a:pPr>
            <a:endParaRPr lang="en-US" sz="2000" dirty="0">
              <a:solidFill>
                <a:schemeClr val="bg1"/>
              </a:solidFill>
            </a:endParaRPr>
          </a:p>
          <a:p>
            <a:pPr algn="ctr" defTabSz="914099" fontAlgn="base">
              <a:spcBef>
                <a:spcPct val="0"/>
              </a:spcBef>
              <a:spcAft>
                <a:spcPct val="0"/>
              </a:spcAft>
            </a:pPr>
            <a:endParaRPr lang="en-US" sz="2000" dirty="0" smtClean="0">
              <a:solidFill>
                <a:schemeClr val="bg1"/>
              </a:solidFill>
            </a:endParaRPr>
          </a:p>
          <a:p>
            <a:pPr algn="ctr" defTabSz="914099" fontAlgn="base">
              <a:spcBef>
                <a:spcPct val="0"/>
              </a:spcBef>
              <a:spcAft>
                <a:spcPct val="0"/>
              </a:spcAft>
            </a:pPr>
            <a:endParaRPr lang="en-US" sz="2000" dirty="0">
              <a:solidFill>
                <a:schemeClr val="bg1"/>
              </a:solidFill>
            </a:endParaRPr>
          </a:p>
          <a:p>
            <a:pPr algn="ctr" defTabSz="914099" fontAlgn="base">
              <a:spcBef>
                <a:spcPct val="0"/>
              </a:spcBef>
              <a:spcAft>
                <a:spcPct val="0"/>
              </a:spcAft>
            </a:pPr>
            <a:r>
              <a:rPr lang="en-US" sz="1600" dirty="0" smtClean="0">
                <a:solidFill>
                  <a:schemeClr val="bg1"/>
                </a:solidFill>
              </a:rPr>
              <a:t>US-North Central Datacenter</a:t>
            </a:r>
          </a:p>
        </p:txBody>
      </p:sp>
      <p:sp>
        <p:nvSpPr>
          <p:cNvPr id="30" name="Flowchart: Process 29"/>
          <p:cNvSpPr/>
          <p:nvPr/>
        </p:nvSpPr>
        <p:spPr bwMode="auto">
          <a:xfrm>
            <a:off x="9132047" y="5339699"/>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 name="Flowchart: Process 30"/>
          <p:cNvSpPr/>
          <p:nvPr/>
        </p:nvSpPr>
        <p:spPr bwMode="auto">
          <a:xfrm>
            <a:off x="9290024" y="5339699"/>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2" name="Flowchart: Process 31"/>
          <p:cNvSpPr/>
          <p:nvPr/>
        </p:nvSpPr>
        <p:spPr bwMode="auto">
          <a:xfrm>
            <a:off x="9452786" y="5339699"/>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Flowchart: Process 32"/>
          <p:cNvSpPr/>
          <p:nvPr/>
        </p:nvSpPr>
        <p:spPr bwMode="auto">
          <a:xfrm>
            <a:off x="9604380" y="5339699"/>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Flowchart: Process 33"/>
          <p:cNvSpPr/>
          <p:nvPr/>
        </p:nvSpPr>
        <p:spPr bwMode="auto">
          <a:xfrm>
            <a:off x="9132047" y="5430858"/>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5" name="Flowchart: Process 34"/>
          <p:cNvSpPr/>
          <p:nvPr/>
        </p:nvSpPr>
        <p:spPr bwMode="auto">
          <a:xfrm>
            <a:off x="9290024" y="5430858"/>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6" name="Flowchart: Process 35"/>
          <p:cNvSpPr/>
          <p:nvPr/>
        </p:nvSpPr>
        <p:spPr bwMode="auto">
          <a:xfrm>
            <a:off x="9452786" y="5430858"/>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7" name="Flowchart: Process 36"/>
          <p:cNvSpPr/>
          <p:nvPr/>
        </p:nvSpPr>
        <p:spPr bwMode="auto">
          <a:xfrm>
            <a:off x="9604380" y="5430858"/>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lowchart: Process 45"/>
          <p:cNvSpPr/>
          <p:nvPr/>
        </p:nvSpPr>
        <p:spPr bwMode="auto">
          <a:xfrm>
            <a:off x="9133323" y="552040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7" name="Flowchart: Process 46"/>
          <p:cNvSpPr/>
          <p:nvPr/>
        </p:nvSpPr>
        <p:spPr bwMode="auto">
          <a:xfrm>
            <a:off x="9291299" y="552040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8" name="Flowchart: Process 47"/>
          <p:cNvSpPr/>
          <p:nvPr/>
        </p:nvSpPr>
        <p:spPr bwMode="auto">
          <a:xfrm>
            <a:off x="9452786" y="552040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Flowchart: Process 48"/>
          <p:cNvSpPr/>
          <p:nvPr/>
        </p:nvSpPr>
        <p:spPr bwMode="auto">
          <a:xfrm>
            <a:off x="9605656" y="552040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0" name="Flowchart: Process 49"/>
          <p:cNvSpPr/>
          <p:nvPr/>
        </p:nvSpPr>
        <p:spPr bwMode="auto">
          <a:xfrm>
            <a:off x="9133323" y="561156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1" name="Flowchart: Process 50"/>
          <p:cNvSpPr/>
          <p:nvPr/>
        </p:nvSpPr>
        <p:spPr bwMode="auto">
          <a:xfrm>
            <a:off x="9291299" y="561156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2" name="Flowchart: Process 51"/>
          <p:cNvSpPr/>
          <p:nvPr/>
        </p:nvSpPr>
        <p:spPr bwMode="auto">
          <a:xfrm>
            <a:off x="9452786" y="561156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3" name="Flowchart: Process 52"/>
          <p:cNvSpPr/>
          <p:nvPr/>
        </p:nvSpPr>
        <p:spPr bwMode="auto">
          <a:xfrm>
            <a:off x="9605656" y="561156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4" name="Flowchart: Process 53"/>
          <p:cNvSpPr/>
          <p:nvPr/>
        </p:nvSpPr>
        <p:spPr bwMode="auto">
          <a:xfrm>
            <a:off x="9130770" y="498138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5" name="Flowchart: Process 54"/>
          <p:cNvSpPr/>
          <p:nvPr/>
        </p:nvSpPr>
        <p:spPr bwMode="auto">
          <a:xfrm>
            <a:off x="9288747" y="498138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6" name="Flowchart: Process 55"/>
          <p:cNvSpPr/>
          <p:nvPr/>
        </p:nvSpPr>
        <p:spPr bwMode="auto">
          <a:xfrm>
            <a:off x="9452786" y="498138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7" name="Flowchart: Process 56"/>
          <p:cNvSpPr/>
          <p:nvPr/>
        </p:nvSpPr>
        <p:spPr bwMode="auto">
          <a:xfrm>
            <a:off x="9603103" y="4981381"/>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8" name="Flowchart: Process 57"/>
          <p:cNvSpPr/>
          <p:nvPr/>
        </p:nvSpPr>
        <p:spPr bwMode="auto">
          <a:xfrm>
            <a:off x="9130770" y="507254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9" name="Flowchart: Process 58"/>
          <p:cNvSpPr/>
          <p:nvPr/>
        </p:nvSpPr>
        <p:spPr bwMode="auto">
          <a:xfrm>
            <a:off x="9288747" y="507254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0" name="Flowchart: Process 59"/>
          <p:cNvSpPr/>
          <p:nvPr/>
        </p:nvSpPr>
        <p:spPr bwMode="auto">
          <a:xfrm>
            <a:off x="9452786" y="507254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1" name="Flowchart: Process 60"/>
          <p:cNvSpPr/>
          <p:nvPr/>
        </p:nvSpPr>
        <p:spPr bwMode="auto">
          <a:xfrm>
            <a:off x="9603103" y="5072540"/>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2" name="Flowchart: Process 61"/>
          <p:cNvSpPr/>
          <p:nvPr/>
        </p:nvSpPr>
        <p:spPr bwMode="auto">
          <a:xfrm>
            <a:off x="9132047" y="5162083"/>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3" name="Flowchart: Process 62"/>
          <p:cNvSpPr/>
          <p:nvPr/>
        </p:nvSpPr>
        <p:spPr bwMode="auto">
          <a:xfrm>
            <a:off x="9290024" y="5162083"/>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4" name="Flowchart: Process 63"/>
          <p:cNvSpPr/>
          <p:nvPr/>
        </p:nvSpPr>
        <p:spPr bwMode="auto">
          <a:xfrm>
            <a:off x="9452786" y="5162083"/>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5" name="Flowchart: Process 64"/>
          <p:cNvSpPr/>
          <p:nvPr/>
        </p:nvSpPr>
        <p:spPr bwMode="auto">
          <a:xfrm>
            <a:off x="9604380" y="5162083"/>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6" name="Flowchart: Process 65"/>
          <p:cNvSpPr/>
          <p:nvPr/>
        </p:nvSpPr>
        <p:spPr bwMode="auto">
          <a:xfrm>
            <a:off x="9132047" y="5253242"/>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7" name="Flowchart: Process 66"/>
          <p:cNvSpPr/>
          <p:nvPr/>
        </p:nvSpPr>
        <p:spPr bwMode="auto">
          <a:xfrm>
            <a:off x="9290024" y="5253242"/>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8" name="Flowchart: Process 67"/>
          <p:cNvSpPr/>
          <p:nvPr/>
        </p:nvSpPr>
        <p:spPr bwMode="auto">
          <a:xfrm>
            <a:off x="9452786" y="5253242"/>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9" name="Flowchart: Process 68"/>
          <p:cNvSpPr/>
          <p:nvPr/>
        </p:nvSpPr>
        <p:spPr bwMode="auto">
          <a:xfrm>
            <a:off x="9604380" y="5253242"/>
            <a:ext cx="118084" cy="71419"/>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71" name="Group 70"/>
          <p:cNvGrpSpPr/>
          <p:nvPr/>
        </p:nvGrpSpPr>
        <p:grpSpPr>
          <a:xfrm>
            <a:off x="8481288" y="4981188"/>
            <a:ext cx="590416" cy="701598"/>
            <a:chOff x="2129481" y="1246746"/>
            <a:chExt cx="1904998" cy="3687204"/>
          </a:xfrm>
        </p:grpSpPr>
        <p:sp>
          <p:nvSpPr>
            <p:cNvPr id="72" name="Flowchart: Process 71"/>
            <p:cNvSpPr/>
            <p:nvPr/>
          </p:nvSpPr>
          <p:spPr bwMode="auto">
            <a:xfrm>
              <a:off x="2129481"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3" name="Flowchart: Process 72"/>
            <p:cNvSpPr/>
            <p:nvPr/>
          </p:nvSpPr>
          <p:spPr bwMode="auto">
            <a:xfrm>
              <a:off x="2639196"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4" name="Flowchart: Process 73"/>
            <p:cNvSpPr/>
            <p:nvPr/>
          </p:nvSpPr>
          <p:spPr bwMode="auto">
            <a:xfrm>
              <a:off x="3168477"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5" name="Flowchart: Process 74"/>
            <p:cNvSpPr/>
            <p:nvPr/>
          </p:nvSpPr>
          <p:spPr bwMode="auto">
            <a:xfrm>
              <a:off x="3653480"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6" name="Flowchart: Process 75"/>
            <p:cNvSpPr/>
            <p:nvPr/>
          </p:nvSpPr>
          <p:spPr bwMode="auto">
            <a:xfrm>
              <a:off x="2129481"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7" name="Flowchart: Process 76"/>
            <p:cNvSpPr/>
            <p:nvPr/>
          </p:nvSpPr>
          <p:spPr bwMode="auto">
            <a:xfrm>
              <a:off x="2639196"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8" name="Flowchart: Process 77"/>
            <p:cNvSpPr/>
            <p:nvPr/>
          </p:nvSpPr>
          <p:spPr bwMode="auto">
            <a:xfrm>
              <a:off x="3168477"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9" name="Flowchart: Process 78"/>
            <p:cNvSpPr/>
            <p:nvPr/>
          </p:nvSpPr>
          <p:spPr bwMode="auto">
            <a:xfrm>
              <a:off x="3653480"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0" name="Flowchart: Process 79"/>
            <p:cNvSpPr/>
            <p:nvPr/>
          </p:nvSpPr>
          <p:spPr bwMode="auto">
            <a:xfrm>
              <a:off x="2129481"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1" name="Flowchart: Process 80"/>
            <p:cNvSpPr/>
            <p:nvPr/>
          </p:nvSpPr>
          <p:spPr bwMode="auto">
            <a:xfrm>
              <a:off x="2639196"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2" name="Flowchart: Process 81"/>
            <p:cNvSpPr/>
            <p:nvPr/>
          </p:nvSpPr>
          <p:spPr bwMode="auto">
            <a:xfrm>
              <a:off x="3168477"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3" name="Flowchart: Process 82"/>
            <p:cNvSpPr/>
            <p:nvPr/>
          </p:nvSpPr>
          <p:spPr bwMode="auto">
            <a:xfrm>
              <a:off x="3653480"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4" name="Flowchart: Process 83"/>
            <p:cNvSpPr/>
            <p:nvPr/>
          </p:nvSpPr>
          <p:spPr bwMode="auto">
            <a:xfrm>
              <a:off x="2129481"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5" name="Flowchart: Process 84"/>
            <p:cNvSpPr/>
            <p:nvPr/>
          </p:nvSpPr>
          <p:spPr bwMode="auto">
            <a:xfrm>
              <a:off x="2639196"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6" name="Flowchart: Process 85"/>
            <p:cNvSpPr/>
            <p:nvPr/>
          </p:nvSpPr>
          <p:spPr bwMode="auto">
            <a:xfrm>
              <a:off x="3168477"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7" name="Flowchart: Process 86"/>
            <p:cNvSpPr/>
            <p:nvPr/>
          </p:nvSpPr>
          <p:spPr bwMode="auto">
            <a:xfrm>
              <a:off x="3653480"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8" name="Flowchart: Process 87"/>
            <p:cNvSpPr/>
            <p:nvPr/>
          </p:nvSpPr>
          <p:spPr bwMode="auto">
            <a:xfrm>
              <a:off x="2129481"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9" name="Flowchart: Process 88"/>
            <p:cNvSpPr/>
            <p:nvPr/>
          </p:nvSpPr>
          <p:spPr bwMode="auto">
            <a:xfrm>
              <a:off x="2639196"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0" name="Flowchart: Process 89"/>
            <p:cNvSpPr/>
            <p:nvPr/>
          </p:nvSpPr>
          <p:spPr bwMode="auto">
            <a:xfrm>
              <a:off x="3168477"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1" name="Flowchart: Process 90"/>
            <p:cNvSpPr/>
            <p:nvPr/>
          </p:nvSpPr>
          <p:spPr bwMode="auto">
            <a:xfrm>
              <a:off x="3653480"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2" name="Flowchart: Process 91"/>
            <p:cNvSpPr/>
            <p:nvPr/>
          </p:nvSpPr>
          <p:spPr bwMode="auto">
            <a:xfrm>
              <a:off x="2129481"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3" name="Flowchart: Process 92"/>
            <p:cNvSpPr/>
            <p:nvPr/>
          </p:nvSpPr>
          <p:spPr bwMode="auto">
            <a:xfrm>
              <a:off x="2639196"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4" name="Flowchart: Process 93"/>
            <p:cNvSpPr/>
            <p:nvPr/>
          </p:nvSpPr>
          <p:spPr bwMode="auto">
            <a:xfrm>
              <a:off x="3168477"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5" name="Flowchart: Process 94"/>
            <p:cNvSpPr/>
            <p:nvPr/>
          </p:nvSpPr>
          <p:spPr bwMode="auto">
            <a:xfrm>
              <a:off x="3653480"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6" name="Flowchart: Process 95"/>
            <p:cNvSpPr/>
            <p:nvPr/>
          </p:nvSpPr>
          <p:spPr bwMode="auto">
            <a:xfrm>
              <a:off x="2129481"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7" name="Flowchart: Process 96"/>
            <p:cNvSpPr/>
            <p:nvPr/>
          </p:nvSpPr>
          <p:spPr bwMode="auto">
            <a:xfrm>
              <a:off x="2639196"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8" name="Flowchart: Process 97"/>
            <p:cNvSpPr/>
            <p:nvPr/>
          </p:nvSpPr>
          <p:spPr bwMode="auto">
            <a:xfrm>
              <a:off x="3168477"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9" name="Flowchart: Process 98"/>
            <p:cNvSpPr/>
            <p:nvPr/>
          </p:nvSpPr>
          <p:spPr bwMode="auto">
            <a:xfrm>
              <a:off x="3653480"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0" name="Flowchart: Process 99"/>
            <p:cNvSpPr/>
            <p:nvPr/>
          </p:nvSpPr>
          <p:spPr bwMode="auto">
            <a:xfrm>
              <a:off x="2129481"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1" name="Flowchart: Process 100"/>
            <p:cNvSpPr/>
            <p:nvPr/>
          </p:nvSpPr>
          <p:spPr bwMode="auto">
            <a:xfrm>
              <a:off x="2639196"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2" name="Flowchart: Process 101"/>
            <p:cNvSpPr/>
            <p:nvPr/>
          </p:nvSpPr>
          <p:spPr bwMode="auto">
            <a:xfrm>
              <a:off x="3168477"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3" name="Flowchart: Process 102"/>
            <p:cNvSpPr/>
            <p:nvPr/>
          </p:nvSpPr>
          <p:spPr bwMode="auto">
            <a:xfrm>
              <a:off x="3653480"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0" name="Title 19"/>
          <p:cNvSpPr>
            <a:spLocks noGrp="1"/>
          </p:cNvSpPr>
          <p:nvPr>
            <p:ph type="title"/>
          </p:nvPr>
        </p:nvSpPr>
        <p:spPr>
          <a:xfrm>
            <a:off x="519113" y="176594"/>
            <a:ext cx="11149013" cy="997196"/>
          </a:xfrm>
        </p:spPr>
        <p:txBody>
          <a:bodyPr/>
          <a:lstStyle/>
          <a:p>
            <a:r>
              <a:rPr lang="en-US" sz="3600" dirty="0" smtClean="0"/>
              <a:t>Deploying a Service to the Cloud:</a:t>
            </a:r>
            <a:br>
              <a:rPr lang="en-US" sz="3600" dirty="0" smtClean="0"/>
            </a:br>
            <a:r>
              <a:rPr lang="en-US" sz="3600" dirty="0" smtClean="0"/>
              <a:t>From IT Administrator’s perspective</a:t>
            </a:r>
            <a:endParaRPr lang="en-US" sz="3600" dirty="0"/>
          </a:p>
        </p:txBody>
      </p:sp>
      <p:sp>
        <p:nvSpPr>
          <p:cNvPr id="106" name="Text Placeholder 105"/>
          <p:cNvSpPr>
            <a:spLocks noGrp="1"/>
          </p:cNvSpPr>
          <p:nvPr>
            <p:ph idx="1"/>
          </p:nvPr>
        </p:nvSpPr>
        <p:spPr>
          <a:xfrm>
            <a:off x="312642" y="1188144"/>
            <a:ext cx="7180135" cy="5435334"/>
          </a:xfrm>
        </p:spPr>
        <p:txBody>
          <a:bodyPr/>
          <a:lstStyle/>
          <a:p>
            <a:r>
              <a:rPr lang="en-US" sz="2800" dirty="0" smtClean="0"/>
              <a:t>Service package uploaded to Windows Azure</a:t>
            </a:r>
          </a:p>
          <a:p>
            <a:pPr lvl="1"/>
            <a:r>
              <a:rPr lang="en-US" sz="2400" dirty="0" smtClean="0"/>
              <a:t>System Center Concero provides IT Pro experience for uploading service package</a:t>
            </a:r>
          </a:p>
          <a:p>
            <a:pPr lvl="1"/>
            <a:r>
              <a:rPr lang="en-US" sz="2400" dirty="0" smtClean="0"/>
              <a:t>Windows Azure portal provides developers the ability to upload service package</a:t>
            </a:r>
          </a:p>
          <a:p>
            <a:pPr lvl="1"/>
            <a:r>
              <a:rPr lang="en-US" sz="2400" dirty="0" smtClean="0"/>
              <a:t>Service package passed to Windows Azure Service Management API which validates and converts package</a:t>
            </a:r>
          </a:p>
          <a:p>
            <a:r>
              <a:rPr lang="en-US" sz="2800" dirty="0" smtClean="0"/>
              <a:t>Service Management sends service to Fabric Controller (FC) based on target region</a:t>
            </a:r>
          </a:p>
          <a:p>
            <a:r>
              <a:rPr lang="en-US" sz="2800" dirty="0" smtClean="0"/>
              <a:t>FC stores image in repository and deploys service</a:t>
            </a:r>
          </a:p>
        </p:txBody>
      </p:sp>
      <p:cxnSp>
        <p:nvCxnSpPr>
          <p:cNvPr id="26" name="Straight Arrow Connector 25"/>
          <p:cNvCxnSpPr>
            <a:stCxn id="5" idx="2"/>
            <a:endCxn id="2" idx="0"/>
          </p:cNvCxnSpPr>
          <p:nvPr/>
        </p:nvCxnSpPr>
        <p:spPr>
          <a:xfrm flipH="1">
            <a:off x="10017719" y="3577158"/>
            <a:ext cx="12527" cy="92778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nvGrpSpPr>
          <p:cNvPr id="104" name="Group 103"/>
          <p:cNvGrpSpPr/>
          <p:nvPr/>
        </p:nvGrpSpPr>
        <p:grpSpPr>
          <a:xfrm>
            <a:off x="9786504" y="4981378"/>
            <a:ext cx="590416" cy="701598"/>
            <a:chOff x="2129481" y="1246746"/>
            <a:chExt cx="1904998" cy="3687204"/>
          </a:xfrm>
        </p:grpSpPr>
        <p:sp>
          <p:nvSpPr>
            <p:cNvPr id="105" name="Flowchart: Process 104"/>
            <p:cNvSpPr/>
            <p:nvPr/>
          </p:nvSpPr>
          <p:spPr bwMode="auto">
            <a:xfrm>
              <a:off x="2129481"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7" name="Flowchart: Process 106"/>
            <p:cNvSpPr/>
            <p:nvPr/>
          </p:nvSpPr>
          <p:spPr bwMode="auto">
            <a:xfrm>
              <a:off x="2639196"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9" name="Flowchart: Process 108"/>
            <p:cNvSpPr/>
            <p:nvPr/>
          </p:nvSpPr>
          <p:spPr bwMode="auto">
            <a:xfrm>
              <a:off x="3168477"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0" name="Flowchart: Process 109"/>
            <p:cNvSpPr/>
            <p:nvPr/>
          </p:nvSpPr>
          <p:spPr bwMode="auto">
            <a:xfrm>
              <a:off x="3653480"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1" name="Flowchart: Process 110"/>
            <p:cNvSpPr/>
            <p:nvPr/>
          </p:nvSpPr>
          <p:spPr bwMode="auto">
            <a:xfrm>
              <a:off x="2129481"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2" name="Flowchart: Process 111"/>
            <p:cNvSpPr/>
            <p:nvPr/>
          </p:nvSpPr>
          <p:spPr bwMode="auto">
            <a:xfrm>
              <a:off x="2639196"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3" name="Flowchart: Process 112"/>
            <p:cNvSpPr/>
            <p:nvPr/>
          </p:nvSpPr>
          <p:spPr bwMode="auto">
            <a:xfrm>
              <a:off x="3168477"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4" name="Flowchart: Process 113"/>
            <p:cNvSpPr/>
            <p:nvPr/>
          </p:nvSpPr>
          <p:spPr bwMode="auto">
            <a:xfrm>
              <a:off x="3653480"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5" name="Flowchart: Process 114"/>
            <p:cNvSpPr/>
            <p:nvPr/>
          </p:nvSpPr>
          <p:spPr bwMode="auto">
            <a:xfrm>
              <a:off x="2129481"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6" name="Flowchart: Process 115"/>
            <p:cNvSpPr/>
            <p:nvPr/>
          </p:nvSpPr>
          <p:spPr bwMode="auto">
            <a:xfrm>
              <a:off x="2639196"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7" name="Flowchart: Process 116"/>
            <p:cNvSpPr/>
            <p:nvPr/>
          </p:nvSpPr>
          <p:spPr bwMode="auto">
            <a:xfrm>
              <a:off x="3168477"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8" name="Flowchart: Process 117"/>
            <p:cNvSpPr/>
            <p:nvPr/>
          </p:nvSpPr>
          <p:spPr bwMode="auto">
            <a:xfrm>
              <a:off x="3653480"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9" name="Flowchart: Process 118"/>
            <p:cNvSpPr/>
            <p:nvPr/>
          </p:nvSpPr>
          <p:spPr bwMode="auto">
            <a:xfrm>
              <a:off x="2129481"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0" name="Flowchart: Process 119"/>
            <p:cNvSpPr/>
            <p:nvPr/>
          </p:nvSpPr>
          <p:spPr bwMode="auto">
            <a:xfrm>
              <a:off x="2639196"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1" name="Flowchart: Process 120"/>
            <p:cNvSpPr/>
            <p:nvPr/>
          </p:nvSpPr>
          <p:spPr bwMode="auto">
            <a:xfrm>
              <a:off x="3168477"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2" name="Flowchart: Process 121"/>
            <p:cNvSpPr/>
            <p:nvPr/>
          </p:nvSpPr>
          <p:spPr bwMode="auto">
            <a:xfrm>
              <a:off x="3653480"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3" name="Flowchart: Process 122"/>
            <p:cNvSpPr/>
            <p:nvPr/>
          </p:nvSpPr>
          <p:spPr bwMode="auto">
            <a:xfrm>
              <a:off x="2129481"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4" name="Flowchart: Process 123"/>
            <p:cNvSpPr/>
            <p:nvPr/>
          </p:nvSpPr>
          <p:spPr bwMode="auto">
            <a:xfrm>
              <a:off x="2639196"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5" name="Flowchart: Process 124"/>
            <p:cNvSpPr/>
            <p:nvPr/>
          </p:nvSpPr>
          <p:spPr bwMode="auto">
            <a:xfrm>
              <a:off x="3168477"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6" name="Flowchart: Process 125"/>
            <p:cNvSpPr/>
            <p:nvPr/>
          </p:nvSpPr>
          <p:spPr bwMode="auto">
            <a:xfrm>
              <a:off x="3653480"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7" name="Flowchart: Process 126"/>
            <p:cNvSpPr/>
            <p:nvPr/>
          </p:nvSpPr>
          <p:spPr bwMode="auto">
            <a:xfrm>
              <a:off x="2129481"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8" name="Flowchart: Process 127"/>
            <p:cNvSpPr/>
            <p:nvPr/>
          </p:nvSpPr>
          <p:spPr bwMode="auto">
            <a:xfrm>
              <a:off x="2639196"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9" name="Flowchart: Process 128"/>
            <p:cNvSpPr/>
            <p:nvPr/>
          </p:nvSpPr>
          <p:spPr bwMode="auto">
            <a:xfrm>
              <a:off x="3168477"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0" name="Flowchart: Process 129"/>
            <p:cNvSpPr/>
            <p:nvPr/>
          </p:nvSpPr>
          <p:spPr bwMode="auto">
            <a:xfrm>
              <a:off x="3653480"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1" name="Flowchart: Process 130"/>
            <p:cNvSpPr/>
            <p:nvPr/>
          </p:nvSpPr>
          <p:spPr bwMode="auto">
            <a:xfrm>
              <a:off x="2129481"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2" name="Flowchart: Process 131"/>
            <p:cNvSpPr/>
            <p:nvPr/>
          </p:nvSpPr>
          <p:spPr bwMode="auto">
            <a:xfrm>
              <a:off x="2639196"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3" name="Flowchart: Process 132"/>
            <p:cNvSpPr/>
            <p:nvPr/>
          </p:nvSpPr>
          <p:spPr bwMode="auto">
            <a:xfrm>
              <a:off x="3168477"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4" name="Flowchart: Process 133"/>
            <p:cNvSpPr/>
            <p:nvPr/>
          </p:nvSpPr>
          <p:spPr bwMode="auto">
            <a:xfrm>
              <a:off x="3653480"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5" name="Flowchart: Process 134"/>
            <p:cNvSpPr/>
            <p:nvPr/>
          </p:nvSpPr>
          <p:spPr bwMode="auto">
            <a:xfrm>
              <a:off x="2129481"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6" name="Flowchart: Process 135"/>
            <p:cNvSpPr/>
            <p:nvPr/>
          </p:nvSpPr>
          <p:spPr bwMode="auto">
            <a:xfrm>
              <a:off x="2639196"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7" name="Flowchart: Process 136"/>
            <p:cNvSpPr/>
            <p:nvPr/>
          </p:nvSpPr>
          <p:spPr bwMode="auto">
            <a:xfrm>
              <a:off x="3168477"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8" name="Flowchart: Process 137"/>
            <p:cNvSpPr/>
            <p:nvPr/>
          </p:nvSpPr>
          <p:spPr bwMode="auto">
            <a:xfrm>
              <a:off x="3653480"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39" name="Group 138"/>
          <p:cNvGrpSpPr/>
          <p:nvPr/>
        </p:nvGrpSpPr>
        <p:grpSpPr>
          <a:xfrm>
            <a:off x="10411738" y="4981770"/>
            <a:ext cx="590416" cy="701598"/>
            <a:chOff x="2129481" y="1246746"/>
            <a:chExt cx="1904998" cy="3687204"/>
          </a:xfrm>
        </p:grpSpPr>
        <p:sp>
          <p:nvSpPr>
            <p:cNvPr id="140" name="Flowchart: Process 139"/>
            <p:cNvSpPr/>
            <p:nvPr/>
          </p:nvSpPr>
          <p:spPr bwMode="auto">
            <a:xfrm>
              <a:off x="2129481"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1" name="Flowchart: Process 140"/>
            <p:cNvSpPr/>
            <p:nvPr/>
          </p:nvSpPr>
          <p:spPr bwMode="auto">
            <a:xfrm>
              <a:off x="2639196"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2" name="Flowchart: Process 141"/>
            <p:cNvSpPr/>
            <p:nvPr/>
          </p:nvSpPr>
          <p:spPr bwMode="auto">
            <a:xfrm>
              <a:off x="3168477"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3" name="Flowchart: Process 142"/>
            <p:cNvSpPr/>
            <p:nvPr/>
          </p:nvSpPr>
          <p:spPr bwMode="auto">
            <a:xfrm>
              <a:off x="3653480"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4" name="Flowchart: Process 143"/>
            <p:cNvSpPr/>
            <p:nvPr/>
          </p:nvSpPr>
          <p:spPr bwMode="auto">
            <a:xfrm>
              <a:off x="2129481"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5" name="Flowchart: Process 144"/>
            <p:cNvSpPr/>
            <p:nvPr/>
          </p:nvSpPr>
          <p:spPr bwMode="auto">
            <a:xfrm>
              <a:off x="2639196"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6" name="Flowchart: Process 145"/>
            <p:cNvSpPr/>
            <p:nvPr/>
          </p:nvSpPr>
          <p:spPr bwMode="auto">
            <a:xfrm>
              <a:off x="3168477"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7" name="Flowchart: Process 146"/>
            <p:cNvSpPr/>
            <p:nvPr/>
          </p:nvSpPr>
          <p:spPr bwMode="auto">
            <a:xfrm>
              <a:off x="3653480"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8" name="Flowchart: Process 147"/>
            <p:cNvSpPr/>
            <p:nvPr/>
          </p:nvSpPr>
          <p:spPr bwMode="auto">
            <a:xfrm>
              <a:off x="2129481"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9" name="Flowchart: Process 148"/>
            <p:cNvSpPr/>
            <p:nvPr/>
          </p:nvSpPr>
          <p:spPr bwMode="auto">
            <a:xfrm>
              <a:off x="2639196"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0" name="Flowchart: Process 149"/>
            <p:cNvSpPr/>
            <p:nvPr/>
          </p:nvSpPr>
          <p:spPr bwMode="auto">
            <a:xfrm>
              <a:off x="3168477"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1" name="Flowchart: Process 150"/>
            <p:cNvSpPr/>
            <p:nvPr/>
          </p:nvSpPr>
          <p:spPr bwMode="auto">
            <a:xfrm>
              <a:off x="3653480"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2" name="Flowchart: Process 151"/>
            <p:cNvSpPr/>
            <p:nvPr/>
          </p:nvSpPr>
          <p:spPr bwMode="auto">
            <a:xfrm>
              <a:off x="2129481"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3" name="Flowchart: Process 152"/>
            <p:cNvSpPr/>
            <p:nvPr/>
          </p:nvSpPr>
          <p:spPr bwMode="auto">
            <a:xfrm>
              <a:off x="2639196"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4" name="Flowchart: Process 153"/>
            <p:cNvSpPr/>
            <p:nvPr/>
          </p:nvSpPr>
          <p:spPr bwMode="auto">
            <a:xfrm>
              <a:off x="3168477"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5" name="Flowchart: Process 154"/>
            <p:cNvSpPr/>
            <p:nvPr/>
          </p:nvSpPr>
          <p:spPr bwMode="auto">
            <a:xfrm>
              <a:off x="3653480"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6" name="Flowchart: Process 155"/>
            <p:cNvSpPr/>
            <p:nvPr/>
          </p:nvSpPr>
          <p:spPr bwMode="auto">
            <a:xfrm>
              <a:off x="2129481"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7" name="Flowchart: Process 156"/>
            <p:cNvSpPr/>
            <p:nvPr/>
          </p:nvSpPr>
          <p:spPr bwMode="auto">
            <a:xfrm>
              <a:off x="2639196"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8" name="Flowchart: Process 157"/>
            <p:cNvSpPr/>
            <p:nvPr/>
          </p:nvSpPr>
          <p:spPr bwMode="auto">
            <a:xfrm>
              <a:off x="3168477"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9" name="Flowchart: Process 158"/>
            <p:cNvSpPr/>
            <p:nvPr/>
          </p:nvSpPr>
          <p:spPr bwMode="auto">
            <a:xfrm>
              <a:off x="3653480"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0" name="Flowchart: Process 159"/>
            <p:cNvSpPr/>
            <p:nvPr/>
          </p:nvSpPr>
          <p:spPr bwMode="auto">
            <a:xfrm>
              <a:off x="2129481"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1" name="Flowchart: Process 160"/>
            <p:cNvSpPr/>
            <p:nvPr/>
          </p:nvSpPr>
          <p:spPr bwMode="auto">
            <a:xfrm>
              <a:off x="2639196"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2" name="Flowchart: Process 161"/>
            <p:cNvSpPr/>
            <p:nvPr/>
          </p:nvSpPr>
          <p:spPr bwMode="auto">
            <a:xfrm>
              <a:off x="3168477"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3" name="Flowchart: Process 162"/>
            <p:cNvSpPr/>
            <p:nvPr/>
          </p:nvSpPr>
          <p:spPr bwMode="auto">
            <a:xfrm>
              <a:off x="3653480"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4" name="Flowchart: Process 163"/>
            <p:cNvSpPr/>
            <p:nvPr/>
          </p:nvSpPr>
          <p:spPr bwMode="auto">
            <a:xfrm>
              <a:off x="2129481"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5" name="Flowchart: Process 164"/>
            <p:cNvSpPr/>
            <p:nvPr/>
          </p:nvSpPr>
          <p:spPr bwMode="auto">
            <a:xfrm>
              <a:off x="2639196"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6" name="Flowchart: Process 165"/>
            <p:cNvSpPr/>
            <p:nvPr/>
          </p:nvSpPr>
          <p:spPr bwMode="auto">
            <a:xfrm>
              <a:off x="3168477"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7" name="Flowchart: Process 166"/>
            <p:cNvSpPr/>
            <p:nvPr/>
          </p:nvSpPr>
          <p:spPr bwMode="auto">
            <a:xfrm>
              <a:off x="3653480"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8" name="Flowchart: Process 167"/>
            <p:cNvSpPr/>
            <p:nvPr/>
          </p:nvSpPr>
          <p:spPr bwMode="auto">
            <a:xfrm>
              <a:off x="2129481"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9" name="Flowchart: Process 168"/>
            <p:cNvSpPr/>
            <p:nvPr/>
          </p:nvSpPr>
          <p:spPr bwMode="auto">
            <a:xfrm>
              <a:off x="2639196"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0" name="Flowchart: Process 169"/>
            <p:cNvSpPr/>
            <p:nvPr/>
          </p:nvSpPr>
          <p:spPr bwMode="auto">
            <a:xfrm>
              <a:off x="3168477"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1" name="Flowchart: Process 170"/>
            <p:cNvSpPr/>
            <p:nvPr/>
          </p:nvSpPr>
          <p:spPr bwMode="auto">
            <a:xfrm>
              <a:off x="3653480"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172" name="Group 171"/>
          <p:cNvGrpSpPr/>
          <p:nvPr/>
        </p:nvGrpSpPr>
        <p:grpSpPr>
          <a:xfrm>
            <a:off x="11047378" y="4984019"/>
            <a:ext cx="592970" cy="701598"/>
            <a:chOff x="2129481" y="1246746"/>
            <a:chExt cx="1913238" cy="3687204"/>
          </a:xfrm>
        </p:grpSpPr>
        <p:sp>
          <p:nvSpPr>
            <p:cNvPr id="173" name="Flowchart: Process 172"/>
            <p:cNvSpPr/>
            <p:nvPr/>
          </p:nvSpPr>
          <p:spPr bwMode="auto">
            <a:xfrm>
              <a:off x="2129481"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4" name="Flowchart: Process 173"/>
            <p:cNvSpPr/>
            <p:nvPr/>
          </p:nvSpPr>
          <p:spPr bwMode="auto">
            <a:xfrm>
              <a:off x="2639196"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5" name="Flowchart: Process 174"/>
            <p:cNvSpPr/>
            <p:nvPr/>
          </p:nvSpPr>
          <p:spPr bwMode="auto">
            <a:xfrm>
              <a:off x="3168477"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6" name="Flowchart: Process 175"/>
            <p:cNvSpPr/>
            <p:nvPr/>
          </p:nvSpPr>
          <p:spPr bwMode="auto">
            <a:xfrm>
              <a:off x="3661720" y="312986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7" name="Flowchart: Process 176"/>
            <p:cNvSpPr/>
            <p:nvPr/>
          </p:nvSpPr>
          <p:spPr bwMode="auto">
            <a:xfrm>
              <a:off x="2129481"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8" name="Flowchart: Process 177"/>
            <p:cNvSpPr/>
            <p:nvPr/>
          </p:nvSpPr>
          <p:spPr bwMode="auto">
            <a:xfrm>
              <a:off x="2639196"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9" name="Flowchart: Process 178"/>
            <p:cNvSpPr/>
            <p:nvPr/>
          </p:nvSpPr>
          <p:spPr bwMode="auto">
            <a:xfrm>
              <a:off x="3168477"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0" name="Flowchart: Process 179"/>
            <p:cNvSpPr/>
            <p:nvPr/>
          </p:nvSpPr>
          <p:spPr bwMode="auto">
            <a:xfrm>
              <a:off x="3661720" y="360894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1" name="Flowchart: Process 180"/>
            <p:cNvSpPr/>
            <p:nvPr/>
          </p:nvSpPr>
          <p:spPr bwMode="auto">
            <a:xfrm>
              <a:off x="2129481"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2" name="Flowchart: Process 181"/>
            <p:cNvSpPr/>
            <p:nvPr/>
          </p:nvSpPr>
          <p:spPr bwMode="auto">
            <a:xfrm>
              <a:off x="2639196"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3" name="Flowchart: Process 182"/>
            <p:cNvSpPr/>
            <p:nvPr/>
          </p:nvSpPr>
          <p:spPr bwMode="auto">
            <a:xfrm>
              <a:off x="3168477"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4" name="Flowchart: Process 183"/>
            <p:cNvSpPr/>
            <p:nvPr/>
          </p:nvSpPr>
          <p:spPr bwMode="auto">
            <a:xfrm>
              <a:off x="3661720" y="407953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5" name="Flowchart: Process 184"/>
            <p:cNvSpPr/>
            <p:nvPr/>
          </p:nvSpPr>
          <p:spPr bwMode="auto">
            <a:xfrm>
              <a:off x="2129481"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6" name="Flowchart: Process 185"/>
            <p:cNvSpPr/>
            <p:nvPr/>
          </p:nvSpPr>
          <p:spPr bwMode="auto">
            <a:xfrm>
              <a:off x="2639196"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7" name="Flowchart: Process 186"/>
            <p:cNvSpPr/>
            <p:nvPr/>
          </p:nvSpPr>
          <p:spPr bwMode="auto">
            <a:xfrm>
              <a:off x="3168477"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8" name="Flowchart: Process 187"/>
            <p:cNvSpPr/>
            <p:nvPr/>
          </p:nvSpPr>
          <p:spPr bwMode="auto">
            <a:xfrm>
              <a:off x="3661720" y="4558612"/>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9" name="Flowchart: Process 188"/>
            <p:cNvSpPr/>
            <p:nvPr/>
          </p:nvSpPr>
          <p:spPr bwMode="auto">
            <a:xfrm>
              <a:off x="2129481"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0" name="Flowchart: Process 189"/>
            <p:cNvSpPr/>
            <p:nvPr/>
          </p:nvSpPr>
          <p:spPr bwMode="auto">
            <a:xfrm>
              <a:off x="2639196"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1" name="Flowchart: Process 190"/>
            <p:cNvSpPr/>
            <p:nvPr/>
          </p:nvSpPr>
          <p:spPr bwMode="auto">
            <a:xfrm>
              <a:off x="3168477"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2" name="Flowchart: Process 191"/>
            <p:cNvSpPr/>
            <p:nvPr/>
          </p:nvSpPr>
          <p:spPr bwMode="auto">
            <a:xfrm>
              <a:off x="3661720" y="124674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3" name="Flowchart: Process 192"/>
            <p:cNvSpPr/>
            <p:nvPr/>
          </p:nvSpPr>
          <p:spPr bwMode="auto">
            <a:xfrm>
              <a:off x="2129481"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4" name="Flowchart: Process 193"/>
            <p:cNvSpPr/>
            <p:nvPr/>
          </p:nvSpPr>
          <p:spPr bwMode="auto">
            <a:xfrm>
              <a:off x="2639196"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5" name="Flowchart: Process 194"/>
            <p:cNvSpPr/>
            <p:nvPr/>
          </p:nvSpPr>
          <p:spPr bwMode="auto">
            <a:xfrm>
              <a:off x="3168477"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6" name="Flowchart: Process 195"/>
            <p:cNvSpPr/>
            <p:nvPr/>
          </p:nvSpPr>
          <p:spPr bwMode="auto">
            <a:xfrm>
              <a:off x="3661720" y="1725826"/>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7" name="Flowchart: Process 196"/>
            <p:cNvSpPr/>
            <p:nvPr/>
          </p:nvSpPr>
          <p:spPr bwMode="auto">
            <a:xfrm>
              <a:off x="2129481"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8" name="Flowchart: Process 197"/>
            <p:cNvSpPr/>
            <p:nvPr/>
          </p:nvSpPr>
          <p:spPr bwMode="auto">
            <a:xfrm>
              <a:off x="2639196"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9" name="Flowchart: Process 198"/>
            <p:cNvSpPr/>
            <p:nvPr/>
          </p:nvSpPr>
          <p:spPr bwMode="auto">
            <a:xfrm>
              <a:off x="3168477"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0" name="Flowchart: Process 199"/>
            <p:cNvSpPr/>
            <p:nvPr/>
          </p:nvSpPr>
          <p:spPr bwMode="auto">
            <a:xfrm>
              <a:off x="3661720" y="219641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1" name="Flowchart: Process 200"/>
            <p:cNvSpPr/>
            <p:nvPr/>
          </p:nvSpPr>
          <p:spPr bwMode="auto">
            <a:xfrm>
              <a:off x="2129481"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2" name="Flowchart: Process 201"/>
            <p:cNvSpPr/>
            <p:nvPr/>
          </p:nvSpPr>
          <p:spPr bwMode="auto">
            <a:xfrm>
              <a:off x="2639196"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3" name="Flowchart: Process 202"/>
            <p:cNvSpPr/>
            <p:nvPr/>
          </p:nvSpPr>
          <p:spPr bwMode="auto">
            <a:xfrm>
              <a:off x="3168477"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4" name="Flowchart: Process 203"/>
            <p:cNvSpPr/>
            <p:nvPr/>
          </p:nvSpPr>
          <p:spPr bwMode="auto">
            <a:xfrm>
              <a:off x="3661720" y="2675494"/>
              <a:ext cx="380999" cy="3753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2" name="Rectangle 1"/>
          <p:cNvSpPr/>
          <p:nvPr/>
        </p:nvSpPr>
        <p:spPr bwMode="auto">
          <a:xfrm>
            <a:off x="8535248" y="4504944"/>
            <a:ext cx="2964942"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Fabric Controller</a:t>
            </a:r>
          </a:p>
        </p:txBody>
      </p:sp>
      <p:sp>
        <p:nvSpPr>
          <p:cNvPr id="25" name="Flowchart: Document 24"/>
          <p:cNvSpPr/>
          <p:nvPr/>
        </p:nvSpPr>
        <p:spPr bwMode="auto">
          <a:xfrm>
            <a:off x="9446338" y="202929"/>
            <a:ext cx="1496774" cy="669329"/>
          </a:xfrm>
          <a:prstGeom prst="flowChartDocumen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Service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466" y="1581902"/>
            <a:ext cx="1590371" cy="111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612" y="1596377"/>
            <a:ext cx="1661495" cy="111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39264" y="1056586"/>
            <a:ext cx="1225259" cy="492443"/>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Windows Azure Portal</a:t>
            </a:r>
          </a:p>
        </p:txBody>
      </p:sp>
      <p:sp>
        <p:nvSpPr>
          <p:cNvPr id="205" name="TextBox 204"/>
          <p:cNvSpPr txBox="1"/>
          <p:nvPr/>
        </p:nvSpPr>
        <p:spPr>
          <a:xfrm>
            <a:off x="10227746" y="1036711"/>
            <a:ext cx="2211796"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System Center “Concero”</a:t>
            </a:r>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CNALgDASIAAhEBAxEB/8QAHAAAAQUBAQEAAAAAAAAAAAAAAAMEBQYHAQII/8QARBAAAQMDAQMIBwUGBAcBAAAAAQIDBAAFEQYSITEHExRBUVNykSI0YXGBktEjM6GxwRUyQlJighYXJEMnY3R1orLx4f/EABkBAQADAQEAAAAAAAAAAAAAAAACAwQFAf/EACURAAMAAgICAgICAwAAAAAAAAABAgMRBBIhMUFhEyIUUUJSkf/aAAwDAQACEQMRAD8A2pbq0ubCW9r+6uc673CvmoT62rwfSl6AR513uFfNRzrvcK+al6KAQ513uFfNRzrvcK+al6KAQ513uFfNRzrvcK+al6KAQ513uFfNRzrvcK+al6KAQ513uFfNRzrvcK+al6KAQ513uFfNRzrvcK+al64SAONAIc673B+ajnXe4PzVx6bFYP28llsnhtrArrEyLI+4kNO447KwaaZ7pnedd7hXzUc673CvmpbI7a7Q8EOdd7hXzUc673CvmpeigEOdd7hXzUc673B+al6KARadK3ChSNkgZ40VxPrqvAKKA4n1tXg+lOKbp9bV4PpTigCiiigOUUzn3BiA1tvK9I8Ejiar0nUUt1X+nSlpHbxP0qyMdX6KcmeI8NltoqjqulzHpdKX5CvbepLjH+9Sh5P9QwfMfSp/gorXKhl2oqHtN+h3FYaSstyMZLTm4/DqPwqYqmpcvTNE0qW0crhIAJPChakpSVKICQMknqrFuULlCcuCnbZY3VIhD0XJCNynu0DsT+fu42YcNZa1JZEunotereUuBaFLiWxImyxkEg/ZoPtPWfYPMVll51tfbstXSbg620TgNMq5tA9m7efjmq6tR3jfx6+JpI12MPFiPtmyJiD2t4HOUgknJO7Oe2vIdwoFIAUOBHEV4Kc0iv0a0KUWd2Wyya71BaFp6NPcdZHFmSS4jHZv3j4Gtd0ZyjW7UTqIklIhzzwaUvKXPCrrPsOD76+dUrNLNOlKkkHBByD2Gs+biRkXryQqJyfB9eDfXazrkp1oq+Rja7k5m4R07SHDu59vt946/OtEri5IcV1ZiuXL0ztFFFQIiCfXVeAUUJ9dV4BRQHE+tq8H0pxTdPravB9KcUBykZchMaOt5f7qRmlqrmuZXR7MR/OsIqUT2pIrzX0h1/RX5Up2dKW84vOeA6gKUabqFiy6tdggmegPuDEXPonrX7uwV0LahfRyMUVkr7YgljPAZpvLjK2Puz5Vd2Y7TI+ybSkezjSpAI38Ky/n8+joLir5ZjN6yjekkKG8EHgeqrHoDXabi+mzXhwCaAeYeJ3PgdR/qHkeIqzXzS1uu7CkKRzDpB2XWRgj4cDWI36xLs15eS5IbecZWC0WVbkniCewjs7fdWuPx8mer9iZrE/ouXKjrLnUuWS1OfZ/uynU/wAX9A9nb5VlLvGpBSFOEq47zn2GkVtVsw4pxTpGyMiSGBFecU7W3Vj0hoi46idCwgsQgobT6/yA66tvJONbZYshWYFvk3CQiNBYcecUQAlAzvrQovJLNTaJMqa62JaWitmOBtAqxwUd1alprTNs09FS1BYAXjCnlD01fHs9lTZ4Vys3OqnqPQeV/B8lvSZTY9Apb3Y2UISMH86QNzfScSW2ZCexxAB8xg1ZtZW5EHU11jNp9BElRB9+Ffqaq8hj0twrdC7SqJzT/smbBchbLnGu9vUtJiOJW6yo5KU8FYPWnGd/GvqBh1D7SHUfurSFD3EZr5GhrMaU2s/u5CVD+ZJ4jyr6h0Ssr0taypW0oR0pJ7cDFY+dPqmMz7JP5J2iiiucZxBPrqvAKKE+uq8AooDifW1eD6U4pun1tXg+lOKA4aq3KDFXJsmy194lYUn2ns+NWmmd1hpnwHoxOyVp9FQ/hVxB86njrrSZXlnvDRiNukKkutx0nBeWGx2jJx9a3SMwiPHbZbGENpCQPYKxyRFbZu6HpH+lnR30qdGzlDhB3nHUT29daozqC1vJCkS28K37zitXKTrWjJxaiU035JWuEgAk1DS9TWyMjJkBfsQM1T7/AKtkzkqYhhTDHAq/iVVGPBdv0X3yIn5JLWOrhGQuFbFgvHct0cEewe2sweClOFa8qUrJJPE9pqQWnOTnjvJPXSK266mHFOJeDL+Z29siFs4VtD0c9XbSK2iVADieAqVTDdlupYjoUt5RwhKRvJ6qLDf4lj1Ag3G3GQGSULU4MFCs78D2HPGrnWvXstmy0aJ5PFzFN3C9oUhji3H4FftPYK1iOwzGZQzHbS22gYSlAwAKZ2m8QbvGQ/AfQtCgPRB3j3ipEVxc+S7r9/8AhrjTW97O1w8KDwpheri1a7XImunAaSSB2q6h51Ult6JejD9blMnVN0dRvSZBA9uAB+eaqsiPvqyyW1OKW4794tRWvxE5NRzzGScV3cS6wkQWVED0XaUEgZycV9P6Xjqiaft7Kx6aWEBXvxWJaOsBu1/jshCi0le2rsCRx+nxr6AQAkBKRgDdisPPyKmpLm/B6ooornkBBPrqvAKKE+uq8AooDifW1eD6U4pun1tXg+lOM0AUUUUBVtXaYTeEdJiAImoGN+4Oj+U/oaz1CnIrxhXBpTLoOAHBg+72++tqBFMLpaIF2aLc+Mh0DgSPSHuPEVpxclwutejJn4qyeV4ZlSkY39tJLT21dntBtoJ6DcXm09TboDgHx40m1oZ0ry/ORs/8tv61rXJxmD+JmTKOpH/2nlpsE28O7MZrZaz6Tqh6KfrWhQtI2uMQpba5Cgc/anI8qnmm0toCG0hCBwSBjFVXzP8AQ14uJX+ZD6f05DsbWWk85JUMLfUN59g7BVR5SNDmetV5tTJMkDMhlPFwD+If1dvb8K0k7qOqss5rm++/Js6Trqj5ytz8mC4Fw3ltKSd+wcb+wirra+UW4Q0pbmtJlJA/e4K86tmp9CWu+lUhG1Dmn/fZGNo/1J4H38azq6cnGpISlGOlE5kbwppeFH+010FlwZl+3v7KljcvaLzF5TbM4P8AVoejq6yU7Q/CqxqbVbV+f2W3Q3DbVltsnes/zq/QVTntO3yO5su2malXV9kT+VLRdLahl/dWeXjtUjZH4mpTx8EPsmT06Wmxy9IjjJ51O6koLDtymIiwI6npCzjZTuHvPYKstm5L7pIWF3Z5mI31obO2sj38BWlWHT9vsMctW5jZUoem6retZ9pqGXlRC1D2ycY4jz7Gej7HEsMNTYeadmOHMhwKHEfwgdQHZVjBBAINVK86MTcJD70aaqGt5bqlKaRvUHG0oUD8BnNWW3xzEhR421tBlpLe0evAxn8K5lN09sk3sc0UUV4BBPrqvAKKE+uq8AooDyn1pfgH6VW4WtYr+l5t5XGWhcRa21xdrK1LzhAHiynHvqyJ9aX4B+lUmy6bhyZMVyLeY8kwGy3LZZwpKnklfMqI6ijbX78DsoCdh6ljLidMnOR4zPRI7+zzhUtJdBwkgDfwwMZJwacJ1NZVLQ2Z7aVuM88ErQpJS3v9JWR6I9E8cVBJ0dMYbjuszIxkxWYKWucbJQpccLB2t+cHb3Y3jFML0ba7Gv0+7363slcJmHJVHy4I7gcWRkbyckgY9hoC0o1XZFxHZSJ6C20pKVAtr28q/dwnG0c9WBvpR3UtmZmNRXZzaXngkhJSrA2v3do4wknqBxmq65Ypt/iuXZUi3Pvy2GkxlMc4htKEnbDgUDtbeTkb92MdtKnSl0DUmH0+O7FnqacmPuNHnttOztFJG7fsjGeG+gPULXkN6cpEjZbacnLhxtltwqJTxKt2N/UB8asNpvEW6PSURg4FRl7C9tOPKodWnJrSI7kaRHLzFzcmBK0HZUlZOU7t+QDx7aszbTbKjzTaEFRyrZSBmgFaKK4dwJoDtFQ1q1Hbrrd7ja4bqlyrcsIkJKCAknPA9fA1LOuNtNqW6tKEJGVKUcAD2mgPdFV4a10yqT0YX23lzONnnxx9/Cp9KkqSFJ3g8DQHcV2jOONFAFFFcPDcd9AdoqGOobcnUibAXF/tFTHPhGwcFHvr3b9Q2m4XaZaok5t2dDP27IzlHV7jj2UBLUUVw0Ain11XgFFcT66rwCigBPravB9Ky+2J/wAJ8tEyFjYg6gY55vqSHRk+eQof3itQT62rwfSs/wCWuA8mywdRwEkTLLKS8lQG/YJGfhkJPwNAXHVV4asGnp91dwUxmVLSCcbSseiPicVnWkINqsXJa/d9XxRJauTwly0ra2yraV6G78f7qU5R7mNWxtL6etq917dRJdIIOwyN+/3E/wDiameWRluNyYT2GUhDTYaQhI4BIUkAUBNXPU9i03pyHPfdEeC62gRWW2/TUCAQlKe3FN9N68teobguDHjXGNIQ0XQiZG5vaSOJG+qrqqwXadZtH32xxkTn7Uw04qGs4Do2UncOBIxVh0hru26neeguxHrdeWEEriSk4WB17Jxv8gaAndNahgalhOS7YXS028plXOJ2TtJ49fCuSdRwI2pIun3C506UyXmwEZTsjtOfZ2VUOQsj/DNwGRkXJ78xXL0f+OFi/wC2OfmqgJ3Uev7LYLiba/0uTOAClR4kcuKSCMgngOFL6W1pZ9VGQ1blvNSY/wB7Gktc24kdpGag5mtUm/3CDpLTTt4nsrCZkhspaQFgYAKzxwBjj1VWrC/dVcs7T92tbVskybYrbZadCwpI4FR7fR/AUBL8nGf8yNeY49JR+a688u0p5Fss0RbzjNslTgia4g49EAEA/DaP9teuTjdyka7/AOpR+a60C82mDe7e7AubCX4zoG0g7vcQeII7aAr6OT7Rki2oZaskFbKkApebSNpQxuUFjf8AGqhyw6zRbG4tltkmdGlR5TSpCm0EJW1sE7IX1/w7qRuUDUPJOE3G0zF3PTHOJ5+FIPpsBRxkH3niOvGQae8s8tm4aT07Oi4LUm5MOoJG8pU2sj86AsjHKTp92yzrsOmoiw1oQ7zkYpVlZwMA8d9W2M+iVGakNZ5t1CVpyMEgjI/OqLy3pSnk4n7KQn7Znqx/uCrjYCP2Hbj1dFa/9RQDTTupLdqEzk25TpMF8x3ucRs4WM8PZuqAuPKlp6HcHYLCZ9wdYOHVQYxdSg+05Gao+m5z1v0dykSoyyh1E53YUOrJI/Wr/wAk9siW/QlqMdtIXIZDzzgGStauJzQFWtN4t9+5Zoc+1vpfjOWlQyBgpI4pUOojsq62KZp5/VV7YtkNLd1Y2OnPBkJLhOcel18Kp0eBFgcvmYiENh+3KccSncNogZOPbjNerDJXE1tyjymfvGI6HEeJKVkfiKAs1/5RbDZbibapUqbORnnI8Fkuqb8XACvWn+UCwX0yGozr7UthJWuJJa5t0AdYHA+fvqE5DLfGTo1N0UgLnTn3FvvKGVEhZAGfh+NNOVWK3B1TpC8REpamKuCYzhSBlxtRSCD27iof3UBoFnuLN1QmXGCwhaTuWMFJBwRRTphCW5BShKUoCdwSMUUB6T62rwfSkrtAZulrlW+UnaaktKaWMdRBFKp9bV4PpTigMl5LNB3yy316fqMJIhx+iwDzgV6BUSVDHDcTuP8ANVu5T7NOv+i51ttbXOynS3sIKgnOFAnefYKtlFAUi4vatsVssqbLZ2bk21ES1MYLwQtKwlIBSdwI3EfpUdpqw6guuuhq3UFuj2pLMYsMxEOBxxeetShu6/8A5WkUUBklqtOs9CXe5s2Wzt3m0TZBfaxIDamlHtz/APvCnNp0zqp3lIgakvTbIbVGUl1DCxsRuIS2MnKjjeSOs1qVFAZLbrVrHRF8u4tFlZvFuuMgvocD4bWgk8Dn3/hxpzY9Mao/zHY1Je22FIdhrS4GVjYjk7ktgHerAHHrJNajRQFE0Zp26WvWmq7jMZDcW4PJXGWFg7YBV1dXEcak9aL1XHEOTpNiNJLal9JivkJ51JxjB9mD1jj11aKKAya9sa/1xA/Y06yRbLBeWnpD7jwcJSCDgAE9YG72camuUPRsm6aLg2uxgKkWpbK46HFY5wNp2ME9uDV/ooCguwdQa10ldrVqO0t2h5xCRHUHg4FrG/aOzwGQKjLHJ5R4lsYsS9PxQ6ygMoua5KebSgbgrZG8kD9N1ajRQGZcn2hrhBsGpLRqFPoXGQsJdCgVOJII28A7t+/FNNOo5QNGxf2E3Y2bzDZJESUmSG9lJPBWd+PZjdWsUUBl2m9KanZ5Sk6ivpadS9DUHltKAQ0o4w2kcSABx66mNN6cnRdbarnXCMnoFyDaWVFQPOAbW0COI3GrzRQGU2u0ax0A/KiWG3tXuxvOlxhouht1jJ4bz9c8d2+nsDTuotUaog33V8ZmBEtuVw7e2sOErP8AEs8OpJ+A4b86TRQDdAPTFZ6kDdRXU+uq8AooDifW1eD6UvSS2tpza21A4xuNc5hXfOedAL0Uh0dXfOedHR1d8550AvRSHR1d8550dHV3znnQC9FIdHV3znnR0dXfOedAL0Uh0dXfOedHR1d8550AvRSHR1d8550dHV3znnQC9FIdHV3znnR0dXfOedAL0Uh0dXfOedHR1d8550AvRSHR1d8550dHV3znnQC9FIdHV3znnR0dXfOedAL0Uh0dXfOedHR1d+550BxPrqvAKK9ts7CyvbUokY30UB//2Q=="/>
          <p:cNvSpPr>
            <a:spLocks noChangeAspect="1" noChangeArrowheads="1"/>
          </p:cNvSpPr>
          <p:nvPr/>
        </p:nvSpPr>
        <p:spPr bwMode="auto">
          <a:xfrm>
            <a:off x="79375" y="-609600"/>
            <a:ext cx="1666875"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g;base64,/9j/4AAQSkZJRgABAQAAAQABAAD/2wBDAAkGBwgHBgkIBwgKCgkLDRYPDQwMDRsUFRAWIB0iIiAdHx8kKDQsJCYxJx8fLT0tMTU3Ojo6Iys/RD84QzQ5Ojf/2wBDAQoKCg0MDRoPDxo3JR8lNzc3Nzc3Nzc3Nzc3Nzc3Nzc3Nzc3Nzc3Nzc3Nzc3Nzc3Nzc3Nzc3Nzc3Nzc3Nzc3Nzf/wAARCAA0AIUDASIAAhEBAxEB/8QAHAAAAgIDAQEAAAAAAAAAAAAAAAYFBwEDBAII/8QAPBAAAQMDAwEFBQUFCQEAAAAAAQIDBAAFEQYSITEHEyJBYRUyUXGBFCORobEWQlJi4RczNUNTdoOzwdH/xAAYAQEBAQEBAAAAAAAAAAAAAAAABAMCBf/EACARAAICAgICAwAAAAAAAAAAAAABAgMRMRIhEyIEM6H/2gAMAwEAAhEDEQA/ALxooooAooooAriuNzjW9IL6/Er3UJGVGuw1XaJLl4vzraPE4pxSQD0SkH9ABWtVam23pE/yLZVpKK7Yx/tZGSfvIshKP4hg/lmpi33CLcGe9iPJcTnBx1SfgR5Go9OnYimdjylqVjkp4pB1SxN0XeY1wtFxbX3oIXFcHiUn+YDgjPQ8HPTzrtV12PENiErY9zGjXeuY2mGxHYSmRcnE5Q0T4Wx/EvH5DqfTrVK3nUl4vTpcuM95wE8NhW1CfkkcVquLkidKdly3VOvuqK1rV1UTTFo3s+n6hKJUkqiW3P8AekeJ0fyA/qePnV0Kq6IZlsrhNLQqQrhNgvB2DJkMODoplakn8qtzs57QXrpKRaL6R9rWPuJG3b3hH7qh03fAjr8+vL2l6OtNp0eyu1xUsrjyE7nM5W4FAg7j584PpjiqogvPQZbLzS1BTTiVp590g5BFZNRvjlI6zy2fVtFeWzuQlXTIzivVecZBRRRQBRRRQBRVd2u43l2DY4jz0rfHciuyZKs5kodKdiSfPhTm71bGfershakuHsrchURqQ1EjqaiPJcU47vbbUXNxXuKQVqT0Jyg5VnoA8UUmP6kurLshoOW5UhovNqYcQpstBCCUvLUV4CFEDAOB94kbuCThnU8+UtlLLkZCnSylthyMoOupWkFTyQF4CUknIGQQ2rxeIEAOZpBcQ3pbV702Q26Y0xCg2pABG4kE9eh4I9cg/Gt2m13lbLcL2m0lxVriyGw60dxUsrLisqUonyB46kdPNxlQ2JsUx5rSHm1DxJUODWlc+LaemZ2QcllbQq3PW7aWSm3xll0jhb2AB9Aeary4mRcJS3pK1vPuHknkk+Q/pVnr0TbSvKHpSEfwbwrH1Iz+dSNs0/bbYsORo4Lo/wA1Z3K+nw+lVQvpqXouyXxXzl7voqRNlXp24W+dqS1Lftz5OUpVyhXkFp8/jtJH5EVblovlqubSfZ8tlXGA3napPptPNdk6HHnxVxpjKXWXBhSFDg0gXbssbecK7XdXWE9Q0+33gHyUCD+OazdkLvseH+FSi460bu1W4Nuw2bU0QpwrDrwH7oAO0H1JOfp61X+l9NLvV9jxwjLKFhx9XklAPP49BTnB7K3wsG4XtakZ5Sw2QT9VE/pTrC03Ct0FES2KeiJB3KcaX43DjGVE9f8AzyxXfmhVXwg8s6SectkwKzQOBRUR0FFFFAFFFFAJmgbxcXrlqCxXuSqROtkz7t1aUpK46xls8ADoPzFetU3eerWGndPWiSphTy1S5y0pBIjo/dOQcBRyMjniuHUqfYHaTYb4gbY11QbVLPlvPiaPzJGPkK9aCHtzU2otVr8TTj/s+CT/AKLXvKHopXP0NATmnRGgR7s+5qM3JkTXVuuvvpKYeMZaznCQn4HGM9BXTbtU2C6JkKt94hSBGQXHi28D3aB1UfT16VW0CwzNR6N1hb7etv7R+08l1Lbpwh3YpCtivQ4/HFSqL9Bm2jUFsl2D2Hf49nfK46mk4W1sIy2tI8SM4/rzQFjMSo8iKiXHfbcjLR3iHUKBSpOM5B6Y9a5jerULYLmblEFvIyJReSGjzj3s46ioLRih/ZlajkYFpRk/8dJ+mrlbonZnpKJMtBvM2Wtf2GAAk73EqXlRKvCAkHqc4z9QBY9n1JZb4pxFoukSYtsZWhl0KUkfHHXHrUB2dSpEmfq1Mh910M315tsOLKtiQBhIz0HoKWXfaSO07SUmdYoVmXITKaKY0kOqdQGs4XtSBwSMdevpTB2Zf4hrL/cD/wCiaA5pMu+ap1peLLAvTlmgWhLQX9nbSp6QtxO7OVe6kdOPT48SM24yNC6VnP3u+N3KSjvFwjL2srdwkENce8cg8jnmtmqdGe0riL5ZLg7ab82jYJTQyh5I6JdR0UP6dcAUtzb27qTs81VHv8GOi8WZp9h/akKRvCDhxBPTPP4UA32HWFmuNiYnu3a3JWGWVSgiSnaw44OEnnjxZAB54qcnTYtviuSp0hqNHbGVuvLCUp5xyTwOSKq3V0OLE7Hbe7GjMsLdbt6nVtthJWco5UQOep6/GmTtjIHZtesnH3bf/aigGm43W32uH9suM2PFjcfevOBKTnpgnrmke/6ii3TVGjV2O6okRXZzzb/2V/KVYbBCVgH64NalRmL52pQoV0bS/FttkTJjx3BuQXVLCSvB4JAwPoKxrK1W+H2jaLmRIzTEl+U6h0tJCe8CUcEgdSMnn1oBtsjCGr7e3E352epxxvdCW6FCD4T4QB7uevl08+tEnWWmos4wpF+tzclKtqm1SUgpPwPPB+dV1d58q2J7VJcFakSELipQtJwU7kbSR8CAonNPdi0jp9rSsW2ptsR6K5HTvKmkkukpGVFXXJ658vKgJt66wGHe6dlspXtCtpV5HoaKSeyWOzK0l3ctpEkQ5b0Vh5xIUVNIV4efgMkD0FFAS3ajBZn6Knh0rSpnY804g4UhaVggg/iPrXdoWAxbdH2iLFSQ2mI2rnqVKG5RPzKiaKKAr+Q/Lsei9Uz7TMejSW9QPvhadpySUgpIIIKfQ1u7I+81cmdqTULy5k9TJgBJSlLaWT4ikJSB1PU0UUAs2h+4tasl9n6LtMGn2u+SGxs7woAJ2d5t3BJ6HGOCelSlygi3dktgvUCQ8xcLKVriPJION61BQUCMEEY4/rRRQGdJLk329aO1Jdpr8m4POS0HO1LaEpbwAlKQAPeJJ6nzPAp50BGRHnaqKCo97enlqz5EgdKKKArztN1PqHS2rXmLNeZLbEtSVqacS24lskAHZuSdo/8ApqwNMaXgDRUmK65IfVemlvTpDqwXXFuJwTnGBjy4/wDaKKASeztT+r9K6i09fpTsiBCbbjxgEoSttKdxSdwTyRsT1z0+dLUK6XbWGmr7Cv11lPxrW0gsITsTvO9KQXCE5WQD5nrz1oooCwO1WMbXZYOq7Y+9FvFvbSy282RhbahylaSCFDrx6moLTJkX+4aP1JeJr8m4OzHUc7UttoSjhKUpAA6kk9TxzxRRQDjYbZFlak1wxKb75ia6yh5tfQpLRBFVrMvV9smqf2Ht98motCXfs6FKDZfbbJxhLm3IwOnw8qKKAvSw2iFYrTGtlta7uNHTtQCck85JJ8ySST6miiigP//Z">
            <a:hlinkClick r:id="rId5"/>
          </p:cNvPr>
          <p:cNvSpPr>
            <a:spLocks noChangeAspect="1" noChangeArrowheads="1"/>
          </p:cNvSpPr>
          <p:nvPr/>
        </p:nvSpPr>
        <p:spPr bwMode="auto">
          <a:xfrm>
            <a:off x="155575" y="-236538"/>
            <a:ext cx="1266825" cy="49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9j/4AAQSkZJRgABAQAAAQABAAD/2wBDAAkGBwgHBgkIBwgKCgkLDRYPDQwMDRsUFRAWIB0iIiAdHx8kKDQsJCYxJx8fLT0tMTU3Ojo6Iys/RD84QzQ5Ojf/2wBDAQoKCg0MDRoPDxo3JR8lNzc3Nzc3Nzc3Nzc3Nzc3Nzc3Nzc3Nzc3Nzc3Nzc3Nzc3Nzc3Nzc3Nzc3Nzc3Nzc3Nzf/wAARCAA0AIUDASIAAhEBAxEB/8QAHAAAAgIDAQEAAAAAAAAAAAAAAAYFBwEDBAII/8QAPBAAAQMDAwEFBQUFCQEAAAAAAQIDBAAFEQYSITEHEyJBYRUyUXGBFCORobEWQlJi4RczNUNTdoOzwdH/xAAYAQEBAQEBAAAAAAAAAAAAAAAABAMCBf/EACARAAICAgICAwAAAAAAAAAAAAABAgMRMRIhEyIEM6H/2gAMAwEAAhEDEQA/ALxooooAooooAriuNzjW9IL6/Er3UJGVGuw1XaJLl4vzraPE4pxSQD0SkH9ABWtVam23pE/yLZVpKK7Yx/tZGSfvIshKP4hg/lmpi33CLcGe9iPJcTnBx1SfgR5Go9OnYimdjylqVjkp4pB1SxN0XeY1wtFxbX3oIXFcHiUn+YDgjPQ8HPTzrtV12PENiErY9zGjXeuY2mGxHYSmRcnE5Q0T4Wx/EvH5DqfTrVK3nUl4vTpcuM95wE8NhW1CfkkcVquLkidKdly3VOvuqK1rV1UTTFo3s+n6hKJUkqiW3P8AekeJ0fyA/qePnV0Kq6IZlsrhNLQqQrhNgvB2DJkMODoplakn8qtzs57QXrpKRaL6R9rWPuJG3b3hH7qh03fAjr8+vL2l6OtNp0eyu1xUsrjyE7nM5W4FAg7j584PpjiqogvPQZbLzS1BTTiVp590g5BFZNRvjlI6zy2fVtFeWzuQlXTIzivVecZBRRRQBRRRQBRVd2u43l2DY4jz0rfHciuyZKs5kodKdiSfPhTm71bGfershakuHsrchURqQ1EjqaiPJcU47vbbUXNxXuKQVqT0Jyg5VnoA8UUmP6kurLshoOW5UhovNqYcQpstBCCUvLUV4CFEDAOB94kbuCThnU8+UtlLLkZCnSylthyMoOupWkFTyQF4CUknIGQQ2rxeIEAOZpBcQ3pbV702Q26Y0xCg2pABG4kE9eh4I9cg/Gt2m13lbLcL2m0lxVriyGw60dxUsrLisqUonyB46kdPNxlQ2JsUx5rSHm1DxJUODWlc+LaemZ2QcllbQq3PW7aWSm3xll0jhb2AB9Aeary4mRcJS3pK1vPuHknkk+Q/pVnr0TbSvKHpSEfwbwrH1Iz+dSNs0/bbYsORo4Lo/wA1Z3K+nw+lVQvpqXouyXxXzl7voqRNlXp24W+dqS1Lftz5OUpVyhXkFp8/jtJH5EVblovlqubSfZ8tlXGA3napPptPNdk6HHnxVxpjKXWXBhSFDg0gXbssbecK7XdXWE9Q0+33gHyUCD+OazdkLvseH+FSi460bu1W4Nuw2bU0QpwrDrwH7oAO0H1JOfp61X+l9NLvV9jxwjLKFhx9XklAPP49BTnB7K3wsG4XtakZ5Sw2QT9VE/pTrC03Ct0FES2KeiJB3KcaX43DjGVE9f8AzyxXfmhVXwg8s6SectkwKzQOBRUR0FFFFAFFFFAJmgbxcXrlqCxXuSqROtkz7t1aUpK46xls8ADoPzFetU3eerWGndPWiSphTy1S5y0pBIjo/dOQcBRyMjniuHUqfYHaTYb4gbY11QbVLPlvPiaPzJGPkK9aCHtzU2otVr8TTj/s+CT/AKLXvKHopXP0NATmnRGgR7s+5qM3JkTXVuuvvpKYeMZaznCQn4HGM9BXTbtU2C6JkKt94hSBGQXHi28D3aB1UfT16VW0CwzNR6N1hb7etv7R+08l1Lbpwh3YpCtivQ4/HFSqL9Bm2jUFsl2D2Hf49nfK46mk4W1sIy2tI8SM4/rzQFjMSo8iKiXHfbcjLR3iHUKBSpOM5B6Y9a5jerULYLmblEFvIyJReSGjzj3s46ioLRih/ZlajkYFpRk/8dJ+mrlbonZnpKJMtBvM2Wtf2GAAk73EqXlRKvCAkHqc4z9QBY9n1JZb4pxFoukSYtsZWhl0KUkfHHXHrUB2dSpEmfq1Mh910M315tsOLKtiQBhIz0HoKWXfaSO07SUmdYoVmXITKaKY0kOqdQGs4XtSBwSMdevpTB2Zf4hrL/cD/wCiaA5pMu+ap1peLLAvTlmgWhLQX9nbSp6QtxO7OVe6kdOPT48SM24yNC6VnP3u+N3KSjvFwjL2srdwkENce8cg8jnmtmqdGe0riL5ZLg7ab82jYJTQyh5I6JdR0UP6dcAUtzb27qTs81VHv8GOi8WZp9h/akKRvCDhxBPTPP4UA32HWFmuNiYnu3a3JWGWVSgiSnaw44OEnnjxZAB54qcnTYtviuSp0hqNHbGVuvLCUp5xyTwOSKq3V0OLE7Hbe7GjMsLdbt6nVtthJWco5UQOep6/GmTtjIHZtesnH3bf/aigGm43W32uH9suM2PFjcfevOBKTnpgnrmke/6ii3TVGjV2O6okRXZzzb/2V/KVYbBCVgH64NalRmL52pQoV0bS/FttkTJjx3BuQXVLCSvB4JAwPoKxrK1W+H2jaLmRIzTEl+U6h0tJCe8CUcEgdSMnn1oBtsjCGr7e3E352epxxvdCW6FCD4T4QB7uevl08+tEnWWmos4wpF+tzclKtqm1SUgpPwPPB+dV1d58q2J7VJcFakSELipQtJwU7kbSR8CAonNPdi0jp9rSsW2ptsR6K5HTvKmkkukpGVFXXJ658vKgJt66wGHe6dlspXtCtpV5HoaKSeyWOzK0l3ctpEkQ5b0Vh5xIUVNIV4efgMkD0FFAS3ajBZn6Knh0rSpnY804g4UhaVggg/iPrXdoWAxbdH2iLFSQ2mI2rnqVKG5RPzKiaKKAr+Q/Lsei9Uz7TMejSW9QPvhadpySUgpIIIKfQ1u7I+81cmdqTULy5k9TJgBJSlLaWT4ikJSB1PU0UUAs2h+4tasl9n6LtMGn2u+SGxs7woAJ2d5t3BJ6HGOCelSlygi3dktgvUCQ8xcLKVriPJION61BQUCMEEY4/rRRQGdJLk329aO1Jdpr8m4POS0HO1LaEpbwAlKQAPeJJ6nzPAp50BGRHnaqKCo97enlqz5EgdKKKArztN1PqHS2rXmLNeZLbEtSVqacS24lskAHZuSdo/8ApqwNMaXgDRUmK65IfVemlvTpDqwXXFuJwTnGBjy4/wDaKKASeztT+r9K6i09fpTsiBCbbjxgEoSttKdxSdwTyRsT1z0+dLUK6XbWGmr7Cv11lPxrW0gsITsTvO9KQXCE5WQD5nrz1oooCwO1WMbXZYOq7Y+9FvFvbSy282RhbahylaSCFDrx6moLTJkX+4aP1JeJr8m4OzHUc7UttoSjhKUpAA6kk9TxzxRRQDjYbZFlak1wxKb75ia6yh5tfQpLRBFVrMvV9smqf2Ht98motCXfs6FKDZfbbJxhLm3IwOnw8qKKAvSw2iFYrTGtlta7uNHTtQCck85JJ8ySST6miiigP//Z">
            <a:hlinkClick r:id="rId5"/>
          </p:cNvPr>
          <p:cNvSpPr>
            <a:spLocks noChangeAspect="1" noChangeArrowheads="1"/>
          </p:cNvSpPr>
          <p:nvPr/>
        </p:nvSpPr>
        <p:spPr bwMode="auto">
          <a:xfrm>
            <a:off x="307975" y="-84138"/>
            <a:ext cx="1266825" cy="49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136" y="1609761"/>
            <a:ext cx="1440590" cy="108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 name="TextBox 205"/>
          <p:cNvSpPr txBox="1"/>
          <p:nvPr/>
        </p:nvSpPr>
        <p:spPr>
          <a:xfrm>
            <a:off x="7228376" y="1267978"/>
            <a:ext cx="1225259"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Visual Studio</a:t>
            </a:r>
          </a:p>
        </p:txBody>
      </p:sp>
    </p:spTree>
    <p:extLst>
      <p:ext uri="{BB962C8B-B14F-4D97-AF65-F5344CB8AC3E}">
        <p14:creationId xmlns:p14="http://schemas.microsoft.com/office/powerpoint/2010/main" val="3869890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par>
                                <p:cTn id="23" presetID="22" presetClass="entr" presetSubtype="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6">
                                            <p:txEl>
                                              <p:pRg st="5" end="5"/>
                                            </p:txEl>
                                          </p:spTgt>
                                        </p:tgtEl>
                                        <p:attrNameLst>
                                          <p:attrName>style.visibility</p:attrName>
                                        </p:attrNameLst>
                                      </p:cBhvr>
                                      <p:to>
                                        <p:strVal val="visible"/>
                                      </p:to>
                                    </p:set>
                                  </p:childTnLst>
                                </p:cTn>
                              </p:par>
                            </p:childTnLst>
                          </p:cTn>
                        </p:par>
                        <p:par>
                          <p:cTn id="30" fill="hold">
                            <p:stCondLst>
                              <p:cond delay="0"/>
                            </p:stCondLst>
                            <p:childTnLst>
                              <p:par>
                                <p:cTn id="31" presetID="1" presetClass="emph" presetSubtype="2" fill="hold" nodeType="afterEffect">
                                  <p:stCondLst>
                                    <p:cond delay="0"/>
                                  </p:stCondLst>
                                  <p:childTnLst>
                                    <p:animClr clrSpc="rgb" dir="cw">
                                      <p:cBhvr>
                                        <p:cTn id="32" dur="2000" fill="hold"/>
                                        <p:tgtEl>
                                          <p:spTgt spid="35"/>
                                        </p:tgtEl>
                                        <p:attrNameLst>
                                          <p:attrName>fillcolor</p:attrName>
                                        </p:attrNameLst>
                                      </p:cBhvr>
                                      <p:to>
                                        <a:schemeClr val="accent2"/>
                                      </p:to>
                                    </p:animClr>
                                    <p:set>
                                      <p:cBhvr>
                                        <p:cTn id="33" dur="2000" fill="hold"/>
                                        <p:tgtEl>
                                          <p:spTgt spid="35"/>
                                        </p:tgtEl>
                                        <p:attrNameLst>
                                          <p:attrName>fill.type</p:attrName>
                                        </p:attrNameLst>
                                      </p:cBhvr>
                                      <p:to>
                                        <p:strVal val="solid"/>
                                      </p:to>
                                    </p:set>
                                    <p:set>
                                      <p:cBhvr>
                                        <p:cTn id="34" dur="2000" fill="hold"/>
                                        <p:tgtEl>
                                          <p:spTgt spid="3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66"/>
                                        </p:tgtEl>
                                        <p:attrNameLst>
                                          <p:attrName>fillcolor</p:attrName>
                                        </p:attrNameLst>
                                      </p:cBhvr>
                                      <p:to>
                                        <a:schemeClr val="accent2"/>
                                      </p:to>
                                    </p:animClr>
                                    <p:set>
                                      <p:cBhvr>
                                        <p:cTn id="37" dur="2000" fill="hold"/>
                                        <p:tgtEl>
                                          <p:spTgt spid="66"/>
                                        </p:tgtEl>
                                        <p:attrNameLst>
                                          <p:attrName>fill.type</p:attrName>
                                        </p:attrNameLst>
                                      </p:cBhvr>
                                      <p:to>
                                        <p:strVal val="solid"/>
                                      </p:to>
                                    </p:set>
                                    <p:set>
                                      <p:cBhvr>
                                        <p:cTn id="38" dur="2000" fill="hold"/>
                                        <p:tgtEl>
                                          <p:spTgt spid="6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519113" y="228600"/>
            <a:ext cx="11149013" cy="498598"/>
          </a:xfrm>
        </p:spPr>
        <p:txBody>
          <a:bodyPr/>
          <a:lstStyle/>
          <a:p>
            <a:r>
              <a:rPr lang="en-US" sz="3600" dirty="0" smtClean="0"/>
              <a:t>Copying VHD using System Center “Concero”</a:t>
            </a:r>
            <a:endParaRPr lang="en-US" sz="36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812" y="990600"/>
            <a:ext cx="6856631" cy="5715761"/>
          </a:xfrm>
          <a:prstGeom prst="rect">
            <a:avLst/>
          </a:prstGeom>
        </p:spPr>
      </p:pic>
    </p:spTree>
    <p:extLst>
      <p:ext uri="{BB962C8B-B14F-4D97-AF65-F5344CB8AC3E}">
        <p14:creationId xmlns:p14="http://schemas.microsoft.com/office/powerpoint/2010/main" val="67150428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Deploying a Service Containing a VM Role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13709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Patterns</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620089453"/>
              </p:ext>
            </p:extLst>
          </p:nvPr>
        </p:nvGraphicFramePr>
        <p:xfrm>
          <a:off x="913558" y="1524000"/>
          <a:ext cx="10361708" cy="3536208"/>
        </p:xfrm>
        <a:graphic>
          <a:graphicData uri="http://schemas.openxmlformats.org/drawingml/2006/table">
            <a:tbl>
              <a:tblPr firstRow="1" firstCol="1" bandRow="1">
                <a:tableStyleId>{5C22544A-7EE6-4342-B048-85BDC9FD1C3A}</a:tableStyleId>
              </a:tblPr>
              <a:tblGrid>
                <a:gridCol w="2590427"/>
                <a:gridCol w="2590427"/>
                <a:gridCol w="2590427"/>
                <a:gridCol w="2590427"/>
              </a:tblGrid>
              <a:tr h="174915">
                <a:tc>
                  <a:txBody>
                    <a:bodyPr/>
                    <a:lstStyle/>
                    <a:p>
                      <a:pPr marL="0" marR="0">
                        <a:lnSpc>
                          <a:spcPct val="100000"/>
                        </a:lnSpc>
                        <a:spcBef>
                          <a:spcPts val="0"/>
                        </a:spcBef>
                        <a:spcAft>
                          <a:spcPts val="0"/>
                        </a:spcAft>
                      </a:pPr>
                      <a:r>
                        <a:rPr lang="en-US" sz="1800" dirty="0">
                          <a:effectLst/>
                        </a:rPr>
                        <a:t>Deployment Pattern</a:t>
                      </a:r>
                      <a:endParaRPr lang="en-US" sz="1800" dirty="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dirty="0">
                          <a:effectLst/>
                        </a:rPr>
                        <a:t>Scalability</a:t>
                      </a:r>
                      <a:endParaRPr lang="en-US" sz="1800" dirty="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dirty="0">
                          <a:effectLst/>
                        </a:rPr>
                        <a:t>Ease of Implementing Scalability</a:t>
                      </a:r>
                      <a:endParaRPr lang="en-US" sz="1800" dirty="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a:effectLst/>
                        </a:rPr>
                        <a:t>State on the VM</a:t>
                      </a:r>
                      <a:endParaRPr lang="en-US" sz="1800">
                        <a:effectLst/>
                        <a:latin typeface="Segoe UI"/>
                        <a:ea typeface="Calibri"/>
                        <a:cs typeface="Times New Roman"/>
                      </a:endParaRPr>
                    </a:p>
                  </a:txBody>
                  <a:tcPr marL="86425" marR="86425" marT="64836" marB="64836"/>
                </a:tc>
              </a:tr>
              <a:tr h="314705">
                <a:tc>
                  <a:txBody>
                    <a:bodyPr/>
                    <a:lstStyle/>
                    <a:p>
                      <a:pPr marL="0" marR="0">
                        <a:lnSpc>
                          <a:spcPct val="100000"/>
                        </a:lnSpc>
                        <a:spcBef>
                          <a:spcPts val="0"/>
                        </a:spcBef>
                        <a:spcAft>
                          <a:spcPts val="0"/>
                        </a:spcAft>
                      </a:pPr>
                      <a:r>
                        <a:rPr lang="en-US" sz="1800">
                          <a:effectLst/>
                        </a:rPr>
                        <a:t>Web Farm – “Stateless Identical Frontends”</a:t>
                      </a:r>
                      <a:endParaRPr lang="en-US" sz="180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a:effectLst/>
                        </a:rPr>
                        <a:t>High</a:t>
                      </a:r>
                      <a:endParaRPr lang="en-US" sz="180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a:effectLst/>
                        </a:rPr>
                        <a:t>Easy to Implement</a:t>
                      </a:r>
                      <a:endParaRPr lang="en-US" sz="180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dirty="0" smtClean="0">
                          <a:effectLst/>
                        </a:rPr>
                        <a:t>None</a:t>
                      </a:r>
                      <a:endParaRPr lang="en-US" sz="1800" dirty="0">
                        <a:effectLst/>
                        <a:latin typeface="Segoe UI"/>
                        <a:ea typeface="Calibri"/>
                        <a:cs typeface="Times New Roman"/>
                      </a:endParaRPr>
                    </a:p>
                  </a:txBody>
                  <a:tcPr marL="86425" marR="86425" marT="64836" marB="64836"/>
                </a:tc>
              </a:tr>
              <a:tr h="314705">
                <a:tc>
                  <a:txBody>
                    <a:bodyPr/>
                    <a:lstStyle/>
                    <a:p>
                      <a:pPr marL="0" marR="0">
                        <a:lnSpc>
                          <a:spcPct val="100000"/>
                        </a:lnSpc>
                        <a:spcBef>
                          <a:spcPts val="0"/>
                        </a:spcBef>
                        <a:spcAft>
                          <a:spcPts val="0"/>
                        </a:spcAft>
                      </a:pPr>
                      <a:r>
                        <a:rPr lang="en-US" sz="1800">
                          <a:effectLst/>
                        </a:rPr>
                        <a:t>Compute Farm – “Stateless Identical Compute Node”</a:t>
                      </a:r>
                      <a:endParaRPr lang="en-US" sz="180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a:effectLst/>
                        </a:rPr>
                        <a:t>High</a:t>
                      </a:r>
                    </a:p>
                    <a:p>
                      <a:pPr marL="0" marR="0">
                        <a:lnSpc>
                          <a:spcPct val="100000"/>
                        </a:lnSpc>
                        <a:spcBef>
                          <a:spcPts val="0"/>
                        </a:spcBef>
                        <a:spcAft>
                          <a:spcPts val="0"/>
                        </a:spcAft>
                      </a:pPr>
                      <a:r>
                        <a:rPr lang="en-US" sz="1800">
                          <a:effectLst/>
                        </a:rPr>
                        <a:t> </a:t>
                      </a:r>
                      <a:endParaRPr lang="en-US" sz="180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a:effectLst/>
                        </a:rPr>
                        <a:t>Easy to Implement</a:t>
                      </a:r>
                      <a:endParaRPr lang="en-US" sz="180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dirty="0" smtClean="0">
                          <a:effectLst/>
                        </a:rPr>
                        <a:t>None</a:t>
                      </a:r>
                      <a:endParaRPr lang="en-US" sz="1800" dirty="0">
                        <a:effectLst/>
                        <a:latin typeface="Segoe UI"/>
                        <a:ea typeface="Calibri"/>
                        <a:cs typeface="Times New Roman"/>
                      </a:endParaRPr>
                    </a:p>
                  </a:txBody>
                  <a:tcPr marL="86425" marR="86425" marT="64836" marB="64836"/>
                </a:tc>
              </a:tr>
              <a:tr h="454495">
                <a:tc>
                  <a:txBody>
                    <a:bodyPr/>
                    <a:lstStyle/>
                    <a:p>
                      <a:pPr marL="0" marR="0">
                        <a:lnSpc>
                          <a:spcPct val="100000"/>
                        </a:lnSpc>
                        <a:spcBef>
                          <a:spcPts val="0"/>
                        </a:spcBef>
                        <a:spcAft>
                          <a:spcPts val="0"/>
                        </a:spcAft>
                      </a:pPr>
                      <a:r>
                        <a:rPr lang="en-US" sz="1800" dirty="0">
                          <a:effectLst/>
                        </a:rPr>
                        <a:t>Clustered – “</a:t>
                      </a:r>
                      <a:r>
                        <a:rPr lang="en-US" sz="1800" dirty="0" err="1">
                          <a:effectLst/>
                        </a:rPr>
                        <a:t>Stateful</a:t>
                      </a:r>
                      <a:r>
                        <a:rPr lang="en-US" sz="1800" dirty="0">
                          <a:effectLst/>
                        </a:rPr>
                        <a:t> Similar Nodes”</a:t>
                      </a:r>
                      <a:endParaRPr lang="en-US" sz="1800" dirty="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dirty="0">
                          <a:effectLst/>
                        </a:rPr>
                        <a:t>May or May Not Be High</a:t>
                      </a:r>
                      <a:endParaRPr lang="en-US" sz="1800" dirty="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dirty="0">
                          <a:effectLst/>
                        </a:rPr>
                        <a:t>Medium Difficulty</a:t>
                      </a:r>
                      <a:endParaRPr lang="en-US" sz="1800" dirty="0">
                        <a:effectLst/>
                        <a:latin typeface="Segoe UI"/>
                        <a:ea typeface="Calibri"/>
                        <a:cs typeface="Times New Roman"/>
                      </a:endParaRPr>
                    </a:p>
                  </a:txBody>
                  <a:tcPr marL="86425" marR="86425" marT="64836" marB="64836"/>
                </a:tc>
                <a:tc>
                  <a:txBody>
                    <a:bodyPr/>
                    <a:lstStyle/>
                    <a:p>
                      <a:pPr marL="0" marR="0">
                        <a:lnSpc>
                          <a:spcPct val="100000"/>
                        </a:lnSpc>
                        <a:spcBef>
                          <a:spcPts val="0"/>
                        </a:spcBef>
                        <a:spcAft>
                          <a:spcPts val="0"/>
                        </a:spcAft>
                      </a:pPr>
                      <a:r>
                        <a:rPr lang="en-US" sz="1800" dirty="0">
                          <a:effectLst/>
                        </a:rPr>
                        <a:t>Some on VM, </a:t>
                      </a:r>
                      <a:r>
                        <a:rPr lang="en-US" sz="1800" dirty="0" smtClean="0">
                          <a:effectLst/>
                        </a:rPr>
                        <a:t>but</a:t>
                      </a:r>
                      <a:r>
                        <a:rPr lang="en-US" sz="1800" baseline="0" dirty="0" smtClean="0">
                          <a:effectLst/>
                        </a:rPr>
                        <a:t> on</a:t>
                      </a:r>
                      <a:r>
                        <a:rPr lang="en-US" sz="1800" dirty="0" smtClean="0">
                          <a:effectLst/>
                        </a:rPr>
                        <a:t> </a:t>
                      </a:r>
                      <a:r>
                        <a:rPr lang="en-US" sz="1800" dirty="0">
                          <a:effectLst/>
                        </a:rPr>
                        <a:t>Windows Azure drive and not </a:t>
                      </a:r>
                      <a:r>
                        <a:rPr lang="en-US" sz="1800" dirty="0" smtClean="0">
                          <a:effectLst/>
                        </a:rPr>
                        <a:t>the local disk</a:t>
                      </a:r>
                      <a:endParaRPr lang="en-US" sz="1800" dirty="0">
                        <a:effectLst/>
                        <a:latin typeface="Segoe UI"/>
                        <a:ea typeface="Calibri"/>
                        <a:cs typeface="Times New Roman"/>
                      </a:endParaRPr>
                    </a:p>
                  </a:txBody>
                  <a:tcPr marL="86425" marR="86425" marT="64836" marB="64836"/>
                </a:tc>
              </a:tr>
            </a:tbl>
          </a:graphicData>
        </a:graphic>
      </p:graphicFrame>
    </p:spTree>
    <p:extLst>
      <p:ext uri="{BB962C8B-B14F-4D97-AF65-F5344CB8AC3E}">
        <p14:creationId xmlns:p14="http://schemas.microsoft.com/office/powerpoint/2010/main" val="19890089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43198"/>
          </a:xfrm>
        </p:spPr>
        <p:txBody>
          <a:bodyPr/>
          <a:lstStyle/>
          <a:p>
            <a:r>
              <a:rPr lang="en-US" sz="3200" dirty="0" smtClean="0"/>
              <a:t>Deployment Patterns – High Performance Computing </a:t>
            </a:r>
            <a:endParaRPr lang="en-US" sz="3200" dirty="0"/>
          </a:p>
        </p:txBody>
      </p:sp>
      <p:sp>
        <p:nvSpPr>
          <p:cNvPr id="7" name="Flowchart: Magnetic Disk 6"/>
          <p:cNvSpPr/>
          <p:nvPr/>
        </p:nvSpPr>
        <p:spPr>
          <a:xfrm>
            <a:off x="9020294" y="2363176"/>
            <a:ext cx="2336191" cy="1905000"/>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dk1"/>
              </a:solidFill>
            </a:endParaRPr>
          </a:p>
        </p:txBody>
      </p:sp>
      <p:sp>
        <p:nvSpPr>
          <p:cNvPr id="13" name="TextBox 12"/>
          <p:cNvSpPr txBox="1"/>
          <p:nvPr/>
        </p:nvSpPr>
        <p:spPr>
          <a:xfrm>
            <a:off x="9375801" y="3194225"/>
            <a:ext cx="1625177" cy="369332"/>
          </a:xfrm>
          <a:prstGeom prst="rect">
            <a:avLst/>
          </a:prstGeom>
          <a:noFill/>
        </p:spPr>
        <p:txBody>
          <a:bodyPr wrap="square" rtlCol="0">
            <a:spAutoFit/>
          </a:bodyPr>
          <a:lstStyle/>
          <a:p>
            <a:r>
              <a:rPr lang="en-US" dirty="0" smtClean="0">
                <a:solidFill>
                  <a:schemeClr val="bg1"/>
                </a:solidFill>
              </a:rPr>
              <a:t>SQL Azure</a:t>
            </a:r>
            <a:endParaRPr lang="en-US" dirty="0">
              <a:solidFill>
                <a:schemeClr val="bg1"/>
              </a:solidFill>
            </a:endParaRPr>
          </a:p>
        </p:txBody>
      </p:sp>
      <p:sp>
        <p:nvSpPr>
          <p:cNvPr id="18" name="Title 1"/>
          <p:cNvSpPr txBox="1">
            <a:spLocks/>
          </p:cNvSpPr>
          <p:nvPr/>
        </p:nvSpPr>
        <p:spPr>
          <a:xfrm>
            <a:off x="507868" y="198438"/>
            <a:ext cx="11274663" cy="5635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9" name="Rectangle 18"/>
          <p:cNvSpPr/>
          <p:nvPr/>
        </p:nvSpPr>
        <p:spPr>
          <a:xfrm>
            <a:off x="3403687" y="767923"/>
            <a:ext cx="4164515"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ectangle 20"/>
          <p:cNvSpPr/>
          <p:nvPr/>
        </p:nvSpPr>
        <p:spPr>
          <a:xfrm>
            <a:off x="3835375" y="1378365"/>
            <a:ext cx="3250353" cy="11049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515999" y="947231"/>
            <a:ext cx="4037548" cy="369332"/>
          </a:xfrm>
          <a:prstGeom prst="rect">
            <a:avLst/>
          </a:prstGeom>
          <a:noFill/>
        </p:spPr>
        <p:txBody>
          <a:bodyPr wrap="square" rtlCol="0">
            <a:spAutoFit/>
          </a:bodyPr>
          <a:lstStyle/>
          <a:p>
            <a:r>
              <a:rPr lang="en-US" dirty="0" smtClean="0">
                <a:solidFill>
                  <a:schemeClr val="bg1"/>
                </a:solidFill>
              </a:rPr>
              <a:t>HPC :- Media Encoding</a:t>
            </a:r>
            <a:endParaRPr lang="en-US" dirty="0">
              <a:solidFill>
                <a:schemeClr val="bg1"/>
              </a:solidFill>
            </a:endParaRPr>
          </a:p>
        </p:txBody>
      </p:sp>
      <p:sp>
        <p:nvSpPr>
          <p:cNvPr id="26" name="TextBox 25"/>
          <p:cNvSpPr txBox="1"/>
          <p:nvPr/>
        </p:nvSpPr>
        <p:spPr>
          <a:xfrm>
            <a:off x="3826910" y="1684347"/>
            <a:ext cx="3258818" cy="369332"/>
          </a:xfrm>
          <a:prstGeom prst="rect">
            <a:avLst/>
          </a:prstGeom>
          <a:noFill/>
        </p:spPr>
        <p:txBody>
          <a:bodyPr wrap="square" rtlCol="0">
            <a:spAutoFit/>
          </a:bodyPr>
          <a:lstStyle/>
          <a:p>
            <a:pPr algn="ctr"/>
            <a:r>
              <a:rPr lang="en-US" dirty="0" smtClean="0">
                <a:solidFill>
                  <a:schemeClr val="bg1"/>
                </a:solidFill>
              </a:rPr>
              <a:t>VM Role 1</a:t>
            </a:r>
            <a:endParaRPr lang="en-US" dirty="0">
              <a:solidFill>
                <a:schemeClr val="bg1"/>
              </a:solidFill>
            </a:endParaRPr>
          </a:p>
        </p:txBody>
      </p:sp>
      <p:sp>
        <p:nvSpPr>
          <p:cNvPr id="31" name="Title 1"/>
          <p:cNvSpPr txBox="1">
            <a:spLocks/>
          </p:cNvSpPr>
          <p:nvPr/>
        </p:nvSpPr>
        <p:spPr>
          <a:xfrm>
            <a:off x="498195" y="5035823"/>
            <a:ext cx="2319730" cy="1203564"/>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Stateless Multi-instance VMs connecting to SQL Azure</a:t>
            </a:r>
            <a:endParaRPr lang="en-US" dirty="0"/>
          </a:p>
        </p:txBody>
      </p:sp>
      <p:sp>
        <p:nvSpPr>
          <p:cNvPr id="35" name="Rounded Rectangle 34"/>
          <p:cNvSpPr/>
          <p:nvPr/>
        </p:nvSpPr>
        <p:spPr>
          <a:xfrm>
            <a:off x="2137970" y="3706777"/>
            <a:ext cx="406294" cy="30777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69532" y="3706776"/>
            <a:ext cx="466794" cy="369332"/>
          </a:xfrm>
          <a:prstGeom prst="rect">
            <a:avLst/>
          </a:prstGeom>
        </p:spPr>
        <p:txBody>
          <a:bodyPr wrap="none">
            <a:spAutoFit/>
          </a:bodyPr>
          <a:lstStyle/>
          <a:p>
            <a:r>
              <a:rPr lang="en-US" dirty="0" smtClean="0">
                <a:solidFill>
                  <a:schemeClr val="bg1"/>
                </a:solidFill>
              </a:rPr>
              <a:t>LB</a:t>
            </a:r>
            <a:endParaRPr lang="en-US" dirty="0">
              <a:solidFill>
                <a:schemeClr val="bg1"/>
              </a:solidFill>
            </a:endParaRPr>
          </a:p>
        </p:txBody>
      </p:sp>
      <p:cxnSp>
        <p:nvCxnSpPr>
          <p:cNvPr id="40" name="Curved Connector 39"/>
          <p:cNvCxnSpPr>
            <a:stCxn id="35" idx="3"/>
            <a:endCxn id="21" idx="1"/>
          </p:cNvCxnSpPr>
          <p:nvPr/>
        </p:nvCxnSpPr>
        <p:spPr>
          <a:xfrm flipV="1">
            <a:off x="2544264" y="1930815"/>
            <a:ext cx="1291111" cy="1929851"/>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43" name="Right Arrow 42"/>
          <p:cNvSpPr/>
          <p:nvPr/>
        </p:nvSpPr>
        <p:spPr>
          <a:xfrm rot="3315120">
            <a:off x="1381323" y="3094184"/>
            <a:ext cx="829372" cy="36760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p>
        </p:txBody>
      </p:sp>
      <p:pic>
        <p:nvPicPr>
          <p:cNvPr id="47" name="Picture 2" descr="C:\Users\coreysa\AppData\Local\Microsoft\Windows\Temporary Internet Files\Content.IE5\O7LF3JAR\MC90043394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42" y="1669376"/>
            <a:ext cx="1718286" cy="128905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3429081" y="2836774"/>
            <a:ext cx="4164515"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9" name="Rectangle 48"/>
          <p:cNvSpPr/>
          <p:nvPr/>
        </p:nvSpPr>
        <p:spPr>
          <a:xfrm>
            <a:off x="3860768" y="3385414"/>
            <a:ext cx="3250353" cy="11049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31791" y="3000791"/>
            <a:ext cx="4037548" cy="369332"/>
          </a:xfrm>
          <a:prstGeom prst="rect">
            <a:avLst/>
          </a:prstGeom>
          <a:noFill/>
        </p:spPr>
        <p:txBody>
          <a:bodyPr wrap="square" rtlCol="0">
            <a:spAutoFit/>
          </a:bodyPr>
          <a:lstStyle/>
          <a:p>
            <a:r>
              <a:rPr lang="en-US" dirty="0" smtClean="0">
                <a:solidFill>
                  <a:schemeClr val="bg1"/>
                </a:solidFill>
              </a:rPr>
              <a:t>HPC:- Media Encoding</a:t>
            </a:r>
            <a:endParaRPr lang="en-US" dirty="0">
              <a:solidFill>
                <a:schemeClr val="bg1"/>
              </a:solidFill>
            </a:endParaRPr>
          </a:p>
        </p:txBody>
      </p:sp>
      <p:sp>
        <p:nvSpPr>
          <p:cNvPr id="51" name="TextBox 50"/>
          <p:cNvSpPr txBox="1"/>
          <p:nvPr/>
        </p:nvSpPr>
        <p:spPr>
          <a:xfrm>
            <a:off x="3852303" y="3753198"/>
            <a:ext cx="3258818" cy="369332"/>
          </a:xfrm>
          <a:prstGeom prst="rect">
            <a:avLst/>
          </a:prstGeom>
          <a:noFill/>
        </p:spPr>
        <p:txBody>
          <a:bodyPr wrap="square" rtlCol="0">
            <a:spAutoFit/>
          </a:bodyPr>
          <a:lstStyle/>
          <a:p>
            <a:pPr algn="ctr"/>
            <a:r>
              <a:rPr lang="en-US" dirty="0" smtClean="0">
                <a:solidFill>
                  <a:schemeClr val="bg1"/>
                </a:solidFill>
              </a:rPr>
              <a:t>VM Role 2</a:t>
            </a:r>
            <a:endParaRPr lang="en-US" dirty="0">
              <a:solidFill>
                <a:schemeClr val="bg1"/>
              </a:solidFill>
            </a:endParaRPr>
          </a:p>
        </p:txBody>
      </p:sp>
      <p:sp>
        <p:nvSpPr>
          <p:cNvPr id="52" name="Rectangle 51"/>
          <p:cNvSpPr/>
          <p:nvPr/>
        </p:nvSpPr>
        <p:spPr>
          <a:xfrm>
            <a:off x="3482141" y="4856515"/>
            <a:ext cx="4164515"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3" name="Rectangle 52"/>
          <p:cNvSpPr/>
          <p:nvPr/>
        </p:nvSpPr>
        <p:spPr>
          <a:xfrm>
            <a:off x="3913829" y="5405155"/>
            <a:ext cx="3250353" cy="11049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77271" y="5035823"/>
            <a:ext cx="4037548" cy="369332"/>
          </a:xfrm>
          <a:prstGeom prst="rect">
            <a:avLst/>
          </a:prstGeom>
          <a:noFill/>
        </p:spPr>
        <p:txBody>
          <a:bodyPr wrap="square" rtlCol="0">
            <a:spAutoFit/>
          </a:bodyPr>
          <a:lstStyle/>
          <a:p>
            <a:r>
              <a:rPr lang="en-US" dirty="0" smtClean="0">
                <a:solidFill>
                  <a:schemeClr val="bg1"/>
                </a:solidFill>
              </a:rPr>
              <a:t>HPC :- Media Encoding</a:t>
            </a:r>
            <a:endParaRPr lang="en-US" dirty="0">
              <a:solidFill>
                <a:schemeClr val="bg1"/>
              </a:solidFill>
            </a:endParaRPr>
          </a:p>
        </p:txBody>
      </p:sp>
      <p:sp>
        <p:nvSpPr>
          <p:cNvPr id="55" name="TextBox 54"/>
          <p:cNvSpPr txBox="1"/>
          <p:nvPr/>
        </p:nvSpPr>
        <p:spPr>
          <a:xfrm>
            <a:off x="3905364" y="5772939"/>
            <a:ext cx="3258818" cy="369332"/>
          </a:xfrm>
          <a:prstGeom prst="rect">
            <a:avLst/>
          </a:prstGeom>
          <a:noFill/>
        </p:spPr>
        <p:txBody>
          <a:bodyPr wrap="square" rtlCol="0">
            <a:spAutoFit/>
          </a:bodyPr>
          <a:lstStyle/>
          <a:p>
            <a:pPr algn="ctr"/>
            <a:r>
              <a:rPr lang="en-US" dirty="0" smtClean="0">
                <a:solidFill>
                  <a:schemeClr val="bg1"/>
                </a:solidFill>
              </a:rPr>
              <a:t>VM Role 3</a:t>
            </a:r>
            <a:endParaRPr lang="en-US" dirty="0">
              <a:solidFill>
                <a:schemeClr val="bg1"/>
              </a:solidFill>
            </a:endParaRPr>
          </a:p>
        </p:txBody>
      </p:sp>
      <p:cxnSp>
        <p:nvCxnSpPr>
          <p:cNvPr id="42" name="Curved Connector 41"/>
          <p:cNvCxnSpPr>
            <a:stCxn id="35" idx="3"/>
            <a:endCxn id="49" idx="1"/>
          </p:cNvCxnSpPr>
          <p:nvPr/>
        </p:nvCxnSpPr>
        <p:spPr>
          <a:xfrm>
            <a:off x="2544265" y="3860666"/>
            <a:ext cx="1316504" cy="77199"/>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9" name="Curved Connector 38"/>
          <p:cNvCxnSpPr>
            <a:stCxn id="35" idx="3"/>
            <a:endCxn id="55" idx="1"/>
          </p:cNvCxnSpPr>
          <p:nvPr/>
        </p:nvCxnSpPr>
        <p:spPr>
          <a:xfrm>
            <a:off x="2544265" y="3860665"/>
            <a:ext cx="1361100" cy="209694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56" name="Curved Connector 55"/>
          <p:cNvCxnSpPr>
            <a:stCxn id="26" idx="3"/>
            <a:endCxn id="7" idx="2"/>
          </p:cNvCxnSpPr>
          <p:nvPr/>
        </p:nvCxnSpPr>
        <p:spPr>
          <a:xfrm>
            <a:off x="7085728" y="1869014"/>
            <a:ext cx="1934565" cy="1446663"/>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57" name="Curved Connector 56"/>
          <p:cNvCxnSpPr>
            <a:stCxn id="51" idx="3"/>
          </p:cNvCxnSpPr>
          <p:nvPr/>
        </p:nvCxnSpPr>
        <p:spPr>
          <a:xfrm flipV="1">
            <a:off x="7111121" y="3315676"/>
            <a:ext cx="1909172" cy="622188"/>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60" name="Curved Connector 59"/>
          <p:cNvCxnSpPr>
            <a:stCxn id="55" idx="3"/>
            <a:endCxn id="7" idx="2"/>
          </p:cNvCxnSpPr>
          <p:nvPr/>
        </p:nvCxnSpPr>
        <p:spPr>
          <a:xfrm flipV="1">
            <a:off x="7164182" y="3315677"/>
            <a:ext cx="1856111" cy="2641929"/>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64010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43198"/>
          </a:xfrm>
        </p:spPr>
        <p:txBody>
          <a:bodyPr/>
          <a:lstStyle/>
          <a:p>
            <a:r>
              <a:rPr lang="en-US" sz="3200" dirty="0"/>
              <a:t>Deployment Patterns –  Migrating existing Application</a:t>
            </a:r>
          </a:p>
        </p:txBody>
      </p:sp>
      <p:sp>
        <p:nvSpPr>
          <p:cNvPr id="43" name="Rectangle 42"/>
          <p:cNvSpPr/>
          <p:nvPr/>
        </p:nvSpPr>
        <p:spPr>
          <a:xfrm>
            <a:off x="303230" y="864550"/>
            <a:ext cx="4164515" cy="57742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25" name="Rectangle 24"/>
          <p:cNvSpPr/>
          <p:nvPr/>
        </p:nvSpPr>
        <p:spPr>
          <a:xfrm>
            <a:off x="950960" y="1164184"/>
            <a:ext cx="3250353" cy="11049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p:nvSpPr>
        <p:spPr>
          <a:xfrm>
            <a:off x="950960" y="2819400"/>
            <a:ext cx="3250353" cy="11049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TextBox 29"/>
          <p:cNvSpPr txBox="1"/>
          <p:nvPr/>
        </p:nvSpPr>
        <p:spPr>
          <a:xfrm>
            <a:off x="1363704" y="1531968"/>
            <a:ext cx="2837609" cy="400110"/>
          </a:xfrm>
          <a:prstGeom prst="rect">
            <a:avLst/>
          </a:prstGeom>
          <a:noFill/>
        </p:spPr>
        <p:txBody>
          <a:bodyPr wrap="square" rtlCol="0">
            <a:spAutoFit/>
          </a:bodyPr>
          <a:lstStyle/>
          <a:p>
            <a:r>
              <a:rPr lang="en-US" sz="2000" dirty="0" smtClean="0">
                <a:solidFill>
                  <a:schemeClr val="bg1"/>
                </a:solidFill>
              </a:rPr>
              <a:t>Active Directory</a:t>
            </a:r>
            <a:endParaRPr lang="en-US" sz="2000" dirty="0">
              <a:solidFill>
                <a:schemeClr val="bg1"/>
              </a:solidFill>
            </a:endParaRPr>
          </a:p>
        </p:txBody>
      </p:sp>
      <p:sp>
        <p:nvSpPr>
          <p:cNvPr id="31" name="TextBox 30"/>
          <p:cNvSpPr txBox="1"/>
          <p:nvPr/>
        </p:nvSpPr>
        <p:spPr>
          <a:xfrm>
            <a:off x="1985662" y="3141018"/>
            <a:ext cx="1041491" cy="461665"/>
          </a:xfrm>
          <a:prstGeom prst="rect">
            <a:avLst/>
          </a:prstGeom>
          <a:noFill/>
        </p:spPr>
        <p:txBody>
          <a:bodyPr wrap="square" rtlCol="0">
            <a:spAutoFit/>
          </a:bodyPr>
          <a:lstStyle/>
          <a:p>
            <a:r>
              <a:rPr lang="en-US" sz="2400" dirty="0" smtClean="0">
                <a:solidFill>
                  <a:schemeClr val="bg1"/>
                </a:solidFill>
              </a:rPr>
              <a:t>DNS</a:t>
            </a:r>
            <a:endParaRPr lang="en-US" sz="2400" dirty="0">
              <a:solidFill>
                <a:schemeClr val="bg1"/>
              </a:solidFill>
            </a:endParaRPr>
          </a:p>
        </p:txBody>
      </p:sp>
      <p:sp>
        <p:nvSpPr>
          <p:cNvPr id="33" name="TextBox 32"/>
          <p:cNvSpPr txBox="1"/>
          <p:nvPr/>
        </p:nvSpPr>
        <p:spPr>
          <a:xfrm>
            <a:off x="391160" y="6215832"/>
            <a:ext cx="2956507" cy="369332"/>
          </a:xfrm>
          <a:prstGeom prst="rect">
            <a:avLst/>
          </a:prstGeom>
          <a:noFill/>
        </p:spPr>
        <p:txBody>
          <a:bodyPr wrap="square" rtlCol="0">
            <a:spAutoFit/>
          </a:bodyPr>
          <a:lstStyle/>
          <a:p>
            <a:r>
              <a:rPr lang="en-US" dirty="0" smtClean="0">
                <a:solidFill>
                  <a:schemeClr val="bg1"/>
                </a:solidFill>
              </a:rPr>
              <a:t>On-Premise Machine</a:t>
            </a:r>
            <a:endParaRPr lang="en-US" dirty="0">
              <a:solidFill>
                <a:schemeClr val="bg1"/>
              </a:solidFill>
            </a:endParaRPr>
          </a:p>
        </p:txBody>
      </p:sp>
      <p:cxnSp>
        <p:nvCxnSpPr>
          <p:cNvPr id="35" name="Curved Connector 34"/>
          <p:cNvCxnSpPr>
            <a:stCxn id="25" idx="2"/>
          </p:cNvCxnSpPr>
          <p:nvPr/>
        </p:nvCxnSpPr>
        <p:spPr>
          <a:xfrm rot="5400000">
            <a:off x="2318371" y="2518386"/>
            <a:ext cx="507068" cy="8464"/>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
        <p:nvSpPr>
          <p:cNvPr id="3" name="Left-Right Arrow 2"/>
          <p:cNvSpPr/>
          <p:nvPr/>
        </p:nvSpPr>
        <p:spPr>
          <a:xfrm>
            <a:off x="4531979" y="3999155"/>
            <a:ext cx="2570604" cy="68165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4490915" y="4709430"/>
            <a:ext cx="2596938" cy="338554"/>
          </a:xfrm>
          <a:prstGeom prst="rect">
            <a:avLst/>
          </a:prstGeom>
          <a:noFill/>
        </p:spPr>
        <p:txBody>
          <a:bodyPr wrap="square" rtlCol="0">
            <a:spAutoFit/>
          </a:bodyPr>
          <a:lstStyle/>
          <a:p>
            <a:pPr algn="ctr"/>
            <a:r>
              <a:rPr lang="en-US" sz="1600" i="1" dirty="0" smtClean="0"/>
              <a:t>Windows Azure Connect</a:t>
            </a:r>
            <a:endParaRPr lang="en-US" sz="1600" i="1" dirty="0"/>
          </a:p>
        </p:txBody>
      </p:sp>
      <p:sp>
        <p:nvSpPr>
          <p:cNvPr id="44" name="Flowchart: Magnetic Disk 43"/>
          <p:cNvSpPr/>
          <p:nvPr/>
        </p:nvSpPr>
        <p:spPr>
          <a:xfrm>
            <a:off x="1422030" y="4343400"/>
            <a:ext cx="2336191" cy="1905000"/>
          </a:xfrm>
          <a:prstGeom prst="flowChartMagneticDisk">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675188" y="5359140"/>
            <a:ext cx="1929897" cy="369332"/>
          </a:xfrm>
          <a:prstGeom prst="rect">
            <a:avLst/>
          </a:prstGeom>
          <a:noFill/>
        </p:spPr>
        <p:txBody>
          <a:bodyPr wrap="square" rtlCol="0">
            <a:spAutoFit/>
          </a:bodyPr>
          <a:lstStyle/>
          <a:p>
            <a:r>
              <a:rPr lang="en-US" dirty="0" smtClean="0">
                <a:solidFill>
                  <a:schemeClr val="bg1"/>
                </a:solidFill>
              </a:rPr>
              <a:t>SQL Server</a:t>
            </a:r>
            <a:endParaRPr lang="en-US" dirty="0">
              <a:solidFill>
                <a:schemeClr val="bg1"/>
              </a:solidFill>
            </a:endParaRPr>
          </a:p>
        </p:txBody>
      </p:sp>
      <p:cxnSp>
        <p:nvCxnSpPr>
          <p:cNvPr id="46" name="Curved Connector 45"/>
          <p:cNvCxnSpPr/>
          <p:nvPr/>
        </p:nvCxnSpPr>
        <p:spPr>
          <a:xfrm rot="5400000">
            <a:off x="2290037" y="4085634"/>
            <a:ext cx="507068" cy="8464"/>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7812343" y="767923"/>
            <a:ext cx="4164515"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Rectangle 47"/>
          <p:cNvSpPr/>
          <p:nvPr/>
        </p:nvSpPr>
        <p:spPr>
          <a:xfrm>
            <a:off x="8244031" y="1378365"/>
            <a:ext cx="3250353" cy="11049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924655" y="947231"/>
            <a:ext cx="4037548" cy="369332"/>
          </a:xfrm>
          <a:prstGeom prst="rect">
            <a:avLst/>
          </a:prstGeom>
          <a:noFill/>
        </p:spPr>
        <p:txBody>
          <a:bodyPr wrap="square" rtlCol="0">
            <a:spAutoFit/>
          </a:bodyPr>
          <a:lstStyle/>
          <a:p>
            <a:r>
              <a:rPr lang="en-US" dirty="0" smtClean="0">
                <a:solidFill>
                  <a:schemeClr val="bg1"/>
                </a:solidFill>
              </a:rPr>
              <a:t>Legacy Java/Tomcat  Web App</a:t>
            </a:r>
            <a:endParaRPr lang="en-US" dirty="0">
              <a:solidFill>
                <a:schemeClr val="bg1"/>
              </a:solidFill>
            </a:endParaRPr>
          </a:p>
        </p:txBody>
      </p:sp>
      <p:sp>
        <p:nvSpPr>
          <p:cNvPr id="50" name="TextBox 49"/>
          <p:cNvSpPr txBox="1"/>
          <p:nvPr/>
        </p:nvSpPr>
        <p:spPr>
          <a:xfrm>
            <a:off x="8235566" y="1684347"/>
            <a:ext cx="3258818" cy="369332"/>
          </a:xfrm>
          <a:prstGeom prst="rect">
            <a:avLst/>
          </a:prstGeom>
          <a:noFill/>
        </p:spPr>
        <p:txBody>
          <a:bodyPr wrap="square" rtlCol="0">
            <a:spAutoFit/>
          </a:bodyPr>
          <a:lstStyle/>
          <a:p>
            <a:pPr algn="ctr"/>
            <a:r>
              <a:rPr lang="en-US" dirty="0" smtClean="0">
                <a:solidFill>
                  <a:schemeClr val="bg1"/>
                </a:solidFill>
              </a:rPr>
              <a:t>VM Role 1</a:t>
            </a:r>
            <a:endParaRPr lang="en-US" dirty="0">
              <a:solidFill>
                <a:schemeClr val="bg1"/>
              </a:solidFill>
            </a:endParaRPr>
          </a:p>
        </p:txBody>
      </p:sp>
      <p:sp>
        <p:nvSpPr>
          <p:cNvPr id="51" name="Rectangle 50"/>
          <p:cNvSpPr/>
          <p:nvPr/>
        </p:nvSpPr>
        <p:spPr>
          <a:xfrm>
            <a:off x="6478188" y="3706776"/>
            <a:ext cx="466794" cy="369332"/>
          </a:xfrm>
          <a:prstGeom prst="rect">
            <a:avLst/>
          </a:prstGeom>
        </p:spPr>
        <p:txBody>
          <a:bodyPr wrap="none">
            <a:spAutoFit/>
          </a:bodyPr>
          <a:lstStyle/>
          <a:p>
            <a:r>
              <a:rPr lang="en-US" dirty="0" smtClean="0">
                <a:solidFill>
                  <a:schemeClr val="bg1"/>
                </a:solidFill>
              </a:rPr>
              <a:t>LB</a:t>
            </a:r>
            <a:endParaRPr lang="en-US" dirty="0">
              <a:solidFill>
                <a:schemeClr val="bg1"/>
              </a:solidFill>
            </a:endParaRPr>
          </a:p>
        </p:txBody>
      </p:sp>
      <p:cxnSp>
        <p:nvCxnSpPr>
          <p:cNvPr id="52" name="Curved Connector 51"/>
          <p:cNvCxnSpPr>
            <a:endCxn id="48" idx="1"/>
          </p:cNvCxnSpPr>
          <p:nvPr/>
        </p:nvCxnSpPr>
        <p:spPr>
          <a:xfrm flipV="1">
            <a:off x="6952920" y="1930815"/>
            <a:ext cx="1291111" cy="1929851"/>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53" name="Right Arrow 52"/>
          <p:cNvSpPr/>
          <p:nvPr/>
        </p:nvSpPr>
        <p:spPr>
          <a:xfrm rot="3315120">
            <a:off x="5789979" y="3094184"/>
            <a:ext cx="829372" cy="36760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p>
        </p:txBody>
      </p:sp>
      <p:pic>
        <p:nvPicPr>
          <p:cNvPr id="54" name="Picture 2" descr="C:\Users\coreysa\AppData\Local\Microsoft\Windows\Temporary Internet Files\Content.IE5\O7LF3JAR\MC90043394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498" y="1669376"/>
            <a:ext cx="1718286" cy="1289050"/>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7837737" y="2836774"/>
            <a:ext cx="4164515" cy="1844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Rectangle 55"/>
          <p:cNvSpPr/>
          <p:nvPr/>
        </p:nvSpPr>
        <p:spPr>
          <a:xfrm>
            <a:off x="8269424" y="3385414"/>
            <a:ext cx="3250353" cy="11049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940447" y="3000791"/>
            <a:ext cx="4037548" cy="369332"/>
          </a:xfrm>
          <a:prstGeom prst="rect">
            <a:avLst/>
          </a:prstGeom>
          <a:noFill/>
        </p:spPr>
        <p:txBody>
          <a:bodyPr wrap="square" rtlCol="0">
            <a:spAutoFit/>
          </a:bodyPr>
          <a:lstStyle/>
          <a:p>
            <a:r>
              <a:rPr lang="en-US" dirty="0" smtClean="0">
                <a:solidFill>
                  <a:schemeClr val="bg1"/>
                </a:solidFill>
              </a:rPr>
              <a:t>Legacy Java/Tomcat  Web App</a:t>
            </a:r>
            <a:endParaRPr lang="en-US" dirty="0">
              <a:solidFill>
                <a:schemeClr val="bg1"/>
              </a:solidFill>
            </a:endParaRPr>
          </a:p>
        </p:txBody>
      </p:sp>
      <p:sp>
        <p:nvSpPr>
          <p:cNvPr id="58" name="TextBox 57"/>
          <p:cNvSpPr txBox="1"/>
          <p:nvPr/>
        </p:nvSpPr>
        <p:spPr>
          <a:xfrm>
            <a:off x="8260959" y="3753198"/>
            <a:ext cx="3258818" cy="369332"/>
          </a:xfrm>
          <a:prstGeom prst="rect">
            <a:avLst/>
          </a:prstGeom>
          <a:noFill/>
        </p:spPr>
        <p:txBody>
          <a:bodyPr wrap="square" rtlCol="0">
            <a:spAutoFit/>
          </a:bodyPr>
          <a:lstStyle/>
          <a:p>
            <a:pPr algn="ctr"/>
            <a:r>
              <a:rPr lang="en-US" dirty="0" smtClean="0">
                <a:solidFill>
                  <a:schemeClr val="bg1"/>
                </a:solidFill>
              </a:rPr>
              <a:t>VM Role 2</a:t>
            </a:r>
            <a:endParaRPr lang="en-US" dirty="0">
              <a:solidFill>
                <a:schemeClr val="bg1"/>
              </a:solidFill>
            </a:endParaRPr>
          </a:p>
        </p:txBody>
      </p:sp>
      <p:cxnSp>
        <p:nvCxnSpPr>
          <p:cNvPr id="63" name="Curved Connector 62"/>
          <p:cNvCxnSpPr>
            <a:endCxn id="56" idx="1"/>
          </p:cNvCxnSpPr>
          <p:nvPr/>
        </p:nvCxnSpPr>
        <p:spPr>
          <a:xfrm>
            <a:off x="6952921" y="3860666"/>
            <a:ext cx="1316504" cy="77199"/>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09238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Role – Common Questions</a:t>
            </a:r>
            <a:endParaRPr lang="en-US" dirty="0"/>
          </a:p>
        </p:txBody>
      </p:sp>
      <p:sp>
        <p:nvSpPr>
          <p:cNvPr id="3" name="Text Placeholder 2"/>
          <p:cNvSpPr>
            <a:spLocks noGrp="1"/>
          </p:cNvSpPr>
          <p:nvPr>
            <p:ph type="body" sz="quarter" idx="10"/>
          </p:nvPr>
        </p:nvSpPr>
        <p:spPr>
          <a:xfrm>
            <a:off x="519112" y="1447799"/>
            <a:ext cx="11149013" cy="5262979"/>
          </a:xfrm>
        </p:spPr>
        <p:txBody>
          <a:bodyPr/>
          <a:lstStyle/>
          <a:p>
            <a:r>
              <a:rPr lang="en-US" sz="2800" dirty="0" smtClean="0"/>
              <a:t>Will any WS08 R2-based application work?</a:t>
            </a:r>
          </a:p>
          <a:p>
            <a:pPr lvl="1"/>
            <a:r>
              <a:rPr lang="en-US" sz="2400" dirty="0" smtClean="0"/>
              <a:t>No, VM Role inherits some Web/worker restrictions:</a:t>
            </a:r>
          </a:p>
          <a:p>
            <a:pPr lvl="2"/>
            <a:r>
              <a:rPr lang="en-US" sz="2000" dirty="0" smtClean="0"/>
              <a:t>SLA requires at least two identical/similar instances</a:t>
            </a:r>
          </a:p>
          <a:p>
            <a:pPr lvl="2"/>
            <a:r>
              <a:rPr lang="en-US" sz="2000" dirty="0" smtClean="0"/>
              <a:t>No durability of OS image on hardware failure</a:t>
            </a:r>
          </a:p>
          <a:p>
            <a:pPr lvl="2"/>
            <a:r>
              <a:rPr lang="en-US" sz="2000" dirty="0" smtClean="0"/>
              <a:t>One public IP per service (unless using Windows Azure Connect)</a:t>
            </a:r>
          </a:p>
          <a:p>
            <a:pPr lvl="2"/>
            <a:endParaRPr lang="en-US" sz="2000" dirty="0" smtClean="0"/>
          </a:p>
          <a:p>
            <a:r>
              <a:rPr lang="en-US" sz="2800" dirty="0" smtClean="0"/>
              <a:t>Does Windows Azure take care of *everything*?</a:t>
            </a:r>
          </a:p>
          <a:p>
            <a:pPr lvl="1"/>
            <a:r>
              <a:rPr lang="en-US" sz="2400" dirty="0" smtClean="0"/>
              <a:t>No</a:t>
            </a:r>
          </a:p>
          <a:p>
            <a:pPr lvl="2"/>
            <a:r>
              <a:rPr lang="en-US" sz="2000" dirty="0" smtClean="0"/>
              <a:t>With VM Role, the customer creates &amp; maintains the OS</a:t>
            </a:r>
          </a:p>
          <a:p>
            <a:pPr lvl="2"/>
            <a:r>
              <a:rPr lang="en-US" sz="2000" dirty="0" smtClean="0"/>
              <a:t>Windows Azure does not automatically understand the health of the applications running in our VM</a:t>
            </a:r>
          </a:p>
          <a:p>
            <a:pPr lvl="1"/>
            <a:r>
              <a:rPr lang="en-US" sz="2400" dirty="0" smtClean="0"/>
              <a:t>But, since you deploy services instead of individual VM’s, Windows Azure does automate many management tasks.</a:t>
            </a:r>
          </a:p>
          <a:p>
            <a:endParaRPr lang="en-US" sz="2800" dirty="0"/>
          </a:p>
        </p:txBody>
      </p:sp>
    </p:spTree>
    <p:extLst>
      <p:ext uri="{BB962C8B-B14F-4D97-AF65-F5344CB8AC3E}">
        <p14:creationId xmlns:p14="http://schemas.microsoft.com/office/powerpoint/2010/main" val="240230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Cloud Fundamentals</a:t>
            </a:r>
            <a:endParaRPr lang="en-US" dirty="0"/>
          </a:p>
        </p:txBody>
      </p:sp>
      <p:sp>
        <p:nvSpPr>
          <p:cNvPr id="9" name="Text Placeholder 8"/>
          <p:cNvSpPr>
            <a:spLocks noGrp="1"/>
          </p:cNvSpPr>
          <p:nvPr>
            <p:ph idx="1"/>
          </p:nvPr>
        </p:nvSpPr>
        <p:spPr>
          <a:xfrm>
            <a:off x="519112" y="1447799"/>
            <a:ext cx="11149013" cy="4296561"/>
          </a:xfrm>
        </p:spPr>
        <p:txBody>
          <a:bodyPr/>
          <a:lstStyle/>
          <a:p>
            <a:r>
              <a:rPr lang="en-US" sz="2800" dirty="0" smtClean="0"/>
              <a:t>Infrastructure as a Service (</a:t>
            </a:r>
            <a:r>
              <a:rPr lang="en-US" sz="2800" dirty="0" err="1" smtClean="0"/>
              <a:t>IaaS</a:t>
            </a:r>
            <a:r>
              <a:rPr lang="en-US" sz="2800" dirty="0" smtClean="0"/>
              <a:t>): </a:t>
            </a:r>
            <a:br>
              <a:rPr lang="en-US" sz="2800" dirty="0" smtClean="0"/>
            </a:br>
            <a:r>
              <a:rPr lang="en-US" sz="2800" dirty="0" smtClean="0"/>
              <a:t>basic compute and storage resources</a:t>
            </a:r>
          </a:p>
          <a:p>
            <a:pPr lvl="1"/>
            <a:r>
              <a:rPr lang="en-US" sz="2400" dirty="0" smtClean="0"/>
              <a:t>On-demand servers</a:t>
            </a:r>
          </a:p>
          <a:p>
            <a:pPr lvl="1"/>
            <a:r>
              <a:rPr lang="en-US" sz="2400" dirty="0" smtClean="0"/>
              <a:t>Amazon EC2, </a:t>
            </a:r>
            <a:r>
              <a:rPr lang="en-US" sz="2400" dirty="0" err="1" smtClean="0"/>
              <a:t>VMWare</a:t>
            </a:r>
            <a:r>
              <a:rPr lang="en-US" sz="2400" dirty="0" smtClean="0"/>
              <a:t> </a:t>
            </a:r>
            <a:r>
              <a:rPr lang="en-US" sz="2400" dirty="0" err="1" smtClean="0"/>
              <a:t>vCloud</a:t>
            </a:r>
            <a:endParaRPr lang="en-US" sz="2400" dirty="0" smtClean="0"/>
          </a:p>
          <a:p>
            <a:r>
              <a:rPr lang="en-US" sz="2800" dirty="0" smtClean="0"/>
              <a:t>Platform as a Service (</a:t>
            </a:r>
            <a:r>
              <a:rPr lang="en-US" sz="2800" dirty="0" err="1" smtClean="0"/>
              <a:t>PaaS</a:t>
            </a:r>
            <a:r>
              <a:rPr lang="en-US" sz="2800" dirty="0" smtClean="0"/>
              <a:t>): cloud application infrastructure</a:t>
            </a:r>
          </a:p>
          <a:p>
            <a:pPr lvl="1"/>
            <a:r>
              <a:rPr lang="en-US" sz="2400" dirty="0" smtClean="0"/>
              <a:t>On-demand application-hosting environment</a:t>
            </a:r>
          </a:p>
          <a:p>
            <a:pPr lvl="1"/>
            <a:r>
              <a:rPr lang="en-US" sz="2400" dirty="0" smtClean="0"/>
              <a:t>E.g. Google </a:t>
            </a:r>
            <a:r>
              <a:rPr lang="en-US" sz="2400" dirty="0" err="1" smtClean="0"/>
              <a:t>AppEngine</a:t>
            </a:r>
            <a:r>
              <a:rPr lang="en-US" sz="2400" dirty="0" smtClean="0"/>
              <a:t>, Salesforce.com, Windows Azure</a:t>
            </a:r>
          </a:p>
          <a:p>
            <a:r>
              <a:rPr lang="en-US" sz="2800" dirty="0" smtClean="0"/>
              <a:t>Software as a Service (</a:t>
            </a:r>
            <a:r>
              <a:rPr lang="en-US" sz="2800" dirty="0" err="1" smtClean="0"/>
              <a:t>SaaS</a:t>
            </a:r>
            <a:r>
              <a:rPr lang="en-US" sz="2800" dirty="0" smtClean="0"/>
              <a:t>): cloud applications</a:t>
            </a:r>
          </a:p>
          <a:p>
            <a:pPr lvl="1"/>
            <a:r>
              <a:rPr lang="en-US" sz="2400" dirty="0" smtClean="0"/>
              <a:t>On-demand applications</a:t>
            </a:r>
          </a:p>
          <a:p>
            <a:pPr lvl="1"/>
            <a:r>
              <a:rPr lang="en-US" sz="2400" dirty="0" smtClean="0"/>
              <a:t>E.g. Office 365, </a:t>
            </a:r>
            <a:r>
              <a:rPr lang="en-US" sz="2400" dirty="0" err="1" smtClean="0"/>
              <a:t>GMail</a:t>
            </a:r>
            <a:r>
              <a:rPr lang="en-US" sz="2400" dirty="0" smtClean="0"/>
              <a:t>, Microsoft Office Web Companions</a:t>
            </a:r>
            <a:endParaRPr lang="en-US" sz="2400" dirty="0"/>
          </a:p>
        </p:txBody>
      </p:sp>
    </p:spTree>
    <p:extLst>
      <p:ext uri="{BB962C8B-B14F-4D97-AF65-F5344CB8AC3E}">
        <p14:creationId xmlns:p14="http://schemas.microsoft.com/office/powerpoint/2010/main" val="270407795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Role – Common Questions</a:t>
            </a:r>
            <a:endParaRPr lang="en-US" dirty="0"/>
          </a:p>
        </p:txBody>
      </p:sp>
      <p:sp>
        <p:nvSpPr>
          <p:cNvPr id="3" name="Text Placeholder 2"/>
          <p:cNvSpPr>
            <a:spLocks noGrp="1"/>
          </p:cNvSpPr>
          <p:nvPr>
            <p:ph type="body" sz="quarter" idx="10"/>
          </p:nvPr>
        </p:nvSpPr>
        <p:spPr/>
        <p:txBody>
          <a:bodyPr/>
          <a:lstStyle/>
          <a:p>
            <a:r>
              <a:rPr lang="en-US" smtClean="0"/>
              <a:t>How is it priced?</a:t>
            </a:r>
          </a:p>
          <a:p>
            <a:pPr lvl="1"/>
            <a:r>
              <a:rPr lang="en-US" smtClean="0"/>
              <a:t>It is priced by the CPU-hour</a:t>
            </a:r>
          </a:p>
          <a:p>
            <a:endParaRPr lang="en-US" smtClean="0"/>
          </a:p>
          <a:p>
            <a:r>
              <a:rPr lang="en-US" smtClean="0"/>
              <a:t>How does licensing in the cloud work?</a:t>
            </a:r>
          </a:p>
          <a:p>
            <a:pPr lvl="1"/>
            <a:r>
              <a:rPr lang="en-US" smtClean="0"/>
              <a:t>Windows: </a:t>
            </a:r>
          </a:p>
          <a:p>
            <a:pPr lvl="2"/>
            <a:r>
              <a:rPr lang="en-US" smtClean="0"/>
              <a:t>Included in the CPU-hour price</a:t>
            </a:r>
          </a:p>
          <a:p>
            <a:pPr lvl="2"/>
            <a:r>
              <a:rPr lang="en-US" smtClean="0"/>
              <a:t>Licensing status of uploaded image is not considered</a:t>
            </a:r>
          </a:p>
          <a:p>
            <a:pPr lvl="1"/>
            <a:r>
              <a:rPr lang="en-US" smtClean="0"/>
              <a:t>Applications: Per the licensing terms of the application</a:t>
            </a:r>
          </a:p>
          <a:p>
            <a:endParaRPr lang="en-US" smtClean="0"/>
          </a:p>
          <a:p>
            <a:endParaRPr lang="en-US" dirty="0"/>
          </a:p>
        </p:txBody>
      </p:sp>
    </p:spTree>
    <p:extLst>
      <p:ext uri="{BB962C8B-B14F-4D97-AF65-F5344CB8AC3E}">
        <p14:creationId xmlns:p14="http://schemas.microsoft.com/office/powerpoint/2010/main" val="3578458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 &amp; A</a:t>
            </a:r>
            <a:endParaRPr lang="en-US" dirty="0"/>
          </a:p>
        </p:txBody>
      </p:sp>
    </p:spTree>
    <p:extLst>
      <p:ext uri="{BB962C8B-B14F-4D97-AF65-F5344CB8AC3E}">
        <p14:creationId xmlns:p14="http://schemas.microsoft.com/office/powerpoint/2010/main" val="270672502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Windows Azure Platform 30 Day Pass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569" y="1510788"/>
            <a:ext cx="751522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70339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30252717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09459730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99396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75809634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Backup</a:t>
            </a:r>
            <a:endParaRPr lang="en-US" dirty="0"/>
          </a:p>
        </p:txBody>
      </p:sp>
      <p:sp>
        <p:nvSpPr>
          <p:cNvPr id="4" name="Subtitle 3"/>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4173781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Benefits of the Cloud</a:t>
            </a:r>
            <a:endParaRPr lang="en-US" dirty="0"/>
          </a:p>
        </p:txBody>
      </p:sp>
      <p:sp>
        <p:nvSpPr>
          <p:cNvPr id="42" name="Text Placeholder 41"/>
          <p:cNvSpPr>
            <a:spLocks noGrp="1"/>
          </p:cNvSpPr>
          <p:nvPr>
            <p:ph idx="1"/>
          </p:nvPr>
        </p:nvSpPr>
        <p:spPr>
          <a:xfrm>
            <a:off x="519112" y="1447799"/>
            <a:ext cx="11149013" cy="387798"/>
          </a:xfrm>
        </p:spPr>
        <p:txBody>
          <a:bodyPr/>
          <a:lstStyle/>
          <a:p>
            <a:r>
              <a:rPr lang="en-US" sz="2800" dirty="0" smtClean="0"/>
              <a:t>The Cloud is about cheap, on-demand capacity</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072595414"/>
              </p:ext>
            </p:extLst>
          </p:nvPr>
        </p:nvGraphicFramePr>
        <p:xfrm>
          <a:off x="1598613" y="2718816"/>
          <a:ext cx="7983318" cy="3545840"/>
        </p:xfrm>
        <a:graphic>
          <a:graphicData uri="http://schemas.openxmlformats.org/drawingml/2006/table">
            <a:tbl>
              <a:tblPr firstRow="1" bandRow="1">
                <a:tableStyleId>{5C22544A-7EE6-4342-B048-85BDC9FD1C3A}</a:tableStyleId>
              </a:tblPr>
              <a:tblGrid>
                <a:gridCol w="2368017"/>
                <a:gridCol w="1514314"/>
                <a:gridCol w="1233198"/>
                <a:gridCol w="1388626"/>
                <a:gridCol w="1479163"/>
              </a:tblGrid>
              <a:tr h="370840">
                <a:tc>
                  <a:txBody>
                    <a:bodyPr/>
                    <a:lstStyle/>
                    <a:p>
                      <a:r>
                        <a:rPr lang="en-US" sz="1600" dirty="0" smtClean="0">
                          <a:solidFill>
                            <a:schemeClr val="bg2"/>
                          </a:solidFill>
                        </a:rPr>
                        <a:t>     = Managed for You</a:t>
                      </a:r>
                      <a:endParaRPr lang="en-US" sz="1600" dirty="0">
                        <a:solidFill>
                          <a:schemeClr val="bg2"/>
                        </a:solidFill>
                      </a:endParaRPr>
                    </a:p>
                  </a:txBody>
                  <a:tcPr marL="121888" marR="121888"/>
                </a:tc>
                <a:tc>
                  <a:txBody>
                    <a:bodyPr/>
                    <a:lstStyle/>
                    <a:p>
                      <a:pPr algn="ctr"/>
                      <a:r>
                        <a:rPr lang="en-US" sz="1600" dirty="0" smtClean="0">
                          <a:solidFill>
                            <a:schemeClr val="bg2"/>
                          </a:solidFill>
                        </a:rPr>
                        <a:t>Standalone</a:t>
                      </a:r>
                    </a:p>
                    <a:p>
                      <a:pPr algn="ctr"/>
                      <a:r>
                        <a:rPr lang="en-US" sz="1600" dirty="0" smtClean="0">
                          <a:solidFill>
                            <a:schemeClr val="bg2"/>
                          </a:solidFill>
                        </a:rPr>
                        <a:t>Servers</a:t>
                      </a:r>
                      <a:endParaRPr lang="en-US" sz="1600" dirty="0">
                        <a:solidFill>
                          <a:schemeClr val="bg2"/>
                        </a:solidFill>
                      </a:endParaRPr>
                    </a:p>
                  </a:txBody>
                  <a:tcPr marL="121888" marR="121888"/>
                </a:tc>
                <a:tc>
                  <a:txBody>
                    <a:bodyPr/>
                    <a:lstStyle/>
                    <a:p>
                      <a:pPr algn="ctr"/>
                      <a:r>
                        <a:rPr lang="en-US" sz="1600" dirty="0" err="1" smtClean="0">
                          <a:solidFill>
                            <a:schemeClr val="bg2"/>
                          </a:solidFill>
                        </a:rPr>
                        <a:t>IaaS</a:t>
                      </a:r>
                      <a:endParaRPr lang="en-US" sz="1600" dirty="0">
                        <a:solidFill>
                          <a:schemeClr val="bg2"/>
                        </a:solidFill>
                      </a:endParaRPr>
                    </a:p>
                  </a:txBody>
                  <a:tcPr marL="121888" marR="121888"/>
                </a:tc>
                <a:tc>
                  <a:txBody>
                    <a:bodyPr/>
                    <a:lstStyle/>
                    <a:p>
                      <a:pPr algn="ctr"/>
                      <a:r>
                        <a:rPr lang="en-US" sz="1600" dirty="0" err="1" smtClean="0">
                          <a:solidFill>
                            <a:schemeClr val="bg2"/>
                          </a:solidFill>
                        </a:rPr>
                        <a:t>PaaS</a:t>
                      </a:r>
                      <a:endParaRPr lang="en-US" sz="1600" dirty="0">
                        <a:solidFill>
                          <a:schemeClr val="bg2"/>
                        </a:solidFill>
                      </a:endParaRPr>
                    </a:p>
                  </a:txBody>
                  <a:tcPr marL="121888" marR="121888"/>
                </a:tc>
                <a:tc>
                  <a:txBody>
                    <a:bodyPr/>
                    <a:lstStyle/>
                    <a:p>
                      <a:pPr algn="ctr"/>
                      <a:r>
                        <a:rPr lang="en-US" sz="1600" dirty="0" err="1" smtClean="0">
                          <a:solidFill>
                            <a:schemeClr val="bg2"/>
                          </a:solidFill>
                        </a:rPr>
                        <a:t>SaaS</a:t>
                      </a:r>
                      <a:endParaRPr lang="en-US" sz="1600" dirty="0">
                        <a:solidFill>
                          <a:schemeClr val="bg2"/>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Applications</a:t>
                      </a: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Runtimes</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Database</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Operating System</a:t>
                      </a: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dirty="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Virtualization</a:t>
                      </a: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Server</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Storage</a:t>
                      </a:r>
                    </a:p>
                  </a:txBody>
                  <a:tcPr marL="121888" marR="121888">
                    <a:solidFill>
                      <a:schemeClr val="accent1"/>
                    </a:solidFill>
                  </a:tcPr>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c>
                  <a:txBody>
                    <a:bodyPr/>
                    <a:lstStyle/>
                    <a:p>
                      <a:endParaRPr lang="en-US" sz="1600">
                        <a:solidFill>
                          <a:schemeClr val="bg1"/>
                        </a:solidFill>
                      </a:endParaRPr>
                    </a:p>
                  </a:txBody>
                  <a:tcPr marL="121888" marR="121888"/>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Networking</a:t>
                      </a:r>
                      <a:endParaRPr lang="en-US" sz="1600" dirty="0">
                        <a:solidFill>
                          <a:schemeClr val="bg1"/>
                        </a:solidFill>
                      </a:endParaRPr>
                    </a:p>
                  </a:txBody>
                  <a:tcPr marL="121888" marR="121888">
                    <a:solidFill>
                      <a:schemeClr val="accent1"/>
                    </a:solidFill>
                  </a:tcPr>
                </a:tc>
                <a:tc>
                  <a:txBody>
                    <a:bodyPr/>
                    <a:lstStyle/>
                    <a:p>
                      <a:endParaRPr lang="en-US" sz="1600" dirty="0">
                        <a:solidFill>
                          <a:schemeClr val="bg1"/>
                        </a:solidFill>
                      </a:endParaRPr>
                    </a:p>
                  </a:txBody>
                  <a:tcPr marL="121888" marR="121888"/>
                </a:tc>
                <a:tc>
                  <a:txBody>
                    <a:bodyPr/>
                    <a:lstStyle/>
                    <a:p>
                      <a:endParaRPr lang="en-US" sz="1600" dirty="0">
                        <a:solidFill>
                          <a:schemeClr val="bg1"/>
                        </a:solidFill>
                      </a:endParaRPr>
                    </a:p>
                  </a:txBody>
                  <a:tcPr marL="121888" marR="121888"/>
                </a:tc>
                <a:tc>
                  <a:txBody>
                    <a:bodyPr/>
                    <a:lstStyle/>
                    <a:p>
                      <a:endParaRPr lang="en-US" sz="1600" dirty="0">
                        <a:solidFill>
                          <a:schemeClr val="bg1"/>
                        </a:solidFill>
                      </a:endParaRPr>
                    </a:p>
                  </a:txBody>
                  <a:tcPr marL="121888" marR="121888"/>
                </a:tc>
                <a:tc>
                  <a:txBody>
                    <a:bodyPr/>
                    <a:lstStyle/>
                    <a:p>
                      <a:endParaRPr lang="en-US" sz="1600" dirty="0">
                        <a:solidFill>
                          <a:schemeClr val="bg1"/>
                        </a:solidFill>
                      </a:endParaRPr>
                    </a:p>
                  </a:txBody>
                  <a:tcPr marL="121888" marR="121888"/>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333072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3702093"/>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407114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444019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480693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517485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554608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817" y="591732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2" y="2795016"/>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79" y="591732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79" y="3702093"/>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79" y="407114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79" y="444019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79" y="480693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79" y="517485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579" y="554608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6170612" y="1722120"/>
            <a:ext cx="2971800" cy="430887"/>
          </a:xfrm>
          <a:prstGeom prst="rect">
            <a:avLst/>
          </a:prstGeom>
          <a:noFill/>
        </p:spPr>
        <p:txBody>
          <a:bodyPr wrap="square" lIns="0" tIns="0" rIns="0" bIns="0" rtlCol="0">
            <a:spAutoFit/>
          </a:bodyPr>
          <a:lstStyle/>
          <a:p>
            <a:pPr algn="ctr"/>
            <a:r>
              <a:rPr lang="en-US" sz="2800" dirty="0" smtClean="0">
                <a:solidFill>
                  <a:schemeClr val="accent1"/>
                </a:solidFill>
              </a:rPr>
              <a:t>Windows Azure</a:t>
            </a:r>
          </a:p>
        </p:txBody>
      </p:sp>
      <p:sp>
        <p:nvSpPr>
          <p:cNvPr id="41" name="Down Arrow 40"/>
          <p:cNvSpPr/>
          <p:nvPr/>
        </p:nvSpPr>
        <p:spPr bwMode="auto">
          <a:xfrm>
            <a:off x="7313612" y="2212848"/>
            <a:ext cx="411480" cy="459196"/>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27"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332841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3699781"/>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4068833"/>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443788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480462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5172538"/>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5543773"/>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5915008"/>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8779" y="4806938"/>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8779" y="517485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8779" y="5546085"/>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8779" y="5917320"/>
            <a:ext cx="358716"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2" y="332841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2" y="3699781"/>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2" y="4068833"/>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2" y="4437886"/>
            <a:ext cx="372251" cy="27926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markruss\AppData\Local\Microsoft\Windows\Temporary Internet Files\Content.IE5\01I8MGMS\MC90043152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9812" y="3328416"/>
            <a:ext cx="372251" cy="27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131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Public\Pictures\DVD_ART37-Sept2010\Artwork_Imagery\Icons - Illustrations\Internet Clouds web\Istock 5118882 - clouds and sky.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59265"/>
          <a:stretch/>
        </p:blipFill>
        <p:spPr bwMode="auto">
          <a:xfrm>
            <a:off x="0" y="4373562"/>
            <a:ext cx="12188825" cy="24844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Windows Azure Platform</a:t>
            </a:r>
            <a:endParaRPr lang="en-US" dirty="0"/>
          </a:p>
        </p:txBody>
      </p:sp>
      <p:sp>
        <p:nvSpPr>
          <p:cNvPr id="67" name="Rounded Rectangle 66"/>
          <p:cNvSpPr/>
          <p:nvPr/>
        </p:nvSpPr>
        <p:spPr>
          <a:xfrm>
            <a:off x="1321829" y="1391823"/>
            <a:ext cx="9558459" cy="2165109"/>
          </a:xfrm>
          <a:prstGeom prst="roundRect">
            <a:avLst>
              <a:gd name="adj" fmla="val 6283"/>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a:gradFill>
                <a:gsLst>
                  <a:gs pos="0">
                    <a:srgbClr val="FFFFFF"/>
                  </a:gs>
                  <a:gs pos="100000">
                    <a:srgbClr val="FFFFFF"/>
                  </a:gs>
                </a:gsLst>
                <a:lin ang="5400000" scaled="0"/>
              </a:gradFill>
            </a:endParaRPr>
          </a:p>
        </p:txBody>
      </p:sp>
      <p:sp>
        <p:nvSpPr>
          <p:cNvPr id="69" name="Rounded Rectangle 68"/>
          <p:cNvSpPr/>
          <p:nvPr/>
        </p:nvSpPr>
        <p:spPr bwMode="auto">
          <a:xfrm>
            <a:off x="1458307" y="1942537"/>
            <a:ext cx="9247832" cy="1520950"/>
          </a:xfrm>
          <a:prstGeom prst="roundRect">
            <a:avLst>
              <a:gd name="adj" fmla="val 5927"/>
            </a:avLst>
          </a:prstGeom>
          <a:gradFill flip="none" rotWithShape="1">
            <a:gsLst>
              <a:gs pos="0">
                <a:srgbClr val="FFFFFF">
                  <a:alpha val="23000"/>
                </a:srgbClr>
              </a:gs>
              <a:gs pos="100000">
                <a:srgbClr val="FFFFFF">
                  <a:alpha val="23000"/>
                </a:srgbClr>
              </a:gs>
            </a:gsLst>
            <a:lin ang="16200000" scaled="1"/>
            <a:tileRect/>
          </a:gradFill>
          <a:ln w="25400" cap="flat" cmpd="sng" algn="ctr">
            <a:noFill/>
            <a:prstDash val="solid"/>
          </a:ln>
          <a:effectLst/>
        </p:spPr>
        <p:txBody>
          <a:bodyPr rtlCol="0" anchor="ctr"/>
          <a:lstStyle/>
          <a:p>
            <a:pPr algn="ctr" defTabSz="914400"/>
            <a:endParaRPr lang="en-US" sz="1600" kern="0" dirty="0">
              <a:solidFill>
                <a:srgbClr val="525051">
                  <a:lumMod val="75000"/>
                  <a:alpha val="99000"/>
                </a:srgbClr>
              </a:solidFill>
            </a:endParaRPr>
          </a:p>
        </p:txBody>
      </p:sp>
      <p:sp>
        <p:nvSpPr>
          <p:cNvPr id="71" name="TextBox 70"/>
          <p:cNvSpPr txBox="1"/>
          <p:nvPr/>
        </p:nvSpPr>
        <p:spPr>
          <a:xfrm>
            <a:off x="2293332" y="1484249"/>
            <a:ext cx="7861735" cy="424732"/>
          </a:xfrm>
          <a:prstGeom prst="rect">
            <a:avLst/>
          </a:prstGeom>
          <a:noFill/>
        </p:spPr>
        <p:txBody>
          <a:bodyPr wrap="square" rtlCol="0">
            <a:spAutoFit/>
          </a:bodyPr>
          <a:lstStyle/>
          <a:p>
            <a:pPr marL="0" lvl="1" indent="-116697" algn="ctr" eaLnBrk="0" fontAlgn="base" hangingPunct="0">
              <a:lnSpc>
                <a:spcPct val="90000"/>
              </a:lnSpc>
              <a:spcBef>
                <a:spcPts val="450"/>
              </a:spcBef>
              <a:spcAft>
                <a:spcPts val="900"/>
              </a:spcAft>
              <a:buClr>
                <a:srgbClr val="FFC000"/>
              </a:buClr>
              <a:defRPr/>
            </a:pPr>
            <a:r>
              <a:rPr lang="en-US" sz="2400" spc="-100" dirty="0" smtClean="0">
                <a:solidFill>
                  <a:srgbClr val="FFFFFF"/>
                </a:solidFill>
              </a:rPr>
              <a:t>GENERAL PURPOSE PROGRAMMING LANGUAGES</a:t>
            </a:r>
            <a:endParaRPr lang="en-US" sz="2400" spc="-100" dirty="0">
              <a:solidFill>
                <a:srgbClr val="FFFFFF"/>
              </a:solidFill>
            </a:endParaRPr>
          </a:p>
        </p:txBody>
      </p:sp>
      <p:pic>
        <p:nvPicPr>
          <p:cNvPr id="72" name="Picture 2" descr="C:\Users\Public\Pictures\DVD_ART37-Sept2010\Logos\Microsoft .NET\Microsoft .NET Framework - NET\NET Framework white h.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6020" y="2524425"/>
            <a:ext cx="1349301" cy="43727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Public\Pictures\DVD_ART37-Sept2010\Logos\Visual Studio\2010 release\_Visual Studio 2010 (BRAND)\Visual_Studio_2010_v_r.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039792" y="2459655"/>
            <a:ext cx="1234436" cy="484925"/>
          </a:xfrm>
          <a:prstGeom prst="rect">
            <a:avLst/>
          </a:prstGeom>
          <a:noFill/>
          <a:extLst>
            <a:ext uri="{909E8E84-426E-40DD-AFC4-6F175D3DCCD1}">
              <a14:hiddenFill xmlns:a14="http://schemas.microsoft.com/office/drawing/2010/main">
                <a:solidFill>
                  <a:srgbClr val="FFFFFF"/>
                </a:solidFill>
              </a14:hiddenFill>
            </a:ext>
          </a:extLst>
        </p:spPr>
      </p:pic>
      <p:sp>
        <p:nvSpPr>
          <p:cNvPr id="74" name="Rounded Rectangle 73"/>
          <p:cNvSpPr/>
          <p:nvPr/>
        </p:nvSpPr>
        <p:spPr bwMode="auto">
          <a:xfrm>
            <a:off x="1604795" y="2045598"/>
            <a:ext cx="8903103" cy="1313041"/>
          </a:xfrm>
          <a:prstGeom prst="roundRect">
            <a:avLst>
              <a:gd name="adj" fmla="val 3866"/>
            </a:avLst>
          </a:prstGeom>
          <a:noFill/>
          <a:ln w="25400" cap="flat" cmpd="sng" algn="ctr">
            <a:solidFill>
              <a:schemeClr val="tx1"/>
            </a:solidFill>
            <a:prstDash val="sysDash"/>
          </a:ln>
          <a:effectLst/>
        </p:spPr>
        <p:txBody>
          <a:bodyPr rtlCol="0" anchor="ctr"/>
          <a:lstStyle/>
          <a:p>
            <a:pPr algn="ctr" defTabSz="914400"/>
            <a:endParaRPr lang="en-US" sz="1600" kern="0" dirty="0">
              <a:solidFill>
                <a:srgbClr val="525051">
                  <a:lumMod val="75000"/>
                  <a:alpha val="99000"/>
                </a:srgbClr>
              </a:solidFill>
            </a:endParaRPr>
          </a:p>
        </p:txBody>
      </p:sp>
      <p:pic>
        <p:nvPicPr>
          <p:cNvPr id="75" name="Picture 4" descr="http://neowide.com/images/neowide/http:__www.sizlopedia.com_wp-content_uploads_php-logo.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9525637" y="2802311"/>
            <a:ext cx="612806" cy="318776"/>
          </a:xfrm>
          <a:prstGeom prst="rect">
            <a:avLst/>
          </a:prstGeom>
          <a:noFill/>
          <a:ln>
            <a:noFill/>
          </a:ln>
        </p:spPr>
      </p:pic>
      <p:pic>
        <p:nvPicPr>
          <p:cNvPr id="76" name="Picture 75" descr="python.png"/>
          <p:cNvPicPr>
            <a:picLocks noChangeAspect="1"/>
          </p:cNvPicPr>
          <p:nvPr/>
        </p:nvPicPr>
        <p:blipFill>
          <a:blip r:embed="rId6" cstate="screen">
            <a:lum bright="100000"/>
            <a:extLst>
              <a:ext uri="{28A0092B-C50C-407E-A947-70E740481C1C}">
                <a14:useLocalDpi xmlns:a14="http://schemas.microsoft.com/office/drawing/2010/main"/>
              </a:ext>
            </a:extLst>
          </a:blip>
          <a:stretch>
            <a:fillRect/>
          </a:stretch>
        </p:blipFill>
        <p:spPr>
          <a:xfrm>
            <a:off x="6456338" y="2802311"/>
            <a:ext cx="1120061" cy="322058"/>
          </a:xfrm>
          <a:prstGeom prst="rect">
            <a:avLst/>
          </a:prstGeom>
        </p:spPr>
      </p:pic>
      <p:pic>
        <p:nvPicPr>
          <p:cNvPr id="77" name="Picture 2" descr="http://upload.wikimedia.org/wikipedia/en/3/34/Eclipse-logo.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11805" y="2217557"/>
            <a:ext cx="922193" cy="5016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8" name="Picture 6" descr="H:\2010 jobs\logos\Java_logo_svg.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8356069" y="2523600"/>
            <a:ext cx="389898" cy="71481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Ruby - A Programmer's Best Friend"/>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107370" y="2234548"/>
            <a:ext cx="1300894" cy="467693"/>
          </a:xfrm>
          <a:prstGeom prst="rect">
            <a:avLst/>
          </a:prstGeom>
          <a:noFill/>
        </p:spPr>
      </p:pic>
      <p:sp>
        <p:nvSpPr>
          <p:cNvPr id="80" name="Rounded Rectangle 79"/>
          <p:cNvSpPr/>
          <p:nvPr/>
        </p:nvSpPr>
        <p:spPr>
          <a:xfrm>
            <a:off x="1321829" y="3707934"/>
            <a:ext cx="9558460" cy="2669328"/>
          </a:xfrm>
          <a:prstGeom prst="roundRect">
            <a:avLst>
              <a:gd name="adj" fmla="val 6283"/>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a:gradFill>
                <a:gsLst>
                  <a:gs pos="0">
                    <a:srgbClr val="FFFFFF"/>
                  </a:gs>
                  <a:gs pos="100000">
                    <a:srgbClr val="FFFFFF"/>
                  </a:gs>
                </a:gsLst>
                <a:lin ang="5400000" scaled="0"/>
              </a:gradFill>
            </a:endParaRPr>
          </a:p>
        </p:txBody>
      </p:sp>
      <p:sp>
        <p:nvSpPr>
          <p:cNvPr id="81" name="Rounded Rectangle 80"/>
          <p:cNvSpPr/>
          <p:nvPr/>
        </p:nvSpPr>
        <p:spPr>
          <a:xfrm>
            <a:off x="1458307" y="4228052"/>
            <a:ext cx="9247832" cy="1982956"/>
          </a:xfrm>
          <a:prstGeom prst="roundRect">
            <a:avLst>
              <a:gd name="adj" fmla="val 4165"/>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a:gradFill>
                <a:gsLst>
                  <a:gs pos="0">
                    <a:srgbClr val="000000"/>
                  </a:gs>
                  <a:gs pos="100000">
                    <a:srgbClr val="000000"/>
                  </a:gs>
                </a:gsLst>
                <a:lin ang="5400000" scaled="0"/>
              </a:gradFill>
            </a:endParaRPr>
          </a:p>
        </p:txBody>
      </p:sp>
      <p:sp>
        <p:nvSpPr>
          <p:cNvPr id="82" name="Rounded Rectangle 81"/>
          <p:cNvSpPr/>
          <p:nvPr/>
        </p:nvSpPr>
        <p:spPr bwMode="auto">
          <a:xfrm>
            <a:off x="1604795" y="4371493"/>
            <a:ext cx="5749343" cy="1653444"/>
          </a:xfrm>
          <a:prstGeom prst="roundRect">
            <a:avLst>
              <a:gd name="adj" fmla="val 3866"/>
            </a:avLst>
          </a:prstGeom>
          <a:gradFill flip="none" rotWithShape="1">
            <a:gsLst>
              <a:gs pos="0">
                <a:srgbClr val="FFFFFF">
                  <a:alpha val="50000"/>
                </a:srgbClr>
              </a:gs>
              <a:gs pos="100000">
                <a:srgbClr val="FFFFFF"/>
              </a:gs>
            </a:gsLst>
            <a:lin ang="16200000" scaled="1"/>
            <a:tileRect/>
          </a:gradFill>
          <a:ln w="25400" cap="flat" cmpd="sng" algn="ctr">
            <a:noFill/>
            <a:prstDash val="solid"/>
          </a:ln>
          <a:effectLst/>
        </p:spPr>
        <p:txBody>
          <a:bodyPr rtlCol="0" anchor="ctr"/>
          <a:lstStyle/>
          <a:p>
            <a:pPr algn="ctr" defTabSz="914400"/>
            <a:endParaRPr lang="en-US" sz="2000" kern="0" dirty="0">
              <a:solidFill>
                <a:srgbClr val="525051">
                  <a:lumMod val="75000"/>
                  <a:alpha val="99000"/>
                </a:srgbClr>
              </a:solidFill>
            </a:endParaRPr>
          </a:p>
        </p:txBody>
      </p:sp>
      <p:pic>
        <p:nvPicPr>
          <p:cNvPr id="83" name="Picture 3" descr="D:\AA - Microsoft\Events DVD 35\DVD_ART35\Logos\Azure Services Platform\Windows Azure\Windows Azure logo bl.png"/>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2976701" y="4547931"/>
            <a:ext cx="2520293" cy="403002"/>
          </a:xfrm>
          <a:prstGeom prst="rect">
            <a:avLst/>
          </a:prstGeom>
          <a:noFill/>
          <a:ln>
            <a:noFill/>
          </a:ln>
        </p:spPr>
      </p:pic>
      <p:sp>
        <p:nvSpPr>
          <p:cNvPr id="84" name="TextBox 83"/>
          <p:cNvSpPr txBox="1"/>
          <p:nvPr/>
        </p:nvSpPr>
        <p:spPr>
          <a:xfrm>
            <a:off x="1696422" y="5611595"/>
            <a:ext cx="756938" cy="261610"/>
          </a:xfrm>
          <a:prstGeom prst="rect">
            <a:avLst/>
          </a:prstGeom>
          <a:noFill/>
        </p:spPr>
        <p:txBody>
          <a:bodyPr wrap="none" rtlCol="0" anchor="ctr" anchorCtr="0">
            <a:spAutoFit/>
          </a:bodyPr>
          <a:lstStyle/>
          <a:p>
            <a:pPr algn="ctr"/>
            <a:r>
              <a:rPr lang="en-US" sz="1100" dirty="0">
                <a:solidFill>
                  <a:srgbClr val="000000"/>
                </a:solidFill>
              </a:rPr>
              <a:t>Compute</a:t>
            </a:r>
          </a:p>
        </p:txBody>
      </p:sp>
      <p:sp>
        <p:nvSpPr>
          <p:cNvPr id="85" name="TextBox 84"/>
          <p:cNvSpPr txBox="1"/>
          <p:nvPr/>
        </p:nvSpPr>
        <p:spPr>
          <a:xfrm>
            <a:off x="2555932" y="5611595"/>
            <a:ext cx="659155" cy="261610"/>
          </a:xfrm>
          <a:prstGeom prst="rect">
            <a:avLst/>
          </a:prstGeom>
          <a:noFill/>
        </p:spPr>
        <p:txBody>
          <a:bodyPr wrap="none" rtlCol="0" anchor="ctr" anchorCtr="0">
            <a:spAutoFit/>
          </a:bodyPr>
          <a:lstStyle/>
          <a:p>
            <a:pPr algn="ctr"/>
            <a:r>
              <a:rPr lang="en-US" sz="1100" dirty="0">
                <a:solidFill>
                  <a:srgbClr val="000000"/>
                </a:solidFill>
              </a:rPr>
              <a:t>Storage</a:t>
            </a:r>
          </a:p>
        </p:txBody>
      </p:sp>
      <p:sp>
        <p:nvSpPr>
          <p:cNvPr id="86" name="TextBox 85"/>
          <p:cNvSpPr txBox="1"/>
          <p:nvPr/>
        </p:nvSpPr>
        <p:spPr>
          <a:xfrm>
            <a:off x="3167531" y="5611595"/>
            <a:ext cx="1266950" cy="261610"/>
          </a:xfrm>
          <a:prstGeom prst="rect">
            <a:avLst/>
          </a:prstGeom>
          <a:noFill/>
        </p:spPr>
        <p:txBody>
          <a:bodyPr wrap="square" rtlCol="0" anchor="ctr" anchorCtr="0">
            <a:spAutoFit/>
          </a:bodyPr>
          <a:lstStyle/>
          <a:p>
            <a:pPr algn="ctr"/>
            <a:r>
              <a:rPr lang="en-US" sz="1100" dirty="0">
                <a:solidFill>
                  <a:srgbClr val="000000"/>
                </a:solidFill>
              </a:rPr>
              <a:t>Management</a:t>
            </a:r>
          </a:p>
        </p:txBody>
      </p:sp>
      <p:sp>
        <p:nvSpPr>
          <p:cNvPr id="87" name="Rounded Rectangle 86"/>
          <p:cNvSpPr/>
          <p:nvPr/>
        </p:nvSpPr>
        <p:spPr bwMode="auto">
          <a:xfrm>
            <a:off x="7844522" y="4371493"/>
            <a:ext cx="2730488" cy="1675622"/>
          </a:xfrm>
          <a:prstGeom prst="roundRect">
            <a:avLst>
              <a:gd name="adj" fmla="val 7235"/>
            </a:avLst>
          </a:prstGeom>
          <a:gradFill flip="none" rotWithShape="1">
            <a:gsLst>
              <a:gs pos="0">
                <a:srgbClr val="FFFFFF">
                  <a:alpha val="50000"/>
                </a:srgbClr>
              </a:gs>
              <a:gs pos="100000">
                <a:srgbClr val="FFFFFF"/>
              </a:gs>
            </a:gsLst>
            <a:lin ang="16200000" scaled="1"/>
            <a:tileRect/>
          </a:gradFill>
          <a:ln w="25400" cap="flat" cmpd="sng" algn="ctr">
            <a:noFill/>
            <a:prstDash val="solid"/>
          </a:ln>
          <a:effectLst/>
        </p:spPr>
        <p:txBody>
          <a:bodyPr rtlCol="0" anchor="ctr"/>
          <a:lstStyle/>
          <a:p>
            <a:pPr algn="ctr" defTabSz="914400"/>
            <a:endParaRPr lang="en-US" sz="2000" kern="0" dirty="0">
              <a:solidFill>
                <a:srgbClr val="525051">
                  <a:lumMod val="75000"/>
                  <a:alpha val="99000"/>
                </a:srgbClr>
              </a:solidFill>
            </a:endParaRPr>
          </a:p>
        </p:txBody>
      </p:sp>
      <p:pic>
        <p:nvPicPr>
          <p:cNvPr id="88" name="Picture 87" descr="SQLAzurelogo_BlkText.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8086952" y="4371493"/>
            <a:ext cx="2133657" cy="701892"/>
          </a:xfrm>
          <a:prstGeom prst="rect">
            <a:avLst/>
          </a:prstGeom>
        </p:spPr>
      </p:pic>
      <p:sp>
        <p:nvSpPr>
          <p:cNvPr id="89" name="TextBox 88"/>
          <p:cNvSpPr txBox="1"/>
          <p:nvPr/>
        </p:nvSpPr>
        <p:spPr>
          <a:xfrm>
            <a:off x="8245719" y="5691661"/>
            <a:ext cx="844168" cy="363176"/>
          </a:xfrm>
          <a:prstGeom prst="rect">
            <a:avLst/>
          </a:prstGeom>
          <a:noFill/>
        </p:spPr>
        <p:txBody>
          <a:bodyPr wrap="square" rtlCol="0" anchor="ctr" anchorCtr="0">
            <a:spAutoFit/>
          </a:bodyPr>
          <a:lstStyle/>
          <a:p>
            <a:pPr algn="ctr">
              <a:lnSpc>
                <a:spcPct val="80000"/>
              </a:lnSpc>
            </a:pPr>
            <a:r>
              <a:rPr lang="en-US" sz="1100" dirty="0">
                <a:gradFill>
                  <a:gsLst>
                    <a:gs pos="0">
                      <a:srgbClr val="000000"/>
                    </a:gs>
                    <a:gs pos="100000">
                      <a:srgbClr val="000000"/>
                    </a:gs>
                  </a:gsLst>
                  <a:lin ang="5400000" scaled="0"/>
                </a:gradFill>
              </a:rPr>
              <a:t>Relational </a:t>
            </a:r>
            <a:r>
              <a:rPr lang="en-US" sz="1100" dirty="0" smtClean="0">
                <a:gradFill>
                  <a:gsLst>
                    <a:gs pos="0">
                      <a:srgbClr val="000000"/>
                    </a:gs>
                    <a:gs pos="100000">
                      <a:srgbClr val="000000"/>
                    </a:gs>
                  </a:gsLst>
                  <a:lin ang="5400000" scaled="0"/>
                </a:gradFill>
              </a:rPr>
              <a:t>data</a:t>
            </a:r>
            <a:endParaRPr lang="en-US" sz="1100" dirty="0">
              <a:gradFill>
                <a:gsLst>
                  <a:gs pos="0">
                    <a:srgbClr val="000000"/>
                  </a:gs>
                  <a:gs pos="100000">
                    <a:srgbClr val="000000"/>
                  </a:gs>
                </a:gsLst>
                <a:lin ang="5400000" scaled="0"/>
              </a:gradFill>
            </a:endParaRPr>
          </a:p>
        </p:txBody>
      </p:sp>
      <p:sp>
        <p:nvSpPr>
          <p:cNvPr id="90" name="TextBox 89"/>
          <p:cNvSpPr txBox="1"/>
          <p:nvPr/>
        </p:nvSpPr>
        <p:spPr>
          <a:xfrm>
            <a:off x="6193448" y="5669408"/>
            <a:ext cx="1228125" cy="227755"/>
          </a:xfrm>
          <a:prstGeom prst="rect">
            <a:avLst/>
          </a:prstGeom>
          <a:noFill/>
        </p:spPr>
        <p:txBody>
          <a:bodyPr wrap="square" rtlCol="0" anchor="ctr" anchorCtr="0">
            <a:spAutoFit/>
          </a:bodyPr>
          <a:lstStyle/>
          <a:p>
            <a:pPr algn="ctr">
              <a:lnSpc>
                <a:spcPct val="80000"/>
              </a:lnSpc>
            </a:pPr>
            <a:r>
              <a:rPr lang="en-US" sz="1100" dirty="0" smtClean="0">
                <a:gradFill>
                  <a:gsLst>
                    <a:gs pos="0">
                      <a:srgbClr val="000000"/>
                    </a:gs>
                    <a:gs pos="100000">
                      <a:srgbClr val="000000"/>
                    </a:gs>
                  </a:gsLst>
                  <a:lin ang="5400000" scaled="0"/>
                </a:gradFill>
              </a:rPr>
              <a:t>Marketplace</a:t>
            </a:r>
            <a:endParaRPr lang="en-US" sz="1100" dirty="0">
              <a:gradFill>
                <a:gsLst>
                  <a:gs pos="0">
                    <a:srgbClr val="000000"/>
                  </a:gs>
                  <a:gs pos="100000">
                    <a:srgbClr val="000000"/>
                  </a:gs>
                </a:gsLst>
                <a:lin ang="5400000" scaled="0"/>
              </a:gradFill>
            </a:endParaRPr>
          </a:p>
        </p:txBody>
      </p:sp>
      <p:sp>
        <p:nvSpPr>
          <p:cNvPr id="91" name="TextBox 90"/>
          <p:cNvSpPr txBox="1"/>
          <p:nvPr/>
        </p:nvSpPr>
        <p:spPr>
          <a:xfrm>
            <a:off x="5341340" y="5640344"/>
            <a:ext cx="854721" cy="261610"/>
          </a:xfrm>
          <a:prstGeom prst="rect">
            <a:avLst/>
          </a:prstGeom>
          <a:noFill/>
        </p:spPr>
        <p:txBody>
          <a:bodyPr wrap="none" rtlCol="0" anchor="ctr" anchorCtr="0">
            <a:spAutoFit/>
          </a:bodyPr>
          <a:lstStyle/>
          <a:p>
            <a:pPr algn="ctr"/>
            <a:r>
              <a:rPr lang="en-US" sz="1100" dirty="0" smtClean="0">
                <a:gradFill>
                  <a:gsLst>
                    <a:gs pos="0">
                      <a:srgbClr val="000000"/>
                    </a:gs>
                    <a:gs pos="100000">
                      <a:srgbClr val="000000"/>
                    </a:gs>
                  </a:gsLst>
                  <a:lin ang="5400000" scaled="0"/>
                </a:gradFill>
              </a:rPr>
              <a:t>App Fabric</a:t>
            </a:r>
            <a:endParaRPr lang="en-US" sz="1100" dirty="0">
              <a:gradFill>
                <a:gsLst>
                  <a:gs pos="0">
                    <a:srgbClr val="000000"/>
                  </a:gs>
                  <a:gs pos="100000">
                    <a:srgbClr val="000000"/>
                  </a:gs>
                </a:gsLst>
                <a:lin ang="5400000" scaled="0"/>
              </a:gradFill>
            </a:endParaRPr>
          </a:p>
        </p:txBody>
      </p:sp>
      <p:sp>
        <p:nvSpPr>
          <p:cNvPr id="92" name="TextBox 91"/>
          <p:cNvSpPr txBox="1"/>
          <p:nvPr/>
        </p:nvSpPr>
        <p:spPr>
          <a:xfrm>
            <a:off x="4332333" y="5611595"/>
            <a:ext cx="633474" cy="261610"/>
          </a:xfrm>
          <a:prstGeom prst="rect">
            <a:avLst/>
          </a:prstGeom>
          <a:noFill/>
        </p:spPr>
        <p:txBody>
          <a:bodyPr wrap="square" rtlCol="0" anchor="ctr" anchorCtr="0">
            <a:spAutoFit/>
          </a:bodyPr>
          <a:lstStyle/>
          <a:p>
            <a:pPr algn="ctr"/>
            <a:r>
              <a:rPr lang="en-US" sz="1100" dirty="0">
                <a:solidFill>
                  <a:srgbClr val="000000"/>
                </a:solidFill>
              </a:rPr>
              <a:t>CDN</a:t>
            </a:r>
          </a:p>
        </p:txBody>
      </p:sp>
      <p:pic>
        <p:nvPicPr>
          <p:cNvPr id="93" name="Picture 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435129" y="5334951"/>
            <a:ext cx="416901" cy="21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6" descr="C:\Users\Public\Pictures\DVD_ART37-Sept2010\Artwork_Imagery\Icons - Illustrations\_ REAL VISTA STYLE\batch database group.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466372" y="5312322"/>
            <a:ext cx="452010" cy="45201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1" descr="C:\Users\Public\Pictures\DVD_ART37-Sept2010\Artwork_Imagery\Icons - Illustrations\Misc\fingerprint biometrics security secure.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959703" y="5244389"/>
            <a:ext cx="312077" cy="364506"/>
          </a:xfrm>
          <a:prstGeom prst="rect">
            <a:avLst/>
          </a:prstGeom>
          <a:noFill/>
          <a:extLst>
            <a:ext uri="{909E8E84-426E-40DD-AFC4-6F175D3DCCD1}">
              <a14:hiddenFill xmlns:a14="http://schemas.microsoft.com/office/drawing/2010/main">
                <a:solidFill>
                  <a:srgbClr val="FFFFFF"/>
                </a:solidFill>
              </a14:hiddenFill>
            </a:ext>
          </a:extLst>
        </p:spPr>
      </p:pic>
      <p:sp>
        <p:nvSpPr>
          <p:cNvPr id="96" name="Left-Right Arrow 95"/>
          <p:cNvSpPr/>
          <p:nvPr/>
        </p:nvSpPr>
        <p:spPr bwMode="auto">
          <a:xfrm>
            <a:off x="7203303" y="4970931"/>
            <a:ext cx="722216" cy="538367"/>
          </a:xfrm>
          <a:prstGeom prst="leftRightArrow">
            <a:avLst/>
          </a:prstGeom>
          <a:gradFill flip="none" rotWithShape="1">
            <a:gsLst>
              <a:gs pos="20000">
                <a:srgbClr val="72ACD4"/>
              </a:gs>
              <a:gs pos="45000">
                <a:srgbClr val="5DA9DD"/>
              </a:gs>
              <a:gs pos="94000">
                <a:srgbClr val="3C61C8"/>
              </a:gs>
            </a:gsLst>
            <a:path path="circle">
              <a:fillToRect l="100000" t="100000"/>
            </a:path>
            <a:tileRect r="-100000" b="-100000"/>
          </a:gradFill>
          <a:ln>
            <a:solidFill>
              <a:schemeClr val="tx1"/>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scene3d>
          <a:sp3d prstMaterial="plastic">
            <a:contourClr>
              <a:srgbClr val="FFFFFF"/>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kern="0" dirty="0">
              <a:solidFill>
                <a:srgbClr val="FFFFFF">
                  <a:alpha val="99000"/>
                </a:srgbClr>
              </a:solidFill>
            </a:endParaRPr>
          </a:p>
        </p:txBody>
      </p:sp>
      <p:sp>
        <p:nvSpPr>
          <p:cNvPr id="97" name="TextBox 96"/>
          <p:cNvSpPr txBox="1"/>
          <p:nvPr/>
        </p:nvSpPr>
        <p:spPr>
          <a:xfrm>
            <a:off x="3689316" y="3779839"/>
            <a:ext cx="4629553" cy="424732"/>
          </a:xfrm>
          <a:prstGeom prst="rect">
            <a:avLst/>
          </a:prstGeom>
          <a:noFill/>
        </p:spPr>
        <p:txBody>
          <a:bodyPr wrap="square" rtlCol="0">
            <a:spAutoFit/>
          </a:bodyPr>
          <a:lstStyle/>
          <a:p>
            <a:pPr marL="0" lvl="1" indent="-116697" algn="ctr" eaLnBrk="0" fontAlgn="base" hangingPunct="0">
              <a:lnSpc>
                <a:spcPct val="90000"/>
              </a:lnSpc>
              <a:spcBef>
                <a:spcPts val="450"/>
              </a:spcBef>
              <a:spcAft>
                <a:spcPts val="900"/>
              </a:spcAft>
              <a:buClr>
                <a:srgbClr val="FFC000"/>
              </a:buClr>
              <a:defRPr/>
            </a:pPr>
            <a:r>
              <a:rPr lang="en-US" sz="2400" spc="-100" dirty="0" smtClean="0"/>
              <a:t>Windows Azure Platform</a:t>
            </a:r>
            <a:endParaRPr lang="en-US" sz="2400" spc="-100" dirty="0"/>
          </a:p>
        </p:txBody>
      </p:sp>
      <p:pic>
        <p:nvPicPr>
          <p:cNvPr id="98" name="Picture 3" descr="C:\Users\v-dsirok\Pictures\DVD_Art_Sept-2-2010\Artwork_Imagery\Icons - Illustrations\_ WINDOWS SERVER ICONS\Hardware\Plug Ethernet Cat-5 wired high speed broadband.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120246" y="5317189"/>
            <a:ext cx="506155" cy="29409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C:\Users\v-dsirok\Pictures\DVD_Art_Sept-2-2010\Artwork_Imagery\Icons - Illustrations\_ VIRTUALIZATION ICONS\server.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841405" y="5227281"/>
            <a:ext cx="523455" cy="41621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C:\Users\v-dsirok\Pictures\DVD_Art_Sept-2-2010\Artwork_Imagery\Icons - Illustrations\_ WINDOWS SERVER ICONS\Data\3D Line Graph chart.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781983" y="5273206"/>
            <a:ext cx="296847" cy="32430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7" descr="C:\Users\v-dsirok\Pictures\DVD_Art_Sept-2-2010\Artwork_Imagery\Icons - Illustrations\_ xMAC STYLE\database.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768168" y="5249218"/>
            <a:ext cx="274182" cy="36206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C:\Users\v-dsirok\Pictures\DVD_Art_Sept-2-2010\Artwork_Imagery\Icons - Illustrations\_ WINDOWS SERVER ICONS\Tools\Toolbox tools repair fix Red.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450432" y="5287340"/>
            <a:ext cx="510154" cy="301148"/>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Group 102"/>
          <p:cNvGrpSpPr/>
          <p:nvPr/>
        </p:nvGrpSpPr>
        <p:grpSpPr>
          <a:xfrm>
            <a:off x="6488034" y="5273761"/>
            <a:ext cx="595447" cy="321910"/>
            <a:chOff x="6605709" y="5237759"/>
            <a:chExt cx="595447" cy="321910"/>
          </a:xfrm>
        </p:grpSpPr>
        <p:pic>
          <p:nvPicPr>
            <p:cNvPr id="104" name="Picture 2" descr="C:\Users\Public\Pictures\DVD_ART37-Sept2010\Artwork_Imagery\Icons - Illustrations\Documents Folders Pages\data page.png"/>
            <p:cNvPicPr>
              <a:picLocks noChangeAspect="1" noChangeArrowheads="1"/>
            </p:cNvPicPr>
            <p:nvPr/>
          </p:nvPicPr>
          <p:blipFill>
            <a:blip r:embed="rId21" cstate="screen">
              <a:extLst>
                <a:ext uri="{BEBA8EAE-BF5A-486C-A8C5-ECC9F3942E4B}">
                  <a14:imgProps xmlns:a14="http://schemas.microsoft.com/office/drawing/2010/main">
                    <a14:imgLayer r:embed="rId22">
                      <a14:imgEffect>
                        <a14:brightnessContrast bright="-27000"/>
                      </a14:imgEffect>
                    </a14:imgLayer>
                  </a14:imgProps>
                </a:ext>
                <a:ext uri="{28A0092B-C50C-407E-A947-70E740481C1C}">
                  <a14:useLocalDpi xmlns:a14="http://schemas.microsoft.com/office/drawing/2010/main"/>
                </a:ext>
              </a:extLst>
            </a:blip>
            <a:srcRect/>
            <a:stretch>
              <a:fillRect/>
            </a:stretch>
          </p:blipFill>
          <p:spPr bwMode="auto">
            <a:xfrm>
              <a:off x="6933140" y="5237759"/>
              <a:ext cx="268016" cy="3219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 name="Picture 2" descr="C:\Users\Public\Pictures\DVD_ART37-Sept2010\Artwork_Imagery\Icons - Illustrations\Documents Folders Pages\data page.png"/>
            <p:cNvPicPr>
              <a:picLocks noChangeAspect="1" noChangeArrowheads="1"/>
            </p:cNvPicPr>
            <p:nvPr/>
          </p:nvPicPr>
          <p:blipFill>
            <a:blip r:embed="rId21" cstate="screen">
              <a:extLst>
                <a:ext uri="{BEBA8EAE-BF5A-486C-A8C5-ECC9F3942E4B}">
                  <a14:imgProps xmlns:a14="http://schemas.microsoft.com/office/drawing/2010/main">
                    <a14:imgLayer r:embed="rId22">
                      <a14:imgEffect>
                        <a14:brightnessContrast bright="-27000"/>
                      </a14:imgEffect>
                    </a14:imgLayer>
                  </a14:imgProps>
                </a:ext>
                <a:ext uri="{28A0092B-C50C-407E-A947-70E740481C1C}">
                  <a14:useLocalDpi xmlns:a14="http://schemas.microsoft.com/office/drawing/2010/main"/>
                </a:ext>
              </a:extLst>
            </a:blip>
            <a:srcRect/>
            <a:stretch>
              <a:fillRect/>
            </a:stretch>
          </p:blipFill>
          <p:spPr bwMode="auto">
            <a:xfrm>
              <a:off x="6780740" y="5237759"/>
              <a:ext cx="268016" cy="3219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 name="Picture 2" descr="C:\Users\Public\Pictures\DVD_ART37-Sept2010\Artwork_Imagery\Icons - Illustrations\Documents Folders Pages\data page.png"/>
            <p:cNvPicPr>
              <a:picLocks noChangeAspect="1" noChangeArrowheads="1"/>
            </p:cNvPicPr>
            <p:nvPr/>
          </p:nvPicPr>
          <p:blipFill>
            <a:blip r:embed="rId21" cstate="screen">
              <a:extLst>
                <a:ext uri="{BEBA8EAE-BF5A-486C-A8C5-ECC9F3942E4B}">
                  <a14:imgProps xmlns:a14="http://schemas.microsoft.com/office/drawing/2010/main">
                    <a14:imgLayer r:embed="rId22">
                      <a14:imgEffect>
                        <a14:brightnessContrast bright="-27000"/>
                      </a14:imgEffect>
                    </a14:imgLayer>
                  </a14:imgProps>
                </a:ext>
                <a:ext uri="{28A0092B-C50C-407E-A947-70E740481C1C}">
                  <a14:useLocalDpi xmlns:a14="http://schemas.microsoft.com/office/drawing/2010/main"/>
                </a:ext>
              </a:extLst>
            </a:blip>
            <a:srcRect/>
            <a:stretch>
              <a:fillRect/>
            </a:stretch>
          </p:blipFill>
          <p:spPr bwMode="auto">
            <a:xfrm>
              <a:off x="6605709" y="5237759"/>
              <a:ext cx="268016" cy="3219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107" name="Picture 4" descr="C:\Users\Public\Pictures\DVD_ART37-Sept2010\Artwork_Imagery\Icons - Illustrations\_ WINDOWS SERVER ICONS\Misc\smartcard smart card.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530614" y="5258191"/>
            <a:ext cx="430814" cy="28935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9279190" y="5727952"/>
            <a:ext cx="1008609" cy="227755"/>
          </a:xfrm>
          <a:prstGeom prst="rect">
            <a:avLst/>
          </a:prstGeom>
          <a:noFill/>
        </p:spPr>
        <p:txBody>
          <a:bodyPr wrap="none" rtlCol="0" anchor="ctr" anchorCtr="0">
            <a:spAutoFit/>
          </a:bodyPr>
          <a:lstStyle/>
          <a:p>
            <a:pPr algn="ctr">
              <a:lnSpc>
                <a:spcPct val="80000"/>
              </a:lnSpc>
            </a:pPr>
            <a:r>
              <a:rPr lang="en-US" sz="1100" dirty="0" smtClean="0">
                <a:gradFill>
                  <a:gsLst>
                    <a:gs pos="0">
                      <a:srgbClr val="000000"/>
                    </a:gs>
                    <a:gs pos="100000">
                      <a:srgbClr val="000000"/>
                    </a:gs>
                  </a:gsLst>
                  <a:lin ang="5400000" scaled="0"/>
                </a:gradFill>
              </a:rPr>
              <a:t>Management</a:t>
            </a:r>
            <a:endParaRPr lang="en-US" sz="1100" dirty="0">
              <a:gradFill>
                <a:gsLst>
                  <a:gs pos="0">
                    <a:srgbClr val="000000"/>
                  </a:gs>
                  <a:gs pos="100000">
                    <a:srgbClr val="000000"/>
                  </a:gs>
                </a:gsLst>
                <a:lin ang="5400000" scaled="0"/>
              </a:gradFill>
            </a:endParaRPr>
          </a:p>
        </p:txBody>
      </p:sp>
      <p:pic>
        <p:nvPicPr>
          <p:cNvPr id="48" name="Picture 8" descr="C:\Users\v-dsirok\Pictures\DVD_Art_Sept-2-2010\Artwork_Imagery\Icons - Illustrations\_ WINDOWS SERVER ICONS\Tools\Toolbox tools repair fix Red.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9594149" y="5351482"/>
            <a:ext cx="526591" cy="31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0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10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10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1000"/>
                                        <p:tgtEl>
                                          <p:spTgt spid="8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100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1000"/>
                                        <p:tgtEl>
                                          <p:spTgt spid="87"/>
                                        </p:tgtEl>
                                      </p:cBhvr>
                                    </p:animEffect>
                                  </p:childTnLst>
                                </p:cTn>
                              </p:par>
                              <p:par>
                                <p:cTn id="29" presetID="10"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10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10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1000"/>
                                        <p:tgtEl>
                                          <p:spTgt spid="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1000"/>
                                        <p:tgtEl>
                                          <p:spTgt spid="92"/>
                                        </p:tgtEl>
                                      </p:cBhvr>
                                    </p:animEffect>
                                  </p:childTnLst>
                                </p:cTn>
                              </p:par>
                              <p:par>
                                <p:cTn id="44" presetID="10" presetClass="entr" presetSubtype="0" fill="hold"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1000"/>
                                        <p:tgtEl>
                                          <p:spTgt spid="93"/>
                                        </p:tgtEl>
                                      </p:cBhvr>
                                    </p:animEffect>
                                  </p:childTnLst>
                                </p:cTn>
                              </p:par>
                              <p:par>
                                <p:cTn id="47" presetID="10" presetClass="entr" presetSubtype="0"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1000"/>
                                        <p:tgtEl>
                                          <p:spTgt spid="94"/>
                                        </p:tgtEl>
                                      </p:cBhvr>
                                    </p:animEffect>
                                  </p:childTnLst>
                                </p:cTn>
                              </p:par>
                              <p:par>
                                <p:cTn id="50" presetID="10" presetClass="entr" presetSubtype="0" fill="hold"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1000"/>
                                        <p:tgtEl>
                                          <p:spTgt spid="9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1000"/>
                                        <p:tgtEl>
                                          <p:spTgt spid="9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1000"/>
                                        <p:tgtEl>
                                          <p:spTgt spid="97"/>
                                        </p:tgtEl>
                                      </p:cBhvr>
                                    </p:animEffect>
                                  </p:childTnLst>
                                </p:cTn>
                              </p:par>
                              <p:par>
                                <p:cTn id="59" presetID="10"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fade">
                                      <p:cBhvr>
                                        <p:cTn id="61" dur="1000"/>
                                        <p:tgtEl>
                                          <p:spTgt spid="98"/>
                                        </p:tgtEl>
                                      </p:cBhvr>
                                    </p:animEffect>
                                  </p:childTnLst>
                                </p:cTn>
                              </p:par>
                              <p:par>
                                <p:cTn id="62" presetID="10" presetClass="entr" presetSubtype="0" fill="hold"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1000"/>
                                        <p:tgtEl>
                                          <p:spTgt spid="99"/>
                                        </p:tgtEl>
                                      </p:cBhvr>
                                    </p:animEffect>
                                  </p:childTnLst>
                                </p:cTn>
                              </p:par>
                              <p:par>
                                <p:cTn id="65" presetID="10" presetClass="entr" presetSubtype="0" fill="hold" nodeType="with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fade">
                                      <p:cBhvr>
                                        <p:cTn id="67" dur="1000"/>
                                        <p:tgtEl>
                                          <p:spTgt spid="100"/>
                                        </p:tgtEl>
                                      </p:cBhvr>
                                    </p:animEffect>
                                  </p:childTnLst>
                                </p:cTn>
                              </p:par>
                              <p:par>
                                <p:cTn id="68" presetID="10"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1000"/>
                                        <p:tgtEl>
                                          <p:spTgt spid="101"/>
                                        </p:tgtEl>
                                      </p:cBhvr>
                                    </p:animEffect>
                                  </p:childTnLst>
                                </p:cTn>
                              </p:par>
                              <p:par>
                                <p:cTn id="71" presetID="10" presetClass="entr" presetSubtype="0" fill="hold" nodeType="withEffect">
                                  <p:stCondLst>
                                    <p:cond delay="0"/>
                                  </p:stCondLst>
                                  <p:childTnLst>
                                    <p:set>
                                      <p:cBhvr>
                                        <p:cTn id="72" dur="1" fill="hold">
                                          <p:stCondLst>
                                            <p:cond delay="0"/>
                                          </p:stCondLst>
                                        </p:cTn>
                                        <p:tgtEl>
                                          <p:spTgt spid="102"/>
                                        </p:tgtEl>
                                        <p:attrNameLst>
                                          <p:attrName>style.visibility</p:attrName>
                                        </p:attrNameLst>
                                      </p:cBhvr>
                                      <p:to>
                                        <p:strVal val="visible"/>
                                      </p:to>
                                    </p:set>
                                    <p:animEffect transition="in" filter="fade">
                                      <p:cBhvr>
                                        <p:cTn id="73" dur="1000"/>
                                        <p:tgtEl>
                                          <p:spTgt spid="102"/>
                                        </p:tgtEl>
                                      </p:cBhvr>
                                    </p:animEffect>
                                  </p:childTnLst>
                                </p:cTn>
                              </p:par>
                              <p:par>
                                <p:cTn id="74" presetID="10" presetClass="entr" presetSubtype="0" fill="hold" nodeType="with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fade">
                                      <p:cBhvr>
                                        <p:cTn id="76" dur="1000"/>
                                        <p:tgtEl>
                                          <p:spTgt spid="103"/>
                                        </p:tgtEl>
                                      </p:cBhvr>
                                    </p:animEffect>
                                  </p:childTnLst>
                                </p:cTn>
                              </p:par>
                              <p:par>
                                <p:cTn id="77" presetID="10"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1000"/>
                                        <p:tgtEl>
                                          <p:spTgt spid="10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childTnLst>
                                </p:cTn>
                              </p:par>
                              <p:par>
                                <p:cTn id="83" presetID="10"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4" grpId="0"/>
      <p:bldP spid="85" grpId="0"/>
      <p:bldP spid="86" grpId="0"/>
      <p:bldP spid="87" grpId="0" animBg="1"/>
      <p:bldP spid="89" grpId="0"/>
      <p:bldP spid="90" grpId="0"/>
      <p:bldP spid="91" grpId="0"/>
      <p:bldP spid="92" grpId="0"/>
      <p:bldP spid="96" grpId="0" animBg="1"/>
      <p:bldP spid="97"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Components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5804815"/>
              </p:ext>
            </p:extLst>
          </p:nvPr>
        </p:nvGraphicFramePr>
        <p:xfrm>
          <a:off x="1929898" y="1905000"/>
          <a:ext cx="8329030" cy="3870960"/>
        </p:xfrm>
        <a:graphic>
          <a:graphicData uri="http://schemas.openxmlformats.org/drawingml/2006/table">
            <a:tbl>
              <a:tblPr firstRow="1" bandRow="1">
                <a:tableStyleId>{5C22544A-7EE6-4342-B048-85BDC9FD1C3A}</a:tableStyleId>
              </a:tblPr>
              <a:tblGrid>
                <a:gridCol w="2776343"/>
                <a:gridCol w="5552687"/>
              </a:tblGrid>
              <a:tr h="370840">
                <a:tc>
                  <a:txBody>
                    <a:bodyPr/>
                    <a:lstStyle/>
                    <a:p>
                      <a:r>
                        <a:rPr lang="en-US" sz="2000" b="1" dirty="0" smtClean="0">
                          <a:solidFill>
                            <a:schemeClr val="bg2"/>
                          </a:solidFill>
                        </a:rPr>
                        <a:t>     </a:t>
                      </a:r>
                      <a:endParaRPr lang="en-US" sz="2000" b="1" dirty="0">
                        <a:solidFill>
                          <a:schemeClr val="bg2"/>
                        </a:solidFill>
                      </a:endParaRPr>
                    </a:p>
                  </a:txBody>
                  <a:tcPr marL="121888" marR="121888"/>
                </a:tc>
                <a:tc>
                  <a:txBody>
                    <a:bodyPr/>
                    <a:lstStyle/>
                    <a:p>
                      <a:pPr algn="ctr"/>
                      <a:r>
                        <a:rPr lang="en-US" sz="2000" dirty="0" smtClean="0">
                          <a:solidFill>
                            <a:schemeClr val="bg2"/>
                          </a:solidFill>
                        </a:rPr>
                        <a:t>Windows Azure </a:t>
                      </a:r>
                      <a:r>
                        <a:rPr lang="en-US" sz="2000" dirty="0" err="1" smtClean="0">
                          <a:solidFill>
                            <a:schemeClr val="bg2"/>
                          </a:solidFill>
                        </a:rPr>
                        <a:t>PaaS</a:t>
                      </a:r>
                      <a:endParaRPr lang="en-US" sz="2000" dirty="0">
                        <a:solidFill>
                          <a:schemeClr val="bg2"/>
                        </a:solidFill>
                      </a:endParaRPr>
                    </a:p>
                  </a:txBody>
                  <a:tcPr marL="121888" marR="121888"/>
                </a:tc>
              </a:tr>
              <a:tr h="370840">
                <a:tc>
                  <a:txBody>
                    <a:bodyPr/>
                    <a:lstStyle/>
                    <a:p>
                      <a:pPr marL="457182" marR="0" lvl="1" indent="0" algn="l" defTabSz="914363" rtl="0" eaLnBrk="1" fontAlgn="auto" latinLnBrk="0" hangingPunct="1">
                        <a:lnSpc>
                          <a:spcPct val="100000"/>
                        </a:lnSpc>
                        <a:spcBef>
                          <a:spcPts val="0"/>
                        </a:spcBef>
                        <a:spcAft>
                          <a:spcPts val="0"/>
                        </a:spcAft>
                        <a:buClrTx/>
                        <a:buSzTx/>
                        <a:buFontTx/>
                        <a:buNone/>
                        <a:tabLst/>
                        <a:defRPr/>
                      </a:pPr>
                      <a:r>
                        <a:rPr lang="en-US" sz="2000" b="1" dirty="0" smtClean="0">
                          <a:solidFill>
                            <a:schemeClr val="bg2"/>
                          </a:solidFill>
                        </a:rPr>
                        <a:t>Applications</a:t>
                      </a:r>
                    </a:p>
                  </a:txBody>
                  <a:tcPr marL="121888" marR="121888">
                    <a:solidFill>
                      <a:schemeClr val="accent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Windows Azure Service Model</a:t>
                      </a:r>
                    </a:p>
                  </a:txBody>
                  <a:tcPr marL="121888" marR="121888"/>
                </a:tc>
              </a:tr>
              <a:tr h="370840">
                <a:tc>
                  <a:txBody>
                    <a:bodyPr/>
                    <a:lstStyle/>
                    <a:p>
                      <a:pPr marL="457182" marR="0" lvl="1" indent="0" algn="l" defTabSz="914363" rtl="0" eaLnBrk="1" fontAlgn="auto" latinLnBrk="0" hangingPunct="1">
                        <a:lnSpc>
                          <a:spcPct val="100000"/>
                        </a:lnSpc>
                        <a:spcBef>
                          <a:spcPts val="0"/>
                        </a:spcBef>
                        <a:spcAft>
                          <a:spcPts val="0"/>
                        </a:spcAft>
                        <a:buClrTx/>
                        <a:buSzTx/>
                        <a:buFontTx/>
                        <a:buNone/>
                        <a:tabLst/>
                        <a:defRPr/>
                      </a:pPr>
                      <a:r>
                        <a:rPr lang="en-US" sz="2000" b="1" dirty="0" smtClean="0">
                          <a:solidFill>
                            <a:schemeClr val="bg2"/>
                          </a:solidFill>
                        </a:rPr>
                        <a:t>Runtimes</a:t>
                      </a:r>
                    </a:p>
                  </a:txBody>
                  <a:tcPr marL="121888" marR="121888">
                    <a:solidFill>
                      <a:schemeClr val="accent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.NET 3.5/4,</a:t>
                      </a:r>
                      <a:r>
                        <a:rPr lang="en-US" sz="2000" baseline="0" dirty="0" smtClean="0"/>
                        <a:t> ASP .NET, PHP</a:t>
                      </a:r>
                      <a:endParaRPr lang="en-US" sz="2000" dirty="0" smtClean="0"/>
                    </a:p>
                  </a:txBody>
                  <a:tcPr marL="121888" marR="121888"/>
                </a:tc>
              </a:tr>
              <a:tr h="370840">
                <a:tc>
                  <a:txBody>
                    <a:bodyPr/>
                    <a:lstStyle/>
                    <a:p>
                      <a:pPr lvl="1" algn="l"/>
                      <a:r>
                        <a:rPr lang="en-US" sz="2000" b="1" dirty="0" smtClean="0">
                          <a:solidFill>
                            <a:schemeClr val="bg2"/>
                          </a:solidFill>
                        </a:rPr>
                        <a:t>Operating System</a:t>
                      </a:r>
                      <a:endParaRPr lang="en-US" sz="2000" b="1" dirty="0">
                        <a:solidFill>
                          <a:schemeClr val="bg2"/>
                        </a:solidFill>
                      </a:endParaRPr>
                    </a:p>
                  </a:txBody>
                  <a:tcPr marL="121888" marR="121888">
                    <a:solidFill>
                      <a:schemeClr val="accent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Windows Server 2008 or 2008 R2-Compatible</a:t>
                      </a:r>
                      <a:r>
                        <a:rPr lang="en-US" sz="2000" baseline="0" dirty="0" smtClean="0"/>
                        <a:t> OS</a:t>
                      </a:r>
                      <a:endParaRPr lang="en-US" sz="2000" dirty="0" smtClean="0"/>
                    </a:p>
                  </a:txBody>
                  <a:tcPr marL="121888" marR="121888"/>
                </a:tc>
              </a:tr>
              <a:tr h="370840">
                <a:tc>
                  <a:txBody>
                    <a:bodyPr/>
                    <a:lstStyle/>
                    <a:p>
                      <a:pPr lvl="1" algn="l"/>
                      <a:r>
                        <a:rPr lang="en-US" sz="2000" b="1" dirty="0" smtClean="0">
                          <a:solidFill>
                            <a:schemeClr val="bg2"/>
                          </a:solidFill>
                        </a:rPr>
                        <a:t>Virtualization</a:t>
                      </a:r>
                      <a:endParaRPr lang="en-US" sz="2000" b="1" dirty="0">
                        <a:solidFill>
                          <a:schemeClr val="bg2"/>
                        </a:solidFill>
                      </a:endParaRPr>
                    </a:p>
                  </a:txBody>
                  <a:tcPr marL="121888" marR="121888">
                    <a:solidFill>
                      <a:schemeClr val="accent1"/>
                    </a:solidFill>
                  </a:tcPr>
                </a:tc>
                <a:tc>
                  <a:txBody>
                    <a:bodyPr/>
                    <a:lstStyle/>
                    <a:p>
                      <a:pPr algn="ctr"/>
                      <a:r>
                        <a:rPr lang="en-US" sz="2000" baseline="0" dirty="0" smtClean="0"/>
                        <a:t>Windows Azure Hypervisor</a:t>
                      </a:r>
                      <a:endParaRPr lang="en-US" sz="2000" dirty="0"/>
                    </a:p>
                  </a:txBody>
                  <a:tcPr marL="121888" marR="121888"/>
                </a:tc>
              </a:tr>
              <a:tr h="370840">
                <a:tc>
                  <a:txBody>
                    <a:bodyPr/>
                    <a:lstStyle/>
                    <a:p>
                      <a:pPr marL="457182" marR="0" lvl="1" indent="0" algn="l" defTabSz="914363" rtl="0" eaLnBrk="1" fontAlgn="auto" latinLnBrk="0" hangingPunct="1">
                        <a:lnSpc>
                          <a:spcPct val="100000"/>
                        </a:lnSpc>
                        <a:spcBef>
                          <a:spcPts val="0"/>
                        </a:spcBef>
                        <a:spcAft>
                          <a:spcPts val="0"/>
                        </a:spcAft>
                        <a:buClrTx/>
                        <a:buSzTx/>
                        <a:buFontTx/>
                        <a:buNone/>
                        <a:tabLst/>
                        <a:defRPr/>
                      </a:pPr>
                      <a:r>
                        <a:rPr lang="en-US" sz="2000" b="1" dirty="0" smtClean="0">
                          <a:solidFill>
                            <a:schemeClr val="bg2"/>
                          </a:solidFill>
                        </a:rPr>
                        <a:t>Server</a:t>
                      </a:r>
                    </a:p>
                  </a:txBody>
                  <a:tcPr marL="121888" marR="121888">
                    <a:solidFill>
                      <a:schemeClr val="accent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Microsoft Blades</a:t>
                      </a:r>
                    </a:p>
                  </a:txBody>
                  <a:tcPr marL="121888" marR="121888"/>
                </a:tc>
              </a:tr>
              <a:tr h="370840">
                <a:tc>
                  <a:txBody>
                    <a:bodyPr/>
                    <a:lstStyle/>
                    <a:p>
                      <a:pPr lvl="1" algn="l"/>
                      <a:r>
                        <a:rPr lang="en-US" sz="2000" b="1" dirty="0" smtClean="0">
                          <a:solidFill>
                            <a:schemeClr val="bg2"/>
                          </a:solidFill>
                        </a:rPr>
                        <a:t>Database</a:t>
                      </a:r>
                      <a:endParaRPr lang="en-US" sz="2000" b="1" dirty="0">
                        <a:solidFill>
                          <a:schemeClr val="bg2"/>
                        </a:solidFill>
                      </a:endParaRPr>
                    </a:p>
                  </a:txBody>
                  <a:tcPr marL="121888" marR="121888">
                    <a:solidFill>
                      <a:schemeClr val="accent1"/>
                    </a:solidFill>
                  </a:tcPr>
                </a:tc>
                <a:tc>
                  <a:txBody>
                    <a:bodyPr/>
                    <a:lstStyle/>
                    <a:p>
                      <a:pPr algn="ctr"/>
                      <a:r>
                        <a:rPr lang="en-US" sz="2000" baseline="0" dirty="0" smtClean="0"/>
                        <a:t>SQL Azure</a:t>
                      </a:r>
                      <a:endParaRPr lang="en-US" sz="2000" dirty="0"/>
                    </a:p>
                  </a:txBody>
                  <a:tcPr marL="121888" marR="121888"/>
                </a:tc>
              </a:tr>
              <a:tr h="370840">
                <a:tc>
                  <a:txBody>
                    <a:bodyPr/>
                    <a:lstStyle/>
                    <a:p>
                      <a:pPr marL="457182" marR="0" lvl="1" indent="0" algn="l" defTabSz="914363" rtl="0" eaLnBrk="1" fontAlgn="auto" latinLnBrk="0" hangingPunct="1">
                        <a:lnSpc>
                          <a:spcPct val="100000"/>
                        </a:lnSpc>
                        <a:spcBef>
                          <a:spcPts val="0"/>
                        </a:spcBef>
                        <a:spcAft>
                          <a:spcPts val="0"/>
                        </a:spcAft>
                        <a:buClrTx/>
                        <a:buSzTx/>
                        <a:buFontTx/>
                        <a:buNone/>
                        <a:tabLst/>
                        <a:defRPr/>
                      </a:pPr>
                      <a:r>
                        <a:rPr lang="en-US" sz="2000" b="1" dirty="0" smtClean="0">
                          <a:solidFill>
                            <a:schemeClr val="bg2"/>
                          </a:solidFill>
                        </a:rPr>
                        <a:t>Storage</a:t>
                      </a:r>
                    </a:p>
                  </a:txBody>
                  <a:tcPr marL="121888" marR="121888">
                    <a:solidFill>
                      <a:schemeClr val="accent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Windows Azure Storage (Blob, Queue, Table)</a:t>
                      </a:r>
                    </a:p>
                  </a:txBody>
                  <a:tcPr marL="121888" marR="121888"/>
                </a:tc>
              </a:tr>
              <a:tr h="370840">
                <a:tc>
                  <a:txBody>
                    <a:bodyPr/>
                    <a:lstStyle/>
                    <a:p>
                      <a:pPr marL="457182" marR="0" lvl="1" indent="0" algn="l" defTabSz="914363" rtl="0" eaLnBrk="1" fontAlgn="auto" latinLnBrk="0" hangingPunct="1">
                        <a:lnSpc>
                          <a:spcPct val="100000"/>
                        </a:lnSpc>
                        <a:spcBef>
                          <a:spcPts val="0"/>
                        </a:spcBef>
                        <a:spcAft>
                          <a:spcPts val="0"/>
                        </a:spcAft>
                        <a:buClrTx/>
                        <a:buSzTx/>
                        <a:buFontTx/>
                        <a:buNone/>
                        <a:tabLst/>
                        <a:defRPr/>
                      </a:pPr>
                      <a:r>
                        <a:rPr lang="en-US" sz="2000" b="1" dirty="0" smtClean="0">
                          <a:solidFill>
                            <a:schemeClr val="bg2"/>
                          </a:solidFill>
                        </a:rPr>
                        <a:t>Networking</a:t>
                      </a:r>
                    </a:p>
                  </a:txBody>
                  <a:tcPr marL="121888" marR="121888">
                    <a:solidFill>
                      <a:schemeClr val="accent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Windows</a:t>
                      </a:r>
                      <a:r>
                        <a:rPr lang="en-US" sz="2000" baseline="0" dirty="0" smtClean="0"/>
                        <a:t> </a:t>
                      </a:r>
                      <a:r>
                        <a:rPr lang="en-US" sz="2000" dirty="0" smtClean="0"/>
                        <a:t>Azure-Configured</a:t>
                      </a:r>
                      <a:r>
                        <a:rPr lang="en-US" sz="2000" baseline="0" dirty="0" smtClean="0"/>
                        <a:t> </a:t>
                      </a:r>
                      <a:r>
                        <a:rPr lang="en-US" sz="2000" dirty="0" smtClean="0"/>
                        <a:t>Networking</a:t>
                      </a:r>
                    </a:p>
                  </a:txBody>
                  <a:tcPr marL="121888" marR="121888"/>
                </a:tc>
              </a:tr>
            </a:tbl>
          </a:graphicData>
        </a:graphic>
      </p:graphicFrame>
    </p:spTree>
    <p:extLst>
      <p:ext uri="{BB962C8B-B14F-4D97-AF65-F5344CB8AC3E}">
        <p14:creationId xmlns:p14="http://schemas.microsoft.com/office/powerpoint/2010/main" val="22531563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t>
            </a:r>
            <a:r>
              <a:rPr lang="en-US" dirty="0"/>
              <a:t>Application </a:t>
            </a:r>
            <a:r>
              <a:rPr lang="en-US" dirty="0" smtClean="0"/>
              <a:t>Platform</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3817111664"/>
              </p:ext>
            </p:extLst>
          </p:nvPr>
        </p:nvGraphicFramePr>
        <p:xfrm>
          <a:off x="519113" y="1295847"/>
          <a:ext cx="11149012" cy="5115676"/>
        </p:xfrm>
        <a:graphic>
          <a:graphicData uri="http://schemas.openxmlformats.org/drawingml/2006/table">
            <a:tbl>
              <a:tblPr firstCol="1" bandRow="1">
                <a:tableStyleId>{BC89EF96-8CEA-46FF-86C4-4CE0E7609802}</a:tableStyleId>
              </a:tblPr>
              <a:tblGrid>
                <a:gridCol w="5238011"/>
                <a:gridCol w="5911001"/>
              </a:tblGrid>
              <a:tr h="759096">
                <a:tc>
                  <a:txBody>
                    <a:bodyPr/>
                    <a:lstStyle/>
                    <a:p>
                      <a:pPr marL="0" marR="0">
                        <a:lnSpc>
                          <a:spcPct val="115000"/>
                        </a:lnSpc>
                        <a:spcBef>
                          <a:spcPts val="0"/>
                        </a:spcBef>
                        <a:spcAft>
                          <a:spcPts val="0"/>
                        </a:spcAft>
                      </a:pPr>
                      <a:r>
                        <a:rPr lang="en-US" sz="2400" dirty="0" smtClean="0">
                          <a:effectLst/>
                        </a:rPr>
                        <a:t>Automated,</a:t>
                      </a:r>
                      <a:r>
                        <a:rPr lang="en-US" sz="2400" baseline="0" dirty="0" smtClean="0">
                          <a:effectLst/>
                        </a:rPr>
                        <a:t> </a:t>
                      </a:r>
                      <a:r>
                        <a:rPr lang="en-US" sz="2400" u="sng" dirty="0" smtClean="0">
                          <a:effectLst/>
                        </a:rPr>
                        <a:t>Consistent</a:t>
                      </a:r>
                      <a:r>
                        <a:rPr lang="en-US" sz="2400" dirty="0" smtClean="0">
                          <a:effectLst/>
                        </a:rPr>
                        <a:t> </a:t>
                      </a:r>
                      <a:r>
                        <a:rPr lang="en-US" sz="2400" dirty="0">
                          <a:effectLst/>
                        </a:rPr>
                        <a:t>Application Updates</a:t>
                      </a:r>
                      <a:endParaRPr lang="en-US" sz="2400" b="1" i="0" dirty="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Wingdings" pitchFamily="2" charset="2"/>
                        <a:buChar char="Ø"/>
                      </a:pPr>
                      <a:r>
                        <a:rPr lang="en-US" sz="2000" kern="1200" dirty="0" smtClean="0">
                          <a:effectLst/>
                        </a:rPr>
                        <a:t>Automated updates, clean components</a:t>
                      </a:r>
                    </a:p>
                    <a:p>
                      <a:pPr marL="285750" marR="0" indent="-285750" algn="l" defTabSz="914363" rtl="0" eaLnBrk="1" fontAlgn="auto" latinLnBrk="0" hangingPunct="1">
                        <a:lnSpc>
                          <a:spcPct val="115000"/>
                        </a:lnSpc>
                        <a:spcBef>
                          <a:spcPts val="0"/>
                        </a:spcBef>
                        <a:spcAft>
                          <a:spcPts val="0"/>
                        </a:spcAft>
                        <a:buClrTx/>
                        <a:buSzTx/>
                        <a:buFont typeface="Wingdings" pitchFamily="2" charset="2"/>
                        <a:buChar char="Ø"/>
                        <a:tabLst/>
                        <a:defRPr/>
                      </a:pPr>
                      <a:r>
                        <a:rPr lang="en-US" sz="2000" kern="1200" dirty="0" smtClean="0">
                          <a:effectLst/>
                        </a:rPr>
                        <a:t>Local storage and OS are left untouched</a:t>
                      </a: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759096">
                <a:tc>
                  <a:txBody>
                    <a:bodyPr/>
                    <a:lstStyle/>
                    <a:p>
                      <a:pPr marL="0" marR="0">
                        <a:lnSpc>
                          <a:spcPct val="115000"/>
                        </a:lnSpc>
                        <a:spcBef>
                          <a:spcPts val="0"/>
                        </a:spcBef>
                        <a:spcAft>
                          <a:spcPts val="0"/>
                        </a:spcAft>
                      </a:pPr>
                      <a:r>
                        <a:rPr lang="en-US" sz="2400" dirty="0" smtClean="0">
                          <a:effectLst/>
                        </a:rPr>
                        <a:t>Automated, </a:t>
                      </a:r>
                      <a:r>
                        <a:rPr lang="en-US" sz="2400" u="sng" dirty="0" smtClean="0">
                          <a:effectLst/>
                        </a:rPr>
                        <a:t>Consistent</a:t>
                      </a:r>
                      <a:r>
                        <a:rPr lang="en-US" sz="2400" dirty="0" smtClean="0">
                          <a:effectLst/>
                        </a:rPr>
                        <a:t> Configuration </a:t>
                      </a:r>
                      <a:r>
                        <a:rPr lang="en-US" sz="2400" dirty="0">
                          <a:effectLst/>
                        </a:rPr>
                        <a:t>Changes</a:t>
                      </a:r>
                      <a:endParaRPr lang="en-US" sz="2400" b="1" i="0" dirty="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Wingdings" pitchFamily="2" charset="2"/>
                        <a:buChar char="Ø"/>
                      </a:pPr>
                      <a:r>
                        <a:rPr lang="en-US" sz="2000" kern="1200" dirty="0" smtClean="0">
                          <a:effectLst/>
                        </a:rPr>
                        <a:t>Automated</a:t>
                      </a:r>
                      <a:r>
                        <a:rPr lang="en-US" sz="2000" kern="1200" baseline="0" dirty="0" smtClean="0">
                          <a:effectLst/>
                        </a:rPr>
                        <a:t> configuration changes</a:t>
                      </a:r>
                      <a:endParaRPr lang="en-US" sz="2000" kern="1200" dirty="0" smtClean="0">
                        <a:effectLst/>
                      </a:endParaRPr>
                    </a:p>
                    <a:p>
                      <a:pPr marL="285750" marR="0" indent="-285750">
                        <a:lnSpc>
                          <a:spcPct val="115000"/>
                        </a:lnSpc>
                        <a:spcBef>
                          <a:spcPts val="0"/>
                        </a:spcBef>
                        <a:spcAft>
                          <a:spcPts val="0"/>
                        </a:spcAft>
                        <a:buFont typeface="Wingdings" pitchFamily="2" charset="2"/>
                        <a:buChar char="Ø"/>
                      </a:pPr>
                      <a:r>
                        <a:rPr lang="en-US" sz="2000" kern="1200" dirty="0" smtClean="0">
                          <a:effectLst/>
                        </a:rPr>
                        <a:t>Local storage and OS are left untouched</a:t>
                      </a:r>
                      <a:endParaRPr lang="en-US" sz="2000" b="0" i="0" kern="1200" dirty="0" smtClean="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839332">
                <a:tc>
                  <a:txBody>
                    <a:bodyPr/>
                    <a:lstStyle/>
                    <a:p>
                      <a:pPr marL="0" marR="0">
                        <a:lnSpc>
                          <a:spcPct val="115000"/>
                        </a:lnSpc>
                        <a:spcBef>
                          <a:spcPts val="0"/>
                        </a:spcBef>
                        <a:spcAft>
                          <a:spcPts val="0"/>
                        </a:spcAft>
                      </a:pPr>
                      <a:r>
                        <a:rPr lang="en-US" sz="2400" dirty="0" smtClean="0">
                          <a:effectLst/>
                        </a:rPr>
                        <a:t>Scale-out</a:t>
                      </a:r>
                      <a:endParaRPr lang="en-US" sz="2400" b="1" i="0" dirty="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Wingdings" pitchFamily="2" charset="2"/>
                        <a:buChar char="Ø"/>
                      </a:pPr>
                      <a:r>
                        <a:rPr lang="en-US" sz="2000" kern="1200" dirty="0" smtClean="0">
                          <a:effectLst/>
                        </a:rPr>
                        <a:t>Automated scale-out and initial deployment</a:t>
                      </a: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948870">
                <a:tc>
                  <a:txBody>
                    <a:bodyPr/>
                    <a:lstStyle/>
                    <a:p>
                      <a:pPr marL="0" marR="0">
                        <a:lnSpc>
                          <a:spcPct val="115000"/>
                        </a:lnSpc>
                        <a:spcBef>
                          <a:spcPts val="0"/>
                        </a:spcBef>
                        <a:spcAft>
                          <a:spcPts val="0"/>
                        </a:spcAft>
                      </a:pPr>
                      <a:r>
                        <a:rPr lang="en-US" sz="2400" dirty="0">
                          <a:effectLst/>
                        </a:rPr>
                        <a:t>Multi-Instance </a:t>
                      </a:r>
                      <a:r>
                        <a:rPr lang="en-US" sz="2400" dirty="0" smtClean="0">
                          <a:effectLst/>
                        </a:rPr>
                        <a:t>Management</a:t>
                      </a:r>
                      <a:endParaRPr lang="en-US" sz="2400" b="1" i="0" u="sng" dirty="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Wingdings" pitchFamily="2" charset="2"/>
                        <a:buChar char="Ø"/>
                      </a:pPr>
                      <a:r>
                        <a:rPr lang="en-US" sz="2000" u="sng" kern="1200" dirty="0" smtClean="0">
                          <a:effectLst/>
                        </a:rPr>
                        <a:t>Identical</a:t>
                      </a:r>
                      <a:r>
                        <a:rPr lang="en-US" sz="2000" kern="1200" dirty="0" smtClean="0">
                          <a:effectLst/>
                        </a:rPr>
                        <a:t> instances are deployed</a:t>
                      </a:r>
                      <a:r>
                        <a:rPr lang="en-US" sz="2000" kern="1200" baseline="0" dirty="0" smtClean="0">
                          <a:effectLst/>
                        </a:rPr>
                        <a:t> across the service, guaranteed consistency</a:t>
                      </a:r>
                    </a:p>
                    <a:p>
                      <a:pPr marL="285750" marR="0" indent="-285750">
                        <a:lnSpc>
                          <a:spcPct val="115000"/>
                        </a:lnSpc>
                        <a:spcBef>
                          <a:spcPts val="0"/>
                        </a:spcBef>
                        <a:spcAft>
                          <a:spcPts val="0"/>
                        </a:spcAft>
                        <a:buFont typeface="Wingdings" pitchFamily="2" charset="2"/>
                        <a:buChar char="Ø"/>
                      </a:pPr>
                      <a:r>
                        <a:rPr lang="en-US" sz="2000" kern="1200" baseline="0" dirty="0" smtClean="0">
                          <a:effectLst/>
                        </a:rPr>
                        <a:t>No configuration drift</a:t>
                      </a:r>
                      <a:endParaRPr lang="en-US" sz="2000" b="0" i="0" kern="1200" dirty="0" smtClean="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632580">
                <a:tc>
                  <a:txBody>
                    <a:bodyPr/>
                    <a:lstStyle/>
                    <a:p>
                      <a:pPr marL="0" marR="0">
                        <a:lnSpc>
                          <a:spcPct val="115000"/>
                        </a:lnSpc>
                        <a:spcBef>
                          <a:spcPts val="0"/>
                        </a:spcBef>
                        <a:spcAft>
                          <a:spcPts val="0"/>
                        </a:spcAft>
                      </a:pPr>
                      <a:r>
                        <a:rPr lang="en-US" sz="2400" dirty="0" smtClean="0">
                          <a:effectLst/>
                        </a:rPr>
                        <a:t>High</a:t>
                      </a:r>
                      <a:r>
                        <a:rPr lang="en-US" sz="2400" baseline="0" dirty="0" smtClean="0">
                          <a:effectLst/>
                        </a:rPr>
                        <a:t> </a:t>
                      </a:r>
                      <a:r>
                        <a:rPr lang="en-US" sz="2400" dirty="0" smtClean="0">
                          <a:effectLst/>
                        </a:rPr>
                        <a:t>Availability</a:t>
                      </a:r>
                      <a:endParaRPr lang="en-US" sz="2400" b="1" i="0" dirty="0" smtClean="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285750" marR="0" indent="-285750">
                        <a:lnSpc>
                          <a:spcPct val="115000"/>
                        </a:lnSpc>
                        <a:spcBef>
                          <a:spcPts val="0"/>
                        </a:spcBef>
                        <a:spcAft>
                          <a:spcPts val="0"/>
                        </a:spcAft>
                        <a:buFont typeface="Wingdings" pitchFamily="2" charset="2"/>
                        <a:buChar char="Ø"/>
                      </a:pPr>
                      <a:r>
                        <a:rPr lang="en-US" sz="2000" kern="1200" dirty="0" smtClean="0">
                          <a:effectLst/>
                        </a:rPr>
                        <a:t>No application downtime</a:t>
                      </a:r>
                    </a:p>
                    <a:p>
                      <a:pPr marL="285750" marR="0" indent="-285750">
                        <a:lnSpc>
                          <a:spcPct val="115000"/>
                        </a:lnSpc>
                        <a:spcBef>
                          <a:spcPts val="0"/>
                        </a:spcBef>
                        <a:spcAft>
                          <a:spcPts val="0"/>
                        </a:spcAft>
                        <a:buFont typeface="Wingdings" pitchFamily="2" charset="2"/>
                        <a:buChar char="Ø"/>
                      </a:pPr>
                      <a:r>
                        <a:rPr lang="en-US" sz="2000" kern="1200" dirty="0" smtClean="0">
                          <a:effectLst/>
                        </a:rPr>
                        <a:t>Resilient</a:t>
                      </a:r>
                      <a:r>
                        <a:rPr lang="en-US" sz="2000" kern="1200" baseline="0" dirty="0" smtClean="0">
                          <a:effectLst/>
                        </a:rPr>
                        <a:t> to hardware and application failures</a:t>
                      </a:r>
                      <a:endParaRPr lang="en-US" sz="2000" b="0" i="0" kern="1200" dirty="0" smtClean="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r h="632580">
                <a:tc>
                  <a:txBody>
                    <a:bodyPr/>
                    <a:lstStyle/>
                    <a:p>
                      <a:pPr marL="0" marR="0">
                        <a:lnSpc>
                          <a:spcPct val="115000"/>
                        </a:lnSpc>
                        <a:spcBef>
                          <a:spcPts val="0"/>
                        </a:spcBef>
                        <a:spcAft>
                          <a:spcPts val="0"/>
                        </a:spcAft>
                      </a:pPr>
                      <a:r>
                        <a:rPr lang="en-US" sz="2400" dirty="0" smtClean="0">
                          <a:effectLst/>
                        </a:rPr>
                        <a:t>Automated,</a:t>
                      </a:r>
                      <a:r>
                        <a:rPr lang="en-US" sz="2400" baseline="0" dirty="0" smtClean="0">
                          <a:effectLst/>
                        </a:rPr>
                        <a:t> Consistent </a:t>
                      </a:r>
                      <a:r>
                        <a:rPr lang="en-US" sz="2400" dirty="0" smtClean="0">
                          <a:effectLst/>
                        </a:rPr>
                        <a:t>OS </a:t>
                      </a:r>
                      <a:r>
                        <a:rPr lang="en-US" sz="2400" dirty="0">
                          <a:effectLst/>
                        </a:rPr>
                        <a:t>Servicing</a:t>
                      </a:r>
                      <a:endParaRPr lang="en-US" sz="2400" b="1" i="0" dirty="0">
                        <a:solidFill>
                          <a:schemeClr val="bg1"/>
                        </a:solidFill>
                        <a:effectLst/>
                        <a:latin typeface="+mj-lt"/>
                        <a:ea typeface="Calibri"/>
                        <a:cs typeface="Times New Roman"/>
                      </a:endParaRPr>
                    </a:p>
                  </a:txBody>
                  <a:tcPr marL="91416" marR="91416"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285750" marR="0" indent="-285750" algn="l">
                        <a:lnSpc>
                          <a:spcPct val="115000"/>
                        </a:lnSpc>
                        <a:spcBef>
                          <a:spcPts val="0"/>
                        </a:spcBef>
                        <a:spcAft>
                          <a:spcPts val="0"/>
                        </a:spcAft>
                        <a:buFont typeface="Wingdings" pitchFamily="2" charset="2"/>
                        <a:buChar char="Ø"/>
                      </a:pPr>
                      <a:r>
                        <a:rPr lang="en-US" sz="2000" kern="1200" dirty="0" smtClean="0">
                          <a:effectLst/>
                        </a:rPr>
                        <a:t>Image-based OS patching</a:t>
                      </a:r>
                    </a:p>
                    <a:p>
                      <a:pPr marL="285750" marR="0" indent="-285750" algn="l">
                        <a:lnSpc>
                          <a:spcPct val="115000"/>
                        </a:lnSpc>
                        <a:spcBef>
                          <a:spcPts val="0"/>
                        </a:spcBef>
                        <a:spcAft>
                          <a:spcPts val="0"/>
                        </a:spcAft>
                        <a:buFont typeface="Wingdings" pitchFamily="2" charset="2"/>
                        <a:buChar char="Ø"/>
                      </a:pPr>
                      <a:r>
                        <a:rPr lang="en-US" sz="2000" kern="1200" dirty="0" smtClean="0">
                          <a:effectLst/>
                        </a:rPr>
                        <a:t>Consistent and automated security</a:t>
                      </a:r>
                      <a:r>
                        <a:rPr lang="en-US" sz="2000" kern="1200" baseline="0" dirty="0" smtClean="0">
                          <a:effectLst/>
                        </a:rPr>
                        <a:t> updates</a:t>
                      </a:r>
                      <a:endParaRPr lang="en-US" sz="2000" kern="1200" dirty="0" smtClean="0">
                        <a:effectLst/>
                      </a:endParaRPr>
                    </a:p>
                  </a:txBody>
                  <a:tcPr marL="55793" marR="55793" marT="0" marB="0"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30303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 Windows Azure Functionality</a:t>
            </a:r>
            <a:endParaRPr lang="en-US" dirty="0"/>
          </a:p>
        </p:txBody>
      </p:sp>
      <p:sp>
        <p:nvSpPr>
          <p:cNvPr id="3" name="Content Placeholder 2"/>
          <p:cNvSpPr>
            <a:spLocks noGrp="1"/>
          </p:cNvSpPr>
          <p:nvPr>
            <p:ph idx="1"/>
          </p:nvPr>
        </p:nvSpPr>
        <p:spPr>
          <a:xfrm>
            <a:off x="519112" y="1447799"/>
            <a:ext cx="11149013" cy="4992136"/>
          </a:xfrm>
        </p:spPr>
        <p:txBody>
          <a:bodyPr/>
          <a:lstStyle/>
          <a:p>
            <a:r>
              <a:rPr lang="en-US" sz="2800" dirty="0" smtClean="0"/>
              <a:t>Configuration and deployment:</a:t>
            </a:r>
          </a:p>
          <a:p>
            <a:pPr lvl="1"/>
            <a:r>
              <a:rPr lang="en-US" sz="2400" dirty="0" smtClean="0"/>
              <a:t>Certificate management (e.g. SSL)</a:t>
            </a:r>
          </a:p>
          <a:p>
            <a:pPr lvl="1"/>
            <a:r>
              <a:rPr lang="en-US" sz="2400" dirty="0" smtClean="0"/>
              <a:t>Load-balanced public endpoints</a:t>
            </a:r>
          </a:p>
          <a:p>
            <a:pPr lvl="1"/>
            <a:r>
              <a:rPr lang="en-US" sz="2400" dirty="0" smtClean="0"/>
              <a:t>Internal endpoint configuration and discovery</a:t>
            </a:r>
          </a:p>
          <a:p>
            <a:r>
              <a:rPr lang="en-US" sz="2800" dirty="0" smtClean="0"/>
              <a:t>Operations:</a:t>
            </a:r>
          </a:p>
          <a:p>
            <a:pPr lvl="1"/>
            <a:r>
              <a:rPr lang="en-US" sz="2400" dirty="0" smtClean="0"/>
              <a:t>Remote desktop access management</a:t>
            </a:r>
          </a:p>
          <a:p>
            <a:pPr lvl="1"/>
            <a:r>
              <a:rPr lang="en-US" sz="2400" dirty="0" smtClean="0"/>
              <a:t>Automated OS and runtime updates</a:t>
            </a:r>
          </a:p>
          <a:p>
            <a:pPr lvl="1"/>
            <a:r>
              <a:rPr lang="en-US" sz="2400" dirty="0" smtClean="0"/>
              <a:t>Coordinated updates</a:t>
            </a:r>
          </a:p>
          <a:p>
            <a:r>
              <a:rPr lang="en-US" sz="2800" dirty="0" smtClean="0"/>
              <a:t>Availability:</a:t>
            </a:r>
          </a:p>
          <a:p>
            <a:pPr lvl="1"/>
            <a:r>
              <a:rPr lang="en-US" sz="2400" dirty="0" smtClean="0"/>
              <a:t>Health monitoring</a:t>
            </a:r>
          </a:p>
          <a:p>
            <a:pPr lvl="1"/>
            <a:r>
              <a:rPr lang="en-US" sz="2400" dirty="0" smtClean="0"/>
              <a:t>SLA guaranteed uptime</a:t>
            </a:r>
          </a:p>
          <a:p>
            <a:pPr lvl="1"/>
            <a:endParaRPr lang="en-US" sz="2400" dirty="0" smtClean="0"/>
          </a:p>
        </p:txBody>
      </p:sp>
    </p:spTree>
    <p:extLst>
      <p:ext uri="{BB962C8B-B14F-4D97-AF65-F5344CB8AC3E}">
        <p14:creationId xmlns:p14="http://schemas.microsoft.com/office/powerpoint/2010/main" val="5512336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COS302 Using Windows Azure Virtual Machine Role Vijay Rajagopalan</Template>
  <TotalTime>1331</TotalTime>
  <Words>2625</Words>
  <Application>Microsoft Office PowerPoint</Application>
  <PresentationFormat>Custom</PresentationFormat>
  <Paragraphs>495</Paragraphs>
  <Slides>49</Slides>
  <Notes>29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TENA11_BreakoutSession_Template_16x9_Final_05132011</vt:lpstr>
      <vt:lpstr>1_White with Consolas font for code slides</vt:lpstr>
      <vt:lpstr>Using Windows Azure  Virtual Machine Role </vt:lpstr>
      <vt:lpstr>A Quick Poll</vt:lpstr>
      <vt:lpstr>Session Objectives and Takeaways</vt:lpstr>
      <vt:lpstr>Cloud Fundamentals</vt:lpstr>
      <vt:lpstr>The Benefits of the Cloud</vt:lpstr>
      <vt:lpstr>Windows Azure Platform</vt:lpstr>
      <vt:lpstr>Windows Azure Components </vt:lpstr>
      <vt:lpstr>Windows Azure Application Platform</vt:lpstr>
      <vt:lpstr>Basic Windows Azure Functionality</vt:lpstr>
      <vt:lpstr>Modeling Cloud Applications</vt:lpstr>
      <vt:lpstr>The Windows Azure Service Model</vt:lpstr>
      <vt:lpstr>Role Contents</vt:lpstr>
      <vt:lpstr>Role Types</vt:lpstr>
      <vt:lpstr>VM Role – Overview</vt:lpstr>
      <vt:lpstr>Where does VM Role fit in? </vt:lpstr>
      <vt:lpstr>VM Role Use Cases</vt:lpstr>
      <vt:lpstr>VM Role – Part of Service Model</vt:lpstr>
      <vt:lpstr>Windows Azure Server Management</vt:lpstr>
      <vt:lpstr>Windows Azure Application Platform</vt:lpstr>
      <vt:lpstr>Platform capabilities have an application contract</vt:lpstr>
      <vt:lpstr>VM Role Lifecycle</vt:lpstr>
      <vt:lpstr>VM Role Workflow</vt:lpstr>
      <vt:lpstr>Image Composition Image Set-up</vt:lpstr>
      <vt:lpstr>Image Composition Installing Windows Integration Components</vt:lpstr>
      <vt:lpstr>Image Composition Application Install</vt:lpstr>
      <vt:lpstr>Image Composition Sysprep Generalize</vt:lpstr>
      <vt:lpstr>Create Service Visual Studio</vt:lpstr>
      <vt:lpstr>Create Service Service Definition</vt:lpstr>
      <vt:lpstr>Upload Image CSUpload</vt:lpstr>
      <vt:lpstr>Upload Image Image Repository</vt:lpstr>
      <vt:lpstr>Deploy Service Service Configuration</vt:lpstr>
      <vt:lpstr>Deploy Service Portal</vt:lpstr>
      <vt:lpstr>Deploying a Service to the Cloud: From IT Administrator’s perspective</vt:lpstr>
      <vt:lpstr>Copying VHD using System Center “Concero”</vt:lpstr>
      <vt:lpstr>Deploying a Service Containing a VM Role</vt:lpstr>
      <vt:lpstr>Deployment Patterns</vt:lpstr>
      <vt:lpstr>Deployment Patterns – High Performance Computing </vt:lpstr>
      <vt:lpstr>Deployment Patterns –  Migrating existing Application</vt:lpstr>
      <vt:lpstr>VM Role – Common Questions</vt:lpstr>
      <vt:lpstr>VM Role – Common Questions</vt:lpstr>
      <vt:lpstr>Q &amp; A</vt:lpstr>
      <vt:lpstr>Free Windows Azure Platform 30 Day Pass</vt:lpstr>
      <vt:lpstr>Track Resources</vt:lpstr>
      <vt:lpstr>Resources</vt:lpstr>
      <vt:lpstr>PowerPoint Presentation</vt:lpstr>
      <vt:lpstr>PowerPoint Presentation</vt:lpstr>
      <vt:lpstr>PowerPoint Presentation</vt:lpstr>
      <vt:lpstr>Backup</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COS302: Using Windows Azure Virtual Machine Role</dc:title>
  <dc:subject>Microsoft TechEd North America 2011</dc:subject>
  <dc:creator>Vijay Rajagopalan</dc:creator>
  <dc:description>Template: Jordan Cayabyab
Formatting: Sylvia Tedjo, Silver Fox Productions
Event Date: May 16-19, 2011
Event Location: Atlanta
Audience Type: Developers, IT Pros</dc:description>
  <cp:lastModifiedBy>Shows</cp:lastModifiedBy>
  <cp:revision>39</cp:revision>
  <cp:lastPrinted>2010-05-11T05:02:34Z</cp:lastPrinted>
  <dcterms:created xsi:type="dcterms:W3CDTF">2011-05-15T16:14:54Z</dcterms:created>
  <dcterms:modified xsi:type="dcterms:W3CDTF">2011-05-16T21:14:39Z</dcterms:modified>
</cp:coreProperties>
</file>