
<file path=[Content_Types].xml><?xml version="1.0" encoding="utf-8"?>
<Types xmlns="http://schemas.openxmlformats.org/package/2006/content-types">
  <Default Extension="png" ContentType="image/png"/>
  <Default Extension="jpeg" ContentType="image/jpeg"/>
  <Default Extension="wmf" ContentType="image/x-wmf"/>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42" r:id="rId4"/>
    <p:sldMasterId id="2147483764" r:id="rId5"/>
  </p:sldMasterIdLst>
  <p:notesMasterIdLst>
    <p:notesMasterId r:id="rId32"/>
  </p:notesMasterIdLst>
  <p:handoutMasterIdLst>
    <p:handoutMasterId r:id="rId33"/>
  </p:handoutMasterIdLst>
  <p:sldIdLst>
    <p:sldId id="322" r:id="rId6"/>
    <p:sldId id="335" r:id="rId7"/>
    <p:sldId id="336" r:id="rId8"/>
    <p:sldId id="337" r:id="rId9"/>
    <p:sldId id="338" r:id="rId10"/>
    <p:sldId id="339" r:id="rId11"/>
    <p:sldId id="340" r:id="rId12"/>
    <p:sldId id="341" r:id="rId13"/>
    <p:sldId id="342" r:id="rId14"/>
    <p:sldId id="343" r:id="rId15"/>
    <p:sldId id="344" r:id="rId16"/>
    <p:sldId id="345" r:id="rId17"/>
    <p:sldId id="346" r:id="rId18"/>
    <p:sldId id="347" r:id="rId19"/>
    <p:sldId id="348" r:id="rId20"/>
    <p:sldId id="349" r:id="rId21"/>
    <p:sldId id="350" r:id="rId22"/>
    <p:sldId id="351" r:id="rId23"/>
    <p:sldId id="352" r:id="rId24"/>
    <p:sldId id="270" r:id="rId25"/>
    <p:sldId id="353" r:id="rId26"/>
    <p:sldId id="354" r:id="rId27"/>
    <p:sldId id="355" r:id="rId28"/>
    <p:sldId id="356" r:id="rId29"/>
    <p:sldId id="271" r:id="rId30"/>
    <p:sldId id="319" r:id="rId31"/>
  </p:sldIdLst>
  <p:sldSz cx="12188825" cy="6858000"/>
  <p:notesSz cx="6858000" cy="9144000"/>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3C2F1"/>
    <a:srgbClr val="FFFFFF"/>
    <a:srgbClr val="000000"/>
    <a:srgbClr val="429A16"/>
    <a:srgbClr val="F8F57B"/>
    <a:srgbClr val="59D01E"/>
    <a:srgbClr val="ACE58F"/>
    <a:srgbClr val="292929"/>
    <a:srgbClr val="333333"/>
    <a:srgbClr val="F6AE1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2856" autoAdjust="0"/>
    <p:restoredTop sz="94101" autoAdjust="0"/>
  </p:normalViewPr>
  <p:slideViewPr>
    <p:cSldViewPr snapToGrid="0">
      <p:cViewPr varScale="1">
        <p:scale>
          <a:sx n="61" d="100"/>
          <a:sy n="61" d="100"/>
        </p:scale>
        <p:origin x="-1434" y="-84"/>
      </p:cViewPr>
      <p:guideLst>
        <p:guide orient="horz" pos="144"/>
        <p:guide orient="horz" pos="1200"/>
        <p:guide orient="horz" pos="2736"/>
        <p:guide orient="horz" pos="4176"/>
        <p:guide orient="horz" pos="1488"/>
        <p:guide orient="horz" pos="912"/>
        <p:guide pos="3839"/>
        <p:guide pos="327"/>
        <p:guide pos="1190"/>
        <p:guide pos="7350"/>
        <p:guide pos="7063"/>
        <p:guide pos="611"/>
      </p:guideLst>
    </p:cSldViewPr>
  </p:slideViewPr>
  <p:outlineViewPr>
    <p:cViewPr>
      <p:scale>
        <a:sx n="33" d="100"/>
        <a:sy n="33" d="100"/>
      </p:scale>
      <p:origin x="0" y="6060"/>
    </p:cViewPr>
  </p:outlineViewPr>
  <p:notesTextViewPr>
    <p:cViewPr>
      <p:scale>
        <a:sx n="100" d="100"/>
        <a:sy n="100" d="100"/>
      </p:scale>
      <p:origin x="0" y="0"/>
    </p:cViewPr>
  </p:notesTextViewPr>
  <p:sorterViewPr>
    <p:cViewPr>
      <p:scale>
        <a:sx n="33" d="100"/>
        <a:sy n="33" d="100"/>
      </p:scale>
      <p:origin x="0" y="0"/>
    </p:cViewPr>
  </p:sorterViewPr>
  <p:notesViewPr>
    <p:cSldViewPr snapToGrid="0" showGuides="1">
      <p:cViewPr>
        <p:scale>
          <a:sx n="148" d="100"/>
          <a:sy n="148" d="100"/>
        </p:scale>
        <p:origin x="-1686"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presProps" Target="pres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err="1" smtClean="0">
                <a:latin typeface="Segoe UI" pitchFamily="34" charset="0"/>
              </a:rPr>
              <a:t>TechEd</a:t>
            </a:r>
            <a:r>
              <a:rPr lang="en-US" dirty="0" smtClean="0">
                <a:latin typeface="Segoe UI" pitchFamily="34" charset="0"/>
              </a:rPr>
              <a:t> 2011</a:t>
            </a:r>
            <a:endParaRPr lang="en-US" dirty="0">
              <a:latin typeface="Segoe UI"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C3F5198-D814-4F07-A84F-942E63C84983}" type="datetimeFigureOut">
              <a:rPr lang="en-US" smtClean="0">
                <a:latin typeface="Segoe UI" pitchFamily="34" charset="0"/>
              </a:rPr>
              <a:pPr/>
              <a:t>5/19/2011</a:t>
            </a:fld>
            <a:endParaRPr lang="en-US" dirty="0">
              <a:latin typeface="Segoe UI" pitchFamily="34" charset="0"/>
            </a:endParaRPr>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mtClean="0">
                <a:latin typeface="Segoe UI" pitchFamily="34" charset="0"/>
              </a:rPr>
              <a:pPr/>
              <a:t>‹#›</a:t>
            </a:fld>
            <a:endParaRPr lang="en-US" dirty="0">
              <a:latin typeface="Segoe UI" pitchFamily="34" charset="0"/>
            </a:endParaRPr>
          </a:p>
        </p:txBody>
      </p:sp>
    </p:spTree>
    <p:extLst>
      <p:ext uri="{BB962C8B-B14F-4D97-AF65-F5344CB8AC3E}">
        <p14:creationId xmlns:p14="http://schemas.microsoft.com/office/powerpoint/2010/main" val="120796643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err="1" smtClean="0"/>
              <a:t>TechEd</a:t>
            </a:r>
            <a:r>
              <a:rPr lang="en-US" dirty="0" smtClean="0"/>
              <a:t> 2011</a:t>
            </a: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7C3FBCD4-166E-446F-AF18-7D4A0CF9AEF6}" type="datetimeFigureOut">
              <a:rPr lang="en-US" smtClean="0"/>
              <a:pPr/>
              <a:t>5/19/2011</a:t>
            </a:fld>
            <a:endParaRPr lang="en-US" dirty="0"/>
          </a:p>
        </p:txBody>
      </p:sp>
      <p:sp>
        <p:nvSpPr>
          <p:cNvPr id="4" name="Slide Image Placeholder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500">
                <a:latin typeface="Segoe" pitchFamily="34" charset="0"/>
              </a:defRPr>
            </a:lvl1pPr>
          </a:lstStyle>
          <a:p>
            <a:r>
              <a:rPr lang="en-US"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5"/>
          </p:nvPr>
        </p:nvSpPr>
        <p:spPr>
          <a:xfrm>
            <a:off x="6172199" y="8685213"/>
            <a:ext cx="684213" cy="457200"/>
          </a:xfrm>
          <a:prstGeom prst="rect">
            <a:avLst/>
          </a:prstGeom>
        </p:spPr>
        <p:txBody>
          <a:bodyPr vert="horz" lIns="91440" tIns="45720" rIns="91440" bIns="45720" rtlCol="0" anchor="b"/>
          <a:lstStyle>
            <a:lvl1pPr algn="r">
              <a:defRPr sz="1200">
                <a:latin typeface="Segoe UI" pitchFamily="34" charset="0"/>
              </a:defRPr>
            </a:lvl1pPr>
          </a:lstStyle>
          <a:p>
            <a:fld id="{8B263312-38AA-4E1E-B2B5-0F8F122B24FE}" type="slidenum">
              <a:rPr lang="en-US" smtClean="0"/>
              <a:pPr/>
              <a:t>‹#›</a:t>
            </a:fld>
            <a:endParaRPr lang="en-US" dirty="0"/>
          </a:p>
        </p:txBody>
      </p:sp>
    </p:spTree>
    <p:extLst>
      <p:ext uri="{BB962C8B-B14F-4D97-AF65-F5344CB8AC3E}">
        <p14:creationId xmlns:p14="http://schemas.microsoft.com/office/powerpoint/2010/main" val="2252895765"/>
      </p:ext>
    </p:extLst>
  </p:cSld>
  <p:clrMap bg1="lt1" tx1="dk1" bg2="lt2" tx2="dk2" accent1="accent1" accent2="accent2" accent3="accent3" accent4="accent4" accent5="accent5" accent6="accent6" hlink="hlink" folHlink="folHlink"/>
  <p:notesStyle>
    <a:lvl1pPr marL="0" algn="l" defTabSz="914363" rtl="0" eaLnBrk="1" latinLnBrk="0" hangingPunct="1">
      <a:lnSpc>
        <a:spcPct val="90000"/>
      </a:lnSpc>
      <a:spcAft>
        <a:spcPts val="333"/>
      </a:spcAft>
      <a:defRPr sz="900" kern="1200">
        <a:solidFill>
          <a:schemeClr val="tx1"/>
        </a:solidFill>
        <a:latin typeface="Segoe UI"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5/19/2011 3:09 PM</a:t>
            </a:fld>
            <a:endParaRPr lang="en-US" dirty="0"/>
          </a:p>
        </p:txBody>
      </p:sp>
      <p:sp>
        <p:nvSpPr>
          <p:cNvPr id="6" name="Footer Placeholder 5"/>
          <p:cNvSpPr>
            <a:spLocks noGrp="1"/>
          </p:cNvSpPr>
          <p:nvPr>
            <p:ph type="ftr" sz="quarter" idx="12"/>
          </p:nvPr>
        </p:nvSpPr>
        <p:spPr>
          <a:xfrm>
            <a:off x="0" y="8685213"/>
            <a:ext cx="6172200" cy="457200"/>
          </a:xfrm>
        </p:spPr>
        <p:txBody>
          <a:bodyPr/>
          <a:lstStyle/>
          <a:p>
            <a:r>
              <a:rPr lang="en-US" sz="500"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a:p>
            <a:endParaRPr lang="en-US" sz="500" dirty="0">
              <a:latin typeface="Segoe UI" pitchFamily="34" charset="0"/>
            </a:endParaRPr>
          </a:p>
        </p:txBody>
      </p:sp>
      <p:sp>
        <p:nvSpPr>
          <p:cNvPr id="7" name="Slide Number Placeholder 6"/>
          <p:cNvSpPr>
            <a:spLocks noGrp="1"/>
          </p:cNvSpPr>
          <p:nvPr>
            <p:ph type="sldNum" sz="quarter" idx="13"/>
          </p:nvPr>
        </p:nvSpPr>
        <p:spPr>
          <a:xfrm>
            <a:off x="6172199" y="8685213"/>
            <a:ext cx="684213" cy="457200"/>
          </a:xfrm>
        </p:spPr>
        <p:txBody>
          <a:bodyPr/>
          <a:lstStyle/>
          <a:p>
            <a:fld id="{EC87E0CF-87F6-4B58-B8B8-DCAB2DAAF3CA}" type="slidenum">
              <a:rPr lang="en-US" smtClean="0"/>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5/19/2011 3:09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2009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25</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26</a:t>
            </a:fld>
            <a:endParaRPr lang="en-US" dirty="0"/>
          </a:p>
        </p:txBody>
      </p:sp>
    </p:spTree>
    <p:extLst>
      <p:ext uri="{BB962C8B-B14F-4D97-AF65-F5344CB8AC3E}">
        <p14:creationId xmlns:p14="http://schemas.microsoft.com/office/powerpoint/2010/main" val="21532313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a:t>Microsoft Management Summit 2011</a:t>
            </a:r>
          </a:p>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5/19/2011 3:09 PM</a:t>
            </a:fld>
            <a:endParaRPr lang="en-US"/>
          </a:p>
        </p:txBody>
      </p:sp>
      <p:sp>
        <p:nvSpPr>
          <p:cNvPr id="7" name="Slide Number Placeholder 6"/>
          <p:cNvSpPr>
            <a:spLocks noGrp="1"/>
          </p:cNvSpPr>
          <p:nvPr>
            <p:ph type="sldNum" sz="quarter" idx="13"/>
          </p:nvPr>
        </p:nvSpPr>
        <p:spPr/>
        <p:txBody>
          <a:bodyPr/>
          <a:lstStyle/>
          <a:p>
            <a:fld id="{EC87E0CF-87F6-4B58-B8B8-DCAB2DAAF3CA}" type="slidenum">
              <a:rPr lang="en-US" smtClean="0"/>
              <a:pPr/>
              <a:t>14</a:t>
            </a:fld>
            <a:endParaRPr lang="en-US" dirty="0"/>
          </a:p>
        </p:txBody>
      </p:sp>
      <p:sp>
        <p:nvSpPr>
          <p:cNvPr id="8"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500">
                <a:latin typeface="Segoe" pitchFamily="34" charset="0"/>
              </a:defRPr>
            </a:lvl1pPr>
          </a:lstStyle>
          <a:p>
            <a:r>
              <a:rPr lang="en-US" dirty="0" smtClean="0">
                <a:solidFill>
                  <a:srgbClr val="000000"/>
                </a:solidFill>
              </a:rPr>
              <a:t>© 2010 Microsoft Corporation. All rights reserved. Microsoft, Windows, Windows Vista and other product names are or may be registered trademarks and/or trademarks in the U.S. and/or other countries.</a:t>
            </a:r>
          </a:p>
          <a:p>
            <a:r>
              <a:rPr lang="en-US" dirty="0"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rPr>
            </a:br>
            <a:r>
              <a:rPr lang="en-US" dirty="0" smtClean="0">
                <a:solidFill>
                  <a:srgbClr val="000000"/>
                </a:solidFill>
              </a:rPr>
              <a:t>MICROSOFT MAKES NO WARRANTIES, EXPRESS, IMPLIED OR STATUTORY, AS TO THE INFORMATION IN THIS PRESENTATION.</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pPr lvl="2">
              <a:buNone/>
            </a:pPr>
            <a:endParaRPr lang="en-US" dirty="0"/>
          </a:p>
        </p:txBody>
      </p:sp>
      <p:sp>
        <p:nvSpPr>
          <p:cNvPr id="4" name="Header Placeholder 3"/>
          <p:cNvSpPr>
            <a:spLocks noGrp="1"/>
          </p:cNvSpPr>
          <p:nvPr>
            <p:ph type="hdr" sz="quarter" idx="10"/>
          </p:nvPr>
        </p:nvSpPr>
        <p:spPr/>
        <p:txBody>
          <a:bodyPr/>
          <a:lstStyle/>
          <a:p>
            <a:r>
              <a:rPr lang="en-US" smtClean="0"/>
              <a:t>TechReady12</a:t>
            </a:r>
            <a:endParaRPr lang="en-US" dirty="0"/>
          </a:p>
        </p:txBody>
      </p:sp>
      <p:sp>
        <p:nvSpPr>
          <p:cNvPr id="5" name="Date Placeholder 4"/>
          <p:cNvSpPr>
            <a:spLocks noGrp="1"/>
          </p:cNvSpPr>
          <p:nvPr>
            <p:ph type="dt" idx="11"/>
          </p:nvPr>
        </p:nvSpPr>
        <p:spPr/>
        <p:txBody>
          <a:bodyPr/>
          <a:lstStyle/>
          <a:p>
            <a:fld id="{70B10680-0FF9-4EED-863E-730C980F8893}" type="datetime1">
              <a:rPr lang="en-US" smtClean="0"/>
              <a:pPr/>
              <a:t>5/19/2011</a:t>
            </a:fld>
            <a:endParaRPr lang="en-US" dirty="0"/>
          </a:p>
        </p:txBody>
      </p:sp>
      <p:sp>
        <p:nvSpPr>
          <p:cNvPr id="6" name="Footer Placeholder 5"/>
          <p:cNvSpPr>
            <a:spLocks noGrp="1"/>
          </p:cNvSpPr>
          <p:nvPr>
            <p:ph type="ftr" sz="quarter" idx="12"/>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7" name="Slide Number Placeholder 6"/>
          <p:cNvSpPr>
            <a:spLocks noGrp="1"/>
          </p:cNvSpPr>
          <p:nvPr>
            <p:ph type="sldNum" sz="quarter" idx="13"/>
          </p:nvPr>
        </p:nvSpPr>
        <p:spPr/>
        <p:txBody>
          <a:bodyPr/>
          <a:lstStyle/>
          <a:p>
            <a:fld id="{8B263312-38AA-4E1E-B2B5-0F8F122B24FE}" type="slidenum">
              <a:rPr lang="en-US" smtClean="0"/>
              <a:pPr/>
              <a:t>19</a:t>
            </a:fld>
            <a:endParaRPr lang="en-US" dirty="0"/>
          </a:p>
        </p:txBody>
      </p:sp>
    </p:spTree>
    <p:extLst>
      <p:ext uri="{BB962C8B-B14F-4D97-AF65-F5344CB8AC3E}">
        <p14:creationId xmlns:p14="http://schemas.microsoft.com/office/powerpoint/2010/main" val="10221316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5/19/2011 3:09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20</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21</a:t>
            </a:fld>
            <a:endParaRPr lang="en-US" dirty="0"/>
          </a:p>
        </p:txBody>
      </p:sp>
      <p:sp>
        <p:nvSpPr>
          <p:cNvPr id="5" name="Header Placeholder 3"/>
          <p:cNvSpPr>
            <a:spLocks noGrp="1"/>
          </p:cNvSpPr>
          <p:nvPr>
            <p:ph type="hdr" sz="quarter"/>
          </p:nvPr>
        </p:nvSpPr>
        <p:spPr>
          <a:xfrm>
            <a:off x="0" y="0"/>
            <a:ext cx="2971800" cy="457200"/>
          </a:xfrm>
        </p:spPr>
        <p:txBody>
          <a:bodyPr/>
          <a:lstStyle/>
          <a:p>
            <a:r>
              <a:rPr lang="en-US" dirty="0" smtClean="0"/>
              <a:t>Tech Ed North America 2010</a:t>
            </a:r>
            <a:endParaRPr lang="en-US" dirty="0"/>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pPr/>
              <a:t>5/19/2011 3:09 PM</a:t>
            </a:fld>
            <a:endParaRPr lang="en-US" dirty="0"/>
          </a:p>
        </p:txBody>
      </p:sp>
      <p:sp>
        <p:nvSpPr>
          <p:cNvPr id="7" name="Footer Placeholder 5"/>
          <p:cNvSpPr>
            <a:spLocks noGrp="1"/>
          </p:cNvSpPr>
          <p:nvPr>
            <p:ph type="ftr" sz="quarter" idx="4"/>
          </p:nvPr>
        </p:nvSpPr>
        <p:spPr>
          <a:xfrm>
            <a:off x="0" y="8685213"/>
            <a:ext cx="6172200" cy="457200"/>
          </a:xfrm>
        </p:spPr>
        <p:txBody>
          <a:bodyPr/>
          <a:lstStyle/>
          <a:p>
            <a:r>
              <a:rPr lang="en-US" dirty="0" smtClean="0"/>
              <a:t>© 2010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22</a:t>
            </a:fld>
            <a:endParaRPr lang="en-US" dirty="0">
              <a:solidFill>
                <a:prstClr val="black"/>
              </a:solidFill>
            </a:endParaRPr>
          </a:p>
        </p:txBody>
      </p:sp>
      <p:sp>
        <p:nvSpPr>
          <p:cNvPr id="5" name="Header Placeholder 3"/>
          <p:cNvSpPr>
            <a:spLocks noGrp="1"/>
          </p:cNvSpPr>
          <p:nvPr>
            <p:ph type="hdr" sz="quarter"/>
          </p:nvPr>
        </p:nvSpPr>
        <p:spPr>
          <a:xfrm>
            <a:off x="0" y="0"/>
            <a:ext cx="2971800" cy="457200"/>
          </a:xfrm>
        </p:spPr>
        <p:txBody>
          <a:bodyPr/>
          <a:lstStyle/>
          <a:p>
            <a:r>
              <a:rPr lang="en-US" dirty="0" smtClean="0">
                <a:solidFill>
                  <a:prstClr val="black"/>
                </a:solidFill>
              </a:rPr>
              <a:t>Tech Ed North America 2010</a:t>
            </a:r>
            <a:endParaRPr lang="en-US" dirty="0">
              <a:solidFill>
                <a:prstClr val="black"/>
              </a:solidFill>
            </a:endParaRPr>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solidFill>
                  <a:prstClr val="black"/>
                </a:solidFill>
              </a:rPr>
              <a:pPr/>
              <a:t>5/19/2011 3:09 PM</a:t>
            </a:fld>
            <a:endParaRPr lang="en-US" dirty="0">
              <a:solidFill>
                <a:prstClr val="black"/>
              </a:solidFill>
            </a:endParaRPr>
          </a:p>
        </p:txBody>
      </p:sp>
      <p:sp>
        <p:nvSpPr>
          <p:cNvPr id="7" name="Footer Placeholder 5"/>
          <p:cNvSpPr>
            <a:spLocks noGrp="1"/>
          </p:cNvSpPr>
          <p:nvPr>
            <p:ph type="ftr" sz="quarter" idx="4"/>
          </p:nvPr>
        </p:nvSpPr>
        <p:spPr>
          <a:xfrm>
            <a:off x="0" y="8685213"/>
            <a:ext cx="6172200" cy="457200"/>
          </a:xfrm>
        </p:spPr>
        <p:txBody>
          <a:bodyPr/>
          <a:lstStyle/>
          <a:p>
            <a:r>
              <a:rPr lang="en-US" dirty="0" smtClean="0">
                <a:solidFill>
                  <a:prstClr val="black"/>
                </a:solidFill>
              </a:rPr>
              <a:t>© 2010 Microsoft Corporation. All rights reserved. Microsoft, Windows, Windows Vista and other product names are or may be registered trademarks and/or trademarks in the U.S. and/or other countries.</a:t>
            </a:r>
          </a:p>
          <a:p>
            <a:r>
              <a:rPr lang="en-US" dirty="0"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prstClr val="black"/>
                </a:solidFill>
              </a:rPr>
            </a:br>
            <a:r>
              <a:rPr lang="en-US" dirty="0" smtClean="0">
                <a:solidFill>
                  <a:prstClr val="black"/>
                </a:solidFill>
              </a:rPr>
              <a:t>MICROSOFT MAKES NO WARRANTIES, EXPRESS, IMPLIED OR STATUTORY, AS TO THE INFORMATION IN THIS PRESENTATION.</a:t>
            </a:r>
          </a:p>
          <a:p>
            <a:endParaRPr lang="en-US" dirty="0">
              <a:solidFill>
                <a:prstClr val="black"/>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23</a:t>
            </a:fld>
            <a:endParaRPr lang="en-US" dirty="0">
              <a:solidFill>
                <a:prstClr val="black"/>
              </a:solidFill>
            </a:endParaRPr>
          </a:p>
        </p:txBody>
      </p:sp>
      <p:sp>
        <p:nvSpPr>
          <p:cNvPr id="5" name="Header Placeholder 3"/>
          <p:cNvSpPr>
            <a:spLocks noGrp="1"/>
          </p:cNvSpPr>
          <p:nvPr>
            <p:ph type="hdr" sz="quarter"/>
          </p:nvPr>
        </p:nvSpPr>
        <p:spPr>
          <a:xfrm>
            <a:off x="0" y="0"/>
            <a:ext cx="2971800" cy="457200"/>
          </a:xfrm>
        </p:spPr>
        <p:txBody>
          <a:bodyPr/>
          <a:lstStyle/>
          <a:p>
            <a:r>
              <a:rPr lang="en-US" dirty="0" smtClean="0">
                <a:solidFill>
                  <a:prstClr val="black"/>
                </a:solidFill>
              </a:rPr>
              <a:t>Tech Ed North America 2010</a:t>
            </a:r>
            <a:endParaRPr lang="en-US" dirty="0">
              <a:solidFill>
                <a:prstClr val="black"/>
              </a:solidFill>
            </a:endParaRPr>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solidFill>
                  <a:prstClr val="black"/>
                </a:solidFill>
              </a:rPr>
              <a:pPr/>
              <a:t>5/19/2011 3:09 PM</a:t>
            </a:fld>
            <a:endParaRPr lang="en-US" dirty="0">
              <a:solidFill>
                <a:prstClr val="black"/>
              </a:solidFill>
            </a:endParaRPr>
          </a:p>
        </p:txBody>
      </p:sp>
      <p:sp>
        <p:nvSpPr>
          <p:cNvPr id="7" name="Footer Placeholder 5"/>
          <p:cNvSpPr>
            <a:spLocks noGrp="1"/>
          </p:cNvSpPr>
          <p:nvPr>
            <p:ph type="ftr" sz="quarter" idx="4"/>
          </p:nvPr>
        </p:nvSpPr>
        <p:spPr>
          <a:xfrm>
            <a:off x="0" y="8685213"/>
            <a:ext cx="6172200" cy="457200"/>
          </a:xfrm>
        </p:spPr>
        <p:txBody>
          <a:bodyPr/>
          <a:lstStyle/>
          <a:p>
            <a:r>
              <a:rPr lang="en-US" dirty="0" smtClean="0">
                <a:solidFill>
                  <a:prstClr val="black"/>
                </a:solidFill>
              </a:rPr>
              <a:t>© 2010 Microsoft Corporation. All rights reserved. Microsoft, Windows, Windows Vista and other product names are or may be registered trademarks and/or trademarks in the U.S. and/or other countries.</a:t>
            </a:r>
          </a:p>
          <a:p>
            <a:r>
              <a:rPr lang="en-US" dirty="0"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prstClr val="black"/>
                </a:solidFill>
              </a:rPr>
            </a:br>
            <a:r>
              <a:rPr lang="en-US" dirty="0" smtClean="0">
                <a:solidFill>
                  <a:prstClr val="black"/>
                </a:solidFill>
              </a:rPr>
              <a:t>MICROSOFT MAKES NO WARRANTIES, EXPRESS, IMPLIED OR STATUTORY, AS TO THE INFORMATION IN THIS PRESENTATION.</a:t>
            </a:r>
          </a:p>
          <a:p>
            <a:endParaRPr lang="en-US" dirty="0">
              <a:solidFill>
                <a:prstClr val="black"/>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24</a:t>
            </a:fld>
            <a:endParaRPr lang="en-US" dirty="0">
              <a:solidFill>
                <a:prstClr val="black"/>
              </a:solidFill>
            </a:endParaRPr>
          </a:p>
        </p:txBody>
      </p:sp>
      <p:sp>
        <p:nvSpPr>
          <p:cNvPr id="5" name="Header Placeholder 3"/>
          <p:cNvSpPr>
            <a:spLocks noGrp="1"/>
          </p:cNvSpPr>
          <p:nvPr>
            <p:ph type="hdr" sz="quarter"/>
          </p:nvPr>
        </p:nvSpPr>
        <p:spPr>
          <a:xfrm>
            <a:off x="0" y="0"/>
            <a:ext cx="2971800" cy="457200"/>
          </a:xfrm>
        </p:spPr>
        <p:txBody>
          <a:bodyPr/>
          <a:lstStyle/>
          <a:p>
            <a:r>
              <a:rPr lang="en-US" dirty="0" smtClean="0">
                <a:solidFill>
                  <a:prstClr val="black"/>
                </a:solidFill>
              </a:rPr>
              <a:t>Tech Ed North America 2010</a:t>
            </a:r>
            <a:endParaRPr lang="en-US" dirty="0">
              <a:solidFill>
                <a:prstClr val="black"/>
              </a:solidFill>
            </a:endParaRPr>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solidFill>
                  <a:prstClr val="black"/>
                </a:solidFill>
              </a:rPr>
              <a:pPr/>
              <a:t>5/19/2011 3:09 PM</a:t>
            </a:fld>
            <a:endParaRPr lang="en-US" dirty="0">
              <a:solidFill>
                <a:prstClr val="black"/>
              </a:solidFill>
            </a:endParaRPr>
          </a:p>
        </p:txBody>
      </p:sp>
      <p:sp>
        <p:nvSpPr>
          <p:cNvPr id="7" name="Footer Placeholder 5"/>
          <p:cNvSpPr>
            <a:spLocks noGrp="1"/>
          </p:cNvSpPr>
          <p:nvPr>
            <p:ph type="ftr" sz="quarter" idx="4"/>
          </p:nvPr>
        </p:nvSpPr>
        <p:spPr>
          <a:xfrm>
            <a:off x="0" y="8685213"/>
            <a:ext cx="6172200" cy="457200"/>
          </a:xfrm>
        </p:spPr>
        <p:txBody>
          <a:bodyPr/>
          <a:lstStyle/>
          <a:p>
            <a:r>
              <a:rPr lang="en-US" dirty="0" smtClean="0">
                <a:solidFill>
                  <a:prstClr val="black"/>
                </a:solidFill>
              </a:rPr>
              <a:t>© 2010 Microsoft Corporation. All rights reserved. Microsoft, Windows, Windows Vista and other product names are or may be registered trademarks and/or trademarks in the U.S. and/or other countries.</a:t>
            </a:r>
          </a:p>
          <a:p>
            <a:r>
              <a:rPr lang="en-US" dirty="0"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prstClr val="black"/>
                </a:solidFill>
              </a:rPr>
            </a:br>
            <a:r>
              <a:rPr lang="en-US" dirty="0" smtClean="0">
                <a:solidFill>
                  <a:prstClr val="black"/>
                </a:solidFill>
              </a:rPr>
              <a:t>MICROSOFT MAKES NO WARRANTIES, EXPRESS, IMPLIED OR STATUTORY, AS TO THE INFORMATION IN THIS PRESENTATION.</a:t>
            </a:r>
          </a:p>
          <a:p>
            <a:endParaRPr lang="en-US" dirty="0">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4.png"/><Relationship Id="rId1" Type="http://schemas.openxmlformats.org/officeDocument/2006/relationships/slideMaster" Target="../slideMasters/slideMaster1.xml"/><Relationship Id="rId6" Type="http://schemas.microsoft.com/office/2007/relationships/hdphoto" Target="../media/hdphoto1.wdp"/><Relationship Id="rId5" Type="http://schemas.openxmlformats.org/officeDocument/2006/relationships/image" Target="../media/image16.png"/><Relationship Id="rId4" Type="http://schemas.openxmlformats.org/officeDocument/2006/relationships/image" Target="../media/image15.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7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auto">
          <a:xfrm>
            <a:off x="3621741" y="1644650"/>
            <a:ext cx="1810871" cy="568325"/>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sp>
        <p:nvSpPr>
          <p:cNvPr id="2" name="Title 1"/>
          <p:cNvSpPr>
            <a:spLocks noGrp="1"/>
          </p:cNvSpPr>
          <p:nvPr>
            <p:ph type="ctrTitle" hasCustomPrompt="1"/>
          </p:nvPr>
        </p:nvSpPr>
        <p:spPr>
          <a:xfrm>
            <a:off x="969964" y="2265472"/>
            <a:ext cx="10242549" cy="1523497"/>
          </a:xfrm>
        </p:spPr>
        <p:txBody>
          <a:bodyPr anchor="ctr">
            <a:noAutofit/>
          </a:bodyPr>
          <a:lstStyle>
            <a:lvl1pPr>
              <a:lnSpc>
                <a:spcPct val="90000"/>
              </a:lnSpc>
              <a:defRPr sz="4800"/>
            </a:lvl1pPr>
          </a:lstStyle>
          <a:p>
            <a:r>
              <a:rPr lang="en-US" dirty="0" smtClean="0"/>
              <a:t>Title of Presentation</a:t>
            </a:r>
            <a:endParaRPr lang="en-US" dirty="0"/>
          </a:p>
        </p:txBody>
      </p:sp>
      <p:sp>
        <p:nvSpPr>
          <p:cNvPr id="3" name="Subtitle 2"/>
          <p:cNvSpPr>
            <a:spLocks noGrp="1"/>
          </p:cNvSpPr>
          <p:nvPr>
            <p:ph type="subTitle" idx="1" hasCustomPrompt="1"/>
          </p:nvPr>
        </p:nvSpPr>
        <p:spPr>
          <a:xfrm>
            <a:off x="969964" y="4703872"/>
            <a:ext cx="10242550" cy="46325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dirty="0" smtClean="0"/>
              <a:t>Name</a:t>
            </a:r>
          </a:p>
          <a:p>
            <a:r>
              <a:rPr lang="en-US" dirty="0" smtClean="0"/>
              <a:t>Title</a:t>
            </a:r>
          </a:p>
          <a:p>
            <a:r>
              <a:rPr lang="en-US" dirty="0" smtClean="0"/>
              <a:t>Company</a:t>
            </a:r>
            <a:endParaRPr lang="en-US" dirty="0"/>
          </a:p>
        </p:txBody>
      </p:sp>
      <p:pic>
        <p:nvPicPr>
          <p:cNvPr id="10" name="Picture 3" descr="E:\Duotone_02.png"/>
          <p:cNvPicPr>
            <a:picLocks noChangeAspect="1" noChangeArrowheads="1"/>
          </p:cNvPicPr>
          <p:nvPr/>
        </p:nvPicPr>
        <p:blipFill rotWithShape="1">
          <a:blip r:embed="rId3">
            <a:extLst>
              <a:ext uri="{28A0092B-C50C-407E-A947-70E740481C1C}">
                <a14:useLocalDpi xmlns:a14="http://schemas.microsoft.com/office/drawing/2010/main" val="0"/>
              </a:ext>
            </a:extLst>
          </a:blip>
          <a:srcRect l="40613" t="78783" r="37784"/>
          <a:stretch/>
        </p:blipFill>
        <p:spPr bwMode="auto">
          <a:xfrm rot="10800000">
            <a:off x="5429248" y="1644647"/>
            <a:ext cx="1028700" cy="568325"/>
          </a:xfrm>
          <a:prstGeom prst="rect">
            <a:avLst/>
          </a:prstGeom>
          <a:noFill/>
          <a:extLst>
            <a:ext uri="{909E8E84-426E-40DD-AFC4-6F175D3DCCD1}">
              <a14:hiddenFill xmlns:a14="http://schemas.microsoft.com/office/drawing/2010/main">
                <a:solidFill>
                  <a:srgbClr val="FFFFFF"/>
                </a:solidFill>
              </a14:hiddenFill>
            </a:ext>
          </a:extLst>
        </p:spPr>
      </p:pic>
      <p:sp>
        <p:nvSpPr>
          <p:cNvPr id="7" name="Text Placeholder 6"/>
          <p:cNvSpPr>
            <a:spLocks noGrp="1"/>
          </p:cNvSpPr>
          <p:nvPr>
            <p:ph type="body" sz="quarter" idx="10" hasCustomPrompt="1"/>
          </p:nvPr>
        </p:nvSpPr>
        <p:spPr>
          <a:xfrm>
            <a:off x="3737368" y="1837299"/>
            <a:ext cx="2188302" cy="249299"/>
          </a:xfrm>
        </p:spPr>
        <p:txBody>
          <a:bodyPr/>
          <a:lstStyle>
            <a:lvl1pPr marL="0" indent="0">
              <a:buFont typeface="Arial" pitchFamily="34" charset="0"/>
              <a:buNone/>
              <a:defRPr sz="1800" b="0">
                <a:solidFill>
                  <a:srgbClr val="F09A1F"/>
                </a:solidFill>
              </a:defRPr>
            </a:lvl1pPr>
          </a:lstStyle>
          <a:p>
            <a:pPr lvl="0"/>
            <a:r>
              <a:rPr lang="en-US" dirty="0" smtClean="0"/>
              <a:t>Session Code</a:t>
            </a:r>
            <a:endParaRPr lang="en-US" dirty="0"/>
          </a:p>
        </p:txBody>
      </p:sp>
    </p:spTree>
    <p:extLst>
      <p:ext uri="{BB962C8B-B14F-4D97-AF65-F5344CB8AC3E}">
        <p14:creationId xmlns:p14="http://schemas.microsoft.com/office/powerpoint/2010/main" val="2209956601"/>
      </p:ext>
    </p:extLst>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a:xfrm>
            <a:off x="519112" y="1447799"/>
            <a:ext cx="11149013" cy="2000548"/>
          </a:xfrm>
        </p:spPr>
        <p:txBody>
          <a:bodyPr/>
          <a:lstStyle>
            <a:lvl1pPr marL="460375" indent="-460375">
              <a:lnSpc>
                <a:spcPct val="90000"/>
              </a:lnSpc>
              <a:buFontTx/>
              <a:buBlip>
                <a:blip r:embed="rId2"/>
              </a:buBlip>
              <a:defRPr/>
            </a:lvl1pPr>
            <a:lvl2pPr marL="855663" indent="-395288">
              <a:lnSpc>
                <a:spcPct val="90000"/>
              </a:lnSpc>
              <a:buFontTx/>
              <a:buBlip>
                <a:blip r:embed="rId2"/>
              </a:buBlip>
              <a:defRPr/>
            </a:lvl2pPr>
            <a:lvl3pPr marL="1258888" indent="-403225">
              <a:lnSpc>
                <a:spcPct val="90000"/>
              </a:lnSpc>
              <a:buFontTx/>
              <a:buBlip>
                <a:blip r:embed="rId2"/>
              </a:buBlip>
              <a:defRPr/>
            </a:lvl3pPr>
            <a:lvl4pPr marL="1604963" indent="-346075">
              <a:lnSpc>
                <a:spcPct val="90000"/>
              </a:lnSpc>
              <a:buFontTx/>
              <a:buBlip>
                <a:blip r:embed="rId2"/>
              </a:buBlip>
              <a:defRPr/>
            </a:lvl4pPr>
            <a:lvl5pPr marL="1941513" indent="-336550">
              <a:lnSpc>
                <a:spcPct val="90000"/>
              </a:lnSpc>
              <a:buFontTx/>
              <a:buBlip>
                <a:blip r:embed="rId2"/>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718672453"/>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0"/>
            <a:ext cx="5486400" cy="1742015"/>
          </a:xfrm>
        </p:spPr>
        <p:txBody>
          <a:bodyPr/>
          <a:lstStyle>
            <a:lvl1pPr marL="339976" indent="-339976">
              <a:lnSpc>
                <a:spcPct val="90000"/>
              </a:lnSpc>
              <a:buFontTx/>
              <a:buBlip>
                <a:blip r:embed="rId2"/>
              </a:buBlip>
              <a:defRPr sz="2800"/>
            </a:lvl1pPr>
            <a:lvl2pPr marL="673338" indent="-325424">
              <a:lnSpc>
                <a:spcPct val="90000"/>
              </a:lnSpc>
              <a:buFontTx/>
              <a:buBlip>
                <a:blip r:embed="rId2"/>
              </a:buBlip>
              <a:defRPr sz="2400"/>
            </a:lvl2pPr>
            <a:lvl3pPr marL="953785" indent="-288384">
              <a:lnSpc>
                <a:spcPct val="90000"/>
              </a:lnSpc>
              <a:buFontTx/>
              <a:buBlip>
                <a:blip r:embed="rId2"/>
              </a:buBlip>
              <a:defRPr sz="2000"/>
            </a:lvl3pPr>
            <a:lvl4pPr marL="1227618" indent="-273833">
              <a:lnSpc>
                <a:spcPct val="90000"/>
              </a:lnSpc>
              <a:buFontTx/>
              <a:buBlip>
                <a:blip r:embed="rId2"/>
              </a:buBlip>
              <a:defRPr sz="1800"/>
            </a:lvl4pPr>
            <a:lvl5pPr marL="1516002" indent="-280447">
              <a:lnSpc>
                <a:spcPct val="90000"/>
              </a:lnSpc>
              <a:buFontTx/>
              <a:buBlip>
                <a:blip r:embed="rId2"/>
              </a:buBlip>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0"/>
            <a:ext cx="5486400" cy="1742015"/>
          </a:xfrm>
        </p:spPr>
        <p:txBody>
          <a:bodyPr/>
          <a:lstStyle>
            <a:lvl1pPr marL="347914" indent="-347914">
              <a:lnSpc>
                <a:spcPct val="90000"/>
              </a:lnSpc>
              <a:buFontTx/>
              <a:buBlip>
                <a:blip r:embed="rId2"/>
              </a:buBlip>
              <a:defRPr sz="2800"/>
            </a:lvl1pPr>
            <a:lvl2pPr marL="673338" indent="-339976">
              <a:lnSpc>
                <a:spcPct val="90000"/>
              </a:lnSpc>
              <a:buFontTx/>
              <a:buBlip>
                <a:blip r:embed="rId2"/>
              </a:buBlip>
              <a:defRPr sz="2400"/>
            </a:lvl2pPr>
            <a:lvl3pPr marL="961722" indent="-302936">
              <a:lnSpc>
                <a:spcPct val="90000"/>
              </a:lnSpc>
              <a:buFontTx/>
              <a:buBlip>
                <a:blip r:embed="rId2"/>
              </a:buBlip>
              <a:defRPr sz="2000"/>
            </a:lvl3pPr>
            <a:lvl4pPr marL="1227618" indent="-265896">
              <a:lnSpc>
                <a:spcPct val="90000"/>
              </a:lnSpc>
              <a:buFontTx/>
              <a:buBlip>
                <a:blip r:embed="rId2"/>
              </a:buBlip>
              <a:defRPr sz="1800"/>
            </a:lvl4pPr>
            <a:lvl5pPr marL="1516002" indent="-273833">
              <a:lnSpc>
                <a:spcPct val="90000"/>
              </a:lnSpc>
              <a:buFontTx/>
              <a:buBlip>
                <a:blip r:embed="rId2"/>
              </a:buBlip>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966228779"/>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5486400" cy="310002"/>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7" y="2133600"/>
            <a:ext cx="5484971" cy="1537344"/>
          </a:xfrm>
        </p:spPr>
        <p:txBody>
          <a:bodyPr/>
          <a:lstStyle>
            <a:lvl1pPr marL="281770" indent="-281770">
              <a:buFontTx/>
              <a:buBlip>
                <a:blip r:embed="rId2"/>
              </a:buBlip>
              <a:defRPr sz="2300"/>
            </a:lvl1pPr>
            <a:lvl2pPr marL="562218" indent="-265896">
              <a:buFontTx/>
              <a:buBlip>
                <a:blip r:embed="rId2"/>
              </a:buBlip>
              <a:defRPr sz="2000"/>
            </a:lvl2pPr>
            <a:lvl3pPr marL="813562" indent="-243407">
              <a:buFontTx/>
              <a:buBlip>
                <a:blip r:embed="rId2"/>
              </a:buBlip>
              <a:defRPr sz="1800"/>
            </a:lvl3pPr>
            <a:lvl4pPr marL="1050354" indent="-228856">
              <a:buFontTx/>
              <a:buBlip>
                <a:blip r:embed="rId2"/>
              </a:buBlip>
              <a:defRPr sz="1700"/>
            </a:lvl4pPr>
            <a:lvl5pPr marL="1279210" indent="-206367">
              <a:buFontTx/>
              <a:buBlip>
                <a:blip r:embed="rId2"/>
              </a:buBlip>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47800"/>
            <a:ext cx="5486400" cy="310002"/>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133600"/>
            <a:ext cx="5486400" cy="1578619"/>
          </a:xfrm>
        </p:spPr>
        <p:txBody>
          <a:bodyPr/>
          <a:lstStyle>
            <a:lvl1pPr marL="296321" indent="-296321">
              <a:buFontTx/>
              <a:buBlip>
                <a:blip r:embed="rId2"/>
              </a:buBlip>
              <a:defRPr sz="2300"/>
            </a:lvl1pPr>
            <a:lvl2pPr marL="570155" indent="-273833">
              <a:buFontTx/>
              <a:buBlip>
                <a:blip r:embed="rId2"/>
              </a:buBlip>
              <a:defRPr sz="2000"/>
            </a:lvl2pPr>
            <a:lvl3pPr marL="821499" indent="-244730">
              <a:buFontTx/>
              <a:buBlip>
                <a:blip r:embed="rId2"/>
              </a:buBlip>
              <a:defRPr sz="1800"/>
            </a:lvl3pPr>
            <a:lvl4pPr marL="1050354" indent="-236793">
              <a:buFontTx/>
              <a:buBlip>
                <a:blip r:embed="rId2"/>
              </a:buBlip>
              <a:defRPr sz="1700"/>
            </a:lvl4pPr>
            <a:lvl5pPr marL="1279210" indent="-220919">
              <a:buFontTx/>
              <a:buBlip>
                <a:blip r:embed="rId2"/>
              </a:buBlip>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0780851"/>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Tree>
    <p:extLst>
      <p:ext uri="{BB962C8B-B14F-4D97-AF65-F5344CB8AC3E}">
        <p14:creationId xmlns:p14="http://schemas.microsoft.com/office/powerpoint/2010/main" val="939240087"/>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072991790"/>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1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60224432"/>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1_WALKIN - Prints in GRAYSCALE">
    <p:bg bwMode="ltGray">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48024026"/>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MS Tag Slide">
    <p:spTree>
      <p:nvGrpSpPr>
        <p:cNvPr id="1" name=""/>
        <p:cNvGrpSpPr/>
        <p:nvPr/>
      </p:nvGrpSpPr>
      <p:grpSpPr>
        <a:xfrm>
          <a:off x="0" y="0"/>
          <a:ext cx="0" cy="0"/>
          <a:chOff x="0" y="0"/>
          <a:chExt cx="0" cy="0"/>
        </a:xfrm>
      </p:grpSpPr>
      <p:pic>
        <p:nvPicPr>
          <p:cNvPr id="12" name="Picture 3" descr="E:\Duotone_02.pn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r="4297"/>
          <a:stretch/>
        </p:blipFill>
        <p:spPr bwMode="auto">
          <a:xfrm flipH="1">
            <a:off x="-1" y="0"/>
            <a:ext cx="11668125"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Picture Placeholder 3"/>
          <p:cNvSpPr>
            <a:spLocks noGrp="1"/>
          </p:cNvSpPr>
          <p:nvPr>
            <p:ph type="pic" sz="quarter" idx="10"/>
          </p:nvPr>
        </p:nvSpPr>
        <p:spPr>
          <a:xfrm>
            <a:off x="6051430" y="1941977"/>
            <a:ext cx="4114800" cy="4114800"/>
          </a:xfrm>
        </p:spPr>
        <p:txBody>
          <a:bodyPr/>
          <a:lstStyle>
            <a:lvl1pPr marL="0" indent="0" algn="ctr">
              <a:buFont typeface="Arial" pitchFamily="34" charset="0"/>
              <a:buNone/>
              <a:defRPr/>
            </a:lvl1pPr>
          </a:lstStyle>
          <a:p>
            <a:r>
              <a:rPr lang="en-US" smtClean="0"/>
              <a:t>Click icon to add picture</a:t>
            </a:r>
            <a:endParaRPr lang="en-US" dirty="0"/>
          </a:p>
        </p:txBody>
      </p:sp>
      <p:grpSp>
        <p:nvGrpSpPr>
          <p:cNvPr id="5" name="Group 4"/>
          <p:cNvGrpSpPr/>
          <p:nvPr userDrawn="1"/>
        </p:nvGrpSpPr>
        <p:grpSpPr>
          <a:xfrm>
            <a:off x="878542" y="5637071"/>
            <a:ext cx="2269288" cy="988240"/>
            <a:chOff x="8941983" y="3690298"/>
            <a:chExt cx="2594343" cy="1129797"/>
          </a:xfrm>
          <a:effectLst>
            <a:reflection blurRad="6350" stA="11000" endPos="15000" dist="101600" dir="5400000" sy="-100000" algn="bl" rotWithShape="0"/>
          </a:effectLst>
        </p:grpSpPr>
        <p:sp>
          <p:nvSpPr>
            <p:cNvPr id="6" name="Rectangle 5"/>
            <p:cNvSpPr/>
            <p:nvPr/>
          </p:nvSpPr>
          <p:spPr bwMode="auto">
            <a:xfrm>
              <a:off x="8941983" y="4426691"/>
              <a:ext cx="2594343" cy="393404"/>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48640" tIns="45718" rIns="91436" bIns="45718" numCol="1" rtlCol="0" anchor="ctr" anchorCtr="0" compatLnSpc="1">
              <a:prstTxWarp prst="textNoShape">
                <a:avLst/>
              </a:prstTxWarp>
            </a:bodyPr>
            <a:lstStyle/>
            <a:p>
              <a:pPr defTabSz="914099" fontAlgn="base">
                <a:spcBef>
                  <a:spcPct val="0"/>
                </a:spcBef>
                <a:spcAft>
                  <a:spcPct val="0"/>
                </a:spcAft>
              </a:pPr>
              <a:endParaRPr lang="en-US" sz="2200" b="1" dirty="0" smtClean="0">
                <a:gradFill>
                  <a:gsLst>
                    <a:gs pos="0">
                      <a:schemeClr val="tx1"/>
                    </a:gs>
                    <a:gs pos="100000">
                      <a:schemeClr val="tx1"/>
                    </a:gs>
                  </a:gsLst>
                  <a:lin ang="5400000" scaled="0"/>
                </a:gradFill>
                <a:latin typeface="Segoe Condensed" pitchFamily="34" charset="0"/>
              </a:endParaRPr>
            </a:p>
          </p:txBody>
        </p:sp>
        <p:pic>
          <p:nvPicPr>
            <p:cNvPr id="7" name="Picture 3" descr="\\SFP\Work\White_Whale\7-20753_TechEd_Keynote\Walk_In_Deck\Format\e_Keynote_Walkin_-_TechEd_NA_2011_2011415182315.jpeg"/>
            <p:cNvPicPr>
              <a:picLocks noChangeAspect="1" noChangeArrowheads="1"/>
            </p:cNvPicPr>
            <p:nvPr/>
          </p:nvPicPr>
          <p:blipFill rotWithShape="1">
            <a:blip r:embed="rId3">
              <a:extLst>
                <a:ext uri="{28A0092B-C50C-407E-A947-70E740481C1C}">
                  <a14:useLocalDpi xmlns:a14="http://schemas.microsoft.com/office/drawing/2010/main" val="0"/>
                </a:ext>
              </a:extLst>
            </a:blip>
            <a:srcRect t="68897"/>
            <a:stretch/>
          </p:blipFill>
          <p:spPr bwMode="auto">
            <a:xfrm>
              <a:off x="8943772" y="3690298"/>
              <a:ext cx="2589196" cy="744036"/>
            </a:xfrm>
            <a:prstGeom prst="rect">
              <a:avLst/>
            </a:prstGeom>
            <a:noFill/>
            <a:extLst>
              <a:ext uri="{909E8E84-426E-40DD-AFC4-6F175D3DCCD1}">
                <a14:hiddenFill xmlns:a14="http://schemas.microsoft.com/office/drawing/2010/main">
                  <a:solidFill>
                    <a:srgbClr val="FFFFFF"/>
                  </a:solidFill>
                </a14:hiddenFill>
              </a:ext>
            </a:extLst>
          </p:spPr>
        </p:pic>
      </p:grpSp>
      <p:sp>
        <p:nvSpPr>
          <p:cNvPr id="8" name="TextBox 7"/>
          <p:cNvSpPr txBox="1"/>
          <p:nvPr userDrawn="1"/>
        </p:nvSpPr>
        <p:spPr>
          <a:xfrm>
            <a:off x="169984" y="158469"/>
            <a:ext cx="3118500" cy="2769989"/>
          </a:xfrm>
          <a:prstGeom prst="rect">
            <a:avLst/>
          </a:prstGeom>
          <a:noFill/>
        </p:spPr>
        <p:txBody>
          <a:bodyPr wrap="square" lIns="0" tIns="0" rIns="0" bIns="0" rtlCol="0">
            <a:spAutoFit/>
          </a:bodyPr>
          <a:lstStyle/>
          <a:p>
            <a:pPr algn="l"/>
            <a:r>
              <a:rPr lang="en-US" sz="3600" b="1" dirty="0" smtClean="0">
                <a:solidFill>
                  <a:schemeClr val="bg2">
                    <a:alpha val="99000"/>
                  </a:schemeClr>
                </a:solidFill>
              </a:rPr>
              <a:t>Scan the Tag </a:t>
            </a:r>
            <a:r>
              <a:rPr lang="en-US" sz="3600" b="1" dirty="0" smtClean="0">
                <a:solidFill>
                  <a:schemeClr val="accent1">
                    <a:alpha val="99000"/>
                  </a:schemeClr>
                </a:solidFill>
              </a:rPr>
              <a:t/>
            </a:r>
            <a:br>
              <a:rPr lang="en-US" sz="3600" b="1" dirty="0" smtClean="0">
                <a:solidFill>
                  <a:schemeClr val="accent1">
                    <a:alpha val="99000"/>
                  </a:schemeClr>
                </a:solidFill>
              </a:rPr>
            </a:br>
            <a:r>
              <a:rPr lang="en-US" sz="3600" dirty="0" smtClean="0">
                <a:solidFill>
                  <a:schemeClr val="bg1">
                    <a:lumMod val="50000"/>
                    <a:lumOff val="50000"/>
                    <a:alpha val="99000"/>
                  </a:schemeClr>
                </a:solidFill>
              </a:rPr>
              <a:t>to evaluate this session now on </a:t>
            </a:r>
            <a:r>
              <a:rPr lang="en-US" sz="3600" b="1" dirty="0" err="1" smtClean="0">
                <a:solidFill>
                  <a:schemeClr val="bg2">
                    <a:alpha val="99000"/>
                  </a:schemeClr>
                </a:solidFill>
              </a:rPr>
              <a:t>myTech•Ed</a:t>
            </a:r>
            <a:r>
              <a:rPr lang="en-US" sz="3600" b="1" dirty="0" smtClean="0">
                <a:solidFill>
                  <a:schemeClr val="bg2">
                    <a:alpha val="99000"/>
                  </a:schemeClr>
                </a:solidFill>
              </a:rPr>
              <a:t> Mobile</a:t>
            </a:r>
            <a:endParaRPr lang="en-US" sz="3600" b="1" dirty="0" smtClean="0">
              <a:solidFill>
                <a:srgbClr val="F09A1F"/>
              </a:solidFill>
            </a:endParaRPr>
          </a:p>
        </p:txBody>
      </p:sp>
      <p:sp>
        <p:nvSpPr>
          <p:cNvPr id="9" name="Isosceles Triangle 8"/>
          <p:cNvSpPr/>
          <p:nvPr userDrawn="1"/>
        </p:nvSpPr>
        <p:spPr bwMode="auto">
          <a:xfrm rot="16200000">
            <a:off x="2982781" y="3004650"/>
            <a:ext cx="4131321" cy="2005976"/>
          </a:xfrm>
          <a:prstGeom prst="triangle">
            <a:avLst>
              <a:gd name="adj" fmla="val 50000"/>
            </a:avLst>
          </a:prstGeom>
          <a:gradFill flip="none" rotWithShape="1">
            <a:gsLst>
              <a:gs pos="0">
                <a:schemeClr val="tx1">
                  <a:alpha val="0"/>
                </a:schemeClr>
              </a:gs>
              <a:gs pos="80000">
                <a:schemeClr val="tx1"/>
              </a:gs>
              <a:gs pos="100000">
                <a:schemeClr val="accent1">
                  <a:alpha val="72000"/>
                </a:schemeClr>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pic>
        <p:nvPicPr>
          <p:cNvPr id="10" name="Picture 7" descr="\\adisvr2\Shared\ADI_Projects\Microsoft\MS_10-01098_SpeechTek_Template_&amp;_Slides\ADI_Art\Working_Art\winphone2.png"/>
          <p:cNvPicPr>
            <a:picLocks noChangeAspect="1" noChangeArrowheads="1"/>
          </p:cNvPicPr>
          <p:nvPr userDrawn="1"/>
        </p:nvPicPr>
        <p:blipFill>
          <a:blip r:embed="rId4" cstate="email">
            <a:extLst>
              <a:ext uri="{28A0092B-C50C-407E-A947-70E740481C1C}">
                <a14:useLocalDpi xmlns:a14="http://schemas.microsoft.com/office/drawing/2010/main" val="0"/>
              </a:ext>
            </a:extLst>
          </a:blip>
          <a:srcRect/>
          <a:stretch>
            <a:fillRect/>
          </a:stretch>
        </p:blipFill>
        <p:spPr bwMode="auto">
          <a:xfrm>
            <a:off x="3147056" y="2769642"/>
            <a:ext cx="1356653" cy="2642647"/>
          </a:xfrm>
          <a:prstGeom prst="rect">
            <a:avLst/>
          </a:prstGeom>
          <a:noFill/>
          <a:effectLst>
            <a:outerShdw blurRad="76200" dir="18900000" sy="23000" kx="-1200000" algn="bl" rotWithShape="0">
              <a:prstClr val="black">
                <a:alpha val="20000"/>
              </a:prstClr>
            </a:outerShdw>
          </a:effectLst>
          <a:extLst>
            <a:ext uri="{909E8E84-426E-40DD-AFC4-6F175D3DCCD1}">
              <a14:hiddenFill xmlns:a14="http://schemas.microsoft.com/office/drawing/2010/main">
                <a:solidFill>
                  <a:srgbClr val="FFFFFF"/>
                </a:solidFill>
              </a14:hiddenFill>
            </a:ext>
          </a:extLst>
        </p:spPr>
      </p:pic>
      <p:pic>
        <p:nvPicPr>
          <p:cNvPr id="11" name="Picture 10"/>
          <p:cNvPicPr>
            <a:picLocks noChangeAspect="1"/>
          </p:cNvPicPr>
          <p:nvPr userDrawn="1"/>
        </p:nvPicPr>
        <p:blipFill>
          <a:blip r:embed="rId5">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8533351" y="497187"/>
            <a:ext cx="2271293" cy="811495"/>
          </a:xfrm>
          <a:prstGeom prst="rect">
            <a:avLst/>
          </a:prstGeom>
        </p:spPr>
      </p:pic>
    </p:spTree>
    <p:extLst>
      <p:ext uri="{BB962C8B-B14F-4D97-AF65-F5344CB8AC3E}">
        <p14:creationId xmlns:p14="http://schemas.microsoft.com/office/powerpoint/2010/main" val="455506565"/>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196430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35367760"/>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417">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196430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6238876"/>
            <a:ext cx="12188826"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3204754498"/>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
        <p:nvSpPr>
          <p:cNvPr id="5" name="Title 1"/>
          <p:cNvSpPr>
            <a:spLocks noGrp="1"/>
          </p:cNvSpPr>
          <p:nvPr>
            <p:ph type="ctrTitle"/>
          </p:nvPr>
        </p:nvSpPr>
        <p:spPr>
          <a:xfrm>
            <a:off x="836612" y="2431024"/>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6"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3708217326"/>
      </p:ext>
    </p:extLst>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cSld name="8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69964" y="2265472"/>
            <a:ext cx="10242549" cy="1523497"/>
          </a:xfrm>
        </p:spPr>
        <p:txBody>
          <a:bodyPr anchor="ctr">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969964" y="4703872"/>
            <a:ext cx="10242550" cy="46325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1194111883"/>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cSld name="2_Title Only">
    <p:spTree>
      <p:nvGrpSpPr>
        <p:cNvPr id="1" name=""/>
        <p:cNvGrpSpPr/>
        <p:nvPr/>
      </p:nvGrpSpPr>
      <p:grpSpPr>
        <a:xfrm>
          <a:off x="0" y="0"/>
          <a:ext cx="0" cy="0"/>
          <a:chOff x="0" y="0"/>
          <a:chExt cx="0" cy="0"/>
        </a:xfrm>
      </p:grpSpPr>
      <p:sp>
        <p:nvSpPr>
          <p:cNvPr id="8" name="Date Placeholder 2"/>
          <p:cNvSpPr>
            <a:spLocks noGrp="1"/>
          </p:cNvSpPr>
          <p:nvPr>
            <p:ph type="dt" sz="half" idx="15"/>
          </p:nvPr>
        </p:nvSpPr>
        <p:spPr>
          <a:xfrm>
            <a:off x="10055781" y="6460218"/>
            <a:ext cx="1117309" cy="365125"/>
          </a:xfrm>
          <a:prstGeom prst="rect">
            <a:avLst/>
          </a:prstGeom>
        </p:spPr>
        <p:txBody>
          <a:bodyPr lIns="121899" tIns="60949" rIns="121899" bIns="60949" anchor="ctr"/>
          <a:lstStyle>
            <a:lvl1pPr algn="ctr" fontAlgn="auto">
              <a:spcBef>
                <a:spcPts val="0"/>
              </a:spcBef>
              <a:spcAft>
                <a:spcPts val="0"/>
              </a:spcAft>
              <a:defRPr sz="1200">
                <a:solidFill>
                  <a:schemeClr val="bg1"/>
                </a:solidFill>
                <a:latin typeface="+mn-lt"/>
              </a:defRPr>
            </a:lvl1pPr>
          </a:lstStyle>
          <a:p>
            <a:fld id="{1D8BD707-D9CF-40AE-B4C6-C98DA3205C09}" type="datetimeFigureOut">
              <a:rPr lang="en-US" smtClean="0"/>
              <a:pPr/>
              <a:t>5/19/2011</a:t>
            </a:fld>
            <a:endParaRPr lang="en-US"/>
          </a:p>
        </p:txBody>
      </p:sp>
      <p:sp>
        <p:nvSpPr>
          <p:cNvPr id="9" name="Footer Placeholder 3"/>
          <p:cNvSpPr>
            <a:spLocks noGrp="1"/>
          </p:cNvSpPr>
          <p:nvPr>
            <p:ph type="ftr" sz="quarter" idx="16"/>
          </p:nvPr>
        </p:nvSpPr>
        <p:spPr>
          <a:xfrm>
            <a:off x="6399133" y="6460220"/>
            <a:ext cx="2844059" cy="365125"/>
          </a:xfrm>
          <a:prstGeom prst="rect">
            <a:avLst/>
          </a:prstGeom>
        </p:spPr>
        <p:txBody>
          <a:bodyPr lIns="121899" tIns="60949" rIns="121899" bIns="60949" anchor="ctr"/>
          <a:lstStyle>
            <a:lvl1pPr algn="ctr" fontAlgn="auto">
              <a:spcBef>
                <a:spcPts val="0"/>
              </a:spcBef>
              <a:spcAft>
                <a:spcPts val="0"/>
              </a:spcAft>
              <a:defRPr sz="1200" dirty="0">
                <a:solidFill>
                  <a:schemeClr val="bg1"/>
                </a:solidFill>
                <a:latin typeface="+mn-lt"/>
              </a:defRPr>
            </a:lvl1pPr>
          </a:lstStyle>
          <a:p>
            <a:endParaRPr lang="en-US"/>
          </a:p>
        </p:txBody>
      </p:sp>
      <p:sp>
        <p:nvSpPr>
          <p:cNvPr id="10" name="Slide Number Placeholder 4"/>
          <p:cNvSpPr>
            <a:spLocks noGrp="1"/>
          </p:cNvSpPr>
          <p:nvPr>
            <p:ph type="sldNum" sz="quarter" idx="17"/>
          </p:nvPr>
        </p:nvSpPr>
        <p:spPr>
          <a:xfrm>
            <a:off x="11173090" y="6460218"/>
            <a:ext cx="812588" cy="365125"/>
          </a:xfrm>
          <a:prstGeom prst="rect">
            <a:avLst/>
          </a:prstGeom>
        </p:spPr>
        <p:txBody>
          <a:bodyPr lIns="121899" tIns="60949" rIns="121899" bIns="60949" anchor="ctr"/>
          <a:lstStyle>
            <a:lvl1pPr algn="ctr" fontAlgn="auto">
              <a:spcBef>
                <a:spcPts val="0"/>
              </a:spcBef>
              <a:spcAft>
                <a:spcPts val="0"/>
              </a:spcAft>
              <a:defRPr sz="1200">
                <a:solidFill>
                  <a:schemeClr val="bg1"/>
                </a:solidFill>
                <a:latin typeface="+mn-lt"/>
              </a:defRPr>
            </a:lvl1pPr>
          </a:lstStyle>
          <a:p>
            <a:fld id="{B6F15528-21DE-4FAA-801E-634DDDAF4B2B}" type="slidenum">
              <a:rPr lang="en-US" smtClean="0"/>
              <a:pPr/>
              <a:t>‹#›</a:t>
            </a:fld>
            <a:endParaRPr lang="en-US"/>
          </a:p>
        </p:txBody>
      </p:sp>
      <p:sp>
        <p:nvSpPr>
          <p:cNvPr id="11" name="Title 1"/>
          <p:cNvSpPr>
            <a:spLocks noGrp="1"/>
          </p:cNvSpPr>
          <p:nvPr>
            <p:ph type="title"/>
          </p:nvPr>
        </p:nvSpPr>
        <p:spPr>
          <a:xfrm>
            <a:off x="609441" y="152400"/>
            <a:ext cx="10969943" cy="664797"/>
          </a:xfrm>
          <a:prstGeom prst="rect">
            <a:avLst/>
          </a:prstGeom>
        </p:spPr>
        <p:txBody>
          <a:bodyPr/>
          <a:lstStyle>
            <a:lvl1pPr>
              <a:defRPr>
                <a:solidFill>
                  <a:schemeClr val="tx1"/>
                </a:solidFill>
              </a:defRPr>
            </a:lvl1pPr>
          </a:lstStyle>
          <a:p>
            <a:r>
              <a:rPr lang="en-US" smtClean="0"/>
              <a:t>Click to edit Master title style</a:t>
            </a:r>
            <a:endParaRPr lang="en-US" dirty="0"/>
          </a:p>
        </p:txBody>
      </p:sp>
      <p:sp>
        <p:nvSpPr>
          <p:cNvPr id="12" name="Text Placeholder 7"/>
          <p:cNvSpPr>
            <a:spLocks noGrp="1"/>
          </p:cNvSpPr>
          <p:nvPr>
            <p:ph type="body" sz="quarter" idx="14"/>
          </p:nvPr>
        </p:nvSpPr>
        <p:spPr>
          <a:xfrm>
            <a:off x="609441" y="609600"/>
            <a:ext cx="9243192" cy="381000"/>
          </a:xfrm>
          <a:prstGeom prst="rect">
            <a:avLst/>
          </a:prstGeom>
        </p:spPr>
        <p:txBody>
          <a:bodyPr>
            <a:normAutofit/>
          </a:bodyPr>
          <a:lstStyle>
            <a:lvl1pPr>
              <a:buNone/>
              <a:defRPr sz="2700" b="0" i="1">
                <a:solidFill>
                  <a:schemeClr val="tx1">
                    <a:lumMod val="50000"/>
                    <a:lumOff val="50000"/>
                  </a:schemeClr>
                </a:solidFill>
              </a:defRPr>
            </a:lvl1pPr>
          </a:lstStyle>
          <a:p>
            <a:pPr lvl="0"/>
            <a:r>
              <a:rPr lang="en-US" smtClean="0"/>
              <a:t>Click to edit Master text styles</a:t>
            </a:r>
          </a:p>
        </p:txBody>
      </p:sp>
    </p:spTree>
    <p:extLst>
      <p:ext uri="{BB962C8B-B14F-4D97-AF65-F5344CB8AC3E}">
        <p14:creationId xmlns:p14="http://schemas.microsoft.com/office/powerpoint/2010/main" val="1144209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Use for slides with Software Code">
    <p:bg>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alpha val="99000"/>
                  </a:schemeClr>
                </a:solidFill>
              </a:defRPr>
            </a:lvl1p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519114" y="1905000"/>
            <a:ext cx="11149012" cy="2108269"/>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545890385"/>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55047"/>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89143"/>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4"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1379913962"/>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3561508694"/>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3548088756"/>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3209473629"/>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1558155396"/>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197356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14279111"/>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Title and Content">
    <p:bg>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2000548"/>
          </a:xfrm>
        </p:spPr>
        <p:txBody>
          <a:bodyPr/>
          <a:lstStyle>
            <a:lvl1pPr marL="460375" indent="-460375">
              <a:buFontTx/>
              <a:buBlip>
                <a:blip r:embed="rId3"/>
              </a:buBlip>
              <a:defRPr/>
            </a:lvl1pPr>
            <a:lvl2pPr marL="855663" indent="-395288">
              <a:buFontTx/>
              <a:buBlip>
                <a:blip r:embed="rId3"/>
              </a:buBlip>
              <a:defRPr/>
            </a:lvl2pPr>
            <a:lvl3pPr marL="1258888" indent="-403225">
              <a:buFontTx/>
              <a:buBlip>
                <a:blip r:embed="rId3"/>
              </a:buBlip>
              <a:defRPr/>
            </a:lvl3pPr>
            <a:lvl4pPr marL="1604963" indent="-346075">
              <a:buFontTx/>
              <a:buBlip>
                <a:blip r:embed="rId3"/>
              </a:buBlip>
              <a:defRPr/>
            </a:lvl4pPr>
            <a:lvl5pPr marL="1941513" indent="-336550">
              <a:buFontTx/>
              <a:buBlip>
                <a:blip r:embed="rId3"/>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3231331"/>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2.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1.jpe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theme" Target="../theme/theme2.xml"/><Relationship Id="rId1"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2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0"/>
            <a:ext cx="11149013" cy="6093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73821971"/>
      </p:ext>
    </p:extLst>
  </p:cSld>
  <p:clrMap bg1="dk1" tx1="lt1" bg2="dk2" tx2="lt2" accent1="accent1" accent2="accent2" accent3="accent3" accent4="accent4" accent5="accent5" accent6="accent6" hlink="hlink" folHlink="folHlink"/>
  <p:sldLayoutIdLst>
    <p:sldLayoutId id="2147483743" r:id="rId1"/>
    <p:sldLayoutId id="2147483744" r:id="rId2"/>
    <p:sldLayoutId id="2147483745" r:id="rId3"/>
    <p:sldLayoutId id="2147483746" r:id="rId4"/>
    <p:sldLayoutId id="2147483747" r:id="rId5"/>
    <p:sldLayoutId id="2147483748" r:id="rId6"/>
    <p:sldLayoutId id="2147483749" r:id="rId7"/>
    <p:sldLayoutId id="2147483750" r:id="rId8"/>
    <p:sldLayoutId id="2147483751" r:id="rId9"/>
    <p:sldLayoutId id="2147483752" r:id="rId10"/>
    <p:sldLayoutId id="2147483753" r:id="rId11"/>
    <p:sldLayoutId id="2147483754" r:id="rId12"/>
    <p:sldLayoutId id="2147483755" r:id="rId13"/>
    <p:sldLayoutId id="2147483756" r:id="rId14"/>
    <p:sldLayoutId id="2147483757" r:id="rId15"/>
    <p:sldLayoutId id="2147483758" r:id="rId16"/>
    <p:sldLayoutId id="2147483759" r:id="rId17"/>
    <p:sldLayoutId id="2147483760" r:id="rId18"/>
    <p:sldLayoutId id="2147483761" r:id="rId19"/>
    <p:sldLayoutId id="2147483762" r:id="rId20"/>
    <p:sldLayoutId id="2147483763" r:id="rId21"/>
  </p:sldLayoutIdLst>
  <p:transition>
    <p:fade/>
  </p:transition>
  <p:txStyles>
    <p:titleStyle>
      <a:lvl1pPr algn="l" defTabSz="914363" rtl="0" eaLnBrk="1" latinLnBrk="0" hangingPunct="1">
        <a:lnSpc>
          <a:spcPct val="90000"/>
        </a:lnSpc>
        <a:spcBef>
          <a:spcPct val="0"/>
        </a:spcBef>
        <a:buNone/>
        <a:defRPr lang="en-US" sz="4400" b="0" kern="1200" cap="none" spc="-100" baseline="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p:titleStyle>
    <p:bodyStyle>
      <a:lvl1pPr marL="460375" indent="-460375" algn="l" defTabSz="914363" rtl="0" eaLnBrk="1" latinLnBrk="0" hangingPunct="1">
        <a:lnSpc>
          <a:spcPct val="90000"/>
        </a:lnSpc>
        <a:spcBef>
          <a:spcPct val="20000"/>
        </a:spcBef>
        <a:buSzPct val="90000"/>
        <a:buFontTx/>
        <a:buBlip>
          <a:blip r:embed="rId24"/>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24"/>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24"/>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24"/>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24"/>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1"/>
            <a:ext cx="11149013" cy="609398"/>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19114" y="1905000"/>
            <a:ext cx="11149011" cy="2108269"/>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846855624"/>
      </p:ext>
    </p:extLst>
  </p:cSld>
  <p:clrMap bg1="dk1" tx1="lt1" bg2="dk2" tx2="lt2" accent1="accent1" accent2="accent2" accent3="accent3" accent4="accent4" accent5="accent5" accent6="accent6" hlink="hlink" folHlink="folHlink"/>
  <p:sldLayoutIdLst>
    <p:sldLayoutId id="2147483765" r:id="rId1"/>
  </p:sldLayoutIdLst>
  <p:transition>
    <p:fade/>
  </p:transition>
  <p:txStyles>
    <p:titleStyle>
      <a:lvl1pPr algn="l" defTabSz="914363" rtl="0" eaLnBrk="1" latinLnBrk="0" hangingPunct="1">
        <a:lnSpc>
          <a:spcPct val="90000"/>
        </a:lnSpc>
        <a:spcBef>
          <a:spcPct val="0"/>
        </a:spcBef>
        <a:buNone/>
        <a:defRPr lang="en-US" sz="4400" b="0" kern="1200" cap="none" spc="-100" baseline="0" dirty="0">
          <a:ln w="3175">
            <a:noFill/>
          </a:ln>
          <a:solidFill>
            <a:schemeClr val="accent1">
              <a:alpha val="99000"/>
            </a:schemeClr>
          </a:solidFill>
          <a:effectLst/>
          <a:latin typeface="+mj-lt"/>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3000" b="0" kern="1200">
          <a:gradFill>
            <a:gsLst>
              <a:gs pos="0">
                <a:srgbClr val="000000"/>
              </a:gs>
              <a:gs pos="86000">
                <a:srgbClr val="000000"/>
              </a:gs>
            </a:gsLst>
            <a:lin ang="5400000" scaled="0"/>
          </a:gradFill>
          <a:latin typeface="Consolas" pitchFamily="49" charset="0"/>
          <a:ea typeface="+mn-ea"/>
          <a:cs typeface="Consolas" pitchFamily="49" charset="0"/>
        </a:defRPr>
      </a:lvl1pPr>
      <a:lvl2pPr marL="384954" indent="-7937" algn="l" defTabSz="914363" rtl="0" eaLnBrk="1" latinLnBrk="0" hangingPunct="1">
        <a:lnSpc>
          <a:spcPct val="90000"/>
        </a:lnSpc>
        <a:spcBef>
          <a:spcPct val="20000"/>
        </a:spcBef>
        <a:buFont typeface="Arial" pitchFamily="34" charset="0"/>
        <a:buNone/>
        <a:defRPr sz="2800" b="0" kern="1200">
          <a:gradFill>
            <a:gsLst>
              <a:gs pos="0">
                <a:srgbClr val="000000"/>
              </a:gs>
              <a:gs pos="86000">
                <a:srgbClr val="000000"/>
              </a:gs>
            </a:gsLst>
            <a:lin ang="5400000" scaled="0"/>
          </a:gradFill>
          <a:latin typeface="Consolas" pitchFamily="49" charset="0"/>
          <a:ea typeface="+mn-ea"/>
          <a:cs typeface="Consolas" pitchFamily="49" charset="0"/>
        </a:defRPr>
      </a:lvl2pPr>
      <a:lvl3pPr marL="761970" indent="-7937"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3pPr>
      <a:lvl4pPr marL="1094009" indent="7937"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4pPr>
      <a:lvl5pPr marL="1426047" indent="0"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13.xml"/><Relationship Id="rId4" Type="http://schemas.openxmlformats.org/officeDocument/2006/relationships/hyperlink" Target="http://customersearch.mycontoso.com/"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image" Target="../media/image30.wmf"/><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3" Type="http://schemas.openxmlformats.org/officeDocument/2006/relationships/hyperlink" Target="http://microsoft.com/windowsazure" TargetMode="External"/><Relationship Id="rId2" Type="http://schemas.openxmlformats.org/officeDocument/2006/relationships/notesSlide" Target="../notesSlides/notesSlide4.xml"/><Relationship Id="rId1" Type="http://schemas.openxmlformats.org/officeDocument/2006/relationships/slideLayout" Target="../slideLayouts/slideLayout8.xml"/><Relationship Id="rId5" Type="http://schemas.openxmlformats.org/officeDocument/2006/relationships/hyperlink" Target="http://social.msdn.microsoft.com/Forums/en/windowsazureconnectivity" TargetMode="External"/><Relationship Id="rId4" Type="http://schemas.openxmlformats.org/officeDocument/2006/relationships/hyperlink" Target="http://blogs.msdn.com/b/windows_azure_connect_team_blog/"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8" Type="http://schemas.openxmlformats.org/officeDocument/2006/relationships/hyperlink" Target="http://www.microsoft.com/cloud/" TargetMode="External"/><Relationship Id="rId3" Type="http://schemas.openxmlformats.org/officeDocument/2006/relationships/image" Target="../media/image2.png"/><Relationship Id="rId7" Type="http://schemas.openxmlformats.org/officeDocument/2006/relationships/hyperlink" Target="http://www.microsoft.com/windowsserver/" TargetMode="External"/><Relationship Id="rId2" Type="http://schemas.openxmlformats.org/officeDocument/2006/relationships/notesSlide" Target="../notesSlides/notesSlide6.xml"/><Relationship Id="rId1" Type="http://schemas.openxmlformats.org/officeDocument/2006/relationships/slideLayout" Target="../slideLayouts/slideLayout13.xml"/><Relationship Id="rId6" Type="http://schemas.openxmlformats.org/officeDocument/2006/relationships/hyperlink" Target="http://www.microsoft.com/forefront/" TargetMode="External"/><Relationship Id="rId5" Type="http://schemas.openxmlformats.org/officeDocument/2006/relationships/hyperlink" Target="http://www.microsoft.com/systemcenter/" TargetMode="External"/><Relationship Id="rId4" Type="http://schemas.openxmlformats.org/officeDocument/2006/relationships/hyperlink" Target="http://www.microsoft.com/windowsazure/" TargetMode="External"/></Relationships>
</file>

<file path=ppt/slides/_rels/slide22.xml.rels><?xml version="1.0" encoding="UTF-8" standalone="yes"?>
<Relationships xmlns="http://schemas.openxmlformats.org/package/2006/relationships"><Relationship Id="rId8" Type="http://schemas.openxmlformats.org/officeDocument/2006/relationships/image" Target="../media/image33.png"/><Relationship Id="rId13" Type="http://schemas.openxmlformats.org/officeDocument/2006/relationships/image" Target="../media/image16.png"/><Relationship Id="rId3" Type="http://schemas.openxmlformats.org/officeDocument/2006/relationships/hyperlink" Target="http://www.microsoft.com/teched" TargetMode="External"/><Relationship Id="rId7" Type="http://schemas.openxmlformats.org/officeDocument/2006/relationships/hyperlink" Target="http://microsoft.com/msdn" TargetMode="External"/><Relationship Id="rId12" Type="http://schemas.openxmlformats.org/officeDocument/2006/relationships/hyperlink" Target="http://northamerica.msteched.com/" TargetMode="External"/><Relationship Id="rId2" Type="http://schemas.openxmlformats.org/officeDocument/2006/relationships/notesSlide" Target="../notesSlides/notesSlide7.xml"/><Relationship Id="rId1" Type="http://schemas.openxmlformats.org/officeDocument/2006/relationships/slideLayout" Target="../slideLayouts/slideLayout13.xml"/><Relationship Id="rId6" Type="http://schemas.openxmlformats.org/officeDocument/2006/relationships/hyperlink" Target="http://microsoft.com/technet" TargetMode="External"/><Relationship Id="rId11" Type="http://schemas.openxmlformats.org/officeDocument/2006/relationships/image" Target="../media/image36.png"/><Relationship Id="rId5" Type="http://schemas.openxmlformats.org/officeDocument/2006/relationships/hyperlink" Target="http://www.microsoft.com/learning" TargetMode="External"/><Relationship Id="rId10" Type="http://schemas.openxmlformats.org/officeDocument/2006/relationships/image" Target="../media/image35.emf"/><Relationship Id="rId4" Type="http://schemas.openxmlformats.org/officeDocument/2006/relationships/image" Target="../media/image32.png"/><Relationship Id="rId9" Type="http://schemas.openxmlformats.org/officeDocument/2006/relationships/image" Target="../media/image34.png"/><Relationship Id="rId14" Type="http://schemas.microsoft.com/office/2007/relationships/hdphoto" Target="../media/hdphoto1.wdp"/></Relationships>
</file>

<file path=ppt/slides/_rels/slide23.xml.rels><?xml version="1.0" encoding="UTF-8" standalone="yes"?>
<Relationships xmlns="http://schemas.openxmlformats.org/package/2006/relationships"><Relationship Id="rId8" Type="http://schemas.openxmlformats.org/officeDocument/2006/relationships/image" Target="../media/image42.png"/><Relationship Id="rId13" Type="http://schemas.openxmlformats.org/officeDocument/2006/relationships/image" Target="../media/image47.png"/><Relationship Id="rId3" Type="http://schemas.openxmlformats.org/officeDocument/2006/relationships/image" Target="../media/image37.png"/><Relationship Id="rId7" Type="http://schemas.openxmlformats.org/officeDocument/2006/relationships/image" Target="../media/image41.png"/><Relationship Id="rId12" Type="http://schemas.openxmlformats.org/officeDocument/2006/relationships/image" Target="../media/image46.png"/><Relationship Id="rId2" Type="http://schemas.openxmlformats.org/officeDocument/2006/relationships/notesSlide" Target="../notesSlides/notesSlide8.xml"/><Relationship Id="rId1" Type="http://schemas.openxmlformats.org/officeDocument/2006/relationships/slideLayout" Target="../slideLayouts/slideLayout14.xml"/><Relationship Id="rId6" Type="http://schemas.openxmlformats.org/officeDocument/2006/relationships/image" Target="../media/image40.png"/><Relationship Id="rId11" Type="http://schemas.openxmlformats.org/officeDocument/2006/relationships/image" Target="../media/image45.png"/><Relationship Id="rId5" Type="http://schemas.openxmlformats.org/officeDocument/2006/relationships/image" Target="../media/image39.png"/><Relationship Id="rId10" Type="http://schemas.openxmlformats.org/officeDocument/2006/relationships/image" Target="../media/image44.png"/><Relationship Id="rId4" Type="http://schemas.openxmlformats.org/officeDocument/2006/relationships/image" Target="../media/image38.png"/><Relationship Id="rId9" Type="http://schemas.openxmlformats.org/officeDocument/2006/relationships/image" Target="../media/image43.png"/><Relationship Id="rId14" Type="http://schemas.openxmlformats.org/officeDocument/2006/relationships/image" Target="../media/image48.png"/></Relationships>
</file>

<file path=ppt/slides/_rels/slide24.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9.xml"/><Relationship Id="rId1" Type="http://schemas.openxmlformats.org/officeDocument/2006/relationships/slideLayout" Target="../slideLayouts/slideLayout17.xml"/></Relationships>
</file>

<file path=ppt/slides/_rels/slide25.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3.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69964" y="2467229"/>
            <a:ext cx="10242549" cy="1523497"/>
          </a:xfrm>
        </p:spPr>
        <p:txBody>
          <a:bodyPr/>
          <a:lstStyle/>
          <a:p>
            <a:r>
              <a:rPr lang="en-US" sz="4400" dirty="0"/>
              <a:t>Connecting Cloud and On-Premises Applications Using Windows Azure </a:t>
            </a:r>
            <a:r>
              <a:rPr lang="en-US" sz="4400" dirty="0" smtClean="0"/>
              <a:t/>
            </a:r>
            <a:br>
              <a:rPr lang="en-US" sz="4400" dirty="0" smtClean="0"/>
            </a:br>
            <a:r>
              <a:rPr lang="en-US" sz="4400" dirty="0" smtClean="0"/>
              <a:t>Virtual </a:t>
            </a:r>
            <a:r>
              <a:rPr lang="en-US" sz="4400" dirty="0"/>
              <a:t>Network</a:t>
            </a:r>
          </a:p>
        </p:txBody>
      </p:sp>
      <p:sp>
        <p:nvSpPr>
          <p:cNvPr id="3" name="Subtitle 2"/>
          <p:cNvSpPr>
            <a:spLocks noGrp="1"/>
          </p:cNvSpPr>
          <p:nvPr>
            <p:ph type="subTitle" idx="1"/>
          </p:nvPr>
        </p:nvSpPr>
        <p:spPr/>
        <p:txBody>
          <a:bodyPr/>
          <a:lstStyle/>
          <a:p>
            <a:r>
              <a:rPr lang="en-US" smtClean="0"/>
              <a:t>Jason Chen</a:t>
            </a:r>
          </a:p>
          <a:p>
            <a:r>
              <a:rPr lang="en-US" smtClean="0"/>
              <a:t>Senior Program Manager</a:t>
            </a:r>
          </a:p>
          <a:p>
            <a:r>
              <a:rPr lang="en-US" smtClean="0"/>
              <a:t>Microsoft</a:t>
            </a:r>
            <a:endParaRPr lang="en-US" dirty="0"/>
          </a:p>
        </p:txBody>
      </p:sp>
      <p:sp>
        <p:nvSpPr>
          <p:cNvPr id="7" name="Text Placeholder 6"/>
          <p:cNvSpPr>
            <a:spLocks noGrp="1"/>
          </p:cNvSpPr>
          <p:nvPr>
            <p:ph type="body" sz="quarter" idx="10"/>
          </p:nvPr>
        </p:nvSpPr>
        <p:spPr/>
        <p:txBody>
          <a:bodyPr/>
          <a:lstStyle/>
          <a:p>
            <a:r>
              <a:rPr lang="en-US" dirty="0"/>
              <a:t>COS303</a:t>
            </a:r>
          </a:p>
        </p:txBody>
      </p:sp>
    </p:spTree>
    <p:extLst>
      <p:ext uri="{BB962C8B-B14F-4D97-AF65-F5344CB8AC3E}">
        <p14:creationId xmlns:p14="http://schemas.microsoft.com/office/powerpoint/2010/main" val="2767221408"/>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Connect Network Policy - Example</a:t>
            </a:r>
            <a:endParaRPr lang="en-US" dirty="0"/>
          </a:p>
        </p:txBody>
      </p:sp>
      <p:sp>
        <p:nvSpPr>
          <p:cNvPr id="4" name="Cloud 3"/>
          <p:cNvSpPr/>
          <p:nvPr/>
        </p:nvSpPr>
        <p:spPr>
          <a:xfrm>
            <a:off x="1523603" y="1066800"/>
            <a:ext cx="8836898" cy="3150890"/>
          </a:xfrm>
          <a:prstGeom prst="cloud">
            <a:avLst/>
          </a:prstGeom>
          <a:solidFill>
            <a:schemeClr val="bg2">
              <a:lumMod val="75000"/>
              <a:lumOff val="25000"/>
            </a:schemeClr>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p:cNvGrpSpPr/>
          <p:nvPr/>
        </p:nvGrpSpPr>
        <p:grpSpPr>
          <a:xfrm>
            <a:off x="2031471" y="4423420"/>
            <a:ext cx="1117309" cy="1186942"/>
            <a:chOff x="762000" y="4043057"/>
            <a:chExt cx="838200" cy="1186942"/>
          </a:xfrm>
        </p:grpSpPr>
        <p:pic>
          <p:nvPicPr>
            <p:cNvPr id="6"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42975" y="4043057"/>
              <a:ext cx="657225" cy="933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762000" y="4953000"/>
              <a:ext cx="506521" cy="276999"/>
            </a:xfrm>
            <a:prstGeom prst="rect">
              <a:avLst/>
            </a:prstGeom>
            <a:noFill/>
          </p:spPr>
          <p:txBody>
            <a:bodyPr wrap="none" rtlCol="0">
              <a:spAutoFit/>
            </a:bodyPr>
            <a:lstStyle/>
            <a:p>
              <a:r>
                <a:rPr lang="en-US" sz="1200" dirty="0" smtClean="0"/>
                <a:t>SERVER1</a:t>
              </a:r>
              <a:endParaRPr lang="en-US" dirty="0"/>
            </a:p>
          </p:txBody>
        </p:sp>
      </p:grpSp>
      <p:grpSp>
        <p:nvGrpSpPr>
          <p:cNvPr id="8" name="Group 7"/>
          <p:cNvGrpSpPr/>
          <p:nvPr/>
        </p:nvGrpSpPr>
        <p:grpSpPr>
          <a:xfrm>
            <a:off x="3047206" y="4956820"/>
            <a:ext cx="1117309" cy="1186942"/>
            <a:chOff x="762000" y="4043057"/>
            <a:chExt cx="838200" cy="1186942"/>
          </a:xfrm>
        </p:grpSpPr>
        <p:pic>
          <p:nvPicPr>
            <p:cNvPr id="9"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42975" y="4043057"/>
              <a:ext cx="657225" cy="933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extBox 9"/>
            <p:cNvSpPr txBox="1"/>
            <p:nvPr/>
          </p:nvSpPr>
          <p:spPr>
            <a:xfrm>
              <a:off x="762000" y="4953000"/>
              <a:ext cx="506521" cy="276999"/>
            </a:xfrm>
            <a:prstGeom prst="rect">
              <a:avLst/>
            </a:prstGeom>
            <a:noFill/>
          </p:spPr>
          <p:txBody>
            <a:bodyPr wrap="none" rtlCol="0">
              <a:spAutoFit/>
            </a:bodyPr>
            <a:lstStyle/>
            <a:p>
              <a:r>
                <a:rPr lang="en-US" sz="1200" dirty="0" smtClean="0"/>
                <a:t>SERVER2</a:t>
              </a:r>
              <a:endParaRPr lang="en-US" dirty="0"/>
            </a:p>
          </p:txBody>
        </p:sp>
      </p:grpSp>
      <p:sp>
        <p:nvSpPr>
          <p:cNvPr id="11" name="TextBox 10"/>
          <p:cNvSpPr txBox="1"/>
          <p:nvPr/>
        </p:nvSpPr>
        <p:spPr>
          <a:xfrm>
            <a:off x="4875531" y="1387088"/>
            <a:ext cx="1450525" cy="369332"/>
          </a:xfrm>
          <a:prstGeom prst="rect">
            <a:avLst/>
          </a:prstGeom>
          <a:noFill/>
          <a:ln>
            <a:noFill/>
          </a:ln>
        </p:spPr>
        <p:txBody>
          <a:bodyPr wrap="none" rtlCol="0">
            <a:spAutoFit/>
          </a:bodyPr>
          <a:lstStyle/>
          <a:p>
            <a:r>
              <a:rPr lang="en-US" dirty="0" smtClean="0"/>
              <a:t>Windows Azure</a:t>
            </a:r>
            <a:endParaRPr lang="en-US" dirty="0"/>
          </a:p>
        </p:txBody>
      </p:sp>
      <p:grpSp>
        <p:nvGrpSpPr>
          <p:cNvPr id="12" name="Group 11"/>
          <p:cNvGrpSpPr/>
          <p:nvPr/>
        </p:nvGrpSpPr>
        <p:grpSpPr>
          <a:xfrm>
            <a:off x="4773956" y="4956820"/>
            <a:ext cx="1117309" cy="1186942"/>
            <a:chOff x="762000" y="4043057"/>
            <a:chExt cx="838200" cy="1186942"/>
          </a:xfrm>
        </p:grpSpPr>
        <p:pic>
          <p:nvPicPr>
            <p:cNvPr id="13"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42975" y="4043057"/>
              <a:ext cx="657225" cy="933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Box 13"/>
            <p:cNvSpPr txBox="1"/>
            <p:nvPr/>
          </p:nvSpPr>
          <p:spPr>
            <a:xfrm>
              <a:off x="762000" y="4953000"/>
              <a:ext cx="506521" cy="276999"/>
            </a:xfrm>
            <a:prstGeom prst="rect">
              <a:avLst/>
            </a:prstGeom>
            <a:noFill/>
          </p:spPr>
          <p:txBody>
            <a:bodyPr wrap="none" rtlCol="0">
              <a:spAutoFit/>
            </a:bodyPr>
            <a:lstStyle/>
            <a:p>
              <a:r>
                <a:rPr lang="en-US" sz="1200" dirty="0" smtClean="0"/>
                <a:t>SERVER3</a:t>
              </a:r>
              <a:endParaRPr lang="en-US" dirty="0"/>
            </a:p>
          </p:txBody>
        </p:sp>
      </p:grpSp>
      <p:grpSp>
        <p:nvGrpSpPr>
          <p:cNvPr id="15" name="Group 14"/>
          <p:cNvGrpSpPr/>
          <p:nvPr/>
        </p:nvGrpSpPr>
        <p:grpSpPr>
          <a:xfrm>
            <a:off x="6863259" y="4848908"/>
            <a:ext cx="1265427" cy="1174713"/>
            <a:chOff x="5529786" y="3674286"/>
            <a:chExt cx="949318" cy="1174713"/>
          </a:xfrm>
        </p:grpSpPr>
        <p:pic>
          <p:nvPicPr>
            <p:cNvPr id="16"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36129" y="3674286"/>
              <a:ext cx="942975" cy="904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TextBox 16"/>
            <p:cNvSpPr txBox="1"/>
            <p:nvPr/>
          </p:nvSpPr>
          <p:spPr>
            <a:xfrm>
              <a:off x="5529786" y="4572000"/>
              <a:ext cx="737751" cy="276999"/>
            </a:xfrm>
            <a:prstGeom prst="rect">
              <a:avLst/>
            </a:prstGeom>
            <a:noFill/>
          </p:spPr>
          <p:txBody>
            <a:bodyPr wrap="none" rtlCol="0">
              <a:spAutoFit/>
            </a:bodyPr>
            <a:lstStyle/>
            <a:p>
              <a:r>
                <a:rPr lang="en-US" sz="1200" dirty="0" smtClean="0"/>
                <a:t>DEV_LAPTOP1</a:t>
              </a:r>
              <a:endParaRPr lang="en-US" dirty="0"/>
            </a:p>
          </p:txBody>
        </p:sp>
      </p:grpSp>
      <p:sp>
        <p:nvSpPr>
          <p:cNvPr id="18" name="Rounded Rectangle 17"/>
          <p:cNvSpPr/>
          <p:nvPr/>
        </p:nvSpPr>
        <p:spPr>
          <a:xfrm>
            <a:off x="1940745" y="4271021"/>
            <a:ext cx="4372410" cy="1965075"/>
          </a:xfrm>
          <a:prstGeom prst="roundRect">
            <a:avLst/>
          </a:prstGeom>
          <a:noFill/>
          <a:ln>
            <a:solidFill>
              <a:schemeClr val="tx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dirty="0">
              <a:solidFill>
                <a:schemeClr val="tx1"/>
              </a:solidFill>
            </a:endParaRPr>
          </a:p>
        </p:txBody>
      </p:sp>
      <p:sp>
        <p:nvSpPr>
          <p:cNvPr id="19" name="Rounded Rectangle 18"/>
          <p:cNvSpPr/>
          <p:nvPr/>
        </p:nvSpPr>
        <p:spPr>
          <a:xfrm>
            <a:off x="6616565" y="4271020"/>
            <a:ext cx="3439216" cy="1965075"/>
          </a:xfrm>
          <a:prstGeom prst="roundRect">
            <a:avLst/>
          </a:prstGeom>
          <a:noFill/>
          <a:ln>
            <a:solidFill>
              <a:schemeClr val="tx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ounded Rectangle 19"/>
          <p:cNvSpPr/>
          <p:nvPr/>
        </p:nvSpPr>
        <p:spPr>
          <a:xfrm>
            <a:off x="2742486" y="1832620"/>
            <a:ext cx="3031612" cy="1295400"/>
          </a:xfrm>
          <a:prstGeom prst="roundRect">
            <a:avLst/>
          </a:prstGeom>
          <a:no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dirty="0" smtClean="0">
                <a:solidFill>
                  <a:schemeClr val="tx1"/>
                </a:solidFill>
              </a:rPr>
              <a:t>Role A</a:t>
            </a:r>
          </a:p>
        </p:txBody>
      </p:sp>
      <p:sp>
        <p:nvSpPr>
          <p:cNvPr id="21" name="Rectangle 20"/>
          <p:cNvSpPr/>
          <p:nvPr/>
        </p:nvSpPr>
        <p:spPr>
          <a:xfrm>
            <a:off x="3043055" y="2423170"/>
            <a:ext cx="1956126" cy="323850"/>
          </a:xfrm>
          <a:prstGeom prst="rect">
            <a:avLst/>
          </a:prstGeom>
          <a:solidFill>
            <a:schemeClr val="accent5">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Instance3</a:t>
            </a:r>
            <a:endParaRPr lang="en-US" dirty="0">
              <a:solidFill>
                <a:schemeClr val="tx1"/>
              </a:solidFill>
            </a:endParaRPr>
          </a:p>
        </p:txBody>
      </p:sp>
      <p:sp>
        <p:nvSpPr>
          <p:cNvPr id="22" name="Rectangle 21"/>
          <p:cNvSpPr/>
          <p:nvPr/>
        </p:nvSpPr>
        <p:spPr>
          <a:xfrm>
            <a:off x="3246202" y="2480320"/>
            <a:ext cx="1956126" cy="323850"/>
          </a:xfrm>
          <a:prstGeom prst="rect">
            <a:avLst/>
          </a:prstGeom>
          <a:solidFill>
            <a:schemeClr val="accent5">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Instance2</a:t>
            </a:r>
            <a:endParaRPr lang="en-US" dirty="0">
              <a:solidFill>
                <a:schemeClr val="tx1"/>
              </a:solidFill>
            </a:endParaRPr>
          </a:p>
        </p:txBody>
      </p:sp>
      <p:sp>
        <p:nvSpPr>
          <p:cNvPr id="23" name="Rectangle 22"/>
          <p:cNvSpPr/>
          <p:nvPr/>
        </p:nvSpPr>
        <p:spPr>
          <a:xfrm>
            <a:off x="3449349" y="2575570"/>
            <a:ext cx="1956126" cy="323850"/>
          </a:xfrm>
          <a:prstGeom prst="rect">
            <a:avLst/>
          </a:prstGeom>
          <a:solidFill>
            <a:schemeClr val="accent5">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rPr>
              <a:t>Instance</a:t>
            </a:r>
            <a:endParaRPr lang="en-US" dirty="0">
              <a:solidFill>
                <a:schemeClr val="bg1"/>
              </a:solidFill>
            </a:endParaRPr>
          </a:p>
        </p:txBody>
      </p:sp>
      <p:cxnSp>
        <p:nvCxnSpPr>
          <p:cNvPr id="24" name="Straight Connector 23"/>
          <p:cNvCxnSpPr>
            <a:stCxn id="18" idx="0"/>
          </p:cNvCxnSpPr>
          <p:nvPr/>
        </p:nvCxnSpPr>
        <p:spPr>
          <a:xfrm flipH="1" flipV="1">
            <a:off x="3961369" y="3128020"/>
            <a:ext cx="165582" cy="1143000"/>
          </a:xfrm>
          <a:prstGeom prst="line">
            <a:avLst/>
          </a:prstGeom>
          <a:ln w="28575">
            <a:solidFill>
              <a:schemeClr val="accent5">
                <a:lumMod val="50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a:stCxn id="19" idx="0"/>
            <a:endCxn id="26" idx="2"/>
          </p:cNvCxnSpPr>
          <p:nvPr/>
        </p:nvCxnSpPr>
        <p:spPr>
          <a:xfrm flipH="1" flipV="1">
            <a:off x="7625814" y="3128020"/>
            <a:ext cx="710359" cy="1142999"/>
          </a:xfrm>
          <a:prstGeom prst="line">
            <a:avLst/>
          </a:prstGeom>
          <a:ln w="28575">
            <a:solidFill>
              <a:schemeClr val="accent5">
                <a:lumMod val="50000"/>
              </a:schemeClr>
            </a:solidFill>
          </a:ln>
        </p:spPr>
        <p:style>
          <a:lnRef idx="1">
            <a:schemeClr val="accent1"/>
          </a:lnRef>
          <a:fillRef idx="0">
            <a:schemeClr val="accent1"/>
          </a:fillRef>
          <a:effectRef idx="0">
            <a:schemeClr val="accent1"/>
          </a:effectRef>
          <a:fontRef idx="minor">
            <a:schemeClr val="tx1"/>
          </a:fontRef>
        </p:style>
      </p:cxnSp>
      <p:sp>
        <p:nvSpPr>
          <p:cNvPr id="26" name="Rounded Rectangle 25"/>
          <p:cNvSpPr/>
          <p:nvPr/>
        </p:nvSpPr>
        <p:spPr>
          <a:xfrm>
            <a:off x="6110008" y="1832620"/>
            <a:ext cx="3031612" cy="1295400"/>
          </a:xfrm>
          <a:prstGeom prst="roundRect">
            <a:avLst/>
          </a:prstGeom>
          <a:no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dirty="0" smtClean="0">
                <a:solidFill>
                  <a:schemeClr val="tx1"/>
                </a:solidFill>
              </a:rPr>
              <a:t>Role B</a:t>
            </a:r>
            <a:endParaRPr lang="en-US" dirty="0">
              <a:solidFill>
                <a:schemeClr val="tx1"/>
              </a:solidFill>
            </a:endParaRPr>
          </a:p>
        </p:txBody>
      </p:sp>
      <p:sp>
        <p:nvSpPr>
          <p:cNvPr id="27" name="Rectangle 26"/>
          <p:cNvSpPr/>
          <p:nvPr/>
        </p:nvSpPr>
        <p:spPr>
          <a:xfrm>
            <a:off x="6410576" y="2423170"/>
            <a:ext cx="1956126" cy="323850"/>
          </a:xfrm>
          <a:prstGeom prst="rect">
            <a:avLst/>
          </a:prstGeom>
          <a:solidFill>
            <a:schemeClr val="accent5">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Instance3</a:t>
            </a:r>
            <a:endParaRPr lang="en-US" dirty="0">
              <a:solidFill>
                <a:schemeClr val="tx1"/>
              </a:solidFill>
            </a:endParaRPr>
          </a:p>
        </p:txBody>
      </p:sp>
      <p:sp>
        <p:nvSpPr>
          <p:cNvPr id="28" name="Rectangle 27"/>
          <p:cNvSpPr/>
          <p:nvPr/>
        </p:nvSpPr>
        <p:spPr>
          <a:xfrm>
            <a:off x="6613723" y="2480320"/>
            <a:ext cx="1956126" cy="323850"/>
          </a:xfrm>
          <a:prstGeom prst="rect">
            <a:avLst/>
          </a:prstGeom>
          <a:solidFill>
            <a:schemeClr val="accent5">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Instance2</a:t>
            </a:r>
            <a:endParaRPr lang="en-US" dirty="0">
              <a:solidFill>
                <a:schemeClr val="tx1"/>
              </a:solidFill>
            </a:endParaRPr>
          </a:p>
        </p:txBody>
      </p:sp>
      <p:sp>
        <p:nvSpPr>
          <p:cNvPr id="29" name="Rectangle 28"/>
          <p:cNvSpPr/>
          <p:nvPr/>
        </p:nvSpPr>
        <p:spPr>
          <a:xfrm>
            <a:off x="6816871" y="2575570"/>
            <a:ext cx="1956126" cy="323850"/>
          </a:xfrm>
          <a:prstGeom prst="rect">
            <a:avLst/>
          </a:prstGeom>
          <a:solidFill>
            <a:schemeClr val="accent5">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rPr>
              <a:t>Instance</a:t>
            </a:r>
          </a:p>
        </p:txBody>
      </p:sp>
      <p:cxnSp>
        <p:nvCxnSpPr>
          <p:cNvPr id="30" name="Straight Connector 29"/>
          <p:cNvCxnSpPr/>
          <p:nvPr/>
        </p:nvCxnSpPr>
        <p:spPr>
          <a:xfrm flipH="1" flipV="1">
            <a:off x="4998796" y="3128020"/>
            <a:ext cx="2796137" cy="1143000"/>
          </a:xfrm>
          <a:prstGeom prst="line">
            <a:avLst/>
          </a:prstGeom>
          <a:ln w="28575">
            <a:solidFill>
              <a:schemeClr val="accent5">
                <a:lumMod val="50000"/>
              </a:schemeClr>
            </a:solidFill>
          </a:ln>
        </p:spPr>
        <p:style>
          <a:lnRef idx="1">
            <a:schemeClr val="accent1"/>
          </a:lnRef>
          <a:fillRef idx="0">
            <a:schemeClr val="accent1"/>
          </a:fillRef>
          <a:effectRef idx="0">
            <a:schemeClr val="accent1"/>
          </a:effectRef>
          <a:fontRef idx="minor">
            <a:schemeClr val="tx1"/>
          </a:fontRef>
        </p:style>
      </p:cxnSp>
      <p:sp>
        <p:nvSpPr>
          <p:cNvPr id="31" name="Rounded Rectangle 30"/>
          <p:cNvSpPr/>
          <p:nvPr/>
        </p:nvSpPr>
        <p:spPr>
          <a:xfrm>
            <a:off x="1523603" y="1371600"/>
            <a:ext cx="8836898" cy="5105400"/>
          </a:xfrm>
          <a:prstGeom prst="roundRect">
            <a:avLst/>
          </a:prstGeom>
          <a:no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endParaRPr lang="en-US" dirty="0">
              <a:solidFill>
                <a:srgbClr val="00B050"/>
              </a:solidFill>
            </a:endParaRPr>
          </a:p>
        </p:txBody>
      </p:sp>
      <p:grpSp>
        <p:nvGrpSpPr>
          <p:cNvPr id="32" name="Group 31"/>
          <p:cNvGrpSpPr/>
          <p:nvPr/>
        </p:nvGrpSpPr>
        <p:grpSpPr>
          <a:xfrm>
            <a:off x="8227456" y="5001308"/>
            <a:ext cx="1265427" cy="1174713"/>
            <a:chOff x="5529786" y="3674286"/>
            <a:chExt cx="949318" cy="1174713"/>
          </a:xfrm>
        </p:grpSpPr>
        <p:pic>
          <p:nvPicPr>
            <p:cNvPr id="33"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36129" y="3674286"/>
              <a:ext cx="942975" cy="904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4" name="TextBox 33"/>
            <p:cNvSpPr txBox="1"/>
            <p:nvPr/>
          </p:nvSpPr>
          <p:spPr>
            <a:xfrm>
              <a:off x="5529786" y="4572000"/>
              <a:ext cx="737751" cy="276999"/>
            </a:xfrm>
            <a:prstGeom prst="rect">
              <a:avLst/>
            </a:prstGeom>
            <a:noFill/>
          </p:spPr>
          <p:txBody>
            <a:bodyPr wrap="none" rtlCol="0">
              <a:spAutoFit/>
            </a:bodyPr>
            <a:lstStyle/>
            <a:p>
              <a:r>
                <a:rPr lang="en-US" sz="1200" dirty="0" smtClean="0"/>
                <a:t>DEV_LAPTOP2</a:t>
              </a:r>
              <a:endParaRPr lang="en-US" dirty="0"/>
            </a:p>
          </p:txBody>
        </p:sp>
      </p:grpSp>
      <p:sp>
        <p:nvSpPr>
          <p:cNvPr id="35" name="TextBox 34"/>
          <p:cNvSpPr txBox="1"/>
          <p:nvPr/>
        </p:nvSpPr>
        <p:spPr>
          <a:xfrm>
            <a:off x="4590231" y="4423420"/>
            <a:ext cx="983026" cy="338554"/>
          </a:xfrm>
          <a:prstGeom prst="rect">
            <a:avLst/>
          </a:prstGeom>
          <a:noFill/>
        </p:spPr>
        <p:txBody>
          <a:bodyPr wrap="none" rtlCol="0">
            <a:spAutoFit/>
          </a:bodyPr>
          <a:lstStyle/>
          <a:p>
            <a:r>
              <a:rPr lang="en-US" sz="1600" dirty="0" smtClean="0"/>
              <a:t>My Servers</a:t>
            </a:r>
            <a:endParaRPr lang="en-US" sz="1600" dirty="0"/>
          </a:p>
        </p:txBody>
      </p:sp>
      <p:sp>
        <p:nvSpPr>
          <p:cNvPr id="36" name="TextBox 35"/>
          <p:cNvSpPr txBox="1"/>
          <p:nvPr/>
        </p:nvSpPr>
        <p:spPr>
          <a:xfrm>
            <a:off x="8336173" y="4423420"/>
            <a:ext cx="1026243" cy="338554"/>
          </a:xfrm>
          <a:prstGeom prst="rect">
            <a:avLst/>
          </a:prstGeom>
          <a:noFill/>
        </p:spPr>
        <p:txBody>
          <a:bodyPr wrap="none" rtlCol="0">
            <a:spAutoFit/>
          </a:bodyPr>
          <a:lstStyle/>
          <a:p>
            <a:r>
              <a:rPr lang="en-US" sz="1600" dirty="0" smtClean="0"/>
              <a:t>My Laptops</a:t>
            </a:r>
            <a:endParaRPr lang="en-US" sz="1600" dirty="0"/>
          </a:p>
        </p:txBody>
      </p:sp>
    </p:spTree>
    <p:extLst>
      <p:ext uri="{BB962C8B-B14F-4D97-AF65-F5344CB8AC3E}">
        <p14:creationId xmlns:p14="http://schemas.microsoft.com/office/powerpoint/2010/main" val="1325842893"/>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Connect Network Model</a:t>
            </a:r>
            <a:endParaRPr lang="en-US" dirty="0"/>
          </a:p>
        </p:txBody>
      </p:sp>
      <p:sp>
        <p:nvSpPr>
          <p:cNvPr id="3" name="Text Placeholder 2"/>
          <p:cNvSpPr>
            <a:spLocks noGrp="1"/>
          </p:cNvSpPr>
          <p:nvPr>
            <p:ph type="body" sz="quarter" idx="10"/>
          </p:nvPr>
        </p:nvSpPr>
        <p:spPr>
          <a:xfrm>
            <a:off x="519112" y="1447799"/>
            <a:ext cx="11149013" cy="5404556"/>
          </a:xfrm>
        </p:spPr>
        <p:txBody>
          <a:bodyPr/>
          <a:lstStyle/>
          <a:p>
            <a:r>
              <a:rPr lang="en-US" sz="2400" dirty="0" smtClean="0"/>
              <a:t>Connected resources (WA Role instances and external machines) have secure IP-level network connectivity</a:t>
            </a:r>
          </a:p>
          <a:p>
            <a:pPr lvl="1"/>
            <a:r>
              <a:rPr lang="en-US" sz="2000" dirty="0" smtClean="0"/>
              <a:t>Regardless of physical network topology (Firewalls / NAT’s) so long as outbound HTTPS access to Connect service</a:t>
            </a:r>
          </a:p>
          <a:p>
            <a:r>
              <a:rPr lang="en-US" sz="2400" dirty="0" smtClean="0"/>
              <a:t>Each connected machine has a routable IPv6 address</a:t>
            </a:r>
          </a:p>
          <a:p>
            <a:pPr lvl="1"/>
            <a:r>
              <a:rPr lang="en-US" sz="2000" dirty="0" smtClean="0"/>
              <a:t>Connect agent sets up virtual network adapter </a:t>
            </a:r>
          </a:p>
          <a:p>
            <a:pPr lvl="1"/>
            <a:r>
              <a:rPr lang="en-US" sz="2000" dirty="0" smtClean="0"/>
              <a:t>No changes to existing networks (additive model)</a:t>
            </a:r>
          </a:p>
          <a:p>
            <a:r>
              <a:rPr lang="en-US" sz="2400" dirty="0" smtClean="0"/>
              <a:t>Communication between resources is secured via end-to-end certificate-based </a:t>
            </a:r>
            <a:r>
              <a:rPr lang="en-US" sz="2400" dirty="0" err="1" smtClean="0"/>
              <a:t>IPSec</a:t>
            </a:r>
            <a:r>
              <a:rPr lang="en-US" sz="2400" dirty="0" smtClean="0"/>
              <a:t> </a:t>
            </a:r>
          </a:p>
          <a:p>
            <a:pPr lvl="1"/>
            <a:r>
              <a:rPr lang="en-US" sz="2000" dirty="0" smtClean="0"/>
              <a:t>Scoped to Connect virtual network</a:t>
            </a:r>
          </a:p>
          <a:p>
            <a:pPr lvl="1"/>
            <a:r>
              <a:rPr lang="en-US" sz="2000" dirty="0" smtClean="0"/>
              <a:t>Automated management of  </a:t>
            </a:r>
            <a:r>
              <a:rPr lang="en-US" sz="2000" dirty="0" err="1" smtClean="0"/>
              <a:t>IPSec</a:t>
            </a:r>
            <a:r>
              <a:rPr lang="en-US" sz="2000" dirty="0" smtClean="0"/>
              <a:t> certificates</a:t>
            </a:r>
          </a:p>
          <a:p>
            <a:r>
              <a:rPr lang="en-US" sz="2400" dirty="0" smtClean="0"/>
              <a:t>DNS name resolution for connected resources based on machine names </a:t>
            </a:r>
          </a:p>
          <a:p>
            <a:pPr lvl="1"/>
            <a:r>
              <a:rPr lang="en-US" sz="2000" dirty="0" smtClean="0"/>
              <a:t>Windows Azure instance </a:t>
            </a:r>
            <a:r>
              <a:rPr lang="en-US" sz="2000" dirty="0" smtClean="0">
                <a:sym typeface="Wingdings" pitchFamily="2" charset="2"/>
              </a:rPr>
              <a:t> local computer</a:t>
            </a:r>
          </a:p>
          <a:p>
            <a:pPr lvl="1"/>
            <a:r>
              <a:rPr lang="en-US" sz="2000" dirty="0" smtClean="0">
                <a:sym typeface="Wingdings" pitchFamily="2" charset="2"/>
              </a:rPr>
              <a:t>Local computer  Windows Azure instance </a:t>
            </a:r>
          </a:p>
          <a:p>
            <a:endParaRPr lang="en-US" dirty="0"/>
          </a:p>
        </p:txBody>
      </p:sp>
    </p:spTree>
    <p:extLst>
      <p:ext uri="{BB962C8B-B14F-4D97-AF65-F5344CB8AC3E}">
        <p14:creationId xmlns:p14="http://schemas.microsoft.com/office/powerpoint/2010/main" val="2983209307"/>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Connect and Domain-Join</a:t>
            </a:r>
            <a:endParaRPr lang="en-US" dirty="0"/>
          </a:p>
        </p:txBody>
      </p:sp>
      <p:sp>
        <p:nvSpPr>
          <p:cNvPr id="3" name="Text Placeholder 2"/>
          <p:cNvSpPr>
            <a:spLocks noGrp="1"/>
          </p:cNvSpPr>
          <p:nvPr>
            <p:ph type="body" sz="quarter" idx="10"/>
          </p:nvPr>
        </p:nvSpPr>
        <p:spPr>
          <a:xfrm>
            <a:off x="519112" y="1447799"/>
            <a:ext cx="11149013" cy="4114973"/>
          </a:xfrm>
        </p:spPr>
        <p:txBody>
          <a:bodyPr/>
          <a:lstStyle/>
          <a:p>
            <a:r>
              <a:rPr lang="en-US" sz="2000" smtClean="0"/>
              <a:t>Connect plug-in supports domain-join of WA Roles to on-premises Active Directory</a:t>
            </a:r>
          </a:p>
          <a:p>
            <a:r>
              <a:rPr lang="en-US" sz="2000" smtClean="0"/>
              <a:t>Process to enable:</a:t>
            </a:r>
          </a:p>
          <a:p>
            <a:pPr lvl="1"/>
            <a:r>
              <a:rPr lang="en-US" sz="1800" smtClean="0"/>
              <a:t>Install Connect agent on DC / DNS server(s)</a:t>
            </a:r>
          </a:p>
          <a:p>
            <a:pPr lvl="2"/>
            <a:r>
              <a:rPr lang="en-US" sz="1600" smtClean="0"/>
              <a:t>For multiple DC environment, recommend creating dedicated Site</a:t>
            </a:r>
          </a:p>
          <a:p>
            <a:pPr lvl="1"/>
            <a:r>
              <a:rPr lang="en-US" sz="1800" smtClean="0"/>
              <a:t>Configure Connect plug-in to automatically join WA role instances to AD</a:t>
            </a:r>
          </a:p>
          <a:p>
            <a:pPr lvl="2"/>
            <a:r>
              <a:rPr lang="en-US" sz="1600" smtClean="0"/>
              <a:t>Specify credentials used for domain-join operation</a:t>
            </a:r>
          </a:p>
          <a:p>
            <a:pPr lvl="2"/>
            <a:r>
              <a:rPr lang="en-US" sz="1600" smtClean="0"/>
              <a:t>Specify target OU for WA role instances</a:t>
            </a:r>
          </a:p>
          <a:p>
            <a:pPr lvl="2"/>
            <a:r>
              <a:rPr lang="en-US" sz="1600" smtClean="0"/>
              <a:t>Specify list of domain users / groups to add to local Administrators group</a:t>
            </a:r>
          </a:p>
          <a:p>
            <a:pPr lvl="1"/>
            <a:r>
              <a:rPr lang="en-US" sz="1800" smtClean="0"/>
              <a:t>Configure network policy to enable connectivity between WA roles and DC / DNS servers</a:t>
            </a:r>
          </a:p>
          <a:p>
            <a:pPr lvl="1"/>
            <a:r>
              <a:rPr lang="en-US" sz="1800" smtClean="0"/>
              <a:t>New WA role instances will automatically be domain-joined</a:t>
            </a:r>
          </a:p>
          <a:p>
            <a:r>
              <a:rPr lang="en-US" sz="2000" smtClean="0"/>
              <a:t>Be aware:  domain-joined WA Role instance != On-premises computer</a:t>
            </a:r>
          </a:p>
          <a:p>
            <a:pPr lvl="1"/>
            <a:r>
              <a:rPr lang="en-US" sz="1800" smtClean="0"/>
              <a:t>Role instance not guaranteed to persist local state; role instance identities may change over time</a:t>
            </a:r>
          </a:p>
          <a:p>
            <a:pPr lvl="1"/>
            <a:r>
              <a:rPr lang="en-US" sz="1800" smtClean="0"/>
              <a:t>General guidance – Role instances use AD identities vs. actively managed as a domain-joined computer</a:t>
            </a:r>
            <a:endParaRPr lang="en-US" sz="1800" dirty="0" smtClean="0"/>
          </a:p>
        </p:txBody>
      </p:sp>
    </p:spTree>
    <p:extLst>
      <p:ext uri="{BB962C8B-B14F-4D97-AF65-F5344CB8AC3E}">
        <p14:creationId xmlns:p14="http://schemas.microsoft.com/office/powerpoint/2010/main" val="1583850172"/>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Windows Azure Connect - Scenarios</a:t>
            </a:r>
            <a:endParaRPr lang="en-US" dirty="0"/>
          </a:p>
        </p:txBody>
      </p:sp>
      <p:sp>
        <p:nvSpPr>
          <p:cNvPr id="3" name="Text Placeholder 2"/>
          <p:cNvSpPr>
            <a:spLocks noGrp="1"/>
          </p:cNvSpPr>
          <p:nvPr>
            <p:ph type="body" sz="quarter" idx="10"/>
          </p:nvPr>
        </p:nvSpPr>
        <p:spPr>
          <a:xfrm>
            <a:off x="519112" y="1447799"/>
            <a:ext cx="11149013" cy="4985980"/>
          </a:xfrm>
        </p:spPr>
        <p:txBody>
          <a:bodyPr/>
          <a:lstStyle/>
          <a:p>
            <a:r>
              <a:rPr lang="en-US" sz="2800" dirty="0" smtClean="0"/>
              <a:t>WA Role accessing on-premise SQL server</a:t>
            </a:r>
          </a:p>
          <a:p>
            <a:pPr lvl="1"/>
            <a:r>
              <a:rPr lang="en-US" sz="2400" dirty="0" smtClean="0"/>
              <a:t>Or file server, line-of-business app, etc.</a:t>
            </a:r>
          </a:p>
          <a:p>
            <a:r>
              <a:rPr lang="en-US" sz="2800" dirty="0" smtClean="0"/>
              <a:t>Domain-join scenarios</a:t>
            </a:r>
          </a:p>
          <a:p>
            <a:pPr lvl="1"/>
            <a:r>
              <a:rPr lang="en-US" sz="2400" dirty="0" smtClean="0"/>
              <a:t>Control access to WA Role instances using domain accounts</a:t>
            </a:r>
          </a:p>
          <a:p>
            <a:pPr lvl="1"/>
            <a:r>
              <a:rPr lang="en-US" sz="2400" dirty="0" smtClean="0"/>
              <a:t>Web role using IIS Windows Integrated </a:t>
            </a:r>
            <a:r>
              <a:rPr lang="en-US" sz="2400" dirty="0" err="1" smtClean="0"/>
              <a:t>Auth</a:t>
            </a:r>
            <a:endParaRPr lang="en-US" sz="2400" dirty="0" smtClean="0"/>
          </a:p>
          <a:p>
            <a:pPr lvl="1"/>
            <a:r>
              <a:rPr lang="en-US" sz="2400" dirty="0" smtClean="0"/>
              <a:t>Run role under domain account to access on-premises resources (e.g. SQL server secured with Windows Integrated </a:t>
            </a:r>
            <a:r>
              <a:rPr lang="en-US" sz="2400" dirty="0" err="1" smtClean="0"/>
              <a:t>Auth</a:t>
            </a:r>
            <a:r>
              <a:rPr lang="en-US" sz="2400" dirty="0" smtClean="0"/>
              <a:t>)</a:t>
            </a:r>
          </a:p>
          <a:p>
            <a:r>
              <a:rPr lang="en-US" sz="2800" dirty="0" smtClean="0"/>
              <a:t>Remote </a:t>
            </a:r>
            <a:r>
              <a:rPr lang="en-US" sz="2800" dirty="0" err="1" smtClean="0"/>
              <a:t>Powershell</a:t>
            </a:r>
            <a:r>
              <a:rPr lang="en-US" sz="2800" dirty="0" smtClean="0"/>
              <a:t> to WA Role instances</a:t>
            </a:r>
          </a:p>
          <a:p>
            <a:pPr lvl="1"/>
            <a:r>
              <a:rPr lang="en-US" sz="2400" dirty="0" smtClean="0"/>
              <a:t>Or remotely access a file share, event log, etc.</a:t>
            </a:r>
          </a:p>
          <a:p>
            <a:r>
              <a:rPr lang="en-US" sz="2800" dirty="0" smtClean="0"/>
              <a:t>“VPN as a Service”</a:t>
            </a:r>
          </a:p>
          <a:p>
            <a:pPr lvl="1"/>
            <a:r>
              <a:rPr lang="en-US" sz="2400" dirty="0" smtClean="0"/>
              <a:t>Ad-hoc connectivity between resources distributed across the internet</a:t>
            </a:r>
          </a:p>
          <a:p>
            <a:pPr lvl="1"/>
            <a:r>
              <a:rPr lang="en-US" sz="2400" dirty="0" smtClean="0"/>
              <a:t>Enable remote management &amp; access</a:t>
            </a:r>
            <a:endParaRPr lang="en-US" sz="2400" dirty="0"/>
          </a:p>
        </p:txBody>
      </p:sp>
    </p:spTree>
    <p:extLst>
      <p:ext uri="{BB962C8B-B14F-4D97-AF65-F5344CB8AC3E}">
        <p14:creationId xmlns:p14="http://schemas.microsoft.com/office/powerpoint/2010/main" val="1105026982"/>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smtClean="0"/>
              <a:t>demo </a:t>
            </a:r>
            <a:endParaRPr lang="en-US" dirty="0"/>
          </a:p>
        </p:txBody>
      </p:sp>
      <p:sp>
        <p:nvSpPr>
          <p:cNvPr id="2" name="Title 1"/>
          <p:cNvSpPr>
            <a:spLocks noGrp="1"/>
          </p:cNvSpPr>
          <p:nvPr>
            <p:ph type="ctrTitle"/>
          </p:nvPr>
        </p:nvSpPr>
        <p:spPr/>
        <p:txBody>
          <a:bodyPr/>
          <a:lstStyle/>
          <a:p>
            <a:r>
              <a:rPr lang="en-US" smtClean="0"/>
              <a:t>Windows Azure Connect</a:t>
            </a:r>
            <a:br>
              <a:rPr lang="en-US" smtClean="0"/>
            </a:br>
            <a:r>
              <a:rPr lang="en-US" smtClean="0"/>
              <a:t>Scenario Demo</a:t>
            </a:r>
            <a:endParaRPr lang="en-US" dirty="0"/>
          </a:p>
        </p:txBody>
      </p:sp>
      <p:sp>
        <p:nvSpPr>
          <p:cNvPr id="6" name="Subtitle 5"/>
          <p:cNvSpPr>
            <a:spLocks noGrp="1"/>
          </p:cNvSpPr>
          <p:nvPr>
            <p:ph type="subTitle" idx="1"/>
          </p:nvPr>
        </p:nvSpPr>
        <p:spPr/>
        <p:txBody>
          <a:bodyPr/>
          <a:lstStyle/>
          <a:p>
            <a:endParaRPr lang="en-US"/>
          </a:p>
        </p:txBody>
      </p:sp>
    </p:spTree>
    <p:extLst>
      <p:ext uri="{BB962C8B-B14F-4D97-AF65-F5344CB8AC3E}">
        <p14:creationId xmlns:p14="http://schemas.microsoft.com/office/powerpoint/2010/main" val="1978064671"/>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 Overview</a:t>
            </a:r>
            <a:endParaRPr lang="en-US" dirty="0"/>
          </a:p>
        </p:txBody>
      </p:sp>
      <p:sp>
        <p:nvSpPr>
          <p:cNvPr id="8" name="Rounded Rectangle 7"/>
          <p:cNvSpPr/>
          <p:nvPr/>
        </p:nvSpPr>
        <p:spPr bwMode="auto">
          <a:xfrm>
            <a:off x="1828324" y="2536642"/>
            <a:ext cx="5078677" cy="3207649"/>
          </a:xfrm>
          <a:prstGeom prst="roundRect">
            <a:avLst/>
          </a:prstGeom>
          <a:noFill/>
          <a:ln>
            <a:solidFill>
              <a:srgbClr val="FFFFFF"/>
            </a:solidFill>
            <a:prstDash val="sysDot"/>
            <a:headEnd type="none" w="med" len="med"/>
            <a:tailEnd type="none" w="med" len="med"/>
          </a:ln>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rgbClr val="3497AE">
                <a:satMod val="300000"/>
              </a:srgbClr>
            </a:contourClr>
          </a:sp3d>
        </p:spPr>
        <p:txBody>
          <a:bodyPr vert="horz" wrap="square" lIns="121893" tIns="60947" rIns="121893" bIns="60947" numCol="1" rtlCol="0" anchor="b" anchorCtr="1"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218585" fontAlgn="base">
              <a:spcBef>
                <a:spcPct val="0"/>
              </a:spcBef>
              <a:spcAft>
                <a:spcPct val="0"/>
              </a:spcAft>
              <a:defRPr/>
            </a:pPr>
            <a:endParaRPr lang="en-US" sz="2700" kern="0" dirty="0">
              <a:solidFill>
                <a:prstClr val="black"/>
              </a:solidFill>
              <a:effectLst>
                <a:outerShdw blurRad="38100" dist="38100" dir="2700000" algn="tl">
                  <a:srgbClr val="000000">
                    <a:alpha val="43137"/>
                  </a:srgbClr>
                </a:outerShdw>
              </a:effectLst>
            </a:endParaRPr>
          </a:p>
        </p:txBody>
      </p:sp>
      <p:sp>
        <p:nvSpPr>
          <p:cNvPr id="15" name="Rectangle 14"/>
          <p:cNvSpPr/>
          <p:nvPr/>
        </p:nvSpPr>
        <p:spPr>
          <a:xfrm>
            <a:off x="3406455" y="5374957"/>
            <a:ext cx="1908492" cy="400087"/>
          </a:xfrm>
          <a:prstGeom prst="rect">
            <a:avLst/>
          </a:prstGeom>
        </p:spPr>
        <p:txBody>
          <a:bodyPr wrap="none" lIns="121899" tIns="60949" rIns="121899" bIns="60949">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218585">
              <a:defRPr/>
            </a:pPr>
            <a:r>
              <a:rPr lang="en-US" kern="0" dirty="0" smtClean="0">
                <a:effectLst>
                  <a:outerShdw blurRad="38100" dist="38100" dir="2700000" algn="tl">
                    <a:srgbClr val="000000">
                      <a:alpha val="43137"/>
                    </a:srgbClr>
                  </a:outerShdw>
                </a:effectLst>
              </a:rPr>
              <a:t>MyContoso.com</a:t>
            </a:r>
          </a:p>
        </p:txBody>
      </p:sp>
      <p:sp>
        <p:nvSpPr>
          <p:cNvPr id="25" name="Cloud"/>
          <p:cNvSpPr>
            <a:spLocks noChangeAspect="1" noEditPoints="1" noChangeArrowheads="1"/>
          </p:cNvSpPr>
          <p:nvPr/>
        </p:nvSpPr>
        <p:spPr bwMode="auto">
          <a:xfrm>
            <a:off x="5992841" y="228600"/>
            <a:ext cx="5494000" cy="1838325"/>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chemeClr val="tx1"/>
          </a:solidFill>
          <a:ln w="9525">
            <a:solidFill>
              <a:srgbClr val="000000"/>
            </a:solidFill>
            <a:miter lim="800000"/>
            <a:headEnd/>
            <a:tailEnd/>
          </a:ln>
          <a:effectLst>
            <a:outerShdw dist="107763" dir="2700000" algn="ctr" rotWithShape="0">
              <a:srgbClr val="808080"/>
            </a:outerShdw>
          </a:effec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defRPr/>
            </a:pPr>
            <a:endParaRPr lang="en-CA">
              <a:solidFill>
                <a:srgbClr val="EEECE1"/>
              </a:solidFill>
            </a:endParaRPr>
          </a:p>
        </p:txBody>
      </p:sp>
      <p:sp>
        <p:nvSpPr>
          <p:cNvPr id="26" name="Rectangle 25"/>
          <p:cNvSpPr/>
          <p:nvPr/>
        </p:nvSpPr>
        <p:spPr>
          <a:xfrm>
            <a:off x="7874222" y="457200"/>
            <a:ext cx="1768432" cy="369332"/>
          </a:xfrm>
          <a:prstGeom prst="rect">
            <a:avLst/>
          </a:prstGeom>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218585"/>
            <a:r>
              <a:rPr lang="en-US" kern="0" dirty="0" smtClean="0">
                <a:solidFill>
                  <a:prstClr val="black"/>
                </a:solidFill>
                <a:effectLst>
                  <a:outerShdw blurRad="38100" dist="38100" dir="2700000" algn="tl">
                    <a:srgbClr val="000000">
                      <a:alpha val="43137"/>
                    </a:srgbClr>
                  </a:outerShdw>
                </a:effectLst>
              </a:rPr>
              <a:t>Windows Azure</a:t>
            </a:r>
          </a:p>
        </p:txBody>
      </p:sp>
      <p:grpSp>
        <p:nvGrpSpPr>
          <p:cNvPr id="83" name="Group 82"/>
          <p:cNvGrpSpPr/>
          <p:nvPr/>
        </p:nvGrpSpPr>
        <p:grpSpPr>
          <a:xfrm>
            <a:off x="2414790" y="3809921"/>
            <a:ext cx="1555608" cy="1553371"/>
            <a:chOff x="5240563" y="4390230"/>
            <a:chExt cx="1167010" cy="1553370"/>
          </a:xfrm>
        </p:grpSpPr>
        <p:sp>
          <p:nvSpPr>
            <p:cNvPr id="39" name="Rectangle 38"/>
            <p:cNvSpPr/>
            <p:nvPr/>
          </p:nvSpPr>
          <p:spPr>
            <a:xfrm>
              <a:off x="5412993" y="4390230"/>
              <a:ext cx="387466" cy="384721"/>
            </a:xfrm>
            <a:prstGeom prst="rect">
              <a:avLst/>
            </a:prstGeom>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218585"/>
              <a:r>
                <a:rPr lang="en-US" sz="1900" kern="0" dirty="0"/>
                <a:t>DC</a:t>
              </a:r>
            </a:p>
          </p:txBody>
        </p:sp>
        <p:grpSp>
          <p:nvGrpSpPr>
            <p:cNvPr id="71" name="Group 70"/>
            <p:cNvGrpSpPr/>
            <p:nvPr/>
          </p:nvGrpSpPr>
          <p:grpSpPr>
            <a:xfrm>
              <a:off x="5240563" y="4655114"/>
              <a:ext cx="1167010" cy="1288486"/>
              <a:chOff x="5105400" y="4632701"/>
              <a:chExt cx="1167010" cy="1288486"/>
            </a:xfrm>
          </p:grpSpPr>
          <p:pic>
            <p:nvPicPr>
              <p:cNvPr id="79" name="Rectangle 76825"/>
              <p:cNvPicPr>
                <a:picLocks noChangeAspect="1" noChangeArrowheads="1"/>
              </p:cNvPicPr>
              <p:nvPr/>
            </p:nvPicPr>
            <p:blipFill>
              <a:blip r:embed="rId2" cstate="print"/>
              <a:srcRect/>
              <a:stretch>
                <a:fillRect/>
              </a:stretch>
            </p:blipFill>
            <p:spPr bwMode="auto">
              <a:xfrm>
                <a:off x="5105400" y="4632701"/>
                <a:ext cx="961355" cy="1231722"/>
              </a:xfrm>
              <a:prstGeom prst="rect">
                <a:avLst/>
              </a:prstGeom>
              <a:ln>
                <a:noFill/>
              </a:ln>
              <a:effectLst/>
            </p:spPr>
          </p:pic>
          <p:grpSp>
            <p:nvGrpSpPr>
              <p:cNvPr id="3" name="Group 8"/>
              <p:cNvGrpSpPr/>
              <p:nvPr/>
            </p:nvGrpSpPr>
            <p:grpSpPr>
              <a:xfrm>
                <a:off x="5510776" y="5192324"/>
                <a:ext cx="761634" cy="728863"/>
                <a:chOff x="3429000" y="2667000"/>
                <a:chExt cx="1387475" cy="1130300"/>
              </a:xfrm>
            </p:grpSpPr>
            <p:sp>
              <p:nvSpPr>
                <p:cNvPr id="40" name="Freeform 39"/>
                <p:cNvSpPr>
                  <a:spLocks noChangeAspect="1"/>
                </p:cNvSpPr>
                <p:nvPr/>
              </p:nvSpPr>
              <p:spPr bwMode="auto">
                <a:xfrm>
                  <a:off x="3429000" y="2667000"/>
                  <a:ext cx="695409" cy="1130300"/>
                </a:xfrm>
                <a:custGeom>
                  <a:avLst/>
                  <a:gdLst/>
                  <a:ahLst/>
                  <a:cxnLst>
                    <a:cxn ang="0">
                      <a:pos x="690" y="0"/>
                    </a:cxn>
                    <a:cxn ang="0">
                      <a:pos x="0" y="1003"/>
                    </a:cxn>
                    <a:cxn ang="0">
                      <a:pos x="689" y="1143"/>
                    </a:cxn>
                    <a:cxn ang="0">
                      <a:pos x="690" y="0"/>
                    </a:cxn>
                  </a:cxnLst>
                  <a:rect l="0" t="0" r="r" b="b"/>
                  <a:pathLst>
                    <a:path w="690" h="1143">
                      <a:moveTo>
                        <a:pt x="690" y="0"/>
                      </a:moveTo>
                      <a:lnTo>
                        <a:pt x="0" y="1003"/>
                      </a:lnTo>
                      <a:lnTo>
                        <a:pt x="689" y="1143"/>
                      </a:lnTo>
                      <a:lnTo>
                        <a:pt x="690" y="0"/>
                      </a:lnTo>
                      <a:close/>
                    </a:path>
                  </a:pathLst>
                </a:custGeom>
                <a:gradFill rotWithShape="0">
                  <a:gsLst>
                    <a:gs pos="0">
                      <a:srgbClr val="F3EB4F"/>
                    </a:gs>
                    <a:gs pos="100000">
                      <a:srgbClr val="F3EB4F">
                        <a:gamma/>
                        <a:shade val="46275"/>
                        <a:invGamma/>
                      </a:srgbClr>
                    </a:gs>
                  </a:gsLst>
                  <a:lin ang="0" scaled="1"/>
                </a:gradFill>
                <a:ln w="9525" cap="flat" cmpd="sng">
                  <a:solidFill>
                    <a:srgbClr val="FFFFFF"/>
                  </a:solidFill>
                  <a:prstDash val="solid"/>
                  <a:round/>
                  <a:headEnd/>
                  <a:tailEnd/>
                </a:ln>
                <a:effectLst>
                  <a:outerShdw dist="35921" dir="2700000" algn="ctr" rotWithShape="0">
                    <a:srgbClr val="050595"/>
                  </a:outerShdw>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US" kern="0"/>
                </a:p>
              </p:txBody>
            </p:sp>
            <p:sp>
              <p:nvSpPr>
                <p:cNvPr id="41" name="Freeform 40"/>
                <p:cNvSpPr>
                  <a:spLocks noChangeAspect="1"/>
                </p:cNvSpPr>
                <p:nvPr/>
              </p:nvSpPr>
              <p:spPr bwMode="auto">
                <a:xfrm flipH="1">
                  <a:off x="4121066" y="2667000"/>
                  <a:ext cx="695409" cy="1130300"/>
                </a:xfrm>
                <a:custGeom>
                  <a:avLst/>
                  <a:gdLst/>
                  <a:ahLst/>
                  <a:cxnLst>
                    <a:cxn ang="0">
                      <a:pos x="690" y="0"/>
                    </a:cxn>
                    <a:cxn ang="0">
                      <a:pos x="0" y="1003"/>
                    </a:cxn>
                    <a:cxn ang="0">
                      <a:pos x="689" y="1143"/>
                    </a:cxn>
                    <a:cxn ang="0">
                      <a:pos x="690" y="0"/>
                    </a:cxn>
                  </a:cxnLst>
                  <a:rect l="0" t="0" r="r" b="b"/>
                  <a:pathLst>
                    <a:path w="690" h="1143">
                      <a:moveTo>
                        <a:pt x="690" y="0"/>
                      </a:moveTo>
                      <a:lnTo>
                        <a:pt x="0" y="1003"/>
                      </a:lnTo>
                      <a:lnTo>
                        <a:pt x="689" y="1143"/>
                      </a:lnTo>
                      <a:lnTo>
                        <a:pt x="690" y="0"/>
                      </a:lnTo>
                      <a:close/>
                    </a:path>
                  </a:pathLst>
                </a:custGeom>
                <a:gradFill rotWithShape="0">
                  <a:gsLst>
                    <a:gs pos="0">
                      <a:srgbClr val="000000">
                        <a:gamma/>
                        <a:shade val="46275"/>
                        <a:invGamma/>
                      </a:srgbClr>
                    </a:gs>
                    <a:gs pos="100000">
                      <a:srgbClr val="000000"/>
                    </a:gs>
                  </a:gsLst>
                  <a:lin ang="0" scaled="1"/>
                </a:gradFill>
                <a:ln w="9525" cap="flat" cmpd="sng">
                  <a:solidFill>
                    <a:srgbClr val="FFFFFF"/>
                  </a:solidFill>
                  <a:prstDash val="solid"/>
                  <a:round/>
                  <a:headEnd/>
                  <a:tailEnd/>
                </a:ln>
                <a:effectLst>
                  <a:outerShdw dist="35921" dir="2700000" algn="ctr" rotWithShape="0">
                    <a:srgbClr val="050595"/>
                  </a:outerShdw>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US" kern="0"/>
                </a:p>
              </p:txBody>
            </p:sp>
            <p:sp>
              <p:nvSpPr>
                <p:cNvPr id="42" name="Line 10"/>
                <p:cNvSpPr>
                  <a:spLocks noChangeAspect="1" noChangeShapeType="1"/>
                </p:cNvSpPr>
                <p:nvPr/>
              </p:nvSpPr>
              <p:spPr bwMode="auto">
                <a:xfrm flipH="1">
                  <a:off x="3953900" y="2945480"/>
                  <a:ext cx="66866" cy="98287"/>
                </a:xfrm>
                <a:prstGeom prst="line">
                  <a:avLst/>
                </a:prstGeom>
                <a:noFill/>
                <a:ln w="19050">
                  <a:solidFill>
                    <a:srgbClr val="00CCFF"/>
                  </a:solidFill>
                  <a:round/>
                  <a:headEnd/>
                  <a:tailEnd/>
                </a:ln>
                <a:effectLst>
                  <a:outerShdw dist="17961" dir="2700000" algn="ctr" rotWithShape="0">
                    <a:srgbClr val="050595"/>
                  </a:outerShdw>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US" kern="0"/>
                </a:p>
              </p:txBody>
            </p:sp>
            <p:sp>
              <p:nvSpPr>
                <p:cNvPr id="43" name="Freeform 42"/>
                <p:cNvSpPr>
                  <a:spLocks noChangeAspect="1"/>
                </p:cNvSpPr>
                <p:nvPr/>
              </p:nvSpPr>
              <p:spPr bwMode="auto">
                <a:xfrm flipV="1">
                  <a:off x="4034140" y="3037214"/>
                  <a:ext cx="187226" cy="72077"/>
                </a:xfrm>
                <a:custGeom>
                  <a:avLst/>
                  <a:gdLst/>
                  <a:ahLst/>
                  <a:cxnLst>
                    <a:cxn ang="0">
                      <a:pos x="0" y="41"/>
                    </a:cxn>
                    <a:cxn ang="0">
                      <a:pos x="40" y="1"/>
                    </a:cxn>
                    <a:cxn ang="0">
                      <a:pos x="92" y="37"/>
                    </a:cxn>
                  </a:cxnLst>
                  <a:rect l="0" t="0" r="r" b="b"/>
                  <a:pathLst>
                    <a:path w="92" h="41">
                      <a:moveTo>
                        <a:pt x="0" y="41"/>
                      </a:moveTo>
                      <a:cubicBezTo>
                        <a:pt x="12" y="21"/>
                        <a:pt x="25" y="2"/>
                        <a:pt x="40" y="1"/>
                      </a:cubicBezTo>
                      <a:cubicBezTo>
                        <a:pt x="55" y="0"/>
                        <a:pt x="73" y="18"/>
                        <a:pt x="92" y="37"/>
                      </a:cubicBezTo>
                    </a:path>
                  </a:pathLst>
                </a:custGeom>
                <a:noFill/>
                <a:ln w="19050" cap="flat" cmpd="sng">
                  <a:solidFill>
                    <a:srgbClr val="00CCFF"/>
                  </a:solidFill>
                  <a:prstDash val="solid"/>
                  <a:round/>
                  <a:headEnd type="none" w="med" len="med"/>
                  <a:tailEnd type="none" w="med" len="med"/>
                </a:ln>
                <a:effectLst>
                  <a:outerShdw dist="17961" dir="2700000" algn="ctr" rotWithShape="0">
                    <a:srgbClr val="050595"/>
                  </a:outerShdw>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US" kern="0"/>
                </a:p>
              </p:txBody>
            </p:sp>
            <p:sp>
              <p:nvSpPr>
                <p:cNvPr id="44" name="Freeform 43"/>
                <p:cNvSpPr>
                  <a:spLocks noChangeAspect="1"/>
                </p:cNvSpPr>
                <p:nvPr/>
              </p:nvSpPr>
              <p:spPr bwMode="auto">
                <a:xfrm>
                  <a:off x="4037483" y="3394323"/>
                  <a:ext cx="143762" cy="232612"/>
                </a:xfrm>
                <a:custGeom>
                  <a:avLst/>
                  <a:gdLst/>
                  <a:ahLst/>
                  <a:cxnLst>
                    <a:cxn ang="0">
                      <a:pos x="0" y="0"/>
                    </a:cxn>
                    <a:cxn ang="0">
                      <a:pos x="36" y="120"/>
                    </a:cxn>
                    <a:cxn ang="0">
                      <a:pos x="116" y="168"/>
                    </a:cxn>
                  </a:cxnLst>
                  <a:rect l="0" t="0" r="r" b="b"/>
                  <a:pathLst>
                    <a:path w="116" h="168">
                      <a:moveTo>
                        <a:pt x="0" y="0"/>
                      </a:moveTo>
                      <a:cubicBezTo>
                        <a:pt x="8" y="46"/>
                        <a:pt x="17" y="92"/>
                        <a:pt x="36" y="120"/>
                      </a:cubicBezTo>
                      <a:cubicBezTo>
                        <a:pt x="55" y="148"/>
                        <a:pt x="85" y="158"/>
                        <a:pt x="116" y="168"/>
                      </a:cubicBezTo>
                    </a:path>
                  </a:pathLst>
                </a:custGeom>
                <a:noFill/>
                <a:ln w="19050" cap="flat" cmpd="sng">
                  <a:solidFill>
                    <a:srgbClr val="00CCFF"/>
                  </a:solidFill>
                  <a:prstDash val="solid"/>
                  <a:round/>
                  <a:headEnd type="none" w="med" len="med"/>
                  <a:tailEnd type="none" w="med" len="med"/>
                </a:ln>
                <a:effectLst>
                  <a:outerShdw dist="17961" dir="2700000" algn="ctr" rotWithShape="0">
                    <a:srgbClr val="050595"/>
                  </a:outerShdw>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US" kern="0"/>
                </a:p>
              </p:txBody>
            </p:sp>
            <p:sp>
              <p:nvSpPr>
                <p:cNvPr id="45" name="Freeform 44"/>
                <p:cNvSpPr>
                  <a:spLocks noChangeAspect="1"/>
                </p:cNvSpPr>
                <p:nvPr/>
              </p:nvSpPr>
              <p:spPr bwMode="auto">
                <a:xfrm>
                  <a:off x="4047513" y="3404152"/>
                  <a:ext cx="150449" cy="226060"/>
                </a:xfrm>
                <a:custGeom>
                  <a:avLst/>
                  <a:gdLst/>
                  <a:ahLst/>
                  <a:cxnLst>
                    <a:cxn ang="0">
                      <a:pos x="112" y="0"/>
                    </a:cxn>
                    <a:cxn ang="0">
                      <a:pos x="76" y="128"/>
                    </a:cxn>
                    <a:cxn ang="0">
                      <a:pos x="0" y="172"/>
                    </a:cxn>
                  </a:cxnLst>
                  <a:rect l="0" t="0" r="r" b="b"/>
                  <a:pathLst>
                    <a:path w="112" h="172">
                      <a:moveTo>
                        <a:pt x="112" y="0"/>
                      </a:moveTo>
                      <a:cubicBezTo>
                        <a:pt x="103" y="49"/>
                        <a:pt x="95" y="99"/>
                        <a:pt x="76" y="128"/>
                      </a:cubicBezTo>
                      <a:cubicBezTo>
                        <a:pt x="57" y="157"/>
                        <a:pt x="28" y="164"/>
                        <a:pt x="0" y="172"/>
                      </a:cubicBezTo>
                    </a:path>
                  </a:pathLst>
                </a:custGeom>
                <a:noFill/>
                <a:ln w="19050" cap="flat" cmpd="sng">
                  <a:solidFill>
                    <a:srgbClr val="00CCFF"/>
                  </a:solidFill>
                  <a:prstDash val="solid"/>
                  <a:round/>
                  <a:headEnd type="none" w="med" len="med"/>
                  <a:tailEnd type="none" w="med" len="med"/>
                </a:ln>
                <a:effectLst>
                  <a:outerShdw dist="17961" dir="2700000" algn="ctr" rotWithShape="0">
                    <a:srgbClr val="050595"/>
                  </a:outerShdw>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US" kern="0"/>
                </a:p>
              </p:txBody>
            </p:sp>
            <p:sp>
              <p:nvSpPr>
                <p:cNvPr id="46" name="Line 14"/>
                <p:cNvSpPr>
                  <a:spLocks noChangeAspect="1" noChangeShapeType="1"/>
                </p:cNvSpPr>
                <p:nvPr/>
              </p:nvSpPr>
              <p:spPr bwMode="auto">
                <a:xfrm flipH="1">
                  <a:off x="3816824" y="2997899"/>
                  <a:ext cx="183882" cy="311242"/>
                </a:xfrm>
                <a:prstGeom prst="line">
                  <a:avLst/>
                </a:prstGeom>
                <a:noFill/>
                <a:ln w="19050">
                  <a:solidFill>
                    <a:srgbClr val="00CCFF"/>
                  </a:solidFill>
                  <a:round/>
                  <a:headEnd/>
                  <a:tailEnd/>
                </a:ln>
                <a:effectLst>
                  <a:outerShdw dist="17961" dir="2700000" algn="ctr" rotWithShape="0">
                    <a:srgbClr val="050595"/>
                  </a:outerShdw>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US" kern="0"/>
                </a:p>
              </p:txBody>
            </p:sp>
            <p:sp>
              <p:nvSpPr>
                <p:cNvPr id="47" name="Line 15"/>
                <p:cNvSpPr>
                  <a:spLocks noChangeAspect="1" noChangeShapeType="1"/>
                </p:cNvSpPr>
                <p:nvPr/>
              </p:nvSpPr>
              <p:spPr bwMode="auto">
                <a:xfrm flipH="1">
                  <a:off x="3626255" y="3302589"/>
                  <a:ext cx="200599" cy="281756"/>
                </a:xfrm>
                <a:prstGeom prst="line">
                  <a:avLst/>
                </a:prstGeom>
                <a:noFill/>
                <a:ln w="19050">
                  <a:solidFill>
                    <a:srgbClr val="00CCFF"/>
                  </a:solidFill>
                  <a:round/>
                  <a:headEnd/>
                  <a:tailEnd/>
                </a:ln>
                <a:effectLst>
                  <a:outerShdw dist="17961" dir="2700000" algn="ctr" rotWithShape="0">
                    <a:srgbClr val="050595"/>
                  </a:outerShdw>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US" kern="0"/>
                </a:p>
              </p:txBody>
            </p:sp>
            <p:sp>
              <p:nvSpPr>
                <p:cNvPr id="48" name="Line 16"/>
                <p:cNvSpPr>
                  <a:spLocks noChangeAspect="1" noChangeShapeType="1"/>
                </p:cNvSpPr>
                <p:nvPr/>
              </p:nvSpPr>
              <p:spPr bwMode="auto">
                <a:xfrm flipH="1">
                  <a:off x="3820168" y="3341904"/>
                  <a:ext cx="200599" cy="281756"/>
                </a:xfrm>
                <a:prstGeom prst="line">
                  <a:avLst/>
                </a:prstGeom>
                <a:noFill/>
                <a:ln w="19050">
                  <a:solidFill>
                    <a:srgbClr val="00CCFF"/>
                  </a:solidFill>
                  <a:round/>
                  <a:headEnd/>
                  <a:tailEnd/>
                </a:ln>
                <a:effectLst>
                  <a:outerShdw dist="17961" dir="2700000" algn="ctr" rotWithShape="0">
                    <a:srgbClr val="050595"/>
                  </a:outerShdw>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US" kern="0"/>
                </a:p>
              </p:txBody>
            </p:sp>
            <p:sp>
              <p:nvSpPr>
                <p:cNvPr id="49" name="Line 17"/>
                <p:cNvSpPr>
                  <a:spLocks noChangeAspect="1" noChangeShapeType="1"/>
                </p:cNvSpPr>
                <p:nvPr/>
              </p:nvSpPr>
              <p:spPr bwMode="auto">
                <a:xfrm>
                  <a:off x="4007393" y="3332075"/>
                  <a:ext cx="26747" cy="324347"/>
                </a:xfrm>
                <a:prstGeom prst="line">
                  <a:avLst/>
                </a:prstGeom>
                <a:noFill/>
                <a:ln w="19050">
                  <a:solidFill>
                    <a:srgbClr val="00CCFF"/>
                  </a:solidFill>
                  <a:round/>
                  <a:headEnd/>
                  <a:tailEnd/>
                </a:ln>
                <a:effectLst>
                  <a:outerShdw dist="17961" dir="2700000" algn="ctr" rotWithShape="0">
                    <a:srgbClr val="050595"/>
                  </a:outerShdw>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US" kern="0"/>
                </a:p>
              </p:txBody>
            </p:sp>
            <p:sp>
              <p:nvSpPr>
                <p:cNvPr id="50" name="Line 18"/>
                <p:cNvSpPr>
                  <a:spLocks noChangeAspect="1" noChangeShapeType="1"/>
                </p:cNvSpPr>
                <p:nvPr/>
              </p:nvSpPr>
              <p:spPr bwMode="auto">
                <a:xfrm>
                  <a:off x="4007393" y="2978242"/>
                  <a:ext cx="0" cy="370214"/>
                </a:xfrm>
                <a:prstGeom prst="line">
                  <a:avLst/>
                </a:prstGeom>
                <a:noFill/>
                <a:ln w="19050">
                  <a:solidFill>
                    <a:srgbClr val="00CCFF"/>
                  </a:solidFill>
                  <a:round/>
                  <a:headEnd/>
                  <a:tailEnd/>
                </a:ln>
                <a:effectLst>
                  <a:outerShdw dist="17961" dir="2700000" algn="ctr" rotWithShape="0">
                    <a:srgbClr val="050595"/>
                  </a:outerShdw>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US" kern="0"/>
                </a:p>
              </p:txBody>
            </p:sp>
            <p:sp>
              <p:nvSpPr>
                <p:cNvPr id="51" name="Oval 50"/>
                <p:cNvSpPr>
                  <a:spLocks noChangeAspect="1" noChangeArrowheads="1"/>
                </p:cNvSpPr>
                <p:nvPr/>
              </p:nvSpPr>
              <p:spPr bwMode="auto">
                <a:xfrm>
                  <a:off x="3933840" y="2929099"/>
                  <a:ext cx="133733" cy="137602"/>
                </a:xfrm>
                <a:prstGeom prst="ellipse">
                  <a:avLst/>
                </a:prstGeom>
                <a:gradFill rotWithShape="0">
                  <a:gsLst>
                    <a:gs pos="0">
                      <a:srgbClr val="FF3300"/>
                    </a:gs>
                    <a:gs pos="100000">
                      <a:srgbClr val="FF3300">
                        <a:gamma/>
                        <a:shade val="46275"/>
                        <a:invGamma/>
                      </a:srgbClr>
                    </a:gs>
                  </a:gsLst>
                  <a:path path="shape">
                    <a:fillToRect l="50000" t="50000" r="50000" b="50000"/>
                  </a:path>
                </a:gradFill>
                <a:ln w="9525">
                  <a:solidFill>
                    <a:srgbClr val="FFFFFF"/>
                  </a:solidFill>
                  <a:round/>
                  <a:headEnd/>
                  <a:tailEnd/>
                </a:ln>
                <a:effectLst>
                  <a:outerShdw dist="35921" dir="2700000" algn="ctr" rotWithShape="0">
                    <a:srgbClr val="050595"/>
                  </a:outerShdw>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US" kern="0"/>
                </a:p>
              </p:txBody>
            </p:sp>
            <p:sp>
              <p:nvSpPr>
                <p:cNvPr id="52" name="Oval 51"/>
                <p:cNvSpPr>
                  <a:spLocks noChangeAspect="1" noChangeArrowheads="1"/>
                </p:cNvSpPr>
                <p:nvPr/>
              </p:nvSpPr>
              <p:spPr bwMode="auto">
                <a:xfrm>
                  <a:off x="3753301" y="3237064"/>
                  <a:ext cx="133733" cy="137602"/>
                </a:xfrm>
                <a:prstGeom prst="ellipse">
                  <a:avLst/>
                </a:prstGeom>
                <a:gradFill rotWithShape="0">
                  <a:gsLst>
                    <a:gs pos="0">
                      <a:srgbClr val="FF3300"/>
                    </a:gs>
                    <a:gs pos="100000">
                      <a:srgbClr val="FF3300">
                        <a:gamma/>
                        <a:shade val="46275"/>
                        <a:invGamma/>
                      </a:srgbClr>
                    </a:gs>
                  </a:gsLst>
                  <a:path path="shape">
                    <a:fillToRect l="50000" t="50000" r="50000" b="50000"/>
                  </a:path>
                </a:gradFill>
                <a:ln w="9525">
                  <a:solidFill>
                    <a:srgbClr val="FFFFFF"/>
                  </a:solidFill>
                  <a:round/>
                  <a:headEnd/>
                  <a:tailEnd/>
                </a:ln>
                <a:effectLst>
                  <a:outerShdw dist="35921" dir="2700000" algn="ctr" rotWithShape="0">
                    <a:srgbClr val="050595"/>
                  </a:outerShdw>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US" kern="0"/>
                </a:p>
              </p:txBody>
            </p:sp>
            <p:sp>
              <p:nvSpPr>
                <p:cNvPr id="53" name="Oval 52"/>
                <p:cNvSpPr>
                  <a:spLocks noChangeAspect="1" noChangeArrowheads="1"/>
                </p:cNvSpPr>
                <p:nvPr/>
              </p:nvSpPr>
              <p:spPr bwMode="auto">
                <a:xfrm>
                  <a:off x="3933840" y="3279655"/>
                  <a:ext cx="133733" cy="137602"/>
                </a:xfrm>
                <a:prstGeom prst="ellipse">
                  <a:avLst/>
                </a:prstGeom>
                <a:gradFill rotWithShape="0">
                  <a:gsLst>
                    <a:gs pos="0">
                      <a:srgbClr val="FF3300"/>
                    </a:gs>
                    <a:gs pos="100000">
                      <a:srgbClr val="FF3300">
                        <a:gamma/>
                        <a:shade val="46275"/>
                        <a:invGamma/>
                      </a:srgbClr>
                    </a:gs>
                  </a:gsLst>
                  <a:path path="shape">
                    <a:fillToRect l="50000" t="50000" r="50000" b="50000"/>
                  </a:path>
                </a:gradFill>
                <a:ln w="9525">
                  <a:solidFill>
                    <a:srgbClr val="FFFFFF"/>
                  </a:solidFill>
                  <a:round/>
                  <a:headEnd/>
                  <a:tailEnd/>
                </a:ln>
                <a:effectLst>
                  <a:outerShdw dist="35921" dir="2700000" algn="ctr" rotWithShape="0">
                    <a:srgbClr val="050595"/>
                  </a:outerShdw>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US" kern="0"/>
                </a:p>
              </p:txBody>
            </p:sp>
            <p:sp>
              <p:nvSpPr>
                <p:cNvPr id="54" name="Oval 53"/>
                <p:cNvSpPr>
                  <a:spLocks noChangeAspect="1" noChangeArrowheads="1"/>
                </p:cNvSpPr>
                <p:nvPr/>
              </p:nvSpPr>
              <p:spPr bwMode="auto">
                <a:xfrm>
                  <a:off x="3552703" y="3505715"/>
                  <a:ext cx="137076" cy="137602"/>
                </a:xfrm>
                <a:prstGeom prst="ellipse">
                  <a:avLst/>
                </a:prstGeom>
                <a:gradFill rotWithShape="0">
                  <a:gsLst>
                    <a:gs pos="0">
                      <a:srgbClr val="FF3300"/>
                    </a:gs>
                    <a:gs pos="100000">
                      <a:srgbClr val="FF3300">
                        <a:gamma/>
                        <a:shade val="46275"/>
                        <a:invGamma/>
                      </a:srgbClr>
                    </a:gs>
                  </a:gsLst>
                  <a:path path="shape">
                    <a:fillToRect l="50000" t="50000" r="50000" b="50000"/>
                  </a:path>
                </a:gradFill>
                <a:ln w="9525">
                  <a:solidFill>
                    <a:srgbClr val="FFFFFF"/>
                  </a:solidFill>
                  <a:round/>
                  <a:headEnd/>
                  <a:tailEnd/>
                </a:ln>
                <a:effectLst>
                  <a:outerShdw dist="35921" dir="2700000" algn="ctr" rotWithShape="0">
                    <a:srgbClr val="050595"/>
                  </a:outerShdw>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US" kern="0"/>
                </a:p>
              </p:txBody>
            </p:sp>
            <p:sp>
              <p:nvSpPr>
                <p:cNvPr id="55" name="Oval 54"/>
                <p:cNvSpPr>
                  <a:spLocks noChangeAspect="1" noChangeArrowheads="1"/>
                </p:cNvSpPr>
                <p:nvPr/>
              </p:nvSpPr>
              <p:spPr bwMode="auto">
                <a:xfrm>
                  <a:off x="3756645" y="3548306"/>
                  <a:ext cx="133733" cy="137602"/>
                </a:xfrm>
                <a:prstGeom prst="ellipse">
                  <a:avLst/>
                </a:prstGeom>
                <a:gradFill rotWithShape="0">
                  <a:gsLst>
                    <a:gs pos="0">
                      <a:srgbClr val="FF3300"/>
                    </a:gs>
                    <a:gs pos="100000">
                      <a:srgbClr val="FF3300">
                        <a:gamma/>
                        <a:shade val="46275"/>
                        <a:invGamma/>
                      </a:srgbClr>
                    </a:gs>
                  </a:gsLst>
                  <a:path path="shape">
                    <a:fillToRect l="50000" t="50000" r="50000" b="50000"/>
                  </a:path>
                </a:gradFill>
                <a:ln w="9525">
                  <a:solidFill>
                    <a:srgbClr val="FFFFFF"/>
                  </a:solidFill>
                  <a:round/>
                  <a:headEnd/>
                  <a:tailEnd/>
                </a:ln>
                <a:effectLst>
                  <a:outerShdw dist="35921" dir="2700000" algn="ctr" rotWithShape="0">
                    <a:srgbClr val="050595"/>
                  </a:outerShdw>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US" kern="0"/>
                </a:p>
              </p:txBody>
            </p:sp>
            <p:sp>
              <p:nvSpPr>
                <p:cNvPr id="56" name="Oval 55"/>
                <p:cNvSpPr>
                  <a:spLocks noChangeAspect="1" noChangeArrowheads="1"/>
                </p:cNvSpPr>
                <p:nvPr/>
              </p:nvSpPr>
              <p:spPr bwMode="auto">
                <a:xfrm>
                  <a:off x="3953900" y="3581069"/>
                  <a:ext cx="133733" cy="137602"/>
                </a:xfrm>
                <a:prstGeom prst="ellipse">
                  <a:avLst/>
                </a:prstGeom>
                <a:gradFill rotWithShape="0">
                  <a:gsLst>
                    <a:gs pos="0">
                      <a:srgbClr val="FF3300"/>
                    </a:gs>
                    <a:gs pos="100000">
                      <a:srgbClr val="FF3300">
                        <a:gamma/>
                        <a:shade val="46275"/>
                        <a:invGamma/>
                      </a:srgbClr>
                    </a:gs>
                  </a:gsLst>
                  <a:path path="shape">
                    <a:fillToRect l="50000" t="50000" r="50000" b="50000"/>
                  </a:path>
                </a:gradFill>
                <a:ln w="9525">
                  <a:solidFill>
                    <a:srgbClr val="FFFFFF"/>
                  </a:solidFill>
                  <a:round/>
                  <a:headEnd/>
                  <a:tailEnd/>
                </a:ln>
                <a:effectLst>
                  <a:outerShdw dist="35921" dir="2700000" algn="ctr" rotWithShape="0">
                    <a:srgbClr val="050595"/>
                  </a:outerShdw>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US" kern="0"/>
                </a:p>
              </p:txBody>
            </p:sp>
            <p:grpSp>
              <p:nvGrpSpPr>
                <p:cNvPr id="9" name="Group 56"/>
                <p:cNvGrpSpPr>
                  <a:grpSpLocks noChangeAspect="1"/>
                </p:cNvGrpSpPr>
                <p:nvPr/>
              </p:nvGrpSpPr>
              <p:grpSpPr bwMode="auto">
                <a:xfrm flipH="1">
                  <a:off x="4176124" y="2929125"/>
                  <a:ext cx="548300" cy="786296"/>
                  <a:chOff x="4160" y="1752"/>
                  <a:chExt cx="530" cy="799"/>
                </a:xfrm>
              </p:grpSpPr>
              <p:sp>
                <p:nvSpPr>
                  <p:cNvPr id="58" name="Line 26"/>
                  <p:cNvSpPr>
                    <a:spLocks noChangeAspect="1" noChangeShapeType="1"/>
                  </p:cNvSpPr>
                  <p:nvPr/>
                </p:nvSpPr>
                <p:spPr bwMode="auto">
                  <a:xfrm flipH="1">
                    <a:off x="4555" y="1770"/>
                    <a:ext cx="68" cy="100"/>
                  </a:xfrm>
                  <a:prstGeom prst="line">
                    <a:avLst/>
                  </a:prstGeom>
                  <a:noFill/>
                  <a:ln w="19050">
                    <a:solidFill>
                      <a:srgbClr val="00CCFF"/>
                    </a:solidFill>
                    <a:round/>
                    <a:headEnd/>
                    <a:tailEnd/>
                  </a:ln>
                  <a:effectLst>
                    <a:outerShdw dist="17961" dir="2700000" algn="ctr" rotWithShape="0">
                      <a:srgbClr val="050595"/>
                    </a:outerShdw>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US" kern="0"/>
                  </a:p>
                </p:txBody>
              </p:sp>
              <p:sp>
                <p:nvSpPr>
                  <p:cNvPr id="59" name="Line 27"/>
                  <p:cNvSpPr>
                    <a:spLocks noChangeAspect="1" noChangeShapeType="1"/>
                  </p:cNvSpPr>
                  <p:nvPr/>
                </p:nvSpPr>
                <p:spPr bwMode="auto">
                  <a:xfrm flipH="1">
                    <a:off x="4420" y="1824"/>
                    <a:ext cx="184" cy="312"/>
                  </a:xfrm>
                  <a:prstGeom prst="line">
                    <a:avLst/>
                  </a:prstGeom>
                  <a:noFill/>
                  <a:ln w="19050">
                    <a:solidFill>
                      <a:srgbClr val="00CCFF"/>
                    </a:solidFill>
                    <a:round/>
                    <a:headEnd/>
                    <a:tailEnd/>
                  </a:ln>
                  <a:effectLst>
                    <a:outerShdw dist="17961" dir="2700000" algn="ctr" rotWithShape="0">
                      <a:srgbClr val="050595"/>
                    </a:outerShdw>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US" kern="0"/>
                  </a:p>
                </p:txBody>
              </p:sp>
              <p:sp>
                <p:nvSpPr>
                  <p:cNvPr id="60" name="Line 28"/>
                  <p:cNvSpPr>
                    <a:spLocks noChangeAspect="1" noChangeShapeType="1"/>
                  </p:cNvSpPr>
                  <p:nvPr/>
                </p:nvSpPr>
                <p:spPr bwMode="auto">
                  <a:xfrm flipH="1">
                    <a:off x="4232" y="2132"/>
                    <a:ext cx="200" cy="284"/>
                  </a:xfrm>
                  <a:prstGeom prst="line">
                    <a:avLst/>
                  </a:prstGeom>
                  <a:noFill/>
                  <a:ln w="19050">
                    <a:solidFill>
                      <a:srgbClr val="00CCFF"/>
                    </a:solidFill>
                    <a:round/>
                    <a:headEnd/>
                    <a:tailEnd/>
                  </a:ln>
                  <a:effectLst>
                    <a:outerShdw dist="17961" dir="2700000" algn="ctr" rotWithShape="0">
                      <a:srgbClr val="050595"/>
                    </a:outerShdw>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US" kern="0"/>
                  </a:p>
                </p:txBody>
              </p:sp>
              <p:sp>
                <p:nvSpPr>
                  <p:cNvPr id="61" name="Line 29"/>
                  <p:cNvSpPr>
                    <a:spLocks noChangeAspect="1" noChangeShapeType="1"/>
                  </p:cNvSpPr>
                  <p:nvPr/>
                </p:nvSpPr>
                <p:spPr bwMode="auto">
                  <a:xfrm flipH="1">
                    <a:off x="4424" y="2172"/>
                    <a:ext cx="200" cy="284"/>
                  </a:xfrm>
                  <a:prstGeom prst="line">
                    <a:avLst/>
                  </a:prstGeom>
                  <a:noFill/>
                  <a:ln w="19050">
                    <a:solidFill>
                      <a:srgbClr val="00CCFF"/>
                    </a:solidFill>
                    <a:round/>
                    <a:headEnd/>
                    <a:tailEnd/>
                  </a:ln>
                  <a:effectLst>
                    <a:outerShdw dist="17961" dir="2700000" algn="ctr" rotWithShape="0">
                      <a:srgbClr val="050595"/>
                    </a:outerShdw>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US" kern="0"/>
                  </a:p>
                </p:txBody>
              </p:sp>
              <p:sp>
                <p:nvSpPr>
                  <p:cNvPr id="62" name="Line 30"/>
                  <p:cNvSpPr>
                    <a:spLocks noChangeAspect="1" noChangeShapeType="1"/>
                  </p:cNvSpPr>
                  <p:nvPr/>
                </p:nvSpPr>
                <p:spPr bwMode="auto">
                  <a:xfrm>
                    <a:off x="4608" y="2160"/>
                    <a:ext cx="28" cy="328"/>
                  </a:xfrm>
                  <a:prstGeom prst="line">
                    <a:avLst/>
                  </a:prstGeom>
                  <a:noFill/>
                  <a:ln w="19050">
                    <a:solidFill>
                      <a:srgbClr val="00CCFF"/>
                    </a:solidFill>
                    <a:round/>
                    <a:headEnd/>
                    <a:tailEnd/>
                  </a:ln>
                  <a:effectLst>
                    <a:outerShdw dist="17961" dir="2700000" algn="ctr" rotWithShape="0">
                      <a:srgbClr val="050595"/>
                    </a:outerShdw>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US" kern="0"/>
                  </a:p>
                </p:txBody>
              </p:sp>
              <p:sp>
                <p:nvSpPr>
                  <p:cNvPr id="63" name="Line 31"/>
                  <p:cNvSpPr>
                    <a:spLocks noChangeAspect="1" noChangeShapeType="1"/>
                  </p:cNvSpPr>
                  <p:nvPr/>
                </p:nvSpPr>
                <p:spPr bwMode="auto">
                  <a:xfrm>
                    <a:off x="4608" y="1804"/>
                    <a:ext cx="0" cy="372"/>
                  </a:xfrm>
                  <a:prstGeom prst="line">
                    <a:avLst/>
                  </a:prstGeom>
                  <a:noFill/>
                  <a:ln w="19050">
                    <a:solidFill>
                      <a:srgbClr val="00CCFF"/>
                    </a:solidFill>
                    <a:round/>
                    <a:headEnd/>
                    <a:tailEnd/>
                  </a:ln>
                  <a:effectLst>
                    <a:outerShdw dist="17961" dir="2700000" algn="ctr" rotWithShape="0">
                      <a:srgbClr val="050595"/>
                    </a:outerShdw>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US" kern="0"/>
                  </a:p>
                </p:txBody>
              </p:sp>
              <p:sp>
                <p:nvSpPr>
                  <p:cNvPr id="64" name="Oval 63"/>
                  <p:cNvSpPr>
                    <a:spLocks noChangeAspect="1" noChangeArrowheads="1"/>
                  </p:cNvSpPr>
                  <p:nvPr/>
                </p:nvSpPr>
                <p:spPr bwMode="auto">
                  <a:xfrm>
                    <a:off x="4536" y="1752"/>
                    <a:ext cx="134" cy="139"/>
                  </a:xfrm>
                  <a:prstGeom prst="ellipse">
                    <a:avLst/>
                  </a:prstGeom>
                  <a:gradFill rotWithShape="0">
                    <a:gsLst>
                      <a:gs pos="0">
                        <a:srgbClr val="FF3300"/>
                      </a:gs>
                      <a:gs pos="100000">
                        <a:srgbClr val="FF3300">
                          <a:gamma/>
                          <a:shade val="46275"/>
                          <a:invGamma/>
                        </a:srgbClr>
                      </a:gs>
                    </a:gsLst>
                    <a:path path="shape">
                      <a:fillToRect l="50000" t="50000" r="50000" b="50000"/>
                    </a:path>
                  </a:gradFill>
                  <a:ln w="9525">
                    <a:solidFill>
                      <a:srgbClr val="FFFFFF"/>
                    </a:solidFill>
                    <a:round/>
                    <a:headEnd/>
                    <a:tailEnd/>
                  </a:ln>
                  <a:effectLst>
                    <a:outerShdw dist="35921" dir="2700000" algn="ctr" rotWithShape="0">
                      <a:srgbClr val="050595"/>
                    </a:outerShdw>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US" kern="0"/>
                  </a:p>
                </p:txBody>
              </p:sp>
              <p:sp>
                <p:nvSpPr>
                  <p:cNvPr id="65" name="Oval 64"/>
                  <p:cNvSpPr>
                    <a:spLocks noChangeAspect="1" noChangeArrowheads="1"/>
                  </p:cNvSpPr>
                  <p:nvPr/>
                </p:nvSpPr>
                <p:spPr bwMode="auto">
                  <a:xfrm>
                    <a:off x="4356" y="2064"/>
                    <a:ext cx="134" cy="139"/>
                  </a:xfrm>
                  <a:prstGeom prst="ellipse">
                    <a:avLst/>
                  </a:prstGeom>
                  <a:gradFill rotWithShape="0">
                    <a:gsLst>
                      <a:gs pos="0">
                        <a:srgbClr val="FF3300"/>
                      </a:gs>
                      <a:gs pos="100000">
                        <a:srgbClr val="FF3300">
                          <a:gamma/>
                          <a:shade val="46275"/>
                          <a:invGamma/>
                        </a:srgbClr>
                      </a:gs>
                    </a:gsLst>
                    <a:path path="shape">
                      <a:fillToRect l="50000" t="50000" r="50000" b="50000"/>
                    </a:path>
                  </a:gradFill>
                  <a:ln w="9525">
                    <a:solidFill>
                      <a:srgbClr val="FFFFFF"/>
                    </a:solidFill>
                    <a:round/>
                    <a:headEnd/>
                    <a:tailEnd/>
                  </a:ln>
                  <a:effectLst>
                    <a:outerShdw dist="35921" dir="2700000" algn="ctr" rotWithShape="0">
                      <a:srgbClr val="050595"/>
                    </a:outerShdw>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US" kern="0"/>
                  </a:p>
                </p:txBody>
              </p:sp>
              <p:sp>
                <p:nvSpPr>
                  <p:cNvPr id="66" name="Oval 65"/>
                  <p:cNvSpPr>
                    <a:spLocks noChangeAspect="1" noChangeArrowheads="1"/>
                  </p:cNvSpPr>
                  <p:nvPr/>
                </p:nvSpPr>
                <p:spPr bwMode="auto">
                  <a:xfrm>
                    <a:off x="4536" y="2108"/>
                    <a:ext cx="134" cy="139"/>
                  </a:xfrm>
                  <a:prstGeom prst="ellipse">
                    <a:avLst/>
                  </a:prstGeom>
                  <a:gradFill rotWithShape="0">
                    <a:gsLst>
                      <a:gs pos="0">
                        <a:srgbClr val="FF3300"/>
                      </a:gs>
                      <a:gs pos="100000">
                        <a:srgbClr val="FF3300">
                          <a:gamma/>
                          <a:shade val="46275"/>
                          <a:invGamma/>
                        </a:srgbClr>
                      </a:gs>
                    </a:gsLst>
                    <a:path path="shape">
                      <a:fillToRect l="50000" t="50000" r="50000" b="50000"/>
                    </a:path>
                  </a:gradFill>
                  <a:ln w="9525">
                    <a:solidFill>
                      <a:srgbClr val="FFFFFF"/>
                    </a:solidFill>
                    <a:round/>
                    <a:headEnd/>
                    <a:tailEnd/>
                  </a:ln>
                  <a:effectLst>
                    <a:outerShdw dist="35921" dir="2700000" algn="ctr" rotWithShape="0">
                      <a:srgbClr val="050595"/>
                    </a:outerShdw>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US" kern="0"/>
                  </a:p>
                </p:txBody>
              </p:sp>
              <p:sp>
                <p:nvSpPr>
                  <p:cNvPr id="67" name="Oval 66"/>
                  <p:cNvSpPr>
                    <a:spLocks noChangeAspect="1" noChangeArrowheads="1"/>
                  </p:cNvSpPr>
                  <p:nvPr/>
                </p:nvSpPr>
                <p:spPr bwMode="auto">
                  <a:xfrm>
                    <a:off x="4160" y="2336"/>
                    <a:ext cx="134" cy="139"/>
                  </a:xfrm>
                  <a:prstGeom prst="ellipse">
                    <a:avLst/>
                  </a:prstGeom>
                  <a:gradFill rotWithShape="0">
                    <a:gsLst>
                      <a:gs pos="0">
                        <a:srgbClr val="FF3300"/>
                      </a:gs>
                      <a:gs pos="100000">
                        <a:srgbClr val="FF3300">
                          <a:gamma/>
                          <a:shade val="46275"/>
                          <a:invGamma/>
                        </a:srgbClr>
                      </a:gs>
                    </a:gsLst>
                    <a:path path="shape">
                      <a:fillToRect l="50000" t="50000" r="50000" b="50000"/>
                    </a:path>
                  </a:gradFill>
                  <a:ln w="9525">
                    <a:solidFill>
                      <a:srgbClr val="FFFFFF"/>
                    </a:solidFill>
                    <a:round/>
                    <a:headEnd/>
                    <a:tailEnd/>
                  </a:ln>
                  <a:effectLst>
                    <a:outerShdw dist="35921" dir="2700000" algn="ctr" rotWithShape="0">
                      <a:srgbClr val="050595"/>
                    </a:outerShdw>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US" kern="0"/>
                  </a:p>
                </p:txBody>
              </p:sp>
              <p:sp>
                <p:nvSpPr>
                  <p:cNvPr id="68" name="Oval 67"/>
                  <p:cNvSpPr>
                    <a:spLocks noChangeAspect="1" noChangeArrowheads="1"/>
                  </p:cNvSpPr>
                  <p:nvPr/>
                </p:nvSpPr>
                <p:spPr bwMode="auto">
                  <a:xfrm>
                    <a:off x="4360" y="2380"/>
                    <a:ext cx="134" cy="139"/>
                  </a:xfrm>
                  <a:prstGeom prst="ellipse">
                    <a:avLst/>
                  </a:prstGeom>
                  <a:gradFill rotWithShape="0">
                    <a:gsLst>
                      <a:gs pos="0">
                        <a:srgbClr val="FF3300"/>
                      </a:gs>
                      <a:gs pos="100000">
                        <a:srgbClr val="FF3300">
                          <a:gamma/>
                          <a:shade val="46275"/>
                          <a:invGamma/>
                        </a:srgbClr>
                      </a:gs>
                    </a:gsLst>
                    <a:path path="shape">
                      <a:fillToRect l="50000" t="50000" r="50000" b="50000"/>
                    </a:path>
                  </a:gradFill>
                  <a:ln w="9525">
                    <a:solidFill>
                      <a:srgbClr val="FFFFFF"/>
                    </a:solidFill>
                    <a:round/>
                    <a:headEnd/>
                    <a:tailEnd/>
                  </a:ln>
                  <a:effectLst>
                    <a:outerShdw dist="35921" dir="2700000" algn="ctr" rotWithShape="0">
                      <a:srgbClr val="050595"/>
                    </a:outerShdw>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US" kern="0"/>
                  </a:p>
                </p:txBody>
              </p:sp>
              <p:sp>
                <p:nvSpPr>
                  <p:cNvPr id="69" name="Oval 68"/>
                  <p:cNvSpPr>
                    <a:spLocks noChangeAspect="1" noChangeArrowheads="1"/>
                  </p:cNvSpPr>
                  <p:nvPr/>
                </p:nvSpPr>
                <p:spPr bwMode="auto">
                  <a:xfrm>
                    <a:off x="4556" y="2412"/>
                    <a:ext cx="134" cy="139"/>
                  </a:xfrm>
                  <a:prstGeom prst="ellipse">
                    <a:avLst/>
                  </a:prstGeom>
                  <a:gradFill rotWithShape="0">
                    <a:gsLst>
                      <a:gs pos="0">
                        <a:srgbClr val="FF3300"/>
                      </a:gs>
                      <a:gs pos="100000">
                        <a:srgbClr val="FF3300">
                          <a:gamma/>
                          <a:shade val="46275"/>
                          <a:invGamma/>
                        </a:srgbClr>
                      </a:gs>
                    </a:gsLst>
                    <a:path path="shape">
                      <a:fillToRect l="50000" t="50000" r="50000" b="50000"/>
                    </a:path>
                  </a:gradFill>
                  <a:ln w="9525">
                    <a:solidFill>
                      <a:srgbClr val="FFFFFF"/>
                    </a:solidFill>
                    <a:round/>
                    <a:headEnd/>
                    <a:tailEnd/>
                  </a:ln>
                  <a:effectLst>
                    <a:outerShdw dist="35921" dir="2700000" algn="ctr" rotWithShape="0">
                      <a:srgbClr val="050595"/>
                    </a:outerShdw>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US" kern="0"/>
                  </a:p>
                </p:txBody>
              </p:sp>
            </p:grpSp>
          </p:grpSp>
        </p:grpSp>
      </p:grpSp>
      <p:grpSp>
        <p:nvGrpSpPr>
          <p:cNvPr id="72" name="Group 71"/>
          <p:cNvGrpSpPr/>
          <p:nvPr/>
        </p:nvGrpSpPr>
        <p:grpSpPr>
          <a:xfrm>
            <a:off x="4977105" y="3819841"/>
            <a:ext cx="1523602" cy="1543452"/>
            <a:chOff x="6934201" y="4400149"/>
            <a:chExt cx="1142999" cy="1543451"/>
          </a:xfrm>
        </p:grpSpPr>
        <p:grpSp>
          <p:nvGrpSpPr>
            <p:cNvPr id="70" name="Group 69"/>
            <p:cNvGrpSpPr/>
            <p:nvPr/>
          </p:nvGrpSpPr>
          <p:grpSpPr>
            <a:xfrm>
              <a:off x="6951148" y="4708901"/>
              <a:ext cx="973652" cy="1234699"/>
              <a:chOff x="7103548" y="3271193"/>
              <a:chExt cx="973652" cy="1234699"/>
            </a:xfrm>
          </p:grpSpPr>
          <p:pic>
            <p:nvPicPr>
              <p:cNvPr id="76" name="Rectangle 76825"/>
              <p:cNvPicPr>
                <a:picLocks noChangeAspect="1" noChangeArrowheads="1"/>
              </p:cNvPicPr>
              <p:nvPr/>
            </p:nvPicPr>
            <p:blipFill>
              <a:blip r:embed="rId2" cstate="print"/>
              <a:srcRect/>
              <a:stretch>
                <a:fillRect/>
              </a:stretch>
            </p:blipFill>
            <p:spPr bwMode="auto">
              <a:xfrm>
                <a:off x="7103548" y="3271193"/>
                <a:ext cx="961355" cy="1231722"/>
              </a:xfrm>
              <a:prstGeom prst="rect">
                <a:avLst/>
              </a:prstGeom>
              <a:ln>
                <a:noFill/>
              </a:ln>
              <a:effectLst/>
            </p:spPr>
          </p:pic>
          <p:pic>
            <p:nvPicPr>
              <p:cNvPr id="75" name="Picture 74" descr="C:\Program Files\Microsoft Resource DVD Artwork\DVD_ART\Artwork_Imagery\HARDWARE_IMAGERY\Illustration - Misc Hardware\XML Icons\Database blue.png"/>
              <p:cNvPicPr>
                <a:picLocks noChangeAspect="1" noChangeArrowheads="1"/>
              </p:cNvPicPr>
              <p:nvPr/>
            </p:nvPicPr>
            <p:blipFill>
              <a:blip r:embed="rId3" cstate="print"/>
              <a:srcRect/>
              <a:stretch>
                <a:fillRect/>
              </a:stretch>
            </p:blipFill>
            <p:spPr bwMode="auto">
              <a:xfrm>
                <a:off x="7571246" y="3896292"/>
                <a:ext cx="505954" cy="609600"/>
              </a:xfrm>
              <a:prstGeom prst="rect">
                <a:avLst/>
              </a:prstGeom>
              <a:noFill/>
            </p:spPr>
          </p:pic>
        </p:grpSp>
        <p:sp>
          <p:nvSpPr>
            <p:cNvPr id="82" name="Rectangle 81"/>
            <p:cNvSpPr/>
            <p:nvPr/>
          </p:nvSpPr>
          <p:spPr>
            <a:xfrm>
              <a:off x="6934201" y="4400149"/>
              <a:ext cx="1142999" cy="384721"/>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218585"/>
              <a:r>
                <a:rPr lang="en-US" sz="1900" kern="0" dirty="0"/>
                <a:t>SQL Server</a:t>
              </a:r>
            </a:p>
          </p:txBody>
        </p:sp>
      </p:grpSp>
      <p:cxnSp>
        <p:nvCxnSpPr>
          <p:cNvPr id="85" name="Straight Arrow Connector 84"/>
          <p:cNvCxnSpPr>
            <a:endCxn id="80" idx="2"/>
          </p:cNvCxnSpPr>
          <p:nvPr/>
        </p:nvCxnSpPr>
        <p:spPr>
          <a:xfrm flipV="1">
            <a:off x="3618414" y="3682426"/>
            <a:ext cx="690276" cy="535735"/>
          </a:xfrm>
          <a:prstGeom prst="straightConnector1">
            <a:avLst/>
          </a:prstGeom>
          <a:ln w="3175">
            <a:solidFill>
              <a:schemeClr val="tx1"/>
            </a:solidFill>
            <a:prstDash val="solid"/>
            <a:headEnd type="triangle"/>
            <a:tailEnd type="triangle"/>
          </a:ln>
        </p:spPr>
        <p:style>
          <a:lnRef idx="1">
            <a:schemeClr val="accent1"/>
          </a:lnRef>
          <a:fillRef idx="0">
            <a:schemeClr val="accent1"/>
          </a:fillRef>
          <a:effectRef idx="0">
            <a:schemeClr val="accent1"/>
          </a:effectRef>
          <a:fontRef idx="minor">
            <a:schemeClr val="tx1"/>
          </a:fontRef>
        </p:style>
      </p:cxnSp>
      <p:grpSp>
        <p:nvGrpSpPr>
          <p:cNvPr id="21" name="Group 20"/>
          <p:cNvGrpSpPr/>
          <p:nvPr/>
        </p:nvGrpSpPr>
        <p:grpSpPr>
          <a:xfrm>
            <a:off x="2758879" y="2609360"/>
            <a:ext cx="3741828" cy="1073064"/>
            <a:chOff x="1231497" y="2972131"/>
            <a:chExt cx="2807102" cy="1073064"/>
          </a:xfrm>
        </p:grpSpPr>
        <p:pic>
          <p:nvPicPr>
            <p:cNvPr id="80" name="Rectangle 76825"/>
            <p:cNvPicPr>
              <a:picLocks noChangeAspect="1" noChangeArrowheads="1"/>
            </p:cNvPicPr>
            <p:nvPr/>
          </p:nvPicPr>
          <p:blipFill>
            <a:blip r:embed="rId2" cstate="print"/>
            <a:srcRect/>
            <a:stretch>
              <a:fillRect/>
            </a:stretch>
          </p:blipFill>
          <p:spPr bwMode="auto">
            <a:xfrm>
              <a:off x="2095507" y="3279908"/>
              <a:ext cx="597304" cy="765287"/>
            </a:xfrm>
            <a:prstGeom prst="rect">
              <a:avLst/>
            </a:prstGeom>
            <a:ln>
              <a:noFill/>
            </a:ln>
            <a:effectLst/>
          </p:spPr>
        </p:pic>
        <p:pic>
          <p:nvPicPr>
            <p:cNvPr id="84" name="Rectangle 76825"/>
            <p:cNvPicPr>
              <a:picLocks noChangeAspect="1" noChangeArrowheads="1"/>
            </p:cNvPicPr>
            <p:nvPr/>
          </p:nvPicPr>
          <p:blipFill>
            <a:blip r:embed="rId2" cstate="print"/>
            <a:srcRect/>
            <a:stretch>
              <a:fillRect/>
            </a:stretch>
          </p:blipFill>
          <p:spPr bwMode="auto">
            <a:xfrm>
              <a:off x="2362200" y="3273313"/>
              <a:ext cx="597304" cy="765287"/>
            </a:xfrm>
            <a:prstGeom prst="rect">
              <a:avLst/>
            </a:prstGeom>
            <a:ln>
              <a:noFill/>
            </a:ln>
            <a:effectLst/>
          </p:spPr>
        </p:pic>
        <p:sp>
          <p:nvSpPr>
            <p:cNvPr id="78" name="Rectangle 77"/>
            <p:cNvSpPr/>
            <p:nvPr/>
          </p:nvSpPr>
          <p:spPr>
            <a:xfrm>
              <a:off x="1231497" y="2972131"/>
              <a:ext cx="2807102" cy="584775"/>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218585"/>
              <a:r>
                <a:rPr lang="en-US" sz="1300" kern="0" dirty="0">
                  <a:hlinkClick r:id="rId4"/>
                </a:rPr>
                <a:t>http://customersearch.mycontoso.com</a:t>
              </a:r>
              <a:r>
                <a:rPr lang="en-US" sz="1300" kern="0" dirty="0"/>
                <a:t>               </a:t>
              </a:r>
            </a:p>
            <a:p>
              <a:pPr algn="ctr" defTabSz="1218585"/>
              <a:r>
                <a:rPr lang="en-US" sz="1900" kern="0" dirty="0"/>
                <a:t>	             </a:t>
              </a:r>
              <a:r>
                <a:rPr lang="en-US" sz="1900" kern="0" dirty="0" smtClean="0"/>
                <a:t>IIS Servers</a:t>
              </a:r>
              <a:endParaRPr lang="en-US" sz="1900" kern="0" dirty="0"/>
            </a:p>
          </p:txBody>
        </p:sp>
      </p:grpSp>
      <p:grpSp>
        <p:nvGrpSpPr>
          <p:cNvPr id="87" name="Group 86"/>
          <p:cNvGrpSpPr/>
          <p:nvPr/>
        </p:nvGrpSpPr>
        <p:grpSpPr>
          <a:xfrm>
            <a:off x="7126541" y="908136"/>
            <a:ext cx="3768471" cy="1073064"/>
            <a:chOff x="1231497" y="2972131"/>
            <a:chExt cx="2827089" cy="1073064"/>
          </a:xfrm>
        </p:grpSpPr>
        <p:pic>
          <p:nvPicPr>
            <p:cNvPr id="89" name="Rectangle 76825"/>
            <p:cNvPicPr>
              <a:picLocks noChangeAspect="1" noChangeArrowheads="1"/>
            </p:cNvPicPr>
            <p:nvPr/>
          </p:nvPicPr>
          <p:blipFill>
            <a:blip r:embed="rId2" cstate="print"/>
            <a:srcRect/>
            <a:stretch>
              <a:fillRect/>
            </a:stretch>
          </p:blipFill>
          <p:spPr bwMode="auto">
            <a:xfrm>
              <a:off x="2095507" y="3279908"/>
              <a:ext cx="597304" cy="765287"/>
            </a:xfrm>
            <a:prstGeom prst="rect">
              <a:avLst/>
            </a:prstGeom>
            <a:ln>
              <a:noFill/>
            </a:ln>
            <a:effectLst/>
          </p:spPr>
        </p:pic>
        <p:pic>
          <p:nvPicPr>
            <p:cNvPr id="90" name="Rectangle 76825"/>
            <p:cNvPicPr>
              <a:picLocks noChangeAspect="1" noChangeArrowheads="1"/>
            </p:cNvPicPr>
            <p:nvPr/>
          </p:nvPicPr>
          <p:blipFill>
            <a:blip r:embed="rId2" cstate="print"/>
            <a:srcRect/>
            <a:stretch>
              <a:fillRect/>
            </a:stretch>
          </p:blipFill>
          <p:spPr bwMode="auto">
            <a:xfrm>
              <a:off x="2362200" y="3273313"/>
              <a:ext cx="597304" cy="765287"/>
            </a:xfrm>
            <a:prstGeom prst="rect">
              <a:avLst/>
            </a:prstGeom>
            <a:ln>
              <a:noFill/>
            </a:ln>
            <a:effectLst/>
          </p:spPr>
        </p:pic>
        <p:sp>
          <p:nvSpPr>
            <p:cNvPr id="88" name="Rectangle 87"/>
            <p:cNvSpPr/>
            <p:nvPr/>
          </p:nvSpPr>
          <p:spPr>
            <a:xfrm>
              <a:off x="1231497" y="2972131"/>
              <a:ext cx="2827089" cy="784830"/>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218585"/>
              <a:r>
                <a:rPr lang="en-US" sz="1300" b="1" kern="0" dirty="0">
                  <a:solidFill>
                    <a:schemeClr val="bg2"/>
                  </a:solidFill>
                  <a:hlinkClick r:id="rId4"/>
                </a:rPr>
                <a:t>http://customersearch.mycontoso.com</a:t>
              </a:r>
              <a:endParaRPr lang="en-US" sz="1300" b="1" kern="0" dirty="0">
                <a:solidFill>
                  <a:schemeClr val="bg2"/>
                </a:solidFill>
              </a:endParaRPr>
            </a:p>
            <a:p>
              <a:pPr algn="ctr" defTabSz="1218585"/>
              <a:r>
                <a:rPr lang="en-US" sz="1300" b="1" kern="0" dirty="0">
                  <a:solidFill>
                    <a:prstClr val="black"/>
                  </a:solidFill>
                </a:rPr>
                <a:t>	            </a:t>
              </a:r>
              <a:r>
                <a:rPr lang="en-US" sz="1300" b="1" kern="0" dirty="0" smtClean="0">
                  <a:solidFill>
                    <a:prstClr val="black"/>
                  </a:solidFill>
                </a:rPr>
                <a:t>      </a:t>
              </a:r>
              <a:r>
                <a:rPr lang="en-US" sz="1900" kern="0" dirty="0" smtClean="0">
                  <a:solidFill>
                    <a:prstClr val="black"/>
                  </a:solidFill>
                </a:rPr>
                <a:t>Web Role</a:t>
              </a:r>
              <a:endParaRPr lang="en-US" sz="1900" kern="0" dirty="0">
                <a:solidFill>
                  <a:prstClr val="black"/>
                </a:solidFill>
              </a:endParaRPr>
            </a:p>
            <a:p>
              <a:pPr algn="ctr" defTabSz="1218585"/>
              <a:endParaRPr lang="en-US" sz="1300" b="1" kern="0" dirty="0">
                <a:solidFill>
                  <a:prstClr val="black"/>
                </a:solidFill>
              </a:endParaRPr>
            </a:p>
          </p:txBody>
        </p:sp>
      </p:grpSp>
      <p:cxnSp>
        <p:nvCxnSpPr>
          <p:cNvPr id="92" name="Straight Arrow Connector 91"/>
          <p:cNvCxnSpPr/>
          <p:nvPr/>
        </p:nvCxnSpPr>
        <p:spPr>
          <a:xfrm flipV="1">
            <a:off x="5738905" y="1974607"/>
            <a:ext cx="2082258" cy="1624920"/>
          </a:xfrm>
          <a:prstGeom prst="straightConnector1">
            <a:avLst/>
          </a:prstGeom>
          <a:ln w="3175">
            <a:solidFill>
              <a:schemeClr val="tx2"/>
            </a:solidFill>
            <a:prstDash val="solid"/>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86" name="Straight Arrow Connector 85"/>
          <p:cNvCxnSpPr/>
          <p:nvPr/>
        </p:nvCxnSpPr>
        <p:spPr>
          <a:xfrm flipH="1" flipV="1">
            <a:off x="4976994" y="3599527"/>
            <a:ext cx="491477" cy="688136"/>
          </a:xfrm>
          <a:prstGeom prst="straightConnector1">
            <a:avLst/>
          </a:prstGeom>
          <a:ln w="3175">
            <a:solidFill>
              <a:schemeClr val="tx1"/>
            </a:solidFill>
            <a:prstDash val="solid"/>
            <a:headEnd type="triangle"/>
            <a:tailEnd type="triangle"/>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7017605" y="2434238"/>
            <a:ext cx="4469236" cy="4185739"/>
          </a:xfrm>
          <a:prstGeom prst="rect">
            <a:avLst/>
          </a:prstGeom>
          <a:noFill/>
        </p:spPr>
        <p:txBody>
          <a:bodyPr wrap="square" lIns="121899" tIns="60949" rIns="121899" bIns="60949" rtlCol="0">
            <a:spAutoFit/>
          </a:bodyPr>
          <a:lstStyle/>
          <a:p>
            <a:r>
              <a:rPr lang="en-US" sz="1600" b="1" u="sng" dirty="0"/>
              <a:t>Requirements for Customer Search</a:t>
            </a:r>
          </a:p>
          <a:p>
            <a:pPr marL="380933" indent="-380933">
              <a:buFont typeface="Arial" pitchFamily="34" charset="0"/>
              <a:buChar char="•"/>
            </a:pPr>
            <a:r>
              <a:rPr lang="en-US" sz="1600" dirty="0"/>
              <a:t>Frontend servers hosted in Windows Azure</a:t>
            </a:r>
          </a:p>
          <a:p>
            <a:pPr marL="380933" indent="-380933">
              <a:buFont typeface="Arial" pitchFamily="34" charset="0"/>
              <a:buChar char="•"/>
            </a:pPr>
            <a:r>
              <a:rPr lang="en-US" sz="1600" dirty="0"/>
              <a:t>SQL server on-premise allows Windows Integrated Authentication only</a:t>
            </a:r>
          </a:p>
          <a:p>
            <a:pPr marL="380933" indent="-380933">
              <a:buFont typeface="Arial" pitchFamily="34" charset="0"/>
              <a:buChar char="•"/>
            </a:pPr>
            <a:r>
              <a:rPr lang="en-US" sz="1600" dirty="0"/>
              <a:t>IIS / ASP.net connect to SQL server on-premise using Windows Integrated Authentication</a:t>
            </a:r>
          </a:p>
          <a:p>
            <a:pPr marL="380933" indent="-380933">
              <a:buFont typeface="Arial" pitchFamily="34" charset="0"/>
              <a:buChar char="•"/>
            </a:pPr>
            <a:r>
              <a:rPr lang="en-US" sz="1600" dirty="0"/>
              <a:t>Domain join </a:t>
            </a:r>
            <a:r>
              <a:rPr lang="en-US" sz="1600" dirty="0" smtClean="0"/>
              <a:t>Windows Azure </a:t>
            </a:r>
            <a:r>
              <a:rPr lang="en-US" sz="1600" dirty="0"/>
              <a:t>machines </a:t>
            </a:r>
            <a:r>
              <a:rPr lang="en-US" sz="1600" dirty="0" smtClean="0"/>
              <a:t>to a specific </a:t>
            </a:r>
            <a:r>
              <a:rPr lang="en-US" sz="1600" dirty="0"/>
              <a:t>OU</a:t>
            </a:r>
          </a:p>
          <a:p>
            <a:pPr marL="380933" indent="-380933">
              <a:buFont typeface="Arial" pitchFamily="34" charset="0"/>
              <a:buChar char="•"/>
            </a:pPr>
            <a:r>
              <a:rPr lang="en-US" sz="1600" dirty="0"/>
              <a:t>Use AD </a:t>
            </a:r>
            <a:r>
              <a:rPr lang="en-US" sz="1600" dirty="0" smtClean="0"/>
              <a:t>accounts </a:t>
            </a:r>
            <a:r>
              <a:rPr lang="en-US" sz="1600" dirty="0"/>
              <a:t>to lock down who can access the </a:t>
            </a:r>
            <a:r>
              <a:rPr lang="en-US" sz="1600" dirty="0" smtClean="0"/>
              <a:t>Windows Azure </a:t>
            </a:r>
            <a:r>
              <a:rPr lang="en-US" sz="1600" dirty="0"/>
              <a:t>machines</a:t>
            </a:r>
          </a:p>
          <a:p>
            <a:pPr marL="380933" indent="-380933">
              <a:buFont typeface="Arial" pitchFamily="34" charset="0"/>
              <a:buChar char="•"/>
            </a:pPr>
            <a:r>
              <a:rPr lang="en-US" sz="1600" dirty="0"/>
              <a:t>Remote Admin Windows Azure machines using Remote </a:t>
            </a:r>
            <a:r>
              <a:rPr lang="en-US" sz="1600" dirty="0" err="1"/>
              <a:t>Powershell</a:t>
            </a:r>
            <a:endParaRPr lang="en-US" sz="1600" dirty="0"/>
          </a:p>
          <a:p>
            <a:pPr marL="380933" indent="-380933">
              <a:buFont typeface="Arial" pitchFamily="34" charset="0"/>
              <a:buChar char="•"/>
            </a:pPr>
            <a:r>
              <a:rPr lang="en-US" sz="1600" dirty="0"/>
              <a:t>Windows Azure machine can access file shares on on-premise machine</a:t>
            </a:r>
          </a:p>
          <a:p>
            <a:endParaRPr lang="en-US" dirty="0">
              <a:solidFill>
                <a:prstClr val="black"/>
              </a:solidFill>
            </a:endParaRPr>
          </a:p>
        </p:txBody>
      </p:sp>
      <p:sp>
        <p:nvSpPr>
          <p:cNvPr id="93" name="Rounded Rectangle 92"/>
          <p:cNvSpPr/>
          <p:nvPr/>
        </p:nvSpPr>
        <p:spPr>
          <a:xfrm>
            <a:off x="7821163" y="1143000"/>
            <a:ext cx="2031471" cy="838200"/>
          </a:xfrm>
          <a:prstGeom prst="roundRect">
            <a:avLst/>
          </a:prstGeom>
          <a:noFill/>
          <a:ln w="12700">
            <a:prstDash val="dash"/>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lang="en-US">
              <a:solidFill>
                <a:prstClr val="white"/>
              </a:solidFill>
            </a:endParaRPr>
          </a:p>
        </p:txBody>
      </p:sp>
      <p:sp>
        <p:nvSpPr>
          <p:cNvPr id="94" name="Rounded Rectangle 93"/>
          <p:cNvSpPr/>
          <p:nvPr/>
        </p:nvSpPr>
        <p:spPr>
          <a:xfrm>
            <a:off x="1993627" y="3599527"/>
            <a:ext cx="4811801" cy="1775431"/>
          </a:xfrm>
          <a:prstGeom prst="roundRect">
            <a:avLst/>
          </a:prstGeom>
          <a:noFill/>
          <a:ln w="12700">
            <a:prstDash val="dash"/>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lang="en-US">
              <a:solidFill>
                <a:prstClr val="white"/>
              </a:solidFill>
            </a:endParaRPr>
          </a:p>
        </p:txBody>
      </p:sp>
      <p:sp>
        <p:nvSpPr>
          <p:cNvPr id="77" name="TextBox 76"/>
          <p:cNvSpPr txBox="1"/>
          <p:nvPr/>
        </p:nvSpPr>
        <p:spPr>
          <a:xfrm>
            <a:off x="556082" y="2133600"/>
            <a:ext cx="1531894" cy="338554"/>
          </a:xfrm>
          <a:prstGeom prst="rect">
            <a:avLst/>
          </a:prstGeom>
          <a:noFill/>
        </p:spPr>
        <p:txBody>
          <a:bodyPr wrap="none" rtlCol="0">
            <a:spAutoFit/>
          </a:bodyPr>
          <a:lstStyle/>
          <a:p>
            <a:r>
              <a:rPr lang="en-US" sz="1600" dirty="0"/>
              <a:t>Remote Admin</a:t>
            </a:r>
            <a:endParaRPr lang="en-US" dirty="0"/>
          </a:p>
        </p:txBody>
      </p:sp>
      <p:cxnSp>
        <p:nvCxnSpPr>
          <p:cNvPr id="81" name="Straight Arrow Connector 80"/>
          <p:cNvCxnSpPr/>
          <p:nvPr/>
        </p:nvCxnSpPr>
        <p:spPr>
          <a:xfrm flipV="1">
            <a:off x="1828326" y="1526461"/>
            <a:ext cx="5898270" cy="448145"/>
          </a:xfrm>
          <a:prstGeom prst="straightConnector1">
            <a:avLst/>
          </a:prstGeom>
          <a:ln w="3175">
            <a:solidFill>
              <a:schemeClr val="tx2"/>
            </a:solidFill>
            <a:prstDash val="solid"/>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97" name="Straight Arrow Connector 96"/>
          <p:cNvCxnSpPr/>
          <p:nvPr/>
        </p:nvCxnSpPr>
        <p:spPr>
          <a:xfrm flipH="1" flipV="1">
            <a:off x="1625178" y="2292126"/>
            <a:ext cx="2147662" cy="1007655"/>
          </a:xfrm>
          <a:prstGeom prst="straightConnector1">
            <a:avLst/>
          </a:prstGeom>
          <a:ln w="3175">
            <a:solidFill>
              <a:schemeClr val="tx1"/>
            </a:solidFill>
            <a:prstDash val="solid"/>
            <a:headEnd type="triangle"/>
            <a:tailEnd type="triangle"/>
          </a:ln>
        </p:spPr>
        <p:style>
          <a:lnRef idx="1">
            <a:schemeClr val="accent1"/>
          </a:lnRef>
          <a:fillRef idx="0">
            <a:schemeClr val="accent1"/>
          </a:fillRef>
          <a:effectRef idx="0">
            <a:schemeClr val="accent1"/>
          </a:effectRef>
          <a:fontRef idx="minor">
            <a:schemeClr val="tx1"/>
          </a:fontRef>
        </p:style>
      </p:cxnSp>
      <p:pic>
        <p:nvPicPr>
          <p:cNvPr id="91" name="Rectangle 76825"/>
          <p:cNvPicPr>
            <a:picLocks noChangeAspect="1" noChangeArrowheads="1"/>
          </p:cNvPicPr>
          <p:nvPr/>
        </p:nvPicPr>
        <p:blipFill>
          <a:blip r:embed="rId2" cstate="print"/>
          <a:srcRect/>
          <a:stretch>
            <a:fillRect/>
          </a:stretch>
        </p:blipFill>
        <p:spPr bwMode="auto">
          <a:xfrm>
            <a:off x="3977758" y="4343401"/>
            <a:ext cx="796198" cy="765287"/>
          </a:xfrm>
          <a:prstGeom prst="rect">
            <a:avLst/>
          </a:prstGeom>
          <a:ln>
            <a:noFill/>
          </a:ln>
          <a:effectLst/>
        </p:spPr>
      </p:pic>
      <p:sp>
        <p:nvSpPr>
          <p:cNvPr id="95" name="Rectangle 94"/>
          <p:cNvSpPr/>
          <p:nvPr/>
        </p:nvSpPr>
        <p:spPr>
          <a:xfrm>
            <a:off x="3656648" y="4034632"/>
            <a:ext cx="1523602" cy="415476"/>
          </a:xfrm>
          <a:prstGeom prst="rect">
            <a:avLst/>
          </a:prstGeom>
        </p:spPr>
        <p:txBody>
          <a:bodyPr wrap="square" lIns="121899" tIns="60949" rIns="121899" bIns="60949">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218585"/>
            <a:r>
              <a:rPr lang="en-US" sz="1900" kern="0" dirty="0"/>
              <a:t>File Server</a:t>
            </a:r>
          </a:p>
        </p:txBody>
      </p:sp>
      <p:cxnSp>
        <p:nvCxnSpPr>
          <p:cNvPr id="99" name="Straight Arrow Connector 98"/>
          <p:cNvCxnSpPr/>
          <p:nvPr/>
        </p:nvCxnSpPr>
        <p:spPr>
          <a:xfrm flipV="1">
            <a:off x="4266090" y="3722636"/>
            <a:ext cx="211342" cy="424160"/>
          </a:xfrm>
          <a:prstGeom prst="straightConnector1">
            <a:avLst/>
          </a:prstGeom>
          <a:ln w="3175">
            <a:solidFill>
              <a:schemeClr val="tx1"/>
            </a:solidFill>
            <a:prstDash val="solid"/>
            <a:headEnd type="triangle"/>
            <a:tailEnd type="triangle"/>
          </a:ln>
        </p:spPr>
        <p:style>
          <a:lnRef idx="1">
            <a:schemeClr val="accent1"/>
          </a:lnRef>
          <a:fillRef idx="0">
            <a:schemeClr val="accent1"/>
          </a:fillRef>
          <a:effectRef idx="0">
            <a:schemeClr val="accent1"/>
          </a:effectRef>
          <a:fontRef idx="minor">
            <a:schemeClr val="tx1"/>
          </a:fontRef>
        </p:style>
      </p:cxnSp>
      <p:sp>
        <p:nvSpPr>
          <p:cNvPr id="98" name="laptop"/>
          <p:cNvSpPr>
            <a:spLocks noEditPoints="1" noChangeArrowheads="1"/>
          </p:cNvSpPr>
          <p:nvPr/>
        </p:nvSpPr>
        <p:spPr bwMode="auto">
          <a:xfrm>
            <a:off x="743005" y="1563213"/>
            <a:ext cx="884596" cy="577461"/>
          </a:xfrm>
          <a:custGeom>
            <a:avLst/>
            <a:gdLst>
              <a:gd name="T0" fmla="*/ 3362 w 21600"/>
              <a:gd name="T1" fmla="*/ 0 h 21600"/>
              <a:gd name="T2" fmla="*/ 3362 w 21600"/>
              <a:gd name="T3" fmla="*/ 7173 h 21600"/>
              <a:gd name="T4" fmla="*/ 18327 w 21600"/>
              <a:gd name="T5" fmla="*/ 0 h 21600"/>
              <a:gd name="T6" fmla="*/ 18327 w 21600"/>
              <a:gd name="T7" fmla="*/ 7173 h 21600"/>
              <a:gd name="T8" fmla="*/ 10800 w 21600"/>
              <a:gd name="T9" fmla="*/ 0 h 21600"/>
              <a:gd name="T10" fmla="*/ 10800 w 21600"/>
              <a:gd name="T11" fmla="*/ 21600 h 21600"/>
              <a:gd name="T12" fmla="*/ 0 w 21600"/>
              <a:gd name="T13" fmla="*/ 21600 h 21600"/>
              <a:gd name="T14" fmla="*/ 21600 w 21600"/>
              <a:gd name="T15" fmla="*/ 21600 h 21600"/>
              <a:gd name="T16" fmla="*/ 4445 w 21600"/>
              <a:gd name="T17" fmla="*/ 1858 h 21600"/>
              <a:gd name="T18" fmla="*/ 17311 w 21600"/>
              <a:gd name="T19" fmla="*/ 12323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extrusionOk="0">
                <a:moveTo>
                  <a:pt x="3362" y="0"/>
                </a:moveTo>
                <a:lnTo>
                  <a:pt x="18327" y="0"/>
                </a:lnTo>
                <a:lnTo>
                  <a:pt x="18327" y="14347"/>
                </a:lnTo>
                <a:lnTo>
                  <a:pt x="3362" y="14347"/>
                </a:lnTo>
                <a:lnTo>
                  <a:pt x="3362" y="0"/>
                </a:lnTo>
                <a:close/>
              </a:path>
              <a:path w="21600" h="21600" extrusionOk="0">
                <a:moveTo>
                  <a:pt x="3340" y="15068"/>
                </a:moveTo>
                <a:lnTo>
                  <a:pt x="0" y="19877"/>
                </a:lnTo>
                <a:lnTo>
                  <a:pt x="21600" y="19877"/>
                </a:lnTo>
                <a:lnTo>
                  <a:pt x="18327" y="15068"/>
                </a:lnTo>
                <a:lnTo>
                  <a:pt x="3340" y="15068"/>
                </a:lnTo>
                <a:close/>
              </a:path>
              <a:path w="21600" h="21600" extrusionOk="0">
                <a:moveTo>
                  <a:pt x="0" y="19877"/>
                </a:moveTo>
                <a:lnTo>
                  <a:pt x="0" y="21600"/>
                </a:lnTo>
                <a:lnTo>
                  <a:pt x="21600" y="21600"/>
                </a:lnTo>
                <a:lnTo>
                  <a:pt x="21600" y="19877"/>
                </a:lnTo>
                <a:lnTo>
                  <a:pt x="0" y="19877"/>
                </a:lnTo>
                <a:close/>
              </a:path>
              <a:path w="21600" h="21600" extrusionOk="0">
                <a:moveTo>
                  <a:pt x="4186" y="1523"/>
                </a:moveTo>
                <a:lnTo>
                  <a:pt x="17547" y="1523"/>
                </a:lnTo>
                <a:lnTo>
                  <a:pt x="17547" y="12744"/>
                </a:lnTo>
                <a:lnTo>
                  <a:pt x="4186" y="12744"/>
                </a:lnTo>
                <a:lnTo>
                  <a:pt x="4186" y="1523"/>
                </a:lnTo>
                <a:close/>
              </a:path>
              <a:path w="21600" h="21600" extrusionOk="0">
                <a:moveTo>
                  <a:pt x="3318" y="15549"/>
                </a:moveTo>
                <a:lnTo>
                  <a:pt x="2917" y="16110"/>
                </a:lnTo>
                <a:lnTo>
                  <a:pt x="18727" y="16110"/>
                </a:lnTo>
                <a:lnTo>
                  <a:pt x="18327" y="15549"/>
                </a:lnTo>
                <a:lnTo>
                  <a:pt x="3318" y="15549"/>
                </a:lnTo>
                <a:close/>
              </a:path>
              <a:path w="21600" h="21600" extrusionOk="0">
                <a:moveTo>
                  <a:pt x="6213" y="18314"/>
                </a:moveTo>
                <a:lnTo>
                  <a:pt x="5946" y="18875"/>
                </a:lnTo>
                <a:lnTo>
                  <a:pt x="15766" y="18875"/>
                </a:lnTo>
                <a:lnTo>
                  <a:pt x="15499" y="18314"/>
                </a:lnTo>
                <a:lnTo>
                  <a:pt x="6213" y="18314"/>
                </a:lnTo>
                <a:close/>
              </a:path>
              <a:path w="21600" h="21600" extrusionOk="0">
                <a:moveTo>
                  <a:pt x="2828" y="16471"/>
                </a:moveTo>
                <a:lnTo>
                  <a:pt x="2405" y="17072"/>
                </a:lnTo>
                <a:lnTo>
                  <a:pt x="19284" y="17072"/>
                </a:lnTo>
                <a:lnTo>
                  <a:pt x="18839" y="16471"/>
                </a:lnTo>
                <a:lnTo>
                  <a:pt x="2828" y="16471"/>
                </a:lnTo>
                <a:close/>
              </a:path>
              <a:path w="21600" h="21600" extrusionOk="0">
                <a:moveTo>
                  <a:pt x="2316" y="17352"/>
                </a:moveTo>
                <a:lnTo>
                  <a:pt x="1871" y="17953"/>
                </a:lnTo>
                <a:lnTo>
                  <a:pt x="19863" y="17953"/>
                </a:lnTo>
                <a:lnTo>
                  <a:pt x="19395" y="17352"/>
                </a:lnTo>
                <a:lnTo>
                  <a:pt x="2316" y="17352"/>
                </a:lnTo>
                <a:close/>
              </a:path>
            </a:pathLst>
          </a:custGeom>
          <a:solidFill>
            <a:srgbClr val="C0C0C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328496724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21"/>
                                        </p:tgtEl>
                                      </p:cBhvr>
                                    </p:animEffect>
                                    <p:set>
                                      <p:cBhvr>
                                        <p:cTn id="7" dur="1" fill="hold">
                                          <p:stCondLst>
                                            <p:cond delay="499"/>
                                          </p:stCondLst>
                                        </p:cTn>
                                        <p:tgtEl>
                                          <p:spTgt spid="21"/>
                                        </p:tgtEl>
                                        <p:attrNameLst>
                                          <p:attrName>style.visibility</p:attrName>
                                        </p:attrNameLst>
                                      </p:cBhvr>
                                      <p:to>
                                        <p:strVal val="hidden"/>
                                      </p:to>
                                    </p:set>
                                  </p:childTnLst>
                                </p:cTn>
                              </p:par>
                              <p:par>
                                <p:cTn id="8" presetID="10" presetClass="exit" presetSubtype="0" fill="hold" nodeType="withEffect">
                                  <p:stCondLst>
                                    <p:cond delay="0"/>
                                  </p:stCondLst>
                                  <p:childTnLst>
                                    <p:animEffect transition="out" filter="fade">
                                      <p:cBhvr>
                                        <p:cTn id="9" dur="500"/>
                                        <p:tgtEl>
                                          <p:spTgt spid="85"/>
                                        </p:tgtEl>
                                      </p:cBhvr>
                                    </p:animEffect>
                                    <p:set>
                                      <p:cBhvr>
                                        <p:cTn id="10" dur="1" fill="hold">
                                          <p:stCondLst>
                                            <p:cond delay="499"/>
                                          </p:stCondLst>
                                        </p:cTn>
                                        <p:tgtEl>
                                          <p:spTgt spid="85"/>
                                        </p:tgtEl>
                                        <p:attrNameLst>
                                          <p:attrName>style.visibility</p:attrName>
                                        </p:attrNameLst>
                                      </p:cBhvr>
                                      <p:to>
                                        <p:strVal val="hidden"/>
                                      </p:to>
                                    </p:set>
                                  </p:childTnLst>
                                </p:cTn>
                              </p:par>
                              <p:par>
                                <p:cTn id="11" presetID="10" presetClass="exit" presetSubtype="0" fill="hold" nodeType="withEffect">
                                  <p:stCondLst>
                                    <p:cond delay="0"/>
                                  </p:stCondLst>
                                  <p:childTnLst>
                                    <p:animEffect transition="out" filter="fade">
                                      <p:cBhvr>
                                        <p:cTn id="12" dur="500"/>
                                        <p:tgtEl>
                                          <p:spTgt spid="86"/>
                                        </p:tgtEl>
                                      </p:cBhvr>
                                    </p:animEffect>
                                    <p:set>
                                      <p:cBhvr>
                                        <p:cTn id="13" dur="1" fill="hold">
                                          <p:stCondLst>
                                            <p:cond delay="499"/>
                                          </p:stCondLst>
                                        </p:cTn>
                                        <p:tgtEl>
                                          <p:spTgt spid="86"/>
                                        </p:tgtEl>
                                        <p:attrNameLst>
                                          <p:attrName>style.visibility</p:attrName>
                                        </p:attrNameLst>
                                      </p:cBhvr>
                                      <p:to>
                                        <p:strVal val="hidden"/>
                                      </p:to>
                                    </p:set>
                                  </p:childTnLst>
                                </p:cTn>
                              </p:par>
                              <p:par>
                                <p:cTn id="14" presetID="10" presetClass="exit" presetSubtype="0" fill="hold" nodeType="withEffect">
                                  <p:stCondLst>
                                    <p:cond delay="0"/>
                                  </p:stCondLst>
                                  <p:childTnLst>
                                    <p:animEffect transition="out" filter="fade">
                                      <p:cBhvr>
                                        <p:cTn id="15" dur="500"/>
                                        <p:tgtEl>
                                          <p:spTgt spid="97"/>
                                        </p:tgtEl>
                                      </p:cBhvr>
                                    </p:animEffect>
                                    <p:set>
                                      <p:cBhvr>
                                        <p:cTn id="16" dur="1" fill="hold">
                                          <p:stCondLst>
                                            <p:cond delay="499"/>
                                          </p:stCondLst>
                                        </p:cTn>
                                        <p:tgtEl>
                                          <p:spTgt spid="97"/>
                                        </p:tgtEl>
                                        <p:attrNameLst>
                                          <p:attrName>style.visibility</p:attrName>
                                        </p:attrNameLst>
                                      </p:cBhvr>
                                      <p:to>
                                        <p:strVal val="hidden"/>
                                      </p:to>
                                    </p:set>
                                  </p:childTnLst>
                                </p:cTn>
                              </p:par>
                              <p:par>
                                <p:cTn id="17" presetID="10" presetClass="exit" presetSubtype="0" fill="hold" nodeType="withEffect">
                                  <p:stCondLst>
                                    <p:cond delay="0"/>
                                  </p:stCondLst>
                                  <p:childTnLst>
                                    <p:animEffect transition="out" filter="fade">
                                      <p:cBhvr>
                                        <p:cTn id="18" dur="500"/>
                                        <p:tgtEl>
                                          <p:spTgt spid="99"/>
                                        </p:tgtEl>
                                      </p:cBhvr>
                                    </p:animEffect>
                                    <p:set>
                                      <p:cBhvr>
                                        <p:cTn id="19" dur="1" fill="hold">
                                          <p:stCondLst>
                                            <p:cond delay="499"/>
                                          </p:stCondLst>
                                        </p:cTn>
                                        <p:tgtEl>
                                          <p:spTgt spid="99"/>
                                        </p:tgtEl>
                                        <p:attrNameLst>
                                          <p:attrName>style.visibility</p:attrName>
                                        </p:attrNameLst>
                                      </p:cBhvr>
                                      <p:to>
                                        <p:strVal val="hidden"/>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87"/>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93"/>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94"/>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nodeType="clickEffect">
                                  <p:stCondLst>
                                    <p:cond delay="0"/>
                                  </p:stCondLst>
                                  <p:childTnLst>
                                    <p:set>
                                      <p:cBhvr>
                                        <p:cTn id="35" dur="1" fill="hold">
                                          <p:stCondLst>
                                            <p:cond delay="0"/>
                                          </p:stCondLst>
                                        </p:cTn>
                                        <p:tgtEl>
                                          <p:spTgt spid="92"/>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nodeType="clickEffect">
                                  <p:stCondLst>
                                    <p:cond delay="0"/>
                                  </p:stCondLst>
                                  <p:childTnLst>
                                    <p:set>
                                      <p:cBhvr>
                                        <p:cTn id="39" dur="1" fill="hold">
                                          <p:stCondLst>
                                            <p:cond delay="0"/>
                                          </p:stCondLst>
                                        </p:cTn>
                                        <p:tgtEl>
                                          <p:spTgt spid="8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 grpId="0" animBg="1"/>
      <p:bldP spid="9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smtClean="0"/>
              <a:t>Considerations for using Connect</a:t>
            </a:r>
            <a:endParaRPr lang="en-US" dirty="0"/>
          </a:p>
        </p:txBody>
      </p:sp>
      <p:sp>
        <p:nvSpPr>
          <p:cNvPr id="6" name="Text Placeholder 5"/>
          <p:cNvSpPr>
            <a:spLocks noGrp="1"/>
          </p:cNvSpPr>
          <p:nvPr>
            <p:ph type="body" sz="quarter" idx="10"/>
          </p:nvPr>
        </p:nvSpPr>
        <p:spPr>
          <a:xfrm>
            <a:off x="519112" y="1447799"/>
            <a:ext cx="11149013" cy="5213735"/>
          </a:xfrm>
        </p:spPr>
        <p:txBody>
          <a:bodyPr/>
          <a:lstStyle/>
          <a:p>
            <a:r>
              <a:rPr lang="en-US" sz="2400" smtClean="0"/>
              <a:t>Appropriate for scenario?</a:t>
            </a:r>
          </a:p>
          <a:p>
            <a:pPr lvl="1"/>
            <a:r>
              <a:rPr lang="en-US" sz="2000" smtClean="0"/>
              <a:t>Connect or Service Bus or ..?</a:t>
            </a:r>
          </a:p>
          <a:p>
            <a:pPr lvl="1"/>
            <a:r>
              <a:rPr lang="en-US" sz="2000" smtClean="0"/>
              <a:t>Network-level “machine” connectivity vs. application-level “service” federation</a:t>
            </a:r>
          </a:p>
          <a:p>
            <a:pPr lvl="1"/>
            <a:r>
              <a:rPr lang="en-US" sz="2000" smtClean="0"/>
              <a:t>No code vs. code changes</a:t>
            </a:r>
          </a:p>
          <a:p>
            <a:r>
              <a:rPr lang="en-US" sz="2400" smtClean="0"/>
              <a:t>Platform requirements</a:t>
            </a:r>
          </a:p>
          <a:p>
            <a:pPr lvl="1"/>
            <a:r>
              <a:rPr lang="en-US" sz="2000" smtClean="0"/>
              <a:t>Windows Azure Connect currently supports Windows resources (Vista/Win7 and Win Server 2008 / 2008 R2)</a:t>
            </a:r>
          </a:p>
          <a:p>
            <a:r>
              <a:rPr lang="en-US" sz="2400" smtClean="0"/>
              <a:t>Deployment topology</a:t>
            </a:r>
          </a:p>
          <a:p>
            <a:pPr lvl="1"/>
            <a:r>
              <a:rPr lang="en-US" sz="2000" smtClean="0"/>
              <a:t>Requires installation of Connect agent software on local computer</a:t>
            </a:r>
          </a:p>
          <a:p>
            <a:pPr lvl="1"/>
            <a:r>
              <a:rPr lang="en-US" sz="2000" smtClean="0"/>
              <a:t>Does not support connectivity to virtual IP addresses (e.g. F5 device, cluster)</a:t>
            </a:r>
          </a:p>
          <a:p>
            <a:r>
              <a:rPr lang="en-US" sz="2400" smtClean="0"/>
              <a:t>Performance</a:t>
            </a:r>
          </a:p>
          <a:p>
            <a:pPr lvl="1"/>
            <a:r>
              <a:rPr lang="en-US" sz="2000" smtClean="0"/>
              <a:t>Impact of distributing app communication over the internet</a:t>
            </a:r>
          </a:p>
          <a:p>
            <a:pPr lvl="2"/>
            <a:r>
              <a:rPr lang="en-US" sz="1800" smtClean="0"/>
              <a:t>Latency is function of internet connectivity to / from Relay – Connect adds minimal overhead</a:t>
            </a:r>
          </a:p>
          <a:p>
            <a:pPr lvl="2"/>
            <a:r>
              <a:rPr lang="en-US" sz="1800" smtClean="0"/>
              <a:t>Throughput impacted by “distance” to Relay service</a:t>
            </a:r>
          </a:p>
          <a:p>
            <a:pPr lvl="1"/>
            <a:r>
              <a:rPr lang="en-US" sz="2000" smtClean="0"/>
              <a:t>May require app changes to mitigate (e.g. caching)</a:t>
            </a:r>
            <a:endParaRPr lang="en-US" sz="2000" dirty="0" smtClean="0"/>
          </a:p>
        </p:txBody>
      </p:sp>
    </p:spTree>
    <p:extLst>
      <p:ext uri="{BB962C8B-B14F-4D97-AF65-F5344CB8AC3E}">
        <p14:creationId xmlns:p14="http://schemas.microsoft.com/office/powerpoint/2010/main" val="3407382986"/>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Windows Azure Connect – Roadmap</a:t>
            </a:r>
            <a:endParaRPr lang="en-US" dirty="0"/>
          </a:p>
        </p:txBody>
      </p:sp>
      <p:sp>
        <p:nvSpPr>
          <p:cNvPr id="3" name="Text Placeholder 2"/>
          <p:cNvSpPr>
            <a:spLocks noGrp="1"/>
          </p:cNvSpPr>
          <p:nvPr>
            <p:ph type="body" sz="quarter" idx="10"/>
          </p:nvPr>
        </p:nvSpPr>
        <p:spPr>
          <a:xfrm>
            <a:off x="519112" y="1447799"/>
            <a:ext cx="11149013" cy="5792355"/>
          </a:xfrm>
        </p:spPr>
        <p:txBody>
          <a:bodyPr/>
          <a:lstStyle/>
          <a:p>
            <a:r>
              <a:rPr lang="en-US" sz="2800" dirty="0" smtClean="0"/>
              <a:t>CTP Refresh released on 3/8 and 5/5</a:t>
            </a:r>
          </a:p>
          <a:p>
            <a:pPr lvl="1"/>
            <a:r>
              <a:rPr lang="en-US" sz="2400" dirty="0" smtClean="0"/>
              <a:t>Multi-admin support</a:t>
            </a:r>
          </a:p>
          <a:p>
            <a:pPr lvl="1"/>
            <a:r>
              <a:rPr lang="en-US" sz="2400" dirty="0" smtClean="0"/>
              <a:t>Improved client UI and diagnostics; support for non-English OS</a:t>
            </a:r>
          </a:p>
          <a:p>
            <a:pPr lvl="1"/>
            <a:r>
              <a:rPr lang="en-US" sz="2400" dirty="0" smtClean="0"/>
              <a:t>New relays in Europe and Asia</a:t>
            </a:r>
          </a:p>
          <a:p>
            <a:pPr lvl="1"/>
            <a:r>
              <a:rPr lang="en-US" sz="2400" dirty="0"/>
              <a:t>Certificate-based Connect agent </a:t>
            </a:r>
            <a:r>
              <a:rPr lang="en-US" sz="2400" dirty="0" smtClean="0"/>
              <a:t>activation</a:t>
            </a:r>
            <a:br>
              <a:rPr lang="en-US" sz="2400" dirty="0" smtClean="0"/>
            </a:br>
            <a:endParaRPr lang="en-US" sz="2400" dirty="0" smtClean="0"/>
          </a:p>
          <a:p>
            <a:r>
              <a:rPr lang="en-US" sz="2800" smtClean="0"/>
              <a:t>Production release</a:t>
            </a:r>
            <a:endParaRPr lang="en-US" sz="2800" dirty="0" smtClean="0"/>
          </a:p>
          <a:p>
            <a:pPr lvl="1"/>
            <a:r>
              <a:rPr lang="en-US" sz="2400" dirty="0" smtClean="0"/>
              <a:t>Geo-distributed Relays (co-located with all WA datacenters)</a:t>
            </a:r>
          </a:p>
          <a:p>
            <a:pPr lvl="1"/>
            <a:r>
              <a:rPr lang="en-US" sz="2400" dirty="0" smtClean="0"/>
              <a:t>Client updates distributed through Microsoft Update</a:t>
            </a:r>
            <a:br>
              <a:rPr lang="en-US" sz="2400" dirty="0" smtClean="0"/>
            </a:br>
            <a:endParaRPr lang="en-US" sz="2400" dirty="0" smtClean="0"/>
          </a:p>
          <a:p>
            <a:r>
              <a:rPr lang="en-US" sz="2800" dirty="0" smtClean="0"/>
              <a:t>Planned future enhancements:</a:t>
            </a:r>
          </a:p>
          <a:p>
            <a:pPr lvl="1"/>
            <a:r>
              <a:rPr lang="en-US" sz="2400" dirty="0" smtClean="0"/>
              <a:t>Connect management functionality exposed via REST API</a:t>
            </a:r>
          </a:p>
          <a:p>
            <a:pPr lvl="1"/>
            <a:r>
              <a:rPr lang="en-US" sz="2400" dirty="0" smtClean="0"/>
              <a:t>UDP-based relays for higher throughput</a:t>
            </a:r>
          </a:p>
          <a:p>
            <a:endParaRPr lang="en-US" dirty="0"/>
          </a:p>
        </p:txBody>
      </p:sp>
    </p:spTree>
    <p:extLst>
      <p:ext uri="{BB962C8B-B14F-4D97-AF65-F5344CB8AC3E}">
        <p14:creationId xmlns:p14="http://schemas.microsoft.com/office/powerpoint/2010/main" val="1049204708"/>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Futures:  Windows Azure Connect Gateway</a:t>
            </a:r>
            <a:endParaRPr lang="en-US" dirty="0"/>
          </a:p>
        </p:txBody>
      </p:sp>
      <p:sp>
        <p:nvSpPr>
          <p:cNvPr id="7" name="Content Placeholder 6"/>
          <p:cNvSpPr>
            <a:spLocks noGrp="1"/>
          </p:cNvSpPr>
          <p:nvPr>
            <p:ph sz="half" idx="1"/>
          </p:nvPr>
        </p:nvSpPr>
        <p:spPr>
          <a:xfrm>
            <a:off x="519113" y="1447800"/>
            <a:ext cx="5486400" cy="4899803"/>
          </a:xfrm>
        </p:spPr>
        <p:txBody>
          <a:bodyPr/>
          <a:lstStyle/>
          <a:p>
            <a:r>
              <a:rPr lang="en-US" sz="2400" dirty="0" smtClean="0"/>
              <a:t>Customer assigns IPv4 address ranges / subnets in which their Windows Azure services &amp; roles reside</a:t>
            </a:r>
          </a:p>
          <a:p>
            <a:pPr lvl="1"/>
            <a:r>
              <a:rPr lang="en-US" sz="2000" dirty="0" smtClean="0"/>
              <a:t>Tenants are fully isolated &amp; can have overlapping address ranges</a:t>
            </a:r>
          </a:p>
          <a:p>
            <a:r>
              <a:rPr lang="en-US" sz="2400" dirty="0" smtClean="0"/>
              <a:t>Customer connects their existing VPN edge appliance with cloud-hosted VPN gateway</a:t>
            </a:r>
          </a:p>
          <a:p>
            <a:pPr lvl="1"/>
            <a:r>
              <a:rPr lang="en-US" sz="2000" dirty="0" smtClean="0"/>
              <a:t>Support standard IKE </a:t>
            </a:r>
            <a:r>
              <a:rPr lang="en-US" sz="2000" dirty="0" err="1" smtClean="0"/>
              <a:t>IPSec</a:t>
            </a:r>
            <a:r>
              <a:rPr lang="en-US" sz="2000" dirty="0" smtClean="0"/>
              <a:t> VPN’s </a:t>
            </a:r>
          </a:p>
          <a:p>
            <a:r>
              <a:rPr lang="en-US" sz="2400" dirty="0" smtClean="0"/>
              <a:t>Customer uses WA role-to-subnet mapping to manage on-premises network policies (routing rules, ACLs) for cloud resources</a:t>
            </a:r>
          </a:p>
          <a:p>
            <a:endParaRPr lang="en-US" dirty="0"/>
          </a:p>
        </p:txBody>
      </p:sp>
      <p:sp>
        <p:nvSpPr>
          <p:cNvPr id="9" name="Cloud 8"/>
          <p:cNvSpPr/>
          <p:nvPr/>
        </p:nvSpPr>
        <p:spPr>
          <a:xfrm>
            <a:off x="6561651" y="1386840"/>
            <a:ext cx="4773956" cy="1981200"/>
          </a:xfrm>
          <a:prstGeom prst="cloud">
            <a:avLst/>
          </a:prstGeom>
          <a:noFill/>
          <a:ln>
            <a:solidFill>
              <a:schemeClr val="tx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6561651" y="3977640"/>
            <a:ext cx="5180251" cy="2057400"/>
          </a:xfrm>
          <a:prstGeom prst="ellipse">
            <a:avLst/>
          </a:prstGeom>
          <a:noFill/>
          <a:ln w="19050">
            <a:solidFill>
              <a:schemeClr val="tx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p:cNvSpPr/>
          <p:nvPr/>
        </p:nvSpPr>
        <p:spPr>
          <a:xfrm>
            <a:off x="7678960" y="1996440"/>
            <a:ext cx="914162" cy="381000"/>
          </a:xfrm>
          <a:prstGeom prst="roundRect">
            <a:avLst/>
          </a:prstGeom>
          <a:ln>
            <a:solidFill>
              <a:schemeClr val="tx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bg1"/>
                </a:solidFill>
              </a:rPr>
              <a:t>Role A</a:t>
            </a:r>
            <a:endParaRPr lang="en-US" sz="1400" dirty="0">
              <a:solidFill>
                <a:schemeClr val="bg1"/>
              </a:solidFill>
            </a:endParaRPr>
          </a:p>
        </p:txBody>
      </p:sp>
      <p:sp>
        <p:nvSpPr>
          <p:cNvPr id="12" name="Rounded Rectangle 11"/>
          <p:cNvSpPr/>
          <p:nvPr/>
        </p:nvSpPr>
        <p:spPr>
          <a:xfrm>
            <a:off x="9100989" y="1996440"/>
            <a:ext cx="914162" cy="381000"/>
          </a:xfrm>
          <a:prstGeom prst="roundRect">
            <a:avLst/>
          </a:prstGeom>
          <a:ln>
            <a:solidFill>
              <a:schemeClr val="tx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bg1"/>
                </a:solidFill>
              </a:rPr>
              <a:t>Role B</a:t>
            </a:r>
            <a:endParaRPr lang="en-US" sz="1400" dirty="0">
              <a:solidFill>
                <a:schemeClr val="bg1"/>
              </a:solidFill>
            </a:endParaRPr>
          </a:p>
        </p:txBody>
      </p:sp>
      <p:sp>
        <p:nvSpPr>
          <p:cNvPr id="13" name="Rounded Rectangle 12"/>
          <p:cNvSpPr/>
          <p:nvPr/>
        </p:nvSpPr>
        <p:spPr>
          <a:xfrm>
            <a:off x="7983680" y="2529840"/>
            <a:ext cx="914162" cy="381000"/>
          </a:xfrm>
          <a:prstGeom prst="roundRect">
            <a:avLst/>
          </a:prstGeom>
          <a:ln>
            <a:solidFill>
              <a:schemeClr val="tx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bg1"/>
                </a:solidFill>
              </a:rPr>
              <a:t>Role C</a:t>
            </a:r>
            <a:endParaRPr lang="en-US" sz="1400" dirty="0">
              <a:solidFill>
                <a:schemeClr val="bg1"/>
              </a:solidFill>
            </a:endParaRPr>
          </a:p>
        </p:txBody>
      </p:sp>
      <p:sp>
        <p:nvSpPr>
          <p:cNvPr id="14" name="tower"/>
          <p:cNvSpPr>
            <a:spLocks noEditPoints="1" noChangeArrowheads="1"/>
          </p:cNvSpPr>
          <p:nvPr/>
        </p:nvSpPr>
        <p:spPr bwMode="auto">
          <a:xfrm>
            <a:off x="7577387" y="5196841"/>
            <a:ext cx="298372" cy="415925"/>
          </a:xfrm>
          <a:custGeom>
            <a:avLst/>
            <a:gdLst>
              <a:gd name="T0" fmla="*/ 0 w 21600"/>
              <a:gd name="T1" fmla="*/ 2184 h 21600"/>
              <a:gd name="T2" fmla="*/ 6664 w 21600"/>
              <a:gd name="T3" fmla="*/ 0 h 21600"/>
              <a:gd name="T4" fmla="*/ 10800 w 21600"/>
              <a:gd name="T5" fmla="*/ 0 h 21600"/>
              <a:gd name="T6" fmla="*/ 21600 w 21600"/>
              <a:gd name="T7" fmla="*/ 0 h 21600"/>
              <a:gd name="T8" fmla="*/ 21600 w 21600"/>
              <a:gd name="T9" fmla="*/ 11649 h 21600"/>
              <a:gd name="T10" fmla="*/ 21600 w 21600"/>
              <a:gd name="T11" fmla="*/ 19416 h 21600"/>
              <a:gd name="T12" fmla="*/ 15166 w 21600"/>
              <a:gd name="T13" fmla="*/ 21600 h 21600"/>
              <a:gd name="T14" fmla="*/ 10570 w 21600"/>
              <a:gd name="T15" fmla="*/ 21600 h 21600"/>
              <a:gd name="T16" fmla="*/ 0 w 21600"/>
              <a:gd name="T17" fmla="*/ 21600 h 21600"/>
              <a:gd name="T18" fmla="*/ 0 w 21600"/>
              <a:gd name="T19" fmla="*/ 11528 h 21600"/>
              <a:gd name="T20" fmla="*/ 459 w 21600"/>
              <a:gd name="T21" fmla="*/ 22540 h 21600"/>
              <a:gd name="T22" fmla="*/ 21485 w 21600"/>
              <a:gd name="T23" fmla="*/ 2700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21600" h="21600" extrusionOk="0">
                <a:moveTo>
                  <a:pt x="0" y="2184"/>
                </a:moveTo>
                <a:lnTo>
                  <a:pt x="6664" y="0"/>
                </a:lnTo>
                <a:lnTo>
                  <a:pt x="10800" y="0"/>
                </a:lnTo>
                <a:lnTo>
                  <a:pt x="21600" y="0"/>
                </a:lnTo>
                <a:lnTo>
                  <a:pt x="21600" y="11649"/>
                </a:lnTo>
                <a:lnTo>
                  <a:pt x="21600" y="19416"/>
                </a:lnTo>
                <a:lnTo>
                  <a:pt x="15166" y="21600"/>
                </a:lnTo>
                <a:lnTo>
                  <a:pt x="10570" y="21600"/>
                </a:lnTo>
                <a:lnTo>
                  <a:pt x="0" y="21600"/>
                </a:lnTo>
                <a:lnTo>
                  <a:pt x="0" y="11528"/>
                </a:lnTo>
                <a:lnTo>
                  <a:pt x="0" y="2184"/>
                </a:lnTo>
                <a:close/>
              </a:path>
              <a:path w="21600" h="21600" extrusionOk="0">
                <a:moveTo>
                  <a:pt x="0" y="2184"/>
                </a:moveTo>
                <a:lnTo>
                  <a:pt x="0" y="2184"/>
                </a:lnTo>
                <a:lnTo>
                  <a:pt x="14706" y="2184"/>
                </a:lnTo>
                <a:lnTo>
                  <a:pt x="21600" y="0"/>
                </a:lnTo>
                <a:moveTo>
                  <a:pt x="0" y="2184"/>
                </a:moveTo>
                <a:lnTo>
                  <a:pt x="14706" y="2184"/>
                </a:lnTo>
                <a:lnTo>
                  <a:pt x="14706" y="5339"/>
                </a:lnTo>
                <a:lnTo>
                  <a:pt x="14706" y="17474"/>
                </a:lnTo>
                <a:lnTo>
                  <a:pt x="14706" y="21600"/>
                </a:lnTo>
                <a:moveTo>
                  <a:pt x="1149" y="3034"/>
                </a:moveTo>
                <a:lnTo>
                  <a:pt x="13328" y="3034"/>
                </a:lnTo>
                <a:lnTo>
                  <a:pt x="13328" y="3519"/>
                </a:lnTo>
                <a:lnTo>
                  <a:pt x="1149" y="3519"/>
                </a:lnTo>
                <a:lnTo>
                  <a:pt x="1149" y="3034"/>
                </a:lnTo>
                <a:moveTo>
                  <a:pt x="1149" y="4490"/>
                </a:moveTo>
                <a:lnTo>
                  <a:pt x="13328" y="4490"/>
                </a:lnTo>
                <a:lnTo>
                  <a:pt x="13328" y="4854"/>
                </a:lnTo>
                <a:lnTo>
                  <a:pt x="1149" y="4854"/>
                </a:lnTo>
                <a:lnTo>
                  <a:pt x="1149" y="4490"/>
                </a:lnTo>
                <a:moveTo>
                  <a:pt x="1149" y="5946"/>
                </a:moveTo>
                <a:lnTo>
                  <a:pt x="13328" y="5946"/>
                </a:lnTo>
                <a:lnTo>
                  <a:pt x="13328" y="6310"/>
                </a:lnTo>
                <a:lnTo>
                  <a:pt x="1149" y="6310"/>
                </a:lnTo>
                <a:lnTo>
                  <a:pt x="1149" y="5946"/>
                </a:lnTo>
              </a:path>
            </a:pathLst>
          </a:custGeom>
          <a:solidFill>
            <a:srgbClr val="FFFFCC"/>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5" name="tower"/>
          <p:cNvSpPr>
            <a:spLocks noEditPoints="1" noChangeArrowheads="1"/>
          </p:cNvSpPr>
          <p:nvPr/>
        </p:nvSpPr>
        <p:spPr bwMode="auto">
          <a:xfrm>
            <a:off x="8288401" y="5273041"/>
            <a:ext cx="298372" cy="415925"/>
          </a:xfrm>
          <a:custGeom>
            <a:avLst/>
            <a:gdLst>
              <a:gd name="T0" fmla="*/ 0 w 21600"/>
              <a:gd name="T1" fmla="*/ 2184 h 21600"/>
              <a:gd name="T2" fmla="*/ 6664 w 21600"/>
              <a:gd name="T3" fmla="*/ 0 h 21600"/>
              <a:gd name="T4" fmla="*/ 10800 w 21600"/>
              <a:gd name="T5" fmla="*/ 0 h 21600"/>
              <a:gd name="T6" fmla="*/ 21600 w 21600"/>
              <a:gd name="T7" fmla="*/ 0 h 21600"/>
              <a:gd name="T8" fmla="*/ 21600 w 21600"/>
              <a:gd name="T9" fmla="*/ 11649 h 21600"/>
              <a:gd name="T10" fmla="*/ 21600 w 21600"/>
              <a:gd name="T11" fmla="*/ 19416 h 21600"/>
              <a:gd name="T12" fmla="*/ 15166 w 21600"/>
              <a:gd name="T13" fmla="*/ 21600 h 21600"/>
              <a:gd name="T14" fmla="*/ 10570 w 21600"/>
              <a:gd name="T15" fmla="*/ 21600 h 21600"/>
              <a:gd name="T16" fmla="*/ 0 w 21600"/>
              <a:gd name="T17" fmla="*/ 21600 h 21600"/>
              <a:gd name="T18" fmla="*/ 0 w 21600"/>
              <a:gd name="T19" fmla="*/ 11528 h 21600"/>
              <a:gd name="T20" fmla="*/ 459 w 21600"/>
              <a:gd name="T21" fmla="*/ 22540 h 21600"/>
              <a:gd name="T22" fmla="*/ 21485 w 21600"/>
              <a:gd name="T23" fmla="*/ 2700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21600" h="21600" extrusionOk="0">
                <a:moveTo>
                  <a:pt x="0" y="2184"/>
                </a:moveTo>
                <a:lnTo>
                  <a:pt x="6664" y="0"/>
                </a:lnTo>
                <a:lnTo>
                  <a:pt x="10800" y="0"/>
                </a:lnTo>
                <a:lnTo>
                  <a:pt x="21600" y="0"/>
                </a:lnTo>
                <a:lnTo>
                  <a:pt x="21600" y="11649"/>
                </a:lnTo>
                <a:lnTo>
                  <a:pt x="21600" y="19416"/>
                </a:lnTo>
                <a:lnTo>
                  <a:pt x="15166" y="21600"/>
                </a:lnTo>
                <a:lnTo>
                  <a:pt x="10570" y="21600"/>
                </a:lnTo>
                <a:lnTo>
                  <a:pt x="0" y="21600"/>
                </a:lnTo>
                <a:lnTo>
                  <a:pt x="0" y="11528"/>
                </a:lnTo>
                <a:lnTo>
                  <a:pt x="0" y="2184"/>
                </a:lnTo>
                <a:close/>
              </a:path>
              <a:path w="21600" h="21600" extrusionOk="0">
                <a:moveTo>
                  <a:pt x="0" y="2184"/>
                </a:moveTo>
                <a:lnTo>
                  <a:pt x="0" y="2184"/>
                </a:lnTo>
                <a:lnTo>
                  <a:pt x="14706" y="2184"/>
                </a:lnTo>
                <a:lnTo>
                  <a:pt x="21600" y="0"/>
                </a:lnTo>
                <a:moveTo>
                  <a:pt x="0" y="2184"/>
                </a:moveTo>
                <a:lnTo>
                  <a:pt x="14706" y="2184"/>
                </a:lnTo>
                <a:lnTo>
                  <a:pt x="14706" y="5339"/>
                </a:lnTo>
                <a:lnTo>
                  <a:pt x="14706" y="17474"/>
                </a:lnTo>
                <a:lnTo>
                  <a:pt x="14706" y="21600"/>
                </a:lnTo>
                <a:moveTo>
                  <a:pt x="1149" y="3034"/>
                </a:moveTo>
                <a:lnTo>
                  <a:pt x="13328" y="3034"/>
                </a:lnTo>
                <a:lnTo>
                  <a:pt x="13328" y="3519"/>
                </a:lnTo>
                <a:lnTo>
                  <a:pt x="1149" y="3519"/>
                </a:lnTo>
                <a:lnTo>
                  <a:pt x="1149" y="3034"/>
                </a:lnTo>
                <a:moveTo>
                  <a:pt x="1149" y="4490"/>
                </a:moveTo>
                <a:lnTo>
                  <a:pt x="13328" y="4490"/>
                </a:lnTo>
                <a:lnTo>
                  <a:pt x="13328" y="4854"/>
                </a:lnTo>
                <a:lnTo>
                  <a:pt x="1149" y="4854"/>
                </a:lnTo>
                <a:lnTo>
                  <a:pt x="1149" y="4490"/>
                </a:lnTo>
                <a:moveTo>
                  <a:pt x="1149" y="5946"/>
                </a:moveTo>
                <a:lnTo>
                  <a:pt x="13328" y="5946"/>
                </a:lnTo>
                <a:lnTo>
                  <a:pt x="13328" y="6310"/>
                </a:lnTo>
                <a:lnTo>
                  <a:pt x="1149" y="6310"/>
                </a:lnTo>
                <a:lnTo>
                  <a:pt x="1149" y="5946"/>
                </a:lnTo>
              </a:path>
            </a:pathLst>
          </a:custGeom>
          <a:solidFill>
            <a:srgbClr val="FFFFCC"/>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6" name="tower"/>
          <p:cNvSpPr>
            <a:spLocks noEditPoints="1" noChangeArrowheads="1"/>
          </p:cNvSpPr>
          <p:nvPr/>
        </p:nvSpPr>
        <p:spPr bwMode="auto">
          <a:xfrm>
            <a:off x="9304137" y="5349241"/>
            <a:ext cx="298372" cy="415925"/>
          </a:xfrm>
          <a:custGeom>
            <a:avLst/>
            <a:gdLst>
              <a:gd name="T0" fmla="*/ 0 w 21600"/>
              <a:gd name="T1" fmla="*/ 2184 h 21600"/>
              <a:gd name="T2" fmla="*/ 6664 w 21600"/>
              <a:gd name="T3" fmla="*/ 0 h 21600"/>
              <a:gd name="T4" fmla="*/ 10800 w 21600"/>
              <a:gd name="T5" fmla="*/ 0 h 21600"/>
              <a:gd name="T6" fmla="*/ 21600 w 21600"/>
              <a:gd name="T7" fmla="*/ 0 h 21600"/>
              <a:gd name="T8" fmla="*/ 21600 w 21600"/>
              <a:gd name="T9" fmla="*/ 11649 h 21600"/>
              <a:gd name="T10" fmla="*/ 21600 w 21600"/>
              <a:gd name="T11" fmla="*/ 19416 h 21600"/>
              <a:gd name="T12" fmla="*/ 15166 w 21600"/>
              <a:gd name="T13" fmla="*/ 21600 h 21600"/>
              <a:gd name="T14" fmla="*/ 10570 w 21600"/>
              <a:gd name="T15" fmla="*/ 21600 h 21600"/>
              <a:gd name="T16" fmla="*/ 0 w 21600"/>
              <a:gd name="T17" fmla="*/ 21600 h 21600"/>
              <a:gd name="T18" fmla="*/ 0 w 21600"/>
              <a:gd name="T19" fmla="*/ 11528 h 21600"/>
              <a:gd name="T20" fmla="*/ 459 w 21600"/>
              <a:gd name="T21" fmla="*/ 22540 h 21600"/>
              <a:gd name="T22" fmla="*/ 21485 w 21600"/>
              <a:gd name="T23" fmla="*/ 2700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21600" h="21600" extrusionOk="0">
                <a:moveTo>
                  <a:pt x="0" y="2184"/>
                </a:moveTo>
                <a:lnTo>
                  <a:pt x="6664" y="0"/>
                </a:lnTo>
                <a:lnTo>
                  <a:pt x="10800" y="0"/>
                </a:lnTo>
                <a:lnTo>
                  <a:pt x="21600" y="0"/>
                </a:lnTo>
                <a:lnTo>
                  <a:pt x="21600" y="11649"/>
                </a:lnTo>
                <a:lnTo>
                  <a:pt x="21600" y="19416"/>
                </a:lnTo>
                <a:lnTo>
                  <a:pt x="15166" y="21600"/>
                </a:lnTo>
                <a:lnTo>
                  <a:pt x="10570" y="21600"/>
                </a:lnTo>
                <a:lnTo>
                  <a:pt x="0" y="21600"/>
                </a:lnTo>
                <a:lnTo>
                  <a:pt x="0" y="11528"/>
                </a:lnTo>
                <a:lnTo>
                  <a:pt x="0" y="2184"/>
                </a:lnTo>
                <a:close/>
              </a:path>
              <a:path w="21600" h="21600" extrusionOk="0">
                <a:moveTo>
                  <a:pt x="0" y="2184"/>
                </a:moveTo>
                <a:lnTo>
                  <a:pt x="0" y="2184"/>
                </a:lnTo>
                <a:lnTo>
                  <a:pt x="14706" y="2184"/>
                </a:lnTo>
                <a:lnTo>
                  <a:pt x="21600" y="0"/>
                </a:lnTo>
                <a:moveTo>
                  <a:pt x="0" y="2184"/>
                </a:moveTo>
                <a:lnTo>
                  <a:pt x="14706" y="2184"/>
                </a:lnTo>
                <a:lnTo>
                  <a:pt x="14706" y="5339"/>
                </a:lnTo>
                <a:lnTo>
                  <a:pt x="14706" y="17474"/>
                </a:lnTo>
                <a:lnTo>
                  <a:pt x="14706" y="21600"/>
                </a:lnTo>
                <a:moveTo>
                  <a:pt x="1149" y="3034"/>
                </a:moveTo>
                <a:lnTo>
                  <a:pt x="13328" y="3034"/>
                </a:lnTo>
                <a:lnTo>
                  <a:pt x="13328" y="3519"/>
                </a:lnTo>
                <a:lnTo>
                  <a:pt x="1149" y="3519"/>
                </a:lnTo>
                <a:lnTo>
                  <a:pt x="1149" y="3034"/>
                </a:lnTo>
                <a:moveTo>
                  <a:pt x="1149" y="4490"/>
                </a:moveTo>
                <a:lnTo>
                  <a:pt x="13328" y="4490"/>
                </a:lnTo>
                <a:lnTo>
                  <a:pt x="13328" y="4854"/>
                </a:lnTo>
                <a:lnTo>
                  <a:pt x="1149" y="4854"/>
                </a:lnTo>
                <a:lnTo>
                  <a:pt x="1149" y="4490"/>
                </a:lnTo>
                <a:moveTo>
                  <a:pt x="1149" y="5946"/>
                </a:moveTo>
                <a:lnTo>
                  <a:pt x="13328" y="5946"/>
                </a:lnTo>
                <a:lnTo>
                  <a:pt x="13328" y="6310"/>
                </a:lnTo>
                <a:lnTo>
                  <a:pt x="1149" y="6310"/>
                </a:lnTo>
                <a:lnTo>
                  <a:pt x="1149" y="5946"/>
                </a:lnTo>
              </a:path>
            </a:pathLst>
          </a:custGeom>
          <a:solidFill>
            <a:srgbClr val="FFFFCC"/>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7" name="tower"/>
          <p:cNvSpPr>
            <a:spLocks noEditPoints="1" noChangeArrowheads="1"/>
          </p:cNvSpPr>
          <p:nvPr/>
        </p:nvSpPr>
        <p:spPr bwMode="auto">
          <a:xfrm>
            <a:off x="10116725" y="5273041"/>
            <a:ext cx="298372" cy="415925"/>
          </a:xfrm>
          <a:custGeom>
            <a:avLst/>
            <a:gdLst>
              <a:gd name="T0" fmla="*/ 0 w 21600"/>
              <a:gd name="T1" fmla="*/ 2184 h 21600"/>
              <a:gd name="T2" fmla="*/ 6664 w 21600"/>
              <a:gd name="T3" fmla="*/ 0 h 21600"/>
              <a:gd name="T4" fmla="*/ 10800 w 21600"/>
              <a:gd name="T5" fmla="*/ 0 h 21600"/>
              <a:gd name="T6" fmla="*/ 21600 w 21600"/>
              <a:gd name="T7" fmla="*/ 0 h 21600"/>
              <a:gd name="T8" fmla="*/ 21600 w 21600"/>
              <a:gd name="T9" fmla="*/ 11649 h 21600"/>
              <a:gd name="T10" fmla="*/ 21600 w 21600"/>
              <a:gd name="T11" fmla="*/ 19416 h 21600"/>
              <a:gd name="T12" fmla="*/ 15166 w 21600"/>
              <a:gd name="T13" fmla="*/ 21600 h 21600"/>
              <a:gd name="T14" fmla="*/ 10570 w 21600"/>
              <a:gd name="T15" fmla="*/ 21600 h 21600"/>
              <a:gd name="T16" fmla="*/ 0 w 21600"/>
              <a:gd name="T17" fmla="*/ 21600 h 21600"/>
              <a:gd name="T18" fmla="*/ 0 w 21600"/>
              <a:gd name="T19" fmla="*/ 11528 h 21600"/>
              <a:gd name="T20" fmla="*/ 459 w 21600"/>
              <a:gd name="T21" fmla="*/ 22540 h 21600"/>
              <a:gd name="T22" fmla="*/ 21485 w 21600"/>
              <a:gd name="T23" fmla="*/ 2700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21600" h="21600" extrusionOk="0">
                <a:moveTo>
                  <a:pt x="0" y="2184"/>
                </a:moveTo>
                <a:lnTo>
                  <a:pt x="6664" y="0"/>
                </a:lnTo>
                <a:lnTo>
                  <a:pt x="10800" y="0"/>
                </a:lnTo>
                <a:lnTo>
                  <a:pt x="21600" y="0"/>
                </a:lnTo>
                <a:lnTo>
                  <a:pt x="21600" y="11649"/>
                </a:lnTo>
                <a:lnTo>
                  <a:pt x="21600" y="19416"/>
                </a:lnTo>
                <a:lnTo>
                  <a:pt x="15166" y="21600"/>
                </a:lnTo>
                <a:lnTo>
                  <a:pt x="10570" y="21600"/>
                </a:lnTo>
                <a:lnTo>
                  <a:pt x="0" y="21600"/>
                </a:lnTo>
                <a:lnTo>
                  <a:pt x="0" y="11528"/>
                </a:lnTo>
                <a:lnTo>
                  <a:pt x="0" y="2184"/>
                </a:lnTo>
                <a:close/>
              </a:path>
              <a:path w="21600" h="21600" extrusionOk="0">
                <a:moveTo>
                  <a:pt x="0" y="2184"/>
                </a:moveTo>
                <a:lnTo>
                  <a:pt x="0" y="2184"/>
                </a:lnTo>
                <a:lnTo>
                  <a:pt x="14706" y="2184"/>
                </a:lnTo>
                <a:lnTo>
                  <a:pt x="21600" y="0"/>
                </a:lnTo>
                <a:moveTo>
                  <a:pt x="0" y="2184"/>
                </a:moveTo>
                <a:lnTo>
                  <a:pt x="14706" y="2184"/>
                </a:lnTo>
                <a:lnTo>
                  <a:pt x="14706" y="5339"/>
                </a:lnTo>
                <a:lnTo>
                  <a:pt x="14706" y="17474"/>
                </a:lnTo>
                <a:lnTo>
                  <a:pt x="14706" y="21600"/>
                </a:lnTo>
                <a:moveTo>
                  <a:pt x="1149" y="3034"/>
                </a:moveTo>
                <a:lnTo>
                  <a:pt x="13328" y="3034"/>
                </a:lnTo>
                <a:lnTo>
                  <a:pt x="13328" y="3519"/>
                </a:lnTo>
                <a:lnTo>
                  <a:pt x="1149" y="3519"/>
                </a:lnTo>
                <a:lnTo>
                  <a:pt x="1149" y="3034"/>
                </a:lnTo>
                <a:moveTo>
                  <a:pt x="1149" y="4490"/>
                </a:moveTo>
                <a:lnTo>
                  <a:pt x="13328" y="4490"/>
                </a:lnTo>
                <a:lnTo>
                  <a:pt x="13328" y="4854"/>
                </a:lnTo>
                <a:lnTo>
                  <a:pt x="1149" y="4854"/>
                </a:lnTo>
                <a:lnTo>
                  <a:pt x="1149" y="4490"/>
                </a:lnTo>
                <a:moveTo>
                  <a:pt x="1149" y="5946"/>
                </a:moveTo>
                <a:lnTo>
                  <a:pt x="13328" y="5946"/>
                </a:lnTo>
                <a:lnTo>
                  <a:pt x="13328" y="6310"/>
                </a:lnTo>
                <a:lnTo>
                  <a:pt x="1149" y="6310"/>
                </a:lnTo>
                <a:lnTo>
                  <a:pt x="1149" y="5946"/>
                </a:lnTo>
              </a:path>
            </a:pathLst>
          </a:custGeom>
          <a:solidFill>
            <a:srgbClr val="FFFFCC"/>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8" name="tower"/>
          <p:cNvSpPr>
            <a:spLocks noEditPoints="1" noChangeArrowheads="1"/>
          </p:cNvSpPr>
          <p:nvPr/>
        </p:nvSpPr>
        <p:spPr bwMode="auto">
          <a:xfrm>
            <a:off x="10929314" y="5120641"/>
            <a:ext cx="298372" cy="415925"/>
          </a:xfrm>
          <a:custGeom>
            <a:avLst/>
            <a:gdLst>
              <a:gd name="T0" fmla="*/ 0 w 21600"/>
              <a:gd name="T1" fmla="*/ 2184 h 21600"/>
              <a:gd name="T2" fmla="*/ 6664 w 21600"/>
              <a:gd name="T3" fmla="*/ 0 h 21600"/>
              <a:gd name="T4" fmla="*/ 10800 w 21600"/>
              <a:gd name="T5" fmla="*/ 0 h 21600"/>
              <a:gd name="T6" fmla="*/ 21600 w 21600"/>
              <a:gd name="T7" fmla="*/ 0 h 21600"/>
              <a:gd name="T8" fmla="*/ 21600 w 21600"/>
              <a:gd name="T9" fmla="*/ 11649 h 21600"/>
              <a:gd name="T10" fmla="*/ 21600 w 21600"/>
              <a:gd name="T11" fmla="*/ 19416 h 21600"/>
              <a:gd name="T12" fmla="*/ 15166 w 21600"/>
              <a:gd name="T13" fmla="*/ 21600 h 21600"/>
              <a:gd name="T14" fmla="*/ 10570 w 21600"/>
              <a:gd name="T15" fmla="*/ 21600 h 21600"/>
              <a:gd name="T16" fmla="*/ 0 w 21600"/>
              <a:gd name="T17" fmla="*/ 21600 h 21600"/>
              <a:gd name="T18" fmla="*/ 0 w 21600"/>
              <a:gd name="T19" fmla="*/ 11528 h 21600"/>
              <a:gd name="T20" fmla="*/ 459 w 21600"/>
              <a:gd name="T21" fmla="*/ 22540 h 21600"/>
              <a:gd name="T22" fmla="*/ 21485 w 21600"/>
              <a:gd name="T23" fmla="*/ 2700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21600" h="21600" extrusionOk="0">
                <a:moveTo>
                  <a:pt x="0" y="2184"/>
                </a:moveTo>
                <a:lnTo>
                  <a:pt x="6664" y="0"/>
                </a:lnTo>
                <a:lnTo>
                  <a:pt x="10800" y="0"/>
                </a:lnTo>
                <a:lnTo>
                  <a:pt x="21600" y="0"/>
                </a:lnTo>
                <a:lnTo>
                  <a:pt x="21600" y="11649"/>
                </a:lnTo>
                <a:lnTo>
                  <a:pt x="21600" y="19416"/>
                </a:lnTo>
                <a:lnTo>
                  <a:pt x="15166" y="21600"/>
                </a:lnTo>
                <a:lnTo>
                  <a:pt x="10570" y="21600"/>
                </a:lnTo>
                <a:lnTo>
                  <a:pt x="0" y="21600"/>
                </a:lnTo>
                <a:lnTo>
                  <a:pt x="0" y="11528"/>
                </a:lnTo>
                <a:lnTo>
                  <a:pt x="0" y="2184"/>
                </a:lnTo>
                <a:close/>
              </a:path>
              <a:path w="21600" h="21600" extrusionOk="0">
                <a:moveTo>
                  <a:pt x="0" y="2184"/>
                </a:moveTo>
                <a:lnTo>
                  <a:pt x="0" y="2184"/>
                </a:lnTo>
                <a:lnTo>
                  <a:pt x="14706" y="2184"/>
                </a:lnTo>
                <a:lnTo>
                  <a:pt x="21600" y="0"/>
                </a:lnTo>
                <a:moveTo>
                  <a:pt x="0" y="2184"/>
                </a:moveTo>
                <a:lnTo>
                  <a:pt x="14706" y="2184"/>
                </a:lnTo>
                <a:lnTo>
                  <a:pt x="14706" y="5339"/>
                </a:lnTo>
                <a:lnTo>
                  <a:pt x="14706" y="17474"/>
                </a:lnTo>
                <a:lnTo>
                  <a:pt x="14706" y="21600"/>
                </a:lnTo>
                <a:moveTo>
                  <a:pt x="1149" y="3034"/>
                </a:moveTo>
                <a:lnTo>
                  <a:pt x="13328" y="3034"/>
                </a:lnTo>
                <a:lnTo>
                  <a:pt x="13328" y="3519"/>
                </a:lnTo>
                <a:lnTo>
                  <a:pt x="1149" y="3519"/>
                </a:lnTo>
                <a:lnTo>
                  <a:pt x="1149" y="3034"/>
                </a:lnTo>
                <a:moveTo>
                  <a:pt x="1149" y="4490"/>
                </a:moveTo>
                <a:lnTo>
                  <a:pt x="13328" y="4490"/>
                </a:lnTo>
                <a:lnTo>
                  <a:pt x="13328" y="4854"/>
                </a:lnTo>
                <a:lnTo>
                  <a:pt x="1149" y="4854"/>
                </a:lnTo>
                <a:lnTo>
                  <a:pt x="1149" y="4490"/>
                </a:lnTo>
                <a:moveTo>
                  <a:pt x="1149" y="5946"/>
                </a:moveTo>
                <a:lnTo>
                  <a:pt x="13328" y="5946"/>
                </a:lnTo>
                <a:lnTo>
                  <a:pt x="13328" y="6310"/>
                </a:lnTo>
                <a:lnTo>
                  <a:pt x="1149" y="6310"/>
                </a:lnTo>
                <a:lnTo>
                  <a:pt x="1149" y="5946"/>
                </a:lnTo>
              </a:path>
            </a:pathLst>
          </a:custGeom>
          <a:solidFill>
            <a:srgbClr val="FFFFCC"/>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9" name="TextBox 18"/>
          <p:cNvSpPr txBox="1"/>
          <p:nvPr/>
        </p:nvSpPr>
        <p:spPr>
          <a:xfrm>
            <a:off x="10525200" y="838200"/>
            <a:ext cx="1436612" cy="830997"/>
          </a:xfrm>
          <a:prstGeom prst="rect">
            <a:avLst/>
          </a:prstGeom>
          <a:noFill/>
        </p:spPr>
        <p:txBody>
          <a:bodyPr wrap="none" rtlCol="0">
            <a:spAutoFit/>
          </a:bodyPr>
          <a:lstStyle/>
          <a:p>
            <a:r>
              <a:rPr lang="en-US" dirty="0" smtClean="0"/>
              <a:t>Windows</a:t>
            </a:r>
            <a:br>
              <a:rPr lang="en-US" dirty="0" smtClean="0"/>
            </a:br>
            <a:r>
              <a:rPr lang="en-US" dirty="0" smtClean="0"/>
              <a:t>Azure</a:t>
            </a:r>
            <a:endParaRPr lang="en-US" dirty="0"/>
          </a:p>
        </p:txBody>
      </p:sp>
      <p:sp>
        <p:nvSpPr>
          <p:cNvPr id="20" name="TextBox 19"/>
          <p:cNvSpPr txBox="1"/>
          <p:nvPr/>
        </p:nvSpPr>
        <p:spPr>
          <a:xfrm>
            <a:off x="9608857" y="5958840"/>
            <a:ext cx="1284326" cy="461665"/>
          </a:xfrm>
          <a:prstGeom prst="rect">
            <a:avLst/>
          </a:prstGeom>
          <a:noFill/>
        </p:spPr>
        <p:txBody>
          <a:bodyPr wrap="none" rtlCol="0">
            <a:spAutoFit/>
          </a:bodyPr>
          <a:lstStyle/>
          <a:p>
            <a:r>
              <a:rPr lang="en-US" dirty="0" smtClean="0"/>
              <a:t>Corpnet</a:t>
            </a:r>
            <a:endParaRPr lang="en-US" dirty="0"/>
          </a:p>
        </p:txBody>
      </p:sp>
      <p:cxnSp>
        <p:nvCxnSpPr>
          <p:cNvPr id="21" name="Straight Connector 20"/>
          <p:cNvCxnSpPr>
            <a:stCxn id="11" idx="3"/>
            <a:endCxn id="12" idx="1"/>
          </p:cNvCxnSpPr>
          <p:nvPr/>
        </p:nvCxnSpPr>
        <p:spPr>
          <a:xfrm>
            <a:off x="8593121" y="2186940"/>
            <a:ext cx="507868"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a:stCxn id="11" idx="2"/>
            <a:endCxn id="13" idx="0"/>
          </p:cNvCxnSpPr>
          <p:nvPr/>
        </p:nvCxnSpPr>
        <p:spPr>
          <a:xfrm rot="16200000" flipH="1">
            <a:off x="8212201" y="2301280"/>
            <a:ext cx="152400" cy="304721"/>
          </a:xfrm>
          <a:prstGeom prst="line">
            <a:avLst/>
          </a:prstGeom>
        </p:spPr>
        <p:style>
          <a:lnRef idx="1">
            <a:schemeClr val="accent1"/>
          </a:lnRef>
          <a:fillRef idx="0">
            <a:schemeClr val="accent1"/>
          </a:fillRef>
          <a:effectRef idx="0">
            <a:schemeClr val="accent1"/>
          </a:effectRef>
          <a:fontRef idx="minor">
            <a:schemeClr val="tx1"/>
          </a:fontRef>
        </p:style>
      </p:cxnSp>
      <p:sp>
        <p:nvSpPr>
          <p:cNvPr id="23" name="tower"/>
          <p:cNvSpPr>
            <a:spLocks noEditPoints="1" noChangeArrowheads="1"/>
          </p:cNvSpPr>
          <p:nvPr/>
        </p:nvSpPr>
        <p:spPr bwMode="auto">
          <a:xfrm>
            <a:off x="6967945" y="4892041"/>
            <a:ext cx="298372" cy="415925"/>
          </a:xfrm>
          <a:custGeom>
            <a:avLst/>
            <a:gdLst>
              <a:gd name="T0" fmla="*/ 0 w 21600"/>
              <a:gd name="T1" fmla="*/ 2184 h 21600"/>
              <a:gd name="T2" fmla="*/ 6664 w 21600"/>
              <a:gd name="T3" fmla="*/ 0 h 21600"/>
              <a:gd name="T4" fmla="*/ 10800 w 21600"/>
              <a:gd name="T5" fmla="*/ 0 h 21600"/>
              <a:gd name="T6" fmla="*/ 21600 w 21600"/>
              <a:gd name="T7" fmla="*/ 0 h 21600"/>
              <a:gd name="T8" fmla="*/ 21600 w 21600"/>
              <a:gd name="T9" fmla="*/ 11649 h 21600"/>
              <a:gd name="T10" fmla="*/ 21600 w 21600"/>
              <a:gd name="T11" fmla="*/ 19416 h 21600"/>
              <a:gd name="T12" fmla="*/ 15166 w 21600"/>
              <a:gd name="T13" fmla="*/ 21600 h 21600"/>
              <a:gd name="T14" fmla="*/ 10570 w 21600"/>
              <a:gd name="T15" fmla="*/ 21600 h 21600"/>
              <a:gd name="T16" fmla="*/ 0 w 21600"/>
              <a:gd name="T17" fmla="*/ 21600 h 21600"/>
              <a:gd name="T18" fmla="*/ 0 w 21600"/>
              <a:gd name="T19" fmla="*/ 11528 h 21600"/>
              <a:gd name="T20" fmla="*/ 459 w 21600"/>
              <a:gd name="T21" fmla="*/ 22540 h 21600"/>
              <a:gd name="T22" fmla="*/ 21485 w 21600"/>
              <a:gd name="T23" fmla="*/ 2700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21600" h="21600" extrusionOk="0">
                <a:moveTo>
                  <a:pt x="0" y="2184"/>
                </a:moveTo>
                <a:lnTo>
                  <a:pt x="6664" y="0"/>
                </a:lnTo>
                <a:lnTo>
                  <a:pt x="10800" y="0"/>
                </a:lnTo>
                <a:lnTo>
                  <a:pt x="21600" y="0"/>
                </a:lnTo>
                <a:lnTo>
                  <a:pt x="21600" y="11649"/>
                </a:lnTo>
                <a:lnTo>
                  <a:pt x="21600" y="19416"/>
                </a:lnTo>
                <a:lnTo>
                  <a:pt x="15166" y="21600"/>
                </a:lnTo>
                <a:lnTo>
                  <a:pt x="10570" y="21600"/>
                </a:lnTo>
                <a:lnTo>
                  <a:pt x="0" y="21600"/>
                </a:lnTo>
                <a:lnTo>
                  <a:pt x="0" y="11528"/>
                </a:lnTo>
                <a:lnTo>
                  <a:pt x="0" y="2184"/>
                </a:lnTo>
                <a:close/>
              </a:path>
              <a:path w="21600" h="21600" extrusionOk="0">
                <a:moveTo>
                  <a:pt x="0" y="2184"/>
                </a:moveTo>
                <a:lnTo>
                  <a:pt x="0" y="2184"/>
                </a:lnTo>
                <a:lnTo>
                  <a:pt x="14706" y="2184"/>
                </a:lnTo>
                <a:lnTo>
                  <a:pt x="21600" y="0"/>
                </a:lnTo>
                <a:moveTo>
                  <a:pt x="0" y="2184"/>
                </a:moveTo>
                <a:lnTo>
                  <a:pt x="14706" y="2184"/>
                </a:lnTo>
                <a:lnTo>
                  <a:pt x="14706" y="5339"/>
                </a:lnTo>
                <a:lnTo>
                  <a:pt x="14706" y="17474"/>
                </a:lnTo>
                <a:lnTo>
                  <a:pt x="14706" y="21600"/>
                </a:lnTo>
                <a:moveTo>
                  <a:pt x="1149" y="3034"/>
                </a:moveTo>
                <a:lnTo>
                  <a:pt x="13328" y="3034"/>
                </a:lnTo>
                <a:lnTo>
                  <a:pt x="13328" y="3519"/>
                </a:lnTo>
                <a:lnTo>
                  <a:pt x="1149" y="3519"/>
                </a:lnTo>
                <a:lnTo>
                  <a:pt x="1149" y="3034"/>
                </a:lnTo>
                <a:moveTo>
                  <a:pt x="1149" y="4490"/>
                </a:moveTo>
                <a:lnTo>
                  <a:pt x="13328" y="4490"/>
                </a:lnTo>
                <a:lnTo>
                  <a:pt x="13328" y="4854"/>
                </a:lnTo>
                <a:lnTo>
                  <a:pt x="1149" y="4854"/>
                </a:lnTo>
                <a:lnTo>
                  <a:pt x="1149" y="4490"/>
                </a:lnTo>
                <a:moveTo>
                  <a:pt x="1149" y="5946"/>
                </a:moveTo>
                <a:lnTo>
                  <a:pt x="13328" y="5946"/>
                </a:lnTo>
                <a:lnTo>
                  <a:pt x="13328" y="6310"/>
                </a:lnTo>
                <a:lnTo>
                  <a:pt x="1149" y="6310"/>
                </a:lnTo>
                <a:lnTo>
                  <a:pt x="1149" y="5946"/>
                </a:lnTo>
              </a:path>
            </a:pathLst>
          </a:custGeom>
          <a:solidFill>
            <a:srgbClr val="FFFFCC"/>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pic>
        <p:nvPicPr>
          <p:cNvPr id="24" name="Picture 4" descr="C:\Users\anthonyc\AppData\Local\Microsoft\Windows\Temporary Internet Files\Content.IE5\MQ1YJDA6\MCj03984470000[1].wmf"/>
          <p:cNvPicPr>
            <a:picLocks noChangeAspect="1" noChangeArrowheads="1"/>
          </p:cNvPicPr>
          <p:nvPr/>
        </p:nvPicPr>
        <p:blipFill>
          <a:blip r:embed="rId2" cstate="print"/>
          <a:srcRect/>
          <a:stretch>
            <a:fillRect/>
          </a:stretch>
        </p:blipFill>
        <p:spPr bwMode="auto">
          <a:xfrm>
            <a:off x="8796269" y="3901440"/>
            <a:ext cx="609441" cy="271126"/>
          </a:xfrm>
          <a:prstGeom prst="rect">
            <a:avLst/>
          </a:prstGeom>
          <a:noFill/>
        </p:spPr>
      </p:pic>
      <p:sp>
        <p:nvSpPr>
          <p:cNvPr id="25" name="Rounded Rectangle 24"/>
          <p:cNvSpPr/>
          <p:nvPr/>
        </p:nvSpPr>
        <p:spPr>
          <a:xfrm>
            <a:off x="7577386" y="1844040"/>
            <a:ext cx="2539339" cy="609600"/>
          </a:xfrm>
          <a:prstGeom prst="roundRect">
            <a:avLst/>
          </a:prstGeom>
          <a:noFill/>
          <a:ln w="19050">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ounded Rectangle 25"/>
          <p:cNvSpPr/>
          <p:nvPr/>
        </p:nvSpPr>
        <p:spPr>
          <a:xfrm>
            <a:off x="7738712" y="2489500"/>
            <a:ext cx="1362278" cy="497540"/>
          </a:xfrm>
          <a:prstGeom prst="roundRect">
            <a:avLst/>
          </a:prstGeom>
          <a:noFill/>
          <a:ln w="19050">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Picture 4" descr="C:\Users\anthonyc\AppData\Local\Microsoft\Windows\Temporary Internet Files\Content.IE5\MQ1YJDA6\MCj03984470000[1].wmf"/>
          <p:cNvPicPr>
            <a:picLocks noChangeAspect="1" noChangeArrowheads="1"/>
          </p:cNvPicPr>
          <p:nvPr/>
        </p:nvPicPr>
        <p:blipFill>
          <a:blip r:embed="rId2" cstate="print"/>
          <a:srcRect/>
          <a:stretch>
            <a:fillRect/>
          </a:stretch>
        </p:blipFill>
        <p:spPr bwMode="auto">
          <a:xfrm>
            <a:off x="9507284" y="2987040"/>
            <a:ext cx="609441" cy="271126"/>
          </a:xfrm>
          <a:prstGeom prst="rect">
            <a:avLst/>
          </a:prstGeom>
          <a:noFill/>
        </p:spPr>
      </p:pic>
      <p:sp>
        <p:nvSpPr>
          <p:cNvPr id="28" name="Rounded Rectangle 27"/>
          <p:cNvSpPr/>
          <p:nvPr/>
        </p:nvSpPr>
        <p:spPr>
          <a:xfrm>
            <a:off x="7475813" y="1767840"/>
            <a:ext cx="2945633" cy="1295400"/>
          </a:xfrm>
          <a:prstGeom prst="roundRect">
            <a:avLst/>
          </a:prstGeom>
          <a:no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9" name="Straight Arrow Connector 28"/>
          <p:cNvCxnSpPr>
            <a:stCxn id="27" idx="2"/>
            <a:endCxn id="24" idx="0"/>
          </p:cNvCxnSpPr>
          <p:nvPr/>
        </p:nvCxnSpPr>
        <p:spPr>
          <a:xfrm rot="5400000">
            <a:off x="9134860" y="3224295"/>
            <a:ext cx="643274" cy="711015"/>
          </a:xfrm>
          <a:prstGeom prst="straightConnector1">
            <a:avLst/>
          </a:prstGeom>
          <a:ln w="38100">
            <a:solidFill>
              <a:schemeClr val="accent2"/>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9304137" y="2377441"/>
            <a:ext cx="889987" cy="307777"/>
          </a:xfrm>
          <a:prstGeom prst="rect">
            <a:avLst/>
          </a:prstGeom>
          <a:noFill/>
        </p:spPr>
        <p:txBody>
          <a:bodyPr wrap="none" rtlCol="0">
            <a:spAutoFit/>
          </a:bodyPr>
          <a:lstStyle/>
          <a:p>
            <a:r>
              <a:rPr lang="en-US" sz="1400" dirty="0" smtClean="0"/>
              <a:t>Subnet 1</a:t>
            </a:r>
            <a:endParaRPr lang="en-US" dirty="0"/>
          </a:p>
        </p:txBody>
      </p:sp>
      <p:sp>
        <p:nvSpPr>
          <p:cNvPr id="31" name="TextBox 30"/>
          <p:cNvSpPr txBox="1"/>
          <p:nvPr/>
        </p:nvSpPr>
        <p:spPr>
          <a:xfrm>
            <a:off x="7577386" y="2907864"/>
            <a:ext cx="889987" cy="307777"/>
          </a:xfrm>
          <a:prstGeom prst="rect">
            <a:avLst/>
          </a:prstGeom>
          <a:noFill/>
        </p:spPr>
        <p:txBody>
          <a:bodyPr wrap="none" rtlCol="0">
            <a:spAutoFit/>
          </a:bodyPr>
          <a:lstStyle/>
          <a:p>
            <a:r>
              <a:rPr lang="en-US" sz="1400" dirty="0" smtClean="0"/>
              <a:t>Subnet 2</a:t>
            </a:r>
            <a:endParaRPr lang="en-US" dirty="0"/>
          </a:p>
        </p:txBody>
      </p:sp>
      <p:pic>
        <p:nvPicPr>
          <p:cNvPr id="32" name="Picture 4" descr="C:\Users\anthonyc\AppData\Local\Microsoft\Windows\Temporary Internet Files\Content.IE5\MQ1YJDA6\MCj03984470000[1].wmf"/>
          <p:cNvPicPr>
            <a:picLocks noChangeAspect="1" noChangeArrowheads="1"/>
          </p:cNvPicPr>
          <p:nvPr/>
        </p:nvPicPr>
        <p:blipFill>
          <a:blip r:embed="rId2" cstate="print"/>
          <a:srcRect/>
          <a:stretch>
            <a:fillRect/>
          </a:stretch>
        </p:blipFill>
        <p:spPr bwMode="auto">
          <a:xfrm>
            <a:off x="9812004" y="4739640"/>
            <a:ext cx="609441" cy="271126"/>
          </a:xfrm>
          <a:prstGeom prst="rect">
            <a:avLst/>
          </a:prstGeom>
          <a:noFill/>
        </p:spPr>
      </p:pic>
      <p:cxnSp>
        <p:nvCxnSpPr>
          <p:cNvPr id="33" name="Straight Connector 32"/>
          <p:cNvCxnSpPr>
            <a:stCxn id="24" idx="2"/>
            <a:endCxn id="23" idx="3"/>
          </p:cNvCxnSpPr>
          <p:nvPr/>
        </p:nvCxnSpPr>
        <p:spPr>
          <a:xfrm rot="5400000">
            <a:off x="7823917" y="3614968"/>
            <a:ext cx="719474" cy="1834673"/>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a:stCxn id="24" idx="2"/>
            <a:endCxn id="14" idx="3"/>
          </p:cNvCxnSpPr>
          <p:nvPr/>
        </p:nvCxnSpPr>
        <p:spPr>
          <a:xfrm rot="5400000">
            <a:off x="7976237" y="4072088"/>
            <a:ext cx="1024274" cy="1225232"/>
          </a:xfrm>
          <a:prstGeom prst="line">
            <a:avLst/>
          </a:prstGeom>
        </p:spPr>
        <p:style>
          <a:lnRef idx="1">
            <a:schemeClr val="accent1"/>
          </a:lnRef>
          <a:fillRef idx="0">
            <a:schemeClr val="accent1"/>
          </a:fillRef>
          <a:effectRef idx="0">
            <a:schemeClr val="accent1"/>
          </a:effectRef>
          <a:fontRef idx="minor">
            <a:schemeClr val="tx1"/>
          </a:fontRef>
        </p:style>
      </p:cxnSp>
      <p:cxnSp>
        <p:nvCxnSpPr>
          <p:cNvPr id="35" name="Straight Connector 34"/>
          <p:cNvCxnSpPr>
            <a:stCxn id="24" idx="2"/>
            <a:endCxn id="15" idx="2"/>
          </p:cNvCxnSpPr>
          <p:nvPr/>
        </p:nvCxnSpPr>
        <p:spPr>
          <a:xfrm rot="5400000">
            <a:off x="8219052" y="4391103"/>
            <a:ext cx="1100474" cy="663402"/>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a:stCxn id="24" idx="2"/>
            <a:endCxn id="32" idx="0"/>
          </p:cNvCxnSpPr>
          <p:nvPr/>
        </p:nvCxnSpPr>
        <p:spPr>
          <a:xfrm rot="16200000" flipH="1">
            <a:off x="9325320" y="3948236"/>
            <a:ext cx="567074" cy="1015735"/>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a:stCxn id="32" idx="2"/>
            <a:endCxn id="18" idx="0"/>
          </p:cNvCxnSpPr>
          <p:nvPr/>
        </p:nvCxnSpPr>
        <p:spPr>
          <a:xfrm rot="16200000" flipH="1">
            <a:off x="10447056" y="4680436"/>
            <a:ext cx="151929" cy="812588"/>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a:stCxn id="32" idx="2"/>
            <a:endCxn id="17" idx="1"/>
          </p:cNvCxnSpPr>
          <p:nvPr/>
        </p:nvCxnSpPr>
        <p:spPr>
          <a:xfrm rot="16200000" flipH="1">
            <a:off x="10031614" y="5095877"/>
            <a:ext cx="262274" cy="92053"/>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a:stCxn id="32" idx="2"/>
            <a:endCxn id="16" idx="3"/>
          </p:cNvCxnSpPr>
          <p:nvPr/>
        </p:nvCxnSpPr>
        <p:spPr>
          <a:xfrm rot="5400000">
            <a:off x="9690380" y="4922896"/>
            <a:ext cx="338474" cy="514217"/>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28364611"/>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In Closing</a:t>
            </a:r>
            <a:endParaRPr lang="en-US" dirty="0"/>
          </a:p>
        </p:txBody>
      </p:sp>
      <p:sp>
        <p:nvSpPr>
          <p:cNvPr id="6" name="Text Placeholder 5"/>
          <p:cNvSpPr>
            <a:spLocks noGrp="1"/>
          </p:cNvSpPr>
          <p:nvPr>
            <p:ph type="body" sz="quarter" idx="10"/>
          </p:nvPr>
        </p:nvSpPr>
        <p:spPr>
          <a:xfrm>
            <a:off x="519112" y="1447799"/>
            <a:ext cx="11149013" cy="5373779"/>
          </a:xfrm>
        </p:spPr>
        <p:txBody>
          <a:bodyPr/>
          <a:lstStyle/>
          <a:p>
            <a:r>
              <a:rPr lang="en-US" sz="2800" dirty="0" smtClean="0"/>
              <a:t>Hopefully this session has provided you with a useful overview of Windows Azure Connect:</a:t>
            </a:r>
          </a:p>
          <a:p>
            <a:pPr lvl="1"/>
            <a:r>
              <a:rPr lang="en-US" sz="2400" dirty="0" smtClean="0"/>
              <a:t>Key capabilities and features</a:t>
            </a:r>
          </a:p>
          <a:p>
            <a:pPr lvl="1"/>
            <a:r>
              <a:rPr lang="en-US" sz="2400" dirty="0" smtClean="0"/>
              <a:t>How to deploy and manage </a:t>
            </a:r>
          </a:p>
          <a:p>
            <a:pPr lvl="1"/>
            <a:r>
              <a:rPr lang="en-US" sz="2400" dirty="0" smtClean="0"/>
              <a:t>Scenarios and considerations</a:t>
            </a:r>
            <a:br>
              <a:rPr lang="en-US" sz="2400" dirty="0" smtClean="0"/>
            </a:br>
            <a:endParaRPr lang="en-US" sz="2400" dirty="0" smtClean="0"/>
          </a:p>
          <a:p>
            <a:r>
              <a:rPr lang="en-US" sz="2800" dirty="0" smtClean="0"/>
              <a:t>Resources:</a:t>
            </a:r>
          </a:p>
          <a:p>
            <a:pPr lvl="1"/>
            <a:r>
              <a:rPr lang="en-US" sz="2400" dirty="0" smtClean="0">
                <a:hlinkClick r:id="rId3"/>
              </a:rPr>
              <a:t>http://microsoft.com/windowsazure</a:t>
            </a:r>
            <a:r>
              <a:rPr lang="en-US" sz="2400" dirty="0" smtClean="0"/>
              <a:t> to learn more &amp; sign-up</a:t>
            </a:r>
          </a:p>
          <a:p>
            <a:pPr lvl="1"/>
            <a:r>
              <a:rPr lang="en-US" sz="2400" dirty="0" smtClean="0"/>
              <a:t>Request access to the CTP through the Windows Azure Portal</a:t>
            </a:r>
          </a:p>
          <a:p>
            <a:pPr lvl="1"/>
            <a:r>
              <a:rPr lang="en-US" sz="2400" dirty="0" smtClean="0"/>
              <a:t>Team blog - </a:t>
            </a:r>
            <a:r>
              <a:rPr lang="en-US" sz="2400" dirty="0" smtClean="0">
                <a:hlinkClick r:id="rId4"/>
              </a:rPr>
              <a:t>http</a:t>
            </a:r>
            <a:r>
              <a:rPr lang="en-US" sz="2400" dirty="0">
                <a:hlinkClick r:id="rId4"/>
              </a:rPr>
              <a:t>://blogs.msdn.com/b/windows_azure_connect_team_blog</a:t>
            </a:r>
            <a:r>
              <a:rPr lang="en-US" sz="2400" dirty="0" smtClean="0">
                <a:hlinkClick r:id="rId4"/>
              </a:rPr>
              <a:t>/</a:t>
            </a:r>
            <a:endParaRPr lang="en-US" sz="2400" dirty="0" smtClean="0"/>
          </a:p>
          <a:p>
            <a:pPr lvl="1"/>
            <a:r>
              <a:rPr lang="en-US" sz="2400" dirty="0" smtClean="0"/>
              <a:t>Questions, </a:t>
            </a:r>
            <a:r>
              <a:rPr lang="en-US" sz="2400" smtClean="0"/>
              <a:t>issues - </a:t>
            </a:r>
            <a:r>
              <a:rPr lang="en-US" sz="2400" smtClean="0">
                <a:hlinkClick r:id="rId5"/>
              </a:rPr>
              <a:t>http</a:t>
            </a:r>
            <a:r>
              <a:rPr lang="en-US" sz="2400" dirty="0">
                <a:hlinkClick r:id="rId5"/>
              </a:rPr>
              <a:t>://</a:t>
            </a:r>
            <a:r>
              <a:rPr lang="en-US" sz="2400" dirty="0" smtClean="0">
                <a:hlinkClick r:id="rId5"/>
              </a:rPr>
              <a:t>social.msdn.microsoft.com/Forums/en/windowsazureconnectivity</a:t>
            </a:r>
            <a:endParaRPr lang="en-US" sz="2400" dirty="0" smtClean="0"/>
          </a:p>
          <a:p>
            <a:endParaRPr lang="en-US" dirty="0"/>
          </a:p>
        </p:txBody>
      </p:sp>
    </p:spTree>
    <p:extLst>
      <p:ext uri="{BB962C8B-B14F-4D97-AF65-F5344CB8AC3E}">
        <p14:creationId xmlns:p14="http://schemas.microsoft.com/office/powerpoint/2010/main" val="955432852"/>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What is Windows Azure Virtual Network?</a:t>
            </a:r>
            <a:endParaRPr lang="en-US" dirty="0"/>
          </a:p>
        </p:txBody>
      </p:sp>
      <p:sp>
        <p:nvSpPr>
          <p:cNvPr id="3" name="Content Placeholder 2"/>
          <p:cNvSpPr>
            <a:spLocks noGrp="1"/>
          </p:cNvSpPr>
          <p:nvPr>
            <p:ph idx="1"/>
          </p:nvPr>
        </p:nvSpPr>
        <p:spPr>
          <a:xfrm>
            <a:off x="519112" y="1447799"/>
            <a:ext cx="11149013" cy="4610493"/>
          </a:xfrm>
        </p:spPr>
        <p:txBody>
          <a:bodyPr/>
          <a:lstStyle/>
          <a:p>
            <a:r>
              <a:rPr lang="en-US" sz="2800" smtClean="0"/>
              <a:t>New pillar of the Windows Azure platform </a:t>
            </a:r>
          </a:p>
          <a:p>
            <a:r>
              <a:rPr lang="en-US" sz="2800" smtClean="0"/>
              <a:t>Suite of network services that expand the range of application scenarios that can be delivered on the platform</a:t>
            </a:r>
            <a:br>
              <a:rPr lang="en-US" sz="2800" smtClean="0"/>
            </a:br>
            <a:endParaRPr lang="en-US" sz="2800" smtClean="0"/>
          </a:p>
          <a:p>
            <a:r>
              <a:rPr lang="en-US" sz="2800" b="1" smtClean="0"/>
              <a:t>Windows Azure Connect</a:t>
            </a:r>
          </a:p>
          <a:p>
            <a:pPr lvl="1"/>
            <a:r>
              <a:rPr lang="en-US" sz="2400" b="1" smtClean="0"/>
              <a:t>First Virtual Network offering </a:t>
            </a:r>
          </a:p>
          <a:p>
            <a:pPr lvl="1"/>
            <a:r>
              <a:rPr lang="en-US" sz="2400" b="1" smtClean="0"/>
              <a:t>Enables cross-premises connectivity</a:t>
            </a:r>
            <a:r>
              <a:rPr lang="en-US" sz="2400" smtClean="0"/>
              <a:t/>
            </a:r>
            <a:br>
              <a:rPr lang="en-US" sz="2400" smtClean="0"/>
            </a:br>
            <a:endParaRPr lang="en-US" sz="2400" smtClean="0"/>
          </a:p>
          <a:p>
            <a:r>
              <a:rPr lang="en-US" sz="2800" smtClean="0"/>
              <a:t>Other services</a:t>
            </a:r>
          </a:p>
          <a:p>
            <a:pPr lvl="1"/>
            <a:r>
              <a:rPr lang="en-US" sz="2400" smtClean="0"/>
              <a:t>Global traffic management </a:t>
            </a:r>
          </a:p>
          <a:p>
            <a:pPr lvl="1"/>
            <a:r>
              <a:rPr lang="en-US" sz="2400" smtClean="0"/>
              <a:t>Datacenter network virtualization (coming in future)</a:t>
            </a:r>
            <a:endParaRPr lang="en-US" sz="2400" dirty="0" smtClean="0"/>
          </a:p>
        </p:txBody>
      </p:sp>
    </p:spTree>
    <p:extLst>
      <p:ext uri="{BB962C8B-B14F-4D97-AF65-F5344CB8AC3E}">
        <p14:creationId xmlns:p14="http://schemas.microsoft.com/office/powerpoint/2010/main" val="897577763"/>
      </p:ext>
    </p:extLst>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mtClean="0"/>
              <a:t>Announcement Title</a:t>
            </a:r>
            <a:endParaRPr lang="en-US" dirty="0"/>
          </a:p>
        </p:txBody>
      </p:sp>
      <p:sp>
        <p:nvSpPr>
          <p:cNvPr id="6" name="Subtitle 5"/>
          <p:cNvSpPr>
            <a:spLocks noGrp="1"/>
          </p:cNvSpPr>
          <p:nvPr>
            <p:ph type="subTitle" idx="1"/>
          </p:nvPr>
        </p:nvSpPr>
        <p:spPr/>
        <p:txBody>
          <a:bodyPr/>
          <a:lstStyle/>
          <a:p>
            <a:endParaRPr lang="en-US"/>
          </a:p>
        </p:txBody>
      </p:sp>
      <p:sp>
        <p:nvSpPr>
          <p:cNvPr id="5" name="Text Placeholder 4"/>
          <p:cNvSpPr>
            <a:spLocks noGrp="1"/>
          </p:cNvSpPr>
          <p:nvPr>
            <p:ph type="body" sz="quarter" idx="10"/>
          </p:nvPr>
        </p:nvSpPr>
        <p:spPr/>
        <p:txBody>
          <a:bodyPr/>
          <a:lstStyle/>
          <a:p>
            <a:r>
              <a:rPr lang="en-US" smtClean="0"/>
              <a:t>announcement</a:t>
            </a:r>
            <a:endParaRPr lang="en-US" dirty="0"/>
          </a:p>
        </p:txBody>
      </p:sp>
    </p:spTree>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r>
              <a:rPr lang="en-US" smtClean="0"/>
              <a:t>Track Resources</a:t>
            </a:r>
            <a:endParaRPr lang="en-US" dirty="0"/>
          </a:p>
        </p:txBody>
      </p:sp>
      <p:sp>
        <p:nvSpPr>
          <p:cNvPr id="13" name="Rectangle 12"/>
          <p:cNvSpPr/>
          <p:nvPr/>
        </p:nvSpPr>
        <p:spPr bwMode="auto">
          <a:xfrm>
            <a:off x="507868" y="1447800"/>
            <a:ext cx="11160257" cy="963341"/>
          </a:xfrm>
          <a:prstGeom prst="rect">
            <a:avLst/>
          </a:prstGeom>
          <a:noFill/>
          <a:ln w="38100">
            <a:noFill/>
            <a:miter lim="800000"/>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0" tIns="0" rIns="0" bIns="0" numCol="1" rtlCol="0" anchor="t" anchorCtr="0" compatLnSpc="1">
            <a:prstTxWarp prst="textNoShape">
              <a:avLst/>
            </a:prstTxWarp>
            <a:spAutoFit/>
          </a:bodyPr>
          <a:lstStyle/>
          <a:p>
            <a:pPr lvl="0">
              <a:lnSpc>
                <a:spcPct val="90000"/>
              </a:lnSpc>
              <a:spcAft>
                <a:spcPts val="600"/>
              </a:spcAft>
              <a:buSzPct val="100000"/>
            </a:pPr>
            <a:r>
              <a:rPr lang="en-US" sz="2000" spc="-30" dirty="0">
                <a:gradFill>
                  <a:gsLst>
                    <a:gs pos="0">
                      <a:srgbClr val="FFFFFF"/>
                    </a:gs>
                    <a:gs pos="86000">
                      <a:srgbClr val="FFFFFF"/>
                    </a:gs>
                  </a:gsLst>
                  <a:lin ang="0" scaled="0"/>
                </a:gradFill>
              </a:rPr>
              <a:t>Don’t forget to visit the </a:t>
            </a:r>
            <a:r>
              <a:rPr lang="en-US" sz="2000" spc="-30" dirty="0" smtClean="0">
                <a:gradFill>
                  <a:gsLst>
                    <a:gs pos="0">
                      <a:srgbClr val="FFFFFF"/>
                    </a:gs>
                    <a:gs pos="86000">
                      <a:srgbClr val="FFFFFF"/>
                    </a:gs>
                  </a:gsLst>
                  <a:lin ang="0" scaled="0"/>
                </a:gradFill>
              </a:rPr>
              <a:t>Cloud Power area within the TLC (</a:t>
            </a:r>
            <a:r>
              <a:rPr lang="en-US" sz="2000" spc="-30" dirty="0" smtClean="0">
                <a:solidFill>
                  <a:schemeClr val="tx2">
                    <a:lumMod val="60000"/>
                    <a:lumOff val="40000"/>
                  </a:schemeClr>
                </a:solidFill>
              </a:rPr>
              <a:t>Blue </a:t>
            </a:r>
            <a:r>
              <a:rPr lang="en-US" sz="2000" spc="-30" dirty="0">
                <a:solidFill>
                  <a:schemeClr val="tx2">
                    <a:lumMod val="60000"/>
                    <a:lumOff val="40000"/>
                  </a:schemeClr>
                </a:solidFill>
              </a:rPr>
              <a:t>Section</a:t>
            </a:r>
            <a:r>
              <a:rPr lang="en-US" sz="2000" spc="-30" dirty="0">
                <a:gradFill>
                  <a:gsLst>
                    <a:gs pos="0">
                      <a:srgbClr val="FFFFFF"/>
                    </a:gs>
                    <a:gs pos="86000">
                      <a:srgbClr val="FFFFFF"/>
                    </a:gs>
                  </a:gsLst>
                  <a:lin ang="0" scaled="0"/>
                </a:gradFill>
              </a:rPr>
              <a:t>) </a:t>
            </a:r>
            <a:r>
              <a:rPr lang="en-US" sz="2000" spc="-30" dirty="0" smtClean="0">
                <a:gradFill>
                  <a:gsLst>
                    <a:gs pos="0">
                      <a:srgbClr val="FFFFFF"/>
                    </a:gs>
                    <a:gs pos="86000">
                      <a:srgbClr val="FFFFFF"/>
                    </a:gs>
                  </a:gsLst>
                  <a:lin ang="0" scaled="0"/>
                </a:gradFill>
              </a:rPr>
              <a:t>to see product </a:t>
            </a:r>
            <a:r>
              <a:rPr lang="en-US" sz="2000" spc="-30" dirty="0">
                <a:gradFill>
                  <a:gsLst>
                    <a:gs pos="0">
                      <a:srgbClr val="FFFFFF"/>
                    </a:gs>
                    <a:gs pos="86000">
                      <a:srgbClr val="FFFFFF"/>
                    </a:gs>
                  </a:gsLst>
                  <a:lin ang="0" scaled="0"/>
                </a:gradFill>
              </a:rPr>
              <a:t>demos and speak with experts about the </a:t>
            </a:r>
            <a:r>
              <a:rPr lang="en-US" sz="2000" spc="-30" dirty="0" smtClean="0">
                <a:gradFill>
                  <a:gsLst>
                    <a:gs pos="0">
                      <a:srgbClr val="FFFFFF"/>
                    </a:gs>
                    <a:gs pos="86000">
                      <a:srgbClr val="FFFFFF"/>
                    </a:gs>
                  </a:gsLst>
                  <a:lin ang="0" scaled="0"/>
                </a:gradFill>
              </a:rPr>
              <a:t>Server &amp; Cloud Platform solutions that help drive your business forward.</a:t>
            </a:r>
            <a:endParaRPr lang="en-US" sz="2000" spc="-30" dirty="0">
              <a:gradFill>
                <a:gsLst>
                  <a:gs pos="0">
                    <a:srgbClr val="FFFFFF"/>
                  </a:gs>
                  <a:gs pos="86000">
                    <a:srgbClr val="FFFFFF"/>
                  </a:gs>
                </a:gsLst>
                <a:lin ang="0" scaled="0"/>
              </a:gradFill>
            </a:endParaRPr>
          </a:p>
          <a:p>
            <a:pPr lvl="0">
              <a:lnSpc>
                <a:spcPct val="90000"/>
              </a:lnSpc>
              <a:buSzPct val="100000"/>
            </a:pPr>
            <a:r>
              <a:rPr lang="en-US" sz="2000" spc="-30" dirty="0" smtClean="0">
                <a:gradFill>
                  <a:gsLst>
                    <a:gs pos="0">
                      <a:srgbClr val="FFFFFF"/>
                    </a:gs>
                    <a:gs pos="86000">
                      <a:srgbClr val="FFFFFF"/>
                    </a:gs>
                  </a:gsLst>
                  <a:lin ang="0" scaled="0"/>
                </a:gradFill>
              </a:rPr>
              <a:t>You </a:t>
            </a:r>
            <a:r>
              <a:rPr lang="en-US" sz="2000" spc="-30" dirty="0">
                <a:gradFill>
                  <a:gsLst>
                    <a:gs pos="0">
                      <a:srgbClr val="FFFFFF"/>
                    </a:gs>
                    <a:gs pos="86000">
                      <a:srgbClr val="FFFFFF"/>
                    </a:gs>
                  </a:gsLst>
                  <a:lin ang="0" scaled="0"/>
                </a:gradFill>
              </a:rPr>
              <a:t>can also find the latest information about </a:t>
            </a:r>
            <a:r>
              <a:rPr lang="en-US" sz="2000" spc="-30" dirty="0" smtClean="0">
                <a:gradFill>
                  <a:gsLst>
                    <a:gs pos="0">
                      <a:srgbClr val="FFFFFF"/>
                    </a:gs>
                    <a:gs pos="86000">
                      <a:srgbClr val="FFFFFF"/>
                    </a:gs>
                  </a:gsLst>
                  <a:lin ang="0" scaled="0"/>
                </a:gradFill>
              </a:rPr>
              <a:t>our products </a:t>
            </a:r>
            <a:r>
              <a:rPr lang="en-US" sz="2000" spc="-30" dirty="0">
                <a:gradFill>
                  <a:gsLst>
                    <a:gs pos="0">
                      <a:srgbClr val="FFFFFF"/>
                    </a:gs>
                    <a:gs pos="86000">
                      <a:srgbClr val="FFFFFF"/>
                    </a:gs>
                  </a:gsLst>
                  <a:lin ang="0" scaled="0"/>
                </a:gradFill>
              </a:rPr>
              <a:t>at the following links:</a:t>
            </a:r>
            <a:r>
              <a:rPr lang="en-US" sz="2400" spc="-30" dirty="0">
                <a:gradFill>
                  <a:gsLst>
                    <a:gs pos="0">
                      <a:srgbClr val="FFFFFF"/>
                    </a:gs>
                    <a:gs pos="86000">
                      <a:srgbClr val="FFFFFF"/>
                    </a:gs>
                  </a:gsLst>
                  <a:lin ang="0" scaled="0"/>
                </a:gradFill>
              </a:rPr>
              <a:t> </a:t>
            </a:r>
          </a:p>
        </p:txBody>
      </p:sp>
      <p:sp>
        <p:nvSpPr>
          <p:cNvPr id="14" name="Rectangle 13"/>
          <p:cNvSpPr/>
          <p:nvPr/>
        </p:nvSpPr>
        <p:spPr bwMode="auto">
          <a:xfrm>
            <a:off x="504676" y="4639503"/>
            <a:ext cx="11163449" cy="548640"/>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ctr" anchorCtr="0" compatLnSpc="1">
            <a:prstTxWarp prst="textNoShape">
              <a:avLst/>
            </a:prstTxWarp>
            <a:spAutoFit/>
          </a:bodyPr>
          <a:lstStyle/>
          <a:p>
            <a:pPr marL="347663" lvl="0" indent="-347663">
              <a:lnSpc>
                <a:spcPct val="90000"/>
              </a:lnSpc>
              <a:spcBef>
                <a:spcPct val="20000"/>
              </a:spcBef>
              <a:buSzPct val="90000"/>
              <a:buBlip>
                <a:blip r:embed="rId3"/>
              </a:buBlip>
            </a:pPr>
            <a:r>
              <a:rPr lang="en-US" sz="2000" dirty="0" smtClean="0">
                <a:gradFill>
                  <a:gsLst>
                    <a:gs pos="0">
                      <a:schemeClr val="tx1"/>
                    </a:gs>
                    <a:gs pos="100000">
                      <a:schemeClr val="tx1"/>
                    </a:gs>
                  </a:gsLst>
                  <a:lin ang="5400000" scaled="0"/>
                </a:gradFill>
              </a:rPr>
              <a:t>Windows Azure - </a:t>
            </a:r>
            <a:r>
              <a:rPr lang="en-US" sz="2000" u="sng" dirty="0">
                <a:hlinkClick r:id="rId4"/>
              </a:rPr>
              <a:t>http://www.microsoft.com/windowsazure/</a:t>
            </a:r>
            <a:endParaRPr lang="en-US" sz="2000" dirty="0">
              <a:gradFill>
                <a:gsLst>
                  <a:gs pos="0">
                    <a:schemeClr val="tx1"/>
                  </a:gs>
                  <a:gs pos="100000">
                    <a:schemeClr val="tx1"/>
                  </a:gs>
                </a:gsLst>
                <a:lin ang="5400000" scaled="0"/>
              </a:gradFill>
            </a:endParaRPr>
          </a:p>
        </p:txBody>
      </p:sp>
      <p:sp>
        <p:nvSpPr>
          <p:cNvPr id="15" name="Rectangle 14"/>
          <p:cNvSpPr/>
          <p:nvPr/>
        </p:nvSpPr>
        <p:spPr bwMode="auto">
          <a:xfrm>
            <a:off x="501933" y="5316128"/>
            <a:ext cx="11173090" cy="548640"/>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ctr" anchorCtr="0" compatLnSpc="1">
            <a:prstTxWarp prst="textNoShape">
              <a:avLst/>
            </a:prstTxWarp>
            <a:spAutoFit/>
          </a:bodyPr>
          <a:lstStyle/>
          <a:p>
            <a:pPr marL="347663" lvl="0" indent="-347663">
              <a:lnSpc>
                <a:spcPct val="90000"/>
              </a:lnSpc>
              <a:spcBef>
                <a:spcPct val="20000"/>
              </a:spcBef>
              <a:buSzPct val="90000"/>
              <a:buBlip>
                <a:blip r:embed="rId3"/>
              </a:buBlip>
            </a:pPr>
            <a:r>
              <a:rPr lang="en-US" sz="2000" dirty="0" smtClean="0">
                <a:gradFill>
                  <a:gsLst>
                    <a:gs pos="0">
                      <a:schemeClr val="tx1"/>
                    </a:gs>
                    <a:gs pos="100000">
                      <a:schemeClr val="tx1"/>
                    </a:gs>
                  </a:gsLst>
                  <a:lin ang="5400000" scaled="0"/>
                </a:gradFill>
              </a:rPr>
              <a:t>Microsoft System Center - </a:t>
            </a:r>
            <a:r>
              <a:rPr lang="en-US" sz="2000" u="sng" dirty="0">
                <a:hlinkClick r:id="rId5"/>
              </a:rPr>
              <a:t>http://www.microsoft.com/systemcenter/</a:t>
            </a:r>
            <a:endParaRPr lang="en-US" sz="2000" dirty="0">
              <a:gradFill>
                <a:gsLst>
                  <a:gs pos="0">
                    <a:schemeClr val="tx1"/>
                  </a:gs>
                  <a:gs pos="100000">
                    <a:schemeClr val="tx1"/>
                  </a:gs>
                </a:gsLst>
                <a:lin ang="5400000" scaled="0"/>
              </a:gradFill>
            </a:endParaRPr>
          </a:p>
        </p:txBody>
      </p:sp>
      <p:sp>
        <p:nvSpPr>
          <p:cNvPr id="17" name="Rectangle 16"/>
          <p:cNvSpPr/>
          <p:nvPr/>
        </p:nvSpPr>
        <p:spPr bwMode="auto">
          <a:xfrm>
            <a:off x="508964" y="5992755"/>
            <a:ext cx="11173090" cy="548640"/>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ctr" anchorCtr="0" compatLnSpc="1">
            <a:prstTxWarp prst="textNoShape">
              <a:avLst/>
            </a:prstTxWarp>
            <a:spAutoFit/>
          </a:bodyPr>
          <a:lstStyle/>
          <a:p>
            <a:pPr marL="347663" lvl="0" indent="-347663">
              <a:lnSpc>
                <a:spcPct val="90000"/>
              </a:lnSpc>
              <a:spcBef>
                <a:spcPct val="20000"/>
              </a:spcBef>
              <a:buSzPct val="90000"/>
              <a:buBlip>
                <a:blip r:embed="rId3"/>
              </a:buBlip>
            </a:pPr>
            <a:r>
              <a:rPr lang="en-US" sz="2000" dirty="0" smtClean="0">
                <a:gradFill>
                  <a:gsLst>
                    <a:gs pos="0">
                      <a:schemeClr val="tx1"/>
                    </a:gs>
                    <a:gs pos="100000">
                      <a:schemeClr val="tx1"/>
                    </a:gs>
                  </a:gsLst>
                  <a:lin ang="5400000" scaled="0"/>
                </a:gradFill>
              </a:rPr>
              <a:t>Microsoft Forefront - </a:t>
            </a:r>
            <a:r>
              <a:rPr lang="en-US" sz="2000" u="sng" dirty="0">
                <a:hlinkClick r:id="rId6"/>
              </a:rPr>
              <a:t>http://www.microsoft.com/forefront/</a:t>
            </a:r>
            <a:endParaRPr lang="en-US" sz="2000" dirty="0">
              <a:gradFill>
                <a:gsLst>
                  <a:gs pos="0">
                    <a:schemeClr val="tx1"/>
                  </a:gs>
                  <a:gs pos="100000">
                    <a:schemeClr val="tx1"/>
                  </a:gs>
                </a:gsLst>
                <a:lin ang="5400000" scaled="0"/>
              </a:gradFill>
            </a:endParaRPr>
          </a:p>
        </p:txBody>
      </p:sp>
      <p:sp>
        <p:nvSpPr>
          <p:cNvPr id="9" name="Rectangle 8"/>
          <p:cNvSpPr/>
          <p:nvPr/>
        </p:nvSpPr>
        <p:spPr bwMode="auto">
          <a:xfrm>
            <a:off x="507868" y="3962878"/>
            <a:ext cx="11160257" cy="548640"/>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ctr" anchorCtr="0" compatLnSpc="1">
            <a:prstTxWarp prst="textNoShape">
              <a:avLst/>
            </a:prstTxWarp>
            <a:spAutoFit/>
          </a:bodyPr>
          <a:lstStyle/>
          <a:p>
            <a:pPr marL="347663" lvl="0" indent="-347663">
              <a:lnSpc>
                <a:spcPct val="90000"/>
              </a:lnSpc>
              <a:spcBef>
                <a:spcPct val="20000"/>
              </a:spcBef>
              <a:buSzPct val="90000"/>
              <a:buBlip>
                <a:blip r:embed="rId3"/>
              </a:buBlip>
            </a:pPr>
            <a:r>
              <a:rPr lang="en-US" sz="2000" dirty="0" smtClean="0">
                <a:gradFill>
                  <a:gsLst>
                    <a:gs pos="0">
                      <a:schemeClr val="tx1"/>
                    </a:gs>
                    <a:gs pos="100000">
                      <a:schemeClr val="tx1"/>
                    </a:gs>
                  </a:gsLst>
                  <a:lin ang="5400000" scaled="0"/>
                </a:gradFill>
              </a:rPr>
              <a:t>Windows Server - </a:t>
            </a:r>
            <a:r>
              <a:rPr lang="en-US" sz="2000" u="sng" dirty="0">
                <a:hlinkClick r:id="rId7"/>
              </a:rPr>
              <a:t>http://www.microsoft.com/windowsserver/</a:t>
            </a:r>
            <a:r>
              <a:rPr lang="en-US" sz="2000" dirty="0"/>
              <a:t> </a:t>
            </a:r>
            <a:endParaRPr lang="en-US" sz="2000" dirty="0">
              <a:gradFill>
                <a:gsLst>
                  <a:gs pos="0">
                    <a:schemeClr val="tx1"/>
                  </a:gs>
                  <a:gs pos="100000">
                    <a:schemeClr val="tx1"/>
                  </a:gs>
                </a:gsLst>
                <a:lin ang="5400000" scaled="0"/>
              </a:gradFill>
            </a:endParaRPr>
          </a:p>
        </p:txBody>
      </p:sp>
      <p:sp>
        <p:nvSpPr>
          <p:cNvPr id="10" name="Rectangle 9"/>
          <p:cNvSpPr/>
          <p:nvPr/>
        </p:nvSpPr>
        <p:spPr bwMode="auto">
          <a:xfrm>
            <a:off x="507868" y="2609628"/>
            <a:ext cx="11160257" cy="548640"/>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ctr" anchorCtr="0" compatLnSpc="1">
            <a:prstTxWarp prst="textNoShape">
              <a:avLst/>
            </a:prstTxWarp>
            <a:spAutoFit/>
          </a:bodyPr>
          <a:lstStyle/>
          <a:p>
            <a:pPr marL="347663" lvl="0" indent="-347663">
              <a:lnSpc>
                <a:spcPct val="90000"/>
              </a:lnSpc>
              <a:spcBef>
                <a:spcPct val="20000"/>
              </a:spcBef>
              <a:buSzPct val="90000"/>
              <a:buBlip>
                <a:blip r:embed="rId3"/>
              </a:buBlip>
            </a:pPr>
            <a:r>
              <a:rPr lang="en-US" sz="2000" dirty="0" smtClean="0">
                <a:gradFill>
                  <a:gsLst>
                    <a:gs pos="0">
                      <a:schemeClr val="tx1"/>
                    </a:gs>
                    <a:gs pos="100000">
                      <a:schemeClr val="tx1"/>
                    </a:gs>
                  </a:gsLst>
                  <a:lin ang="5400000" scaled="0"/>
                </a:gradFill>
              </a:rPr>
              <a:t>Cloud Power - </a:t>
            </a:r>
            <a:r>
              <a:rPr lang="en-US" sz="2000" u="sng" dirty="0">
                <a:hlinkClick r:id="rId8"/>
              </a:rPr>
              <a:t>http://</a:t>
            </a:r>
            <a:r>
              <a:rPr lang="en-US" sz="2000" u="sng" dirty="0" smtClean="0">
                <a:hlinkClick r:id="rId8"/>
              </a:rPr>
              <a:t>www.microsoft.com/cloud/</a:t>
            </a:r>
            <a:r>
              <a:rPr lang="en-US" sz="2000" u="sng" dirty="0" smtClean="0"/>
              <a:t>   </a:t>
            </a:r>
            <a:r>
              <a:rPr lang="en-US" sz="2000" dirty="0" smtClean="0"/>
              <a:t> </a:t>
            </a:r>
            <a:endParaRPr lang="en-US" sz="2000" dirty="0">
              <a:gradFill>
                <a:gsLst>
                  <a:gs pos="0">
                    <a:schemeClr val="tx1"/>
                  </a:gs>
                  <a:gs pos="100000">
                    <a:schemeClr val="tx1"/>
                  </a:gs>
                </a:gsLst>
                <a:lin ang="5400000" scaled="0"/>
              </a:gradFill>
            </a:endParaRPr>
          </a:p>
        </p:txBody>
      </p:sp>
      <p:sp>
        <p:nvSpPr>
          <p:cNvPr id="11" name="Rectangle 10"/>
          <p:cNvSpPr/>
          <p:nvPr/>
        </p:nvSpPr>
        <p:spPr bwMode="auto">
          <a:xfrm>
            <a:off x="507868" y="3286253"/>
            <a:ext cx="11160257" cy="548640"/>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ctr" anchorCtr="0" compatLnSpc="1">
            <a:prstTxWarp prst="textNoShape">
              <a:avLst/>
            </a:prstTxWarp>
            <a:spAutoFit/>
          </a:bodyPr>
          <a:lstStyle/>
          <a:p>
            <a:pPr marL="347663" lvl="0" indent="-347663">
              <a:lnSpc>
                <a:spcPct val="90000"/>
              </a:lnSpc>
              <a:spcBef>
                <a:spcPct val="20000"/>
              </a:spcBef>
              <a:buSzPct val="90000"/>
              <a:buBlip>
                <a:blip r:embed="rId3"/>
              </a:buBlip>
            </a:pPr>
            <a:r>
              <a:rPr lang="en-US" sz="2000" dirty="0" smtClean="0">
                <a:gradFill>
                  <a:gsLst>
                    <a:gs pos="0">
                      <a:schemeClr val="tx1"/>
                    </a:gs>
                    <a:gs pos="100000">
                      <a:schemeClr val="tx1"/>
                    </a:gs>
                  </a:gsLst>
                  <a:lin ang="5400000" scaled="0"/>
                </a:gradFill>
              </a:rPr>
              <a:t>Private Cloud - </a:t>
            </a:r>
            <a:r>
              <a:rPr lang="en-US" sz="2000" u="sng" dirty="0">
                <a:hlinkClick r:id="rId7"/>
              </a:rPr>
              <a:t>http://</a:t>
            </a:r>
            <a:r>
              <a:rPr lang="en-US" sz="2000" u="sng" dirty="0" smtClean="0">
                <a:hlinkClick r:id="rId7"/>
              </a:rPr>
              <a:t>www.microsoft.com/privatecloud/</a:t>
            </a:r>
            <a:r>
              <a:rPr lang="en-US" sz="2000" dirty="0" smtClean="0"/>
              <a:t> </a:t>
            </a:r>
            <a:endParaRPr lang="en-US" sz="2000" dirty="0">
              <a:gradFill>
                <a:gsLst>
                  <a:gs pos="0">
                    <a:schemeClr val="tx1"/>
                  </a:gs>
                  <a:gs pos="100000">
                    <a:schemeClr val="tx1"/>
                  </a:gs>
                </a:gsLst>
                <a:lin ang="5400000" scaled="0"/>
              </a:gradFill>
            </a:endParaRPr>
          </a:p>
        </p:txBody>
      </p:sp>
    </p:spTree>
    <p:extLst>
      <p:ext uri="{BB962C8B-B14F-4D97-AF65-F5344CB8AC3E}">
        <p14:creationId xmlns:p14="http://schemas.microsoft.com/office/powerpoint/2010/main" val="2857714531"/>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Resources</a:t>
            </a:r>
            <a:endParaRPr lang="en-US" dirty="0"/>
          </a:p>
        </p:txBody>
      </p:sp>
      <p:sp>
        <p:nvSpPr>
          <p:cNvPr id="4" name="Rounded Rectangle 3"/>
          <p:cNvSpPr/>
          <p:nvPr/>
        </p:nvSpPr>
        <p:spPr bwMode="ltGray">
          <a:xfrm>
            <a:off x="507868" y="276711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6" name="Rectangle 5"/>
          <p:cNvSpPr/>
          <p:nvPr/>
        </p:nvSpPr>
        <p:spPr bwMode="white">
          <a:xfrm>
            <a:off x="507868" y="4240386"/>
            <a:ext cx="5332611" cy="369332"/>
          </a:xfrm>
          <a:prstGeom prst="rect">
            <a:avLst/>
          </a:prstGeom>
        </p:spPr>
        <p:txBody>
          <a:bodyPr wrap="square">
            <a:spAutoFit/>
          </a:bodyPr>
          <a:lstStyle/>
          <a:p>
            <a:pPr algn="ctr"/>
            <a:r>
              <a:rPr lang="en-US" dirty="0" smtClean="0">
                <a:solidFill>
                  <a:srgbClr val="FFFFFF"/>
                </a:solidFill>
                <a:hlinkClick r:id="rId3"/>
              </a:rPr>
              <a:t>www.microsoft.com/teched</a:t>
            </a:r>
            <a:endParaRPr lang="en-US" sz="1600" dirty="0">
              <a:solidFill>
                <a:srgbClr val="FFFFFF"/>
              </a:solidFill>
            </a:endParaRPr>
          </a:p>
        </p:txBody>
      </p:sp>
      <p:sp>
        <p:nvSpPr>
          <p:cNvPr id="8" name="Rectangle 7"/>
          <p:cNvSpPr/>
          <p:nvPr/>
        </p:nvSpPr>
        <p:spPr bwMode="auto">
          <a:xfrm>
            <a:off x="507868" y="384979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7" name="Rectangle 6"/>
          <p:cNvSpPr/>
          <p:nvPr/>
        </p:nvSpPr>
        <p:spPr>
          <a:xfrm>
            <a:off x="495171" y="3871113"/>
            <a:ext cx="5345308" cy="338554"/>
          </a:xfrm>
          <a:prstGeom prst="rect">
            <a:avLst/>
          </a:prstGeom>
        </p:spPr>
        <p:txBody>
          <a:bodyPr wrap="square">
            <a:spAutoFit/>
          </a:bodyPr>
          <a:lstStyle/>
          <a:p>
            <a:pPr marL="0" lvl="1" algn="ctr">
              <a:tabLst>
                <a:tab pos="1828800" algn="l"/>
              </a:tabLst>
            </a:pPr>
            <a:r>
              <a:rPr lang="en-US" sz="1600" dirty="0" smtClean="0">
                <a:solidFill>
                  <a:srgbClr val="000000">
                    <a:lumMod val="65000"/>
                    <a:lumOff val="35000"/>
                    <a:alpha val="99000"/>
                  </a:srgbClr>
                </a:solidFill>
              </a:rPr>
              <a:t>Sessions On-Demand &amp; Community</a:t>
            </a:r>
          </a:p>
        </p:txBody>
      </p:sp>
      <p:pic>
        <p:nvPicPr>
          <p:cNvPr id="9" name="Picture 8" descr="TechEd_online.pn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bwMode="white">
          <a:xfrm>
            <a:off x="1975610" y="2830648"/>
            <a:ext cx="2409825" cy="1076325"/>
          </a:xfrm>
          <a:prstGeom prst="rect">
            <a:avLst/>
          </a:prstGeom>
          <a:noFill/>
          <a:ln>
            <a:noFill/>
          </a:ln>
        </p:spPr>
      </p:pic>
      <p:sp>
        <p:nvSpPr>
          <p:cNvPr id="10" name="Rounded Rectangle 9"/>
          <p:cNvSpPr/>
          <p:nvPr/>
        </p:nvSpPr>
        <p:spPr bwMode="ltGray">
          <a:xfrm>
            <a:off x="6335650" y="276711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12" name="Rectangle 11"/>
          <p:cNvSpPr/>
          <p:nvPr/>
        </p:nvSpPr>
        <p:spPr bwMode="auto">
          <a:xfrm>
            <a:off x="6335650" y="384979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13" name="Rectangle 12"/>
          <p:cNvSpPr/>
          <p:nvPr/>
        </p:nvSpPr>
        <p:spPr>
          <a:xfrm>
            <a:off x="6322953" y="3871113"/>
            <a:ext cx="5345308" cy="338554"/>
          </a:xfrm>
          <a:prstGeom prst="rect">
            <a:avLst/>
          </a:prstGeom>
        </p:spPr>
        <p:txBody>
          <a:bodyPr wrap="square">
            <a:spAutoFit/>
          </a:bodyPr>
          <a:lstStyle/>
          <a:p>
            <a:pPr marL="0" lvl="1" algn="ctr">
              <a:tabLst>
                <a:tab pos="1828800" algn="l"/>
              </a:tabLst>
            </a:pPr>
            <a:r>
              <a:rPr lang="en-US" sz="1600" dirty="0" smtClean="0">
                <a:solidFill>
                  <a:srgbClr val="000000">
                    <a:lumMod val="65000"/>
                    <a:lumOff val="35000"/>
                    <a:alpha val="99000"/>
                  </a:srgbClr>
                </a:solidFill>
              </a:rPr>
              <a:t>Microsoft Certification &amp; Training Resources</a:t>
            </a:r>
          </a:p>
        </p:txBody>
      </p:sp>
      <p:sp>
        <p:nvSpPr>
          <p:cNvPr id="15" name="Rounded Rectangle 14"/>
          <p:cNvSpPr/>
          <p:nvPr/>
        </p:nvSpPr>
        <p:spPr bwMode="ltGray">
          <a:xfrm>
            <a:off x="507868" y="481290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gradFill>
                <a:gsLst>
                  <a:gs pos="0">
                    <a:srgbClr val="FFFFFF"/>
                  </a:gs>
                  <a:gs pos="100000">
                    <a:srgbClr val="FFFFFF"/>
                  </a:gs>
                </a:gsLst>
                <a:lin ang="5400000" scaled="0"/>
              </a:gradFill>
            </a:endParaRPr>
          </a:p>
        </p:txBody>
      </p:sp>
      <p:sp>
        <p:nvSpPr>
          <p:cNvPr id="17" name="Rectangle 16"/>
          <p:cNvSpPr/>
          <p:nvPr/>
        </p:nvSpPr>
        <p:spPr bwMode="auto">
          <a:xfrm>
            <a:off x="507868" y="589558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18" name="Rectangle 17"/>
          <p:cNvSpPr/>
          <p:nvPr/>
        </p:nvSpPr>
        <p:spPr>
          <a:xfrm>
            <a:off x="495171" y="5916903"/>
            <a:ext cx="5345308" cy="338554"/>
          </a:xfrm>
          <a:prstGeom prst="rect">
            <a:avLst/>
          </a:prstGeom>
        </p:spPr>
        <p:txBody>
          <a:bodyPr wrap="square">
            <a:spAutoFit/>
          </a:bodyPr>
          <a:lstStyle/>
          <a:p>
            <a:pPr marL="0" lvl="1" algn="ctr">
              <a:tabLst>
                <a:tab pos="1828800" algn="l"/>
              </a:tabLst>
            </a:pPr>
            <a:r>
              <a:rPr lang="en-US" sz="1600" dirty="0" smtClean="0">
                <a:solidFill>
                  <a:srgbClr val="000000">
                    <a:lumMod val="65000"/>
                    <a:lumOff val="35000"/>
                    <a:alpha val="99000"/>
                  </a:srgbClr>
                </a:solidFill>
              </a:rPr>
              <a:t>Resources for IT Professionals</a:t>
            </a:r>
          </a:p>
        </p:txBody>
      </p:sp>
      <p:sp>
        <p:nvSpPr>
          <p:cNvPr id="20" name="Rounded Rectangle 19"/>
          <p:cNvSpPr/>
          <p:nvPr/>
        </p:nvSpPr>
        <p:spPr bwMode="ltGray">
          <a:xfrm>
            <a:off x="6335650" y="481290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22" name="Rectangle 21"/>
          <p:cNvSpPr/>
          <p:nvPr/>
        </p:nvSpPr>
        <p:spPr bwMode="auto">
          <a:xfrm>
            <a:off x="6335650" y="589558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23" name="Rectangle 22"/>
          <p:cNvSpPr/>
          <p:nvPr/>
        </p:nvSpPr>
        <p:spPr>
          <a:xfrm>
            <a:off x="6322953" y="5916903"/>
            <a:ext cx="5345308" cy="338554"/>
          </a:xfrm>
          <a:prstGeom prst="rect">
            <a:avLst/>
          </a:prstGeom>
        </p:spPr>
        <p:txBody>
          <a:bodyPr wrap="square">
            <a:spAutoFit/>
          </a:bodyPr>
          <a:lstStyle/>
          <a:p>
            <a:pPr marL="0" lvl="1" algn="ctr">
              <a:tabLst>
                <a:tab pos="1828800" algn="l"/>
              </a:tabLst>
            </a:pPr>
            <a:r>
              <a:rPr lang="en-US" sz="1600" dirty="0" smtClean="0">
                <a:solidFill>
                  <a:srgbClr val="000000">
                    <a:lumMod val="65000"/>
                    <a:lumOff val="35000"/>
                    <a:alpha val="99000"/>
                  </a:srgbClr>
                </a:solidFill>
              </a:rPr>
              <a:t>Resources for Developers</a:t>
            </a:r>
          </a:p>
        </p:txBody>
      </p:sp>
      <p:sp>
        <p:nvSpPr>
          <p:cNvPr id="25" name="Rectangle 24"/>
          <p:cNvSpPr/>
          <p:nvPr/>
        </p:nvSpPr>
        <p:spPr bwMode="white">
          <a:xfrm>
            <a:off x="6322953" y="4249911"/>
            <a:ext cx="5358004" cy="369332"/>
          </a:xfrm>
          <a:prstGeom prst="rect">
            <a:avLst/>
          </a:prstGeom>
        </p:spPr>
        <p:txBody>
          <a:bodyPr wrap="square">
            <a:spAutoFit/>
          </a:bodyPr>
          <a:lstStyle/>
          <a:p>
            <a:pPr algn="ctr"/>
            <a:r>
              <a:rPr lang="en-US" dirty="0" smtClean="0">
                <a:solidFill>
                  <a:srgbClr val="FFFFFF"/>
                </a:solidFill>
                <a:hlinkClick r:id="rId5"/>
              </a:rPr>
              <a:t>www.microsoft.com/learning</a:t>
            </a:r>
            <a:r>
              <a:rPr lang="en-US" dirty="0" smtClean="0">
                <a:solidFill>
                  <a:srgbClr val="FFFFFF"/>
                </a:solidFill>
              </a:rPr>
              <a:t> </a:t>
            </a:r>
            <a:endParaRPr lang="en-US" sz="1600" dirty="0">
              <a:solidFill>
                <a:srgbClr val="FFFFFF"/>
              </a:solidFill>
            </a:endParaRPr>
          </a:p>
        </p:txBody>
      </p:sp>
      <p:sp>
        <p:nvSpPr>
          <p:cNvPr id="26" name="Rectangle 25"/>
          <p:cNvSpPr/>
          <p:nvPr/>
        </p:nvSpPr>
        <p:spPr bwMode="white">
          <a:xfrm>
            <a:off x="507867" y="6291910"/>
            <a:ext cx="5307218" cy="369332"/>
          </a:xfrm>
          <a:prstGeom prst="rect">
            <a:avLst/>
          </a:prstGeom>
        </p:spPr>
        <p:txBody>
          <a:bodyPr wrap="square">
            <a:spAutoFit/>
          </a:bodyPr>
          <a:lstStyle/>
          <a:p>
            <a:pPr algn="ctr">
              <a:spcBef>
                <a:spcPts val="600"/>
              </a:spcBef>
              <a:buSzPct val="120000"/>
              <a:tabLst>
                <a:tab pos="1828800" algn="l"/>
              </a:tabLst>
              <a:defRPr/>
            </a:pPr>
            <a:r>
              <a:rPr lang="en-US" dirty="0" smtClean="0">
                <a:solidFill>
                  <a:srgbClr val="FFFFFF"/>
                </a:solidFill>
                <a:latin typeface="Calibri" pitchFamily="34" charset="0"/>
                <a:hlinkClick r:id="rId6"/>
              </a:rPr>
              <a:t>http://microsoft.com/technet</a:t>
            </a:r>
            <a:r>
              <a:rPr lang="en-US" b="1" dirty="0" smtClean="0">
                <a:solidFill>
                  <a:srgbClr val="FFFFFF"/>
                </a:solidFill>
                <a:latin typeface="Calibri" pitchFamily="34" charset="0"/>
              </a:rPr>
              <a:t>  </a:t>
            </a:r>
            <a:endParaRPr lang="en-US" dirty="0" smtClean="0">
              <a:solidFill>
                <a:srgbClr val="FFFFFF"/>
              </a:solidFill>
              <a:latin typeface="Calibri" pitchFamily="34" charset="0"/>
            </a:endParaRPr>
          </a:p>
        </p:txBody>
      </p:sp>
      <p:sp>
        <p:nvSpPr>
          <p:cNvPr id="27" name="Rectangle 26"/>
          <p:cNvSpPr/>
          <p:nvPr/>
        </p:nvSpPr>
        <p:spPr bwMode="white">
          <a:xfrm>
            <a:off x="6335649" y="6291910"/>
            <a:ext cx="5345308" cy="369332"/>
          </a:xfrm>
          <a:prstGeom prst="rect">
            <a:avLst/>
          </a:prstGeom>
        </p:spPr>
        <p:txBody>
          <a:bodyPr wrap="square" anchor="ctr">
            <a:spAutoFit/>
          </a:bodyPr>
          <a:lstStyle/>
          <a:p>
            <a:pPr algn="ctr">
              <a:spcBef>
                <a:spcPts val="600"/>
              </a:spcBef>
              <a:tabLst>
                <a:tab pos="1828800" algn="l"/>
              </a:tabLst>
            </a:pPr>
            <a:r>
              <a:rPr lang="en-US" dirty="0" smtClean="0">
                <a:solidFill>
                  <a:srgbClr val="FFFFFF"/>
                </a:solidFill>
                <a:hlinkClick r:id="rId7"/>
              </a:rPr>
              <a:t>http://microsoft.com/msdn</a:t>
            </a:r>
            <a:r>
              <a:rPr lang="en-US" b="1" dirty="0" smtClean="0">
                <a:solidFill>
                  <a:srgbClr val="FFFFFF"/>
                </a:solidFill>
              </a:rPr>
              <a:t> </a:t>
            </a:r>
            <a:endParaRPr lang="en-US" dirty="0" smtClean="0">
              <a:solidFill>
                <a:srgbClr val="FFFFFF"/>
              </a:solidFill>
            </a:endParaRPr>
          </a:p>
        </p:txBody>
      </p:sp>
      <p:pic>
        <p:nvPicPr>
          <p:cNvPr id="28" name="Picture 27" descr="TechNet.png"/>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bwMode="white">
          <a:xfrm>
            <a:off x="657030" y="4920291"/>
            <a:ext cx="5046985" cy="1027750"/>
          </a:xfrm>
          <a:prstGeom prst="rect">
            <a:avLst/>
          </a:prstGeom>
          <a:noFill/>
          <a:ln>
            <a:noFill/>
          </a:ln>
        </p:spPr>
      </p:pic>
      <p:pic>
        <p:nvPicPr>
          <p:cNvPr id="29" name="Picture 28" descr="msdn_1inch_rgb.png"/>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bwMode="white">
          <a:xfrm>
            <a:off x="8079617" y="4876504"/>
            <a:ext cx="1857375" cy="942975"/>
          </a:xfrm>
          <a:prstGeom prst="rect">
            <a:avLst/>
          </a:prstGeom>
          <a:noFill/>
          <a:ln>
            <a:noFill/>
          </a:ln>
        </p:spPr>
      </p:pic>
      <p:pic>
        <p:nvPicPr>
          <p:cNvPr id="32" name="Picture 31" descr="ms_Learning_w.eps"/>
          <p:cNvPicPr>
            <a:picLocks noChangeAspect="1"/>
          </p:cNvPicPr>
          <p:nvPr/>
        </p:nvPicPr>
        <p:blipFill>
          <a:blip r:embed="rId10" cstate="screen">
            <a:extLst>
              <a:ext uri="{28A0092B-C50C-407E-A947-70E740481C1C}">
                <a14:useLocalDpi xmlns:a14="http://schemas.microsoft.com/office/drawing/2010/main"/>
              </a:ext>
            </a:extLst>
          </a:blip>
          <a:srcRect l="51467" r="43859"/>
          <a:stretch>
            <a:fillRect/>
          </a:stretch>
        </p:blipFill>
        <p:spPr bwMode="white">
          <a:xfrm>
            <a:off x="9052582" y="2998644"/>
            <a:ext cx="228700" cy="771334"/>
          </a:xfrm>
          <a:prstGeom prst="rect">
            <a:avLst/>
          </a:prstGeom>
          <a:noFill/>
          <a:ln>
            <a:noFill/>
          </a:ln>
        </p:spPr>
      </p:pic>
      <p:pic>
        <p:nvPicPr>
          <p:cNvPr id="33" name="Picture 2" descr="C:\Documents and Settings\Pennie\My Documents\ACERDATA (D)\Pennie's documents\MS Image\Boxshot_Logo\MICROSOFT\Microsoft Logo wht shadow.png"/>
          <p:cNvPicPr>
            <a:picLocks noChangeAspect="1" noChangeArrowheads="1"/>
          </p:cNvPicPr>
          <p:nvPr/>
        </p:nvPicPr>
        <p:blipFill>
          <a:blip r:embed="rId11" cstate="email">
            <a:extLst>
              <a:ext uri="{28A0092B-C50C-407E-A947-70E740481C1C}">
                <a14:useLocalDpi xmlns:a14="http://schemas.microsoft.com/office/drawing/2010/main"/>
              </a:ext>
            </a:extLst>
          </a:blip>
          <a:stretch>
            <a:fillRect/>
          </a:stretch>
        </p:blipFill>
        <p:spPr bwMode="white">
          <a:xfrm>
            <a:off x="6740692" y="3169915"/>
            <a:ext cx="2337342" cy="428793"/>
          </a:xfrm>
          <a:prstGeom prst="rect">
            <a:avLst/>
          </a:prstGeom>
          <a:noFill/>
          <a:ln>
            <a:noFill/>
          </a:ln>
        </p:spPr>
      </p:pic>
      <p:sp>
        <p:nvSpPr>
          <p:cNvPr id="34" name="TextBox 33"/>
          <p:cNvSpPr txBox="1"/>
          <p:nvPr/>
        </p:nvSpPr>
        <p:spPr bwMode="white">
          <a:xfrm>
            <a:off x="9270703" y="3168868"/>
            <a:ext cx="1408799" cy="430887"/>
          </a:xfrm>
          <a:prstGeom prst="rect">
            <a:avLst/>
          </a:prstGeom>
          <a:noFill/>
        </p:spPr>
        <p:txBody>
          <a:bodyPr wrap="square" lIns="0" tIns="0" rIns="0" bIns="0" rtlCol="0">
            <a:spAutoFit/>
          </a:bodyPr>
          <a:lstStyle/>
          <a:p>
            <a:r>
              <a:rPr lang="en-US" sz="2800" dirty="0" smtClean="0">
                <a:gradFill>
                  <a:gsLst>
                    <a:gs pos="0">
                      <a:srgbClr val="FFFFFF"/>
                    </a:gs>
                    <a:gs pos="86000">
                      <a:srgbClr val="FFFFFF"/>
                    </a:gs>
                  </a:gsLst>
                  <a:lin ang="5400000" scaled="0"/>
                </a:gradFill>
                <a:latin typeface="Segoe" pitchFamily="34" charset="0"/>
              </a:rPr>
              <a:t>Learning</a:t>
            </a:r>
          </a:p>
        </p:txBody>
      </p:sp>
      <p:sp>
        <p:nvSpPr>
          <p:cNvPr id="30" name="Rounded Rectangle 29"/>
          <p:cNvSpPr/>
          <p:nvPr/>
        </p:nvSpPr>
        <p:spPr bwMode="ltGray">
          <a:xfrm>
            <a:off x="3404057" y="72495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gradFill>
                <a:gsLst>
                  <a:gs pos="0">
                    <a:srgbClr val="FFFFFF"/>
                  </a:gs>
                  <a:gs pos="100000">
                    <a:srgbClr val="FFFFFF"/>
                  </a:gs>
                </a:gsLst>
                <a:lin ang="5400000" scaled="0"/>
              </a:gradFill>
            </a:endParaRPr>
          </a:p>
        </p:txBody>
      </p:sp>
      <p:sp>
        <p:nvSpPr>
          <p:cNvPr id="31" name="Rectangle 30"/>
          <p:cNvSpPr/>
          <p:nvPr/>
        </p:nvSpPr>
        <p:spPr bwMode="white">
          <a:xfrm>
            <a:off x="3404057" y="2198226"/>
            <a:ext cx="5332611" cy="369332"/>
          </a:xfrm>
          <a:prstGeom prst="rect">
            <a:avLst/>
          </a:prstGeom>
        </p:spPr>
        <p:txBody>
          <a:bodyPr wrap="square">
            <a:spAutoFit/>
          </a:bodyPr>
          <a:lstStyle/>
          <a:p>
            <a:pPr algn="ctr"/>
            <a:r>
              <a:rPr lang="en-US" u="sng" dirty="0" smtClean="0">
                <a:solidFill>
                  <a:srgbClr val="FFFFFF"/>
                </a:solidFill>
                <a:hlinkClick r:id="rId12"/>
              </a:rPr>
              <a:t>http://northamerica.msteched.com</a:t>
            </a:r>
            <a:endParaRPr lang="en-US" sz="1600" dirty="0">
              <a:solidFill>
                <a:srgbClr val="FFFFFF"/>
              </a:solidFill>
            </a:endParaRPr>
          </a:p>
        </p:txBody>
      </p:sp>
      <p:sp>
        <p:nvSpPr>
          <p:cNvPr id="35" name="Rectangle 34"/>
          <p:cNvSpPr/>
          <p:nvPr/>
        </p:nvSpPr>
        <p:spPr bwMode="auto">
          <a:xfrm>
            <a:off x="3404057" y="180763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36" name="Rectangle 35"/>
          <p:cNvSpPr/>
          <p:nvPr/>
        </p:nvSpPr>
        <p:spPr>
          <a:xfrm>
            <a:off x="3391360" y="1828953"/>
            <a:ext cx="5345308" cy="338554"/>
          </a:xfrm>
          <a:prstGeom prst="rect">
            <a:avLst/>
          </a:prstGeom>
        </p:spPr>
        <p:txBody>
          <a:bodyPr wrap="square">
            <a:spAutoFit/>
          </a:bodyPr>
          <a:lstStyle/>
          <a:p>
            <a:pPr marL="0" lvl="1" algn="ctr">
              <a:tabLst>
                <a:tab pos="1828800" algn="l"/>
              </a:tabLst>
            </a:pPr>
            <a:r>
              <a:rPr lang="en-US" sz="1600" dirty="0">
                <a:solidFill>
                  <a:srgbClr val="000000">
                    <a:lumMod val="65000"/>
                    <a:lumOff val="35000"/>
                    <a:alpha val="99000"/>
                  </a:srgbClr>
                </a:solidFill>
              </a:rPr>
              <a:t>Connect. Share. Discuss.</a:t>
            </a:r>
            <a:endParaRPr lang="en-US" sz="1600" dirty="0" smtClean="0">
              <a:solidFill>
                <a:srgbClr val="000000">
                  <a:lumMod val="65000"/>
                  <a:lumOff val="35000"/>
                  <a:alpha val="99000"/>
                </a:srgbClr>
              </a:solidFill>
            </a:endParaRPr>
          </a:p>
        </p:txBody>
      </p:sp>
      <p:pic>
        <p:nvPicPr>
          <p:cNvPr id="3" name="Picture 2"/>
          <p:cNvPicPr>
            <a:picLocks noChangeAspect="1"/>
          </p:cNvPicPr>
          <p:nvPr/>
        </p:nvPicPr>
        <p:blipFill>
          <a:blip r:embed="rId13">
            <a:extLst>
              <a:ext uri="{BEBA8EAE-BF5A-486C-A8C5-ECC9F3942E4B}">
                <a14:imgProps xmlns:a14="http://schemas.microsoft.com/office/drawing/2010/main">
                  <a14:imgLayer r:embed="rId1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4947472" y="862359"/>
            <a:ext cx="2258478" cy="806917"/>
          </a:xfrm>
          <a:prstGeom prst="rect">
            <a:avLst/>
          </a:prstGeom>
        </p:spPr>
      </p:pic>
    </p:spTree>
    <p:extLst>
      <p:ext uri="{BB962C8B-B14F-4D97-AF65-F5344CB8AC3E}">
        <p14:creationId xmlns:p14="http://schemas.microsoft.com/office/powerpoint/2010/main" val="7164787"/>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92562" y="437440"/>
            <a:ext cx="2798668" cy="2948596"/>
          </a:xfrm>
          <a:prstGeom prst="rect">
            <a:avLst/>
          </a:prstGeom>
          <a:noFill/>
          <a:ln>
            <a:noFill/>
          </a:ln>
        </p:spPr>
      </p:pic>
      <p:pic>
        <p:nvPicPr>
          <p:cNvPr id="3" name="Picture 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833145" y="384577"/>
            <a:ext cx="1005628" cy="1933901"/>
          </a:xfrm>
          <a:prstGeom prst="rect">
            <a:avLst/>
          </a:prstGeom>
        </p:spPr>
      </p:pic>
      <p:sp>
        <p:nvSpPr>
          <p:cNvPr id="15" name="Rectangle 14"/>
          <p:cNvSpPr/>
          <p:nvPr/>
        </p:nvSpPr>
        <p:spPr bwMode="auto">
          <a:xfrm>
            <a:off x="0" y="4095750"/>
            <a:ext cx="5281824" cy="2105025"/>
          </a:xfrm>
          <a:prstGeom prst="rect">
            <a:avLst/>
          </a:prstGeom>
          <a:solidFill>
            <a:srgbClr val="FFFFFF">
              <a:alpha val="9000"/>
            </a:srgbClr>
          </a:solidFill>
          <a:ln w="38100">
            <a:solidFill>
              <a:schemeClr val="accent4"/>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noAutofit/>
          </a:bodyPr>
          <a:lstStyle/>
          <a:p>
            <a:pPr marL="460375" indent="-460375">
              <a:lnSpc>
                <a:spcPct val="90000"/>
              </a:lnSpc>
              <a:spcBef>
                <a:spcPct val="20000"/>
              </a:spcBef>
              <a:buSzPct val="100000"/>
            </a:pPr>
            <a:endParaRPr lang="en-US" sz="2400" dirty="0" smtClean="0">
              <a:gradFill>
                <a:gsLst>
                  <a:gs pos="0">
                    <a:srgbClr val="FFFFFF"/>
                  </a:gs>
                  <a:gs pos="86000">
                    <a:srgbClr val="FFFFFF"/>
                  </a:gs>
                </a:gsLst>
                <a:lin ang="0" scaled="0"/>
              </a:gradFill>
            </a:endParaRPr>
          </a:p>
        </p:txBody>
      </p:sp>
      <p:sp>
        <p:nvSpPr>
          <p:cNvPr id="11" name="Rounded Rectangle 10"/>
          <p:cNvSpPr/>
          <p:nvPr/>
        </p:nvSpPr>
        <p:spPr bwMode="blackGray">
          <a:xfrm>
            <a:off x="1208032" y="4131399"/>
            <a:ext cx="4048399" cy="2009776"/>
          </a:xfrm>
          <a:prstGeom prst="roundRect">
            <a:avLst/>
          </a:prstGeom>
          <a:noFill/>
          <a:ln w="9525">
            <a:noFill/>
            <a:miter lim="800000"/>
            <a:headEnd/>
            <a:tailEnd/>
          </a:ln>
          <a:scene3d>
            <a:camera prst="orthographicFront"/>
            <a:lightRig rig="contrasting" dir="t">
              <a:rot lat="0" lon="0" rev="7800000"/>
            </a:lightRig>
          </a:scene3d>
          <a:sp3d prstMaterial="metal">
            <a:bevelB w="0" h="0"/>
          </a:sp3d>
        </p:spPr>
        <p:txBody>
          <a:bodyPr anchor="ctr" anchorCtr="0"/>
          <a:lstStyle/>
          <a:p>
            <a:pPr defTabSz="914099" fontAlgn="base">
              <a:spcBef>
                <a:spcPct val="0"/>
              </a:spcBef>
              <a:spcAft>
                <a:spcPct val="0"/>
              </a:spcAft>
              <a:defRPr/>
            </a:pPr>
            <a:r>
              <a:rPr lang="en-US" sz="3200" dirty="0" smtClean="0">
                <a:gradFill>
                  <a:gsLst>
                    <a:gs pos="0">
                      <a:srgbClr val="FFFFFF"/>
                    </a:gs>
                    <a:gs pos="86000">
                      <a:srgbClr val="FFFFFF"/>
                    </a:gs>
                  </a:gsLst>
                  <a:lin ang="5400000" scaled="0"/>
                </a:gradFill>
                <a:latin typeface="Segoe" pitchFamily="34" charset="0"/>
              </a:rPr>
              <a:t>Complete an evaluation on </a:t>
            </a:r>
            <a:r>
              <a:rPr lang="en-US" sz="3200" dirty="0" err="1" smtClean="0">
                <a:gradFill>
                  <a:gsLst>
                    <a:gs pos="0">
                      <a:srgbClr val="FFFFFF"/>
                    </a:gs>
                    <a:gs pos="86000">
                      <a:srgbClr val="FFFFFF"/>
                    </a:gs>
                  </a:gsLst>
                  <a:lin ang="5400000" scaled="0"/>
                </a:gradFill>
                <a:latin typeface="Segoe" pitchFamily="34" charset="0"/>
              </a:rPr>
              <a:t>CommNet</a:t>
            </a:r>
            <a:r>
              <a:rPr lang="en-US" sz="3200" dirty="0" smtClean="0">
                <a:gradFill>
                  <a:gsLst>
                    <a:gs pos="0">
                      <a:srgbClr val="FFFFFF"/>
                    </a:gs>
                    <a:gs pos="86000">
                      <a:srgbClr val="FFFFFF"/>
                    </a:gs>
                  </a:gsLst>
                  <a:lin ang="5400000" scaled="0"/>
                </a:gradFill>
                <a:latin typeface="Segoe" pitchFamily="34" charset="0"/>
              </a:rPr>
              <a:t> and </a:t>
            </a:r>
            <a:br>
              <a:rPr lang="en-US" sz="3200" dirty="0" smtClean="0">
                <a:gradFill>
                  <a:gsLst>
                    <a:gs pos="0">
                      <a:srgbClr val="FFFFFF"/>
                    </a:gs>
                    <a:gs pos="86000">
                      <a:srgbClr val="FFFFFF"/>
                    </a:gs>
                  </a:gsLst>
                  <a:lin ang="5400000" scaled="0"/>
                </a:gradFill>
                <a:latin typeface="Segoe" pitchFamily="34" charset="0"/>
              </a:rPr>
            </a:br>
            <a:r>
              <a:rPr lang="en-US" sz="3200" dirty="0" smtClean="0">
                <a:gradFill>
                  <a:gsLst>
                    <a:gs pos="0">
                      <a:srgbClr val="FFFFFF"/>
                    </a:gs>
                    <a:gs pos="86000">
                      <a:srgbClr val="FFFFFF"/>
                    </a:gs>
                  </a:gsLst>
                  <a:lin ang="5400000" scaled="0"/>
                </a:gradFill>
                <a:latin typeface="Segoe" pitchFamily="34" charset="0"/>
              </a:rPr>
              <a:t>enter to win!</a:t>
            </a:r>
          </a:p>
        </p:txBody>
      </p:sp>
      <p:pic>
        <p:nvPicPr>
          <p:cNvPr id="17" name="Picture 5"/>
          <p:cNvPicPr>
            <a:picLocks noChangeAspect="1" noChangeArrowheads="1"/>
          </p:cNvPicPr>
          <p:nvPr/>
        </p:nvPicPr>
        <p:blipFill>
          <a:blip r:embed="rId5" cstate="email">
            <a:extLst>
              <a:ext uri="{28A0092B-C50C-407E-A947-70E740481C1C}">
                <a14:useLocalDpi xmlns:a14="http://schemas.microsoft.com/office/drawing/2010/main"/>
              </a:ext>
            </a:extLst>
          </a:blip>
          <a:stretch>
            <a:fillRect/>
          </a:stretch>
        </p:blipFill>
        <p:spPr bwMode="auto">
          <a:xfrm rot="20307775">
            <a:off x="6024827" y="2949077"/>
            <a:ext cx="770439" cy="804993"/>
          </a:xfrm>
          <a:prstGeom prst="rect">
            <a:avLst/>
          </a:prstGeom>
          <a:noFill/>
          <a:ln>
            <a:noFill/>
          </a:ln>
        </p:spPr>
      </p:pic>
      <p:pic>
        <p:nvPicPr>
          <p:cNvPr id="2" name="Picture 1"/>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975751" y="5136287"/>
            <a:ext cx="599215" cy="1239183"/>
          </a:xfrm>
          <a:prstGeom prst="rect">
            <a:avLst/>
          </a:prstGeom>
        </p:spPr>
      </p:pic>
      <p:pic>
        <p:nvPicPr>
          <p:cNvPr id="19" name="Picture 18"/>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0033903" y="5078616"/>
            <a:ext cx="491460" cy="1016345"/>
          </a:xfrm>
          <a:prstGeom prst="rect">
            <a:avLst/>
          </a:prstGeom>
        </p:spPr>
      </p:pic>
      <p:pic>
        <p:nvPicPr>
          <p:cNvPr id="20" name="Picture 19"/>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8246403" y="5136287"/>
            <a:ext cx="808703" cy="1672406"/>
          </a:xfrm>
          <a:prstGeom prst="rect">
            <a:avLst/>
          </a:prstGeom>
        </p:spPr>
      </p:pic>
      <p:pic>
        <p:nvPicPr>
          <p:cNvPr id="21" name="Picture 20"/>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6027345" y="5079871"/>
            <a:ext cx="808703" cy="1672406"/>
          </a:xfrm>
          <a:prstGeom prst="rect">
            <a:avLst/>
          </a:prstGeom>
        </p:spPr>
      </p:pic>
      <p:pic>
        <p:nvPicPr>
          <p:cNvPr id="23" name="Picture 22"/>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9055106" y="5107120"/>
            <a:ext cx="313711" cy="648758"/>
          </a:xfrm>
          <a:prstGeom prst="rect">
            <a:avLst/>
          </a:prstGeom>
        </p:spPr>
      </p:pic>
      <p:pic>
        <p:nvPicPr>
          <p:cNvPr id="24" name="Picture 23"/>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7774699" y="5078617"/>
            <a:ext cx="313711" cy="648758"/>
          </a:xfrm>
          <a:prstGeom prst="rect">
            <a:avLst/>
          </a:prstGeom>
        </p:spPr>
      </p:pic>
      <p:pic>
        <p:nvPicPr>
          <p:cNvPr id="25" name="Picture 5"/>
          <p:cNvPicPr>
            <a:picLocks noChangeAspect="1" noChangeArrowheads="1"/>
          </p:cNvPicPr>
          <p:nvPr/>
        </p:nvPicPr>
        <p:blipFill>
          <a:blip r:embed="rId10" cstate="email">
            <a:extLst>
              <a:ext uri="{28A0092B-C50C-407E-A947-70E740481C1C}">
                <a14:useLocalDpi xmlns:a14="http://schemas.microsoft.com/office/drawing/2010/main"/>
              </a:ext>
            </a:extLst>
          </a:blip>
          <a:stretch>
            <a:fillRect/>
          </a:stretch>
        </p:blipFill>
        <p:spPr bwMode="auto">
          <a:xfrm rot="1341843">
            <a:off x="9608744" y="3651522"/>
            <a:ext cx="850318" cy="888455"/>
          </a:xfrm>
          <a:prstGeom prst="rect">
            <a:avLst/>
          </a:prstGeom>
          <a:noFill/>
          <a:ln>
            <a:noFill/>
          </a:ln>
        </p:spPr>
      </p:pic>
      <p:pic>
        <p:nvPicPr>
          <p:cNvPr id="28" name="Picture 5"/>
          <p:cNvPicPr>
            <a:picLocks noChangeAspect="1" noChangeArrowheads="1"/>
          </p:cNvPicPr>
          <p:nvPr/>
        </p:nvPicPr>
        <p:blipFill>
          <a:blip r:embed="rId11" cstate="email">
            <a:extLst>
              <a:ext uri="{28A0092B-C50C-407E-A947-70E740481C1C}">
                <a14:useLocalDpi xmlns:a14="http://schemas.microsoft.com/office/drawing/2010/main"/>
              </a:ext>
            </a:extLst>
          </a:blip>
          <a:stretch>
            <a:fillRect/>
          </a:stretch>
        </p:blipFill>
        <p:spPr bwMode="auto">
          <a:xfrm rot="20307775">
            <a:off x="9919124" y="2776703"/>
            <a:ext cx="613260" cy="640764"/>
          </a:xfrm>
          <a:prstGeom prst="rect">
            <a:avLst/>
          </a:prstGeom>
          <a:noFill/>
          <a:ln>
            <a:noFill/>
          </a:ln>
        </p:spPr>
      </p:pic>
      <p:pic>
        <p:nvPicPr>
          <p:cNvPr id="27" name="Picture 5"/>
          <p:cNvPicPr>
            <a:picLocks noChangeAspect="1" noChangeArrowheads="1"/>
          </p:cNvPicPr>
          <p:nvPr/>
        </p:nvPicPr>
        <p:blipFill>
          <a:blip r:embed="rId12" cstate="email">
            <a:extLst>
              <a:ext uri="{28A0092B-C50C-407E-A947-70E740481C1C}">
                <a14:useLocalDpi xmlns:a14="http://schemas.microsoft.com/office/drawing/2010/main"/>
              </a:ext>
            </a:extLst>
          </a:blip>
          <a:stretch>
            <a:fillRect/>
          </a:stretch>
        </p:blipFill>
        <p:spPr bwMode="auto">
          <a:xfrm rot="20307775">
            <a:off x="6855552" y="3396819"/>
            <a:ext cx="1202249" cy="1256169"/>
          </a:xfrm>
          <a:prstGeom prst="rect">
            <a:avLst/>
          </a:prstGeom>
          <a:noFill/>
          <a:ln>
            <a:noFill/>
          </a:ln>
        </p:spPr>
      </p:pic>
      <p:pic>
        <p:nvPicPr>
          <p:cNvPr id="26" name="Picture 5"/>
          <p:cNvPicPr>
            <a:picLocks noChangeAspect="1" noChangeArrowheads="1"/>
          </p:cNvPicPr>
          <p:nvPr/>
        </p:nvPicPr>
        <p:blipFill>
          <a:blip r:embed="rId13" cstate="email">
            <a:extLst>
              <a:ext uri="{28A0092B-C50C-407E-A947-70E740481C1C}">
                <a14:useLocalDpi xmlns:a14="http://schemas.microsoft.com/office/drawing/2010/main"/>
              </a:ext>
            </a:extLst>
          </a:blip>
          <a:stretch>
            <a:fillRect/>
          </a:stretch>
        </p:blipFill>
        <p:spPr bwMode="auto">
          <a:xfrm>
            <a:off x="7797216" y="2835764"/>
            <a:ext cx="1707076" cy="1783638"/>
          </a:xfrm>
          <a:prstGeom prst="rect">
            <a:avLst/>
          </a:prstGeom>
          <a:noFill/>
          <a:ln>
            <a:noFill/>
          </a:ln>
        </p:spPr>
      </p:pic>
      <p:pic>
        <p:nvPicPr>
          <p:cNvPr id="29" name="Picture 2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301551" y="384578"/>
            <a:ext cx="1005628" cy="1933901"/>
          </a:xfrm>
          <a:prstGeom prst="rect">
            <a:avLst/>
          </a:prstGeom>
        </p:spPr>
      </p:pic>
      <p:cxnSp>
        <p:nvCxnSpPr>
          <p:cNvPr id="6" name="Straight Connector 5"/>
          <p:cNvCxnSpPr/>
          <p:nvPr/>
        </p:nvCxnSpPr>
        <p:spPr>
          <a:xfrm>
            <a:off x="5906344" y="2508098"/>
            <a:ext cx="5036347"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5906344" y="4892102"/>
            <a:ext cx="5036347" cy="0"/>
          </a:xfrm>
          <a:prstGeom prst="line">
            <a:avLst/>
          </a:prstGeom>
          <a:ln w="38100"/>
        </p:spPr>
        <p:style>
          <a:lnRef idx="1">
            <a:schemeClr val="accent1"/>
          </a:lnRef>
          <a:fillRef idx="0">
            <a:schemeClr val="accent1"/>
          </a:fillRef>
          <a:effectRef idx="0">
            <a:schemeClr val="accent1"/>
          </a:effectRef>
          <a:fontRef idx="minor">
            <a:schemeClr val="tx1"/>
          </a:fontRef>
        </p:style>
      </p:cxnSp>
      <p:pic>
        <p:nvPicPr>
          <p:cNvPr id="22" name="Picture 21"/>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9269239" y="5187640"/>
            <a:ext cx="704478" cy="1456868"/>
          </a:xfrm>
          <a:prstGeom prst="rect">
            <a:avLst/>
          </a:prstGeom>
        </p:spPr>
      </p:pic>
      <p:pic>
        <p:nvPicPr>
          <p:cNvPr id="31" name="Picture 30"/>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0225755" y="5402996"/>
            <a:ext cx="599215" cy="1239183"/>
          </a:xfrm>
          <a:prstGeom prst="rect">
            <a:avLst/>
          </a:prstGeom>
        </p:spPr>
      </p:pic>
      <p:cxnSp>
        <p:nvCxnSpPr>
          <p:cNvPr id="32" name="Straight Connector 31"/>
          <p:cNvCxnSpPr/>
          <p:nvPr/>
        </p:nvCxnSpPr>
        <p:spPr>
          <a:xfrm rot="16200000">
            <a:off x="3798701" y="1911738"/>
            <a:ext cx="2194560" cy="0"/>
          </a:xfrm>
          <a:prstGeom prst="line">
            <a:avLst/>
          </a:prstGeom>
          <a:ln w="381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095730"/>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1"/>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a:stretch>
            <a:fillRect/>
          </a:stretch>
        </p:blipFill>
        <p:spPr>
          <a:xfrm>
            <a:off x="6051550" y="1941513"/>
            <a:ext cx="4114800" cy="4114800"/>
          </a:xfrm>
        </p:spPr>
      </p:pic>
    </p:spTree>
    <p:extLst>
      <p:ext uri="{BB962C8B-B14F-4D97-AF65-F5344CB8AC3E}">
        <p14:creationId xmlns:p14="http://schemas.microsoft.com/office/powerpoint/2010/main" val="1681775483"/>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Microsoft logo and tagline"/>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black">
          <a:xfrm>
            <a:off x="3848585" y="3051283"/>
            <a:ext cx="4491655" cy="755434"/>
          </a:xfrm>
          <a:prstGeom prst="rect">
            <a:avLst/>
          </a:prstGeom>
          <a:noFill/>
          <a:ln>
            <a:noFill/>
          </a:ln>
        </p:spPr>
      </p:pic>
      <p:sp>
        <p:nvSpPr>
          <p:cNvPr id="5" name="Text Box 3"/>
          <p:cNvSpPr txBox="1">
            <a:spLocks noChangeArrowheads="1"/>
          </p:cNvSpPr>
          <p:nvPr/>
        </p:nvSpPr>
        <p:spPr bwMode="blackWhite">
          <a:xfrm>
            <a:off x="507868" y="6083573"/>
            <a:ext cx="11173090" cy="415484"/>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700" dirty="0">
                <a:gradFill>
                  <a:gsLst>
                    <a:gs pos="0">
                      <a:schemeClr val="tx1"/>
                    </a:gs>
                    <a:gs pos="100000">
                      <a:schemeClr val="tx1"/>
                    </a:gs>
                  </a:gsLst>
                  <a:lin ang="5400000" scaled="0"/>
                </a:gradFill>
                <a:latin typeface="Segoe UI" pitchFamily="34" charset="0"/>
                <a:cs typeface="Arial" charset="0"/>
              </a:rPr>
              <a:t>© </a:t>
            </a:r>
            <a:r>
              <a:rPr lang="en-US" sz="700" dirty="0" smtClean="0">
                <a:gradFill>
                  <a:gsLst>
                    <a:gs pos="0">
                      <a:schemeClr val="tx1"/>
                    </a:gs>
                    <a:gs pos="100000">
                      <a:schemeClr val="tx1"/>
                    </a:gs>
                  </a:gsLst>
                  <a:lin ang="5400000" scaled="0"/>
                </a:gradFill>
                <a:latin typeface="Segoe UI" pitchFamily="34" charset="0"/>
                <a:cs typeface="Arial" charset="0"/>
              </a:rPr>
              <a:t>2011 Microsoft </a:t>
            </a:r>
            <a:r>
              <a:rPr lang="en-US" sz="700" dirty="0">
                <a:gradFill>
                  <a:gsLst>
                    <a:gs pos="0">
                      <a:schemeClr val="tx1"/>
                    </a:gs>
                    <a:gs pos="100000">
                      <a:schemeClr val="tx1"/>
                    </a:gs>
                  </a:gsLst>
                  <a:lin ang="5400000" scaled="0"/>
                </a:gradFill>
                <a:latin typeface="Segoe UI"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700" dirty="0">
                <a:gradFill>
                  <a:gsLst>
                    <a:gs pos="0">
                      <a:schemeClr val="tx1"/>
                    </a:gs>
                    <a:gs pos="100000">
                      <a:schemeClr val="tx1"/>
                    </a:gs>
                  </a:gsLst>
                  <a:lin ang="5400000" scaled="0"/>
                </a:gradFill>
                <a:latin typeface="Segoe U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a:t>
            </a:r>
            <a:r>
              <a:rPr lang="en-US" sz="700" dirty="0" smtClean="0">
                <a:gradFill>
                  <a:gsLst>
                    <a:gs pos="0">
                      <a:schemeClr val="tx1"/>
                    </a:gs>
                    <a:gs pos="100000">
                      <a:schemeClr val="tx1"/>
                    </a:gs>
                  </a:gsLst>
                  <a:lin ang="5400000" scaled="0"/>
                </a:gradFill>
                <a:latin typeface="Segoe UI" pitchFamily="34" charset="0"/>
                <a:cs typeface="Arial" charset="0"/>
              </a:rPr>
              <a:t/>
            </a:r>
            <a:br>
              <a:rPr lang="en-US" sz="700" dirty="0" smtClean="0">
                <a:gradFill>
                  <a:gsLst>
                    <a:gs pos="0">
                      <a:schemeClr val="tx1"/>
                    </a:gs>
                    <a:gs pos="100000">
                      <a:schemeClr val="tx1"/>
                    </a:gs>
                  </a:gsLst>
                  <a:lin ang="5400000" scaled="0"/>
                </a:gradFill>
                <a:latin typeface="Segoe UI" pitchFamily="34" charset="0"/>
                <a:cs typeface="Arial" charset="0"/>
              </a:rPr>
            </a:br>
            <a:r>
              <a:rPr lang="en-US" sz="700" dirty="0" smtClean="0">
                <a:gradFill>
                  <a:gsLst>
                    <a:gs pos="0">
                      <a:schemeClr val="tx1"/>
                    </a:gs>
                    <a:gs pos="100000">
                      <a:schemeClr val="tx1"/>
                    </a:gs>
                  </a:gsLst>
                  <a:lin ang="5400000" scaled="0"/>
                </a:gradFill>
                <a:latin typeface="Segoe UI" pitchFamily="34" charset="0"/>
                <a:cs typeface="Arial" charset="0"/>
              </a:rPr>
              <a:t>on </a:t>
            </a:r>
            <a:r>
              <a:rPr lang="en-US" sz="700" dirty="0">
                <a:gradFill>
                  <a:gsLst>
                    <a:gs pos="0">
                      <a:schemeClr val="tx1"/>
                    </a:gs>
                    <a:gs pos="100000">
                      <a:schemeClr val="tx1"/>
                    </a:gs>
                  </a:gsLst>
                  <a:lin ang="5400000" scaled="0"/>
                </a:gradFill>
                <a:latin typeface="Segoe UI" pitchFamily="34" charset="0"/>
                <a:cs typeface="Arial" charset="0"/>
              </a:rPr>
              <a:t>the part of Microsoft, and Microsoft cannot guarantee the accuracy of any information provided after the date of this presentation</a:t>
            </a:r>
            <a:r>
              <a:rPr lang="en-US" sz="700" dirty="0" smtClean="0">
                <a:gradFill>
                  <a:gsLst>
                    <a:gs pos="0">
                      <a:schemeClr val="tx1"/>
                    </a:gs>
                    <a:gs pos="100000">
                      <a:schemeClr val="tx1"/>
                    </a:gs>
                  </a:gsLst>
                  <a:lin ang="5400000" scaled="0"/>
                </a:gradFill>
                <a:latin typeface="Segoe UI" pitchFamily="34" charset="0"/>
                <a:cs typeface="Arial" charset="0"/>
              </a:rPr>
              <a:t>. MICROSOFT </a:t>
            </a:r>
            <a:r>
              <a:rPr lang="en-US" sz="700" dirty="0">
                <a:gradFill>
                  <a:gsLst>
                    <a:gs pos="0">
                      <a:schemeClr val="tx1"/>
                    </a:gs>
                    <a:gs pos="100000">
                      <a:schemeClr val="tx1"/>
                    </a:gs>
                  </a:gsLst>
                  <a:lin ang="5400000" scaled="0"/>
                </a:gradFill>
                <a:latin typeface="Segoe UI" pitchFamily="34" charset="0"/>
                <a:cs typeface="Arial" charset="0"/>
              </a:rPr>
              <a:t>MAKES NO WARRANTIES, EXPRESS, IMPLIED OR STATUTORY, AS TO THE INFORMATION IN THIS PRESENTATION.</a:t>
            </a:r>
          </a:p>
        </p:txBody>
      </p:sp>
    </p:spTree>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3728458"/>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Overview &amp; Objectives</a:t>
            </a:r>
            <a:endParaRPr lang="en-US" dirty="0"/>
          </a:p>
        </p:txBody>
      </p:sp>
      <p:sp>
        <p:nvSpPr>
          <p:cNvPr id="5" name="Text Placeholder 4"/>
          <p:cNvSpPr>
            <a:spLocks noGrp="1"/>
          </p:cNvSpPr>
          <p:nvPr>
            <p:ph type="body" sz="quarter" idx="10"/>
          </p:nvPr>
        </p:nvSpPr>
        <p:spPr>
          <a:xfrm>
            <a:off x="519112" y="1447799"/>
            <a:ext cx="11149013" cy="4475071"/>
          </a:xfrm>
        </p:spPr>
        <p:txBody>
          <a:bodyPr/>
          <a:lstStyle/>
          <a:p>
            <a:r>
              <a:rPr lang="en-US" sz="2800" smtClean="0"/>
              <a:t>Windows Azure Connect enables new types of “hybrid” cloud computing scenarios to be delivered on the Windows Azure platform</a:t>
            </a:r>
          </a:p>
          <a:p>
            <a:pPr lvl="1"/>
            <a:r>
              <a:rPr lang="en-US" sz="2400" smtClean="0"/>
              <a:t>Provides network-level bridge between cloud and on-premises environments</a:t>
            </a:r>
          </a:p>
          <a:p>
            <a:pPr lvl="1"/>
            <a:r>
              <a:rPr lang="en-US" sz="2400" smtClean="0"/>
              <a:t>Facilitates cloud migration and adoption</a:t>
            </a:r>
          </a:p>
          <a:p>
            <a:endParaRPr lang="en-US" sz="2800" smtClean="0"/>
          </a:p>
          <a:p>
            <a:r>
              <a:rPr lang="en-US" sz="2800" smtClean="0"/>
              <a:t>Session objectives:</a:t>
            </a:r>
          </a:p>
          <a:p>
            <a:pPr lvl="1"/>
            <a:r>
              <a:rPr lang="en-US" sz="2400" smtClean="0"/>
              <a:t>Understand the key capabilities and features of Windows Azure Connect</a:t>
            </a:r>
          </a:p>
          <a:p>
            <a:pPr lvl="1"/>
            <a:r>
              <a:rPr lang="en-US" sz="2400" smtClean="0"/>
              <a:t>Be able to plan and perform a deployment of Windows Azure Connect</a:t>
            </a:r>
          </a:p>
          <a:p>
            <a:pPr lvl="1"/>
            <a:r>
              <a:rPr lang="en-US" sz="2400" smtClean="0"/>
              <a:t>Evaluate scenarios where Windows Azure Connect can be utilized</a:t>
            </a:r>
            <a:endParaRPr lang="en-US" sz="2400" dirty="0"/>
          </a:p>
        </p:txBody>
      </p:sp>
    </p:spTree>
    <p:extLst>
      <p:ext uri="{BB962C8B-B14F-4D97-AF65-F5344CB8AC3E}">
        <p14:creationId xmlns:p14="http://schemas.microsoft.com/office/powerpoint/2010/main" val="624524391"/>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Introducing Windows Azure Connect</a:t>
            </a:r>
            <a:endParaRPr lang="en-US" dirty="0"/>
          </a:p>
        </p:txBody>
      </p:sp>
      <p:sp>
        <p:nvSpPr>
          <p:cNvPr id="5" name="Content Placeholder 4"/>
          <p:cNvSpPr>
            <a:spLocks noGrp="1"/>
          </p:cNvSpPr>
          <p:nvPr>
            <p:ph sz="half" idx="1"/>
          </p:nvPr>
        </p:nvSpPr>
        <p:spPr>
          <a:xfrm>
            <a:off x="519113" y="1447800"/>
            <a:ext cx="5486400" cy="5029069"/>
          </a:xfrm>
        </p:spPr>
        <p:txBody>
          <a:bodyPr/>
          <a:lstStyle/>
          <a:p>
            <a:r>
              <a:rPr lang="en-US" sz="2400" smtClean="0"/>
              <a:t>Secure network connectivity between on-premises and cloud</a:t>
            </a:r>
          </a:p>
          <a:p>
            <a:pPr lvl="1"/>
            <a:r>
              <a:rPr lang="en-US" sz="2000" smtClean="0"/>
              <a:t>Supports standard IP protocols</a:t>
            </a:r>
            <a:br>
              <a:rPr lang="en-US" sz="2000" smtClean="0"/>
            </a:br>
            <a:endParaRPr lang="en-US" sz="2000" smtClean="0"/>
          </a:p>
          <a:p>
            <a:r>
              <a:rPr lang="en-US" sz="2400" smtClean="0"/>
              <a:t>Customer benefits and motivation:</a:t>
            </a:r>
          </a:p>
          <a:p>
            <a:pPr lvl="1"/>
            <a:r>
              <a:rPr lang="en-US" sz="2000" smtClean="0"/>
              <a:t>Leverage current IT investments</a:t>
            </a:r>
          </a:p>
          <a:p>
            <a:pPr lvl="1"/>
            <a:r>
              <a:rPr lang="en-US" sz="2000" smtClean="0"/>
              <a:t>Cloud app integration with existing apps / data sources</a:t>
            </a:r>
          </a:p>
          <a:p>
            <a:pPr lvl="1"/>
            <a:r>
              <a:rPr lang="en-US" sz="2000" smtClean="0"/>
              <a:t>Compliance / security drivers</a:t>
            </a:r>
            <a:br>
              <a:rPr lang="en-US" sz="2000" smtClean="0"/>
            </a:br>
            <a:endParaRPr lang="en-US" sz="2000" smtClean="0"/>
          </a:p>
          <a:p>
            <a:r>
              <a:rPr lang="en-US" sz="2400" smtClean="0"/>
              <a:t>Simple setup and management</a:t>
            </a:r>
          </a:p>
          <a:p>
            <a:pPr lvl="1"/>
            <a:r>
              <a:rPr lang="en-US" sz="2000" smtClean="0"/>
              <a:t>No VPN device or network configuration required</a:t>
            </a:r>
            <a:br>
              <a:rPr lang="en-US" sz="2000" smtClean="0"/>
            </a:br>
            <a:endParaRPr lang="en-US" sz="2000" smtClean="0"/>
          </a:p>
          <a:p>
            <a:r>
              <a:rPr lang="en-US" sz="2400" smtClean="0"/>
              <a:t>Available as CTP today</a:t>
            </a:r>
            <a:endParaRPr lang="en-US" sz="2400" dirty="0"/>
          </a:p>
        </p:txBody>
      </p:sp>
      <p:sp>
        <p:nvSpPr>
          <p:cNvPr id="7" name="Cloud 6"/>
          <p:cNvSpPr/>
          <p:nvPr/>
        </p:nvSpPr>
        <p:spPr>
          <a:xfrm>
            <a:off x="7466012" y="1255181"/>
            <a:ext cx="3581400" cy="1981200"/>
          </a:xfrm>
          <a:prstGeom prst="cloud">
            <a:avLst/>
          </a:prstGeom>
          <a:noFill/>
          <a:ln>
            <a:solidFill>
              <a:schemeClr val="tx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Azure</a:t>
            </a:r>
            <a:endParaRPr lang="en-US" dirty="0">
              <a:solidFill>
                <a:schemeClr val="tx1"/>
              </a:solidFill>
            </a:endParaRPr>
          </a:p>
        </p:txBody>
      </p:sp>
      <p:sp>
        <p:nvSpPr>
          <p:cNvPr id="8" name="Oval 7"/>
          <p:cNvSpPr/>
          <p:nvPr/>
        </p:nvSpPr>
        <p:spPr>
          <a:xfrm>
            <a:off x="8113980" y="3954447"/>
            <a:ext cx="2514600" cy="2057400"/>
          </a:xfrm>
          <a:prstGeom prst="ellipse">
            <a:avLst/>
          </a:prstGeom>
          <a:noFill/>
          <a:ln w="19050">
            <a:solidFill>
              <a:schemeClr val="tx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8907570" y="6031468"/>
            <a:ext cx="1146661" cy="369332"/>
          </a:xfrm>
          <a:prstGeom prst="rect">
            <a:avLst/>
          </a:prstGeom>
          <a:noFill/>
        </p:spPr>
        <p:txBody>
          <a:bodyPr wrap="none" rtlCol="0">
            <a:spAutoFit/>
          </a:bodyPr>
          <a:lstStyle/>
          <a:p>
            <a:r>
              <a:rPr lang="en-US" dirty="0" smtClean="0">
                <a:solidFill>
                  <a:schemeClr val="tx2"/>
                </a:solidFill>
              </a:rPr>
              <a:t>Enterprise</a:t>
            </a:r>
            <a:endParaRPr lang="en-US" dirty="0">
              <a:solidFill>
                <a:schemeClr val="tx2"/>
              </a:solidFill>
            </a:endParaRPr>
          </a:p>
        </p:txBody>
      </p:sp>
      <p:grpSp>
        <p:nvGrpSpPr>
          <p:cNvPr id="10" name="Group 9"/>
          <p:cNvGrpSpPr/>
          <p:nvPr/>
        </p:nvGrpSpPr>
        <p:grpSpPr>
          <a:xfrm>
            <a:off x="8268761" y="4455581"/>
            <a:ext cx="2205037" cy="1177926"/>
            <a:chOff x="8633752" y="4572000"/>
            <a:chExt cx="2939284" cy="1177926"/>
          </a:xfrm>
        </p:grpSpPr>
        <p:sp>
          <p:nvSpPr>
            <p:cNvPr id="11" name="tower"/>
            <p:cNvSpPr>
              <a:spLocks noEditPoints="1" noChangeArrowheads="1"/>
            </p:cNvSpPr>
            <p:nvPr/>
          </p:nvSpPr>
          <p:spPr bwMode="auto">
            <a:xfrm>
              <a:off x="9141619" y="5105401"/>
              <a:ext cx="298372" cy="415925"/>
            </a:xfrm>
            <a:custGeom>
              <a:avLst/>
              <a:gdLst>
                <a:gd name="T0" fmla="*/ 0 w 21600"/>
                <a:gd name="T1" fmla="*/ 2184 h 21600"/>
                <a:gd name="T2" fmla="*/ 6664 w 21600"/>
                <a:gd name="T3" fmla="*/ 0 h 21600"/>
                <a:gd name="T4" fmla="*/ 10800 w 21600"/>
                <a:gd name="T5" fmla="*/ 0 h 21600"/>
                <a:gd name="T6" fmla="*/ 21600 w 21600"/>
                <a:gd name="T7" fmla="*/ 0 h 21600"/>
                <a:gd name="T8" fmla="*/ 21600 w 21600"/>
                <a:gd name="T9" fmla="*/ 11649 h 21600"/>
                <a:gd name="T10" fmla="*/ 21600 w 21600"/>
                <a:gd name="T11" fmla="*/ 19416 h 21600"/>
                <a:gd name="T12" fmla="*/ 15166 w 21600"/>
                <a:gd name="T13" fmla="*/ 21600 h 21600"/>
                <a:gd name="T14" fmla="*/ 10570 w 21600"/>
                <a:gd name="T15" fmla="*/ 21600 h 21600"/>
                <a:gd name="T16" fmla="*/ 0 w 21600"/>
                <a:gd name="T17" fmla="*/ 21600 h 21600"/>
                <a:gd name="T18" fmla="*/ 0 w 21600"/>
                <a:gd name="T19" fmla="*/ 11528 h 21600"/>
                <a:gd name="T20" fmla="*/ 459 w 21600"/>
                <a:gd name="T21" fmla="*/ 22540 h 21600"/>
                <a:gd name="T22" fmla="*/ 21485 w 21600"/>
                <a:gd name="T23" fmla="*/ 2700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21600" h="21600" extrusionOk="0">
                  <a:moveTo>
                    <a:pt x="0" y="2184"/>
                  </a:moveTo>
                  <a:lnTo>
                    <a:pt x="6664" y="0"/>
                  </a:lnTo>
                  <a:lnTo>
                    <a:pt x="10800" y="0"/>
                  </a:lnTo>
                  <a:lnTo>
                    <a:pt x="21600" y="0"/>
                  </a:lnTo>
                  <a:lnTo>
                    <a:pt x="21600" y="11649"/>
                  </a:lnTo>
                  <a:lnTo>
                    <a:pt x="21600" y="19416"/>
                  </a:lnTo>
                  <a:lnTo>
                    <a:pt x="15166" y="21600"/>
                  </a:lnTo>
                  <a:lnTo>
                    <a:pt x="10570" y="21600"/>
                  </a:lnTo>
                  <a:lnTo>
                    <a:pt x="0" y="21600"/>
                  </a:lnTo>
                  <a:lnTo>
                    <a:pt x="0" y="11528"/>
                  </a:lnTo>
                  <a:lnTo>
                    <a:pt x="0" y="2184"/>
                  </a:lnTo>
                  <a:close/>
                </a:path>
                <a:path w="21600" h="21600" extrusionOk="0">
                  <a:moveTo>
                    <a:pt x="0" y="2184"/>
                  </a:moveTo>
                  <a:lnTo>
                    <a:pt x="0" y="2184"/>
                  </a:lnTo>
                  <a:lnTo>
                    <a:pt x="14706" y="2184"/>
                  </a:lnTo>
                  <a:lnTo>
                    <a:pt x="21600" y="0"/>
                  </a:lnTo>
                  <a:moveTo>
                    <a:pt x="0" y="2184"/>
                  </a:moveTo>
                  <a:lnTo>
                    <a:pt x="14706" y="2184"/>
                  </a:lnTo>
                  <a:lnTo>
                    <a:pt x="14706" y="5339"/>
                  </a:lnTo>
                  <a:lnTo>
                    <a:pt x="14706" y="17474"/>
                  </a:lnTo>
                  <a:lnTo>
                    <a:pt x="14706" y="21600"/>
                  </a:lnTo>
                  <a:moveTo>
                    <a:pt x="1149" y="3034"/>
                  </a:moveTo>
                  <a:lnTo>
                    <a:pt x="13328" y="3034"/>
                  </a:lnTo>
                  <a:lnTo>
                    <a:pt x="13328" y="3519"/>
                  </a:lnTo>
                  <a:lnTo>
                    <a:pt x="1149" y="3519"/>
                  </a:lnTo>
                  <a:lnTo>
                    <a:pt x="1149" y="3034"/>
                  </a:lnTo>
                  <a:moveTo>
                    <a:pt x="1149" y="4490"/>
                  </a:moveTo>
                  <a:lnTo>
                    <a:pt x="13328" y="4490"/>
                  </a:lnTo>
                  <a:lnTo>
                    <a:pt x="13328" y="4854"/>
                  </a:lnTo>
                  <a:lnTo>
                    <a:pt x="1149" y="4854"/>
                  </a:lnTo>
                  <a:lnTo>
                    <a:pt x="1149" y="4490"/>
                  </a:lnTo>
                  <a:moveTo>
                    <a:pt x="1149" y="5946"/>
                  </a:moveTo>
                  <a:lnTo>
                    <a:pt x="13328" y="5946"/>
                  </a:lnTo>
                  <a:lnTo>
                    <a:pt x="13328" y="6310"/>
                  </a:lnTo>
                  <a:lnTo>
                    <a:pt x="1149" y="6310"/>
                  </a:lnTo>
                  <a:lnTo>
                    <a:pt x="1149" y="5946"/>
                  </a:lnTo>
                </a:path>
              </a:pathLst>
            </a:custGeom>
            <a:solidFill>
              <a:srgbClr val="FFFFCC"/>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 name="tower"/>
            <p:cNvSpPr>
              <a:spLocks noEditPoints="1" noChangeArrowheads="1"/>
            </p:cNvSpPr>
            <p:nvPr/>
          </p:nvSpPr>
          <p:spPr bwMode="auto">
            <a:xfrm>
              <a:off x="9649487" y="5334001"/>
              <a:ext cx="298372" cy="415925"/>
            </a:xfrm>
            <a:custGeom>
              <a:avLst/>
              <a:gdLst>
                <a:gd name="T0" fmla="*/ 0 w 21600"/>
                <a:gd name="T1" fmla="*/ 2184 h 21600"/>
                <a:gd name="T2" fmla="*/ 6664 w 21600"/>
                <a:gd name="T3" fmla="*/ 0 h 21600"/>
                <a:gd name="T4" fmla="*/ 10800 w 21600"/>
                <a:gd name="T5" fmla="*/ 0 h 21600"/>
                <a:gd name="T6" fmla="*/ 21600 w 21600"/>
                <a:gd name="T7" fmla="*/ 0 h 21600"/>
                <a:gd name="T8" fmla="*/ 21600 w 21600"/>
                <a:gd name="T9" fmla="*/ 11649 h 21600"/>
                <a:gd name="T10" fmla="*/ 21600 w 21600"/>
                <a:gd name="T11" fmla="*/ 19416 h 21600"/>
                <a:gd name="T12" fmla="*/ 15166 w 21600"/>
                <a:gd name="T13" fmla="*/ 21600 h 21600"/>
                <a:gd name="T14" fmla="*/ 10570 w 21600"/>
                <a:gd name="T15" fmla="*/ 21600 h 21600"/>
                <a:gd name="T16" fmla="*/ 0 w 21600"/>
                <a:gd name="T17" fmla="*/ 21600 h 21600"/>
                <a:gd name="T18" fmla="*/ 0 w 21600"/>
                <a:gd name="T19" fmla="*/ 11528 h 21600"/>
                <a:gd name="T20" fmla="*/ 459 w 21600"/>
                <a:gd name="T21" fmla="*/ 22540 h 21600"/>
                <a:gd name="T22" fmla="*/ 21485 w 21600"/>
                <a:gd name="T23" fmla="*/ 2700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21600" h="21600" extrusionOk="0">
                  <a:moveTo>
                    <a:pt x="0" y="2184"/>
                  </a:moveTo>
                  <a:lnTo>
                    <a:pt x="6664" y="0"/>
                  </a:lnTo>
                  <a:lnTo>
                    <a:pt x="10800" y="0"/>
                  </a:lnTo>
                  <a:lnTo>
                    <a:pt x="21600" y="0"/>
                  </a:lnTo>
                  <a:lnTo>
                    <a:pt x="21600" y="11649"/>
                  </a:lnTo>
                  <a:lnTo>
                    <a:pt x="21600" y="19416"/>
                  </a:lnTo>
                  <a:lnTo>
                    <a:pt x="15166" y="21600"/>
                  </a:lnTo>
                  <a:lnTo>
                    <a:pt x="10570" y="21600"/>
                  </a:lnTo>
                  <a:lnTo>
                    <a:pt x="0" y="21600"/>
                  </a:lnTo>
                  <a:lnTo>
                    <a:pt x="0" y="11528"/>
                  </a:lnTo>
                  <a:lnTo>
                    <a:pt x="0" y="2184"/>
                  </a:lnTo>
                  <a:close/>
                </a:path>
                <a:path w="21600" h="21600" extrusionOk="0">
                  <a:moveTo>
                    <a:pt x="0" y="2184"/>
                  </a:moveTo>
                  <a:lnTo>
                    <a:pt x="0" y="2184"/>
                  </a:lnTo>
                  <a:lnTo>
                    <a:pt x="14706" y="2184"/>
                  </a:lnTo>
                  <a:lnTo>
                    <a:pt x="21600" y="0"/>
                  </a:lnTo>
                  <a:moveTo>
                    <a:pt x="0" y="2184"/>
                  </a:moveTo>
                  <a:lnTo>
                    <a:pt x="14706" y="2184"/>
                  </a:lnTo>
                  <a:lnTo>
                    <a:pt x="14706" y="5339"/>
                  </a:lnTo>
                  <a:lnTo>
                    <a:pt x="14706" y="17474"/>
                  </a:lnTo>
                  <a:lnTo>
                    <a:pt x="14706" y="21600"/>
                  </a:lnTo>
                  <a:moveTo>
                    <a:pt x="1149" y="3034"/>
                  </a:moveTo>
                  <a:lnTo>
                    <a:pt x="13328" y="3034"/>
                  </a:lnTo>
                  <a:lnTo>
                    <a:pt x="13328" y="3519"/>
                  </a:lnTo>
                  <a:lnTo>
                    <a:pt x="1149" y="3519"/>
                  </a:lnTo>
                  <a:lnTo>
                    <a:pt x="1149" y="3034"/>
                  </a:lnTo>
                  <a:moveTo>
                    <a:pt x="1149" y="4490"/>
                  </a:moveTo>
                  <a:lnTo>
                    <a:pt x="13328" y="4490"/>
                  </a:lnTo>
                  <a:lnTo>
                    <a:pt x="13328" y="4854"/>
                  </a:lnTo>
                  <a:lnTo>
                    <a:pt x="1149" y="4854"/>
                  </a:lnTo>
                  <a:lnTo>
                    <a:pt x="1149" y="4490"/>
                  </a:lnTo>
                  <a:moveTo>
                    <a:pt x="1149" y="5946"/>
                  </a:moveTo>
                  <a:lnTo>
                    <a:pt x="13328" y="5946"/>
                  </a:lnTo>
                  <a:lnTo>
                    <a:pt x="13328" y="6310"/>
                  </a:lnTo>
                  <a:lnTo>
                    <a:pt x="1149" y="6310"/>
                  </a:lnTo>
                  <a:lnTo>
                    <a:pt x="1149" y="5946"/>
                  </a:lnTo>
                </a:path>
              </a:pathLst>
            </a:custGeom>
            <a:solidFill>
              <a:srgbClr val="FFFFCC"/>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 name="tower"/>
            <p:cNvSpPr>
              <a:spLocks noEditPoints="1" noChangeArrowheads="1"/>
            </p:cNvSpPr>
            <p:nvPr/>
          </p:nvSpPr>
          <p:spPr bwMode="auto">
            <a:xfrm>
              <a:off x="10258928" y="5257801"/>
              <a:ext cx="298372" cy="415925"/>
            </a:xfrm>
            <a:custGeom>
              <a:avLst/>
              <a:gdLst>
                <a:gd name="T0" fmla="*/ 0 w 21600"/>
                <a:gd name="T1" fmla="*/ 2184 h 21600"/>
                <a:gd name="T2" fmla="*/ 6664 w 21600"/>
                <a:gd name="T3" fmla="*/ 0 h 21600"/>
                <a:gd name="T4" fmla="*/ 10800 w 21600"/>
                <a:gd name="T5" fmla="*/ 0 h 21600"/>
                <a:gd name="T6" fmla="*/ 21600 w 21600"/>
                <a:gd name="T7" fmla="*/ 0 h 21600"/>
                <a:gd name="T8" fmla="*/ 21600 w 21600"/>
                <a:gd name="T9" fmla="*/ 11649 h 21600"/>
                <a:gd name="T10" fmla="*/ 21600 w 21600"/>
                <a:gd name="T11" fmla="*/ 19416 h 21600"/>
                <a:gd name="T12" fmla="*/ 15166 w 21600"/>
                <a:gd name="T13" fmla="*/ 21600 h 21600"/>
                <a:gd name="T14" fmla="*/ 10570 w 21600"/>
                <a:gd name="T15" fmla="*/ 21600 h 21600"/>
                <a:gd name="T16" fmla="*/ 0 w 21600"/>
                <a:gd name="T17" fmla="*/ 21600 h 21600"/>
                <a:gd name="T18" fmla="*/ 0 w 21600"/>
                <a:gd name="T19" fmla="*/ 11528 h 21600"/>
                <a:gd name="T20" fmla="*/ 459 w 21600"/>
                <a:gd name="T21" fmla="*/ 22540 h 21600"/>
                <a:gd name="T22" fmla="*/ 21485 w 21600"/>
                <a:gd name="T23" fmla="*/ 2700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21600" h="21600" extrusionOk="0">
                  <a:moveTo>
                    <a:pt x="0" y="2184"/>
                  </a:moveTo>
                  <a:lnTo>
                    <a:pt x="6664" y="0"/>
                  </a:lnTo>
                  <a:lnTo>
                    <a:pt x="10800" y="0"/>
                  </a:lnTo>
                  <a:lnTo>
                    <a:pt x="21600" y="0"/>
                  </a:lnTo>
                  <a:lnTo>
                    <a:pt x="21600" y="11649"/>
                  </a:lnTo>
                  <a:lnTo>
                    <a:pt x="21600" y="19416"/>
                  </a:lnTo>
                  <a:lnTo>
                    <a:pt x="15166" y="21600"/>
                  </a:lnTo>
                  <a:lnTo>
                    <a:pt x="10570" y="21600"/>
                  </a:lnTo>
                  <a:lnTo>
                    <a:pt x="0" y="21600"/>
                  </a:lnTo>
                  <a:lnTo>
                    <a:pt x="0" y="11528"/>
                  </a:lnTo>
                  <a:lnTo>
                    <a:pt x="0" y="2184"/>
                  </a:lnTo>
                  <a:close/>
                </a:path>
                <a:path w="21600" h="21600" extrusionOk="0">
                  <a:moveTo>
                    <a:pt x="0" y="2184"/>
                  </a:moveTo>
                  <a:lnTo>
                    <a:pt x="0" y="2184"/>
                  </a:lnTo>
                  <a:lnTo>
                    <a:pt x="14706" y="2184"/>
                  </a:lnTo>
                  <a:lnTo>
                    <a:pt x="21600" y="0"/>
                  </a:lnTo>
                  <a:moveTo>
                    <a:pt x="0" y="2184"/>
                  </a:moveTo>
                  <a:lnTo>
                    <a:pt x="14706" y="2184"/>
                  </a:lnTo>
                  <a:lnTo>
                    <a:pt x="14706" y="5339"/>
                  </a:lnTo>
                  <a:lnTo>
                    <a:pt x="14706" y="17474"/>
                  </a:lnTo>
                  <a:lnTo>
                    <a:pt x="14706" y="21600"/>
                  </a:lnTo>
                  <a:moveTo>
                    <a:pt x="1149" y="3034"/>
                  </a:moveTo>
                  <a:lnTo>
                    <a:pt x="13328" y="3034"/>
                  </a:lnTo>
                  <a:lnTo>
                    <a:pt x="13328" y="3519"/>
                  </a:lnTo>
                  <a:lnTo>
                    <a:pt x="1149" y="3519"/>
                  </a:lnTo>
                  <a:lnTo>
                    <a:pt x="1149" y="3034"/>
                  </a:lnTo>
                  <a:moveTo>
                    <a:pt x="1149" y="4490"/>
                  </a:moveTo>
                  <a:lnTo>
                    <a:pt x="13328" y="4490"/>
                  </a:lnTo>
                  <a:lnTo>
                    <a:pt x="13328" y="4854"/>
                  </a:lnTo>
                  <a:lnTo>
                    <a:pt x="1149" y="4854"/>
                  </a:lnTo>
                  <a:lnTo>
                    <a:pt x="1149" y="4490"/>
                  </a:lnTo>
                  <a:moveTo>
                    <a:pt x="1149" y="5946"/>
                  </a:moveTo>
                  <a:lnTo>
                    <a:pt x="13328" y="5946"/>
                  </a:lnTo>
                  <a:lnTo>
                    <a:pt x="13328" y="6310"/>
                  </a:lnTo>
                  <a:lnTo>
                    <a:pt x="1149" y="6310"/>
                  </a:lnTo>
                  <a:lnTo>
                    <a:pt x="1149" y="5946"/>
                  </a:lnTo>
                </a:path>
              </a:pathLst>
            </a:custGeom>
            <a:solidFill>
              <a:srgbClr val="FFFFCC"/>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4" name="tower"/>
            <p:cNvSpPr>
              <a:spLocks noEditPoints="1" noChangeArrowheads="1"/>
            </p:cNvSpPr>
            <p:nvPr/>
          </p:nvSpPr>
          <p:spPr bwMode="auto">
            <a:xfrm>
              <a:off x="10766796" y="4953001"/>
              <a:ext cx="298372" cy="415925"/>
            </a:xfrm>
            <a:custGeom>
              <a:avLst/>
              <a:gdLst>
                <a:gd name="T0" fmla="*/ 0 w 21600"/>
                <a:gd name="T1" fmla="*/ 2184 h 21600"/>
                <a:gd name="T2" fmla="*/ 6664 w 21600"/>
                <a:gd name="T3" fmla="*/ 0 h 21600"/>
                <a:gd name="T4" fmla="*/ 10800 w 21600"/>
                <a:gd name="T5" fmla="*/ 0 h 21600"/>
                <a:gd name="T6" fmla="*/ 21600 w 21600"/>
                <a:gd name="T7" fmla="*/ 0 h 21600"/>
                <a:gd name="T8" fmla="*/ 21600 w 21600"/>
                <a:gd name="T9" fmla="*/ 11649 h 21600"/>
                <a:gd name="T10" fmla="*/ 21600 w 21600"/>
                <a:gd name="T11" fmla="*/ 19416 h 21600"/>
                <a:gd name="T12" fmla="*/ 15166 w 21600"/>
                <a:gd name="T13" fmla="*/ 21600 h 21600"/>
                <a:gd name="T14" fmla="*/ 10570 w 21600"/>
                <a:gd name="T15" fmla="*/ 21600 h 21600"/>
                <a:gd name="T16" fmla="*/ 0 w 21600"/>
                <a:gd name="T17" fmla="*/ 21600 h 21600"/>
                <a:gd name="T18" fmla="*/ 0 w 21600"/>
                <a:gd name="T19" fmla="*/ 11528 h 21600"/>
                <a:gd name="T20" fmla="*/ 459 w 21600"/>
                <a:gd name="T21" fmla="*/ 22540 h 21600"/>
                <a:gd name="T22" fmla="*/ 21485 w 21600"/>
                <a:gd name="T23" fmla="*/ 2700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21600" h="21600" extrusionOk="0">
                  <a:moveTo>
                    <a:pt x="0" y="2184"/>
                  </a:moveTo>
                  <a:lnTo>
                    <a:pt x="6664" y="0"/>
                  </a:lnTo>
                  <a:lnTo>
                    <a:pt x="10800" y="0"/>
                  </a:lnTo>
                  <a:lnTo>
                    <a:pt x="21600" y="0"/>
                  </a:lnTo>
                  <a:lnTo>
                    <a:pt x="21600" y="11649"/>
                  </a:lnTo>
                  <a:lnTo>
                    <a:pt x="21600" y="19416"/>
                  </a:lnTo>
                  <a:lnTo>
                    <a:pt x="15166" y="21600"/>
                  </a:lnTo>
                  <a:lnTo>
                    <a:pt x="10570" y="21600"/>
                  </a:lnTo>
                  <a:lnTo>
                    <a:pt x="0" y="21600"/>
                  </a:lnTo>
                  <a:lnTo>
                    <a:pt x="0" y="11528"/>
                  </a:lnTo>
                  <a:lnTo>
                    <a:pt x="0" y="2184"/>
                  </a:lnTo>
                  <a:close/>
                </a:path>
                <a:path w="21600" h="21600" extrusionOk="0">
                  <a:moveTo>
                    <a:pt x="0" y="2184"/>
                  </a:moveTo>
                  <a:lnTo>
                    <a:pt x="0" y="2184"/>
                  </a:lnTo>
                  <a:lnTo>
                    <a:pt x="14706" y="2184"/>
                  </a:lnTo>
                  <a:lnTo>
                    <a:pt x="21600" y="0"/>
                  </a:lnTo>
                  <a:moveTo>
                    <a:pt x="0" y="2184"/>
                  </a:moveTo>
                  <a:lnTo>
                    <a:pt x="14706" y="2184"/>
                  </a:lnTo>
                  <a:lnTo>
                    <a:pt x="14706" y="5339"/>
                  </a:lnTo>
                  <a:lnTo>
                    <a:pt x="14706" y="17474"/>
                  </a:lnTo>
                  <a:lnTo>
                    <a:pt x="14706" y="21600"/>
                  </a:lnTo>
                  <a:moveTo>
                    <a:pt x="1149" y="3034"/>
                  </a:moveTo>
                  <a:lnTo>
                    <a:pt x="13328" y="3034"/>
                  </a:lnTo>
                  <a:lnTo>
                    <a:pt x="13328" y="3519"/>
                  </a:lnTo>
                  <a:lnTo>
                    <a:pt x="1149" y="3519"/>
                  </a:lnTo>
                  <a:lnTo>
                    <a:pt x="1149" y="3034"/>
                  </a:lnTo>
                  <a:moveTo>
                    <a:pt x="1149" y="4490"/>
                  </a:moveTo>
                  <a:lnTo>
                    <a:pt x="13328" y="4490"/>
                  </a:lnTo>
                  <a:lnTo>
                    <a:pt x="13328" y="4854"/>
                  </a:lnTo>
                  <a:lnTo>
                    <a:pt x="1149" y="4854"/>
                  </a:lnTo>
                  <a:lnTo>
                    <a:pt x="1149" y="4490"/>
                  </a:lnTo>
                  <a:moveTo>
                    <a:pt x="1149" y="5946"/>
                  </a:moveTo>
                  <a:lnTo>
                    <a:pt x="13328" y="5946"/>
                  </a:lnTo>
                  <a:lnTo>
                    <a:pt x="13328" y="6310"/>
                  </a:lnTo>
                  <a:lnTo>
                    <a:pt x="1149" y="6310"/>
                  </a:lnTo>
                  <a:lnTo>
                    <a:pt x="1149" y="5946"/>
                  </a:lnTo>
                </a:path>
              </a:pathLst>
            </a:custGeom>
            <a:solidFill>
              <a:srgbClr val="FFFFCC"/>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5" name="tower"/>
            <p:cNvSpPr>
              <a:spLocks noEditPoints="1" noChangeArrowheads="1"/>
            </p:cNvSpPr>
            <p:nvPr/>
          </p:nvSpPr>
          <p:spPr bwMode="auto">
            <a:xfrm>
              <a:off x="11274664" y="4724401"/>
              <a:ext cx="298372" cy="415925"/>
            </a:xfrm>
            <a:custGeom>
              <a:avLst/>
              <a:gdLst>
                <a:gd name="T0" fmla="*/ 0 w 21600"/>
                <a:gd name="T1" fmla="*/ 2184 h 21600"/>
                <a:gd name="T2" fmla="*/ 6664 w 21600"/>
                <a:gd name="T3" fmla="*/ 0 h 21600"/>
                <a:gd name="T4" fmla="*/ 10800 w 21600"/>
                <a:gd name="T5" fmla="*/ 0 h 21600"/>
                <a:gd name="T6" fmla="*/ 21600 w 21600"/>
                <a:gd name="T7" fmla="*/ 0 h 21600"/>
                <a:gd name="T8" fmla="*/ 21600 w 21600"/>
                <a:gd name="T9" fmla="*/ 11649 h 21600"/>
                <a:gd name="T10" fmla="*/ 21600 w 21600"/>
                <a:gd name="T11" fmla="*/ 19416 h 21600"/>
                <a:gd name="T12" fmla="*/ 15166 w 21600"/>
                <a:gd name="T13" fmla="*/ 21600 h 21600"/>
                <a:gd name="T14" fmla="*/ 10570 w 21600"/>
                <a:gd name="T15" fmla="*/ 21600 h 21600"/>
                <a:gd name="T16" fmla="*/ 0 w 21600"/>
                <a:gd name="T17" fmla="*/ 21600 h 21600"/>
                <a:gd name="T18" fmla="*/ 0 w 21600"/>
                <a:gd name="T19" fmla="*/ 11528 h 21600"/>
                <a:gd name="T20" fmla="*/ 459 w 21600"/>
                <a:gd name="T21" fmla="*/ 22540 h 21600"/>
                <a:gd name="T22" fmla="*/ 21485 w 21600"/>
                <a:gd name="T23" fmla="*/ 2700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21600" h="21600" extrusionOk="0">
                  <a:moveTo>
                    <a:pt x="0" y="2184"/>
                  </a:moveTo>
                  <a:lnTo>
                    <a:pt x="6664" y="0"/>
                  </a:lnTo>
                  <a:lnTo>
                    <a:pt x="10800" y="0"/>
                  </a:lnTo>
                  <a:lnTo>
                    <a:pt x="21600" y="0"/>
                  </a:lnTo>
                  <a:lnTo>
                    <a:pt x="21600" y="11649"/>
                  </a:lnTo>
                  <a:lnTo>
                    <a:pt x="21600" y="19416"/>
                  </a:lnTo>
                  <a:lnTo>
                    <a:pt x="15166" y="21600"/>
                  </a:lnTo>
                  <a:lnTo>
                    <a:pt x="10570" y="21600"/>
                  </a:lnTo>
                  <a:lnTo>
                    <a:pt x="0" y="21600"/>
                  </a:lnTo>
                  <a:lnTo>
                    <a:pt x="0" y="11528"/>
                  </a:lnTo>
                  <a:lnTo>
                    <a:pt x="0" y="2184"/>
                  </a:lnTo>
                  <a:close/>
                </a:path>
                <a:path w="21600" h="21600" extrusionOk="0">
                  <a:moveTo>
                    <a:pt x="0" y="2184"/>
                  </a:moveTo>
                  <a:lnTo>
                    <a:pt x="0" y="2184"/>
                  </a:lnTo>
                  <a:lnTo>
                    <a:pt x="14706" y="2184"/>
                  </a:lnTo>
                  <a:lnTo>
                    <a:pt x="21600" y="0"/>
                  </a:lnTo>
                  <a:moveTo>
                    <a:pt x="0" y="2184"/>
                  </a:moveTo>
                  <a:lnTo>
                    <a:pt x="14706" y="2184"/>
                  </a:lnTo>
                  <a:lnTo>
                    <a:pt x="14706" y="5339"/>
                  </a:lnTo>
                  <a:lnTo>
                    <a:pt x="14706" y="17474"/>
                  </a:lnTo>
                  <a:lnTo>
                    <a:pt x="14706" y="21600"/>
                  </a:lnTo>
                  <a:moveTo>
                    <a:pt x="1149" y="3034"/>
                  </a:moveTo>
                  <a:lnTo>
                    <a:pt x="13328" y="3034"/>
                  </a:lnTo>
                  <a:lnTo>
                    <a:pt x="13328" y="3519"/>
                  </a:lnTo>
                  <a:lnTo>
                    <a:pt x="1149" y="3519"/>
                  </a:lnTo>
                  <a:lnTo>
                    <a:pt x="1149" y="3034"/>
                  </a:lnTo>
                  <a:moveTo>
                    <a:pt x="1149" y="4490"/>
                  </a:moveTo>
                  <a:lnTo>
                    <a:pt x="13328" y="4490"/>
                  </a:lnTo>
                  <a:lnTo>
                    <a:pt x="13328" y="4854"/>
                  </a:lnTo>
                  <a:lnTo>
                    <a:pt x="1149" y="4854"/>
                  </a:lnTo>
                  <a:lnTo>
                    <a:pt x="1149" y="4490"/>
                  </a:lnTo>
                  <a:moveTo>
                    <a:pt x="1149" y="5946"/>
                  </a:moveTo>
                  <a:lnTo>
                    <a:pt x="13328" y="5946"/>
                  </a:lnTo>
                  <a:lnTo>
                    <a:pt x="13328" y="6310"/>
                  </a:lnTo>
                  <a:lnTo>
                    <a:pt x="1149" y="6310"/>
                  </a:lnTo>
                  <a:lnTo>
                    <a:pt x="1149" y="5946"/>
                  </a:lnTo>
                </a:path>
              </a:pathLst>
            </a:custGeom>
            <a:solidFill>
              <a:srgbClr val="FFFFCC"/>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6" name="laptop"/>
            <p:cNvSpPr>
              <a:spLocks noEditPoints="1" noChangeArrowheads="1"/>
            </p:cNvSpPr>
            <p:nvPr/>
          </p:nvSpPr>
          <p:spPr bwMode="auto">
            <a:xfrm>
              <a:off x="8633752" y="4572000"/>
              <a:ext cx="655996" cy="354012"/>
            </a:xfrm>
            <a:custGeom>
              <a:avLst/>
              <a:gdLst>
                <a:gd name="T0" fmla="*/ 3362 w 21600"/>
                <a:gd name="T1" fmla="*/ 0 h 21600"/>
                <a:gd name="T2" fmla="*/ 3362 w 21600"/>
                <a:gd name="T3" fmla="*/ 7173 h 21600"/>
                <a:gd name="T4" fmla="*/ 18327 w 21600"/>
                <a:gd name="T5" fmla="*/ 0 h 21600"/>
                <a:gd name="T6" fmla="*/ 18327 w 21600"/>
                <a:gd name="T7" fmla="*/ 7173 h 21600"/>
                <a:gd name="T8" fmla="*/ 10800 w 21600"/>
                <a:gd name="T9" fmla="*/ 0 h 21600"/>
                <a:gd name="T10" fmla="*/ 10800 w 21600"/>
                <a:gd name="T11" fmla="*/ 21600 h 21600"/>
                <a:gd name="T12" fmla="*/ 0 w 21600"/>
                <a:gd name="T13" fmla="*/ 21600 h 21600"/>
                <a:gd name="T14" fmla="*/ 21600 w 21600"/>
                <a:gd name="T15" fmla="*/ 21600 h 21600"/>
                <a:gd name="T16" fmla="*/ 4445 w 21600"/>
                <a:gd name="T17" fmla="*/ 1858 h 21600"/>
                <a:gd name="T18" fmla="*/ 17311 w 21600"/>
                <a:gd name="T19" fmla="*/ 12323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extrusionOk="0">
                  <a:moveTo>
                    <a:pt x="3362" y="0"/>
                  </a:moveTo>
                  <a:lnTo>
                    <a:pt x="18327" y="0"/>
                  </a:lnTo>
                  <a:lnTo>
                    <a:pt x="18327" y="14347"/>
                  </a:lnTo>
                  <a:lnTo>
                    <a:pt x="3362" y="14347"/>
                  </a:lnTo>
                  <a:lnTo>
                    <a:pt x="3362" y="0"/>
                  </a:lnTo>
                  <a:close/>
                </a:path>
                <a:path w="21600" h="21600" extrusionOk="0">
                  <a:moveTo>
                    <a:pt x="3340" y="15068"/>
                  </a:moveTo>
                  <a:lnTo>
                    <a:pt x="0" y="19877"/>
                  </a:lnTo>
                  <a:lnTo>
                    <a:pt x="21600" y="19877"/>
                  </a:lnTo>
                  <a:lnTo>
                    <a:pt x="18327" y="15068"/>
                  </a:lnTo>
                  <a:lnTo>
                    <a:pt x="3340" y="15068"/>
                  </a:lnTo>
                  <a:close/>
                </a:path>
                <a:path w="21600" h="21600" extrusionOk="0">
                  <a:moveTo>
                    <a:pt x="0" y="19877"/>
                  </a:moveTo>
                  <a:lnTo>
                    <a:pt x="0" y="21600"/>
                  </a:lnTo>
                  <a:lnTo>
                    <a:pt x="21600" y="21600"/>
                  </a:lnTo>
                  <a:lnTo>
                    <a:pt x="21600" y="19877"/>
                  </a:lnTo>
                  <a:lnTo>
                    <a:pt x="0" y="19877"/>
                  </a:lnTo>
                  <a:close/>
                </a:path>
                <a:path w="21600" h="21600" extrusionOk="0">
                  <a:moveTo>
                    <a:pt x="4186" y="1523"/>
                  </a:moveTo>
                  <a:lnTo>
                    <a:pt x="17547" y="1523"/>
                  </a:lnTo>
                  <a:lnTo>
                    <a:pt x="17547" y="12744"/>
                  </a:lnTo>
                  <a:lnTo>
                    <a:pt x="4186" y="12744"/>
                  </a:lnTo>
                  <a:lnTo>
                    <a:pt x="4186" y="1523"/>
                  </a:lnTo>
                  <a:close/>
                </a:path>
                <a:path w="21600" h="21600" extrusionOk="0">
                  <a:moveTo>
                    <a:pt x="3318" y="15549"/>
                  </a:moveTo>
                  <a:lnTo>
                    <a:pt x="2917" y="16110"/>
                  </a:lnTo>
                  <a:lnTo>
                    <a:pt x="18727" y="16110"/>
                  </a:lnTo>
                  <a:lnTo>
                    <a:pt x="18327" y="15549"/>
                  </a:lnTo>
                  <a:lnTo>
                    <a:pt x="3318" y="15549"/>
                  </a:lnTo>
                  <a:close/>
                </a:path>
                <a:path w="21600" h="21600" extrusionOk="0">
                  <a:moveTo>
                    <a:pt x="6213" y="18314"/>
                  </a:moveTo>
                  <a:lnTo>
                    <a:pt x="5946" y="18875"/>
                  </a:lnTo>
                  <a:lnTo>
                    <a:pt x="15766" y="18875"/>
                  </a:lnTo>
                  <a:lnTo>
                    <a:pt x="15499" y="18314"/>
                  </a:lnTo>
                  <a:lnTo>
                    <a:pt x="6213" y="18314"/>
                  </a:lnTo>
                  <a:close/>
                </a:path>
                <a:path w="21600" h="21600" extrusionOk="0">
                  <a:moveTo>
                    <a:pt x="2828" y="16471"/>
                  </a:moveTo>
                  <a:lnTo>
                    <a:pt x="2405" y="17072"/>
                  </a:lnTo>
                  <a:lnTo>
                    <a:pt x="19284" y="17072"/>
                  </a:lnTo>
                  <a:lnTo>
                    <a:pt x="18839" y="16471"/>
                  </a:lnTo>
                  <a:lnTo>
                    <a:pt x="2828" y="16471"/>
                  </a:lnTo>
                  <a:close/>
                </a:path>
                <a:path w="21600" h="21600" extrusionOk="0">
                  <a:moveTo>
                    <a:pt x="2316" y="17352"/>
                  </a:moveTo>
                  <a:lnTo>
                    <a:pt x="1871" y="17953"/>
                  </a:lnTo>
                  <a:lnTo>
                    <a:pt x="19863" y="17953"/>
                  </a:lnTo>
                  <a:lnTo>
                    <a:pt x="19395" y="17352"/>
                  </a:lnTo>
                  <a:lnTo>
                    <a:pt x="2316" y="17352"/>
                  </a:lnTo>
                  <a:close/>
                </a:path>
              </a:pathLst>
            </a:custGeom>
            <a:solidFill>
              <a:srgbClr val="C0C0C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17" name="Rounded Rectangle 16"/>
          <p:cNvSpPr/>
          <p:nvPr/>
        </p:nvSpPr>
        <p:spPr>
          <a:xfrm>
            <a:off x="9716560" y="2093381"/>
            <a:ext cx="990600" cy="3200400"/>
          </a:xfrm>
          <a:prstGeom prst="roundRect">
            <a:avLst/>
          </a:prstGeom>
          <a:noFill/>
          <a:ln w="12700">
            <a:solidFill>
              <a:schemeClr val="tx1">
                <a:lumMod val="8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8" name="Straight Arrow Connector 17"/>
          <p:cNvCxnSpPr/>
          <p:nvPr/>
        </p:nvCxnSpPr>
        <p:spPr>
          <a:xfrm>
            <a:off x="9980879" y="2474381"/>
            <a:ext cx="111919" cy="1981202"/>
          </a:xfrm>
          <a:prstGeom prst="straightConnector1">
            <a:avLst/>
          </a:prstGeom>
          <a:ln w="38100">
            <a:solidFill>
              <a:srgbClr val="C0000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flipH="1">
            <a:off x="8551861" y="2779183"/>
            <a:ext cx="321736" cy="1667607"/>
          </a:xfrm>
          <a:prstGeom prst="straightConnector1">
            <a:avLst/>
          </a:prstGeom>
          <a:ln w="38100">
            <a:solidFill>
              <a:srgbClr val="C00000"/>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20" name="Rounded Rectangle 19"/>
          <p:cNvSpPr/>
          <p:nvPr/>
        </p:nvSpPr>
        <p:spPr>
          <a:xfrm>
            <a:off x="8040160" y="2550581"/>
            <a:ext cx="990600" cy="2291251"/>
          </a:xfrm>
          <a:prstGeom prst="roundRect">
            <a:avLst/>
          </a:prstGeom>
          <a:noFill/>
          <a:ln w="12700">
            <a:solidFill>
              <a:schemeClr val="tx1">
                <a:lumMod val="8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31460455"/>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Windows Azure Connect in Context</a:t>
            </a:r>
            <a:endParaRPr lang="en-US" dirty="0"/>
          </a:p>
        </p:txBody>
      </p:sp>
      <p:sp>
        <p:nvSpPr>
          <p:cNvPr id="8" name="Freeform 7"/>
          <p:cNvSpPr/>
          <p:nvPr/>
        </p:nvSpPr>
        <p:spPr>
          <a:xfrm>
            <a:off x="-4519" y="1846730"/>
            <a:ext cx="12188825" cy="4661647"/>
          </a:xfrm>
          <a:custGeom>
            <a:avLst/>
            <a:gdLst>
              <a:gd name="connsiteX0" fmla="*/ 0 w 9144000"/>
              <a:gd name="connsiteY0" fmla="*/ 0 h 693000"/>
              <a:gd name="connsiteX1" fmla="*/ 9144000 w 9144000"/>
              <a:gd name="connsiteY1" fmla="*/ 0 h 693000"/>
              <a:gd name="connsiteX2" fmla="*/ 9144000 w 9144000"/>
              <a:gd name="connsiteY2" fmla="*/ 693000 h 693000"/>
              <a:gd name="connsiteX3" fmla="*/ 0 w 9144000"/>
              <a:gd name="connsiteY3" fmla="*/ 693000 h 693000"/>
              <a:gd name="connsiteX4" fmla="*/ 0 w 9144000"/>
              <a:gd name="connsiteY4" fmla="*/ 0 h 693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693000">
                <a:moveTo>
                  <a:pt x="0" y="0"/>
                </a:moveTo>
                <a:lnTo>
                  <a:pt x="9144000" y="0"/>
                </a:lnTo>
                <a:lnTo>
                  <a:pt x="9144000" y="693000"/>
                </a:lnTo>
                <a:lnTo>
                  <a:pt x="0" y="693000"/>
                </a:lnTo>
                <a:lnTo>
                  <a:pt x="0" y="0"/>
                </a:lnTo>
                <a:close/>
              </a:path>
            </a:pathLst>
          </a:custGeom>
          <a:gradFill>
            <a:gsLst>
              <a:gs pos="0">
                <a:srgbClr val="000000">
                  <a:alpha val="0"/>
                </a:srgbClr>
              </a:gs>
              <a:gs pos="45832">
                <a:srgbClr val="000000">
                  <a:alpha val="52000"/>
                </a:srgbClr>
              </a:gs>
              <a:gs pos="18000">
                <a:srgbClr val="000000">
                  <a:alpha val="51000"/>
                </a:srgbClr>
              </a:gs>
              <a:gs pos="100000">
                <a:srgbClr val="000000">
                  <a:alpha val="0"/>
                </a:srgbClr>
              </a:gs>
            </a:gsLst>
            <a:lin ang="0" scaled="0"/>
          </a:gradFill>
          <a:ln w="12700" cap="flat" cmpd="thickThin" algn="ctr">
            <a:gradFill>
              <a:gsLst>
                <a:gs pos="0">
                  <a:srgbClr val="FFFFFF">
                    <a:alpha val="0"/>
                  </a:srgbClr>
                </a:gs>
                <a:gs pos="50000">
                  <a:srgbClr val="FFFFFF"/>
                </a:gs>
                <a:gs pos="100000">
                  <a:srgbClr val="FFFFFF">
                    <a:alpha val="0"/>
                  </a:srgbClr>
                </a:gs>
              </a:gsLst>
              <a:lin ang="0" scaled="0"/>
            </a:gradFill>
            <a:prstDash val="solid"/>
          </a:ln>
          <a:effectLst/>
        </p:spPr>
        <p:txBody>
          <a:bodyPr lIns="0" tIns="243797" rIns="91420" bIns="45711" rtlCol="0" anchor="ctr"/>
          <a:lstStyle/>
          <a:p>
            <a:pPr lvl="1"/>
            <a:endParaRPr lang="en-US" sz="1900" dirty="0"/>
          </a:p>
        </p:txBody>
      </p:sp>
      <p:sp>
        <p:nvSpPr>
          <p:cNvPr id="9" name="Freeform 8"/>
          <p:cNvSpPr/>
          <p:nvPr/>
        </p:nvSpPr>
        <p:spPr>
          <a:xfrm>
            <a:off x="0" y="1972235"/>
            <a:ext cx="12188825" cy="1039907"/>
          </a:xfrm>
          <a:custGeom>
            <a:avLst/>
            <a:gdLst>
              <a:gd name="connsiteX0" fmla="*/ 0 w 9144000"/>
              <a:gd name="connsiteY0" fmla="*/ 0 h 693000"/>
              <a:gd name="connsiteX1" fmla="*/ 9144000 w 9144000"/>
              <a:gd name="connsiteY1" fmla="*/ 0 h 693000"/>
              <a:gd name="connsiteX2" fmla="*/ 9144000 w 9144000"/>
              <a:gd name="connsiteY2" fmla="*/ 693000 h 693000"/>
              <a:gd name="connsiteX3" fmla="*/ 0 w 9144000"/>
              <a:gd name="connsiteY3" fmla="*/ 693000 h 693000"/>
              <a:gd name="connsiteX4" fmla="*/ 0 w 9144000"/>
              <a:gd name="connsiteY4" fmla="*/ 0 h 693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693000">
                <a:moveTo>
                  <a:pt x="0" y="0"/>
                </a:moveTo>
                <a:lnTo>
                  <a:pt x="9144000" y="0"/>
                </a:lnTo>
                <a:lnTo>
                  <a:pt x="9144000" y="693000"/>
                </a:lnTo>
                <a:lnTo>
                  <a:pt x="0" y="693000"/>
                </a:lnTo>
                <a:lnTo>
                  <a:pt x="0" y="0"/>
                </a:lnTo>
                <a:close/>
              </a:path>
            </a:pathLst>
          </a:custGeom>
          <a:noFill/>
          <a:ln w="12700" cap="flat" cmpd="thickThin" algn="ctr">
            <a:gradFill>
              <a:gsLst>
                <a:gs pos="0">
                  <a:srgbClr val="FFFFFF">
                    <a:alpha val="0"/>
                  </a:srgbClr>
                </a:gs>
                <a:gs pos="50000">
                  <a:srgbClr val="FFFFFF"/>
                </a:gs>
                <a:gs pos="100000">
                  <a:srgbClr val="FFFFFF">
                    <a:alpha val="0"/>
                  </a:srgbClr>
                </a:gs>
              </a:gsLst>
              <a:lin ang="0" scaled="0"/>
            </a:gradFill>
            <a:prstDash val="solid"/>
          </a:ln>
          <a:effectLst/>
        </p:spPr>
        <p:txBody>
          <a:bodyPr lIns="0" tIns="243797" rIns="91420" bIns="45711" rtlCol="0" anchor="ctr"/>
          <a:lstStyle/>
          <a:p>
            <a:pPr lvl="1"/>
            <a:endParaRPr lang="en-US" sz="1900" dirty="0"/>
          </a:p>
        </p:txBody>
      </p:sp>
      <p:sp>
        <p:nvSpPr>
          <p:cNvPr id="10" name="Freeform 9"/>
          <p:cNvSpPr/>
          <p:nvPr/>
        </p:nvSpPr>
        <p:spPr>
          <a:xfrm>
            <a:off x="0" y="3101788"/>
            <a:ext cx="12188825" cy="1039907"/>
          </a:xfrm>
          <a:custGeom>
            <a:avLst/>
            <a:gdLst>
              <a:gd name="connsiteX0" fmla="*/ 0 w 9144000"/>
              <a:gd name="connsiteY0" fmla="*/ 0 h 693000"/>
              <a:gd name="connsiteX1" fmla="*/ 9144000 w 9144000"/>
              <a:gd name="connsiteY1" fmla="*/ 0 h 693000"/>
              <a:gd name="connsiteX2" fmla="*/ 9144000 w 9144000"/>
              <a:gd name="connsiteY2" fmla="*/ 693000 h 693000"/>
              <a:gd name="connsiteX3" fmla="*/ 0 w 9144000"/>
              <a:gd name="connsiteY3" fmla="*/ 693000 h 693000"/>
              <a:gd name="connsiteX4" fmla="*/ 0 w 9144000"/>
              <a:gd name="connsiteY4" fmla="*/ 0 h 693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693000">
                <a:moveTo>
                  <a:pt x="0" y="0"/>
                </a:moveTo>
                <a:lnTo>
                  <a:pt x="9144000" y="0"/>
                </a:lnTo>
                <a:lnTo>
                  <a:pt x="9144000" y="693000"/>
                </a:lnTo>
                <a:lnTo>
                  <a:pt x="0" y="693000"/>
                </a:lnTo>
                <a:lnTo>
                  <a:pt x="0" y="0"/>
                </a:lnTo>
                <a:close/>
              </a:path>
            </a:pathLst>
          </a:custGeom>
          <a:noFill/>
          <a:ln w="12700" cap="flat" cmpd="thickThin" algn="ctr">
            <a:gradFill>
              <a:gsLst>
                <a:gs pos="0">
                  <a:srgbClr val="FFFFFF">
                    <a:alpha val="0"/>
                  </a:srgbClr>
                </a:gs>
                <a:gs pos="50000">
                  <a:srgbClr val="FFFFFF"/>
                </a:gs>
                <a:gs pos="100000">
                  <a:srgbClr val="FFFFFF">
                    <a:alpha val="0"/>
                  </a:srgbClr>
                </a:gs>
              </a:gsLst>
              <a:lin ang="0" scaled="0"/>
            </a:gradFill>
            <a:prstDash val="solid"/>
          </a:ln>
          <a:effectLst/>
        </p:spPr>
        <p:txBody>
          <a:bodyPr lIns="0" tIns="243797" rIns="91420" bIns="45711" rtlCol="0" anchor="ctr"/>
          <a:lstStyle/>
          <a:p>
            <a:pPr lvl="1"/>
            <a:endParaRPr lang="en-US" sz="1900" dirty="0"/>
          </a:p>
        </p:txBody>
      </p:sp>
      <p:sp>
        <p:nvSpPr>
          <p:cNvPr id="11" name="Freeform 10"/>
          <p:cNvSpPr/>
          <p:nvPr/>
        </p:nvSpPr>
        <p:spPr>
          <a:xfrm>
            <a:off x="0" y="4241800"/>
            <a:ext cx="12188825" cy="1039907"/>
          </a:xfrm>
          <a:custGeom>
            <a:avLst/>
            <a:gdLst>
              <a:gd name="connsiteX0" fmla="*/ 0 w 9144000"/>
              <a:gd name="connsiteY0" fmla="*/ 0 h 693000"/>
              <a:gd name="connsiteX1" fmla="*/ 9144000 w 9144000"/>
              <a:gd name="connsiteY1" fmla="*/ 0 h 693000"/>
              <a:gd name="connsiteX2" fmla="*/ 9144000 w 9144000"/>
              <a:gd name="connsiteY2" fmla="*/ 693000 h 693000"/>
              <a:gd name="connsiteX3" fmla="*/ 0 w 9144000"/>
              <a:gd name="connsiteY3" fmla="*/ 693000 h 693000"/>
              <a:gd name="connsiteX4" fmla="*/ 0 w 9144000"/>
              <a:gd name="connsiteY4" fmla="*/ 0 h 693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693000">
                <a:moveTo>
                  <a:pt x="0" y="0"/>
                </a:moveTo>
                <a:lnTo>
                  <a:pt x="9144000" y="0"/>
                </a:lnTo>
                <a:lnTo>
                  <a:pt x="9144000" y="693000"/>
                </a:lnTo>
                <a:lnTo>
                  <a:pt x="0" y="693000"/>
                </a:lnTo>
                <a:lnTo>
                  <a:pt x="0" y="0"/>
                </a:lnTo>
                <a:close/>
              </a:path>
            </a:pathLst>
          </a:custGeom>
          <a:noFill/>
          <a:ln w="12700" cap="flat" cmpd="thickThin" algn="ctr">
            <a:gradFill>
              <a:gsLst>
                <a:gs pos="0">
                  <a:srgbClr val="FFFFFF">
                    <a:alpha val="0"/>
                  </a:srgbClr>
                </a:gs>
                <a:gs pos="50000">
                  <a:srgbClr val="FFFFFF"/>
                </a:gs>
                <a:gs pos="100000">
                  <a:srgbClr val="FFFFFF">
                    <a:alpha val="0"/>
                  </a:srgbClr>
                </a:gs>
              </a:gsLst>
              <a:lin ang="0" scaled="0"/>
            </a:gradFill>
            <a:prstDash val="solid"/>
          </a:ln>
          <a:effectLst/>
        </p:spPr>
        <p:txBody>
          <a:bodyPr lIns="0" tIns="243797" rIns="91420" bIns="45711" rtlCol="0" anchor="ctr"/>
          <a:lstStyle/>
          <a:p>
            <a:pPr lvl="1"/>
            <a:endParaRPr lang="en-US" sz="1900" dirty="0"/>
          </a:p>
        </p:txBody>
      </p:sp>
      <p:sp>
        <p:nvSpPr>
          <p:cNvPr id="12" name="Freeform 11"/>
          <p:cNvSpPr/>
          <p:nvPr/>
        </p:nvSpPr>
        <p:spPr>
          <a:xfrm>
            <a:off x="0" y="5359400"/>
            <a:ext cx="12188825" cy="1039907"/>
          </a:xfrm>
          <a:custGeom>
            <a:avLst/>
            <a:gdLst>
              <a:gd name="connsiteX0" fmla="*/ 0 w 9144000"/>
              <a:gd name="connsiteY0" fmla="*/ 0 h 693000"/>
              <a:gd name="connsiteX1" fmla="*/ 9144000 w 9144000"/>
              <a:gd name="connsiteY1" fmla="*/ 0 h 693000"/>
              <a:gd name="connsiteX2" fmla="*/ 9144000 w 9144000"/>
              <a:gd name="connsiteY2" fmla="*/ 693000 h 693000"/>
              <a:gd name="connsiteX3" fmla="*/ 0 w 9144000"/>
              <a:gd name="connsiteY3" fmla="*/ 693000 h 693000"/>
              <a:gd name="connsiteX4" fmla="*/ 0 w 9144000"/>
              <a:gd name="connsiteY4" fmla="*/ 0 h 693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693000">
                <a:moveTo>
                  <a:pt x="0" y="0"/>
                </a:moveTo>
                <a:lnTo>
                  <a:pt x="9144000" y="0"/>
                </a:lnTo>
                <a:lnTo>
                  <a:pt x="9144000" y="693000"/>
                </a:lnTo>
                <a:lnTo>
                  <a:pt x="0" y="693000"/>
                </a:lnTo>
                <a:lnTo>
                  <a:pt x="0" y="0"/>
                </a:lnTo>
                <a:close/>
              </a:path>
            </a:pathLst>
          </a:custGeom>
          <a:noFill/>
          <a:ln w="12700" cap="flat" cmpd="thickThin" algn="ctr">
            <a:gradFill>
              <a:gsLst>
                <a:gs pos="0">
                  <a:srgbClr val="FFFFFF">
                    <a:alpha val="0"/>
                  </a:srgbClr>
                </a:gs>
                <a:gs pos="50000">
                  <a:srgbClr val="FFFFFF"/>
                </a:gs>
                <a:gs pos="100000">
                  <a:srgbClr val="FFFFFF">
                    <a:alpha val="0"/>
                  </a:srgbClr>
                </a:gs>
              </a:gsLst>
              <a:lin ang="0" scaled="0"/>
            </a:gradFill>
            <a:prstDash val="solid"/>
          </a:ln>
          <a:effectLst/>
        </p:spPr>
        <p:txBody>
          <a:bodyPr lIns="0" tIns="243797" rIns="91420" bIns="45711" rtlCol="0" anchor="ctr"/>
          <a:lstStyle/>
          <a:p>
            <a:pPr lvl="1"/>
            <a:endParaRPr lang="en-US" sz="1900" dirty="0"/>
          </a:p>
        </p:txBody>
      </p:sp>
      <p:sp>
        <p:nvSpPr>
          <p:cNvPr id="13" name="Freeform 12"/>
          <p:cNvSpPr/>
          <p:nvPr/>
        </p:nvSpPr>
        <p:spPr>
          <a:xfrm rot="5400000">
            <a:off x="7458462" y="2261889"/>
            <a:ext cx="4919800" cy="2856009"/>
          </a:xfrm>
          <a:custGeom>
            <a:avLst/>
            <a:gdLst>
              <a:gd name="connsiteX0" fmla="*/ 0 w 2459333"/>
              <a:gd name="connsiteY0" fmla="*/ 0 h 658800"/>
              <a:gd name="connsiteX1" fmla="*/ 2459333 w 2459333"/>
              <a:gd name="connsiteY1" fmla="*/ 0 h 658800"/>
              <a:gd name="connsiteX2" fmla="*/ 2459333 w 2459333"/>
              <a:gd name="connsiteY2" fmla="*/ 658800 h 658800"/>
              <a:gd name="connsiteX3" fmla="*/ 0 w 2459333"/>
              <a:gd name="connsiteY3" fmla="*/ 658800 h 658800"/>
              <a:gd name="connsiteX4" fmla="*/ 0 w 2459333"/>
              <a:gd name="connsiteY4" fmla="*/ 0 h 658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59333" h="658800">
                <a:moveTo>
                  <a:pt x="0" y="0"/>
                </a:moveTo>
                <a:lnTo>
                  <a:pt x="2459333" y="0"/>
                </a:lnTo>
                <a:lnTo>
                  <a:pt x="2459333" y="658800"/>
                </a:lnTo>
                <a:lnTo>
                  <a:pt x="0" y="658800"/>
                </a:lnTo>
                <a:lnTo>
                  <a:pt x="0" y="0"/>
                </a:lnTo>
                <a:close/>
              </a:path>
            </a:pathLst>
          </a:custGeom>
          <a:gradFill>
            <a:gsLst>
              <a:gs pos="0">
                <a:srgbClr val="000000">
                  <a:alpha val="0"/>
                </a:srgbClr>
              </a:gs>
              <a:gs pos="50000">
                <a:srgbClr val="000000">
                  <a:alpha val="40000"/>
                </a:srgbClr>
              </a:gs>
              <a:gs pos="100000">
                <a:srgbClr val="000000">
                  <a:alpha val="0"/>
                </a:srgbClr>
              </a:gs>
            </a:gsLst>
            <a:lin ang="0" scaled="0"/>
          </a:gradFill>
          <a:ln w="12700" cap="flat" cmpd="thickThin" algn="ctr">
            <a:gradFill>
              <a:gsLst>
                <a:gs pos="0">
                  <a:srgbClr val="FFFFFF">
                    <a:alpha val="0"/>
                  </a:srgbClr>
                </a:gs>
                <a:gs pos="50000">
                  <a:srgbClr val="FFFFFF"/>
                </a:gs>
                <a:gs pos="100000">
                  <a:srgbClr val="FFFFFF">
                    <a:alpha val="0"/>
                  </a:srgbClr>
                </a:gs>
              </a:gsLst>
              <a:lin ang="0" scaled="0"/>
            </a:gradFill>
            <a:prstDash val="solid"/>
          </a:ln>
          <a:effectLst/>
        </p:spPr>
        <p:txBody>
          <a:bodyPr lIns="3656960" tIns="45711" rIns="91420" bIns="45711" rtlCol="0" anchor="ctr"/>
          <a:lstStyle/>
          <a:p>
            <a:pPr marL="460295" indent="-460295" defTabSz="914211">
              <a:lnSpc>
                <a:spcPct val="90000"/>
              </a:lnSpc>
              <a:spcBef>
                <a:spcPct val="20000"/>
              </a:spcBef>
              <a:buSzPct val="90000"/>
              <a:buBlip>
                <a:blip r:embed="rId2"/>
              </a:buBlip>
            </a:pPr>
            <a:endParaRPr lang="en-US" sz="2100" dirty="0">
              <a:gradFill>
                <a:gsLst>
                  <a:gs pos="0">
                    <a:prstClr val="white"/>
                  </a:gs>
                  <a:gs pos="86000">
                    <a:prstClr val="white"/>
                  </a:gs>
                </a:gsLst>
                <a:lin ang="5400000" scaled="0"/>
              </a:gradFill>
            </a:endParaRPr>
          </a:p>
        </p:txBody>
      </p:sp>
      <p:sp>
        <p:nvSpPr>
          <p:cNvPr id="14" name="Rectangle 13"/>
          <p:cNvSpPr/>
          <p:nvPr/>
        </p:nvSpPr>
        <p:spPr bwMode="auto">
          <a:xfrm>
            <a:off x="8600895" y="1111625"/>
            <a:ext cx="2634936" cy="735105"/>
          </a:xfrm>
          <a:prstGeom prst="rect">
            <a:avLst/>
          </a:prstGeom>
          <a:gradFill flip="none" rotWithShape="1">
            <a:gsLst>
              <a:gs pos="0">
                <a:schemeClr val="accent1">
                  <a:alpha val="80000"/>
                </a:schemeClr>
              </a:gs>
              <a:gs pos="100000">
                <a:schemeClr val="accent1">
                  <a:lumMod val="75000"/>
                  <a:alpha val="10000"/>
                </a:schemeClr>
              </a:gs>
            </a:gsLst>
            <a:lin ang="2700000" scaled="1"/>
            <a:tileRect/>
          </a:gradFill>
          <a:ln>
            <a:solidFill>
              <a:schemeClr val="accent1"/>
            </a:solidFill>
            <a:headEnd type="none" w="med" len="med"/>
            <a:tailEnd type="none" w="med" len="med"/>
          </a:ln>
          <a:effectLst>
            <a:innerShdw blurRad="127000" dir="11220000">
              <a:prstClr val="black">
                <a:alpha val="50000"/>
              </a:prstClr>
            </a:innerShdw>
          </a:effectLst>
          <a:scene3d>
            <a:camera prst="orthographicFront">
              <a:rot lat="0" lon="0" rev="0"/>
            </a:camera>
            <a:lightRig rig="threePt" dir="tl"/>
          </a:scene3d>
          <a:sp3d prstMaterial="matte"/>
        </p:spPr>
        <p:style>
          <a:lnRef idx="0">
            <a:schemeClr val="accent1"/>
          </a:lnRef>
          <a:fillRef idx="3">
            <a:schemeClr val="accent1"/>
          </a:fillRef>
          <a:effectRef idx="3">
            <a:schemeClr val="accent1"/>
          </a:effectRef>
          <a:fontRef idx="minor">
            <a:schemeClr val="lt1"/>
          </a:fontRef>
        </p:style>
        <p:txBody>
          <a:bodyPr vert="horz" wrap="square" lIns="121893" tIns="60947" rIns="121893" bIns="60947" numCol="1" rtlCol="0" anchor="ctr" anchorCtr="0" compatLnSpc="1">
            <a:prstTxWarp prst="textNoShape">
              <a:avLst/>
            </a:prstTxWarp>
          </a:bodyPr>
          <a:lstStyle/>
          <a:p>
            <a:pPr defTabSz="913909" fontAlgn="base">
              <a:lnSpc>
                <a:spcPct val="80000"/>
              </a:lnSpc>
              <a:spcBef>
                <a:spcPct val="0"/>
              </a:spcBef>
              <a:spcAft>
                <a:spcPct val="0"/>
              </a:spcAft>
            </a:pPr>
            <a:endParaRPr lang="en-US" sz="2100" dirty="0">
              <a:gradFill flip="none" rotWithShape="1">
                <a:gsLst>
                  <a:gs pos="0">
                    <a:prstClr val="white"/>
                  </a:gs>
                  <a:gs pos="50000">
                    <a:prstClr val="white">
                      <a:lumMod val="85000"/>
                    </a:prstClr>
                  </a:gs>
                  <a:gs pos="100000">
                    <a:prstClr val="white">
                      <a:shade val="100000"/>
                      <a:satMod val="115000"/>
                    </a:prstClr>
                  </a:gs>
                </a:gsLst>
                <a:lin ang="2700000" scaled="1"/>
                <a:tileRect/>
              </a:gradFill>
            </a:endParaRPr>
          </a:p>
        </p:txBody>
      </p:sp>
      <p:sp>
        <p:nvSpPr>
          <p:cNvPr id="15" name="Freeform 14"/>
          <p:cNvSpPr/>
          <p:nvPr/>
        </p:nvSpPr>
        <p:spPr>
          <a:xfrm rot="5400000">
            <a:off x="-238364" y="2261888"/>
            <a:ext cx="4919800" cy="2856009"/>
          </a:xfrm>
          <a:custGeom>
            <a:avLst/>
            <a:gdLst>
              <a:gd name="connsiteX0" fmla="*/ 0 w 2459333"/>
              <a:gd name="connsiteY0" fmla="*/ 0 h 658800"/>
              <a:gd name="connsiteX1" fmla="*/ 2459333 w 2459333"/>
              <a:gd name="connsiteY1" fmla="*/ 0 h 658800"/>
              <a:gd name="connsiteX2" fmla="*/ 2459333 w 2459333"/>
              <a:gd name="connsiteY2" fmla="*/ 658800 h 658800"/>
              <a:gd name="connsiteX3" fmla="*/ 0 w 2459333"/>
              <a:gd name="connsiteY3" fmla="*/ 658800 h 658800"/>
              <a:gd name="connsiteX4" fmla="*/ 0 w 2459333"/>
              <a:gd name="connsiteY4" fmla="*/ 0 h 658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59333" h="658800">
                <a:moveTo>
                  <a:pt x="0" y="0"/>
                </a:moveTo>
                <a:lnTo>
                  <a:pt x="2459333" y="0"/>
                </a:lnTo>
                <a:lnTo>
                  <a:pt x="2459333" y="658800"/>
                </a:lnTo>
                <a:lnTo>
                  <a:pt x="0" y="658800"/>
                </a:lnTo>
                <a:lnTo>
                  <a:pt x="0" y="0"/>
                </a:lnTo>
                <a:close/>
              </a:path>
            </a:pathLst>
          </a:custGeom>
          <a:gradFill>
            <a:gsLst>
              <a:gs pos="0">
                <a:srgbClr val="000000">
                  <a:alpha val="0"/>
                </a:srgbClr>
              </a:gs>
              <a:gs pos="50000">
                <a:srgbClr val="000000">
                  <a:alpha val="40000"/>
                </a:srgbClr>
              </a:gs>
              <a:gs pos="100000">
                <a:srgbClr val="000000">
                  <a:alpha val="0"/>
                </a:srgbClr>
              </a:gs>
            </a:gsLst>
            <a:lin ang="0" scaled="0"/>
          </a:gradFill>
          <a:ln w="12700" cap="flat" cmpd="thickThin" algn="ctr">
            <a:gradFill>
              <a:gsLst>
                <a:gs pos="0">
                  <a:srgbClr val="FFFFFF">
                    <a:alpha val="0"/>
                  </a:srgbClr>
                </a:gs>
                <a:gs pos="50000">
                  <a:srgbClr val="FFFFFF"/>
                </a:gs>
                <a:gs pos="100000">
                  <a:srgbClr val="FFFFFF">
                    <a:alpha val="0"/>
                  </a:srgbClr>
                </a:gs>
              </a:gsLst>
              <a:lin ang="0" scaled="0"/>
            </a:gradFill>
            <a:prstDash val="solid"/>
          </a:ln>
          <a:effectLst/>
        </p:spPr>
        <p:txBody>
          <a:bodyPr lIns="3656960" tIns="45711" rIns="91420" bIns="45711" rtlCol="0" anchor="ctr"/>
          <a:lstStyle/>
          <a:p>
            <a:pPr marL="460295" indent="-460295" defTabSz="914211">
              <a:lnSpc>
                <a:spcPct val="90000"/>
              </a:lnSpc>
              <a:spcBef>
                <a:spcPct val="20000"/>
              </a:spcBef>
              <a:buSzPct val="90000"/>
              <a:buBlip>
                <a:blip r:embed="rId2"/>
              </a:buBlip>
            </a:pPr>
            <a:endParaRPr lang="en-US" sz="2100" dirty="0">
              <a:gradFill>
                <a:gsLst>
                  <a:gs pos="0">
                    <a:prstClr val="white"/>
                  </a:gs>
                  <a:gs pos="86000">
                    <a:prstClr val="white"/>
                  </a:gs>
                </a:gsLst>
                <a:lin ang="5400000" scaled="0"/>
              </a:gradFill>
            </a:endParaRPr>
          </a:p>
        </p:txBody>
      </p:sp>
      <p:sp>
        <p:nvSpPr>
          <p:cNvPr id="16" name="Rectangle 15"/>
          <p:cNvSpPr/>
          <p:nvPr/>
        </p:nvSpPr>
        <p:spPr bwMode="auto">
          <a:xfrm>
            <a:off x="904069" y="1111625"/>
            <a:ext cx="2634936" cy="735105"/>
          </a:xfrm>
          <a:prstGeom prst="rect">
            <a:avLst/>
          </a:prstGeom>
          <a:gradFill flip="none" rotWithShape="1">
            <a:gsLst>
              <a:gs pos="0">
                <a:schemeClr val="accent2">
                  <a:alpha val="75000"/>
                </a:schemeClr>
              </a:gs>
              <a:gs pos="100000">
                <a:schemeClr val="accent2">
                  <a:lumMod val="75000"/>
                  <a:alpha val="10000"/>
                </a:schemeClr>
              </a:gs>
            </a:gsLst>
            <a:lin ang="2700000" scaled="1"/>
            <a:tileRect/>
          </a:gradFill>
          <a:ln>
            <a:solidFill>
              <a:schemeClr val="accent2"/>
            </a:solidFill>
            <a:headEnd type="none" w="med" len="med"/>
            <a:tailEnd type="none" w="med" len="med"/>
          </a:ln>
          <a:effectLst>
            <a:innerShdw blurRad="127000" dir="11220000">
              <a:prstClr val="black">
                <a:alpha val="50000"/>
              </a:prstClr>
            </a:innerShdw>
          </a:effectLst>
          <a:scene3d>
            <a:camera prst="orthographicFront">
              <a:rot lat="0" lon="0" rev="0"/>
            </a:camera>
            <a:lightRig rig="threePt" dir="tl"/>
          </a:scene3d>
          <a:sp3d prstMaterial="matte"/>
        </p:spPr>
        <p:style>
          <a:lnRef idx="0">
            <a:schemeClr val="accent1"/>
          </a:lnRef>
          <a:fillRef idx="3">
            <a:schemeClr val="accent1"/>
          </a:fillRef>
          <a:effectRef idx="3">
            <a:schemeClr val="accent1"/>
          </a:effectRef>
          <a:fontRef idx="minor">
            <a:schemeClr val="lt1"/>
          </a:fontRef>
        </p:style>
        <p:txBody>
          <a:bodyPr vert="horz" wrap="square" lIns="121893" tIns="60947" rIns="121893" bIns="60947" numCol="1" rtlCol="0" anchor="ctr" anchorCtr="0" compatLnSpc="1">
            <a:prstTxWarp prst="textNoShape">
              <a:avLst/>
            </a:prstTxWarp>
          </a:bodyPr>
          <a:lstStyle/>
          <a:p>
            <a:pPr defTabSz="913909" fontAlgn="base">
              <a:lnSpc>
                <a:spcPct val="80000"/>
              </a:lnSpc>
              <a:spcBef>
                <a:spcPct val="0"/>
              </a:spcBef>
              <a:spcAft>
                <a:spcPct val="0"/>
              </a:spcAft>
            </a:pPr>
            <a:endParaRPr lang="en-US" sz="2100" dirty="0">
              <a:gradFill flip="none" rotWithShape="1">
                <a:gsLst>
                  <a:gs pos="0">
                    <a:prstClr val="white"/>
                  </a:gs>
                  <a:gs pos="50000">
                    <a:prstClr val="white">
                      <a:lumMod val="85000"/>
                    </a:prstClr>
                  </a:gs>
                  <a:gs pos="100000">
                    <a:prstClr val="white">
                      <a:shade val="100000"/>
                      <a:satMod val="115000"/>
                    </a:prstClr>
                  </a:gs>
                </a:gsLst>
                <a:lin ang="2700000" scaled="1"/>
                <a:tileRect/>
              </a:gradFill>
            </a:endParaRPr>
          </a:p>
        </p:txBody>
      </p:sp>
      <p:sp>
        <p:nvSpPr>
          <p:cNvPr id="17" name="Rectangle 16"/>
          <p:cNvSpPr/>
          <p:nvPr/>
        </p:nvSpPr>
        <p:spPr>
          <a:xfrm>
            <a:off x="1605845" y="1251422"/>
            <a:ext cx="985292" cy="372387"/>
          </a:xfrm>
          <a:prstGeom prst="rect">
            <a:avLst/>
          </a:prstGeom>
        </p:spPr>
        <p:txBody>
          <a:bodyPr wrap="none" lIns="121899" tIns="60949" rIns="121899" bIns="60949">
            <a:spAutoFit/>
          </a:bodyPr>
          <a:lstStyle/>
          <a:p>
            <a:pPr defTabSz="1599920">
              <a:lnSpc>
                <a:spcPct val="90000"/>
              </a:lnSpc>
              <a:spcBef>
                <a:spcPct val="0"/>
              </a:spcBef>
              <a:spcAft>
                <a:spcPct val="35000"/>
              </a:spcAft>
            </a:pPr>
            <a:r>
              <a:rPr lang="en-US" dirty="0" smtClean="0">
                <a:solidFill>
                  <a:schemeClr val="tx1">
                    <a:alpha val="99000"/>
                  </a:schemeClr>
                </a:solidFill>
              </a:rPr>
              <a:t>CLOUD</a:t>
            </a:r>
            <a:endParaRPr lang="en-US" dirty="0">
              <a:solidFill>
                <a:schemeClr val="tx1">
                  <a:alpha val="99000"/>
                </a:schemeClr>
              </a:solidFill>
            </a:endParaRPr>
          </a:p>
        </p:txBody>
      </p:sp>
      <p:sp>
        <p:nvSpPr>
          <p:cNvPr id="18" name="Rectangle 17"/>
          <p:cNvSpPr/>
          <p:nvPr/>
        </p:nvSpPr>
        <p:spPr>
          <a:xfrm>
            <a:off x="8972623" y="1251422"/>
            <a:ext cx="1480491" cy="372387"/>
          </a:xfrm>
          <a:prstGeom prst="rect">
            <a:avLst/>
          </a:prstGeom>
        </p:spPr>
        <p:txBody>
          <a:bodyPr wrap="none" lIns="121899" tIns="60949" rIns="121899" bIns="60949">
            <a:spAutoFit/>
          </a:bodyPr>
          <a:lstStyle/>
          <a:p>
            <a:pPr defTabSz="1599920">
              <a:lnSpc>
                <a:spcPct val="90000"/>
              </a:lnSpc>
              <a:spcBef>
                <a:spcPct val="0"/>
              </a:spcBef>
              <a:spcAft>
                <a:spcPct val="35000"/>
              </a:spcAft>
            </a:pPr>
            <a:r>
              <a:rPr lang="en-US" dirty="0" smtClean="0">
                <a:solidFill>
                  <a:schemeClr val="tx1">
                    <a:alpha val="99000"/>
                  </a:schemeClr>
                </a:solidFill>
              </a:rPr>
              <a:t>ENTERPRISE</a:t>
            </a:r>
            <a:endParaRPr lang="en-US" dirty="0">
              <a:solidFill>
                <a:schemeClr val="tx1">
                  <a:alpha val="99000"/>
                </a:schemeClr>
              </a:solidFill>
            </a:endParaRPr>
          </a:p>
        </p:txBody>
      </p:sp>
      <p:pic>
        <p:nvPicPr>
          <p:cNvPr id="19" name="Picture 2"/>
          <p:cNvPicPr>
            <a:picLocks noChangeAspect="1" noChangeArrowheads="1"/>
          </p:cNvPicPr>
          <p:nvPr/>
        </p:nvPicPr>
        <p:blipFill>
          <a:blip r:embed="rId3" cstate="print">
            <a:grayscl/>
            <a:extLst>
              <a:ext uri="{28A0092B-C50C-407E-A947-70E740481C1C}">
                <a14:useLocalDpi xmlns:a14="http://schemas.microsoft.com/office/drawing/2010/main" val="0"/>
              </a:ext>
            </a:extLst>
          </a:blip>
          <a:srcRect/>
          <a:stretch>
            <a:fillRect/>
          </a:stretch>
        </p:blipFill>
        <p:spPr bwMode="auto">
          <a:xfrm>
            <a:off x="1868329" y="2220523"/>
            <a:ext cx="706417" cy="5749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81934" y="3307807"/>
            <a:ext cx="679204" cy="6472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1" name="Group 20"/>
          <p:cNvGrpSpPr/>
          <p:nvPr/>
        </p:nvGrpSpPr>
        <p:grpSpPr>
          <a:xfrm>
            <a:off x="1800236" y="4464424"/>
            <a:ext cx="842603" cy="609601"/>
            <a:chOff x="1212317" y="3289452"/>
            <a:chExt cx="885508" cy="640475"/>
          </a:xfrm>
        </p:grpSpPr>
        <p:pic>
          <p:nvPicPr>
            <p:cNvPr id="22" name="Picture 3"/>
            <p:cNvPicPr>
              <a:picLocks noChangeAspect="1" noChangeArrowheads="1"/>
            </p:cNvPicPr>
            <p:nvPr/>
          </p:nvPicPr>
          <p:blipFill>
            <a:blip r:embed="rId5" cstate="print">
              <a:grayscl/>
              <a:extLst>
                <a:ext uri="{28A0092B-C50C-407E-A947-70E740481C1C}">
                  <a14:useLocalDpi xmlns:a14="http://schemas.microsoft.com/office/drawing/2010/main" val="0"/>
                </a:ext>
              </a:extLst>
            </a:blip>
            <a:srcRect/>
            <a:stretch>
              <a:fillRect/>
            </a:stretch>
          </p:blipFill>
          <p:spPr bwMode="auto">
            <a:xfrm>
              <a:off x="1468574" y="3289452"/>
              <a:ext cx="372995" cy="5537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3"/>
            <p:cNvPicPr>
              <a:picLocks noChangeAspect="1" noChangeArrowheads="1"/>
            </p:cNvPicPr>
            <p:nvPr/>
          </p:nvPicPr>
          <p:blipFill>
            <a:blip r:embed="rId5" cstate="print">
              <a:grayscl/>
              <a:extLst>
                <a:ext uri="{28A0092B-C50C-407E-A947-70E740481C1C}">
                  <a14:useLocalDpi xmlns:a14="http://schemas.microsoft.com/office/drawing/2010/main" val="0"/>
                </a:ext>
              </a:extLst>
            </a:blip>
            <a:srcRect/>
            <a:stretch>
              <a:fillRect/>
            </a:stretch>
          </p:blipFill>
          <p:spPr bwMode="auto">
            <a:xfrm>
              <a:off x="1724830" y="3368279"/>
              <a:ext cx="372995" cy="5537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4" name="Picture 3"/>
            <p:cNvPicPr>
              <a:picLocks noChangeAspect="1" noChangeArrowheads="1"/>
            </p:cNvPicPr>
            <p:nvPr/>
          </p:nvPicPr>
          <p:blipFill>
            <a:blip r:embed="rId5" cstate="print">
              <a:grayscl/>
              <a:extLst>
                <a:ext uri="{28A0092B-C50C-407E-A947-70E740481C1C}">
                  <a14:useLocalDpi xmlns:a14="http://schemas.microsoft.com/office/drawing/2010/main" val="0"/>
                </a:ext>
              </a:extLst>
            </a:blip>
            <a:srcRect/>
            <a:stretch>
              <a:fillRect/>
            </a:stretch>
          </p:blipFill>
          <p:spPr bwMode="auto">
            <a:xfrm>
              <a:off x="1212317" y="3376163"/>
              <a:ext cx="372995" cy="5537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25" name="Picture 2"/>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t="54153" r="3647" b="12013"/>
          <a:stretch/>
        </p:blipFill>
        <p:spPr bwMode="auto">
          <a:xfrm>
            <a:off x="1501994" y="5603539"/>
            <a:ext cx="1439084" cy="3661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6" name="Can 25"/>
          <p:cNvSpPr/>
          <p:nvPr/>
        </p:nvSpPr>
        <p:spPr bwMode="auto">
          <a:xfrm rot="5400000">
            <a:off x="2016150" y="4991575"/>
            <a:ext cx="410775" cy="1580626"/>
          </a:xfrm>
          <a:prstGeom prst="can">
            <a:avLst>
              <a:gd name="adj" fmla="val 33675"/>
            </a:avLst>
          </a:prstGeom>
          <a:noFill/>
          <a:ln w="12700" cmpd="sng">
            <a:solidFill>
              <a:schemeClr val="tx1"/>
            </a:solidFill>
            <a:prstDash val="solid"/>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195003" tIns="650013" rIns="195003" bIns="97502" numCol="1" rtlCol="0" anchor="t" anchorCtr="0" compatLnSpc="1">
            <a:prstTxWarp prst="textNoShape">
              <a:avLst/>
            </a:prstTxWarp>
          </a:bodyPr>
          <a:lstStyle/>
          <a:p>
            <a:pPr algn="ctr" fontAlgn="base">
              <a:lnSpc>
                <a:spcPct val="80000"/>
              </a:lnSpc>
              <a:spcBef>
                <a:spcPct val="0"/>
              </a:spcBef>
              <a:spcAft>
                <a:spcPct val="0"/>
              </a:spcAft>
            </a:pPr>
            <a:endParaRPr lang="en-US" sz="10700" i="1" spc="-267" dirty="0">
              <a:ln w="18415" cmpd="sng">
                <a:noFill/>
                <a:prstDash val="solid"/>
              </a:ln>
              <a:solidFill>
                <a:srgbClr val="000000"/>
              </a:solidFill>
              <a:effectLst>
                <a:glow rad="101600">
                  <a:srgbClr val="CCECFF"/>
                </a:glow>
                <a:innerShdw blurRad="114300">
                  <a:prstClr val="black"/>
                </a:innerShdw>
              </a:effectLst>
              <a:latin typeface="Segoe Black" pitchFamily="34" charset="0"/>
            </a:endParaRPr>
          </a:p>
        </p:txBody>
      </p:sp>
      <p:pic>
        <p:nvPicPr>
          <p:cNvPr id="27" name="Picture 2"/>
          <p:cNvPicPr>
            <a:picLocks noChangeAspect="1" noChangeArrowheads="1"/>
          </p:cNvPicPr>
          <p:nvPr/>
        </p:nvPicPr>
        <p:blipFill>
          <a:blip r:embed="rId3" cstate="print">
            <a:grayscl/>
            <a:extLst>
              <a:ext uri="{28A0092B-C50C-407E-A947-70E740481C1C}">
                <a14:useLocalDpi xmlns:a14="http://schemas.microsoft.com/office/drawing/2010/main" val="0"/>
              </a:ext>
            </a:extLst>
          </a:blip>
          <a:srcRect/>
          <a:stretch>
            <a:fillRect/>
          </a:stretch>
        </p:blipFill>
        <p:spPr bwMode="auto">
          <a:xfrm>
            <a:off x="9565155" y="2220523"/>
            <a:ext cx="706417" cy="5749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8"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578760" y="3307807"/>
            <a:ext cx="679204" cy="6472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9" name="Group 28"/>
          <p:cNvGrpSpPr/>
          <p:nvPr/>
        </p:nvGrpSpPr>
        <p:grpSpPr>
          <a:xfrm>
            <a:off x="9497062" y="4464424"/>
            <a:ext cx="842603" cy="609601"/>
            <a:chOff x="1212317" y="3289452"/>
            <a:chExt cx="885508" cy="640475"/>
          </a:xfrm>
        </p:grpSpPr>
        <p:pic>
          <p:nvPicPr>
            <p:cNvPr id="30" name="Picture 3"/>
            <p:cNvPicPr>
              <a:picLocks noChangeAspect="1" noChangeArrowheads="1"/>
            </p:cNvPicPr>
            <p:nvPr/>
          </p:nvPicPr>
          <p:blipFill>
            <a:blip r:embed="rId5" cstate="print">
              <a:grayscl/>
              <a:extLst>
                <a:ext uri="{28A0092B-C50C-407E-A947-70E740481C1C}">
                  <a14:useLocalDpi xmlns:a14="http://schemas.microsoft.com/office/drawing/2010/main" val="0"/>
                </a:ext>
              </a:extLst>
            </a:blip>
            <a:srcRect/>
            <a:stretch>
              <a:fillRect/>
            </a:stretch>
          </p:blipFill>
          <p:spPr bwMode="auto">
            <a:xfrm>
              <a:off x="1468574" y="3289452"/>
              <a:ext cx="372995" cy="5537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1" name="Picture 3"/>
            <p:cNvPicPr>
              <a:picLocks noChangeAspect="1" noChangeArrowheads="1"/>
            </p:cNvPicPr>
            <p:nvPr/>
          </p:nvPicPr>
          <p:blipFill>
            <a:blip r:embed="rId5" cstate="print">
              <a:grayscl/>
              <a:extLst>
                <a:ext uri="{28A0092B-C50C-407E-A947-70E740481C1C}">
                  <a14:useLocalDpi xmlns:a14="http://schemas.microsoft.com/office/drawing/2010/main" val="0"/>
                </a:ext>
              </a:extLst>
            </a:blip>
            <a:srcRect/>
            <a:stretch>
              <a:fillRect/>
            </a:stretch>
          </p:blipFill>
          <p:spPr bwMode="auto">
            <a:xfrm>
              <a:off x="1724830" y="3368279"/>
              <a:ext cx="372995" cy="5537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2" name="Picture 3"/>
            <p:cNvPicPr>
              <a:picLocks noChangeAspect="1" noChangeArrowheads="1"/>
            </p:cNvPicPr>
            <p:nvPr/>
          </p:nvPicPr>
          <p:blipFill>
            <a:blip r:embed="rId5" cstate="print">
              <a:grayscl/>
              <a:extLst>
                <a:ext uri="{28A0092B-C50C-407E-A947-70E740481C1C}">
                  <a14:useLocalDpi xmlns:a14="http://schemas.microsoft.com/office/drawing/2010/main" val="0"/>
                </a:ext>
              </a:extLst>
            </a:blip>
            <a:srcRect/>
            <a:stretch>
              <a:fillRect/>
            </a:stretch>
          </p:blipFill>
          <p:spPr bwMode="auto">
            <a:xfrm>
              <a:off x="1212317" y="3376163"/>
              <a:ext cx="372995" cy="5537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33" name="Picture 2"/>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t="54153" r="3647" b="12013"/>
          <a:stretch/>
        </p:blipFill>
        <p:spPr bwMode="auto">
          <a:xfrm>
            <a:off x="9198820" y="5603539"/>
            <a:ext cx="1439084" cy="3661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4" name="Can 33"/>
          <p:cNvSpPr/>
          <p:nvPr/>
        </p:nvSpPr>
        <p:spPr bwMode="auto">
          <a:xfrm rot="5400000">
            <a:off x="9712976" y="4991575"/>
            <a:ext cx="410775" cy="1580626"/>
          </a:xfrm>
          <a:prstGeom prst="can">
            <a:avLst>
              <a:gd name="adj" fmla="val 33675"/>
            </a:avLst>
          </a:prstGeom>
          <a:noFill/>
          <a:ln w="12700" cmpd="sng">
            <a:solidFill>
              <a:schemeClr val="tx1"/>
            </a:solidFill>
            <a:prstDash val="solid"/>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195003" tIns="650013" rIns="195003" bIns="97502" numCol="1" rtlCol="0" anchor="t" anchorCtr="0" compatLnSpc="1">
            <a:prstTxWarp prst="textNoShape">
              <a:avLst/>
            </a:prstTxWarp>
          </a:bodyPr>
          <a:lstStyle/>
          <a:p>
            <a:pPr algn="ctr" fontAlgn="base">
              <a:lnSpc>
                <a:spcPct val="80000"/>
              </a:lnSpc>
              <a:spcBef>
                <a:spcPct val="0"/>
              </a:spcBef>
              <a:spcAft>
                <a:spcPct val="0"/>
              </a:spcAft>
            </a:pPr>
            <a:endParaRPr lang="en-US" sz="10700" i="1" spc="-267" dirty="0">
              <a:ln w="18415" cmpd="sng">
                <a:noFill/>
                <a:prstDash val="solid"/>
              </a:ln>
              <a:solidFill>
                <a:srgbClr val="000000"/>
              </a:solidFill>
              <a:effectLst>
                <a:glow rad="101600">
                  <a:srgbClr val="CCECFF"/>
                </a:glow>
                <a:innerShdw blurRad="114300">
                  <a:prstClr val="black"/>
                </a:innerShdw>
              </a:effectLst>
              <a:latin typeface="Segoe Black" pitchFamily="34" charset="0"/>
            </a:endParaRPr>
          </a:p>
        </p:txBody>
      </p:sp>
      <p:sp>
        <p:nvSpPr>
          <p:cNvPr id="35" name="Rectangle 34"/>
          <p:cNvSpPr/>
          <p:nvPr/>
        </p:nvSpPr>
        <p:spPr>
          <a:xfrm>
            <a:off x="4121810" y="2220523"/>
            <a:ext cx="4047890" cy="517040"/>
          </a:xfrm>
          <a:prstGeom prst="rect">
            <a:avLst/>
          </a:prstGeom>
        </p:spPr>
        <p:txBody>
          <a:bodyPr wrap="square" lIns="121893" tIns="60948" rIns="121893" bIns="60948">
            <a:spAutoFit/>
          </a:bodyPr>
          <a:lstStyle/>
          <a:p>
            <a:pPr algn="ctr" fontAlgn="base">
              <a:lnSpc>
                <a:spcPct val="80000"/>
              </a:lnSpc>
            </a:pPr>
            <a:r>
              <a:rPr lang="en-US" dirty="0">
                <a:solidFill>
                  <a:schemeClr val="tx1">
                    <a:alpha val="99000"/>
                  </a:schemeClr>
                </a:solidFill>
              </a:rPr>
              <a:t>Data Synchronization</a:t>
            </a:r>
          </a:p>
          <a:p>
            <a:pPr algn="ctr" fontAlgn="base">
              <a:lnSpc>
                <a:spcPct val="80000"/>
              </a:lnSpc>
            </a:pPr>
            <a:r>
              <a:rPr lang="en-US" sz="1400" dirty="0" smtClean="0">
                <a:solidFill>
                  <a:schemeClr val="tx1">
                    <a:alpha val="99000"/>
                  </a:schemeClr>
                </a:solidFill>
              </a:rPr>
              <a:t>SQL Azure Data Sync</a:t>
            </a:r>
          </a:p>
        </p:txBody>
      </p:sp>
      <p:cxnSp>
        <p:nvCxnSpPr>
          <p:cNvPr id="36" name="Straight Connector 35"/>
          <p:cNvCxnSpPr/>
          <p:nvPr/>
        </p:nvCxnSpPr>
        <p:spPr>
          <a:xfrm>
            <a:off x="7098198" y="2488780"/>
            <a:ext cx="1702850" cy="0"/>
          </a:xfrm>
          <a:prstGeom prst="line">
            <a:avLst/>
          </a:prstGeom>
          <a:ln w="38100">
            <a:gradFill>
              <a:gsLst>
                <a:gs pos="0">
                  <a:schemeClr val="accent1"/>
                </a:gs>
                <a:gs pos="100000">
                  <a:schemeClr val="accent2">
                    <a:alpha val="0"/>
                  </a:schemeClr>
                </a:gs>
              </a:gsLst>
              <a:lin ang="10800000" scaled="0"/>
            </a:gradFill>
            <a:tailEnd type="ova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flipH="1">
            <a:off x="3405703" y="2488780"/>
            <a:ext cx="1780524" cy="0"/>
          </a:xfrm>
          <a:prstGeom prst="line">
            <a:avLst/>
          </a:prstGeom>
          <a:ln w="38100">
            <a:gradFill>
              <a:gsLst>
                <a:gs pos="0">
                  <a:schemeClr val="accent2"/>
                </a:gs>
                <a:gs pos="100000">
                  <a:schemeClr val="accent2">
                    <a:alpha val="0"/>
                  </a:schemeClr>
                </a:gs>
              </a:gsLst>
              <a:lin ang="10800000" scaled="0"/>
            </a:gradFill>
            <a:tailEnd type="oval"/>
          </a:ln>
        </p:spPr>
        <p:style>
          <a:lnRef idx="1">
            <a:schemeClr val="accent1"/>
          </a:lnRef>
          <a:fillRef idx="0">
            <a:schemeClr val="accent1"/>
          </a:fillRef>
          <a:effectRef idx="0">
            <a:schemeClr val="accent1"/>
          </a:effectRef>
          <a:fontRef idx="minor">
            <a:schemeClr val="tx1"/>
          </a:fontRef>
        </p:style>
      </p:cxnSp>
      <p:sp>
        <p:nvSpPr>
          <p:cNvPr id="38" name="Rectangle 37"/>
          <p:cNvSpPr/>
          <p:nvPr/>
        </p:nvSpPr>
        <p:spPr>
          <a:xfrm>
            <a:off x="4121810" y="3330382"/>
            <a:ext cx="4047890" cy="787884"/>
          </a:xfrm>
          <a:prstGeom prst="rect">
            <a:avLst/>
          </a:prstGeom>
        </p:spPr>
        <p:txBody>
          <a:bodyPr wrap="square" lIns="121893" tIns="60948" rIns="121893" bIns="60948">
            <a:spAutoFit/>
          </a:bodyPr>
          <a:lstStyle/>
          <a:p>
            <a:pPr algn="ctr" fontAlgn="base">
              <a:lnSpc>
                <a:spcPct val="80000"/>
              </a:lnSpc>
            </a:pPr>
            <a:r>
              <a:rPr lang="en-US" sz="2000" dirty="0"/>
              <a:t>Application-layer </a:t>
            </a:r>
            <a:endParaRPr lang="en-US" sz="2000" dirty="0" smtClean="0"/>
          </a:p>
          <a:p>
            <a:pPr algn="ctr" fontAlgn="base">
              <a:lnSpc>
                <a:spcPct val="80000"/>
              </a:lnSpc>
            </a:pPr>
            <a:r>
              <a:rPr lang="en-US" sz="2000" dirty="0" smtClean="0"/>
              <a:t>Connectivity </a:t>
            </a:r>
            <a:r>
              <a:rPr lang="en-US" sz="2000" dirty="0"/>
              <a:t>&amp; </a:t>
            </a:r>
            <a:r>
              <a:rPr lang="en-US" sz="2000" dirty="0" smtClean="0"/>
              <a:t>Messaging </a:t>
            </a:r>
          </a:p>
          <a:p>
            <a:pPr algn="ctr" fontAlgn="base">
              <a:lnSpc>
                <a:spcPct val="80000"/>
              </a:lnSpc>
            </a:pPr>
            <a:r>
              <a:rPr lang="en-US" sz="1400" dirty="0" smtClean="0">
                <a:solidFill>
                  <a:schemeClr val="tx1">
                    <a:alpha val="99000"/>
                  </a:schemeClr>
                </a:solidFill>
              </a:rPr>
              <a:t>Service Bus</a:t>
            </a:r>
          </a:p>
        </p:txBody>
      </p:sp>
      <p:cxnSp>
        <p:nvCxnSpPr>
          <p:cNvPr id="39" name="Straight Connector 38"/>
          <p:cNvCxnSpPr/>
          <p:nvPr/>
        </p:nvCxnSpPr>
        <p:spPr>
          <a:xfrm>
            <a:off x="7098198" y="3636263"/>
            <a:ext cx="1702850" cy="0"/>
          </a:xfrm>
          <a:prstGeom prst="line">
            <a:avLst/>
          </a:prstGeom>
          <a:ln w="38100">
            <a:gradFill>
              <a:gsLst>
                <a:gs pos="0">
                  <a:schemeClr val="accent1"/>
                </a:gs>
                <a:gs pos="100000">
                  <a:schemeClr val="accent2">
                    <a:alpha val="0"/>
                  </a:schemeClr>
                </a:gs>
              </a:gsLst>
              <a:lin ang="10800000" scaled="0"/>
            </a:gradFill>
            <a:tailEnd type="ova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flipH="1">
            <a:off x="3405703" y="3636263"/>
            <a:ext cx="1780524" cy="0"/>
          </a:xfrm>
          <a:prstGeom prst="line">
            <a:avLst/>
          </a:prstGeom>
          <a:ln w="38100">
            <a:gradFill>
              <a:gsLst>
                <a:gs pos="0">
                  <a:schemeClr val="accent2"/>
                </a:gs>
                <a:gs pos="100000">
                  <a:schemeClr val="accent2">
                    <a:alpha val="0"/>
                  </a:schemeClr>
                </a:gs>
              </a:gsLst>
              <a:lin ang="10800000" scaled="0"/>
            </a:gradFill>
            <a:tailEnd type="oval"/>
          </a:ln>
        </p:spPr>
        <p:style>
          <a:lnRef idx="1">
            <a:schemeClr val="accent1"/>
          </a:lnRef>
          <a:fillRef idx="0">
            <a:schemeClr val="accent1"/>
          </a:fillRef>
          <a:effectRef idx="0">
            <a:schemeClr val="accent1"/>
          </a:effectRef>
          <a:fontRef idx="minor">
            <a:schemeClr val="tx1"/>
          </a:fontRef>
        </p:style>
      </p:cxnSp>
      <p:sp>
        <p:nvSpPr>
          <p:cNvPr id="41" name="Rectangle 40"/>
          <p:cNvSpPr/>
          <p:nvPr/>
        </p:nvSpPr>
        <p:spPr>
          <a:xfrm>
            <a:off x="4121810" y="4470394"/>
            <a:ext cx="4047890" cy="787884"/>
          </a:xfrm>
          <a:prstGeom prst="rect">
            <a:avLst/>
          </a:prstGeom>
        </p:spPr>
        <p:txBody>
          <a:bodyPr wrap="square" lIns="121893" tIns="60948" rIns="121893" bIns="60948">
            <a:spAutoFit/>
          </a:bodyPr>
          <a:lstStyle/>
          <a:p>
            <a:pPr algn="ctr" fontAlgn="base">
              <a:lnSpc>
                <a:spcPct val="80000"/>
              </a:lnSpc>
            </a:pPr>
            <a:r>
              <a:rPr lang="en-US" sz="2000" dirty="0" smtClean="0">
                <a:solidFill>
                  <a:schemeClr val="tx1">
                    <a:alpha val="99000"/>
                  </a:schemeClr>
                </a:solidFill>
              </a:rPr>
              <a:t>Security</a:t>
            </a:r>
          </a:p>
          <a:p>
            <a:pPr algn="ctr" fontAlgn="base">
              <a:lnSpc>
                <a:spcPct val="80000"/>
              </a:lnSpc>
            </a:pPr>
            <a:r>
              <a:rPr lang="en-US" sz="1400" dirty="0" smtClean="0">
                <a:solidFill>
                  <a:schemeClr val="tx1">
                    <a:alpha val="99000"/>
                  </a:schemeClr>
                </a:solidFill>
              </a:rPr>
              <a:t>Federated </a:t>
            </a:r>
            <a:r>
              <a:rPr lang="en-US" sz="1400" dirty="0">
                <a:solidFill>
                  <a:schemeClr val="tx1">
                    <a:alpha val="99000"/>
                  </a:schemeClr>
                </a:solidFill>
              </a:rPr>
              <a:t>Identity </a:t>
            </a:r>
            <a:br>
              <a:rPr lang="en-US" sz="1400" dirty="0">
                <a:solidFill>
                  <a:schemeClr val="tx1">
                    <a:alpha val="99000"/>
                  </a:schemeClr>
                </a:solidFill>
              </a:rPr>
            </a:br>
            <a:r>
              <a:rPr lang="en-US" sz="1400" dirty="0">
                <a:solidFill>
                  <a:schemeClr val="tx1">
                    <a:alpha val="99000"/>
                  </a:schemeClr>
                </a:solidFill>
              </a:rPr>
              <a:t>and Access </a:t>
            </a:r>
            <a:r>
              <a:rPr lang="en-US" sz="1400" dirty="0" smtClean="0">
                <a:solidFill>
                  <a:schemeClr val="tx1">
                    <a:alpha val="99000"/>
                  </a:schemeClr>
                </a:solidFill>
              </a:rPr>
              <a:t>Contro</a:t>
            </a:r>
            <a:r>
              <a:rPr lang="en-US" sz="2000" dirty="0" smtClean="0">
                <a:solidFill>
                  <a:schemeClr val="tx1">
                    <a:alpha val="99000"/>
                  </a:schemeClr>
                </a:solidFill>
              </a:rPr>
              <a:t>l</a:t>
            </a:r>
            <a:endParaRPr lang="en-US" sz="2000" dirty="0">
              <a:solidFill>
                <a:schemeClr val="tx1">
                  <a:alpha val="99000"/>
                </a:schemeClr>
              </a:solidFill>
            </a:endParaRPr>
          </a:p>
        </p:txBody>
      </p:sp>
      <p:cxnSp>
        <p:nvCxnSpPr>
          <p:cNvPr id="42" name="Straight Connector 41"/>
          <p:cNvCxnSpPr/>
          <p:nvPr/>
        </p:nvCxnSpPr>
        <p:spPr>
          <a:xfrm>
            <a:off x="7098198" y="4747885"/>
            <a:ext cx="1702850" cy="0"/>
          </a:xfrm>
          <a:prstGeom prst="line">
            <a:avLst/>
          </a:prstGeom>
          <a:ln w="38100">
            <a:gradFill>
              <a:gsLst>
                <a:gs pos="0">
                  <a:schemeClr val="accent1"/>
                </a:gs>
                <a:gs pos="100000">
                  <a:schemeClr val="accent2">
                    <a:alpha val="0"/>
                  </a:schemeClr>
                </a:gs>
              </a:gsLst>
              <a:lin ang="10800000" scaled="0"/>
            </a:gradFill>
            <a:tailEnd type="ova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flipH="1">
            <a:off x="3405703" y="4747885"/>
            <a:ext cx="1780524" cy="0"/>
          </a:xfrm>
          <a:prstGeom prst="line">
            <a:avLst/>
          </a:prstGeom>
          <a:ln w="38100">
            <a:gradFill>
              <a:gsLst>
                <a:gs pos="0">
                  <a:schemeClr val="accent2"/>
                </a:gs>
                <a:gs pos="100000">
                  <a:schemeClr val="accent2">
                    <a:alpha val="0"/>
                  </a:schemeClr>
                </a:gs>
              </a:gsLst>
              <a:lin ang="10800000" scaled="0"/>
            </a:gradFill>
            <a:tailEnd type="oval"/>
          </a:ln>
        </p:spPr>
        <p:style>
          <a:lnRef idx="1">
            <a:schemeClr val="accent1"/>
          </a:lnRef>
          <a:fillRef idx="0">
            <a:schemeClr val="accent1"/>
          </a:fillRef>
          <a:effectRef idx="0">
            <a:schemeClr val="accent1"/>
          </a:effectRef>
          <a:fontRef idx="minor">
            <a:schemeClr val="tx1"/>
          </a:fontRef>
        </p:style>
      </p:cxnSp>
      <p:sp>
        <p:nvSpPr>
          <p:cNvPr id="44" name="Rectangle 43"/>
          <p:cNvSpPr/>
          <p:nvPr/>
        </p:nvSpPr>
        <p:spPr>
          <a:xfrm>
            <a:off x="4121810" y="5587994"/>
            <a:ext cx="4047890" cy="541663"/>
          </a:xfrm>
          <a:prstGeom prst="rect">
            <a:avLst/>
          </a:prstGeom>
        </p:spPr>
        <p:txBody>
          <a:bodyPr wrap="square" lIns="121893" tIns="60948" rIns="121893" bIns="60948">
            <a:spAutoFit/>
          </a:bodyPr>
          <a:lstStyle/>
          <a:p>
            <a:pPr algn="ctr" fontAlgn="base">
              <a:lnSpc>
                <a:spcPct val="80000"/>
              </a:lnSpc>
            </a:pPr>
            <a:r>
              <a:rPr lang="en-US" sz="2000" dirty="0">
                <a:solidFill>
                  <a:schemeClr val="tx1">
                    <a:alpha val="99000"/>
                  </a:schemeClr>
                </a:solidFill>
              </a:rPr>
              <a:t>Secure </a:t>
            </a:r>
            <a:r>
              <a:rPr lang="en-US" sz="2000" dirty="0" smtClean="0">
                <a:solidFill>
                  <a:schemeClr val="tx1">
                    <a:alpha val="99000"/>
                  </a:schemeClr>
                </a:solidFill>
              </a:rPr>
              <a:t>Network Connectivity</a:t>
            </a:r>
          </a:p>
          <a:p>
            <a:pPr algn="ctr" fontAlgn="base">
              <a:lnSpc>
                <a:spcPct val="80000"/>
              </a:lnSpc>
            </a:pPr>
            <a:r>
              <a:rPr lang="en-US" sz="1400" dirty="0" smtClean="0">
                <a:solidFill>
                  <a:schemeClr val="tx1">
                    <a:alpha val="99000"/>
                  </a:schemeClr>
                </a:solidFill>
              </a:rPr>
              <a:t>Windows Azure Connect</a:t>
            </a:r>
            <a:endParaRPr lang="en-US" sz="1400" dirty="0">
              <a:solidFill>
                <a:schemeClr val="tx1">
                  <a:alpha val="99000"/>
                </a:schemeClr>
              </a:solidFill>
            </a:endParaRPr>
          </a:p>
        </p:txBody>
      </p:sp>
      <p:cxnSp>
        <p:nvCxnSpPr>
          <p:cNvPr id="45" name="Straight Connector 44"/>
          <p:cNvCxnSpPr/>
          <p:nvPr/>
        </p:nvCxnSpPr>
        <p:spPr>
          <a:xfrm>
            <a:off x="7098198" y="5805721"/>
            <a:ext cx="1702850" cy="0"/>
          </a:xfrm>
          <a:prstGeom prst="line">
            <a:avLst/>
          </a:prstGeom>
          <a:ln w="38100">
            <a:gradFill>
              <a:gsLst>
                <a:gs pos="0">
                  <a:schemeClr val="accent1"/>
                </a:gs>
                <a:gs pos="100000">
                  <a:schemeClr val="accent2">
                    <a:alpha val="0"/>
                  </a:schemeClr>
                </a:gs>
              </a:gsLst>
              <a:lin ang="10800000" scaled="0"/>
            </a:gradFill>
            <a:tailEnd type="ova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flipH="1">
            <a:off x="3405703" y="5805721"/>
            <a:ext cx="1780524" cy="0"/>
          </a:xfrm>
          <a:prstGeom prst="line">
            <a:avLst/>
          </a:prstGeom>
          <a:ln w="38100">
            <a:gradFill>
              <a:gsLst>
                <a:gs pos="0">
                  <a:schemeClr val="accent2"/>
                </a:gs>
                <a:gs pos="100000">
                  <a:schemeClr val="accent2">
                    <a:alpha val="0"/>
                  </a:schemeClr>
                </a:gs>
              </a:gsLst>
              <a:lin ang="10800000" scaled="0"/>
            </a:gradFil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46534231"/>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Title 40"/>
          <p:cNvSpPr>
            <a:spLocks noGrp="1"/>
          </p:cNvSpPr>
          <p:nvPr>
            <p:ph type="title"/>
          </p:nvPr>
        </p:nvSpPr>
        <p:spPr/>
        <p:txBody>
          <a:bodyPr/>
          <a:lstStyle/>
          <a:p>
            <a:r>
              <a:rPr lang="en-US" smtClean="0"/>
              <a:t>Windows Azure Connect – Closer Look</a:t>
            </a:r>
            <a:endParaRPr lang="en-US" dirty="0"/>
          </a:p>
        </p:txBody>
      </p:sp>
      <p:sp>
        <p:nvSpPr>
          <p:cNvPr id="4" name="Content Placeholder 3"/>
          <p:cNvSpPr>
            <a:spLocks noGrp="1"/>
          </p:cNvSpPr>
          <p:nvPr>
            <p:ph sz="half" idx="1"/>
          </p:nvPr>
        </p:nvSpPr>
        <p:spPr>
          <a:xfrm>
            <a:off x="519113" y="1447800"/>
            <a:ext cx="5486400" cy="4552015"/>
          </a:xfrm>
        </p:spPr>
        <p:txBody>
          <a:bodyPr/>
          <a:lstStyle/>
          <a:p>
            <a:r>
              <a:rPr lang="en-US" sz="2000" dirty="0" smtClean="0"/>
              <a:t>Enable WA Roles for external connectivity via service model</a:t>
            </a:r>
          </a:p>
          <a:p>
            <a:r>
              <a:rPr lang="en-US" sz="2000" dirty="0" smtClean="0"/>
              <a:t>Enable external computers for connectivity by installing Connect agent</a:t>
            </a:r>
          </a:p>
          <a:p>
            <a:pPr lvl="1"/>
            <a:r>
              <a:rPr lang="en-US" sz="1800" dirty="0" smtClean="0"/>
              <a:t>Win Server 2008, 2008 R2, Vista, and Win7 supported platforms</a:t>
            </a:r>
          </a:p>
          <a:p>
            <a:r>
              <a:rPr lang="en-US" sz="2000" dirty="0" smtClean="0"/>
              <a:t>Network policy managed through WA portal</a:t>
            </a:r>
          </a:p>
          <a:p>
            <a:pPr lvl="1"/>
            <a:r>
              <a:rPr lang="en-US" sz="1800" dirty="0" smtClean="0"/>
              <a:t>Granular control over connectivity</a:t>
            </a:r>
          </a:p>
          <a:p>
            <a:r>
              <a:rPr lang="en-US" sz="2000" dirty="0" smtClean="0"/>
              <a:t>Automatic setup of virtual IPv6 network between connected role instances and external computers</a:t>
            </a:r>
          </a:p>
          <a:p>
            <a:pPr lvl="1"/>
            <a:r>
              <a:rPr lang="en-US" sz="1800" dirty="0" smtClean="0"/>
              <a:t>Tunnel firewalls/NAT’s through hosted SSL-based relay service</a:t>
            </a:r>
          </a:p>
          <a:p>
            <a:pPr lvl="1"/>
            <a:r>
              <a:rPr lang="en-US" sz="1800" dirty="0" smtClean="0"/>
              <a:t>Secured via end-to-end </a:t>
            </a:r>
            <a:r>
              <a:rPr lang="en-US" sz="1800" dirty="0" err="1" smtClean="0"/>
              <a:t>IPSec</a:t>
            </a:r>
            <a:endParaRPr lang="en-US" sz="1800" dirty="0" smtClean="0"/>
          </a:p>
          <a:p>
            <a:pPr lvl="1"/>
            <a:r>
              <a:rPr lang="en-US" sz="1800" dirty="0" smtClean="0"/>
              <a:t>DNS name resolution</a:t>
            </a:r>
            <a:endParaRPr lang="en-US" sz="1800" dirty="0"/>
          </a:p>
        </p:txBody>
      </p:sp>
      <p:sp>
        <p:nvSpPr>
          <p:cNvPr id="7" name="Cloud 6"/>
          <p:cNvSpPr/>
          <p:nvPr/>
        </p:nvSpPr>
        <p:spPr>
          <a:xfrm>
            <a:off x="6500707" y="1588532"/>
            <a:ext cx="4773956" cy="1981200"/>
          </a:xfrm>
          <a:prstGeom prst="cloud">
            <a:avLst/>
          </a:prstGeom>
          <a:noFill/>
          <a:ln>
            <a:solidFill>
              <a:schemeClr val="tx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8329031" y="4179332"/>
            <a:ext cx="3351927" cy="2057400"/>
          </a:xfrm>
          <a:prstGeom prst="ellipse">
            <a:avLst/>
          </a:prstGeom>
          <a:noFill/>
          <a:ln w="19050">
            <a:solidFill>
              <a:schemeClr val="tx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p:cNvSpPr/>
          <p:nvPr/>
        </p:nvSpPr>
        <p:spPr>
          <a:xfrm>
            <a:off x="7618016" y="2198132"/>
            <a:ext cx="914162" cy="381000"/>
          </a:xfrm>
          <a:prstGeom prst="roundRect">
            <a:avLst/>
          </a:prstGeom>
          <a:solidFill>
            <a:srgbClr val="0070C0"/>
          </a:solidFill>
          <a:ln>
            <a:solidFill>
              <a:schemeClr val="tx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t>Role A</a:t>
            </a:r>
            <a:endParaRPr lang="en-US" sz="1200" dirty="0"/>
          </a:p>
        </p:txBody>
      </p:sp>
      <p:sp>
        <p:nvSpPr>
          <p:cNvPr id="10" name="Rounded Rectangle 9"/>
          <p:cNvSpPr/>
          <p:nvPr/>
        </p:nvSpPr>
        <p:spPr>
          <a:xfrm>
            <a:off x="9040046" y="2198132"/>
            <a:ext cx="914162" cy="381000"/>
          </a:xfrm>
          <a:prstGeom prst="roundRect">
            <a:avLst/>
          </a:prstGeom>
          <a:solidFill>
            <a:srgbClr val="0070C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t>Role B</a:t>
            </a:r>
            <a:endParaRPr lang="en-US" sz="1200" dirty="0"/>
          </a:p>
        </p:txBody>
      </p:sp>
      <p:sp>
        <p:nvSpPr>
          <p:cNvPr id="11" name="Rounded Rectangle 10"/>
          <p:cNvSpPr/>
          <p:nvPr/>
        </p:nvSpPr>
        <p:spPr>
          <a:xfrm>
            <a:off x="7922737" y="2731532"/>
            <a:ext cx="1422030" cy="381000"/>
          </a:xfrm>
          <a:prstGeom prst="roundRect">
            <a:avLst/>
          </a:prstGeom>
          <a:solidFill>
            <a:srgbClr val="0070C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t>Role C</a:t>
            </a:r>
          </a:p>
          <a:p>
            <a:pPr algn="ctr"/>
            <a:r>
              <a:rPr lang="en-US" sz="1000" dirty="0" smtClean="0"/>
              <a:t>(multiple VM’s)</a:t>
            </a:r>
            <a:endParaRPr lang="en-US" sz="1200" dirty="0"/>
          </a:p>
        </p:txBody>
      </p:sp>
      <p:sp>
        <p:nvSpPr>
          <p:cNvPr id="12" name="laptop"/>
          <p:cNvSpPr>
            <a:spLocks noEditPoints="1" noChangeArrowheads="1"/>
          </p:cNvSpPr>
          <p:nvPr/>
        </p:nvSpPr>
        <p:spPr bwMode="auto">
          <a:xfrm>
            <a:off x="7110149" y="4865132"/>
            <a:ext cx="655996" cy="354012"/>
          </a:xfrm>
          <a:custGeom>
            <a:avLst/>
            <a:gdLst>
              <a:gd name="T0" fmla="*/ 3362 w 21600"/>
              <a:gd name="T1" fmla="*/ 0 h 21600"/>
              <a:gd name="T2" fmla="*/ 3362 w 21600"/>
              <a:gd name="T3" fmla="*/ 7173 h 21600"/>
              <a:gd name="T4" fmla="*/ 18327 w 21600"/>
              <a:gd name="T5" fmla="*/ 0 h 21600"/>
              <a:gd name="T6" fmla="*/ 18327 w 21600"/>
              <a:gd name="T7" fmla="*/ 7173 h 21600"/>
              <a:gd name="T8" fmla="*/ 10800 w 21600"/>
              <a:gd name="T9" fmla="*/ 0 h 21600"/>
              <a:gd name="T10" fmla="*/ 10800 w 21600"/>
              <a:gd name="T11" fmla="*/ 21600 h 21600"/>
              <a:gd name="T12" fmla="*/ 0 w 21600"/>
              <a:gd name="T13" fmla="*/ 21600 h 21600"/>
              <a:gd name="T14" fmla="*/ 21600 w 21600"/>
              <a:gd name="T15" fmla="*/ 21600 h 21600"/>
              <a:gd name="T16" fmla="*/ 4445 w 21600"/>
              <a:gd name="T17" fmla="*/ 1858 h 21600"/>
              <a:gd name="T18" fmla="*/ 17311 w 21600"/>
              <a:gd name="T19" fmla="*/ 12323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extrusionOk="0">
                <a:moveTo>
                  <a:pt x="3362" y="0"/>
                </a:moveTo>
                <a:lnTo>
                  <a:pt x="18327" y="0"/>
                </a:lnTo>
                <a:lnTo>
                  <a:pt x="18327" y="14347"/>
                </a:lnTo>
                <a:lnTo>
                  <a:pt x="3362" y="14347"/>
                </a:lnTo>
                <a:lnTo>
                  <a:pt x="3362" y="0"/>
                </a:lnTo>
                <a:close/>
              </a:path>
              <a:path w="21600" h="21600" extrusionOk="0">
                <a:moveTo>
                  <a:pt x="3340" y="15068"/>
                </a:moveTo>
                <a:lnTo>
                  <a:pt x="0" y="19877"/>
                </a:lnTo>
                <a:lnTo>
                  <a:pt x="21600" y="19877"/>
                </a:lnTo>
                <a:lnTo>
                  <a:pt x="18327" y="15068"/>
                </a:lnTo>
                <a:lnTo>
                  <a:pt x="3340" y="15068"/>
                </a:lnTo>
                <a:close/>
              </a:path>
              <a:path w="21600" h="21600" extrusionOk="0">
                <a:moveTo>
                  <a:pt x="0" y="19877"/>
                </a:moveTo>
                <a:lnTo>
                  <a:pt x="0" y="21600"/>
                </a:lnTo>
                <a:lnTo>
                  <a:pt x="21600" y="21600"/>
                </a:lnTo>
                <a:lnTo>
                  <a:pt x="21600" y="19877"/>
                </a:lnTo>
                <a:lnTo>
                  <a:pt x="0" y="19877"/>
                </a:lnTo>
                <a:close/>
              </a:path>
              <a:path w="21600" h="21600" extrusionOk="0">
                <a:moveTo>
                  <a:pt x="4186" y="1523"/>
                </a:moveTo>
                <a:lnTo>
                  <a:pt x="17547" y="1523"/>
                </a:lnTo>
                <a:lnTo>
                  <a:pt x="17547" y="12744"/>
                </a:lnTo>
                <a:lnTo>
                  <a:pt x="4186" y="12744"/>
                </a:lnTo>
                <a:lnTo>
                  <a:pt x="4186" y="1523"/>
                </a:lnTo>
                <a:close/>
              </a:path>
              <a:path w="21600" h="21600" extrusionOk="0">
                <a:moveTo>
                  <a:pt x="3318" y="15549"/>
                </a:moveTo>
                <a:lnTo>
                  <a:pt x="2917" y="16110"/>
                </a:lnTo>
                <a:lnTo>
                  <a:pt x="18727" y="16110"/>
                </a:lnTo>
                <a:lnTo>
                  <a:pt x="18327" y="15549"/>
                </a:lnTo>
                <a:lnTo>
                  <a:pt x="3318" y="15549"/>
                </a:lnTo>
                <a:close/>
              </a:path>
              <a:path w="21600" h="21600" extrusionOk="0">
                <a:moveTo>
                  <a:pt x="6213" y="18314"/>
                </a:moveTo>
                <a:lnTo>
                  <a:pt x="5946" y="18875"/>
                </a:lnTo>
                <a:lnTo>
                  <a:pt x="15766" y="18875"/>
                </a:lnTo>
                <a:lnTo>
                  <a:pt x="15499" y="18314"/>
                </a:lnTo>
                <a:lnTo>
                  <a:pt x="6213" y="18314"/>
                </a:lnTo>
                <a:close/>
              </a:path>
              <a:path w="21600" h="21600" extrusionOk="0">
                <a:moveTo>
                  <a:pt x="2828" y="16471"/>
                </a:moveTo>
                <a:lnTo>
                  <a:pt x="2405" y="17072"/>
                </a:lnTo>
                <a:lnTo>
                  <a:pt x="19284" y="17072"/>
                </a:lnTo>
                <a:lnTo>
                  <a:pt x="18839" y="16471"/>
                </a:lnTo>
                <a:lnTo>
                  <a:pt x="2828" y="16471"/>
                </a:lnTo>
                <a:close/>
              </a:path>
              <a:path w="21600" h="21600" extrusionOk="0">
                <a:moveTo>
                  <a:pt x="2316" y="17352"/>
                </a:moveTo>
                <a:lnTo>
                  <a:pt x="1871" y="17953"/>
                </a:lnTo>
                <a:lnTo>
                  <a:pt x="19863" y="17953"/>
                </a:lnTo>
                <a:lnTo>
                  <a:pt x="19395" y="17352"/>
                </a:lnTo>
                <a:lnTo>
                  <a:pt x="2316" y="17352"/>
                </a:lnTo>
                <a:close/>
              </a:path>
            </a:pathLst>
          </a:custGeom>
          <a:solidFill>
            <a:srgbClr val="C0C0C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grpSp>
        <p:nvGrpSpPr>
          <p:cNvPr id="13" name="Group 12"/>
          <p:cNvGrpSpPr/>
          <p:nvPr/>
        </p:nvGrpSpPr>
        <p:grpSpPr>
          <a:xfrm>
            <a:off x="8532179" y="4865132"/>
            <a:ext cx="2939284" cy="1177926"/>
            <a:chOff x="8633752" y="4572000"/>
            <a:chExt cx="2939284" cy="1177926"/>
          </a:xfrm>
        </p:grpSpPr>
        <p:sp>
          <p:nvSpPr>
            <p:cNvPr id="33" name="tower"/>
            <p:cNvSpPr>
              <a:spLocks noEditPoints="1" noChangeArrowheads="1"/>
            </p:cNvSpPr>
            <p:nvPr/>
          </p:nvSpPr>
          <p:spPr bwMode="auto">
            <a:xfrm>
              <a:off x="9141619" y="5105401"/>
              <a:ext cx="298372" cy="415925"/>
            </a:xfrm>
            <a:custGeom>
              <a:avLst/>
              <a:gdLst>
                <a:gd name="T0" fmla="*/ 0 w 21600"/>
                <a:gd name="T1" fmla="*/ 2184 h 21600"/>
                <a:gd name="T2" fmla="*/ 6664 w 21600"/>
                <a:gd name="T3" fmla="*/ 0 h 21600"/>
                <a:gd name="T4" fmla="*/ 10800 w 21600"/>
                <a:gd name="T5" fmla="*/ 0 h 21600"/>
                <a:gd name="T6" fmla="*/ 21600 w 21600"/>
                <a:gd name="T7" fmla="*/ 0 h 21600"/>
                <a:gd name="T8" fmla="*/ 21600 w 21600"/>
                <a:gd name="T9" fmla="*/ 11649 h 21600"/>
                <a:gd name="T10" fmla="*/ 21600 w 21600"/>
                <a:gd name="T11" fmla="*/ 19416 h 21600"/>
                <a:gd name="T12" fmla="*/ 15166 w 21600"/>
                <a:gd name="T13" fmla="*/ 21600 h 21600"/>
                <a:gd name="T14" fmla="*/ 10570 w 21600"/>
                <a:gd name="T15" fmla="*/ 21600 h 21600"/>
                <a:gd name="T16" fmla="*/ 0 w 21600"/>
                <a:gd name="T17" fmla="*/ 21600 h 21600"/>
                <a:gd name="T18" fmla="*/ 0 w 21600"/>
                <a:gd name="T19" fmla="*/ 11528 h 21600"/>
                <a:gd name="T20" fmla="*/ 459 w 21600"/>
                <a:gd name="T21" fmla="*/ 22540 h 21600"/>
                <a:gd name="T22" fmla="*/ 21485 w 21600"/>
                <a:gd name="T23" fmla="*/ 2700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21600" h="21600" extrusionOk="0">
                  <a:moveTo>
                    <a:pt x="0" y="2184"/>
                  </a:moveTo>
                  <a:lnTo>
                    <a:pt x="6664" y="0"/>
                  </a:lnTo>
                  <a:lnTo>
                    <a:pt x="10800" y="0"/>
                  </a:lnTo>
                  <a:lnTo>
                    <a:pt x="21600" y="0"/>
                  </a:lnTo>
                  <a:lnTo>
                    <a:pt x="21600" y="11649"/>
                  </a:lnTo>
                  <a:lnTo>
                    <a:pt x="21600" y="19416"/>
                  </a:lnTo>
                  <a:lnTo>
                    <a:pt x="15166" y="21600"/>
                  </a:lnTo>
                  <a:lnTo>
                    <a:pt x="10570" y="21600"/>
                  </a:lnTo>
                  <a:lnTo>
                    <a:pt x="0" y="21600"/>
                  </a:lnTo>
                  <a:lnTo>
                    <a:pt x="0" y="11528"/>
                  </a:lnTo>
                  <a:lnTo>
                    <a:pt x="0" y="2184"/>
                  </a:lnTo>
                  <a:close/>
                </a:path>
                <a:path w="21600" h="21600" extrusionOk="0">
                  <a:moveTo>
                    <a:pt x="0" y="2184"/>
                  </a:moveTo>
                  <a:lnTo>
                    <a:pt x="0" y="2184"/>
                  </a:lnTo>
                  <a:lnTo>
                    <a:pt x="14706" y="2184"/>
                  </a:lnTo>
                  <a:lnTo>
                    <a:pt x="21600" y="0"/>
                  </a:lnTo>
                  <a:moveTo>
                    <a:pt x="0" y="2184"/>
                  </a:moveTo>
                  <a:lnTo>
                    <a:pt x="14706" y="2184"/>
                  </a:lnTo>
                  <a:lnTo>
                    <a:pt x="14706" y="5339"/>
                  </a:lnTo>
                  <a:lnTo>
                    <a:pt x="14706" y="17474"/>
                  </a:lnTo>
                  <a:lnTo>
                    <a:pt x="14706" y="21600"/>
                  </a:lnTo>
                  <a:moveTo>
                    <a:pt x="1149" y="3034"/>
                  </a:moveTo>
                  <a:lnTo>
                    <a:pt x="13328" y="3034"/>
                  </a:lnTo>
                  <a:lnTo>
                    <a:pt x="13328" y="3519"/>
                  </a:lnTo>
                  <a:lnTo>
                    <a:pt x="1149" y="3519"/>
                  </a:lnTo>
                  <a:lnTo>
                    <a:pt x="1149" y="3034"/>
                  </a:lnTo>
                  <a:moveTo>
                    <a:pt x="1149" y="4490"/>
                  </a:moveTo>
                  <a:lnTo>
                    <a:pt x="13328" y="4490"/>
                  </a:lnTo>
                  <a:lnTo>
                    <a:pt x="13328" y="4854"/>
                  </a:lnTo>
                  <a:lnTo>
                    <a:pt x="1149" y="4854"/>
                  </a:lnTo>
                  <a:lnTo>
                    <a:pt x="1149" y="4490"/>
                  </a:lnTo>
                  <a:moveTo>
                    <a:pt x="1149" y="5946"/>
                  </a:moveTo>
                  <a:lnTo>
                    <a:pt x="13328" y="5946"/>
                  </a:lnTo>
                  <a:lnTo>
                    <a:pt x="13328" y="6310"/>
                  </a:lnTo>
                  <a:lnTo>
                    <a:pt x="1149" y="6310"/>
                  </a:lnTo>
                  <a:lnTo>
                    <a:pt x="1149" y="5946"/>
                  </a:lnTo>
                </a:path>
              </a:pathLst>
            </a:custGeom>
            <a:solidFill>
              <a:srgbClr val="FFFFCC"/>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4" name="tower"/>
            <p:cNvSpPr>
              <a:spLocks noEditPoints="1" noChangeArrowheads="1"/>
            </p:cNvSpPr>
            <p:nvPr/>
          </p:nvSpPr>
          <p:spPr bwMode="auto">
            <a:xfrm>
              <a:off x="9649487" y="5334001"/>
              <a:ext cx="298372" cy="415925"/>
            </a:xfrm>
            <a:custGeom>
              <a:avLst/>
              <a:gdLst>
                <a:gd name="T0" fmla="*/ 0 w 21600"/>
                <a:gd name="T1" fmla="*/ 2184 h 21600"/>
                <a:gd name="T2" fmla="*/ 6664 w 21600"/>
                <a:gd name="T3" fmla="*/ 0 h 21600"/>
                <a:gd name="T4" fmla="*/ 10800 w 21600"/>
                <a:gd name="T5" fmla="*/ 0 h 21600"/>
                <a:gd name="T6" fmla="*/ 21600 w 21600"/>
                <a:gd name="T7" fmla="*/ 0 h 21600"/>
                <a:gd name="T8" fmla="*/ 21600 w 21600"/>
                <a:gd name="T9" fmla="*/ 11649 h 21600"/>
                <a:gd name="T10" fmla="*/ 21600 w 21600"/>
                <a:gd name="T11" fmla="*/ 19416 h 21600"/>
                <a:gd name="T12" fmla="*/ 15166 w 21600"/>
                <a:gd name="T13" fmla="*/ 21600 h 21600"/>
                <a:gd name="T14" fmla="*/ 10570 w 21600"/>
                <a:gd name="T15" fmla="*/ 21600 h 21600"/>
                <a:gd name="T16" fmla="*/ 0 w 21600"/>
                <a:gd name="T17" fmla="*/ 21600 h 21600"/>
                <a:gd name="T18" fmla="*/ 0 w 21600"/>
                <a:gd name="T19" fmla="*/ 11528 h 21600"/>
                <a:gd name="T20" fmla="*/ 459 w 21600"/>
                <a:gd name="T21" fmla="*/ 22540 h 21600"/>
                <a:gd name="T22" fmla="*/ 21485 w 21600"/>
                <a:gd name="T23" fmla="*/ 2700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21600" h="21600" extrusionOk="0">
                  <a:moveTo>
                    <a:pt x="0" y="2184"/>
                  </a:moveTo>
                  <a:lnTo>
                    <a:pt x="6664" y="0"/>
                  </a:lnTo>
                  <a:lnTo>
                    <a:pt x="10800" y="0"/>
                  </a:lnTo>
                  <a:lnTo>
                    <a:pt x="21600" y="0"/>
                  </a:lnTo>
                  <a:lnTo>
                    <a:pt x="21600" y="11649"/>
                  </a:lnTo>
                  <a:lnTo>
                    <a:pt x="21600" y="19416"/>
                  </a:lnTo>
                  <a:lnTo>
                    <a:pt x="15166" y="21600"/>
                  </a:lnTo>
                  <a:lnTo>
                    <a:pt x="10570" y="21600"/>
                  </a:lnTo>
                  <a:lnTo>
                    <a:pt x="0" y="21600"/>
                  </a:lnTo>
                  <a:lnTo>
                    <a:pt x="0" y="11528"/>
                  </a:lnTo>
                  <a:lnTo>
                    <a:pt x="0" y="2184"/>
                  </a:lnTo>
                  <a:close/>
                </a:path>
                <a:path w="21600" h="21600" extrusionOk="0">
                  <a:moveTo>
                    <a:pt x="0" y="2184"/>
                  </a:moveTo>
                  <a:lnTo>
                    <a:pt x="0" y="2184"/>
                  </a:lnTo>
                  <a:lnTo>
                    <a:pt x="14706" y="2184"/>
                  </a:lnTo>
                  <a:lnTo>
                    <a:pt x="21600" y="0"/>
                  </a:lnTo>
                  <a:moveTo>
                    <a:pt x="0" y="2184"/>
                  </a:moveTo>
                  <a:lnTo>
                    <a:pt x="14706" y="2184"/>
                  </a:lnTo>
                  <a:lnTo>
                    <a:pt x="14706" y="5339"/>
                  </a:lnTo>
                  <a:lnTo>
                    <a:pt x="14706" y="17474"/>
                  </a:lnTo>
                  <a:lnTo>
                    <a:pt x="14706" y="21600"/>
                  </a:lnTo>
                  <a:moveTo>
                    <a:pt x="1149" y="3034"/>
                  </a:moveTo>
                  <a:lnTo>
                    <a:pt x="13328" y="3034"/>
                  </a:lnTo>
                  <a:lnTo>
                    <a:pt x="13328" y="3519"/>
                  </a:lnTo>
                  <a:lnTo>
                    <a:pt x="1149" y="3519"/>
                  </a:lnTo>
                  <a:lnTo>
                    <a:pt x="1149" y="3034"/>
                  </a:lnTo>
                  <a:moveTo>
                    <a:pt x="1149" y="4490"/>
                  </a:moveTo>
                  <a:lnTo>
                    <a:pt x="13328" y="4490"/>
                  </a:lnTo>
                  <a:lnTo>
                    <a:pt x="13328" y="4854"/>
                  </a:lnTo>
                  <a:lnTo>
                    <a:pt x="1149" y="4854"/>
                  </a:lnTo>
                  <a:lnTo>
                    <a:pt x="1149" y="4490"/>
                  </a:lnTo>
                  <a:moveTo>
                    <a:pt x="1149" y="5946"/>
                  </a:moveTo>
                  <a:lnTo>
                    <a:pt x="13328" y="5946"/>
                  </a:lnTo>
                  <a:lnTo>
                    <a:pt x="13328" y="6310"/>
                  </a:lnTo>
                  <a:lnTo>
                    <a:pt x="1149" y="6310"/>
                  </a:lnTo>
                  <a:lnTo>
                    <a:pt x="1149" y="5946"/>
                  </a:lnTo>
                </a:path>
              </a:pathLst>
            </a:custGeom>
            <a:solidFill>
              <a:srgbClr val="FFFFCC"/>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5" name="tower"/>
            <p:cNvSpPr>
              <a:spLocks noEditPoints="1" noChangeArrowheads="1"/>
            </p:cNvSpPr>
            <p:nvPr/>
          </p:nvSpPr>
          <p:spPr bwMode="auto">
            <a:xfrm>
              <a:off x="10258928" y="5257801"/>
              <a:ext cx="298372" cy="415925"/>
            </a:xfrm>
            <a:custGeom>
              <a:avLst/>
              <a:gdLst>
                <a:gd name="T0" fmla="*/ 0 w 21600"/>
                <a:gd name="T1" fmla="*/ 2184 h 21600"/>
                <a:gd name="T2" fmla="*/ 6664 w 21600"/>
                <a:gd name="T3" fmla="*/ 0 h 21600"/>
                <a:gd name="T4" fmla="*/ 10800 w 21600"/>
                <a:gd name="T5" fmla="*/ 0 h 21600"/>
                <a:gd name="T6" fmla="*/ 21600 w 21600"/>
                <a:gd name="T7" fmla="*/ 0 h 21600"/>
                <a:gd name="T8" fmla="*/ 21600 w 21600"/>
                <a:gd name="T9" fmla="*/ 11649 h 21600"/>
                <a:gd name="T10" fmla="*/ 21600 w 21600"/>
                <a:gd name="T11" fmla="*/ 19416 h 21600"/>
                <a:gd name="T12" fmla="*/ 15166 w 21600"/>
                <a:gd name="T13" fmla="*/ 21600 h 21600"/>
                <a:gd name="T14" fmla="*/ 10570 w 21600"/>
                <a:gd name="T15" fmla="*/ 21600 h 21600"/>
                <a:gd name="T16" fmla="*/ 0 w 21600"/>
                <a:gd name="T17" fmla="*/ 21600 h 21600"/>
                <a:gd name="T18" fmla="*/ 0 w 21600"/>
                <a:gd name="T19" fmla="*/ 11528 h 21600"/>
                <a:gd name="T20" fmla="*/ 459 w 21600"/>
                <a:gd name="T21" fmla="*/ 22540 h 21600"/>
                <a:gd name="T22" fmla="*/ 21485 w 21600"/>
                <a:gd name="T23" fmla="*/ 2700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21600" h="21600" extrusionOk="0">
                  <a:moveTo>
                    <a:pt x="0" y="2184"/>
                  </a:moveTo>
                  <a:lnTo>
                    <a:pt x="6664" y="0"/>
                  </a:lnTo>
                  <a:lnTo>
                    <a:pt x="10800" y="0"/>
                  </a:lnTo>
                  <a:lnTo>
                    <a:pt x="21600" y="0"/>
                  </a:lnTo>
                  <a:lnTo>
                    <a:pt x="21600" y="11649"/>
                  </a:lnTo>
                  <a:lnTo>
                    <a:pt x="21600" y="19416"/>
                  </a:lnTo>
                  <a:lnTo>
                    <a:pt x="15166" y="21600"/>
                  </a:lnTo>
                  <a:lnTo>
                    <a:pt x="10570" y="21600"/>
                  </a:lnTo>
                  <a:lnTo>
                    <a:pt x="0" y="21600"/>
                  </a:lnTo>
                  <a:lnTo>
                    <a:pt x="0" y="11528"/>
                  </a:lnTo>
                  <a:lnTo>
                    <a:pt x="0" y="2184"/>
                  </a:lnTo>
                  <a:close/>
                </a:path>
                <a:path w="21600" h="21600" extrusionOk="0">
                  <a:moveTo>
                    <a:pt x="0" y="2184"/>
                  </a:moveTo>
                  <a:lnTo>
                    <a:pt x="0" y="2184"/>
                  </a:lnTo>
                  <a:lnTo>
                    <a:pt x="14706" y="2184"/>
                  </a:lnTo>
                  <a:lnTo>
                    <a:pt x="21600" y="0"/>
                  </a:lnTo>
                  <a:moveTo>
                    <a:pt x="0" y="2184"/>
                  </a:moveTo>
                  <a:lnTo>
                    <a:pt x="14706" y="2184"/>
                  </a:lnTo>
                  <a:lnTo>
                    <a:pt x="14706" y="5339"/>
                  </a:lnTo>
                  <a:lnTo>
                    <a:pt x="14706" y="17474"/>
                  </a:lnTo>
                  <a:lnTo>
                    <a:pt x="14706" y="21600"/>
                  </a:lnTo>
                  <a:moveTo>
                    <a:pt x="1149" y="3034"/>
                  </a:moveTo>
                  <a:lnTo>
                    <a:pt x="13328" y="3034"/>
                  </a:lnTo>
                  <a:lnTo>
                    <a:pt x="13328" y="3519"/>
                  </a:lnTo>
                  <a:lnTo>
                    <a:pt x="1149" y="3519"/>
                  </a:lnTo>
                  <a:lnTo>
                    <a:pt x="1149" y="3034"/>
                  </a:lnTo>
                  <a:moveTo>
                    <a:pt x="1149" y="4490"/>
                  </a:moveTo>
                  <a:lnTo>
                    <a:pt x="13328" y="4490"/>
                  </a:lnTo>
                  <a:lnTo>
                    <a:pt x="13328" y="4854"/>
                  </a:lnTo>
                  <a:lnTo>
                    <a:pt x="1149" y="4854"/>
                  </a:lnTo>
                  <a:lnTo>
                    <a:pt x="1149" y="4490"/>
                  </a:lnTo>
                  <a:moveTo>
                    <a:pt x="1149" y="5946"/>
                  </a:moveTo>
                  <a:lnTo>
                    <a:pt x="13328" y="5946"/>
                  </a:lnTo>
                  <a:lnTo>
                    <a:pt x="13328" y="6310"/>
                  </a:lnTo>
                  <a:lnTo>
                    <a:pt x="1149" y="6310"/>
                  </a:lnTo>
                  <a:lnTo>
                    <a:pt x="1149" y="5946"/>
                  </a:lnTo>
                </a:path>
              </a:pathLst>
            </a:custGeom>
            <a:solidFill>
              <a:srgbClr val="FFFFCC"/>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6" name="tower"/>
            <p:cNvSpPr>
              <a:spLocks noEditPoints="1" noChangeArrowheads="1"/>
            </p:cNvSpPr>
            <p:nvPr/>
          </p:nvSpPr>
          <p:spPr bwMode="auto">
            <a:xfrm>
              <a:off x="10766796" y="4953001"/>
              <a:ext cx="298372" cy="415925"/>
            </a:xfrm>
            <a:custGeom>
              <a:avLst/>
              <a:gdLst>
                <a:gd name="T0" fmla="*/ 0 w 21600"/>
                <a:gd name="T1" fmla="*/ 2184 h 21600"/>
                <a:gd name="T2" fmla="*/ 6664 w 21600"/>
                <a:gd name="T3" fmla="*/ 0 h 21600"/>
                <a:gd name="T4" fmla="*/ 10800 w 21600"/>
                <a:gd name="T5" fmla="*/ 0 h 21600"/>
                <a:gd name="T6" fmla="*/ 21600 w 21600"/>
                <a:gd name="T7" fmla="*/ 0 h 21600"/>
                <a:gd name="T8" fmla="*/ 21600 w 21600"/>
                <a:gd name="T9" fmla="*/ 11649 h 21600"/>
                <a:gd name="T10" fmla="*/ 21600 w 21600"/>
                <a:gd name="T11" fmla="*/ 19416 h 21600"/>
                <a:gd name="T12" fmla="*/ 15166 w 21600"/>
                <a:gd name="T13" fmla="*/ 21600 h 21600"/>
                <a:gd name="T14" fmla="*/ 10570 w 21600"/>
                <a:gd name="T15" fmla="*/ 21600 h 21600"/>
                <a:gd name="T16" fmla="*/ 0 w 21600"/>
                <a:gd name="T17" fmla="*/ 21600 h 21600"/>
                <a:gd name="T18" fmla="*/ 0 w 21600"/>
                <a:gd name="T19" fmla="*/ 11528 h 21600"/>
                <a:gd name="T20" fmla="*/ 459 w 21600"/>
                <a:gd name="T21" fmla="*/ 22540 h 21600"/>
                <a:gd name="T22" fmla="*/ 21485 w 21600"/>
                <a:gd name="T23" fmla="*/ 2700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21600" h="21600" extrusionOk="0">
                  <a:moveTo>
                    <a:pt x="0" y="2184"/>
                  </a:moveTo>
                  <a:lnTo>
                    <a:pt x="6664" y="0"/>
                  </a:lnTo>
                  <a:lnTo>
                    <a:pt x="10800" y="0"/>
                  </a:lnTo>
                  <a:lnTo>
                    <a:pt x="21600" y="0"/>
                  </a:lnTo>
                  <a:lnTo>
                    <a:pt x="21600" y="11649"/>
                  </a:lnTo>
                  <a:lnTo>
                    <a:pt x="21600" y="19416"/>
                  </a:lnTo>
                  <a:lnTo>
                    <a:pt x="15166" y="21600"/>
                  </a:lnTo>
                  <a:lnTo>
                    <a:pt x="10570" y="21600"/>
                  </a:lnTo>
                  <a:lnTo>
                    <a:pt x="0" y="21600"/>
                  </a:lnTo>
                  <a:lnTo>
                    <a:pt x="0" y="11528"/>
                  </a:lnTo>
                  <a:lnTo>
                    <a:pt x="0" y="2184"/>
                  </a:lnTo>
                  <a:close/>
                </a:path>
                <a:path w="21600" h="21600" extrusionOk="0">
                  <a:moveTo>
                    <a:pt x="0" y="2184"/>
                  </a:moveTo>
                  <a:lnTo>
                    <a:pt x="0" y="2184"/>
                  </a:lnTo>
                  <a:lnTo>
                    <a:pt x="14706" y="2184"/>
                  </a:lnTo>
                  <a:lnTo>
                    <a:pt x="21600" y="0"/>
                  </a:lnTo>
                  <a:moveTo>
                    <a:pt x="0" y="2184"/>
                  </a:moveTo>
                  <a:lnTo>
                    <a:pt x="14706" y="2184"/>
                  </a:lnTo>
                  <a:lnTo>
                    <a:pt x="14706" y="5339"/>
                  </a:lnTo>
                  <a:lnTo>
                    <a:pt x="14706" y="17474"/>
                  </a:lnTo>
                  <a:lnTo>
                    <a:pt x="14706" y="21600"/>
                  </a:lnTo>
                  <a:moveTo>
                    <a:pt x="1149" y="3034"/>
                  </a:moveTo>
                  <a:lnTo>
                    <a:pt x="13328" y="3034"/>
                  </a:lnTo>
                  <a:lnTo>
                    <a:pt x="13328" y="3519"/>
                  </a:lnTo>
                  <a:lnTo>
                    <a:pt x="1149" y="3519"/>
                  </a:lnTo>
                  <a:lnTo>
                    <a:pt x="1149" y="3034"/>
                  </a:lnTo>
                  <a:moveTo>
                    <a:pt x="1149" y="4490"/>
                  </a:moveTo>
                  <a:lnTo>
                    <a:pt x="13328" y="4490"/>
                  </a:lnTo>
                  <a:lnTo>
                    <a:pt x="13328" y="4854"/>
                  </a:lnTo>
                  <a:lnTo>
                    <a:pt x="1149" y="4854"/>
                  </a:lnTo>
                  <a:lnTo>
                    <a:pt x="1149" y="4490"/>
                  </a:lnTo>
                  <a:moveTo>
                    <a:pt x="1149" y="5946"/>
                  </a:moveTo>
                  <a:lnTo>
                    <a:pt x="13328" y="5946"/>
                  </a:lnTo>
                  <a:lnTo>
                    <a:pt x="13328" y="6310"/>
                  </a:lnTo>
                  <a:lnTo>
                    <a:pt x="1149" y="6310"/>
                  </a:lnTo>
                  <a:lnTo>
                    <a:pt x="1149" y="5946"/>
                  </a:lnTo>
                </a:path>
              </a:pathLst>
            </a:custGeom>
            <a:solidFill>
              <a:srgbClr val="FFFFCC"/>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7" name="tower"/>
            <p:cNvSpPr>
              <a:spLocks noEditPoints="1" noChangeArrowheads="1"/>
            </p:cNvSpPr>
            <p:nvPr/>
          </p:nvSpPr>
          <p:spPr bwMode="auto">
            <a:xfrm>
              <a:off x="11274664" y="4724401"/>
              <a:ext cx="298372" cy="415925"/>
            </a:xfrm>
            <a:custGeom>
              <a:avLst/>
              <a:gdLst>
                <a:gd name="T0" fmla="*/ 0 w 21600"/>
                <a:gd name="T1" fmla="*/ 2184 h 21600"/>
                <a:gd name="T2" fmla="*/ 6664 w 21600"/>
                <a:gd name="T3" fmla="*/ 0 h 21600"/>
                <a:gd name="T4" fmla="*/ 10800 w 21600"/>
                <a:gd name="T5" fmla="*/ 0 h 21600"/>
                <a:gd name="T6" fmla="*/ 21600 w 21600"/>
                <a:gd name="T7" fmla="*/ 0 h 21600"/>
                <a:gd name="T8" fmla="*/ 21600 w 21600"/>
                <a:gd name="T9" fmla="*/ 11649 h 21600"/>
                <a:gd name="T10" fmla="*/ 21600 w 21600"/>
                <a:gd name="T11" fmla="*/ 19416 h 21600"/>
                <a:gd name="T12" fmla="*/ 15166 w 21600"/>
                <a:gd name="T13" fmla="*/ 21600 h 21600"/>
                <a:gd name="T14" fmla="*/ 10570 w 21600"/>
                <a:gd name="T15" fmla="*/ 21600 h 21600"/>
                <a:gd name="T16" fmla="*/ 0 w 21600"/>
                <a:gd name="T17" fmla="*/ 21600 h 21600"/>
                <a:gd name="T18" fmla="*/ 0 w 21600"/>
                <a:gd name="T19" fmla="*/ 11528 h 21600"/>
                <a:gd name="T20" fmla="*/ 459 w 21600"/>
                <a:gd name="T21" fmla="*/ 22540 h 21600"/>
                <a:gd name="T22" fmla="*/ 21485 w 21600"/>
                <a:gd name="T23" fmla="*/ 2700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21600" h="21600" extrusionOk="0">
                  <a:moveTo>
                    <a:pt x="0" y="2184"/>
                  </a:moveTo>
                  <a:lnTo>
                    <a:pt x="6664" y="0"/>
                  </a:lnTo>
                  <a:lnTo>
                    <a:pt x="10800" y="0"/>
                  </a:lnTo>
                  <a:lnTo>
                    <a:pt x="21600" y="0"/>
                  </a:lnTo>
                  <a:lnTo>
                    <a:pt x="21600" y="11649"/>
                  </a:lnTo>
                  <a:lnTo>
                    <a:pt x="21600" y="19416"/>
                  </a:lnTo>
                  <a:lnTo>
                    <a:pt x="15166" y="21600"/>
                  </a:lnTo>
                  <a:lnTo>
                    <a:pt x="10570" y="21600"/>
                  </a:lnTo>
                  <a:lnTo>
                    <a:pt x="0" y="21600"/>
                  </a:lnTo>
                  <a:lnTo>
                    <a:pt x="0" y="11528"/>
                  </a:lnTo>
                  <a:lnTo>
                    <a:pt x="0" y="2184"/>
                  </a:lnTo>
                  <a:close/>
                </a:path>
                <a:path w="21600" h="21600" extrusionOk="0">
                  <a:moveTo>
                    <a:pt x="0" y="2184"/>
                  </a:moveTo>
                  <a:lnTo>
                    <a:pt x="0" y="2184"/>
                  </a:lnTo>
                  <a:lnTo>
                    <a:pt x="14706" y="2184"/>
                  </a:lnTo>
                  <a:lnTo>
                    <a:pt x="21600" y="0"/>
                  </a:lnTo>
                  <a:moveTo>
                    <a:pt x="0" y="2184"/>
                  </a:moveTo>
                  <a:lnTo>
                    <a:pt x="14706" y="2184"/>
                  </a:lnTo>
                  <a:lnTo>
                    <a:pt x="14706" y="5339"/>
                  </a:lnTo>
                  <a:lnTo>
                    <a:pt x="14706" y="17474"/>
                  </a:lnTo>
                  <a:lnTo>
                    <a:pt x="14706" y="21600"/>
                  </a:lnTo>
                  <a:moveTo>
                    <a:pt x="1149" y="3034"/>
                  </a:moveTo>
                  <a:lnTo>
                    <a:pt x="13328" y="3034"/>
                  </a:lnTo>
                  <a:lnTo>
                    <a:pt x="13328" y="3519"/>
                  </a:lnTo>
                  <a:lnTo>
                    <a:pt x="1149" y="3519"/>
                  </a:lnTo>
                  <a:lnTo>
                    <a:pt x="1149" y="3034"/>
                  </a:lnTo>
                  <a:moveTo>
                    <a:pt x="1149" y="4490"/>
                  </a:moveTo>
                  <a:lnTo>
                    <a:pt x="13328" y="4490"/>
                  </a:lnTo>
                  <a:lnTo>
                    <a:pt x="13328" y="4854"/>
                  </a:lnTo>
                  <a:lnTo>
                    <a:pt x="1149" y="4854"/>
                  </a:lnTo>
                  <a:lnTo>
                    <a:pt x="1149" y="4490"/>
                  </a:lnTo>
                  <a:moveTo>
                    <a:pt x="1149" y="5946"/>
                  </a:moveTo>
                  <a:lnTo>
                    <a:pt x="13328" y="5946"/>
                  </a:lnTo>
                  <a:lnTo>
                    <a:pt x="13328" y="6310"/>
                  </a:lnTo>
                  <a:lnTo>
                    <a:pt x="1149" y="6310"/>
                  </a:lnTo>
                  <a:lnTo>
                    <a:pt x="1149" y="5946"/>
                  </a:lnTo>
                </a:path>
              </a:pathLst>
            </a:custGeom>
            <a:solidFill>
              <a:srgbClr val="FFFFCC"/>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8" name="laptop"/>
            <p:cNvSpPr>
              <a:spLocks noEditPoints="1" noChangeArrowheads="1"/>
            </p:cNvSpPr>
            <p:nvPr/>
          </p:nvSpPr>
          <p:spPr bwMode="auto">
            <a:xfrm>
              <a:off x="8633752" y="4572000"/>
              <a:ext cx="655996" cy="354012"/>
            </a:xfrm>
            <a:custGeom>
              <a:avLst/>
              <a:gdLst>
                <a:gd name="T0" fmla="*/ 3362 w 21600"/>
                <a:gd name="T1" fmla="*/ 0 h 21600"/>
                <a:gd name="T2" fmla="*/ 3362 w 21600"/>
                <a:gd name="T3" fmla="*/ 7173 h 21600"/>
                <a:gd name="T4" fmla="*/ 18327 w 21600"/>
                <a:gd name="T5" fmla="*/ 0 h 21600"/>
                <a:gd name="T6" fmla="*/ 18327 w 21600"/>
                <a:gd name="T7" fmla="*/ 7173 h 21600"/>
                <a:gd name="T8" fmla="*/ 10800 w 21600"/>
                <a:gd name="T9" fmla="*/ 0 h 21600"/>
                <a:gd name="T10" fmla="*/ 10800 w 21600"/>
                <a:gd name="T11" fmla="*/ 21600 h 21600"/>
                <a:gd name="T12" fmla="*/ 0 w 21600"/>
                <a:gd name="T13" fmla="*/ 21600 h 21600"/>
                <a:gd name="T14" fmla="*/ 21600 w 21600"/>
                <a:gd name="T15" fmla="*/ 21600 h 21600"/>
                <a:gd name="T16" fmla="*/ 4445 w 21600"/>
                <a:gd name="T17" fmla="*/ 1858 h 21600"/>
                <a:gd name="T18" fmla="*/ 17311 w 21600"/>
                <a:gd name="T19" fmla="*/ 12323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extrusionOk="0">
                  <a:moveTo>
                    <a:pt x="3362" y="0"/>
                  </a:moveTo>
                  <a:lnTo>
                    <a:pt x="18327" y="0"/>
                  </a:lnTo>
                  <a:lnTo>
                    <a:pt x="18327" y="14347"/>
                  </a:lnTo>
                  <a:lnTo>
                    <a:pt x="3362" y="14347"/>
                  </a:lnTo>
                  <a:lnTo>
                    <a:pt x="3362" y="0"/>
                  </a:lnTo>
                  <a:close/>
                </a:path>
                <a:path w="21600" h="21600" extrusionOk="0">
                  <a:moveTo>
                    <a:pt x="3340" y="15068"/>
                  </a:moveTo>
                  <a:lnTo>
                    <a:pt x="0" y="19877"/>
                  </a:lnTo>
                  <a:lnTo>
                    <a:pt x="21600" y="19877"/>
                  </a:lnTo>
                  <a:lnTo>
                    <a:pt x="18327" y="15068"/>
                  </a:lnTo>
                  <a:lnTo>
                    <a:pt x="3340" y="15068"/>
                  </a:lnTo>
                  <a:close/>
                </a:path>
                <a:path w="21600" h="21600" extrusionOk="0">
                  <a:moveTo>
                    <a:pt x="0" y="19877"/>
                  </a:moveTo>
                  <a:lnTo>
                    <a:pt x="0" y="21600"/>
                  </a:lnTo>
                  <a:lnTo>
                    <a:pt x="21600" y="21600"/>
                  </a:lnTo>
                  <a:lnTo>
                    <a:pt x="21600" y="19877"/>
                  </a:lnTo>
                  <a:lnTo>
                    <a:pt x="0" y="19877"/>
                  </a:lnTo>
                  <a:close/>
                </a:path>
                <a:path w="21600" h="21600" extrusionOk="0">
                  <a:moveTo>
                    <a:pt x="4186" y="1523"/>
                  </a:moveTo>
                  <a:lnTo>
                    <a:pt x="17547" y="1523"/>
                  </a:lnTo>
                  <a:lnTo>
                    <a:pt x="17547" y="12744"/>
                  </a:lnTo>
                  <a:lnTo>
                    <a:pt x="4186" y="12744"/>
                  </a:lnTo>
                  <a:lnTo>
                    <a:pt x="4186" y="1523"/>
                  </a:lnTo>
                  <a:close/>
                </a:path>
                <a:path w="21600" h="21600" extrusionOk="0">
                  <a:moveTo>
                    <a:pt x="3318" y="15549"/>
                  </a:moveTo>
                  <a:lnTo>
                    <a:pt x="2917" y="16110"/>
                  </a:lnTo>
                  <a:lnTo>
                    <a:pt x="18727" y="16110"/>
                  </a:lnTo>
                  <a:lnTo>
                    <a:pt x="18327" y="15549"/>
                  </a:lnTo>
                  <a:lnTo>
                    <a:pt x="3318" y="15549"/>
                  </a:lnTo>
                  <a:close/>
                </a:path>
                <a:path w="21600" h="21600" extrusionOk="0">
                  <a:moveTo>
                    <a:pt x="6213" y="18314"/>
                  </a:moveTo>
                  <a:lnTo>
                    <a:pt x="5946" y="18875"/>
                  </a:lnTo>
                  <a:lnTo>
                    <a:pt x="15766" y="18875"/>
                  </a:lnTo>
                  <a:lnTo>
                    <a:pt x="15499" y="18314"/>
                  </a:lnTo>
                  <a:lnTo>
                    <a:pt x="6213" y="18314"/>
                  </a:lnTo>
                  <a:close/>
                </a:path>
                <a:path w="21600" h="21600" extrusionOk="0">
                  <a:moveTo>
                    <a:pt x="2828" y="16471"/>
                  </a:moveTo>
                  <a:lnTo>
                    <a:pt x="2405" y="17072"/>
                  </a:lnTo>
                  <a:lnTo>
                    <a:pt x="19284" y="17072"/>
                  </a:lnTo>
                  <a:lnTo>
                    <a:pt x="18839" y="16471"/>
                  </a:lnTo>
                  <a:lnTo>
                    <a:pt x="2828" y="16471"/>
                  </a:lnTo>
                  <a:close/>
                </a:path>
                <a:path w="21600" h="21600" extrusionOk="0">
                  <a:moveTo>
                    <a:pt x="2316" y="17352"/>
                  </a:moveTo>
                  <a:lnTo>
                    <a:pt x="1871" y="17953"/>
                  </a:lnTo>
                  <a:lnTo>
                    <a:pt x="19863" y="17953"/>
                  </a:lnTo>
                  <a:lnTo>
                    <a:pt x="19395" y="17352"/>
                  </a:lnTo>
                  <a:lnTo>
                    <a:pt x="2316" y="17352"/>
                  </a:lnTo>
                  <a:close/>
                </a:path>
              </a:pathLst>
            </a:custGeom>
            <a:solidFill>
              <a:srgbClr val="C0C0C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14" name="5-Point Star 13"/>
          <p:cNvSpPr/>
          <p:nvPr/>
        </p:nvSpPr>
        <p:spPr>
          <a:xfrm>
            <a:off x="7110148" y="4788932"/>
            <a:ext cx="304721" cy="228600"/>
          </a:xfrm>
          <a:prstGeom prst="star5">
            <a:avLst/>
          </a:prstGeom>
          <a:solidFill>
            <a:srgbClr val="FFCC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5-Point Star 14"/>
          <p:cNvSpPr/>
          <p:nvPr/>
        </p:nvSpPr>
        <p:spPr>
          <a:xfrm>
            <a:off x="8532178" y="4788932"/>
            <a:ext cx="304721" cy="228600"/>
          </a:xfrm>
          <a:prstGeom prst="star5">
            <a:avLst/>
          </a:prstGeom>
          <a:solidFill>
            <a:srgbClr val="FFCC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5-Point Star 15"/>
          <p:cNvSpPr/>
          <p:nvPr/>
        </p:nvSpPr>
        <p:spPr>
          <a:xfrm>
            <a:off x="10563649" y="5169932"/>
            <a:ext cx="304721" cy="228600"/>
          </a:xfrm>
          <a:prstGeom prst="star5">
            <a:avLst/>
          </a:prstGeom>
          <a:solidFill>
            <a:srgbClr val="FFCC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5-Point Star 16"/>
          <p:cNvSpPr/>
          <p:nvPr/>
        </p:nvSpPr>
        <p:spPr>
          <a:xfrm>
            <a:off x="11071516" y="4941332"/>
            <a:ext cx="304721" cy="228600"/>
          </a:xfrm>
          <a:prstGeom prst="star5">
            <a:avLst/>
          </a:prstGeom>
          <a:solidFill>
            <a:srgbClr val="FFCC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ounded Rectangle 17"/>
          <p:cNvSpPr/>
          <p:nvPr/>
        </p:nvSpPr>
        <p:spPr>
          <a:xfrm>
            <a:off x="6907001" y="4636532"/>
            <a:ext cx="2539339" cy="685800"/>
          </a:xfrm>
          <a:prstGeom prst="roundRect">
            <a:avLst/>
          </a:prstGeom>
          <a:noFill/>
          <a:ln w="12700">
            <a:solidFill>
              <a:schemeClr val="tx1">
                <a:lumMod val="8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ounded Rectangle 18"/>
          <p:cNvSpPr/>
          <p:nvPr/>
        </p:nvSpPr>
        <p:spPr>
          <a:xfrm>
            <a:off x="10462075" y="4865132"/>
            <a:ext cx="1320456" cy="838200"/>
          </a:xfrm>
          <a:prstGeom prst="roundRect">
            <a:avLst/>
          </a:prstGeom>
          <a:noFill/>
          <a:ln w="12700">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p:cNvSpPr txBox="1"/>
          <p:nvPr/>
        </p:nvSpPr>
        <p:spPr>
          <a:xfrm>
            <a:off x="10201558" y="1219200"/>
            <a:ext cx="1450525" cy="369332"/>
          </a:xfrm>
          <a:prstGeom prst="rect">
            <a:avLst/>
          </a:prstGeom>
          <a:noFill/>
        </p:spPr>
        <p:txBody>
          <a:bodyPr wrap="none" rtlCol="0">
            <a:spAutoFit/>
          </a:bodyPr>
          <a:lstStyle/>
          <a:p>
            <a:r>
              <a:rPr lang="en-US" dirty="0" smtClean="0"/>
              <a:t>Windows Azure</a:t>
            </a:r>
            <a:endParaRPr lang="en-US" dirty="0"/>
          </a:p>
        </p:txBody>
      </p:sp>
      <p:sp>
        <p:nvSpPr>
          <p:cNvPr id="21" name="TextBox 20"/>
          <p:cNvSpPr txBox="1"/>
          <p:nvPr/>
        </p:nvSpPr>
        <p:spPr>
          <a:xfrm>
            <a:off x="9547914" y="6160532"/>
            <a:ext cx="1011815" cy="369332"/>
          </a:xfrm>
          <a:prstGeom prst="rect">
            <a:avLst/>
          </a:prstGeom>
          <a:noFill/>
        </p:spPr>
        <p:txBody>
          <a:bodyPr wrap="none" rtlCol="0">
            <a:spAutoFit/>
          </a:bodyPr>
          <a:lstStyle/>
          <a:p>
            <a:r>
              <a:rPr lang="en-US" dirty="0" smtClean="0">
                <a:solidFill>
                  <a:schemeClr val="tx2"/>
                </a:solidFill>
              </a:rPr>
              <a:t>Enterprise</a:t>
            </a:r>
            <a:endParaRPr lang="en-US" dirty="0">
              <a:solidFill>
                <a:schemeClr val="tx2"/>
              </a:solidFill>
            </a:endParaRPr>
          </a:p>
        </p:txBody>
      </p:sp>
      <p:cxnSp>
        <p:nvCxnSpPr>
          <p:cNvPr id="22" name="Straight Connector 21"/>
          <p:cNvCxnSpPr>
            <a:stCxn id="9" idx="3"/>
            <a:endCxn id="10" idx="1"/>
          </p:cNvCxnSpPr>
          <p:nvPr/>
        </p:nvCxnSpPr>
        <p:spPr>
          <a:xfrm>
            <a:off x="8532178" y="2388632"/>
            <a:ext cx="507868" cy="0"/>
          </a:xfrm>
          <a:prstGeom prst="line">
            <a:avLst/>
          </a:prstGeom>
          <a:ln w="952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a:stCxn id="9" idx="2"/>
            <a:endCxn id="11" idx="0"/>
          </p:cNvCxnSpPr>
          <p:nvPr/>
        </p:nvCxnSpPr>
        <p:spPr>
          <a:xfrm rot="16200000" flipH="1">
            <a:off x="8278224" y="2376005"/>
            <a:ext cx="152400" cy="558654"/>
          </a:xfrm>
          <a:prstGeom prst="line">
            <a:avLst/>
          </a:prstGeom>
          <a:ln w="9525">
            <a:solidFill>
              <a:schemeClr val="accent2"/>
            </a:solidFill>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7008576" y="5246133"/>
            <a:ext cx="1069524" cy="307777"/>
          </a:xfrm>
          <a:prstGeom prst="rect">
            <a:avLst/>
          </a:prstGeom>
          <a:noFill/>
        </p:spPr>
        <p:txBody>
          <a:bodyPr wrap="none" rtlCol="0">
            <a:spAutoFit/>
          </a:bodyPr>
          <a:lstStyle/>
          <a:p>
            <a:r>
              <a:rPr lang="en-US" sz="1400" dirty="0" smtClean="0">
                <a:solidFill>
                  <a:schemeClr val="tx2"/>
                </a:solidFill>
              </a:rPr>
              <a:t>Dev machines</a:t>
            </a:r>
            <a:endParaRPr lang="en-US" sz="1400" dirty="0">
              <a:solidFill>
                <a:schemeClr val="tx2"/>
              </a:solidFill>
            </a:endParaRPr>
          </a:p>
        </p:txBody>
      </p:sp>
      <p:sp>
        <p:nvSpPr>
          <p:cNvPr id="25" name="TextBox 24"/>
          <p:cNvSpPr txBox="1"/>
          <p:nvPr/>
        </p:nvSpPr>
        <p:spPr>
          <a:xfrm>
            <a:off x="10532942" y="5645063"/>
            <a:ext cx="837089" cy="307777"/>
          </a:xfrm>
          <a:prstGeom prst="rect">
            <a:avLst/>
          </a:prstGeom>
          <a:noFill/>
        </p:spPr>
        <p:txBody>
          <a:bodyPr wrap="none" rtlCol="0">
            <a:spAutoFit/>
          </a:bodyPr>
          <a:lstStyle/>
          <a:p>
            <a:r>
              <a:rPr lang="en-US" sz="1400" dirty="0" smtClean="0">
                <a:solidFill>
                  <a:schemeClr val="tx2"/>
                </a:solidFill>
              </a:rPr>
              <a:t>Databases</a:t>
            </a:r>
            <a:endParaRPr lang="en-US" sz="1400" dirty="0">
              <a:solidFill>
                <a:schemeClr val="tx2"/>
              </a:solidFill>
            </a:endParaRPr>
          </a:p>
        </p:txBody>
      </p:sp>
      <p:cxnSp>
        <p:nvCxnSpPr>
          <p:cNvPr id="26" name="Straight Arrow Connector 25"/>
          <p:cNvCxnSpPr>
            <a:stCxn id="11" idx="2"/>
            <a:endCxn id="18" idx="0"/>
          </p:cNvCxnSpPr>
          <p:nvPr/>
        </p:nvCxnSpPr>
        <p:spPr>
          <a:xfrm rot="5400000">
            <a:off x="7643211" y="3645992"/>
            <a:ext cx="1524000" cy="457081"/>
          </a:xfrm>
          <a:prstGeom prst="straightConnector1">
            <a:avLst/>
          </a:prstGeom>
          <a:ln w="38100">
            <a:solidFill>
              <a:srgbClr val="C0000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a:stCxn id="10" idx="2"/>
            <a:endCxn id="19" idx="0"/>
          </p:cNvCxnSpPr>
          <p:nvPr/>
        </p:nvCxnSpPr>
        <p:spPr>
          <a:xfrm rot="16200000" flipH="1">
            <a:off x="9166715" y="2909544"/>
            <a:ext cx="2286000" cy="1625177"/>
          </a:xfrm>
          <a:prstGeom prst="straightConnector1">
            <a:avLst/>
          </a:prstGeom>
          <a:ln w="38100">
            <a:solidFill>
              <a:srgbClr val="C00000"/>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28" name="Rounded Rectangle 27"/>
          <p:cNvSpPr/>
          <p:nvPr/>
        </p:nvSpPr>
        <p:spPr>
          <a:xfrm>
            <a:off x="7313295" y="2045732"/>
            <a:ext cx="2945633" cy="1219200"/>
          </a:xfrm>
          <a:prstGeom prst="roundRect">
            <a:avLst/>
          </a:prstGeom>
          <a:noFill/>
          <a:ln w="6350">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9" name="Group 28"/>
          <p:cNvGrpSpPr/>
          <p:nvPr/>
        </p:nvGrpSpPr>
        <p:grpSpPr>
          <a:xfrm>
            <a:off x="6399133" y="2960132"/>
            <a:ext cx="1523603" cy="1676400"/>
            <a:chOff x="4876800" y="2667000"/>
            <a:chExt cx="1143000" cy="1676400"/>
          </a:xfrm>
        </p:grpSpPr>
        <p:sp>
          <p:nvSpPr>
            <p:cNvPr id="30" name="Cloud 29"/>
            <p:cNvSpPr/>
            <p:nvPr/>
          </p:nvSpPr>
          <p:spPr>
            <a:xfrm>
              <a:off x="4876800" y="2667000"/>
              <a:ext cx="914400" cy="533400"/>
            </a:xfrm>
            <a:prstGeom prst="cloud">
              <a:avLst/>
            </a:prstGeom>
            <a:ln>
              <a:solidFill>
                <a:schemeClr val="tx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chemeClr val="tx1"/>
                  </a:solidFill>
                </a:rPr>
                <a:t>Relay</a:t>
              </a:r>
              <a:endParaRPr lang="en-US" sz="1200" b="1" dirty="0">
                <a:solidFill>
                  <a:schemeClr val="tx1"/>
                </a:solidFill>
              </a:endParaRPr>
            </a:p>
          </p:txBody>
        </p:sp>
        <p:cxnSp>
          <p:nvCxnSpPr>
            <p:cNvPr id="31" name="Straight Arrow Connector 30"/>
            <p:cNvCxnSpPr>
              <a:stCxn id="11" idx="1"/>
            </p:cNvCxnSpPr>
            <p:nvPr/>
          </p:nvCxnSpPr>
          <p:spPr>
            <a:xfrm rot="10800000" flipV="1">
              <a:off x="5715000" y="2757964"/>
              <a:ext cx="304800" cy="190500"/>
            </a:xfrm>
            <a:prstGeom prst="straightConnector1">
              <a:avLst/>
            </a:prstGeom>
            <a:ln>
              <a:solidFill>
                <a:schemeClr val="tx1">
                  <a:lumMod val="85000"/>
                </a:schemeClr>
              </a:solidFill>
              <a:prstDash val="sysDash"/>
              <a:headEnd type="arrow"/>
              <a:tailEnd type="arrow"/>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a:endCxn id="30" idx="1"/>
            </p:cNvCxnSpPr>
            <p:nvPr/>
          </p:nvCxnSpPr>
          <p:spPr>
            <a:xfrm flipH="1" flipV="1">
              <a:off x="5334000" y="3199832"/>
              <a:ext cx="568326" cy="1143568"/>
            </a:xfrm>
            <a:prstGeom prst="straightConnector1">
              <a:avLst/>
            </a:prstGeom>
            <a:ln>
              <a:solidFill>
                <a:schemeClr val="tx1">
                  <a:lumMod val="85000"/>
                </a:schemeClr>
              </a:solidFill>
              <a:prstDash val="sysDash"/>
              <a:headEnd type="arrow"/>
              <a:tailEnd type="arrow"/>
            </a:ln>
          </p:spPr>
          <p:style>
            <a:lnRef idx="1">
              <a:schemeClr val="accent1"/>
            </a:lnRef>
            <a:fillRef idx="0">
              <a:schemeClr val="accent1"/>
            </a:fillRef>
            <a:effectRef idx="0">
              <a:schemeClr val="accent1"/>
            </a:effectRef>
            <a:fontRef idx="minor">
              <a:schemeClr val="tx1"/>
            </a:fontRef>
          </p:style>
        </p:cxnSp>
      </p:grpSp>
      <p:cxnSp>
        <p:nvCxnSpPr>
          <p:cNvPr id="39" name="Straight Arrow Connector 38"/>
          <p:cNvCxnSpPr/>
          <p:nvPr/>
        </p:nvCxnSpPr>
        <p:spPr>
          <a:xfrm flipH="1" flipV="1">
            <a:off x="7516442" y="3264932"/>
            <a:ext cx="3148780" cy="1600200"/>
          </a:xfrm>
          <a:prstGeom prst="straightConnector1">
            <a:avLst/>
          </a:prstGeom>
          <a:ln>
            <a:solidFill>
              <a:schemeClr val="tx1"/>
            </a:solidFill>
            <a:prstDash val="sysDash"/>
            <a:headEnd type="arrow"/>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52834789"/>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smtClean="0"/>
              <a:t>Windows Azure Service Deployment</a:t>
            </a:r>
            <a:endParaRPr lang="en-US" dirty="0"/>
          </a:p>
        </p:txBody>
      </p:sp>
      <p:sp>
        <p:nvSpPr>
          <p:cNvPr id="6" name="Text Placeholder 5"/>
          <p:cNvSpPr>
            <a:spLocks noGrp="1"/>
          </p:cNvSpPr>
          <p:nvPr>
            <p:ph type="body" sz="quarter" idx="10"/>
          </p:nvPr>
        </p:nvSpPr>
        <p:spPr>
          <a:xfrm>
            <a:off x="519112" y="1447799"/>
            <a:ext cx="11149013" cy="4542782"/>
          </a:xfrm>
        </p:spPr>
        <p:txBody>
          <a:bodyPr/>
          <a:lstStyle/>
          <a:p>
            <a:r>
              <a:rPr lang="en-US" sz="2800" dirty="0" smtClean="0"/>
              <a:t>To use Connect with a WA service, enable one or more of its Roles</a:t>
            </a:r>
          </a:p>
          <a:p>
            <a:pPr lvl="1"/>
            <a:r>
              <a:rPr lang="en-US" sz="2400" dirty="0" smtClean="0"/>
              <a:t>For Web &amp; Worker Role, include the Connect plug-in as part of Service Model (.</a:t>
            </a:r>
            <a:r>
              <a:rPr lang="en-US" sz="2400" dirty="0" err="1" smtClean="0"/>
              <a:t>csdef</a:t>
            </a:r>
            <a:r>
              <a:rPr lang="en-US" sz="2400" dirty="0" smtClean="0"/>
              <a:t> file)</a:t>
            </a:r>
          </a:p>
          <a:p>
            <a:pPr lvl="1"/>
            <a:r>
              <a:rPr lang="en-US" sz="2400" dirty="0" smtClean="0"/>
              <a:t>For VM role, install the Connect agent in VHD image using the Connect VM install package</a:t>
            </a:r>
          </a:p>
          <a:p>
            <a:pPr lvl="1"/>
            <a:r>
              <a:rPr lang="en-US" sz="2400" dirty="0" smtClean="0"/>
              <a:t>Connect agent will automatically be deployed for each new role instance that starts up</a:t>
            </a:r>
            <a:br>
              <a:rPr lang="en-US" sz="2400" dirty="0" smtClean="0"/>
            </a:br>
            <a:endParaRPr lang="en-US" sz="2400" dirty="0" smtClean="0"/>
          </a:p>
          <a:p>
            <a:r>
              <a:rPr lang="en-US" sz="2800" dirty="0" smtClean="0"/>
              <a:t>Connect agent configuration managed through the </a:t>
            </a:r>
            <a:r>
              <a:rPr lang="en-US" sz="2800" dirty="0" err="1" smtClean="0"/>
              <a:t>ServiceConfiguration</a:t>
            </a:r>
            <a:r>
              <a:rPr lang="en-US" sz="2800" dirty="0" smtClean="0"/>
              <a:t> (.</a:t>
            </a:r>
            <a:r>
              <a:rPr lang="en-US" sz="2800" dirty="0" err="1" smtClean="0"/>
              <a:t>cscfg</a:t>
            </a:r>
            <a:r>
              <a:rPr lang="en-US" sz="2800" dirty="0" smtClean="0"/>
              <a:t>) file</a:t>
            </a:r>
          </a:p>
          <a:p>
            <a:pPr lvl="1"/>
            <a:r>
              <a:rPr lang="en-US" sz="2400" dirty="0" smtClean="0"/>
              <a:t>One required setting - “</a:t>
            </a:r>
            <a:r>
              <a:rPr lang="en-US" sz="2400" dirty="0" err="1" smtClean="0"/>
              <a:t>ActivationToken</a:t>
            </a:r>
            <a:r>
              <a:rPr lang="en-US" sz="2400" dirty="0" smtClean="0"/>
              <a:t>” </a:t>
            </a:r>
          </a:p>
          <a:p>
            <a:pPr lvl="2"/>
            <a:r>
              <a:rPr lang="en-US" sz="2000" dirty="0" smtClean="0"/>
              <a:t>Unique per-subscription token, accessed from Admin UI</a:t>
            </a:r>
          </a:p>
        </p:txBody>
      </p:sp>
    </p:spTree>
    <p:extLst>
      <p:ext uri="{BB962C8B-B14F-4D97-AF65-F5344CB8AC3E}">
        <p14:creationId xmlns:p14="http://schemas.microsoft.com/office/powerpoint/2010/main" val="3071370587"/>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On-Premises Deployment</a:t>
            </a:r>
            <a:endParaRPr lang="en-US" dirty="0"/>
          </a:p>
        </p:txBody>
      </p:sp>
      <p:sp>
        <p:nvSpPr>
          <p:cNvPr id="3" name="Text Placeholder 2"/>
          <p:cNvSpPr>
            <a:spLocks noGrp="1"/>
          </p:cNvSpPr>
          <p:nvPr>
            <p:ph type="body" sz="quarter" idx="10"/>
          </p:nvPr>
        </p:nvSpPr>
        <p:spPr>
          <a:xfrm>
            <a:off x="519112" y="1447799"/>
            <a:ext cx="11149013" cy="4779770"/>
          </a:xfrm>
        </p:spPr>
        <p:txBody>
          <a:bodyPr/>
          <a:lstStyle/>
          <a:p>
            <a:r>
              <a:rPr lang="en-US" sz="2000" dirty="0" smtClean="0"/>
              <a:t>Local computers are enabled for connectivity by installing &amp; activating the Connect agent</a:t>
            </a:r>
          </a:p>
          <a:p>
            <a:pPr lvl="1"/>
            <a:r>
              <a:rPr lang="en-US" sz="1800" dirty="0" smtClean="0"/>
              <a:t>Web-based installation link </a:t>
            </a:r>
          </a:p>
          <a:p>
            <a:pPr lvl="2"/>
            <a:r>
              <a:rPr lang="en-US" sz="1600" dirty="0" smtClean="0"/>
              <a:t>Retrieved from admin UI</a:t>
            </a:r>
          </a:p>
          <a:p>
            <a:pPr lvl="2"/>
            <a:r>
              <a:rPr lang="en-US" sz="1600" dirty="0" smtClean="0"/>
              <a:t>Contains per-subscription activation token embedded in URL</a:t>
            </a:r>
          </a:p>
          <a:p>
            <a:pPr lvl="1"/>
            <a:r>
              <a:rPr lang="en-US" sz="1800" dirty="0" smtClean="0"/>
              <a:t>Standalone install package</a:t>
            </a:r>
          </a:p>
          <a:p>
            <a:pPr lvl="2"/>
            <a:r>
              <a:rPr lang="en-US" sz="1600" dirty="0" smtClean="0"/>
              <a:t>Reads activation token from registry key</a:t>
            </a:r>
          </a:p>
          <a:p>
            <a:pPr lvl="2"/>
            <a:r>
              <a:rPr lang="en-US" sz="1600" dirty="0" smtClean="0"/>
              <a:t>Enables installation using existing S/W distribution tools</a:t>
            </a:r>
          </a:p>
          <a:p>
            <a:r>
              <a:rPr lang="en-US" sz="2000" dirty="0" smtClean="0"/>
              <a:t>Connect agent tray icon &amp; client UI</a:t>
            </a:r>
          </a:p>
          <a:p>
            <a:pPr lvl="1"/>
            <a:r>
              <a:rPr lang="en-US" sz="1800" dirty="0" smtClean="0"/>
              <a:t>View activation state &amp; connectivity status </a:t>
            </a:r>
          </a:p>
          <a:p>
            <a:pPr lvl="1"/>
            <a:r>
              <a:rPr lang="en-US" sz="1800" dirty="0" smtClean="0"/>
              <a:t>Refresh network policy </a:t>
            </a:r>
          </a:p>
          <a:p>
            <a:r>
              <a:rPr lang="en-US" sz="2000" dirty="0" smtClean="0"/>
              <a:t>Connect agent automatically manages network connectivity </a:t>
            </a:r>
          </a:p>
          <a:p>
            <a:pPr lvl="1"/>
            <a:r>
              <a:rPr lang="en-US" sz="1800" dirty="0" smtClean="0"/>
              <a:t>Sets up virtual network adapter</a:t>
            </a:r>
          </a:p>
          <a:p>
            <a:pPr lvl="1"/>
            <a:r>
              <a:rPr lang="en-US" sz="1800" dirty="0" smtClean="0"/>
              <a:t>“Auto-connects” to Connect relay service as needed</a:t>
            </a:r>
          </a:p>
          <a:p>
            <a:pPr lvl="1"/>
            <a:r>
              <a:rPr lang="en-US" sz="1800" dirty="0" smtClean="0"/>
              <a:t>Configures </a:t>
            </a:r>
            <a:r>
              <a:rPr lang="en-US" sz="1800" dirty="0" err="1" smtClean="0"/>
              <a:t>IPSec</a:t>
            </a:r>
            <a:r>
              <a:rPr lang="en-US" sz="1800" dirty="0" smtClean="0"/>
              <a:t> policy based on network policy </a:t>
            </a:r>
          </a:p>
          <a:p>
            <a:pPr lvl="1"/>
            <a:r>
              <a:rPr lang="en-US" sz="1800" dirty="0" smtClean="0"/>
              <a:t>Enables DNS name resolution </a:t>
            </a:r>
          </a:p>
          <a:p>
            <a:pPr lvl="1"/>
            <a:r>
              <a:rPr lang="en-US" sz="1800" dirty="0" smtClean="0"/>
              <a:t>Automatically syncs latest network policies</a:t>
            </a:r>
            <a:endParaRPr lang="en-US" sz="1800" dirty="0"/>
          </a:p>
        </p:txBody>
      </p:sp>
    </p:spTree>
    <p:extLst>
      <p:ext uri="{BB962C8B-B14F-4D97-AF65-F5344CB8AC3E}">
        <p14:creationId xmlns:p14="http://schemas.microsoft.com/office/powerpoint/2010/main" val="4036840557"/>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Management of Network Policy</a:t>
            </a:r>
            <a:endParaRPr lang="en-US" dirty="0"/>
          </a:p>
        </p:txBody>
      </p:sp>
      <p:sp>
        <p:nvSpPr>
          <p:cNvPr id="3" name="Text Placeholder 2"/>
          <p:cNvSpPr>
            <a:spLocks noGrp="1"/>
          </p:cNvSpPr>
          <p:nvPr>
            <p:ph type="body" sz="quarter" idx="10"/>
          </p:nvPr>
        </p:nvSpPr>
        <p:spPr>
          <a:xfrm>
            <a:off x="519112" y="1447799"/>
            <a:ext cx="11149013" cy="5626156"/>
          </a:xfrm>
        </p:spPr>
        <p:txBody>
          <a:bodyPr/>
          <a:lstStyle/>
          <a:p>
            <a:r>
              <a:rPr lang="en-US" sz="2400" dirty="0" smtClean="0"/>
              <a:t>Connect network policy managed through Windows Azure admin portal</a:t>
            </a:r>
          </a:p>
          <a:p>
            <a:pPr lvl="1"/>
            <a:r>
              <a:rPr lang="en-US" sz="2000" dirty="0" smtClean="0"/>
              <a:t>Managed on a per-subscription basis</a:t>
            </a:r>
          </a:p>
          <a:p>
            <a:r>
              <a:rPr lang="en-US" sz="2400" dirty="0" smtClean="0"/>
              <a:t>Local computers are organized into Groups</a:t>
            </a:r>
          </a:p>
          <a:p>
            <a:pPr lvl="1"/>
            <a:r>
              <a:rPr lang="en-US" sz="2000" dirty="0" smtClean="0"/>
              <a:t>E.g. “SQL Servers”, “My Laptops”, “Project Foo”</a:t>
            </a:r>
          </a:p>
          <a:p>
            <a:pPr lvl="1"/>
            <a:r>
              <a:rPr lang="en-US" sz="2000" dirty="0" smtClean="0"/>
              <a:t>A computer can only belong to a single group at a time</a:t>
            </a:r>
          </a:p>
          <a:p>
            <a:pPr lvl="1"/>
            <a:r>
              <a:rPr lang="en-US" sz="2000" dirty="0" smtClean="0"/>
              <a:t>Newly activated computers are ‘unassigned’ by default</a:t>
            </a:r>
          </a:p>
          <a:p>
            <a:r>
              <a:rPr lang="en-US" sz="2400" dirty="0" smtClean="0"/>
              <a:t>WA Roles can be connected to Groups</a:t>
            </a:r>
          </a:p>
          <a:p>
            <a:pPr lvl="1"/>
            <a:r>
              <a:rPr lang="en-US" sz="2000" dirty="0" smtClean="0"/>
              <a:t>Enables network connectivity between all Role instances (VM’s) and local computers in the Group</a:t>
            </a:r>
          </a:p>
          <a:p>
            <a:pPr lvl="1"/>
            <a:r>
              <a:rPr lang="en-US" sz="2000" dirty="0" smtClean="0"/>
              <a:t>WA Connect does not control connectivity between Roles or Role instances (done through existing mechanisms)</a:t>
            </a:r>
          </a:p>
          <a:p>
            <a:r>
              <a:rPr lang="en-US" sz="2400" dirty="0" smtClean="0"/>
              <a:t>Groups can be connected to other Groups</a:t>
            </a:r>
          </a:p>
          <a:p>
            <a:pPr lvl="1"/>
            <a:r>
              <a:rPr lang="en-US" sz="2000" dirty="0" smtClean="0"/>
              <a:t>Enables network connectivity between computers in each group</a:t>
            </a:r>
          </a:p>
          <a:p>
            <a:pPr lvl="1"/>
            <a:r>
              <a:rPr lang="en-US" sz="2000" dirty="0" smtClean="0"/>
              <a:t>In addition, a Group can be ‘interconnected’ - enables connectivity within a group</a:t>
            </a:r>
          </a:p>
          <a:p>
            <a:pPr lvl="1"/>
            <a:r>
              <a:rPr lang="en-US" sz="2000" dirty="0" smtClean="0"/>
              <a:t>Useful for ad-hoc &amp; roaming scenarios</a:t>
            </a:r>
          </a:p>
          <a:p>
            <a:endParaRPr lang="en-US" sz="2400" dirty="0"/>
          </a:p>
        </p:txBody>
      </p:sp>
    </p:spTree>
    <p:extLst>
      <p:ext uri="{BB962C8B-B14F-4D97-AF65-F5344CB8AC3E}">
        <p14:creationId xmlns:p14="http://schemas.microsoft.com/office/powerpoint/2010/main" val="1469453145"/>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TENA11_BreakoutSession_Template_16x9_Final_05132011">
  <a:themeElements>
    <a:clrScheme name="MS_TechEd_NorthAmerica_2011">
      <a:dk1>
        <a:srgbClr val="000000"/>
      </a:dk1>
      <a:lt1>
        <a:srgbClr val="FFFFFF"/>
      </a:lt1>
      <a:dk2>
        <a:srgbClr val="03C2F1"/>
      </a:dk2>
      <a:lt2>
        <a:srgbClr val="005A84"/>
      </a:lt2>
      <a:accent1>
        <a:srgbClr val="FFC425"/>
      </a:accent1>
      <a:accent2>
        <a:srgbClr val="F15C44"/>
      </a:accent2>
      <a:accent3>
        <a:srgbClr val="ED1977"/>
      </a:accent3>
      <a:accent4>
        <a:srgbClr val="FAA634"/>
      </a:accent4>
      <a:accent5>
        <a:srgbClr val="59585A"/>
      </a:accent5>
      <a:accent6>
        <a:srgbClr val="777777"/>
      </a:accent6>
      <a:hlink>
        <a:srgbClr val="F0ED7B"/>
      </a:hlink>
      <a:folHlink>
        <a:srgbClr val="F3EB4F"/>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gradFill>
          <a:gsLst>
            <a:gs pos="0">
              <a:schemeClr val="tx2">
                <a:lumMod val="50000"/>
              </a:schemeClr>
            </a:gs>
            <a:gs pos="80000">
              <a:schemeClr val="tx2"/>
            </a:gs>
            <a:gs pos="100000">
              <a:schemeClr val="tx2"/>
            </a:gs>
          </a:gsLst>
        </a:gradFill>
        <a:ln>
          <a:solidFill>
            <a:schemeClr val="tx2"/>
          </a:solidFill>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a:defRPr sz="2200" dirty="0" smtClean="0">
            <a:solidFill>
              <a:schemeClr val="tx1">
                <a:alpha val="99000"/>
              </a:schemeClr>
            </a:solidFill>
          </a:defRPr>
        </a:defPPr>
      </a:lstStyle>
      <a:style>
        <a:lnRef idx="1">
          <a:schemeClr val="accent1"/>
        </a:lnRef>
        <a:fillRef idx="3">
          <a:schemeClr val="accent1"/>
        </a:fillRef>
        <a:effectRef idx="2">
          <a:schemeClr val="accent1"/>
        </a:effectRef>
        <a:fontRef idx="minor">
          <a:schemeClr val="lt1"/>
        </a:fontRef>
      </a:style>
    </a:spDef>
    <a:txDef>
      <a:spPr>
        <a:noFill/>
      </a:spPr>
      <a:bodyPr wrap="square" lIns="0" tIns="0" rIns="0" bIns="0" rtlCol="0">
        <a:spAutoFit/>
      </a:bodyPr>
      <a:lstStyle>
        <a:defPPr>
          <a:defRPr dirty="0" err="1" smtClean="0">
            <a:gradFill>
              <a:gsLst>
                <a:gs pos="0">
                  <a:schemeClr val="tx1"/>
                </a:gs>
                <a:gs pos="86000">
                  <a:schemeClr val="tx1"/>
                </a:gs>
              </a:gsLst>
              <a:lin ang="5400000" scaled="0"/>
            </a:gradFill>
          </a:defRPr>
        </a:defPPr>
      </a:lstStyle>
    </a:txDef>
  </a:objectDefaults>
  <a:extraClrSchemeLst/>
</a:theme>
</file>

<file path=ppt/theme/theme2.xml><?xml version="1.0" encoding="utf-8"?>
<a:theme xmlns:a="http://schemas.openxmlformats.org/drawingml/2006/main" name="White with Consolas font for code slides">
  <a:themeElements>
    <a:clrScheme name="MS_TechEd_NorthAmerica_2011">
      <a:dk1>
        <a:srgbClr val="000000"/>
      </a:dk1>
      <a:lt1>
        <a:srgbClr val="FFFFFF"/>
      </a:lt1>
      <a:dk2>
        <a:srgbClr val="03C2F1"/>
      </a:dk2>
      <a:lt2>
        <a:srgbClr val="005A84"/>
      </a:lt2>
      <a:accent1>
        <a:srgbClr val="FFC425"/>
      </a:accent1>
      <a:accent2>
        <a:srgbClr val="F15C44"/>
      </a:accent2>
      <a:accent3>
        <a:srgbClr val="ED1977"/>
      </a:accent3>
      <a:accent4>
        <a:srgbClr val="FAA634"/>
      </a:accent4>
      <a:accent5>
        <a:srgbClr val="59585A"/>
      </a:accent5>
      <a:accent6>
        <a:srgbClr val="777777"/>
      </a:accent6>
      <a:hlink>
        <a:srgbClr val="F0ED7B"/>
      </a:hlink>
      <a:folHlink>
        <a:srgbClr val="F3EB4F"/>
      </a:folHlink>
    </a:clrScheme>
    <a:fontScheme name="Segoe UI - 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a:defRPr dirty="0" err="1" smtClean="0">
            <a:gradFill>
              <a:gsLst>
                <a:gs pos="417">
                  <a:srgbClr val="000000"/>
                </a:gs>
                <a:gs pos="100000">
                  <a:srgbClr val="000000"/>
                </a:gs>
              </a:gsLst>
              <a:lin ang="5400000" scaled="0"/>
            </a:gradFill>
          </a:defRPr>
        </a:defPPr>
      </a:lst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3BBE479AF4108146A616B6B5E7069DBC" ma:contentTypeVersion="61" ma:contentTypeDescription="" ma:contentTypeScope="" ma:versionID="c48896dab5c4ca26eb0df5e4080f942f">
  <xsd:schema xmlns:xsd="http://www.w3.org/2001/XMLSchema" xmlns:xs="http://www.w3.org/2001/XMLSchema" xmlns:p="http://schemas.microsoft.com/office/2006/metadata/properties" xmlns:ns2="2295e2e7-0eeb-498e-8716-217bb2ee6ee3" xmlns:ns3="8b529f77-48ab-4581-b468-93f09345b8aa" targetNamespace="http://schemas.microsoft.com/office/2006/metadata/properties" ma:root="true" ma:fieldsID="09be9dcc7d54799376e9c0867430e3fc" ns2:_="" ns3:_="">
    <xsd:import namespace="2295e2e7-0eeb-498e-8716-217bb2ee6ee3"/>
    <xsd:import namespace="8b529f77-48ab-4581-b468-93f09345b8aa"/>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2:MS_x0020_Speaker" minOccurs="0"/>
                <xsd:element ref="ns2:External_x0020_Speaker" minOccurs="0"/>
                <xsd:element ref="ns2:Session_x0020_Code" minOccurs="0"/>
                <xsd:element ref="ns2:MS_x0020_Content_x0020_Owner" minOccurs="0"/>
                <xsd:element ref="ns2:TaxCatchAll" minOccurs="0"/>
                <xsd:element ref="ns2:ProductTaxHTField0" minOccurs="0"/>
                <xsd:element ref="ns2:TaxCatchAllLabel" minOccurs="0"/>
                <xsd:element ref="ns2:CampaignTaxHTField0" minOccurs="0"/>
                <xsd:element ref="ns2:TrackTaxHTField0" minOccurs="0"/>
                <xsd:element ref="ns2:Event_x0020_VenueTaxHTField0" minOccurs="0"/>
                <xsd:element ref="ns3:AudienceTaxHTField0" minOccurs="0"/>
                <xsd:element ref="ns2:Event_x0020_LocationTaxHTField0" minOccurs="0"/>
                <xsd:element ref="ns2:Event1TaxHTField0"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MS_x0020_Speaker" ma:index="8" nillable="true" ma:displayName="MS Speaker"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9" nillable="true" ma:displayName="External Speaker" ma:internalName="External_x0020_Speaker">
      <xsd:simpleType>
        <xsd:restriction base="dms:Text">
          <xsd:maxLength value="255"/>
        </xsd:restriction>
      </xsd:simpleType>
    </xsd:element>
    <xsd:element name="Session_x0020_Code" ma:index="13" nillable="true" ma:displayName="Session Code" ma:internalName="Session_x0020_Code" ma:readOnly="false">
      <xsd:simpleType>
        <xsd:restriction base="dms:Text">
          <xsd:maxLength value="255"/>
        </xsd:restriction>
      </xsd:simpleType>
    </xsd:element>
    <xsd:element name="MS_x0020_Content_x0020_Owner" ma:index="15"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97b7c527-f488-4fed-8d5b-5946c5598d72" ma:termSetId="723ec65c-d8cf-498e-87b8-c7868c2070aa" ma:anchorId="00000000-0000-0000-0000-000000000000" ma:open="false" ma:isKeyword="false">
      <xsd:complexType>
        <xsd:sequence>
          <xsd:element ref="pc:Terms" minOccurs="0" maxOccurs="1"/>
        </xsd:sequence>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CampaignTaxHTField0" ma:index="22" nillable="true" ma:taxonomy="true" ma:internalName="CampaignTaxHTField0" ma:taxonomyFieldName="Campaign" ma:displayName="Campaign" ma:default="" ma:fieldId="{bcb0c99d-b00c-42c6-a16b-e1e19731231d}" ma:sspId="97b7c527-f488-4fed-8d5b-5946c5598d72" ma:termSetId="138795c4-ffb5-4450-8dda-30da75617ce8"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readOnly="false" ma:default="" ma:fieldId="{95cacdfb-fc4c-4855-b7e7-906e6cf614c7}" ma:sspId="97b7c527-f488-4fed-8d5b-5946c5598d72" ma:termSetId="0179c88a-9c61-48f9-822c-c3f082e6266e"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readOnly="false" ma:default="" ma:fieldId="{72225233-bea3-47c9-bcc0-70aff672e91a}" ma:sspId="97b7c527-f488-4fed-8d5b-5946c5598d72" ma:termSetId="5a094974-7eaf-4365-a0ec-3f33af6288c5"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readOnly="false" ma:default="" ma:fieldId="{721246b6-18f0-4d78-9fb7-960f4884f52f}" ma:sspId="97b7c527-f488-4fed-8d5b-5946c5598d72" ma:termSetId="b1d717b9-d701-42ce-97ea-d2b3fb10f90e" ma:anchorId="00000000-0000-0000-0000-000000000000" ma:open="true" ma:isKeyword="false">
      <xsd:complexType>
        <xsd:sequence>
          <xsd:element ref="pc:Terms" minOccurs="0" maxOccurs="1"/>
        </xsd:sequence>
      </xsd:complexType>
    </xsd:element>
    <xsd:element name="Event1TaxHTField0" ma:index="30" ma:taxonomy="true" ma:internalName="Event1TaxHTField0" ma:taxonomyFieldName="Event1" ma:displayName="Event Name" ma:readOnly="false" ma:default="" ma:fieldId="{173efa96-a0c5-4b7e-a5c5-ebf0027a79b9}" ma:sspId="97b7c527-f488-4fed-8d5b-5946c5598d72" ma:termSetId="9f06399b-0da0-4c2b-9299-a3eed5ae7f49" ma:anchorId="00000000-0000-0000-0000-000000000000"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8b529f77-48ab-4581-b468-93f09345b8aa" elementFormDefault="qualified">
    <xsd:import namespace="http://schemas.microsoft.com/office/2006/documentManagement/types"/>
    <xsd:import namespace="http://schemas.microsoft.com/office/infopath/2007/PartnerControls"/>
    <xsd:element name="AudienceTaxHTField0" ma:index="26" nillable="true" ma:taxonomy="true" ma:internalName="AudienceTaxHTField0" ma:taxonomyFieldName="Audience" ma:displayName="Audience" ma:readOnly="false" ma:default="" ma:fieldId="{6a4ad93e-f836-4089-85dd-0b5a8d4c5063}" ma:taxonomyMulti="true" ma:sspId="97b7c527-f488-4fed-8d5b-5946c5598d72" ma:termSetId="c7e95267-347d-4fd5-a34e-50bd1fa28ece" ma:anchorId="00000000-0000-0000-0000-000000000000" ma:open="fals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2011-05-18T07:00:00+00:00</Event_x0020_End_x0020_Date>
    <Event_x0020_Start_x0020_Date xmlns="2295e2e7-0eeb-498e-8716-217bb2ee6ee3">2011-05-16T07:00:00+00:00</Event_x0020_Start_x0020_Date>
    <MS_x0020_Speaker xmlns="2295e2e7-0eeb-498e-8716-217bb2ee6ee3">
      <UserInfo>
        <DisplayName/>
        <AccountId xsi:nil="true"/>
        <AccountType/>
      </UserInfo>
    </MS_x0020_Speaker>
    <External_x0020_Speaker xmlns="2295e2e7-0eeb-498e-8716-217bb2ee6ee3" xsi:nil="true"/>
    <Session_x0020_Code xmlns="2295e2e7-0eeb-498e-8716-217bb2ee6ee3" xsi:nil="true"/>
    <ProductTaxHTField0 xmlns="2295e2e7-0eeb-498e-8716-217bb2ee6ee3">
      <Terms xmlns="http://schemas.microsoft.com/office/infopath/2007/PartnerControls"/>
    </ProductTaxHTField0>
    <Presentation_x0020_Date xmlns="2295e2e7-0eeb-498e-8716-217bb2ee6ee3" xsi:nil="tru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Atlanta</TermName>
          <TermId xmlns="http://schemas.microsoft.com/office/infopath/2007/PartnerControls">2799ace8-866f-4a6d-b555-e5fff2d7eb83</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TechEd</TermName>
          <TermId xmlns="http://schemas.microsoft.com/office/infopath/2007/PartnerControls">ac8fad57-eb30-43a8-b5bd-05dcf2cf2246</TermId>
        </TermInfo>
      </Terms>
    </Event1TaxHTField0>
    <AudienceTaxHTField0 xmlns="8b529f77-48ab-4581-b468-93f09345b8aa">
      <Terms xmlns="http://schemas.microsoft.com/office/infopath/2007/PartnerControls">
        <TermInfo xmlns="http://schemas.microsoft.com/office/infopath/2007/PartnerControls">
          <TermName xmlns="http://schemas.microsoft.com/office/infopath/2007/PartnerControls">Developers</TermName>
          <TermId xmlns="http://schemas.microsoft.com/office/infopath/2007/PartnerControls">389e14a2-def5-4335-8627-c0368c2934a2</TermId>
        </TermInfo>
        <TermInfo xmlns="http://schemas.microsoft.com/office/infopath/2007/PartnerControls">
          <TermName xmlns="http://schemas.microsoft.com/office/infopath/2007/PartnerControls">IT Professionals</TermName>
          <TermId xmlns="http://schemas.microsoft.com/office/infopath/2007/PartnerControls">990979ff-1741-4b6e-880c-9fb513214ef8</TermId>
        </TermInfo>
      </Terms>
    </AudienceTaxHTField0>
    <MS_x0020_Content_x0020_Owner xmlns="2295e2e7-0eeb-498e-8716-217bb2ee6ee3">
      <UserInfo>
        <DisplayName/>
        <AccountId xsi:nil="true"/>
        <AccountType/>
      </UserInfo>
    </MS_x0020_Content_x0020_Owner>
    <TaxCatchAll xmlns="2295e2e7-0eeb-498e-8716-217bb2ee6ee3">
      <Value>29</Value>
      <Value>126</Value>
      <Value>48</Value>
      <Value>47</Value>
      <Value>34</Value>
    </TaxCatchAll>
    <Event_x0020_VenueTaxHTField0 xmlns="2295e2e7-0eeb-498e-8716-217bb2ee6ee3">
      <Terms xmlns="http://schemas.microsoft.com/office/infopath/2007/PartnerControls">
        <TermInfo xmlns="http://schemas.microsoft.com/office/infopath/2007/PartnerControls">
          <TermName xmlns="http://schemas.microsoft.com/office/infopath/2007/PartnerControls">Georgia World Congress Center Atlanta, GA</TermName>
          <TermId xmlns="http://schemas.microsoft.com/office/infopath/2007/PartnerControls">ea0ece34-59a6-4d43-8d9e-d0f9e2a2f1ce</TermId>
        </TermInfo>
      </Terms>
    </Event_x0020_VenueTaxHTField0>
  </documentManagement>
</p:properties>
</file>

<file path=customXml/itemProps1.xml><?xml version="1.0" encoding="utf-8"?>
<ds:datastoreItem xmlns:ds="http://schemas.openxmlformats.org/officeDocument/2006/customXml" ds:itemID="{7A43FFF3-CECC-482F-B8F8-FBA0900F793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295e2e7-0eeb-498e-8716-217bb2ee6ee3"/>
    <ds:schemaRef ds:uri="8b529f77-48ab-4581-b468-93f09345b8a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191448CA-3B92-42F2-A15A-E485670603B6}">
  <ds:schemaRefs>
    <ds:schemaRef ds:uri="http://schemas.microsoft.com/sharepoint/v3/contenttype/forms"/>
  </ds:schemaRefs>
</ds:datastoreItem>
</file>

<file path=customXml/itemProps3.xml><?xml version="1.0" encoding="utf-8"?>
<ds:datastoreItem xmlns:ds="http://schemas.openxmlformats.org/officeDocument/2006/customXml" ds:itemID="{893833E7-CDA5-4E4A-AF0B-36A91B78C9EF}">
  <ds:schemaRefs>
    <ds:schemaRef ds:uri="http://www.w3.org/XML/1998/namespace"/>
    <ds:schemaRef ds:uri="http://schemas.microsoft.com/office/2006/documentManagement/types"/>
    <ds:schemaRef ds:uri="http://purl.org/dc/dcmitype/"/>
    <ds:schemaRef ds:uri="2295e2e7-0eeb-498e-8716-217bb2ee6ee3"/>
    <ds:schemaRef ds:uri="http://purl.org/dc/elements/1.1/"/>
    <ds:schemaRef ds:uri="http://purl.org/dc/terms/"/>
    <ds:schemaRef ds:uri="8b529f77-48ab-4581-b468-93f09345b8aa"/>
    <ds:schemaRef ds:uri="http://schemas.microsoft.com/office/infopath/2007/PartnerControls"/>
    <ds:schemaRef ds:uri="http://schemas.openxmlformats.org/package/2006/metadata/core-properties"/>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TENA11_COS303_Virtual_Network_Connect_FINAL</Template>
  <TotalTime>3680</TotalTime>
  <Words>2435</Words>
  <Application>Microsoft Office PowerPoint</Application>
  <PresentationFormat>Custom</PresentationFormat>
  <Paragraphs>301</Paragraphs>
  <Slides>26</Slides>
  <Notes>11</Notes>
  <HiddenSlides>0</HiddenSlides>
  <MMClips>0</MMClips>
  <ScaleCrop>false</ScaleCrop>
  <HeadingPairs>
    <vt:vector size="4" baseType="variant">
      <vt:variant>
        <vt:lpstr>Theme</vt:lpstr>
      </vt:variant>
      <vt:variant>
        <vt:i4>2</vt:i4>
      </vt:variant>
      <vt:variant>
        <vt:lpstr>Slide Titles</vt:lpstr>
      </vt:variant>
      <vt:variant>
        <vt:i4>26</vt:i4>
      </vt:variant>
    </vt:vector>
  </HeadingPairs>
  <TitlesOfParts>
    <vt:vector size="28" baseType="lpstr">
      <vt:lpstr>TENA11_BreakoutSession_Template_16x9_Final_05132011</vt:lpstr>
      <vt:lpstr>White with Consolas font for code slides</vt:lpstr>
      <vt:lpstr>Connecting Cloud and On-Premises Applications Using Windows Azure  Virtual Network</vt:lpstr>
      <vt:lpstr>What is Windows Azure Virtual Network?</vt:lpstr>
      <vt:lpstr>Overview &amp; Objectives</vt:lpstr>
      <vt:lpstr>Introducing Windows Azure Connect</vt:lpstr>
      <vt:lpstr>Windows Azure Connect in Context</vt:lpstr>
      <vt:lpstr>Windows Azure Connect – Closer Look</vt:lpstr>
      <vt:lpstr>Windows Azure Service Deployment</vt:lpstr>
      <vt:lpstr>On-Premises Deployment</vt:lpstr>
      <vt:lpstr>Management of Network Policy</vt:lpstr>
      <vt:lpstr>Connect Network Policy - Example</vt:lpstr>
      <vt:lpstr>Connect Network Model</vt:lpstr>
      <vt:lpstr>Connect and Domain-Join</vt:lpstr>
      <vt:lpstr>Windows Azure Connect - Scenarios</vt:lpstr>
      <vt:lpstr>Windows Azure Connect Scenario Demo</vt:lpstr>
      <vt:lpstr>Demo Overview</vt:lpstr>
      <vt:lpstr>Considerations for using Connect</vt:lpstr>
      <vt:lpstr>Windows Azure Connect – Roadmap</vt:lpstr>
      <vt:lpstr>Futures:  Windows Azure Connect Gateway</vt:lpstr>
      <vt:lpstr>In Closing</vt:lpstr>
      <vt:lpstr>Announcement Title</vt:lpstr>
      <vt:lpstr>Track Resources</vt:lpstr>
      <vt:lpstr>Resources</vt:lpstr>
      <vt:lpstr>PowerPoint Presentation</vt:lpstr>
      <vt:lpstr>PowerPoint Presentation</vt:lpstr>
      <vt:lpstr>PowerPoint Presentation</vt:lpstr>
      <vt:lpstr>PowerPoint Presentation</vt:lpstr>
    </vt:vector>
  </TitlesOfParts>
  <Manager>&lt;Content Manager Name Here&gt;</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COS303: Connecting Cloud and On-Premises Applications Using Windows Azure Virtual Network</dc:title>
  <dc:subject>Microsoft TechEd North America 2011</dc:subject>
  <dc:creator>Jason Chen</dc:creator>
  <dc:description>Template Design: Jordan Cayabyab
Formatter: John Lee, Silver Fox Productions
Event Date: May 16-19, 2011
Event Location: Atlanta
Audience Type: Developers, IT Pros</dc:description>
  <cp:lastModifiedBy>Shows</cp:lastModifiedBy>
  <cp:revision>6</cp:revision>
  <cp:lastPrinted>2010-05-11T05:02:34Z</cp:lastPrinted>
  <dcterms:created xsi:type="dcterms:W3CDTF">2011-05-14T04:07:25Z</dcterms:created>
  <dcterms:modified xsi:type="dcterms:W3CDTF">2011-05-19T19:09:44Z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0x010100B88FC3ECA26D1C46B3C4C83281D2EB9C003BBE479AF4108146A616B6B5E7069DBC</vt:lpwstr>
  </property>
  <property fmtid="{D5CDD505-2E9C-101B-9397-08002B2CF9AE}" pid="3" name="Product">
    <vt:lpwstr/>
  </property>
  <property fmtid="{D5CDD505-2E9C-101B-9397-08002B2CF9AE}" pid="4" name="Event Venue">
    <vt:lpwstr>48;#Georgia World Congress Center Atlanta, GA|ea0ece34-59a6-4d43-8d9e-d0f9e2a2f1ce</vt:lpwstr>
  </property>
  <property fmtid="{D5CDD505-2E9C-101B-9397-08002B2CF9AE}" pid="5" name="Event Location">
    <vt:lpwstr>47;#Atlanta|2799ace8-866f-4a6d-b555-e5fff2d7eb83</vt:lpwstr>
  </property>
  <property fmtid="{D5CDD505-2E9C-101B-9397-08002B2CF9AE}" pid="6" name="Event1">
    <vt:lpwstr>126;#TechEd|ac8fad57-eb30-43a8-b5bd-05dcf2cf2246</vt:lpwstr>
  </property>
  <property fmtid="{D5CDD505-2E9C-101B-9397-08002B2CF9AE}" pid="7" name="Audience">
    <vt:lpwstr>34;#Developers|389e14a2-def5-4335-8627-c0368c2934a2;#29;#IT Professionals|990979ff-1741-4b6e-880c-9fb513214ef8</vt:lpwstr>
  </property>
</Properties>
</file>