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 id="2147483763" r:id="rId3"/>
  </p:sldMasterIdLst>
  <p:notesMasterIdLst>
    <p:notesMasterId r:id="rId39"/>
  </p:notesMasterIdLst>
  <p:handoutMasterIdLst>
    <p:handoutMasterId r:id="rId40"/>
  </p:handoutMasterIdLst>
  <p:sldIdLst>
    <p:sldId id="322" r:id="rId4"/>
    <p:sldId id="336" r:id="rId5"/>
    <p:sldId id="337" r:id="rId6"/>
    <p:sldId id="356" r:id="rId7"/>
    <p:sldId id="364" r:id="rId8"/>
    <p:sldId id="358" r:id="rId9"/>
    <p:sldId id="357" r:id="rId10"/>
    <p:sldId id="343" r:id="rId11"/>
    <p:sldId id="341" r:id="rId12"/>
    <p:sldId id="346" r:id="rId13"/>
    <p:sldId id="342" r:id="rId14"/>
    <p:sldId id="345" r:id="rId15"/>
    <p:sldId id="339" r:id="rId16"/>
    <p:sldId id="344" r:id="rId17"/>
    <p:sldId id="347" r:id="rId18"/>
    <p:sldId id="349" r:id="rId19"/>
    <p:sldId id="359" r:id="rId20"/>
    <p:sldId id="360" r:id="rId21"/>
    <p:sldId id="352" r:id="rId22"/>
    <p:sldId id="355" r:id="rId23"/>
    <p:sldId id="350" r:id="rId24"/>
    <p:sldId id="351" r:id="rId25"/>
    <p:sldId id="354" r:id="rId26"/>
    <p:sldId id="353" r:id="rId27"/>
    <p:sldId id="363" r:id="rId28"/>
    <p:sldId id="361" r:id="rId29"/>
    <p:sldId id="331" r:id="rId30"/>
    <p:sldId id="365" r:id="rId31"/>
    <p:sldId id="362" r:id="rId32"/>
    <p:sldId id="367" r:id="rId33"/>
    <p:sldId id="329" r:id="rId34"/>
    <p:sldId id="330" r:id="rId35"/>
    <p:sldId id="366" r:id="rId36"/>
    <p:sldId id="271" r:id="rId37"/>
    <p:sldId id="319"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73840"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10:05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0301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22270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02735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02735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60332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10:05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2412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10:05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62058664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1779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86814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8951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073148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930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2888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3986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20565982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18374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335473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042706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13659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6554667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8864189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9602339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378942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9126856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631624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925677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99014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37536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835924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137800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31358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20116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56037987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45153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4875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644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53536363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88830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89579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92005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868214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0452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093603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0781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43010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750038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7259805"/>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3889716"/>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en-us/SQLAzure/datasync.aspx" TargetMode="External"/><Relationship Id="rId7" Type="http://schemas.openxmlformats.org/officeDocument/2006/relationships/hyperlink" Target="http://www.mygreatwindowsazureidea.com/" TargetMode="External"/><Relationship Id="rId2" Type="http://schemas.openxmlformats.org/officeDocument/2006/relationships/hyperlink" Target="http://www.microsoft.com/windowsazure/" TargetMode="External"/><Relationship Id="rId1" Type="http://schemas.openxmlformats.org/officeDocument/2006/relationships/slideLayout" Target="../slideLayouts/slideLayout8.xml"/><Relationship Id="rId6" Type="http://schemas.openxmlformats.org/officeDocument/2006/relationships/hyperlink" Target="http://blogs.msdn.com/b/sqlazure/" TargetMode="External"/><Relationship Id="rId5" Type="http://schemas.openxmlformats.org/officeDocument/2006/relationships/hyperlink" Target="http://social.msdn.microsoft.com/Forums/en-US/ssdsgetstarted/threads" TargetMode="External"/><Relationship Id="rId4" Type="http://schemas.openxmlformats.org/officeDocument/2006/relationships/hyperlink" Target="http://www.microsoft.com/en-us/sqlazure/reporting.aspx"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msdn.microsoft.com/en-us/library/ff394102.aspx"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3.png"/><Relationship Id="rId5" Type="http://schemas.openxmlformats.org/officeDocument/2006/relationships/hyperlink" Target="http://www.microsoft.com/learning" TargetMode="External"/><Relationship Id="rId10" Type="http://schemas.openxmlformats.org/officeDocument/2006/relationships/image" Target="../media/image32.emf"/><Relationship Id="rId4" Type="http://schemas.openxmlformats.org/officeDocument/2006/relationships/image" Target="../media/image29.png"/><Relationship Id="rId9" Type="http://schemas.openxmlformats.org/officeDocument/2006/relationships/image" Target="../media/image31.png"/><Relationship Id="rId1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hyperlink" Target="http://blogs.msdn.com/b/bharry/archive/2010/10/28/tfs-on-windows-azure-at-the-pdc.aspx"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blogs.msdn.com/b/appfabriccat/archive/2010/10/28/best-practices-for-handling-transient-conditions-in-sql-azure-client-applications.aspx"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591149"/>
            <a:ext cx="10242549" cy="1523497"/>
          </a:xfrm>
        </p:spPr>
        <p:txBody>
          <a:bodyPr/>
          <a:lstStyle/>
          <a:p>
            <a:r>
              <a:rPr lang="en-US" sz="4400" dirty="0" smtClean="0"/>
              <a:t>Using Microsoft SQL Azure with </a:t>
            </a:r>
            <a:br>
              <a:rPr lang="en-US" sz="4400" dirty="0" smtClean="0"/>
            </a:br>
            <a:r>
              <a:rPr lang="en-US" sz="4400" dirty="0" smtClean="0"/>
              <a:t>On-Premises Data: Migration and </a:t>
            </a:r>
            <a:br>
              <a:rPr lang="en-US" sz="4400" dirty="0" smtClean="0"/>
            </a:br>
            <a:r>
              <a:rPr lang="en-US" sz="4400" dirty="0" smtClean="0"/>
              <a:t>Synchronization Strategies and Practices </a:t>
            </a:r>
            <a:endParaRPr lang="en-US" sz="4400" dirty="0"/>
          </a:p>
        </p:txBody>
      </p:sp>
      <p:sp>
        <p:nvSpPr>
          <p:cNvPr id="3" name="Subtitle 2"/>
          <p:cNvSpPr>
            <a:spLocks noGrp="1"/>
          </p:cNvSpPr>
          <p:nvPr>
            <p:ph type="subTitle" idx="1"/>
          </p:nvPr>
        </p:nvSpPr>
        <p:spPr/>
        <p:txBody>
          <a:bodyPr/>
          <a:lstStyle/>
          <a:p>
            <a:r>
              <a:rPr lang="en-US" smtClean="0"/>
              <a:t>Mark Scurrell</a:t>
            </a:r>
          </a:p>
          <a:p>
            <a:r>
              <a:rPr lang="en-US" smtClean="0"/>
              <a:t>Lead Program Manager</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COS308</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DAC and DAC Import/Export</a:t>
            </a:r>
            <a:endParaRPr lang="en-US" dirty="0"/>
          </a:p>
        </p:txBody>
      </p:sp>
      <p:sp>
        <p:nvSpPr>
          <p:cNvPr id="3" name="Text Placeholder 2"/>
          <p:cNvSpPr>
            <a:spLocks noGrp="1"/>
          </p:cNvSpPr>
          <p:nvPr>
            <p:ph sz="half" idx="1"/>
          </p:nvPr>
        </p:nvSpPr>
        <p:spPr/>
        <p:txBody>
          <a:bodyPr/>
          <a:lstStyle/>
          <a:p>
            <a:r>
              <a:rPr lang="en-US" smtClean="0"/>
              <a:t>DAC:</a:t>
            </a:r>
          </a:p>
          <a:p>
            <a:pPr lvl="1"/>
            <a:r>
              <a:rPr lang="en-US" smtClean="0"/>
              <a:t>Defines schema and objects</a:t>
            </a:r>
          </a:p>
          <a:p>
            <a:pPr lvl="1"/>
            <a:r>
              <a:rPr lang="en-US" smtClean="0"/>
              <a:t>Author in VS</a:t>
            </a:r>
          </a:p>
          <a:p>
            <a:pPr lvl="1"/>
            <a:r>
              <a:rPr lang="en-US" smtClean="0"/>
              <a:t>Register, extract, deploy in SSMS</a:t>
            </a:r>
          </a:p>
          <a:p>
            <a:pPr lvl="1"/>
            <a:r>
              <a:rPr lang="en-US" smtClean="0"/>
              <a:t>Full compatibility with SQL Azure</a:t>
            </a:r>
          </a:p>
          <a:p>
            <a:pPr lvl="1"/>
            <a:endParaRPr lang="en-US" smtClean="0"/>
          </a:p>
          <a:p>
            <a:r>
              <a:rPr lang="en-US" smtClean="0"/>
              <a:t>DAC Database Import/Export:</a:t>
            </a:r>
          </a:p>
          <a:p>
            <a:pPr lvl="1"/>
            <a:r>
              <a:rPr lang="en-US" smtClean="0"/>
              <a:t>DAC Framework V2 CTP; available on SQL Azure Labs</a:t>
            </a:r>
          </a:p>
          <a:p>
            <a:pPr lvl="1"/>
            <a:r>
              <a:rPr lang="en-US" smtClean="0"/>
              <a:t>Import and export of data</a:t>
            </a:r>
          </a:p>
          <a:p>
            <a:pPr lvl="1"/>
            <a:r>
              <a:rPr lang="en-US" smtClean="0"/>
              <a:t>Compressed using ZIP</a:t>
            </a:r>
            <a:endParaRPr lang="en-US" dirty="0" smtClean="0"/>
          </a:p>
        </p:txBody>
      </p:sp>
      <p:sp>
        <p:nvSpPr>
          <p:cNvPr id="4" name="Content Placeholder 3"/>
          <p:cNvSpPr>
            <a:spLocks noGrp="1"/>
          </p:cNvSpPr>
          <p:nvPr>
            <p:ph sz="half" idx="2"/>
          </p:nvPr>
        </p:nvSpPr>
        <p:spPr/>
        <p:txBody>
          <a:bodyPr/>
          <a:lstStyle/>
          <a:p>
            <a:r>
              <a:rPr lang="en-US" smtClean="0"/>
              <a:t>DAC Import/Export Apps:</a:t>
            </a:r>
          </a:p>
          <a:p>
            <a:pPr lvl="1"/>
            <a:r>
              <a:rPr lang="en-US" smtClean="0"/>
              <a:t>Sample client EXE with V2 CTP</a:t>
            </a:r>
          </a:p>
          <a:p>
            <a:pPr lvl="1"/>
            <a:r>
              <a:rPr lang="en-US" smtClean="0"/>
              <a:t>Cloud support coming soon – import/export of Windows Azure blobs</a:t>
            </a:r>
          </a:p>
          <a:p>
            <a:endParaRPr lang="en-US" smtClean="0"/>
          </a:p>
          <a:p>
            <a:r>
              <a:rPr lang="en-US" smtClean="0"/>
              <a:t>More Info:</a:t>
            </a:r>
          </a:p>
          <a:p>
            <a:pPr lvl="1"/>
            <a:r>
              <a:rPr lang="en-US" smtClean="0"/>
              <a:t>DBI306: Using Contained Databases and DACs to Build Applications in Microsoft SQL Server Code-Named "Denali" and SQL Azure</a:t>
            </a:r>
          </a:p>
          <a:p>
            <a:endParaRPr lang="en-US" dirty="0"/>
          </a:p>
        </p:txBody>
      </p:sp>
    </p:spTree>
    <p:extLst>
      <p:ext uri="{BB962C8B-B14F-4D97-AF65-F5344CB8AC3E}">
        <p14:creationId xmlns:p14="http://schemas.microsoft.com/office/powerpoint/2010/main" val="13679675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p:txBody>
          <a:bodyPr/>
          <a:lstStyle/>
          <a:p>
            <a:r>
              <a:rPr lang="en-US" smtClean="0"/>
              <a:t>DEMO</a:t>
            </a:r>
            <a:endParaRPr lang="en-US" dirty="0"/>
          </a:p>
        </p:txBody>
      </p:sp>
      <p:sp>
        <p:nvSpPr>
          <p:cNvPr id="16" name="Title 15"/>
          <p:cNvSpPr>
            <a:spLocks noGrp="1"/>
          </p:cNvSpPr>
          <p:nvPr>
            <p:ph type="ctrTitle"/>
          </p:nvPr>
        </p:nvSpPr>
        <p:spPr/>
        <p:txBody>
          <a:bodyPr/>
          <a:lstStyle/>
          <a:p>
            <a:r>
              <a:rPr lang="en-US" smtClean="0"/>
              <a:t>Database Migration with</a:t>
            </a:r>
            <a:br>
              <a:rPr lang="en-US" smtClean="0"/>
            </a:br>
            <a:r>
              <a:rPr lang="en-US" smtClean="0"/>
              <a:t>DAC Framework Import/Export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49586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Server Migration Assistant</a:t>
            </a:r>
            <a:endParaRPr lang="en-US" dirty="0"/>
          </a:p>
        </p:txBody>
      </p:sp>
      <p:sp>
        <p:nvSpPr>
          <p:cNvPr id="3" name="Text Placeholder 2"/>
          <p:cNvSpPr>
            <a:spLocks noGrp="1"/>
          </p:cNvSpPr>
          <p:nvPr>
            <p:ph type="body" sz="quarter" idx="10"/>
          </p:nvPr>
        </p:nvSpPr>
        <p:spPr>
          <a:xfrm>
            <a:off x="519112" y="1447799"/>
            <a:ext cx="11149013" cy="5398401"/>
          </a:xfrm>
        </p:spPr>
        <p:txBody>
          <a:bodyPr/>
          <a:lstStyle/>
          <a:p>
            <a:r>
              <a:rPr lang="en-US" sz="2800" dirty="0" smtClean="0"/>
              <a:t>Automate and simplify database migration</a:t>
            </a:r>
          </a:p>
          <a:p>
            <a:r>
              <a:rPr lang="en-US" sz="2800" dirty="0" smtClean="0"/>
              <a:t>Supports migration to:</a:t>
            </a:r>
          </a:p>
          <a:p>
            <a:pPr lvl="1"/>
            <a:r>
              <a:rPr lang="en-US" sz="2400" dirty="0" smtClean="0"/>
              <a:t>SQL Server and SQL Azure</a:t>
            </a:r>
          </a:p>
          <a:p>
            <a:r>
              <a:rPr lang="en-US" sz="2800" dirty="0" smtClean="0"/>
              <a:t>Supports migration from:</a:t>
            </a:r>
          </a:p>
          <a:p>
            <a:pPr lvl="1"/>
            <a:r>
              <a:rPr lang="en-US" sz="2400" dirty="0" smtClean="0"/>
              <a:t>Oracle, Sybase, MySQL, Access</a:t>
            </a:r>
          </a:p>
          <a:p>
            <a:r>
              <a:rPr lang="en-US" sz="2800" dirty="0" smtClean="0"/>
              <a:t>Migrates:</a:t>
            </a:r>
          </a:p>
          <a:p>
            <a:pPr lvl="1"/>
            <a:r>
              <a:rPr lang="en-US" sz="2400" dirty="0" smtClean="0"/>
              <a:t>Schema</a:t>
            </a:r>
          </a:p>
          <a:p>
            <a:pPr lvl="1"/>
            <a:r>
              <a:rPr lang="en-US" sz="2400" dirty="0" smtClean="0"/>
              <a:t>Data</a:t>
            </a:r>
          </a:p>
          <a:p>
            <a:r>
              <a:rPr lang="en-US" sz="2800" dirty="0" smtClean="0"/>
              <a:t>SSMA 5.0 now available</a:t>
            </a:r>
          </a:p>
          <a:p>
            <a:pPr lvl="1"/>
            <a:r>
              <a:rPr lang="en-US" sz="2400" dirty="0" smtClean="0"/>
              <a:t>Free tool and free support</a:t>
            </a:r>
          </a:p>
          <a:p>
            <a:r>
              <a:rPr lang="en-US" sz="2800" dirty="0" smtClean="0"/>
              <a:t>More info:</a:t>
            </a:r>
          </a:p>
          <a:p>
            <a:pPr lvl="1"/>
            <a:r>
              <a:rPr lang="en-US" sz="2400" dirty="0" smtClean="0"/>
              <a:t>DBI307: Automating Database Migration to Microsoft SQL Server</a:t>
            </a:r>
            <a:endParaRPr lang="en-US" sz="2400" dirty="0"/>
          </a:p>
        </p:txBody>
      </p:sp>
    </p:spTree>
    <p:extLst>
      <p:ext uri="{BB962C8B-B14F-4D97-AF65-F5344CB8AC3E}">
        <p14:creationId xmlns:p14="http://schemas.microsoft.com/office/powerpoint/2010/main" val="10301234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Migration from MS Access</a:t>
            </a:r>
            <a:endParaRPr lang="en-US" dirty="0"/>
          </a:p>
        </p:txBody>
      </p:sp>
      <p:sp>
        <p:nvSpPr>
          <p:cNvPr id="6" name="Text Placeholder 5"/>
          <p:cNvSpPr>
            <a:spLocks noGrp="1"/>
          </p:cNvSpPr>
          <p:nvPr>
            <p:ph type="body" sz="quarter" idx="10"/>
          </p:nvPr>
        </p:nvSpPr>
        <p:spPr/>
        <p:txBody>
          <a:bodyPr/>
          <a:lstStyle/>
          <a:p>
            <a:r>
              <a:rPr lang="en-US" smtClean="0"/>
              <a:t>Why migrate?</a:t>
            </a:r>
          </a:p>
          <a:p>
            <a:pPr lvl="1"/>
            <a:r>
              <a:rPr lang="en-US" smtClean="0"/>
              <a:t>High availability of SQL Azure</a:t>
            </a:r>
          </a:p>
          <a:p>
            <a:pPr lvl="1"/>
            <a:r>
              <a:rPr lang="en-US" smtClean="0"/>
              <a:t>Management of multiple databases</a:t>
            </a:r>
          </a:p>
          <a:p>
            <a:pPr lvl="1"/>
            <a:r>
              <a:rPr lang="en-US" smtClean="0"/>
              <a:t>Multi-user access</a:t>
            </a:r>
          </a:p>
          <a:p>
            <a:pPr lvl="1"/>
            <a:r>
              <a:rPr lang="en-US" smtClean="0"/>
              <a:t>Accessibility</a:t>
            </a:r>
          </a:p>
          <a:p>
            <a:endParaRPr lang="en-US" smtClean="0"/>
          </a:p>
          <a:p>
            <a:r>
              <a:rPr lang="en-US" smtClean="0"/>
              <a:t>Steps:</a:t>
            </a:r>
          </a:p>
          <a:p>
            <a:pPr lvl="1"/>
            <a:r>
              <a:rPr lang="en-US" smtClean="0"/>
              <a:t>Migrate database to SQL Azure</a:t>
            </a:r>
          </a:p>
          <a:p>
            <a:pPr lvl="1"/>
            <a:r>
              <a:rPr lang="en-US" smtClean="0"/>
              <a:t>Can use SQL Azure schema to cater for multiple Access DB’s</a:t>
            </a:r>
          </a:p>
          <a:p>
            <a:pPr lvl="1"/>
            <a:r>
              <a:rPr lang="en-US" smtClean="0"/>
              <a:t>Redirect UI to database</a:t>
            </a:r>
            <a:endParaRPr lang="en-US" dirty="0" smtClean="0"/>
          </a:p>
        </p:txBody>
      </p:sp>
    </p:spTree>
    <p:extLst>
      <p:ext uri="{BB962C8B-B14F-4D97-AF65-F5344CB8AC3E}">
        <p14:creationId xmlns:p14="http://schemas.microsoft.com/office/powerpoint/2010/main" val="388255339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p:txBody>
          <a:bodyPr/>
          <a:lstStyle/>
          <a:p>
            <a:r>
              <a:rPr lang="en-US" smtClean="0"/>
              <a:t>DEMO</a:t>
            </a:r>
            <a:endParaRPr lang="en-US" dirty="0"/>
          </a:p>
        </p:txBody>
      </p:sp>
      <p:sp>
        <p:nvSpPr>
          <p:cNvPr id="16" name="Title 15"/>
          <p:cNvSpPr>
            <a:spLocks noGrp="1"/>
          </p:cNvSpPr>
          <p:nvPr>
            <p:ph type="ctrTitle"/>
          </p:nvPr>
        </p:nvSpPr>
        <p:spPr/>
        <p:txBody>
          <a:bodyPr/>
          <a:lstStyle/>
          <a:p>
            <a:r>
              <a:rPr lang="en-US" smtClean="0"/>
              <a:t>SQL Server Migration Assistant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705738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On-Going Data Sharing</a:t>
            </a:r>
            <a:endParaRPr lang="en-US" dirty="0"/>
          </a:p>
        </p:txBody>
      </p:sp>
      <p:sp>
        <p:nvSpPr>
          <p:cNvPr id="8" name="Subtitle 7"/>
          <p:cNvSpPr>
            <a:spLocks noGrp="1"/>
          </p:cNvSpPr>
          <p:nvPr>
            <p:ph type="subTitle" idx="1"/>
          </p:nvPr>
        </p:nvSpPr>
        <p:spPr/>
        <p:txBody>
          <a:bodyPr/>
          <a:lstStyle/>
          <a:p>
            <a:endParaRPr lang="en-US"/>
          </a:p>
        </p:txBody>
      </p:sp>
      <p:sp>
        <p:nvSpPr>
          <p:cNvPr id="9" name="Text Placeholder 8"/>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189267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Rectangle 33861"/>
          <p:cNvPicPr>
            <a:picLocks noChangeAspect="1" noChangeArrowheads="1"/>
          </p:cNvPicPr>
          <p:nvPr/>
        </p:nvPicPr>
        <p:blipFill>
          <a:blip r:embed="rId3" cstate="print"/>
          <a:srcRect/>
          <a:stretch>
            <a:fillRect/>
          </a:stretch>
        </p:blipFill>
        <p:spPr bwMode="auto">
          <a:xfrm>
            <a:off x="9241286" y="800666"/>
            <a:ext cx="2905333" cy="2849356"/>
          </a:xfrm>
          <a:prstGeom prst="rect">
            <a:avLst/>
          </a:prstGeom>
          <a:noFill/>
          <a:ln w="9525">
            <a:noFill/>
            <a:miter lim="800000"/>
            <a:headEnd/>
            <a:tailEnd/>
          </a:ln>
        </p:spPr>
      </p:pic>
      <p:pic>
        <p:nvPicPr>
          <p:cNvPr id="50" name="Rectangle 33861"/>
          <p:cNvPicPr>
            <a:picLocks noChangeAspect="1" noChangeArrowheads="1"/>
          </p:cNvPicPr>
          <p:nvPr/>
        </p:nvPicPr>
        <p:blipFill>
          <a:blip r:embed="rId3" cstate="print"/>
          <a:srcRect/>
          <a:stretch>
            <a:fillRect/>
          </a:stretch>
        </p:blipFill>
        <p:spPr bwMode="auto">
          <a:xfrm>
            <a:off x="9241286" y="4147852"/>
            <a:ext cx="2905333" cy="2714542"/>
          </a:xfrm>
          <a:prstGeom prst="rect">
            <a:avLst/>
          </a:prstGeom>
          <a:noFill/>
          <a:ln w="9525">
            <a:noFill/>
            <a:miter lim="800000"/>
            <a:headEnd/>
            <a:tailEnd/>
          </a:ln>
        </p:spPr>
      </p:pic>
      <p:pic>
        <p:nvPicPr>
          <p:cNvPr id="12" name="Rectangle 33861"/>
          <p:cNvPicPr>
            <a:picLocks noChangeAspect="1" noChangeArrowheads="1"/>
          </p:cNvPicPr>
          <p:nvPr/>
        </p:nvPicPr>
        <p:blipFill>
          <a:blip r:embed="rId3" cstate="print"/>
          <a:srcRect/>
          <a:stretch>
            <a:fillRect/>
          </a:stretch>
        </p:blipFill>
        <p:spPr bwMode="auto">
          <a:xfrm>
            <a:off x="4151421" y="2004031"/>
            <a:ext cx="5770379" cy="386364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Scenarios</a:t>
            </a:r>
            <a:endParaRPr lang="en-US" dirty="0"/>
          </a:p>
        </p:txBody>
      </p:sp>
      <p:sp>
        <p:nvSpPr>
          <p:cNvPr id="3" name="Can 2"/>
          <p:cNvSpPr/>
          <p:nvPr/>
        </p:nvSpPr>
        <p:spPr bwMode="auto">
          <a:xfrm>
            <a:off x="1971206" y="2713779"/>
            <a:ext cx="677995" cy="621102"/>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914099"/>
            <a:r>
              <a:rPr lang="en-US" sz="1200" b="1" dirty="0" smtClean="0">
                <a:solidFill>
                  <a:schemeClr val="bg1">
                    <a:alpha val="99000"/>
                  </a:schemeClr>
                </a:solidFill>
              </a:rPr>
              <a:t>SQL Server</a:t>
            </a:r>
          </a:p>
        </p:txBody>
      </p:sp>
      <p:sp>
        <p:nvSpPr>
          <p:cNvPr id="6" name="Rounded Rectangle 5"/>
          <p:cNvSpPr/>
          <p:nvPr/>
        </p:nvSpPr>
        <p:spPr bwMode="auto">
          <a:xfrm>
            <a:off x="1608075" y="1684082"/>
            <a:ext cx="1404258" cy="50333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rgbClr val="FFFFFF"/>
                    </a:gs>
                    <a:gs pos="100000">
                      <a:srgbClr val="FFFFFF"/>
                    </a:gs>
                  </a:gsLst>
                  <a:lin ang="5400000" scaled="0"/>
                </a:gradFill>
              </a:rPr>
              <a:t>Application</a:t>
            </a:r>
          </a:p>
        </p:txBody>
      </p:sp>
      <p:pic>
        <p:nvPicPr>
          <p:cNvPr id="13" name="Picture 5" descr="C:\Program Files\Microsoft Resource DVD Artwork\DVD_ART\Artwork_Imagery\Shapes and Graphics\Buidlings and dwellings\enterprise red.png"/>
          <p:cNvPicPr>
            <a:picLocks noChangeAspect="1" noChangeArrowheads="1"/>
          </p:cNvPicPr>
          <p:nvPr/>
        </p:nvPicPr>
        <p:blipFill>
          <a:blip r:embed="rId4" cstate="print"/>
          <a:srcRect/>
          <a:stretch>
            <a:fillRect/>
          </a:stretch>
        </p:blipFill>
        <p:spPr bwMode="auto">
          <a:xfrm>
            <a:off x="540826" y="1827738"/>
            <a:ext cx="1067249" cy="1507143"/>
          </a:xfrm>
          <a:prstGeom prst="rect">
            <a:avLst/>
          </a:prstGeom>
          <a:noFill/>
        </p:spPr>
      </p:pic>
      <p:sp>
        <p:nvSpPr>
          <p:cNvPr id="14" name="Can 13"/>
          <p:cNvSpPr/>
          <p:nvPr/>
        </p:nvSpPr>
        <p:spPr bwMode="auto">
          <a:xfrm>
            <a:off x="5677587" y="3976626"/>
            <a:ext cx="677995" cy="621102"/>
          </a:xfrm>
          <a:prstGeom prst="can">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1200" b="1" dirty="0" smtClean="0">
                <a:solidFill>
                  <a:schemeClr val="tx1">
                    <a:alpha val="99000"/>
                  </a:schemeClr>
                </a:solidFill>
              </a:rPr>
              <a:t>SQL Azure</a:t>
            </a:r>
            <a:endParaRPr lang="en-US" sz="1200" b="1" dirty="0">
              <a:solidFill>
                <a:schemeClr val="tx1">
                  <a:alpha val="99000"/>
                </a:schemeClr>
              </a:solidFill>
            </a:endParaRPr>
          </a:p>
        </p:txBody>
      </p:sp>
      <p:sp>
        <p:nvSpPr>
          <p:cNvPr id="15" name="Rounded Rectangle 14"/>
          <p:cNvSpPr/>
          <p:nvPr/>
        </p:nvSpPr>
        <p:spPr bwMode="auto">
          <a:xfrm>
            <a:off x="5298576" y="3083216"/>
            <a:ext cx="1425138" cy="503330"/>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tx1">
                    <a:alpha val="99000"/>
                  </a:schemeClr>
                </a:solidFill>
              </a:rPr>
              <a:t>Application</a:t>
            </a:r>
          </a:p>
        </p:txBody>
      </p:sp>
      <p:cxnSp>
        <p:nvCxnSpPr>
          <p:cNvPr id="16" name="Straight Arrow Connector 15"/>
          <p:cNvCxnSpPr>
            <a:stCxn id="15" idx="2"/>
            <a:endCxn id="14" idx="1"/>
          </p:cNvCxnSpPr>
          <p:nvPr/>
        </p:nvCxnSpPr>
        <p:spPr>
          <a:xfrm>
            <a:off x="6011145" y="3586546"/>
            <a:ext cx="5440" cy="390080"/>
          </a:xfrm>
          <a:prstGeom prst="straightConnector1">
            <a:avLst/>
          </a:prstGeom>
          <a:ln w="2222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3" idx="1"/>
          </p:cNvCxnSpPr>
          <p:nvPr/>
        </p:nvCxnSpPr>
        <p:spPr>
          <a:xfrm>
            <a:off x="2310204" y="2187412"/>
            <a:ext cx="0" cy="526367"/>
          </a:xfrm>
          <a:prstGeom prst="straightConnector1">
            <a:avLst/>
          </a:prstGeom>
          <a:ln w="2222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Can 24"/>
          <p:cNvSpPr/>
          <p:nvPr/>
        </p:nvSpPr>
        <p:spPr bwMode="auto">
          <a:xfrm>
            <a:off x="1971209" y="5673691"/>
            <a:ext cx="677995" cy="621102"/>
          </a:xfrm>
          <a:prstGeom prst="can">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914099"/>
            <a:r>
              <a:rPr lang="en-US" sz="1200" b="1" dirty="0" smtClean="0">
                <a:solidFill>
                  <a:schemeClr val="bg1">
                    <a:alpha val="99000"/>
                  </a:schemeClr>
                </a:solidFill>
              </a:rPr>
              <a:t>SQL Server</a:t>
            </a:r>
          </a:p>
        </p:txBody>
      </p:sp>
      <p:sp>
        <p:nvSpPr>
          <p:cNvPr id="26" name="Rounded Rectangle 25"/>
          <p:cNvSpPr/>
          <p:nvPr/>
        </p:nvSpPr>
        <p:spPr bwMode="auto">
          <a:xfrm>
            <a:off x="1608078" y="4643994"/>
            <a:ext cx="1404258" cy="503330"/>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gradFill>
                  <a:gsLst>
                    <a:gs pos="0">
                      <a:srgbClr val="FFFFFF"/>
                    </a:gs>
                    <a:gs pos="100000">
                      <a:srgbClr val="FFFFFF"/>
                    </a:gs>
                  </a:gsLst>
                  <a:lin ang="5400000" scaled="0"/>
                </a:gradFill>
              </a:rPr>
              <a:t>Application</a:t>
            </a:r>
          </a:p>
        </p:txBody>
      </p:sp>
      <p:pic>
        <p:nvPicPr>
          <p:cNvPr id="27" name="Picture 5" descr="C:\Program Files\Microsoft Resource DVD Artwork\DVD_ART\Artwork_Imagery\Shapes and Graphics\Buidlings and dwellings\enterprise red.png"/>
          <p:cNvPicPr>
            <a:picLocks noChangeAspect="1" noChangeArrowheads="1"/>
          </p:cNvPicPr>
          <p:nvPr/>
        </p:nvPicPr>
        <p:blipFill>
          <a:blip r:embed="rId4" cstate="print"/>
          <a:srcRect/>
          <a:stretch>
            <a:fillRect/>
          </a:stretch>
        </p:blipFill>
        <p:spPr bwMode="auto">
          <a:xfrm>
            <a:off x="540827" y="4709515"/>
            <a:ext cx="1067249" cy="1507143"/>
          </a:xfrm>
          <a:prstGeom prst="rect">
            <a:avLst/>
          </a:prstGeom>
          <a:noFill/>
        </p:spPr>
      </p:pic>
      <p:cxnSp>
        <p:nvCxnSpPr>
          <p:cNvPr id="28" name="Straight Arrow Connector 27"/>
          <p:cNvCxnSpPr>
            <a:stCxn id="26" idx="2"/>
            <a:endCxn id="25" idx="1"/>
          </p:cNvCxnSpPr>
          <p:nvPr/>
        </p:nvCxnSpPr>
        <p:spPr>
          <a:xfrm>
            <a:off x="2310207" y="5147324"/>
            <a:ext cx="0" cy="526367"/>
          </a:xfrm>
          <a:prstGeom prst="straightConnector1">
            <a:avLst/>
          </a:prstGeom>
          <a:ln w="2222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Left-Right Arrow 30"/>
          <p:cNvSpPr/>
          <p:nvPr/>
        </p:nvSpPr>
        <p:spPr bwMode="auto">
          <a:xfrm rot="1749988">
            <a:off x="2927985" y="3063902"/>
            <a:ext cx="2411636" cy="255358"/>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4" name="Left-Right Arrow 33"/>
          <p:cNvSpPr/>
          <p:nvPr/>
        </p:nvSpPr>
        <p:spPr bwMode="auto">
          <a:xfrm rot="19895520">
            <a:off x="3130412" y="4925933"/>
            <a:ext cx="2249815" cy="226206"/>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5" name="TextBox 34"/>
          <p:cNvSpPr txBox="1"/>
          <p:nvPr/>
        </p:nvSpPr>
        <p:spPr>
          <a:xfrm>
            <a:off x="599939" y="1079223"/>
            <a:ext cx="241239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rPr>
              <a:t>On-Premises</a:t>
            </a:r>
            <a:endParaRPr kumimoji="0" lang="en-US" sz="2400" b="1" i="0" u="none" strike="noStrike" kern="0" cap="none" spc="0" normalizeH="0" baseline="0" noProof="0" dirty="0">
              <a:ln>
                <a:noFill/>
              </a:ln>
              <a:effectLst/>
              <a:uLnTx/>
              <a:uFillTx/>
            </a:endParaRPr>
          </a:p>
        </p:txBody>
      </p:sp>
      <p:sp>
        <p:nvSpPr>
          <p:cNvPr id="36" name="Can 35"/>
          <p:cNvSpPr/>
          <p:nvPr/>
        </p:nvSpPr>
        <p:spPr bwMode="auto">
          <a:xfrm>
            <a:off x="10260797" y="5683131"/>
            <a:ext cx="677995" cy="621102"/>
          </a:xfrm>
          <a:prstGeom prst="can">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1200" b="1" dirty="0" smtClean="0">
                <a:solidFill>
                  <a:schemeClr val="tx1">
                    <a:alpha val="99000"/>
                  </a:schemeClr>
                </a:solidFill>
              </a:rPr>
              <a:t>SQL Azure</a:t>
            </a:r>
            <a:endParaRPr lang="en-US" sz="1200" b="1" dirty="0">
              <a:solidFill>
                <a:schemeClr val="tx1">
                  <a:alpha val="99000"/>
                </a:schemeClr>
              </a:solidFill>
            </a:endParaRPr>
          </a:p>
        </p:txBody>
      </p:sp>
      <p:sp>
        <p:nvSpPr>
          <p:cNvPr id="37" name="Rounded Rectangle 36"/>
          <p:cNvSpPr/>
          <p:nvPr/>
        </p:nvSpPr>
        <p:spPr bwMode="auto">
          <a:xfrm>
            <a:off x="9881786" y="4823786"/>
            <a:ext cx="1425138" cy="503330"/>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tx1">
                    <a:alpha val="99000"/>
                  </a:schemeClr>
                </a:solidFill>
              </a:rPr>
              <a:t>Application</a:t>
            </a:r>
          </a:p>
        </p:txBody>
      </p:sp>
      <p:cxnSp>
        <p:nvCxnSpPr>
          <p:cNvPr id="38" name="Straight Arrow Connector 37"/>
          <p:cNvCxnSpPr>
            <a:stCxn id="37" idx="2"/>
            <a:endCxn id="36" idx="1"/>
          </p:cNvCxnSpPr>
          <p:nvPr/>
        </p:nvCxnSpPr>
        <p:spPr>
          <a:xfrm>
            <a:off x="10594355" y="5327116"/>
            <a:ext cx="5440" cy="356015"/>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Can 39"/>
          <p:cNvSpPr/>
          <p:nvPr/>
        </p:nvSpPr>
        <p:spPr bwMode="auto">
          <a:xfrm>
            <a:off x="7478132" y="3976626"/>
            <a:ext cx="677995" cy="621102"/>
          </a:xfrm>
          <a:prstGeom prst="can">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1200" b="1" dirty="0" smtClean="0">
                <a:solidFill>
                  <a:schemeClr val="tx1">
                    <a:alpha val="99000"/>
                  </a:schemeClr>
                </a:solidFill>
              </a:rPr>
              <a:t>SQL Azure</a:t>
            </a:r>
            <a:endParaRPr lang="en-US" sz="1200" b="1" dirty="0">
              <a:solidFill>
                <a:schemeClr val="tx1">
                  <a:alpha val="99000"/>
                </a:schemeClr>
              </a:solidFill>
            </a:endParaRPr>
          </a:p>
        </p:txBody>
      </p:sp>
      <p:sp>
        <p:nvSpPr>
          <p:cNvPr id="41" name="Rounded Rectangle 40"/>
          <p:cNvSpPr/>
          <p:nvPr/>
        </p:nvSpPr>
        <p:spPr bwMode="auto">
          <a:xfrm>
            <a:off x="7098072" y="3083216"/>
            <a:ext cx="1425138" cy="503330"/>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tx1">
                    <a:alpha val="99000"/>
                  </a:schemeClr>
                </a:solidFill>
              </a:rPr>
              <a:t>Application</a:t>
            </a:r>
          </a:p>
        </p:txBody>
      </p:sp>
      <p:cxnSp>
        <p:nvCxnSpPr>
          <p:cNvPr id="42" name="Straight Arrow Connector 41"/>
          <p:cNvCxnSpPr>
            <a:stCxn id="41" idx="2"/>
            <a:endCxn id="40" idx="1"/>
          </p:cNvCxnSpPr>
          <p:nvPr/>
        </p:nvCxnSpPr>
        <p:spPr>
          <a:xfrm>
            <a:off x="7810641" y="3586546"/>
            <a:ext cx="6489" cy="390080"/>
          </a:xfrm>
          <a:prstGeom prst="straightConnector1">
            <a:avLst/>
          </a:prstGeom>
          <a:ln w="2222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Can 42"/>
          <p:cNvSpPr/>
          <p:nvPr/>
        </p:nvSpPr>
        <p:spPr bwMode="auto">
          <a:xfrm>
            <a:off x="10255356" y="2291762"/>
            <a:ext cx="677995" cy="621102"/>
          </a:xfrm>
          <a:prstGeom prst="can">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14099"/>
            <a:r>
              <a:rPr lang="en-US" sz="1200" b="1" dirty="0" smtClean="0">
                <a:solidFill>
                  <a:schemeClr val="tx1">
                    <a:alpha val="99000"/>
                  </a:schemeClr>
                </a:solidFill>
              </a:rPr>
              <a:t>SQL Azure</a:t>
            </a:r>
            <a:endParaRPr lang="en-US" sz="1200" b="1" dirty="0">
              <a:solidFill>
                <a:schemeClr val="tx1">
                  <a:alpha val="99000"/>
                </a:schemeClr>
              </a:solidFill>
            </a:endParaRPr>
          </a:p>
        </p:txBody>
      </p:sp>
      <p:sp>
        <p:nvSpPr>
          <p:cNvPr id="44" name="Rounded Rectangle 43"/>
          <p:cNvSpPr/>
          <p:nvPr/>
        </p:nvSpPr>
        <p:spPr bwMode="auto">
          <a:xfrm>
            <a:off x="9876345" y="1432417"/>
            <a:ext cx="1425138" cy="503330"/>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a:solidFill>
                  <a:schemeClr val="tx1">
                    <a:alpha val="99000"/>
                  </a:schemeClr>
                </a:solidFill>
              </a:rPr>
              <a:t>Application</a:t>
            </a:r>
          </a:p>
        </p:txBody>
      </p:sp>
      <p:cxnSp>
        <p:nvCxnSpPr>
          <p:cNvPr id="45" name="Straight Arrow Connector 44"/>
          <p:cNvCxnSpPr>
            <a:stCxn id="44" idx="2"/>
            <a:endCxn id="43" idx="1"/>
          </p:cNvCxnSpPr>
          <p:nvPr/>
        </p:nvCxnSpPr>
        <p:spPr>
          <a:xfrm>
            <a:off x="10588914" y="1935747"/>
            <a:ext cx="5440" cy="356015"/>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Left-Right Arrow 51"/>
          <p:cNvSpPr/>
          <p:nvPr/>
        </p:nvSpPr>
        <p:spPr bwMode="auto">
          <a:xfrm rot="2458449">
            <a:off x="8359865" y="4597741"/>
            <a:ext cx="1472772" cy="194888"/>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3" name="Left-Right Arrow 52"/>
          <p:cNvSpPr/>
          <p:nvPr/>
        </p:nvSpPr>
        <p:spPr bwMode="auto">
          <a:xfrm rot="18926601">
            <a:off x="8379909" y="3293089"/>
            <a:ext cx="1472772" cy="194888"/>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4" name="Left-Right Arrow 53"/>
          <p:cNvSpPr/>
          <p:nvPr/>
        </p:nvSpPr>
        <p:spPr bwMode="auto">
          <a:xfrm>
            <a:off x="6489444" y="3781586"/>
            <a:ext cx="825756" cy="218280"/>
          </a:xfrm>
          <a:prstGeom prst="lef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39" name="TextBox 38"/>
          <p:cNvSpPr txBox="1"/>
          <p:nvPr/>
        </p:nvSpPr>
        <p:spPr>
          <a:xfrm>
            <a:off x="6489444" y="1079221"/>
            <a:ext cx="241239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effectLst/>
                <a:uLnTx/>
                <a:uFillTx/>
              </a:rPr>
              <a:t>Cloud</a:t>
            </a:r>
            <a:endParaRPr kumimoji="0" lang="en-US" sz="2400" b="1" i="0" u="none" strike="noStrike" kern="0" cap="none" spc="0" normalizeH="0" baseline="0" noProof="0" dirty="0">
              <a:ln>
                <a:noFill/>
              </a:ln>
              <a:effectLst/>
              <a:uLnTx/>
              <a:uFillTx/>
            </a:endParaRPr>
          </a:p>
        </p:txBody>
      </p:sp>
      <p:sp>
        <p:nvSpPr>
          <p:cNvPr id="47" name="Arc 46"/>
          <p:cNvSpPr/>
          <p:nvPr/>
        </p:nvSpPr>
        <p:spPr>
          <a:xfrm rot="10800000" flipH="1">
            <a:off x="2443193" y="2960759"/>
            <a:ext cx="1708228" cy="2366355"/>
          </a:xfrm>
          <a:prstGeom prst="arc">
            <a:avLst>
              <a:gd name="adj1" fmla="val 16200000"/>
              <a:gd name="adj2" fmla="val 5733180"/>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6902322" y="4847442"/>
            <a:ext cx="2116809" cy="738664"/>
          </a:xfrm>
          <a:prstGeom prst="rect">
            <a:avLst/>
          </a:prstGeom>
          <a:noFill/>
        </p:spPr>
        <p:txBody>
          <a:bodyPr wrap="square" rtlCol="0">
            <a:spAutoFit/>
          </a:bodyPr>
          <a:lstStyle/>
          <a:p>
            <a:pPr marL="18"/>
            <a:r>
              <a:rPr lang="en-US" sz="1400" kern="0" dirty="0" smtClean="0"/>
              <a:t>E.g. Reporting</a:t>
            </a:r>
          </a:p>
          <a:p>
            <a:pPr marL="18"/>
            <a:r>
              <a:rPr kumimoji="0" lang="en-US" sz="1400" b="0" i="0" u="none" strike="noStrike" kern="0" cap="none" spc="0" normalizeH="0" baseline="0" noProof="0" dirty="0" smtClean="0">
                <a:ln>
                  <a:noFill/>
                </a:ln>
                <a:effectLst/>
                <a:uLnTx/>
                <a:uFillTx/>
              </a:rPr>
              <a:t>E.g. Web site reference data</a:t>
            </a:r>
          </a:p>
        </p:txBody>
      </p:sp>
      <p:sp>
        <p:nvSpPr>
          <p:cNvPr id="51" name="TextBox 50"/>
          <p:cNvSpPr txBox="1"/>
          <p:nvPr/>
        </p:nvSpPr>
        <p:spPr>
          <a:xfrm>
            <a:off x="9716123" y="3334881"/>
            <a:ext cx="2340242" cy="1015663"/>
          </a:xfrm>
          <a:prstGeom prst="rect">
            <a:avLst/>
          </a:prstGeom>
          <a:noFill/>
        </p:spPr>
        <p:txBody>
          <a:bodyPr wrap="square" rtlCol="0">
            <a:spAutoFit/>
          </a:bodyPr>
          <a:lstStyle/>
          <a:p>
            <a:pPr marL="18"/>
            <a:r>
              <a:rPr kumimoji="0" lang="en-US" sz="1400" b="0" i="0" u="none" strike="noStrike" kern="0" cap="none" spc="0" normalizeH="0" baseline="0" noProof="0" dirty="0" smtClean="0">
                <a:ln>
                  <a:noFill/>
                </a:ln>
                <a:effectLst/>
                <a:uLnTx/>
                <a:uFillTx/>
              </a:rPr>
              <a:t>E.g. Geo-located web applications</a:t>
            </a:r>
          </a:p>
          <a:p>
            <a:pPr marL="18"/>
            <a:r>
              <a:rPr lang="en-US" sz="1400" kern="0" dirty="0" smtClean="0"/>
              <a:t>E.g. Traffic manager</a:t>
            </a:r>
            <a:endParaRPr kumimoji="0" lang="en-US" sz="1400" b="0" i="0" u="none" strike="noStrike" kern="0" cap="none" spc="0" normalizeH="0" baseline="0" noProof="0" dirty="0" smtClean="0">
              <a:ln>
                <a:noFill/>
              </a:ln>
              <a:effectLst/>
              <a:uLnTx/>
              <a:uFillTx/>
            </a:endParaRP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smtClean="0">
              <a:ln>
                <a:noFill/>
              </a:ln>
              <a:effectLst/>
              <a:uLnTx/>
              <a:uFillTx/>
            </a:endParaRPr>
          </a:p>
        </p:txBody>
      </p:sp>
      <p:sp>
        <p:nvSpPr>
          <p:cNvPr id="55" name="TextBox 54"/>
          <p:cNvSpPr txBox="1"/>
          <p:nvPr/>
        </p:nvSpPr>
        <p:spPr>
          <a:xfrm>
            <a:off x="530750" y="3521394"/>
            <a:ext cx="2461422" cy="954107"/>
          </a:xfrm>
          <a:prstGeom prst="rect">
            <a:avLst/>
          </a:prstGeom>
          <a:noFill/>
        </p:spPr>
        <p:txBody>
          <a:bodyPr wrap="square" rtlCol="0">
            <a:spAutoFit/>
          </a:bodyPr>
          <a:lstStyle/>
          <a:p>
            <a:pPr marL="18"/>
            <a:r>
              <a:rPr lang="en-US" sz="1400" kern="0" dirty="0" smtClean="0"/>
              <a:t>E.g. Single location, branch office, retail</a:t>
            </a:r>
          </a:p>
          <a:p>
            <a:pPr marL="18"/>
            <a:r>
              <a:rPr kumimoji="0" lang="en-US" sz="1400" b="0" i="0" u="none" strike="noStrike" kern="0" cap="none" spc="0" normalizeH="0" baseline="0" noProof="0" dirty="0" smtClean="0">
                <a:ln>
                  <a:noFill/>
                </a:ln>
                <a:effectLst/>
                <a:uLnTx/>
                <a:uFillTx/>
              </a:rPr>
              <a:t>E.g. </a:t>
            </a:r>
            <a:r>
              <a:rPr lang="en-US" sz="1400" kern="0" dirty="0" smtClean="0"/>
              <a:t>One-way publish, two-way sharing, aggregation</a:t>
            </a:r>
            <a:endParaRPr kumimoji="0" lang="en-US" sz="14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3750248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10"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1"/>
                                        </p:tgtEl>
                                        <p:attrNameLst>
                                          <p:attrName>style.visibility</p:attrName>
                                        </p:attrNameLst>
                                      </p:cBhvr>
                                      <p:to>
                                        <p:strVal val="visible"/>
                                      </p:to>
                                    </p:set>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4" grpId="0" animBg="1"/>
      <p:bldP spid="15" grpId="0" animBg="1"/>
      <p:bldP spid="25" grpId="0" animBg="1"/>
      <p:bldP spid="26" grpId="0" animBg="1"/>
      <p:bldP spid="31" grpId="0" animBg="1"/>
      <p:bldP spid="34" grpId="0" animBg="1"/>
      <p:bldP spid="36" grpId="0" animBg="1"/>
      <p:bldP spid="37" grpId="0" animBg="1"/>
      <p:bldP spid="40" grpId="0" animBg="1"/>
      <p:bldP spid="41" grpId="0" animBg="1"/>
      <p:bldP spid="43" grpId="0" animBg="1"/>
      <p:bldP spid="44" grpId="0" animBg="1"/>
      <p:bldP spid="52" grpId="0" animBg="1"/>
      <p:bldP spid="53" grpId="0" animBg="1"/>
      <p:bldP spid="54" grpId="0" animBg="1"/>
      <p:bldP spid="47" grpId="0" animBg="1"/>
      <p:bldP spid="48" grpId="0"/>
      <p:bldP spid="51"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Sync On-Premises with the Cloud</a:t>
            </a:r>
            <a:endParaRPr lang="en-US" dirty="0"/>
          </a:p>
        </p:txBody>
      </p:sp>
      <p:pic>
        <p:nvPicPr>
          <p:cNvPr id="3" name="Picture 6"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2635804" y="1632714"/>
            <a:ext cx="1341666" cy="1490836"/>
          </a:xfrm>
          <a:prstGeom prst="rect">
            <a:avLst/>
          </a:prstGeom>
          <a:noFill/>
        </p:spPr>
      </p:pic>
      <p:sp>
        <p:nvSpPr>
          <p:cNvPr id="4" name="Can 3"/>
          <p:cNvSpPr/>
          <p:nvPr/>
        </p:nvSpPr>
        <p:spPr>
          <a:xfrm>
            <a:off x="1917399" y="2187529"/>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5" name="Can 4"/>
          <p:cNvSpPr/>
          <p:nvPr/>
        </p:nvSpPr>
        <p:spPr>
          <a:xfrm>
            <a:off x="3128881" y="2166317"/>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6" name="Straight Arrow Connector 5"/>
          <p:cNvCxnSpPr/>
          <p:nvPr/>
        </p:nvCxnSpPr>
        <p:spPr>
          <a:xfrm flipH="1">
            <a:off x="2392862" y="2378132"/>
            <a:ext cx="573074" cy="0"/>
          </a:xfrm>
          <a:prstGeom prst="straightConnector1">
            <a:avLst/>
          </a:prstGeom>
          <a:noFill/>
          <a:ln w="25400" cap="flat" cmpd="sng" algn="ctr">
            <a:solidFill>
              <a:srgbClr val="000000">
                <a:lumMod val="50000"/>
              </a:srgbClr>
            </a:solidFill>
            <a:prstDash val="solid"/>
            <a:headEnd type="arrow"/>
            <a:tailEnd type="none"/>
          </a:ln>
          <a:effectLst/>
        </p:spPr>
      </p:cxnSp>
      <p:pic>
        <p:nvPicPr>
          <p:cNvPr id="7" name="Picture 6"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2640243" y="3190083"/>
            <a:ext cx="1341666" cy="1490836"/>
          </a:xfrm>
          <a:prstGeom prst="rect">
            <a:avLst/>
          </a:prstGeom>
          <a:noFill/>
        </p:spPr>
      </p:pic>
      <p:sp>
        <p:nvSpPr>
          <p:cNvPr id="8" name="Can 7"/>
          <p:cNvSpPr/>
          <p:nvPr/>
        </p:nvSpPr>
        <p:spPr>
          <a:xfrm>
            <a:off x="1926826" y="3428321"/>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9" name="Can 8"/>
          <p:cNvSpPr/>
          <p:nvPr/>
        </p:nvSpPr>
        <p:spPr>
          <a:xfrm>
            <a:off x="3119241" y="3670063"/>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10" name="Straight Arrow Connector 9"/>
          <p:cNvCxnSpPr/>
          <p:nvPr/>
        </p:nvCxnSpPr>
        <p:spPr>
          <a:xfrm flipH="1" flipV="1">
            <a:off x="2392864" y="3633850"/>
            <a:ext cx="573072" cy="218098"/>
          </a:xfrm>
          <a:prstGeom prst="straightConnector1">
            <a:avLst/>
          </a:prstGeom>
          <a:noFill/>
          <a:ln w="25400" cap="flat" cmpd="sng" algn="ctr">
            <a:solidFill>
              <a:srgbClr val="000000">
                <a:lumMod val="50000"/>
              </a:srgbClr>
            </a:solidFill>
            <a:prstDash val="solid"/>
            <a:headEnd type="arrow"/>
            <a:tailEnd type="none"/>
          </a:ln>
          <a:effectLst/>
        </p:spPr>
      </p:cxnSp>
      <p:sp>
        <p:nvSpPr>
          <p:cNvPr id="11" name="Can 10"/>
          <p:cNvSpPr/>
          <p:nvPr/>
        </p:nvSpPr>
        <p:spPr>
          <a:xfrm>
            <a:off x="1917399" y="4058721"/>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12" name="Straight Arrow Connector 11"/>
          <p:cNvCxnSpPr/>
          <p:nvPr/>
        </p:nvCxnSpPr>
        <p:spPr>
          <a:xfrm flipH="1">
            <a:off x="2392862" y="4029010"/>
            <a:ext cx="556781" cy="213681"/>
          </a:xfrm>
          <a:prstGeom prst="straightConnector1">
            <a:avLst/>
          </a:prstGeom>
          <a:noFill/>
          <a:ln w="25400" cap="flat" cmpd="sng" algn="ctr">
            <a:solidFill>
              <a:srgbClr val="000000">
                <a:lumMod val="50000"/>
              </a:srgbClr>
            </a:solidFill>
            <a:prstDash val="solid"/>
            <a:headEnd type="arrow"/>
            <a:tailEnd type="none"/>
          </a:ln>
          <a:effectLst/>
        </p:spPr>
      </p:cxnSp>
      <p:sp>
        <p:nvSpPr>
          <p:cNvPr id="13" name="TextBox 12"/>
          <p:cNvSpPr txBox="1"/>
          <p:nvPr/>
        </p:nvSpPr>
        <p:spPr>
          <a:xfrm>
            <a:off x="3849323" y="1681591"/>
            <a:ext cx="2296410" cy="5232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Publish to Cloud:</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effectLst/>
                <a:uLnTx/>
                <a:uFillTx/>
              </a:rPr>
              <a:t>One-way upload</a:t>
            </a:r>
          </a:p>
        </p:txBody>
      </p:sp>
      <p:sp>
        <p:nvSpPr>
          <p:cNvPr id="14" name="TextBox 13"/>
          <p:cNvSpPr txBox="1"/>
          <p:nvPr/>
        </p:nvSpPr>
        <p:spPr>
          <a:xfrm>
            <a:off x="3870630" y="3252693"/>
            <a:ext cx="1997385" cy="95410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Aggregation / Consolidation:</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effectLst/>
                <a:uLnTx/>
                <a:uFillTx/>
              </a:rPr>
              <a:t>Multiple one-way uploads</a:t>
            </a:r>
          </a:p>
        </p:txBody>
      </p:sp>
      <p:pic>
        <p:nvPicPr>
          <p:cNvPr id="15" name="Picture 6"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7193996" y="1539725"/>
            <a:ext cx="1341666" cy="1490836"/>
          </a:xfrm>
          <a:prstGeom prst="rect">
            <a:avLst/>
          </a:prstGeom>
          <a:noFill/>
        </p:spPr>
      </p:pic>
      <p:sp>
        <p:nvSpPr>
          <p:cNvPr id="16" name="Can 15"/>
          <p:cNvSpPr/>
          <p:nvPr/>
        </p:nvSpPr>
        <p:spPr>
          <a:xfrm>
            <a:off x="6481308" y="2106598"/>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17" name="Can 16"/>
          <p:cNvSpPr/>
          <p:nvPr/>
        </p:nvSpPr>
        <p:spPr>
          <a:xfrm>
            <a:off x="7692790" y="2085386"/>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18" name="Straight Arrow Connector 17"/>
          <p:cNvCxnSpPr/>
          <p:nvPr/>
        </p:nvCxnSpPr>
        <p:spPr>
          <a:xfrm flipH="1">
            <a:off x="6956771" y="2297201"/>
            <a:ext cx="573074" cy="0"/>
          </a:xfrm>
          <a:prstGeom prst="straightConnector1">
            <a:avLst/>
          </a:prstGeom>
          <a:noFill/>
          <a:ln w="25400" cap="flat" cmpd="sng" algn="ctr">
            <a:solidFill>
              <a:srgbClr val="000000">
                <a:lumMod val="50000"/>
              </a:srgbClr>
            </a:solidFill>
            <a:prstDash val="solid"/>
            <a:headEnd type="arrow"/>
            <a:tailEnd type="arrow"/>
          </a:ln>
          <a:effectLst/>
        </p:spPr>
      </p:cxnSp>
      <p:sp>
        <p:nvSpPr>
          <p:cNvPr id="19" name="TextBox 18"/>
          <p:cNvSpPr txBox="1"/>
          <p:nvPr/>
        </p:nvSpPr>
        <p:spPr>
          <a:xfrm>
            <a:off x="8575156" y="1600660"/>
            <a:ext cx="1999701" cy="5232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Share with Cloud:</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effectLst/>
                <a:uLnTx/>
                <a:uFillTx/>
              </a:rPr>
              <a:t>Two-way</a:t>
            </a:r>
          </a:p>
        </p:txBody>
      </p:sp>
      <p:pic>
        <p:nvPicPr>
          <p:cNvPr id="20" name="Picture 6"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7207296" y="2999788"/>
            <a:ext cx="1371005" cy="1490836"/>
          </a:xfrm>
          <a:prstGeom prst="rect">
            <a:avLst/>
          </a:prstGeom>
          <a:noFill/>
        </p:spPr>
      </p:pic>
      <p:sp>
        <p:nvSpPr>
          <p:cNvPr id="21" name="Can 20"/>
          <p:cNvSpPr/>
          <p:nvPr/>
        </p:nvSpPr>
        <p:spPr>
          <a:xfrm>
            <a:off x="6484450" y="3173910"/>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22" name="Can 21"/>
          <p:cNvSpPr/>
          <p:nvPr/>
        </p:nvSpPr>
        <p:spPr>
          <a:xfrm>
            <a:off x="7686294" y="3533392"/>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23" name="Straight Arrow Connector 22"/>
          <p:cNvCxnSpPr/>
          <p:nvPr/>
        </p:nvCxnSpPr>
        <p:spPr>
          <a:xfrm flipH="1" flipV="1">
            <a:off x="6959915" y="3385723"/>
            <a:ext cx="533399" cy="328413"/>
          </a:xfrm>
          <a:prstGeom prst="straightConnector1">
            <a:avLst/>
          </a:prstGeom>
          <a:noFill/>
          <a:ln w="25400" cap="flat" cmpd="sng" algn="ctr">
            <a:solidFill>
              <a:srgbClr val="000000">
                <a:lumMod val="50000"/>
              </a:srgbClr>
            </a:solidFill>
            <a:prstDash val="solid"/>
            <a:headEnd type="arrow"/>
            <a:tailEnd type="arrow"/>
          </a:ln>
          <a:effectLst/>
        </p:spPr>
      </p:cxnSp>
      <p:sp>
        <p:nvSpPr>
          <p:cNvPr id="24" name="Can 23"/>
          <p:cNvSpPr/>
          <p:nvPr/>
        </p:nvSpPr>
        <p:spPr>
          <a:xfrm>
            <a:off x="6484451" y="3919124"/>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25" name="Straight Arrow Connector 24"/>
          <p:cNvCxnSpPr/>
          <p:nvPr/>
        </p:nvCxnSpPr>
        <p:spPr>
          <a:xfrm flipV="1">
            <a:off x="6931750" y="3852709"/>
            <a:ext cx="542213" cy="278229"/>
          </a:xfrm>
          <a:prstGeom prst="straightConnector1">
            <a:avLst/>
          </a:prstGeom>
          <a:noFill/>
          <a:ln w="25400" cap="flat" cmpd="sng" algn="ctr">
            <a:solidFill>
              <a:srgbClr val="000000">
                <a:lumMod val="50000"/>
              </a:srgbClr>
            </a:solidFill>
            <a:prstDash val="solid"/>
            <a:headEnd type="arrow"/>
            <a:tailEnd type="arrow"/>
          </a:ln>
          <a:effectLst/>
        </p:spPr>
      </p:cxnSp>
      <p:sp>
        <p:nvSpPr>
          <p:cNvPr id="26" name="TextBox 25"/>
          <p:cNvSpPr txBox="1"/>
          <p:nvPr/>
        </p:nvSpPr>
        <p:spPr>
          <a:xfrm>
            <a:off x="8607640" y="3072875"/>
            <a:ext cx="1967217" cy="138499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Share with &amp; via Cloud:</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effectLst/>
                <a:uLnTx/>
                <a:uFillTx/>
              </a:rPr>
              <a:t>Upload and download from multiple locations</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effectLst/>
                <a:uLnTx/>
                <a:uFillTx/>
              </a:rPr>
              <a:t>Branch/retail office</a:t>
            </a:r>
          </a:p>
        </p:txBody>
      </p:sp>
      <p:pic>
        <p:nvPicPr>
          <p:cNvPr id="27" name="Picture 6"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4489685" y="4470589"/>
            <a:ext cx="1404782" cy="2182477"/>
          </a:xfrm>
          <a:prstGeom prst="rect">
            <a:avLst/>
          </a:prstGeom>
          <a:noFill/>
        </p:spPr>
      </p:pic>
      <p:sp>
        <p:nvSpPr>
          <p:cNvPr id="28" name="Can 27"/>
          <p:cNvSpPr/>
          <p:nvPr/>
        </p:nvSpPr>
        <p:spPr>
          <a:xfrm>
            <a:off x="3808198" y="5387830"/>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29" name="Can 28"/>
          <p:cNvSpPr/>
          <p:nvPr/>
        </p:nvSpPr>
        <p:spPr>
          <a:xfrm>
            <a:off x="4982762" y="5015524"/>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30" name="Straight Arrow Connector 29"/>
          <p:cNvCxnSpPr/>
          <p:nvPr/>
        </p:nvCxnSpPr>
        <p:spPr>
          <a:xfrm flipH="1">
            <a:off x="4246743" y="5308992"/>
            <a:ext cx="569929" cy="211815"/>
          </a:xfrm>
          <a:prstGeom prst="straightConnector1">
            <a:avLst/>
          </a:prstGeom>
          <a:noFill/>
          <a:ln w="25400" cap="flat" cmpd="sng" algn="ctr">
            <a:solidFill>
              <a:srgbClr val="000000">
                <a:lumMod val="50000"/>
              </a:srgbClr>
            </a:solidFill>
            <a:prstDash val="solid"/>
            <a:headEnd type="arrow"/>
            <a:tailEnd type="arrow"/>
          </a:ln>
          <a:effectLst/>
        </p:spPr>
      </p:cxnSp>
      <p:sp>
        <p:nvSpPr>
          <p:cNvPr id="31" name="TextBox 30"/>
          <p:cNvSpPr txBox="1"/>
          <p:nvPr/>
        </p:nvSpPr>
        <p:spPr>
          <a:xfrm>
            <a:off x="5865128" y="4824266"/>
            <a:ext cx="1999701" cy="95410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rPr>
              <a:t>Share with Clouds:</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effectLst/>
                <a:uLnTx/>
                <a:uFillTx/>
              </a:rPr>
              <a:t>One or Two-way</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smtClean="0">
                <a:ln>
                  <a:noFill/>
                </a:ln>
                <a:effectLst/>
                <a:uLnTx/>
                <a:uFillTx/>
              </a:rPr>
              <a:t>Same or different data centers</a:t>
            </a:r>
          </a:p>
        </p:txBody>
      </p:sp>
      <p:sp>
        <p:nvSpPr>
          <p:cNvPr id="32" name="Can 31"/>
          <p:cNvSpPr/>
          <p:nvPr/>
        </p:nvSpPr>
        <p:spPr>
          <a:xfrm>
            <a:off x="4966085" y="5718631"/>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33" name="Straight Arrow Connector 32"/>
          <p:cNvCxnSpPr/>
          <p:nvPr/>
        </p:nvCxnSpPr>
        <p:spPr>
          <a:xfrm flipH="1" flipV="1">
            <a:off x="4246743" y="5669594"/>
            <a:ext cx="569929" cy="260850"/>
          </a:xfrm>
          <a:prstGeom prst="straightConnector1">
            <a:avLst/>
          </a:prstGeom>
          <a:noFill/>
          <a:ln w="25400" cap="flat" cmpd="sng" algn="ctr">
            <a:solidFill>
              <a:srgbClr val="000000">
                <a:lumMod val="50000"/>
              </a:srgbClr>
            </a:solidFill>
            <a:prstDash val="solid"/>
            <a:headEnd type="arrow"/>
            <a:tailEnd type="arrow"/>
          </a:ln>
          <a:effectLst/>
        </p:spPr>
      </p:cxnSp>
      <p:sp>
        <p:nvSpPr>
          <p:cNvPr id="34" name="Arc 33"/>
          <p:cNvSpPr/>
          <p:nvPr/>
        </p:nvSpPr>
        <p:spPr>
          <a:xfrm rot="10800000" flipH="1">
            <a:off x="6743233" y="3600775"/>
            <a:ext cx="537675" cy="341652"/>
          </a:xfrm>
          <a:prstGeom prst="arc">
            <a:avLst>
              <a:gd name="adj1" fmla="val 16200000"/>
              <a:gd name="adj2" fmla="val 5733180"/>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37078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4" grpId="0"/>
      <p:bldP spid="21" grpId="0" animBg="1"/>
      <p:bldP spid="22" grpId="0" animBg="1"/>
      <p:bldP spid="24" grpId="0" animBg="1"/>
      <p:bldP spid="26" grpId="0"/>
      <p:bldP spid="28" grpId="0" animBg="1"/>
      <p:bldP spid="29" grpId="0" animBg="1"/>
      <p:bldP spid="31" grpId="0"/>
      <p:bldP spid="3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Sync within the Cloud</a:t>
            </a:r>
            <a:endParaRPr lang="en-US" dirty="0"/>
          </a:p>
        </p:txBody>
      </p:sp>
      <p:pic>
        <p:nvPicPr>
          <p:cNvPr id="11" name="Picture 6"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1816082" y="3904868"/>
            <a:ext cx="3124200" cy="2367342"/>
          </a:xfrm>
          <a:prstGeom prst="rect">
            <a:avLst/>
          </a:prstGeom>
          <a:noFill/>
        </p:spPr>
      </p:pic>
      <p:pic>
        <p:nvPicPr>
          <p:cNvPr id="12" name="Picture 6" descr="C:\Program Files\Microsoft Resource DVD Artwork\DVD_ART\Artwork_Imagery\Shapes and Graphics\Internet Cloud\cloud illustration icon.png"/>
          <p:cNvPicPr>
            <a:picLocks noChangeAspect="1" noChangeArrowheads="1"/>
          </p:cNvPicPr>
          <p:nvPr/>
        </p:nvPicPr>
        <p:blipFill>
          <a:blip r:embed="rId2" cstate="print"/>
          <a:srcRect/>
          <a:stretch>
            <a:fillRect/>
          </a:stretch>
        </p:blipFill>
        <p:spPr bwMode="auto">
          <a:xfrm>
            <a:off x="1816082" y="1513705"/>
            <a:ext cx="3124200" cy="2367342"/>
          </a:xfrm>
          <a:prstGeom prst="rect">
            <a:avLst/>
          </a:prstGeom>
          <a:noFill/>
        </p:spPr>
      </p:pic>
      <p:sp>
        <p:nvSpPr>
          <p:cNvPr id="13" name="Can 12"/>
          <p:cNvSpPr/>
          <p:nvPr/>
        </p:nvSpPr>
        <p:spPr>
          <a:xfrm>
            <a:off x="2378823" y="2398466"/>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14" name="Can 13"/>
          <p:cNvSpPr/>
          <p:nvPr/>
        </p:nvSpPr>
        <p:spPr>
          <a:xfrm>
            <a:off x="3590305" y="1998431"/>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15" name="Straight Arrow Connector 14"/>
          <p:cNvCxnSpPr/>
          <p:nvPr/>
        </p:nvCxnSpPr>
        <p:spPr>
          <a:xfrm flipH="1">
            <a:off x="2862363" y="2327948"/>
            <a:ext cx="564997" cy="188220"/>
          </a:xfrm>
          <a:prstGeom prst="straightConnector1">
            <a:avLst/>
          </a:prstGeom>
          <a:noFill/>
          <a:ln w="25400" cap="flat" cmpd="sng" algn="ctr">
            <a:solidFill>
              <a:srgbClr val="000000">
                <a:lumMod val="50000"/>
              </a:srgbClr>
            </a:solidFill>
            <a:prstDash val="solid"/>
            <a:headEnd type="arrow"/>
            <a:tailEnd type="none"/>
          </a:ln>
          <a:effectLst/>
        </p:spPr>
      </p:cxnSp>
      <p:sp>
        <p:nvSpPr>
          <p:cNvPr id="16" name="Can 15"/>
          <p:cNvSpPr/>
          <p:nvPr/>
        </p:nvSpPr>
        <p:spPr>
          <a:xfrm>
            <a:off x="3580665" y="2701019"/>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cxnSp>
        <p:nvCxnSpPr>
          <p:cNvPr id="17" name="Straight Arrow Connector 16"/>
          <p:cNvCxnSpPr/>
          <p:nvPr/>
        </p:nvCxnSpPr>
        <p:spPr>
          <a:xfrm flipH="1" flipV="1">
            <a:off x="2862363" y="2676770"/>
            <a:ext cx="573072" cy="218098"/>
          </a:xfrm>
          <a:prstGeom prst="straightConnector1">
            <a:avLst/>
          </a:prstGeom>
          <a:noFill/>
          <a:ln w="25400" cap="flat" cmpd="sng" algn="ctr">
            <a:solidFill>
              <a:srgbClr val="000000">
                <a:lumMod val="50000"/>
              </a:srgbClr>
            </a:solidFill>
            <a:prstDash val="solid"/>
            <a:headEnd type="arrow"/>
            <a:tailEnd type="none"/>
          </a:ln>
          <a:effectLst/>
        </p:spPr>
      </p:cxnSp>
      <p:sp>
        <p:nvSpPr>
          <p:cNvPr id="18" name="TextBox 17"/>
          <p:cNvSpPr txBox="1"/>
          <p:nvPr/>
        </p:nvSpPr>
        <p:spPr>
          <a:xfrm>
            <a:off x="5400488" y="2402552"/>
            <a:ext cx="5557105" cy="2739211"/>
          </a:xfrm>
          <a:prstGeom prst="rect">
            <a:avLst/>
          </a:prstGeom>
          <a:noFill/>
        </p:spPr>
        <p:txBody>
          <a:bodyPr wrap="square" rtlCol="0">
            <a:spAutoFit/>
          </a:bodyPr>
          <a:lstStyle/>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0" cap="none" spc="0" normalizeH="0" baseline="0" noProof="0" dirty="0" smtClean="0">
                <a:ln>
                  <a:noFill/>
                </a:ln>
                <a:effectLst/>
                <a:uLnTx/>
                <a:uFillTx/>
              </a:rPr>
              <a:t>Read scale-out via multiple copies:</a:t>
            </a:r>
          </a:p>
          <a:p>
            <a:pPr marL="742950" lvl="1" indent="-285750" algn="l" fontAlgn="auto">
              <a:spcBef>
                <a:spcPts val="0"/>
              </a:spcBef>
              <a:spcAft>
                <a:spcPts val="0"/>
              </a:spcAft>
              <a:buFont typeface="Arial" pitchFamily="34" charset="0"/>
              <a:buChar char="•"/>
            </a:pPr>
            <a:r>
              <a:rPr lang="en-US" kern="0" dirty="0" smtClean="0"/>
              <a:t>E.g. reporting</a:t>
            </a:r>
          </a:p>
          <a:p>
            <a:pPr marL="742950" lvl="1" indent="-285750" algn="l" fontAlgn="auto">
              <a:spcBef>
                <a:spcPts val="0"/>
              </a:spcBef>
              <a:spcAft>
                <a:spcPts val="0"/>
              </a:spcAft>
              <a:buFont typeface="Arial" pitchFamily="34" charset="0"/>
              <a:buChar char="•"/>
            </a:pPr>
            <a:r>
              <a:rPr kumimoji="0" lang="en-US" b="0" i="0" u="none" strike="noStrike" kern="0" cap="none" spc="0" normalizeH="0" baseline="0" noProof="0" dirty="0" smtClean="0">
                <a:ln>
                  <a:noFill/>
                </a:ln>
                <a:effectLst/>
                <a:uLnTx/>
                <a:uFillTx/>
              </a:rPr>
              <a:t>E.g. web site reference data</a:t>
            </a: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endParaRPr lang="en-US" sz="2000" kern="0" dirty="0" smtClean="0"/>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endParaRPr lang="en-US" sz="2000" kern="0" dirty="0" smtClean="0"/>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r>
              <a:rPr lang="en-US" sz="2000" kern="0" dirty="0" smtClean="0"/>
              <a:t>Read/write scale-out via multiple copies:</a:t>
            </a:r>
          </a:p>
          <a:p>
            <a:pPr marL="742950" lvl="1" indent="-285750" algn="l" fontAlgn="auto">
              <a:spcBef>
                <a:spcPts val="0"/>
              </a:spcBef>
              <a:spcAft>
                <a:spcPts val="0"/>
              </a:spcAft>
              <a:buFont typeface="Arial" pitchFamily="34" charset="0"/>
              <a:buChar char="•"/>
            </a:pPr>
            <a:r>
              <a:rPr kumimoji="0" lang="en-US" b="0" i="0" u="none" strike="noStrike" kern="0" cap="none" spc="0" normalizeH="0" baseline="0" noProof="0" dirty="0" smtClean="0">
                <a:ln>
                  <a:noFill/>
                </a:ln>
                <a:effectLst/>
                <a:uLnTx/>
                <a:uFillTx/>
              </a:rPr>
              <a:t>E.g. Geo-located web applications</a:t>
            </a:r>
          </a:p>
          <a:p>
            <a:pPr marL="742950" lvl="1" indent="-285750" algn="l" fontAlgn="auto">
              <a:spcBef>
                <a:spcPts val="0"/>
              </a:spcBef>
              <a:spcAft>
                <a:spcPts val="0"/>
              </a:spcAft>
              <a:buFont typeface="Arial" pitchFamily="34" charset="0"/>
              <a:buChar char="•"/>
            </a:pPr>
            <a:r>
              <a:rPr lang="en-US" kern="0" dirty="0" smtClean="0"/>
              <a:t>E.g. Traffic manager</a:t>
            </a:r>
            <a:endParaRPr kumimoji="0" lang="en-US" b="0" i="0" u="none" strike="noStrike" kern="0" cap="none" spc="0" normalizeH="0" baseline="0" noProof="0" dirty="0" smtClean="0">
              <a:ln>
                <a:noFill/>
              </a:ln>
              <a:effectLst/>
              <a:uLnTx/>
              <a:uFillTx/>
            </a:endParaRPr>
          </a:p>
          <a:p>
            <a:pPr marL="285750" marR="0" lvl="0" indent="-285750" algn="l"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2000" b="0" i="0" u="none" strike="noStrike" kern="0" cap="none" spc="0" normalizeH="0" baseline="0" noProof="0" dirty="0" smtClean="0">
              <a:ln>
                <a:noFill/>
              </a:ln>
              <a:effectLst/>
              <a:uLnTx/>
              <a:uFillTx/>
            </a:endParaRPr>
          </a:p>
        </p:txBody>
      </p:sp>
      <p:cxnSp>
        <p:nvCxnSpPr>
          <p:cNvPr id="19" name="Straight Arrow Connector 18"/>
          <p:cNvCxnSpPr/>
          <p:nvPr/>
        </p:nvCxnSpPr>
        <p:spPr>
          <a:xfrm flipH="1" flipV="1">
            <a:off x="2942559" y="5092183"/>
            <a:ext cx="484801" cy="211812"/>
          </a:xfrm>
          <a:prstGeom prst="straightConnector1">
            <a:avLst/>
          </a:prstGeom>
          <a:noFill/>
          <a:ln w="25400" cap="flat" cmpd="sng" algn="ctr">
            <a:solidFill>
              <a:srgbClr val="000000">
                <a:lumMod val="50000"/>
              </a:srgbClr>
            </a:solidFill>
            <a:prstDash val="solid"/>
            <a:headEnd type="arrow"/>
            <a:tailEnd type="arrow"/>
          </a:ln>
          <a:effectLst/>
        </p:spPr>
      </p:cxnSp>
      <p:cxnSp>
        <p:nvCxnSpPr>
          <p:cNvPr id="20" name="Straight Arrow Connector 19"/>
          <p:cNvCxnSpPr/>
          <p:nvPr/>
        </p:nvCxnSpPr>
        <p:spPr>
          <a:xfrm flipV="1">
            <a:off x="2904912" y="4674106"/>
            <a:ext cx="542213" cy="278229"/>
          </a:xfrm>
          <a:prstGeom prst="straightConnector1">
            <a:avLst/>
          </a:prstGeom>
          <a:noFill/>
          <a:ln w="25400" cap="flat" cmpd="sng" algn="ctr">
            <a:solidFill>
              <a:srgbClr val="000000">
                <a:lumMod val="50000"/>
              </a:srgbClr>
            </a:solidFill>
            <a:prstDash val="solid"/>
            <a:headEnd type="arrow"/>
            <a:tailEnd type="arrow"/>
          </a:ln>
          <a:effectLst/>
        </p:spPr>
      </p:cxnSp>
      <p:sp>
        <p:nvSpPr>
          <p:cNvPr id="21" name="Can 20"/>
          <p:cNvSpPr/>
          <p:nvPr/>
        </p:nvSpPr>
        <p:spPr>
          <a:xfrm>
            <a:off x="2378823" y="4789629"/>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22" name="Can 21"/>
          <p:cNvSpPr/>
          <p:nvPr/>
        </p:nvSpPr>
        <p:spPr>
          <a:xfrm>
            <a:off x="3590305" y="4389594"/>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
        <p:nvSpPr>
          <p:cNvPr id="23" name="Can 22"/>
          <p:cNvSpPr/>
          <p:nvPr/>
        </p:nvSpPr>
        <p:spPr>
          <a:xfrm>
            <a:off x="3580665" y="5121266"/>
            <a:ext cx="383671" cy="423627"/>
          </a:xfrm>
          <a:prstGeom prst="can">
            <a:avLst/>
          </a:prstGeom>
          <a:gradFill rotWithShape="1">
            <a:gsLst>
              <a:gs pos="0">
                <a:srgbClr val="3A94D2">
                  <a:tint val="65000"/>
                  <a:satMod val="270000"/>
                </a:srgbClr>
              </a:gs>
              <a:gs pos="25000">
                <a:srgbClr val="3A94D2">
                  <a:tint val="60000"/>
                  <a:satMod val="300000"/>
                </a:srgbClr>
              </a:gs>
              <a:gs pos="100000">
                <a:srgbClr val="3A94D2">
                  <a:tint val="29000"/>
                  <a:satMod val="400000"/>
                </a:srgbClr>
              </a:gs>
            </a:gsLst>
            <a:lin ang="16200000" scaled="1"/>
          </a:gradFill>
          <a:ln w="9525" cap="flat" cmpd="sng" algn="ctr">
            <a:solidFill>
              <a:srgbClr val="3A94D2">
                <a:satMod val="150000"/>
              </a:srgbClr>
            </a:solidFill>
            <a:prstDash val="soli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7118048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Azure Data Sync</a:t>
            </a:r>
            <a:endParaRPr lang="en-US" dirty="0"/>
          </a:p>
        </p:txBody>
      </p:sp>
      <p:sp>
        <p:nvSpPr>
          <p:cNvPr id="3" name="Content Placeholder 2"/>
          <p:cNvSpPr>
            <a:spLocks noGrp="1"/>
          </p:cNvSpPr>
          <p:nvPr>
            <p:ph type="body" sz="quarter" idx="10"/>
          </p:nvPr>
        </p:nvSpPr>
        <p:spPr>
          <a:xfrm>
            <a:off x="519112" y="1447799"/>
            <a:ext cx="11149013" cy="5527667"/>
          </a:xfrm>
        </p:spPr>
        <p:txBody>
          <a:bodyPr/>
          <a:lstStyle/>
          <a:p>
            <a:r>
              <a:rPr lang="en-US" sz="2800" dirty="0" smtClean="0"/>
              <a:t>No-Code Sync Configuration</a:t>
            </a:r>
          </a:p>
          <a:p>
            <a:pPr lvl="1"/>
            <a:r>
              <a:rPr lang="en-US" sz="2400" dirty="0" smtClean="0"/>
              <a:t>Easily define data to be synchronized and locations</a:t>
            </a:r>
          </a:p>
          <a:p>
            <a:pPr lvl="1"/>
            <a:r>
              <a:rPr lang="en-US" sz="2400" dirty="0" smtClean="0"/>
              <a:t>Choose how often data is synchronized</a:t>
            </a:r>
          </a:p>
          <a:p>
            <a:r>
              <a:rPr lang="en-US" sz="2800" dirty="0" smtClean="0"/>
              <a:t>Full Data Synchronization Capabilities</a:t>
            </a:r>
          </a:p>
          <a:p>
            <a:pPr lvl="1"/>
            <a:r>
              <a:rPr lang="en-US" sz="2400" dirty="0" smtClean="0"/>
              <a:t>Two-way sync of same data, as well as one-way sync</a:t>
            </a:r>
          </a:p>
          <a:p>
            <a:r>
              <a:rPr lang="en-US" sz="2800" dirty="0" smtClean="0"/>
              <a:t>Conflict Handling</a:t>
            </a:r>
          </a:p>
          <a:p>
            <a:pPr lvl="1"/>
            <a:r>
              <a:rPr lang="en-US" sz="2400" dirty="0" smtClean="0"/>
              <a:t>Detect and resolve conflicts caused by the same data being changed in multiple locations</a:t>
            </a:r>
          </a:p>
          <a:p>
            <a:r>
              <a:rPr lang="en-US" sz="2800" dirty="0" smtClean="0"/>
              <a:t>Logging and Monitoring</a:t>
            </a:r>
          </a:p>
          <a:p>
            <a:pPr lvl="1"/>
            <a:r>
              <a:rPr lang="en-US" sz="2400" dirty="0" smtClean="0"/>
              <a:t>Administration capabilities for tracking usage</a:t>
            </a:r>
          </a:p>
          <a:p>
            <a:r>
              <a:rPr lang="en-US" sz="2800" dirty="0" smtClean="0"/>
              <a:t>Scale</a:t>
            </a:r>
          </a:p>
          <a:p>
            <a:pPr lvl="1"/>
            <a:r>
              <a:rPr lang="en-US" sz="2400" dirty="0" smtClean="0"/>
              <a:t>Service scales as resources requirements grow</a:t>
            </a:r>
          </a:p>
          <a:p>
            <a:endParaRPr lang="en-US" sz="2800" dirty="0"/>
          </a:p>
        </p:txBody>
      </p:sp>
    </p:spTree>
    <p:extLst>
      <p:ext uri="{BB962C8B-B14F-4D97-AF65-F5344CB8AC3E}">
        <p14:creationId xmlns:p14="http://schemas.microsoft.com/office/powerpoint/2010/main" val="12519808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Utilizing SQL Azure</a:t>
            </a:r>
          </a:p>
          <a:p>
            <a:pPr lvl="1"/>
            <a:r>
              <a:rPr lang="en-US" dirty="0" smtClean="0"/>
              <a:t>What’s the same, what’s different, what’s unique?</a:t>
            </a:r>
          </a:p>
          <a:p>
            <a:r>
              <a:rPr lang="en-US" dirty="0" smtClean="0"/>
              <a:t>One-time migration to SQL Azure</a:t>
            </a:r>
          </a:p>
          <a:p>
            <a:pPr lvl="1"/>
            <a:r>
              <a:rPr lang="en-US" dirty="0" smtClean="0"/>
              <a:t>From SQL Server</a:t>
            </a:r>
          </a:p>
          <a:p>
            <a:pPr lvl="1"/>
            <a:r>
              <a:rPr lang="en-US" dirty="0"/>
              <a:t>From Access and other data sources</a:t>
            </a:r>
            <a:endParaRPr lang="en-US" dirty="0" smtClean="0"/>
          </a:p>
          <a:p>
            <a:r>
              <a:rPr lang="en-US" dirty="0" smtClean="0"/>
              <a:t>On-going data sharing</a:t>
            </a:r>
          </a:p>
          <a:p>
            <a:pPr lvl="1"/>
            <a:r>
              <a:rPr lang="en-US" dirty="0" smtClean="0"/>
              <a:t>Between on-premises and cloud</a:t>
            </a:r>
          </a:p>
          <a:p>
            <a:pPr lvl="1"/>
            <a:r>
              <a:rPr lang="en-US" dirty="0" smtClean="0"/>
              <a:t>Between cloud databases</a:t>
            </a:r>
          </a:p>
          <a:p>
            <a:r>
              <a:rPr lang="en-US" dirty="0" smtClean="0"/>
              <a:t>Roadmap</a:t>
            </a:r>
            <a:endParaRPr lang="en-US" dirty="0"/>
          </a:p>
        </p:txBody>
      </p:sp>
    </p:spTree>
    <p:extLst>
      <p:ext uri="{BB962C8B-B14F-4D97-AF65-F5344CB8AC3E}">
        <p14:creationId xmlns:p14="http://schemas.microsoft.com/office/powerpoint/2010/main" val="164532499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SQL Azure Data Sync CTP2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6687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7187550" y="2137970"/>
            <a:ext cx="711739" cy="61868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SQL Azure Data Sync Components</a:t>
            </a:r>
            <a:endParaRPr lang="en-US" dirty="0"/>
          </a:p>
        </p:txBody>
      </p:sp>
      <p:sp>
        <p:nvSpPr>
          <p:cNvPr id="3" name="Flowchart: Magnetic Disk 2"/>
          <p:cNvSpPr/>
          <p:nvPr/>
        </p:nvSpPr>
        <p:spPr>
          <a:xfrm>
            <a:off x="8128782" y="3196169"/>
            <a:ext cx="681442" cy="718475"/>
          </a:xfrm>
          <a:prstGeom prst="flowChartMagneticDisk">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US" sz="1600" b="1" dirty="0"/>
          </a:p>
        </p:txBody>
      </p:sp>
      <p:sp>
        <p:nvSpPr>
          <p:cNvPr id="4" name="Rounded Rectangle 3"/>
          <p:cNvSpPr/>
          <p:nvPr/>
        </p:nvSpPr>
        <p:spPr>
          <a:xfrm>
            <a:off x="4643373" y="3183730"/>
            <a:ext cx="2702907" cy="2669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0" rIns="121899" bIns="60949" rtlCol="0" anchor="t" anchorCtr="0"/>
          <a:lstStyle/>
          <a:p>
            <a:pPr algn="ctr"/>
            <a:r>
              <a:rPr lang="en-US" sz="2100" b="1" dirty="0"/>
              <a:t>Windows Azure</a:t>
            </a:r>
          </a:p>
          <a:p>
            <a:pPr algn="ctr"/>
            <a:endParaRPr lang="en-US" sz="2100" b="1" dirty="0"/>
          </a:p>
        </p:txBody>
      </p:sp>
      <p:sp>
        <p:nvSpPr>
          <p:cNvPr id="5" name="Flowchart: Magnetic Disk 4"/>
          <p:cNvSpPr/>
          <p:nvPr/>
        </p:nvSpPr>
        <p:spPr>
          <a:xfrm>
            <a:off x="7976382" y="2992969"/>
            <a:ext cx="681442" cy="718475"/>
          </a:xfrm>
          <a:prstGeom prst="flowChartMagneticDisk">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ctr"/>
          <a:lstStyle/>
          <a:p>
            <a:pPr algn="ctr"/>
            <a:endParaRPr lang="en-US" sz="1400" b="1" dirty="0"/>
          </a:p>
        </p:txBody>
      </p:sp>
      <p:sp>
        <p:nvSpPr>
          <p:cNvPr id="6" name="TextBox 5"/>
          <p:cNvSpPr txBox="1"/>
          <p:nvPr/>
        </p:nvSpPr>
        <p:spPr>
          <a:xfrm>
            <a:off x="8248537" y="1715185"/>
            <a:ext cx="2828722" cy="1046418"/>
          </a:xfrm>
          <a:prstGeom prst="rect">
            <a:avLst/>
          </a:prstGeom>
          <a:noFill/>
        </p:spPr>
        <p:txBody>
          <a:bodyPr wrap="square" lIns="121899" tIns="60949" rIns="121899" bIns="60949" rtlCol="0">
            <a:spAutoFit/>
          </a:bodyPr>
          <a:lstStyle/>
          <a:p>
            <a:r>
              <a:rPr lang="en-US" sz="2000" dirty="0" smtClean="0"/>
              <a:t>Service Data</a:t>
            </a:r>
          </a:p>
          <a:p>
            <a:r>
              <a:rPr lang="en-US" sz="2000" dirty="0"/>
              <a:t>E.g. Configuration, Logs &amp; Diagnostics</a:t>
            </a:r>
          </a:p>
        </p:txBody>
      </p:sp>
      <p:pic>
        <p:nvPicPr>
          <p:cNvPr id="7" name="Picture 2" descr="C:\DVD_ART36\Artwork_Imagery\Icons - Illustrations\_ REAL VISTA STYLE\desktop computer.png"/>
          <p:cNvPicPr>
            <a:picLocks noChangeAspect="1" noChangeArrowheads="1"/>
          </p:cNvPicPr>
          <p:nvPr/>
        </p:nvPicPr>
        <p:blipFill>
          <a:blip r:embed="rId2" cstate="print"/>
          <a:srcRect/>
          <a:stretch>
            <a:fillRect/>
          </a:stretch>
        </p:blipFill>
        <p:spPr bwMode="auto">
          <a:xfrm>
            <a:off x="2834397" y="2251519"/>
            <a:ext cx="912798" cy="990885"/>
          </a:xfrm>
          <a:prstGeom prst="rect">
            <a:avLst/>
          </a:prstGeom>
          <a:noFill/>
        </p:spPr>
      </p:pic>
      <p:pic>
        <p:nvPicPr>
          <p:cNvPr id="8" name="Picture 5" descr="C:\Program Files\Microsoft Resource DVD Artwork\DVD_ART\Artwork_Imagery\Shapes and Graphics\Buidlings and dwellings\enterprise red.png"/>
          <p:cNvPicPr>
            <a:picLocks noChangeAspect="1" noChangeArrowheads="1"/>
          </p:cNvPicPr>
          <p:nvPr/>
        </p:nvPicPr>
        <p:blipFill>
          <a:blip r:embed="rId3" cstate="print"/>
          <a:srcRect/>
          <a:stretch>
            <a:fillRect/>
          </a:stretch>
        </p:blipFill>
        <p:spPr bwMode="auto">
          <a:xfrm>
            <a:off x="1245880" y="4334290"/>
            <a:ext cx="817400" cy="1253061"/>
          </a:xfrm>
          <a:prstGeom prst="rect">
            <a:avLst/>
          </a:prstGeom>
          <a:noFill/>
        </p:spPr>
      </p:pic>
      <p:pic>
        <p:nvPicPr>
          <p:cNvPr id="9"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1924052" y="5210966"/>
            <a:ext cx="533842" cy="576615"/>
          </a:xfrm>
          <a:prstGeom prst="rect">
            <a:avLst/>
          </a:prstGeom>
          <a:noFill/>
        </p:spPr>
      </p:pic>
      <p:sp>
        <p:nvSpPr>
          <p:cNvPr id="10" name="Rounded Rectangle 9"/>
          <p:cNvSpPr/>
          <p:nvPr/>
        </p:nvSpPr>
        <p:spPr>
          <a:xfrm>
            <a:off x="2122275" y="4547243"/>
            <a:ext cx="965045" cy="574117"/>
          </a:xfrm>
          <a:prstGeom prst="roundRect">
            <a:avLst/>
          </a:prstGeom>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1900" dirty="0">
                <a:solidFill>
                  <a:schemeClr val="bg1"/>
                </a:solidFill>
              </a:rPr>
              <a:t>Sync Agent</a:t>
            </a:r>
          </a:p>
        </p:txBody>
      </p:sp>
      <p:sp>
        <p:nvSpPr>
          <p:cNvPr id="11" name="Left-Right Arrow 10"/>
          <p:cNvSpPr/>
          <p:nvPr/>
        </p:nvSpPr>
        <p:spPr>
          <a:xfrm>
            <a:off x="3221477" y="4654421"/>
            <a:ext cx="1466009" cy="350459"/>
          </a:xfrm>
          <a:prstGeom prst="leftRightArrow">
            <a:avLst/>
          </a:prstGeom>
          <a:ln/>
        </p:spPr>
        <p:style>
          <a:lnRef idx="0">
            <a:schemeClr val="accent6"/>
          </a:lnRef>
          <a:fillRef idx="3">
            <a:schemeClr val="accent6"/>
          </a:fillRef>
          <a:effectRef idx="3">
            <a:schemeClr val="accent6"/>
          </a:effectRef>
          <a:fontRef idx="minor">
            <a:schemeClr val="lt1"/>
          </a:fontRef>
        </p:style>
        <p:txBody>
          <a:bodyPr lIns="121899" tIns="60949" rIns="121899" bIns="60949" rtlCol="0" anchor="ctr" anchorCtr="0"/>
          <a:lstStyle/>
          <a:p>
            <a:pPr algn="ctr" defTabSz="1218987">
              <a:defRPr/>
            </a:pPr>
            <a:r>
              <a:rPr lang="en-US" sz="1300" b="1" kern="0" dirty="0">
                <a:solidFill>
                  <a:schemeClr val="tx1">
                    <a:lumMod val="65000"/>
                    <a:lumOff val="35000"/>
                  </a:schemeClr>
                </a:solidFill>
                <a:latin typeface="Segoe"/>
              </a:rPr>
              <a:t>HTTPS</a:t>
            </a:r>
          </a:p>
        </p:txBody>
      </p:sp>
      <p:sp>
        <p:nvSpPr>
          <p:cNvPr id="12" name="TextBox 11"/>
          <p:cNvSpPr txBox="1"/>
          <p:nvPr/>
        </p:nvSpPr>
        <p:spPr>
          <a:xfrm>
            <a:off x="9125813" y="4946633"/>
            <a:ext cx="2597034" cy="984863"/>
          </a:xfrm>
          <a:prstGeom prst="rect">
            <a:avLst/>
          </a:prstGeom>
          <a:noFill/>
        </p:spPr>
        <p:txBody>
          <a:bodyPr wrap="square" lIns="121899" tIns="60949" rIns="121899" bIns="60949" rtlCol="0">
            <a:spAutoFit/>
          </a:bodyPr>
          <a:lstStyle/>
          <a:p>
            <a:r>
              <a:rPr lang="en-US" dirty="0" smtClean="0"/>
              <a:t>User Databases</a:t>
            </a:r>
          </a:p>
          <a:p>
            <a:r>
              <a:rPr lang="en-US" dirty="0"/>
              <a:t>+ Change Tracking</a:t>
            </a:r>
          </a:p>
          <a:p>
            <a:r>
              <a:rPr lang="en-US" dirty="0"/>
              <a:t>+ Sync meta-data</a:t>
            </a:r>
          </a:p>
        </p:txBody>
      </p:sp>
      <p:pic>
        <p:nvPicPr>
          <p:cNvPr id="13"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8421522" y="4598795"/>
            <a:ext cx="472602" cy="510468"/>
          </a:xfrm>
          <a:prstGeom prst="rect">
            <a:avLst/>
          </a:prstGeom>
          <a:noFill/>
        </p:spPr>
      </p:pic>
      <p:pic>
        <p:nvPicPr>
          <p:cNvPr id="14"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8513914" y="4754298"/>
            <a:ext cx="472602" cy="510468"/>
          </a:xfrm>
          <a:prstGeom prst="rect">
            <a:avLst/>
          </a:prstGeom>
          <a:noFill/>
        </p:spPr>
      </p:pic>
      <p:pic>
        <p:nvPicPr>
          <p:cNvPr id="15"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8613910" y="4914838"/>
            <a:ext cx="472602" cy="510468"/>
          </a:xfrm>
          <a:prstGeom prst="rect">
            <a:avLst/>
          </a:prstGeom>
          <a:noFill/>
        </p:spPr>
      </p:pic>
      <p:pic>
        <p:nvPicPr>
          <p:cNvPr id="16"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8411170" y="5550226"/>
            <a:ext cx="472602" cy="510468"/>
          </a:xfrm>
          <a:prstGeom prst="rect">
            <a:avLst/>
          </a:prstGeom>
          <a:noFill/>
        </p:spPr>
      </p:pic>
      <p:pic>
        <p:nvPicPr>
          <p:cNvPr id="17"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8503562" y="5705729"/>
            <a:ext cx="472602" cy="510468"/>
          </a:xfrm>
          <a:prstGeom prst="rect">
            <a:avLst/>
          </a:prstGeom>
          <a:noFill/>
        </p:spPr>
      </p:pic>
      <p:pic>
        <p:nvPicPr>
          <p:cNvPr id="18" name="Picture 3" descr="C:\Program Files\Microsoft Resource DVD Artwork\DVD_ART\Artwork_Imagery\HARDWARE_IMAGERY\Illustration - Misc Hardware\XML Icons\Database blue.png"/>
          <p:cNvPicPr>
            <a:picLocks noChangeAspect="1" noChangeArrowheads="1"/>
          </p:cNvPicPr>
          <p:nvPr/>
        </p:nvPicPr>
        <p:blipFill>
          <a:blip r:embed="rId4" cstate="print"/>
          <a:srcRect/>
          <a:stretch>
            <a:fillRect/>
          </a:stretch>
        </p:blipFill>
        <p:spPr bwMode="auto">
          <a:xfrm>
            <a:off x="8603558" y="5866269"/>
            <a:ext cx="472602" cy="510468"/>
          </a:xfrm>
          <a:prstGeom prst="rect">
            <a:avLst/>
          </a:prstGeom>
          <a:noFill/>
        </p:spPr>
      </p:pic>
      <p:sp>
        <p:nvSpPr>
          <p:cNvPr id="19" name="Left-Right Arrow 18"/>
          <p:cNvSpPr/>
          <p:nvPr/>
        </p:nvSpPr>
        <p:spPr>
          <a:xfrm>
            <a:off x="7406609" y="4834301"/>
            <a:ext cx="843660" cy="350459"/>
          </a:xfrm>
          <a:prstGeom prst="leftRightArrow">
            <a:avLst/>
          </a:prstGeom>
          <a:ln/>
        </p:spPr>
        <p:style>
          <a:lnRef idx="0">
            <a:schemeClr val="accent6"/>
          </a:lnRef>
          <a:fillRef idx="3">
            <a:schemeClr val="accent6"/>
          </a:fillRef>
          <a:effectRef idx="3">
            <a:schemeClr val="accent6"/>
          </a:effectRef>
          <a:fontRef idx="minor">
            <a:schemeClr val="lt1"/>
          </a:fontRef>
        </p:style>
        <p:txBody>
          <a:bodyPr lIns="121899" tIns="60949" rIns="121899" bIns="60949" rtlCol="0" anchor="ctr" anchorCtr="0"/>
          <a:lstStyle/>
          <a:p>
            <a:pPr algn="ctr" defTabSz="1218987">
              <a:defRPr/>
            </a:pPr>
            <a:endParaRPr lang="en-US" sz="1300" b="1" kern="0" dirty="0">
              <a:solidFill>
                <a:schemeClr val="tx1">
                  <a:lumMod val="65000"/>
                  <a:lumOff val="35000"/>
                </a:schemeClr>
              </a:solidFill>
              <a:latin typeface="Segoe"/>
            </a:endParaRPr>
          </a:p>
        </p:txBody>
      </p:sp>
      <p:sp>
        <p:nvSpPr>
          <p:cNvPr id="20" name="Left-Right Arrow 19"/>
          <p:cNvSpPr/>
          <p:nvPr/>
        </p:nvSpPr>
        <p:spPr>
          <a:xfrm>
            <a:off x="7432644" y="5486745"/>
            <a:ext cx="843660" cy="350459"/>
          </a:xfrm>
          <a:prstGeom prst="leftRightArrow">
            <a:avLst/>
          </a:prstGeom>
          <a:ln/>
        </p:spPr>
        <p:style>
          <a:lnRef idx="0">
            <a:schemeClr val="accent6"/>
          </a:lnRef>
          <a:fillRef idx="3">
            <a:schemeClr val="accent6"/>
          </a:fillRef>
          <a:effectRef idx="3">
            <a:schemeClr val="accent6"/>
          </a:effectRef>
          <a:fontRef idx="minor">
            <a:schemeClr val="lt1"/>
          </a:fontRef>
        </p:style>
        <p:txBody>
          <a:bodyPr lIns="121899" tIns="60949" rIns="121899" bIns="60949" rtlCol="0" anchor="ctr" anchorCtr="0"/>
          <a:lstStyle/>
          <a:p>
            <a:pPr algn="ctr" defTabSz="1218987">
              <a:defRPr/>
            </a:pPr>
            <a:endParaRPr lang="en-US" sz="1300" b="1" kern="0" dirty="0">
              <a:solidFill>
                <a:schemeClr val="tx1">
                  <a:lumMod val="65000"/>
                  <a:lumOff val="35000"/>
                </a:schemeClr>
              </a:solidFill>
              <a:latin typeface="Segoe"/>
            </a:endParaRPr>
          </a:p>
        </p:txBody>
      </p:sp>
      <p:cxnSp>
        <p:nvCxnSpPr>
          <p:cNvPr id="21" name="Straight Arrow Connector 20"/>
          <p:cNvCxnSpPr/>
          <p:nvPr/>
        </p:nvCxnSpPr>
        <p:spPr>
          <a:xfrm flipH="1">
            <a:off x="7406611" y="3604167"/>
            <a:ext cx="528465" cy="136271"/>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1348646" y="2207617"/>
            <a:ext cx="1457164" cy="400087"/>
          </a:xfrm>
          <a:prstGeom prst="rect">
            <a:avLst/>
          </a:prstGeom>
          <a:noFill/>
        </p:spPr>
        <p:txBody>
          <a:bodyPr wrap="square" lIns="121899" tIns="60949" rIns="121899" bIns="60949" rtlCol="0">
            <a:spAutoFit/>
          </a:bodyPr>
          <a:lstStyle/>
          <a:p>
            <a:pPr algn="r"/>
            <a:r>
              <a:rPr lang="en-US" dirty="0" smtClean="0"/>
              <a:t>Admin UI</a:t>
            </a:r>
            <a:endParaRPr lang="en-US" dirty="0"/>
          </a:p>
        </p:txBody>
      </p:sp>
      <p:cxnSp>
        <p:nvCxnSpPr>
          <p:cNvPr id="23" name="Straight Arrow Connector 22"/>
          <p:cNvCxnSpPr/>
          <p:nvPr/>
        </p:nvCxnSpPr>
        <p:spPr>
          <a:xfrm flipH="1" flipV="1">
            <a:off x="3627039" y="3206958"/>
            <a:ext cx="938018" cy="658631"/>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101574" y="5604430"/>
            <a:ext cx="2799555" cy="954085"/>
          </a:xfrm>
          <a:prstGeom prst="rect">
            <a:avLst/>
          </a:prstGeom>
          <a:noFill/>
        </p:spPr>
        <p:txBody>
          <a:bodyPr wrap="square" lIns="121899" tIns="60949" rIns="121899" bIns="60949" rtlCol="0">
            <a:spAutoFit/>
          </a:bodyPr>
          <a:lstStyle/>
          <a:p>
            <a:r>
              <a:rPr lang="en-US" dirty="0"/>
              <a:t>User Databases</a:t>
            </a:r>
          </a:p>
          <a:p>
            <a:r>
              <a:rPr lang="en-US" dirty="0"/>
              <a:t>+ Change Tracking</a:t>
            </a:r>
          </a:p>
          <a:p>
            <a:r>
              <a:rPr lang="en-US" dirty="0"/>
              <a:t>+ Sync meta-data</a:t>
            </a:r>
          </a:p>
        </p:txBody>
      </p:sp>
      <p:sp>
        <p:nvSpPr>
          <p:cNvPr id="25" name="Rectangle 24"/>
          <p:cNvSpPr/>
          <p:nvPr/>
        </p:nvSpPr>
        <p:spPr>
          <a:xfrm>
            <a:off x="4783301" y="3719010"/>
            <a:ext cx="2416857" cy="1858705"/>
          </a:xfrm>
          <a:prstGeom prst="rect">
            <a:avLst/>
          </a:prstGeom>
        </p:spPr>
        <p:style>
          <a:lnRef idx="1">
            <a:schemeClr val="accent1"/>
          </a:lnRef>
          <a:fillRef idx="2">
            <a:schemeClr val="accent1"/>
          </a:fillRef>
          <a:effectRef idx="1">
            <a:schemeClr val="accent1"/>
          </a:effectRef>
          <a:fontRef idx="minor">
            <a:schemeClr val="dk1"/>
          </a:fontRef>
        </p:style>
        <p:txBody>
          <a:bodyPr lIns="121899" tIns="60949" rIns="121899" bIns="60949" rtlCol="0" anchor="t" anchorCtr="0"/>
          <a:lstStyle/>
          <a:p>
            <a:pPr algn="ctr"/>
            <a:r>
              <a:rPr lang="en-US" sz="1600" b="1" dirty="0"/>
              <a:t>SQL Azure Data Sync</a:t>
            </a:r>
          </a:p>
        </p:txBody>
      </p:sp>
      <p:pic>
        <p:nvPicPr>
          <p:cNvPr id="26" name="Picture 2" descr="C:\Program Files\Microsoft Resource DVD Artwork\DVD_ART\Artwork_Imagery\HARDWARE_IMAGERY\Illustration - Misc Hardware\Windows Vista Illustration Icons\Sync.png"/>
          <p:cNvPicPr>
            <a:picLocks noChangeAspect="1" noChangeArrowheads="1"/>
          </p:cNvPicPr>
          <p:nvPr/>
        </p:nvPicPr>
        <p:blipFill>
          <a:blip r:embed="rId5" cstate="print"/>
          <a:srcRect/>
          <a:stretch>
            <a:fillRect/>
          </a:stretch>
        </p:blipFill>
        <p:spPr bwMode="auto">
          <a:xfrm>
            <a:off x="5641502" y="4010217"/>
            <a:ext cx="706649" cy="744080"/>
          </a:xfrm>
          <a:prstGeom prst="rect">
            <a:avLst/>
          </a:prstGeom>
          <a:noFill/>
        </p:spPr>
      </p:pic>
      <p:sp>
        <p:nvSpPr>
          <p:cNvPr id="27" name="Rectangle 26"/>
          <p:cNvSpPr/>
          <p:nvPr/>
        </p:nvSpPr>
        <p:spPr bwMode="auto">
          <a:xfrm>
            <a:off x="4990310" y="4860583"/>
            <a:ext cx="2007494" cy="481659"/>
          </a:xfrm>
          <a:prstGeom prst="rect">
            <a:avLst/>
          </a:prstGeom>
          <a:solidFill>
            <a:schemeClr val="accent1">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bg1"/>
                </a:solidFill>
              </a:rPr>
              <a:t>Sync Framework</a:t>
            </a:r>
          </a:p>
        </p:txBody>
      </p:sp>
      <p:cxnSp>
        <p:nvCxnSpPr>
          <p:cNvPr id="28" name="Straight Arrow Connector 27"/>
          <p:cNvCxnSpPr/>
          <p:nvPr/>
        </p:nvCxnSpPr>
        <p:spPr>
          <a:xfrm flipH="1">
            <a:off x="7174834" y="2848291"/>
            <a:ext cx="342892" cy="351035"/>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29" name="TextBox 28"/>
          <p:cNvSpPr txBox="1"/>
          <p:nvPr/>
        </p:nvSpPr>
        <p:spPr>
          <a:xfrm>
            <a:off x="7935076" y="3976098"/>
            <a:ext cx="1216834" cy="246221"/>
          </a:xfrm>
          <a:prstGeom prst="rect">
            <a:avLst/>
          </a:prstGeom>
          <a:noFill/>
        </p:spPr>
        <p:txBody>
          <a:bodyPr wrap="square" lIns="0" tIns="0" rIns="0" bIns="0" rtlCol="0">
            <a:spAutoFit/>
          </a:bodyPr>
          <a:lstStyle/>
          <a:p>
            <a:r>
              <a:rPr lang="en-US" sz="1600" b="1" dirty="0"/>
              <a:t>SQL Azure</a:t>
            </a:r>
          </a:p>
        </p:txBody>
      </p:sp>
      <p:sp>
        <p:nvSpPr>
          <p:cNvPr id="31" name="Rectangle 30"/>
          <p:cNvSpPr/>
          <p:nvPr/>
        </p:nvSpPr>
        <p:spPr bwMode="auto">
          <a:xfrm>
            <a:off x="7018649" y="2011908"/>
            <a:ext cx="711739" cy="61868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33" name="Rectangle 32"/>
          <p:cNvSpPr/>
          <p:nvPr/>
        </p:nvSpPr>
        <p:spPr bwMode="auto">
          <a:xfrm>
            <a:off x="6849528" y="1907388"/>
            <a:ext cx="711739" cy="61868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34" name="TextBox 33"/>
          <p:cNvSpPr txBox="1"/>
          <p:nvPr/>
        </p:nvSpPr>
        <p:spPr>
          <a:xfrm>
            <a:off x="5196468" y="1903553"/>
            <a:ext cx="1392263" cy="738664"/>
          </a:xfrm>
          <a:prstGeom prst="rect">
            <a:avLst/>
          </a:prstGeom>
          <a:noFill/>
        </p:spPr>
        <p:txBody>
          <a:bodyPr wrap="square" lIns="0" tIns="0" rIns="0" bIns="0" rtlCol="0">
            <a:spAutoFit/>
          </a:bodyPr>
          <a:lstStyle/>
          <a:p>
            <a:pPr algn="r"/>
            <a:r>
              <a:rPr lang="en-US" sz="1600" b="1" dirty="0"/>
              <a:t>Win Azure </a:t>
            </a:r>
            <a:r>
              <a:rPr lang="en-US" sz="1600" b="1" dirty="0" smtClean="0"/>
              <a:t>Tables, Blobs, Queues</a:t>
            </a:r>
            <a:endParaRPr lang="en-US" sz="1600" b="1" dirty="0"/>
          </a:p>
        </p:txBody>
      </p:sp>
    </p:spTree>
    <p:extLst>
      <p:ext uri="{BB962C8B-B14F-4D97-AF65-F5344CB8AC3E}">
        <p14:creationId xmlns:p14="http://schemas.microsoft.com/office/powerpoint/2010/main" val="1742168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par>
                                <p:cTn id="85" presetID="10" presetClass="entr" presetSubtype="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fade">
                                      <p:cBhvr>
                                        <p:cTn id="90" dur="500"/>
                                        <p:tgtEl>
                                          <p:spTgt spid="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animBg="1"/>
      <p:bldP spid="5" grpId="0" animBg="1"/>
      <p:bldP spid="6" grpId="0"/>
      <p:bldP spid="10" grpId="0" animBg="1"/>
      <p:bldP spid="11" grpId="0" animBg="1"/>
      <p:bldP spid="12" grpId="0"/>
      <p:bldP spid="19" grpId="0" animBg="1"/>
      <p:bldP spid="20" grpId="0" animBg="1"/>
      <p:bldP spid="22" grpId="0"/>
      <p:bldP spid="24" grpId="0"/>
      <p:bldP spid="27" grpId="0" animBg="1"/>
      <p:bldP spid="29" grpId="0"/>
      <p:bldP spid="31" grpId="0" animBg="1"/>
      <p:bldP spid="33"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Azure Data Sync </a:t>
            </a:r>
            <a:endParaRPr lang="en-US" dirty="0"/>
          </a:p>
        </p:txBody>
      </p:sp>
      <p:sp>
        <p:nvSpPr>
          <p:cNvPr id="3" name="Content Placeholder 2"/>
          <p:cNvSpPr>
            <a:spLocks noGrp="1"/>
          </p:cNvSpPr>
          <p:nvPr>
            <p:ph sz="half" idx="1"/>
          </p:nvPr>
        </p:nvSpPr>
        <p:spPr/>
        <p:txBody>
          <a:bodyPr/>
          <a:lstStyle/>
          <a:p>
            <a:r>
              <a:rPr lang="en-US" smtClean="0"/>
              <a:t>Sync Provisioning:</a:t>
            </a:r>
          </a:p>
          <a:p>
            <a:pPr lvl="1"/>
            <a:r>
              <a:rPr lang="en-US" smtClean="0"/>
              <a:t>Change tracking via triggers and side-tables</a:t>
            </a:r>
          </a:p>
          <a:p>
            <a:pPr lvl="1"/>
            <a:r>
              <a:rPr lang="en-US" smtClean="0"/>
              <a:t>Minimal DML overhead</a:t>
            </a:r>
          </a:p>
          <a:p>
            <a:pPr lvl="1"/>
            <a:r>
              <a:rPr lang="en-US" smtClean="0"/>
              <a:t>No change to user tables</a:t>
            </a:r>
          </a:p>
          <a:p>
            <a:pPr lvl="1"/>
            <a:r>
              <a:rPr lang="en-US" smtClean="0"/>
              <a:t>Stored procs and meta-data tables</a:t>
            </a:r>
          </a:p>
          <a:p>
            <a:pPr lvl="1"/>
            <a:r>
              <a:rPr lang="en-US" smtClean="0"/>
              <a:t>Snapshot isolation enabled for SQL Server database</a:t>
            </a:r>
          </a:p>
          <a:p>
            <a:endParaRPr lang="en-US" smtClean="0"/>
          </a:p>
          <a:p>
            <a:r>
              <a:rPr lang="en-US" smtClean="0"/>
              <a:t>Batching:</a:t>
            </a:r>
          </a:p>
          <a:p>
            <a:pPr lvl="1"/>
            <a:r>
              <a:rPr lang="en-US" smtClean="0"/>
              <a:t>Data change split into batches for transfer</a:t>
            </a:r>
            <a:endParaRPr lang="en-US" dirty="0"/>
          </a:p>
        </p:txBody>
      </p:sp>
      <p:sp>
        <p:nvSpPr>
          <p:cNvPr id="4" name="Content Placeholder 3"/>
          <p:cNvSpPr>
            <a:spLocks noGrp="1"/>
          </p:cNvSpPr>
          <p:nvPr>
            <p:ph sz="half" idx="2"/>
          </p:nvPr>
        </p:nvSpPr>
        <p:spPr/>
        <p:txBody>
          <a:bodyPr/>
          <a:lstStyle/>
          <a:p>
            <a:r>
              <a:rPr lang="en-US" smtClean="0"/>
              <a:t>Transactional Consistency:</a:t>
            </a:r>
          </a:p>
          <a:p>
            <a:pPr lvl="1"/>
            <a:r>
              <a:rPr lang="en-US" smtClean="0"/>
              <a:t>Batches split into transactions to apply</a:t>
            </a:r>
          </a:p>
          <a:p>
            <a:pPr lvl="1"/>
            <a:r>
              <a:rPr lang="en-US" smtClean="0"/>
              <a:t>PK/FK ordering preserved</a:t>
            </a:r>
          </a:p>
          <a:p>
            <a:pPr lvl="1"/>
            <a:r>
              <a:rPr lang="en-US" smtClean="0"/>
              <a:t>Transaction boundaries at source not preserved</a:t>
            </a:r>
          </a:p>
          <a:p>
            <a:pPr lvl="1"/>
            <a:r>
              <a:rPr lang="en-US" smtClean="0"/>
              <a:t>E.g. Could get new Order applied in separate transaction to associated new OrderDetails</a:t>
            </a:r>
            <a:endParaRPr lang="en-US" dirty="0"/>
          </a:p>
        </p:txBody>
      </p:sp>
    </p:spTree>
    <p:extLst>
      <p:ext uri="{BB962C8B-B14F-4D97-AF65-F5344CB8AC3E}">
        <p14:creationId xmlns:p14="http://schemas.microsoft.com/office/powerpoint/2010/main" val="8733425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Planned V1 Features not in CTP2</a:t>
            </a:r>
            <a:endParaRPr lang="en-US" dirty="0"/>
          </a:p>
        </p:txBody>
      </p:sp>
      <p:sp>
        <p:nvSpPr>
          <p:cNvPr id="3" name="Content Placeholder 2"/>
          <p:cNvSpPr>
            <a:spLocks noGrp="1"/>
          </p:cNvSpPr>
          <p:nvPr>
            <p:ph type="body" sz="quarter" idx="10"/>
          </p:nvPr>
        </p:nvSpPr>
        <p:spPr>
          <a:xfrm>
            <a:off x="519112" y="1447799"/>
            <a:ext cx="11149013" cy="3557897"/>
          </a:xfrm>
        </p:spPr>
        <p:txBody>
          <a:bodyPr/>
          <a:lstStyle/>
          <a:p>
            <a:r>
              <a:rPr lang="en-US" dirty="0" smtClean="0"/>
              <a:t>Improved UI and Windows Azure portal integration</a:t>
            </a:r>
          </a:p>
          <a:p>
            <a:r>
              <a:rPr lang="en-US" dirty="0" smtClean="0"/>
              <a:t>Filtering:</a:t>
            </a:r>
          </a:p>
          <a:p>
            <a:pPr lvl="1"/>
            <a:r>
              <a:rPr lang="en-US" dirty="0" smtClean="0"/>
              <a:t>Allow selection of columns</a:t>
            </a:r>
          </a:p>
          <a:p>
            <a:pPr lvl="1"/>
            <a:r>
              <a:rPr lang="en-US" dirty="0" smtClean="0"/>
              <a:t>Subset of rows via filter specification</a:t>
            </a:r>
          </a:p>
          <a:p>
            <a:r>
              <a:rPr lang="en-US" dirty="0" smtClean="0"/>
              <a:t>Specify conflict resolution policy</a:t>
            </a:r>
          </a:p>
          <a:p>
            <a:r>
              <a:rPr lang="en-US" dirty="0" smtClean="0"/>
              <a:t>Specify sync direction per member pair</a:t>
            </a:r>
          </a:p>
          <a:p>
            <a:r>
              <a:rPr lang="en-US" dirty="0" smtClean="0"/>
              <a:t>Cater for schema updates and/or schema sync</a:t>
            </a:r>
            <a:endParaRPr lang="en-US" dirty="0"/>
          </a:p>
        </p:txBody>
      </p:sp>
    </p:spTree>
    <p:extLst>
      <p:ext uri="{BB962C8B-B14F-4D97-AF65-F5344CB8AC3E}">
        <p14:creationId xmlns:p14="http://schemas.microsoft.com/office/powerpoint/2010/main" val="3054803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098" y="2606675"/>
            <a:ext cx="2901950" cy="1244600"/>
          </a:xfrm>
        </p:spPr>
        <p:txBody>
          <a:bodyPr>
            <a:normAutofit/>
          </a:bodyPr>
          <a:lstStyle/>
          <a:p>
            <a:pPr algn="ctr"/>
            <a:r>
              <a:rPr lang="en-US" dirty="0" smtClean="0"/>
              <a:t>V1 Planned UI</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319" y="481106"/>
            <a:ext cx="8114894"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8741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SQL Azure Data Sync Roadmap</a:t>
            </a:r>
            <a:endParaRPr lang="en-US" dirty="0"/>
          </a:p>
        </p:txBody>
      </p:sp>
      <p:sp>
        <p:nvSpPr>
          <p:cNvPr id="3" name="Text Placeholder 2"/>
          <p:cNvSpPr>
            <a:spLocks noGrp="1"/>
          </p:cNvSpPr>
          <p:nvPr>
            <p:ph type="body" sz="quarter" idx="10"/>
          </p:nvPr>
        </p:nvSpPr>
        <p:spPr/>
        <p:txBody>
          <a:bodyPr/>
          <a:lstStyle/>
          <a:p>
            <a:r>
              <a:rPr lang="en-US" smtClean="0"/>
              <a:t>Limited CTP2:</a:t>
            </a:r>
          </a:p>
          <a:p>
            <a:pPr lvl="1"/>
            <a:r>
              <a:rPr lang="en-US" smtClean="0"/>
              <a:t>Available now, but closed</a:t>
            </a:r>
          </a:p>
          <a:p>
            <a:pPr lvl="1"/>
            <a:r>
              <a:rPr lang="en-US" smtClean="0"/>
              <a:t>See me at end of session to get access!</a:t>
            </a:r>
          </a:p>
          <a:p>
            <a:r>
              <a:rPr lang="en-US" smtClean="0"/>
              <a:t>Public CTP3:</a:t>
            </a:r>
          </a:p>
          <a:p>
            <a:pPr lvl="1"/>
            <a:r>
              <a:rPr lang="en-US" smtClean="0"/>
              <a:t>Q3 2011</a:t>
            </a:r>
          </a:p>
          <a:p>
            <a:r>
              <a:rPr lang="en-US" smtClean="0"/>
              <a:t>V1:</a:t>
            </a:r>
          </a:p>
          <a:p>
            <a:pPr lvl="1"/>
            <a:r>
              <a:rPr lang="en-US" smtClean="0"/>
              <a:t>Q4 2011</a:t>
            </a:r>
          </a:p>
          <a:p>
            <a:endParaRPr lang="en-US" dirty="0"/>
          </a:p>
        </p:txBody>
      </p:sp>
    </p:spTree>
    <p:extLst>
      <p:ext uri="{BB962C8B-B14F-4D97-AF65-F5344CB8AC3E}">
        <p14:creationId xmlns:p14="http://schemas.microsoft.com/office/powerpoint/2010/main" val="360581166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56948" y="1030743"/>
            <a:ext cx="3905995" cy="85622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5074" tIns="316914" rIns="95074" bIns="47537" numCol="1" rtlCol="0" anchor="t" anchorCtr="0" compatLnSpc="1">
            <a:prstTxWarp prst="textNoShape">
              <a:avLst/>
            </a:prstTxWarp>
          </a:bodyPr>
          <a:lstStyle/>
          <a:p>
            <a:pPr algn="ctr" defTabSz="950854" fontAlgn="base">
              <a:lnSpc>
                <a:spcPct val="80000"/>
              </a:lnSpc>
              <a:spcBef>
                <a:spcPct val="0"/>
              </a:spcBef>
              <a:spcAft>
                <a:spcPct val="0"/>
              </a:spcAft>
              <a:buClr>
                <a:srgbClr val="FFFF99"/>
              </a:buClr>
              <a:buSzPct val="120000"/>
            </a:pPr>
            <a:endParaRPr lang="en-US" altLang="zh-CN" sz="5900" spc="-131" dirty="0">
              <a:ln w="18415" cmpd="sng">
                <a:noFill/>
                <a:prstDash val="solid"/>
              </a:ln>
              <a:solidFill>
                <a:schemeClr val="bg1"/>
              </a:solidFill>
              <a:effectLst>
                <a:glow rad="101600">
                  <a:srgbClr val="CCECFF"/>
                </a:glow>
                <a:innerShdw blurRad="114300">
                  <a:prstClr val="black"/>
                </a:innerShdw>
              </a:effectLst>
            </a:endParaRPr>
          </a:p>
        </p:txBody>
      </p:sp>
      <p:sp>
        <p:nvSpPr>
          <p:cNvPr id="12" name="Rectangle 11"/>
          <p:cNvSpPr/>
          <p:nvPr/>
        </p:nvSpPr>
        <p:spPr bwMode="auto">
          <a:xfrm>
            <a:off x="4188929" y="1047838"/>
            <a:ext cx="3905995" cy="85622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5074" tIns="316914" rIns="95074" bIns="47537" numCol="1" rtlCol="0" anchor="t" anchorCtr="0" compatLnSpc="1">
            <a:prstTxWarp prst="textNoShape">
              <a:avLst/>
            </a:prstTxWarp>
          </a:bodyPr>
          <a:lstStyle/>
          <a:p>
            <a:pPr algn="ctr" defTabSz="950854" fontAlgn="base">
              <a:lnSpc>
                <a:spcPct val="80000"/>
              </a:lnSpc>
              <a:spcBef>
                <a:spcPct val="0"/>
              </a:spcBef>
              <a:spcAft>
                <a:spcPct val="0"/>
              </a:spcAft>
              <a:buClr>
                <a:srgbClr val="FFFF99"/>
              </a:buClr>
              <a:buSzPct val="120000"/>
            </a:pPr>
            <a:endParaRPr lang="en-US" altLang="zh-CN" sz="5900" spc="-131" dirty="0">
              <a:ln w="18415" cmpd="sng">
                <a:noFill/>
                <a:prstDash val="solid"/>
              </a:ln>
              <a:solidFill>
                <a:schemeClr val="bg1"/>
              </a:solidFill>
              <a:effectLst>
                <a:glow rad="101600">
                  <a:srgbClr val="CCECFF"/>
                </a:glow>
                <a:innerShdw blurRad="114300">
                  <a:prstClr val="black"/>
                </a:innerShdw>
              </a:effectLst>
            </a:endParaRPr>
          </a:p>
        </p:txBody>
      </p:sp>
      <p:sp>
        <p:nvSpPr>
          <p:cNvPr id="2" name="Title 1"/>
          <p:cNvSpPr>
            <a:spLocks noGrp="1"/>
          </p:cNvSpPr>
          <p:nvPr>
            <p:ph type="title"/>
          </p:nvPr>
        </p:nvSpPr>
        <p:spPr/>
        <p:txBody>
          <a:bodyPr/>
          <a:lstStyle/>
          <a:p>
            <a:r>
              <a:rPr lang="en-US" smtClean="0"/>
              <a:t>SQL Azure CY11 Investment Themes</a:t>
            </a:r>
            <a:endParaRPr lang="en-US" dirty="0"/>
          </a:p>
        </p:txBody>
      </p:sp>
      <p:sp>
        <p:nvSpPr>
          <p:cNvPr id="6" name="Text Placeholder 2"/>
          <p:cNvSpPr txBox="1">
            <a:spLocks/>
          </p:cNvSpPr>
          <p:nvPr/>
        </p:nvSpPr>
        <p:spPr>
          <a:xfrm>
            <a:off x="8235585" y="1895282"/>
            <a:ext cx="3851666" cy="4530919"/>
          </a:xfrm>
          <a:prstGeom prst="rect">
            <a:avLst/>
          </a:prstGeom>
          <a:noFill/>
        </p:spPr>
        <p:txBody>
          <a:bodyPr vert="horz" lIns="121899" tIns="60949" rIns="121899" bIns="60949"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b="1" dirty="0"/>
              <a:t>Rich </a:t>
            </a:r>
            <a:r>
              <a:rPr lang="en-US" b="1" dirty="0" smtClean="0"/>
              <a:t>Insights With Reporting as a Service</a:t>
            </a:r>
            <a:endParaRPr lang="en-US" b="1" dirty="0"/>
          </a:p>
          <a:p>
            <a:pPr marL="228560" indent="-228560" defTabSz="1218904">
              <a:buFont typeface="Arial" pitchFamily="34" charset="0"/>
              <a:buChar char="•"/>
            </a:pPr>
            <a:r>
              <a:rPr lang="en-US" sz="1500" dirty="0">
                <a:solidFill>
                  <a:schemeClr val="tx1"/>
                </a:solidFill>
              </a:rPr>
              <a:t>Ability to author rich reports, host in Azure and view in on-premises or cloud apps</a:t>
            </a:r>
          </a:p>
          <a:p>
            <a:pPr marL="228560" lvl="1" indent="-228560" defTabSz="1218904">
              <a:buFont typeface="Arial" pitchFamily="34" charset="0"/>
              <a:buChar char="•"/>
            </a:pPr>
            <a:endParaRPr lang="en-US" sz="1400" b="1" dirty="0"/>
          </a:p>
          <a:p>
            <a:pPr marL="0" lvl="1"/>
            <a:r>
              <a:rPr lang="en-US" b="1" dirty="0" smtClean="0">
                <a:solidFill>
                  <a:schemeClr val="accent1">
                    <a:lumMod val="60000"/>
                    <a:lumOff val="40000"/>
                  </a:schemeClr>
                </a:solidFill>
              </a:rPr>
              <a:t>Spanning/Hybrid Apps With Data Sync Service</a:t>
            </a:r>
            <a:endParaRPr lang="en-US" b="1" dirty="0">
              <a:solidFill>
                <a:schemeClr val="accent1">
                  <a:lumMod val="60000"/>
                  <a:lumOff val="40000"/>
                </a:schemeClr>
              </a:solidFill>
            </a:endParaRPr>
          </a:p>
          <a:p>
            <a:pPr marL="228560" lvl="1" indent="-228560" defTabSz="1218904">
              <a:buFont typeface="Arial" pitchFamily="34" charset="0"/>
              <a:buChar char="•"/>
            </a:pPr>
            <a:r>
              <a:rPr lang="en-US" sz="1400" b="1" dirty="0">
                <a:solidFill>
                  <a:schemeClr val="accent1">
                    <a:lumMod val="60000"/>
                    <a:lumOff val="40000"/>
                  </a:schemeClr>
                </a:solidFill>
              </a:rPr>
              <a:t> </a:t>
            </a:r>
            <a:r>
              <a:rPr lang="en-US" sz="1500" dirty="0">
                <a:solidFill>
                  <a:schemeClr val="accent1">
                    <a:lumMod val="60000"/>
                    <a:lumOff val="40000"/>
                  </a:schemeClr>
                </a:solidFill>
              </a:rPr>
              <a:t>Synchronize data between SQL Azure  DBs and between SQL Azure &amp; SQL Server DBs</a:t>
            </a:r>
          </a:p>
          <a:p>
            <a:endParaRPr lang="en-US" b="1" dirty="0" smtClean="0">
              <a:solidFill>
                <a:schemeClr val="tx1"/>
              </a:solidFill>
              <a:effectLst>
                <a:outerShdw blurRad="63500" algn="ctr" rotWithShape="0">
                  <a:srgbClr val="FFFFFF">
                    <a:alpha val="60000"/>
                  </a:srgbClr>
                </a:outerShdw>
              </a:effectLst>
            </a:endParaRPr>
          </a:p>
          <a:p>
            <a:pPr marL="0" lvl="1"/>
            <a:r>
              <a:rPr lang="en-US" b="1" dirty="0" smtClean="0"/>
              <a:t>Rich Developer Experiences</a:t>
            </a:r>
            <a:endParaRPr lang="en-US" b="1" dirty="0"/>
          </a:p>
          <a:p>
            <a:pPr marL="228560" indent="-228560" defTabSz="1218904">
              <a:buFont typeface="Arial" pitchFamily="34" charset="0"/>
              <a:buChar char="•"/>
            </a:pPr>
            <a:r>
              <a:rPr lang="en-US" sz="1500" dirty="0">
                <a:solidFill>
                  <a:schemeClr val="tx1"/>
                </a:solidFill>
              </a:rPr>
              <a:t>Visual Studio “Juneau”</a:t>
            </a:r>
          </a:p>
          <a:p>
            <a:pPr marL="228560" lvl="1" indent="-228560">
              <a:buFont typeface="Arial" pitchFamily="34" charset="0"/>
              <a:buChar char="•"/>
            </a:pPr>
            <a:r>
              <a:rPr lang="en-US" sz="1500" dirty="0"/>
              <a:t>Visual Studio </a:t>
            </a:r>
            <a:r>
              <a:rPr lang="en-US" sz="1500" dirty="0" err="1"/>
              <a:t>LightSwitch</a:t>
            </a:r>
            <a:r>
              <a:rPr lang="en-US" sz="1500" dirty="0"/>
              <a:t> </a:t>
            </a:r>
          </a:p>
          <a:p>
            <a:pPr marL="228560" lvl="1" indent="-228560">
              <a:buFont typeface="Arial" pitchFamily="34" charset="0"/>
              <a:buChar char="•"/>
            </a:pPr>
            <a:r>
              <a:rPr lang="en-US" sz="1500" dirty="0"/>
              <a:t>Supported JDBC driver</a:t>
            </a:r>
          </a:p>
          <a:p>
            <a:pPr marL="228560" lvl="1" indent="-228560">
              <a:buFont typeface="Arial" pitchFamily="34" charset="0"/>
              <a:buChar char="•"/>
            </a:pPr>
            <a:r>
              <a:rPr lang="en-US" sz="1500" dirty="0"/>
              <a:t>Localized Azure Portal</a:t>
            </a:r>
          </a:p>
          <a:p>
            <a:pPr marL="228560" lvl="1" indent="-228560">
              <a:buFont typeface="Arial" pitchFamily="34" charset="0"/>
              <a:buChar char="•"/>
            </a:pPr>
            <a:endParaRPr lang="en-US" sz="1400" dirty="0">
              <a:effectLst>
                <a:outerShdw blurRad="63500" algn="ctr" rotWithShape="0">
                  <a:srgbClr val="FFFFFF">
                    <a:alpha val="60000"/>
                  </a:srgbClr>
                </a:outerShdw>
              </a:effectLst>
            </a:endParaRPr>
          </a:p>
        </p:txBody>
      </p:sp>
      <p:sp>
        <p:nvSpPr>
          <p:cNvPr id="7" name="Text Placeholder 2"/>
          <p:cNvSpPr txBox="1">
            <a:spLocks/>
          </p:cNvSpPr>
          <p:nvPr/>
        </p:nvSpPr>
        <p:spPr>
          <a:xfrm>
            <a:off x="156947" y="1904066"/>
            <a:ext cx="4147424" cy="4953935"/>
          </a:xfrm>
          <a:prstGeom prst="rect">
            <a:avLst/>
          </a:prstGeom>
          <a:noFill/>
        </p:spPr>
        <p:txBody>
          <a:bodyPr vert="horz" lIns="121899" tIns="60949" rIns="121899" bIns="60949"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b="1" dirty="0"/>
              <a:t>Data Protection/Recovery </a:t>
            </a:r>
          </a:p>
          <a:p>
            <a:pPr marL="228560" lvl="1" indent="-228560">
              <a:buFont typeface="Arial" pitchFamily="34" charset="0"/>
              <a:buChar char="•"/>
            </a:pPr>
            <a:r>
              <a:rPr lang="en-US" sz="1500" dirty="0"/>
              <a:t>Local Backup/PIT Restore: to recover from users/app errors </a:t>
            </a:r>
          </a:p>
          <a:p>
            <a:pPr marL="228560" lvl="1" indent="-228560">
              <a:buFont typeface="Arial" pitchFamily="34" charset="0"/>
              <a:buChar char="•"/>
            </a:pPr>
            <a:r>
              <a:rPr lang="en-US" sz="1500" dirty="0"/>
              <a:t>Geo Backup/Disaster Recovery from data center/geographical disasters</a:t>
            </a:r>
            <a:r>
              <a:rPr lang="en-US" sz="1600" dirty="0"/>
              <a:t/>
            </a:r>
            <a:br>
              <a:rPr lang="en-US" sz="1600" dirty="0"/>
            </a:br>
            <a:endParaRPr lang="en-US" sz="2100" b="1" dirty="0"/>
          </a:p>
          <a:p>
            <a:pPr marL="0" lvl="1"/>
            <a:r>
              <a:rPr lang="en-US" b="1" dirty="0" smtClean="0">
                <a:solidFill>
                  <a:schemeClr val="accent1">
                    <a:lumMod val="60000"/>
                    <a:lumOff val="40000"/>
                  </a:schemeClr>
                </a:solidFill>
              </a:rPr>
              <a:t>Data Movement</a:t>
            </a:r>
            <a:endParaRPr lang="en-US" b="1" dirty="0">
              <a:solidFill>
                <a:schemeClr val="accent1">
                  <a:lumMod val="60000"/>
                  <a:lumOff val="40000"/>
                </a:schemeClr>
              </a:solidFill>
            </a:endParaRPr>
          </a:p>
          <a:p>
            <a:pPr marL="228560" lvl="1" indent="-228560">
              <a:buFont typeface="Arial" pitchFamily="34" charset="0"/>
              <a:buChar char="•"/>
            </a:pPr>
            <a:r>
              <a:rPr lang="en-US" sz="1500" dirty="0">
                <a:solidFill>
                  <a:schemeClr val="accent1">
                    <a:lumMod val="60000"/>
                    <a:lumOff val="40000"/>
                  </a:schemeClr>
                </a:solidFill>
              </a:rPr>
              <a:t>DB Import/Export of data and schema between SQL Azure and SQL </a:t>
            </a:r>
            <a:r>
              <a:rPr lang="en-US" sz="1500" dirty="0" smtClean="0">
                <a:solidFill>
                  <a:schemeClr val="accent1">
                    <a:lumMod val="60000"/>
                    <a:lumOff val="40000"/>
                  </a:schemeClr>
                </a:solidFill>
              </a:rPr>
              <a:t>Server; import/export via Windows Azure blobs</a:t>
            </a:r>
            <a:endParaRPr lang="en-US" sz="1500" dirty="0">
              <a:solidFill>
                <a:schemeClr val="accent1">
                  <a:lumMod val="60000"/>
                  <a:lumOff val="40000"/>
                </a:schemeClr>
              </a:solidFill>
            </a:endParaRPr>
          </a:p>
          <a:p>
            <a:pPr marL="228560" lvl="1" indent="-228560">
              <a:buFont typeface="Arial" pitchFamily="34" charset="0"/>
              <a:buChar char="•"/>
            </a:pPr>
            <a:r>
              <a:rPr lang="en-US" sz="1500" dirty="0">
                <a:solidFill>
                  <a:schemeClr val="accent1">
                    <a:lumMod val="60000"/>
                    <a:lumOff val="40000"/>
                  </a:schemeClr>
                </a:solidFill>
              </a:rPr>
              <a:t>Migration support to SQL Azure  from Sybase, in addition to existing support for Access, MySQL, Oracle</a:t>
            </a:r>
          </a:p>
          <a:p>
            <a:pPr marL="0" lvl="1"/>
            <a:endParaRPr lang="en-US" sz="1900" dirty="0"/>
          </a:p>
          <a:p>
            <a:pPr marL="0" lvl="1"/>
            <a:r>
              <a:rPr lang="en-US" b="1" dirty="0"/>
              <a:t>Enhanced Management Experiences</a:t>
            </a:r>
          </a:p>
          <a:p>
            <a:pPr marL="228560" lvl="1" indent="-228560">
              <a:buFont typeface="Arial" pitchFamily="34" charset="0"/>
              <a:buChar char="•"/>
            </a:pPr>
            <a:r>
              <a:rPr lang="en-US" sz="1500" dirty="0"/>
              <a:t>Enhanced portal-based  management </a:t>
            </a:r>
          </a:p>
          <a:p>
            <a:pPr marL="228560" lvl="1" indent="-228560">
              <a:buFont typeface="Arial" pitchFamily="34" charset="0"/>
              <a:buChar char="•"/>
            </a:pPr>
            <a:r>
              <a:rPr lang="en-US" sz="1500" dirty="0"/>
              <a:t>Multiple DB administrators per subscription  to support enterprise scenarios</a:t>
            </a:r>
          </a:p>
        </p:txBody>
      </p:sp>
      <p:sp>
        <p:nvSpPr>
          <p:cNvPr id="10" name="Text Placeholder 2"/>
          <p:cNvSpPr txBox="1">
            <a:spLocks/>
          </p:cNvSpPr>
          <p:nvPr/>
        </p:nvSpPr>
        <p:spPr>
          <a:xfrm>
            <a:off x="4193654" y="1904066"/>
            <a:ext cx="4041932" cy="4496735"/>
          </a:xfrm>
          <a:prstGeom prst="rect">
            <a:avLst/>
          </a:prstGeom>
          <a:noFill/>
        </p:spPr>
        <p:txBody>
          <a:bodyPr vert="horz" lIns="121899" tIns="60949" rIns="121899" bIns="60949"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b="1" dirty="0" smtClean="0">
                <a:solidFill>
                  <a:schemeClr val="accent1">
                    <a:lumMod val="60000"/>
                    <a:lumOff val="40000"/>
                  </a:schemeClr>
                </a:solidFill>
              </a:rPr>
              <a:t>Scale-out with </a:t>
            </a:r>
            <a:r>
              <a:rPr lang="en-US" b="1" dirty="0">
                <a:solidFill>
                  <a:schemeClr val="accent1">
                    <a:lumMod val="60000"/>
                    <a:lumOff val="40000"/>
                  </a:schemeClr>
                </a:solidFill>
              </a:rPr>
              <a:t>Federation</a:t>
            </a:r>
          </a:p>
          <a:p>
            <a:pPr marL="228560" lvl="1" indent="-228560">
              <a:buFont typeface="Arial" pitchFamily="34" charset="0"/>
              <a:buChar char="•"/>
            </a:pPr>
            <a:r>
              <a:rPr lang="en-US" sz="1500" dirty="0">
                <a:solidFill>
                  <a:schemeClr val="accent1">
                    <a:lumMod val="60000"/>
                    <a:lumOff val="40000"/>
                  </a:schemeClr>
                </a:solidFill>
              </a:rPr>
              <a:t>Scale to virtually unlimited size to host very large databases across multiple servers</a:t>
            </a:r>
          </a:p>
          <a:p>
            <a:pPr marL="228560" lvl="1" indent="-228560">
              <a:buFont typeface="Arial" pitchFamily="34" charset="0"/>
              <a:buChar char="•"/>
            </a:pPr>
            <a:r>
              <a:rPr lang="en-US" sz="1500" dirty="0">
                <a:solidFill>
                  <a:schemeClr val="accent1">
                    <a:lumMod val="60000"/>
                    <a:lumOff val="40000"/>
                  </a:schemeClr>
                </a:solidFill>
              </a:rPr>
              <a:t>Better support for multi-tenant applications with numerous tenants</a:t>
            </a:r>
            <a:r>
              <a:rPr lang="en-US" sz="1400" dirty="0"/>
              <a:t/>
            </a:r>
            <a:br>
              <a:rPr lang="en-US" sz="1400" dirty="0"/>
            </a:br>
            <a:endParaRPr lang="en-US" sz="1400" dirty="0"/>
          </a:p>
          <a:p>
            <a:pPr marL="0" lvl="1"/>
            <a:r>
              <a:rPr lang="en-US" b="1" dirty="0" smtClean="0">
                <a:solidFill>
                  <a:schemeClr val="accent1">
                    <a:lumMod val="60000"/>
                    <a:lumOff val="40000"/>
                  </a:schemeClr>
                </a:solidFill>
              </a:rPr>
              <a:t>Scale-up &amp; Scale-down Databases</a:t>
            </a:r>
          </a:p>
          <a:p>
            <a:pPr marL="228560" lvl="1" indent="-228560">
              <a:buFont typeface="Arial" pitchFamily="34" charset="0"/>
              <a:buChar char="•"/>
            </a:pPr>
            <a:r>
              <a:rPr lang="en-US" sz="1500" dirty="0">
                <a:solidFill>
                  <a:schemeClr val="accent1">
                    <a:lumMod val="60000"/>
                    <a:lumOff val="40000"/>
                  </a:schemeClr>
                </a:solidFill>
              </a:rPr>
              <a:t>Scale beyond 50GB, less than 1GB</a:t>
            </a:r>
            <a:r>
              <a:rPr lang="en-US" sz="1600" b="1" dirty="0"/>
              <a:t/>
            </a:r>
            <a:br>
              <a:rPr lang="en-US" sz="1600" b="1" dirty="0"/>
            </a:br>
            <a:endParaRPr lang="en-US" sz="1600" b="1" dirty="0"/>
          </a:p>
          <a:p>
            <a:pPr marL="0" lvl="1"/>
            <a:r>
              <a:rPr lang="en-US" b="1" dirty="0">
                <a:solidFill>
                  <a:schemeClr val="accent1">
                    <a:lumMod val="60000"/>
                    <a:lumOff val="40000"/>
                  </a:schemeClr>
                </a:solidFill>
              </a:rPr>
              <a:t>Performance </a:t>
            </a:r>
            <a:r>
              <a:rPr lang="en-US" b="1" dirty="0" smtClean="0">
                <a:solidFill>
                  <a:schemeClr val="accent1">
                    <a:lumMod val="60000"/>
                    <a:lumOff val="40000"/>
                  </a:schemeClr>
                </a:solidFill>
              </a:rPr>
              <a:t>Predictability</a:t>
            </a:r>
          </a:p>
          <a:p>
            <a:pPr marL="228560" lvl="1" indent="-228560">
              <a:buFont typeface="Arial" pitchFamily="34" charset="0"/>
              <a:buChar char="•"/>
            </a:pPr>
            <a:r>
              <a:rPr lang="en-US" sz="1500" dirty="0">
                <a:solidFill>
                  <a:schemeClr val="accent1">
                    <a:lumMod val="60000"/>
                    <a:lumOff val="40000"/>
                  </a:schemeClr>
                </a:solidFill>
              </a:rPr>
              <a:t>Reserve compute capacity with Resource SLA</a:t>
            </a:r>
            <a:r>
              <a:rPr lang="en-US" sz="1500" dirty="0"/>
              <a:t/>
            </a:r>
            <a:br>
              <a:rPr lang="en-US" sz="1500" dirty="0"/>
            </a:br>
            <a:endParaRPr lang="en-US" sz="1400" dirty="0"/>
          </a:p>
          <a:p>
            <a:pPr marL="0" lvl="1"/>
            <a:r>
              <a:rPr lang="en-US" b="1" dirty="0" smtClean="0"/>
              <a:t>Enhanced multi-tenancy support</a:t>
            </a:r>
            <a:endParaRPr lang="en-US" b="1" dirty="0"/>
          </a:p>
          <a:p>
            <a:pPr marL="228560" lvl="1" indent="-228560">
              <a:buFont typeface="Arial" pitchFamily="34" charset="0"/>
              <a:buChar char="•"/>
            </a:pPr>
            <a:r>
              <a:rPr lang="en-US" sz="1600" dirty="0">
                <a:effectLst>
                  <a:outerShdw blurRad="63500" algn="ctr" rotWithShape="0">
                    <a:srgbClr val="FFFFFF">
                      <a:alpha val="60000"/>
                    </a:srgbClr>
                  </a:outerShdw>
                </a:effectLst>
              </a:rPr>
              <a:t>API</a:t>
            </a:r>
            <a:r>
              <a:rPr lang="en-US" sz="1600" b="1" dirty="0">
                <a:effectLst>
                  <a:outerShdw blurRad="63500" algn="ctr" rotWithShape="0">
                    <a:srgbClr val="FFFFFF">
                      <a:alpha val="60000"/>
                    </a:srgbClr>
                  </a:outerShdw>
                </a:effectLst>
              </a:rPr>
              <a:t> </a:t>
            </a:r>
            <a:r>
              <a:rPr lang="en-US" sz="1500" dirty="0"/>
              <a:t>level support for multiple DB server per subscription, provisioning &amp; de-provisioning</a:t>
            </a:r>
            <a:endParaRPr lang="en-US" sz="1900" b="1" dirty="0">
              <a:effectLst>
                <a:outerShdw blurRad="63500" algn="ctr" rotWithShape="0">
                  <a:srgbClr val="FFFFFF">
                    <a:alpha val="60000"/>
                  </a:srgbClr>
                </a:outerShdw>
              </a:effectLst>
            </a:endParaRPr>
          </a:p>
        </p:txBody>
      </p:sp>
      <p:sp>
        <p:nvSpPr>
          <p:cNvPr id="13" name="TextBox 12"/>
          <p:cNvSpPr txBox="1"/>
          <p:nvPr/>
        </p:nvSpPr>
        <p:spPr>
          <a:xfrm>
            <a:off x="156948" y="1118121"/>
            <a:ext cx="3905995" cy="625556"/>
          </a:xfrm>
          <a:prstGeom prst="rect">
            <a:avLst/>
          </a:prstGeom>
          <a:noFill/>
          <a:effectLst/>
        </p:spPr>
        <p:txBody>
          <a:bodyPr wrap="square" lIns="0" tIns="0" rIns="0" bIns="0" rtlCol="0" anchor="ctr">
            <a:spAutoFit/>
          </a:bodyPr>
          <a:lstStyle/>
          <a:p>
            <a:pPr algn="ctr" defTabSz="1422151">
              <a:lnSpc>
                <a:spcPct val="90000"/>
              </a:lnSpc>
              <a:spcBef>
                <a:spcPct val="0"/>
              </a:spcBef>
              <a:spcAft>
                <a:spcPct val="35000"/>
              </a:spcAft>
            </a:pPr>
            <a:r>
              <a:rPr lang="en-US" sz="2100" dirty="0">
                <a:solidFill>
                  <a:schemeClr val="bg1"/>
                </a:solidFill>
              </a:rPr>
              <a:t>MANAGED SERVICE</a:t>
            </a:r>
          </a:p>
          <a:p>
            <a:pPr algn="ctr" defTabSz="1422151">
              <a:lnSpc>
                <a:spcPct val="90000"/>
              </a:lnSpc>
              <a:spcBef>
                <a:spcPct val="0"/>
              </a:spcBef>
              <a:spcAft>
                <a:spcPct val="35000"/>
              </a:spcAft>
            </a:pPr>
            <a:r>
              <a:rPr lang="en-US" sz="1600" dirty="0">
                <a:solidFill>
                  <a:schemeClr val="bg1"/>
                </a:solidFill>
              </a:rPr>
              <a:t>Enterprise Readiness </a:t>
            </a:r>
            <a:r>
              <a:rPr lang="en-US" sz="1600" dirty="0" smtClean="0">
                <a:solidFill>
                  <a:schemeClr val="bg1"/>
                </a:solidFill>
              </a:rPr>
              <a:t>and Manageability</a:t>
            </a:r>
            <a:endParaRPr lang="en-US" sz="1600" dirty="0">
              <a:solidFill>
                <a:schemeClr val="bg1"/>
              </a:solidFill>
            </a:endParaRPr>
          </a:p>
        </p:txBody>
      </p:sp>
      <p:sp>
        <p:nvSpPr>
          <p:cNvPr id="14" name="TextBox 13"/>
          <p:cNvSpPr txBox="1"/>
          <p:nvPr/>
        </p:nvSpPr>
        <p:spPr>
          <a:xfrm>
            <a:off x="8329031" y="1035279"/>
            <a:ext cx="3453500" cy="847155"/>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nchor="ctr">
            <a:spAutoFit/>
          </a:bodyPr>
          <a:lstStyle/>
          <a:p>
            <a:pPr algn="ctr" defTabSz="1422151">
              <a:lnSpc>
                <a:spcPct val="90000"/>
              </a:lnSpc>
              <a:spcBef>
                <a:spcPct val="0"/>
              </a:spcBef>
              <a:spcAft>
                <a:spcPct val="35000"/>
              </a:spcAft>
            </a:pPr>
            <a:r>
              <a:rPr lang="en-US" sz="2100" dirty="0">
                <a:solidFill>
                  <a:schemeClr val="bg1"/>
                </a:solidFill>
              </a:rPr>
              <a:t>FASTER INNOVATION</a:t>
            </a:r>
          </a:p>
          <a:p>
            <a:pPr algn="ctr" defTabSz="1422151">
              <a:lnSpc>
                <a:spcPct val="90000"/>
              </a:lnSpc>
              <a:spcBef>
                <a:spcPct val="0"/>
              </a:spcBef>
              <a:spcAft>
                <a:spcPct val="35000"/>
              </a:spcAft>
            </a:pPr>
            <a:r>
              <a:rPr lang="en-US" sz="1600" dirty="0">
                <a:solidFill>
                  <a:schemeClr val="bg1"/>
                </a:solidFill>
              </a:rPr>
              <a:t>Higher level Services &amp; Developer Agility</a:t>
            </a:r>
          </a:p>
        </p:txBody>
      </p:sp>
      <p:sp>
        <p:nvSpPr>
          <p:cNvPr id="15" name="TextBox 14"/>
          <p:cNvSpPr txBox="1"/>
          <p:nvPr/>
        </p:nvSpPr>
        <p:spPr>
          <a:xfrm>
            <a:off x="4581605" y="1111331"/>
            <a:ext cx="2772331" cy="631968"/>
          </a:xfrm>
          <a:prstGeom prst="rect">
            <a:avLst/>
          </a:prstGeom>
          <a:noFill/>
          <a:effectLst/>
        </p:spPr>
        <p:txBody>
          <a:bodyPr wrap="square" lIns="0" tIns="0" rIns="0" bIns="0" rtlCol="0" anchor="ctr">
            <a:spAutoFit/>
          </a:bodyPr>
          <a:lstStyle/>
          <a:p>
            <a:pPr algn="ctr" defTabSz="1422151">
              <a:lnSpc>
                <a:spcPct val="90000"/>
              </a:lnSpc>
              <a:spcBef>
                <a:spcPct val="0"/>
              </a:spcBef>
              <a:spcAft>
                <a:spcPct val="35000"/>
              </a:spcAft>
            </a:pPr>
            <a:r>
              <a:rPr lang="en-US" sz="2100" dirty="0">
                <a:solidFill>
                  <a:schemeClr val="bg1"/>
                </a:solidFill>
              </a:rPr>
              <a:t>SCALE ON DEMAND</a:t>
            </a:r>
          </a:p>
          <a:p>
            <a:pPr algn="ctr" defTabSz="1422151">
              <a:lnSpc>
                <a:spcPct val="90000"/>
              </a:lnSpc>
              <a:spcBef>
                <a:spcPct val="0"/>
              </a:spcBef>
              <a:spcAft>
                <a:spcPct val="35000"/>
              </a:spcAft>
            </a:pPr>
            <a:r>
              <a:rPr lang="en-US" sz="1600" dirty="0">
                <a:solidFill>
                  <a:schemeClr val="bg1"/>
                </a:solidFill>
              </a:rPr>
              <a:t>Scalability and Performance</a:t>
            </a:r>
          </a:p>
        </p:txBody>
      </p:sp>
    </p:spTree>
    <p:extLst>
      <p:ext uri="{BB962C8B-B14F-4D97-AF65-F5344CB8AC3E}">
        <p14:creationId xmlns:p14="http://schemas.microsoft.com/office/powerpoint/2010/main" val="1176924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p:bldP spid="7" grpId="0"/>
      <p:bldP spid="10" grpId="0"/>
      <p:bldP spid="13" grpId="0"/>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156722"/>
            <a:ext cx="11173090" cy="279461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DBI306: Using Contained Databases and DACs to Build Applications in Microsoft SQL Server Code-Named "Denali" and SQL </a:t>
            </a:r>
            <a:r>
              <a:rPr lang="en-US" sz="2000" dirty="0" smtClean="0">
                <a:gradFill>
                  <a:gsLst>
                    <a:gs pos="0">
                      <a:schemeClr val="tx1"/>
                    </a:gs>
                    <a:gs pos="100000">
                      <a:schemeClr val="tx1"/>
                    </a:gs>
                  </a:gsLst>
                  <a:lin ang="5400000" scaled="0"/>
                </a:gradFill>
              </a:rPr>
              <a:t>Azure</a:t>
            </a:r>
          </a:p>
          <a:p>
            <a:pPr marL="917557" lvl="1"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DBI307: Automating Database Migration to Microsoft SQL </a:t>
            </a:r>
            <a:r>
              <a:rPr lang="en-US" sz="2000" dirty="0" smtClean="0">
                <a:gradFill>
                  <a:gsLst>
                    <a:gs pos="0">
                      <a:schemeClr val="tx1"/>
                    </a:gs>
                    <a:gs pos="100000">
                      <a:schemeClr val="tx1"/>
                    </a:gs>
                  </a:gsLst>
                  <a:lin ang="5400000" scaled="0"/>
                </a:gradFill>
              </a:rPr>
              <a:t>Server</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COS310: Microsoft </a:t>
            </a:r>
            <a:r>
              <a:rPr lang="en-US" sz="2000" dirty="0">
                <a:gradFill>
                  <a:gsLst>
                    <a:gs pos="0">
                      <a:schemeClr val="tx1"/>
                    </a:gs>
                    <a:gs pos="100000">
                      <a:schemeClr val="tx1"/>
                    </a:gs>
                  </a:gsLst>
                  <a:lin ang="5400000" scaled="0"/>
                </a:gradFill>
              </a:rPr>
              <a:t>SQL Azure Overview: Tools, Demos and Walkthroughs of Key </a:t>
            </a:r>
            <a:r>
              <a:rPr lang="en-US" sz="2000" dirty="0" smtClean="0">
                <a:gradFill>
                  <a:gsLst>
                    <a:gs pos="0">
                      <a:schemeClr val="tx1"/>
                    </a:gs>
                    <a:gs pos="100000">
                      <a:schemeClr val="tx1"/>
                    </a:gs>
                  </a:gsLst>
                  <a:lin ang="5400000" scaled="0"/>
                </a:gradFill>
              </a:rPr>
              <a:t>Features</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DBI403: </a:t>
            </a:r>
            <a:r>
              <a:rPr lang="en-US" sz="2000" dirty="0">
                <a:gradFill>
                  <a:gsLst>
                    <a:gs pos="0">
                      <a:schemeClr val="tx1"/>
                    </a:gs>
                    <a:gs pos="100000">
                      <a:schemeClr val="tx1"/>
                    </a:gs>
                  </a:gsLst>
                  <a:lin ang="5400000" scaled="0"/>
                </a:gradFill>
              </a:rPr>
              <a:t>Building Scalable Database Solutions Using Microsoft SQL Azure Database Federations</a:t>
            </a:r>
          </a:p>
        </p:txBody>
      </p:sp>
      <p:sp>
        <p:nvSpPr>
          <p:cNvPr id="12" name="Rectangle 11"/>
          <p:cNvSpPr/>
          <p:nvPr/>
        </p:nvSpPr>
        <p:spPr bwMode="auto">
          <a:xfrm>
            <a:off x="507868" y="4264124"/>
            <a:ext cx="11173090" cy="947952"/>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a:t>
            </a:r>
            <a:r>
              <a:rPr lang="en-US" sz="2400" dirty="0" smtClean="0">
                <a:gradFill>
                  <a:gsLst>
                    <a:gs pos="0">
                      <a:schemeClr val="tx1"/>
                    </a:gs>
                    <a:gs pos="100000">
                      <a:schemeClr val="tx1"/>
                    </a:gs>
                  </a:gsLst>
                  <a:lin ang="5400000" scaled="0"/>
                </a:gradFill>
              </a:rPr>
              <a:t>Stations:</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Computing &amp; Online Services / Cloud Data Services </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7868" y="5528119"/>
            <a:ext cx="11173090" cy="947952"/>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Find me later:</a:t>
            </a:r>
          </a:p>
          <a:p>
            <a:pPr marL="917557" lvl="1"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Data Services product demo station (10:30AM – 1:00PM)</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Text Placeholder 2"/>
          <p:cNvSpPr>
            <a:spLocks noGrp="1"/>
          </p:cNvSpPr>
          <p:nvPr>
            <p:ph type="body" sz="quarter" idx="10"/>
          </p:nvPr>
        </p:nvSpPr>
        <p:spPr/>
        <p:txBody>
          <a:bodyPr/>
          <a:lstStyle/>
          <a:p>
            <a:r>
              <a:rPr lang="en-US" smtClean="0"/>
              <a:t>Overview information:</a:t>
            </a:r>
          </a:p>
          <a:p>
            <a:pPr lvl="1"/>
            <a:r>
              <a:rPr lang="en-US" smtClean="0">
                <a:hlinkClick r:id="rId2"/>
              </a:rPr>
              <a:t>http://www.microsoft.com/windowsazure/</a:t>
            </a:r>
            <a:endParaRPr lang="en-US" smtClean="0"/>
          </a:p>
          <a:p>
            <a:pPr lvl="1"/>
            <a:r>
              <a:rPr lang="en-US" smtClean="0">
                <a:hlinkClick r:id="rId3"/>
              </a:rPr>
              <a:t>http://www.microsoft.com/en-us/SQLAzure/datasync.aspx</a:t>
            </a:r>
            <a:endParaRPr lang="en-US" smtClean="0"/>
          </a:p>
          <a:p>
            <a:pPr lvl="1"/>
            <a:r>
              <a:rPr lang="en-US" smtClean="0">
                <a:hlinkClick r:id="rId4"/>
              </a:rPr>
              <a:t>http://www.microsoft.com/en-us/sqlazure/reporting.aspx</a:t>
            </a:r>
            <a:endParaRPr lang="en-US" smtClean="0"/>
          </a:p>
          <a:p>
            <a:r>
              <a:rPr lang="en-US" smtClean="0"/>
              <a:t>SQL Azure Forum:</a:t>
            </a:r>
          </a:p>
          <a:p>
            <a:pPr lvl="1"/>
            <a:r>
              <a:rPr lang="en-US" smtClean="0">
                <a:hlinkClick r:id="rId5"/>
              </a:rPr>
              <a:t>http://social.msdn.microsoft.com/Forums/en-US/ssdsgetstarted/threads</a:t>
            </a:r>
            <a:endParaRPr lang="en-US" smtClean="0"/>
          </a:p>
          <a:p>
            <a:r>
              <a:rPr lang="en-US" smtClean="0"/>
              <a:t>SQL Azure Blog:</a:t>
            </a:r>
          </a:p>
          <a:p>
            <a:pPr lvl="1"/>
            <a:r>
              <a:rPr lang="en-US" smtClean="0">
                <a:hlinkClick r:id="rId6"/>
              </a:rPr>
              <a:t>http://blogs.msdn.com/b/sqlazure/</a:t>
            </a:r>
            <a:endParaRPr lang="en-US" smtClean="0"/>
          </a:p>
          <a:p>
            <a:r>
              <a:rPr lang="en-US" smtClean="0"/>
              <a:t>Feature voting:</a:t>
            </a:r>
          </a:p>
          <a:p>
            <a:pPr lvl="1"/>
            <a:r>
              <a:rPr lang="en-US" smtClean="0">
                <a:hlinkClick r:id="rId7"/>
              </a:rPr>
              <a:t>http://www.mygreatwindowsazureidea.com/</a:t>
            </a:r>
            <a:endParaRPr lang="en-US" dirty="0" smtClean="0"/>
          </a:p>
        </p:txBody>
      </p:sp>
    </p:spTree>
    <p:extLst>
      <p:ext uri="{BB962C8B-B14F-4D97-AF65-F5344CB8AC3E}">
        <p14:creationId xmlns:p14="http://schemas.microsoft.com/office/powerpoint/2010/main" val="347858967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Free Windows Azure 30 Day Pass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571625"/>
            <a:ext cx="621982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32605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SQL Server and SQL Azure</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en-US" dirty="0" smtClean="0"/>
              <a:t>Goal is symmetry:</a:t>
            </a:r>
          </a:p>
          <a:p>
            <a:pPr lvl="1"/>
            <a:r>
              <a:rPr lang="en-US" dirty="0" smtClean="0"/>
              <a:t>Database - T-SQL, features</a:t>
            </a:r>
            <a:endParaRPr lang="en-US" dirty="0"/>
          </a:p>
          <a:p>
            <a:pPr lvl="1"/>
            <a:r>
              <a:rPr lang="en-US" dirty="0" smtClean="0"/>
              <a:t>Tools</a:t>
            </a:r>
          </a:p>
          <a:p>
            <a:pPr lvl="1"/>
            <a:r>
              <a:rPr lang="en-US" dirty="0" smtClean="0"/>
              <a:t>Connectivity</a:t>
            </a:r>
          </a:p>
          <a:p>
            <a:pPr lvl="1"/>
            <a:r>
              <a:rPr lang="en-US" dirty="0" smtClean="0"/>
              <a:t>Frameworks</a:t>
            </a:r>
          </a:p>
          <a:p>
            <a:r>
              <a:rPr lang="en-US" dirty="0" smtClean="0"/>
              <a:t>Some variations exist:</a:t>
            </a:r>
            <a:endParaRPr lang="en-US" dirty="0"/>
          </a:p>
          <a:p>
            <a:pPr lvl="1"/>
            <a:r>
              <a:rPr lang="en-US" dirty="0" smtClean="0"/>
              <a:t>Table </a:t>
            </a:r>
            <a:r>
              <a:rPr lang="en-US" dirty="0"/>
              <a:t>design</a:t>
            </a:r>
          </a:p>
          <a:p>
            <a:pPr lvl="1"/>
            <a:r>
              <a:rPr lang="en-US" dirty="0" smtClean="0"/>
              <a:t>Some </a:t>
            </a:r>
            <a:r>
              <a:rPr lang="en-US" dirty="0"/>
              <a:t>features</a:t>
            </a:r>
          </a:p>
          <a:p>
            <a:pPr lvl="1"/>
            <a:r>
              <a:rPr lang="en-US" dirty="0"/>
              <a:t>Scale strategy</a:t>
            </a:r>
          </a:p>
          <a:p>
            <a:pPr lvl="1"/>
            <a:r>
              <a:rPr lang="en-US" dirty="0"/>
              <a:t>Overview: </a:t>
            </a:r>
            <a:r>
              <a:rPr lang="en-US" dirty="0">
                <a:hlinkClick r:id="rId2"/>
              </a:rPr>
              <a:t>http://</a:t>
            </a:r>
            <a:r>
              <a:rPr lang="en-US" dirty="0" smtClean="0">
                <a:hlinkClick r:id="rId2"/>
              </a:rPr>
              <a:t>msdn.microsoft.com/en-us/library/ff394102.aspx</a:t>
            </a:r>
            <a:endParaRPr lang="en-US" dirty="0" smtClean="0"/>
          </a:p>
          <a:p>
            <a:r>
              <a:rPr lang="en-US" dirty="0" smtClean="0"/>
              <a:t>Differences are being reduced:</a:t>
            </a:r>
            <a:endParaRPr lang="en-US" dirty="0"/>
          </a:p>
          <a:p>
            <a:pPr lvl="1"/>
            <a:r>
              <a:rPr lang="en-US" dirty="0"/>
              <a:t>Roadmap at end</a:t>
            </a:r>
          </a:p>
          <a:p>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248185857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347473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6647885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from SQL Server</a:t>
            </a:r>
            <a:endParaRPr lang="en-US" dirty="0"/>
          </a:p>
        </p:txBody>
      </p:sp>
      <p:sp>
        <p:nvSpPr>
          <p:cNvPr id="3" name="Content Placeholder 2"/>
          <p:cNvSpPr>
            <a:spLocks noGrp="1"/>
          </p:cNvSpPr>
          <p:nvPr>
            <p:ph sz="half" idx="1"/>
          </p:nvPr>
        </p:nvSpPr>
        <p:spPr/>
        <p:txBody>
          <a:bodyPr/>
          <a:lstStyle/>
          <a:p>
            <a:r>
              <a:rPr lang="en-US" dirty="0" smtClean="0"/>
              <a:t>Source database version:</a:t>
            </a:r>
          </a:p>
          <a:p>
            <a:pPr lvl="1"/>
            <a:r>
              <a:rPr lang="en-US" dirty="0" smtClean="0"/>
              <a:t>SQL Azure based on SQL Server 2008</a:t>
            </a:r>
          </a:p>
          <a:p>
            <a:pPr lvl="1"/>
            <a:r>
              <a:rPr lang="en-US" dirty="0" smtClean="0"/>
              <a:t>Moving to Denali engine</a:t>
            </a:r>
          </a:p>
          <a:p>
            <a:r>
              <a:rPr lang="en-US" dirty="0" smtClean="0">
                <a:solidFill>
                  <a:schemeClr val="tx1"/>
                </a:solidFill>
              </a:rPr>
              <a:t>Table design</a:t>
            </a:r>
            <a:r>
              <a:rPr lang="en-US" dirty="0">
                <a:solidFill>
                  <a:schemeClr val="tx1"/>
                </a:solidFill>
              </a:rPr>
              <a:t>:</a:t>
            </a:r>
          </a:p>
          <a:p>
            <a:pPr lvl="1"/>
            <a:r>
              <a:rPr lang="en-US" dirty="0"/>
              <a:t>Clustered index required</a:t>
            </a:r>
          </a:p>
          <a:p>
            <a:pPr lvl="1"/>
            <a:r>
              <a:rPr lang="en-US" dirty="0"/>
              <a:t>No </a:t>
            </a:r>
            <a:r>
              <a:rPr lang="en-US" dirty="0" smtClean="0"/>
              <a:t>physical/server </a:t>
            </a:r>
            <a:r>
              <a:rPr lang="en-US" dirty="0"/>
              <a:t>configuration</a:t>
            </a:r>
          </a:p>
          <a:p>
            <a:r>
              <a:rPr lang="en-US" dirty="0" smtClean="0"/>
              <a:t>Features</a:t>
            </a:r>
            <a:r>
              <a:rPr lang="en-US" dirty="0"/>
              <a:t>:</a:t>
            </a:r>
          </a:p>
          <a:p>
            <a:pPr lvl="1"/>
            <a:r>
              <a:rPr lang="en-US" dirty="0" smtClean="0"/>
              <a:t>Some features not </a:t>
            </a:r>
            <a:r>
              <a:rPr lang="en-US" b="1" i="1" dirty="0" smtClean="0"/>
              <a:t>yet</a:t>
            </a:r>
            <a:r>
              <a:rPr lang="en-US" dirty="0" smtClean="0"/>
              <a:t> available</a:t>
            </a:r>
          </a:p>
          <a:p>
            <a:pPr lvl="1"/>
            <a:r>
              <a:rPr lang="en-US" dirty="0" smtClean="0"/>
              <a:t>E.g. Agent, Full-text</a:t>
            </a:r>
            <a:r>
              <a:rPr lang="en-US" dirty="0"/>
              <a:t>, encryption, service broker, SQL CLR</a:t>
            </a:r>
          </a:p>
          <a:p>
            <a:pPr lvl="1"/>
            <a:endParaRPr lang="en-US" dirty="0" smtClean="0"/>
          </a:p>
        </p:txBody>
      </p:sp>
      <p:sp>
        <p:nvSpPr>
          <p:cNvPr id="4" name="Content Placeholder 3"/>
          <p:cNvSpPr>
            <a:spLocks noGrp="1"/>
          </p:cNvSpPr>
          <p:nvPr>
            <p:ph sz="half" idx="2"/>
          </p:nvPr>
        </p:nvSpPr>
        <p:spPr/>
        <p:txBody>
          <a:bodyPr/>
          <a:lstStyle/>
          <a:p>
            <a:r>
              <a:rPr lang="en-US" dirty="0" smtClean="0"/>
              <a:t>Connection Handling</a:t>
            </a:r>
          </a:p>
          <a:p>
            <a:endParaRPr lang="en-US" dirty="0" smtClean="0"/>
          </a:p>
          <a:p>
            <a:r>
              <a:rPr lang="en-US" dirty="0" smtClean="0"/>
              <a:t>Scaling</a:t>
            </a:r>
            <a:endParaRPr lang="en-US" dirty="0"/>
          </a:p>
          <a:p>
            <a:endParaRPr lang="en-US" dirty="0" smtClean="0"/>
          </a:p>
          <a:p>
            <a:r>
              <a:rPr lang="en-US" dirty="0" smtClean="0"/>
              <a:t>Further info:</a:t>
            </a:r>
          </a:p>
          <a:p>
            <a:pPr lvl="1"/>
            <a:r>
              <a:rPr lang="en-US" dirty="0" smtClean="0"/>
              <a:t>Porting TFS: </a:t>
            </a:r>
            <a:r>
              <a:rPr lang="en-US" u="sng" dirty="0">
                <a:hlinkClick r:id="rId2"/>
              </a:rPr>
              <a:t>http://</a:t>
            </a:r>
            <a:r>
              <a:rPr lang="en-US" u="sng" dirty="0" smtClean="0">
                <a:hlinkClick r:id="rId2"/>
              </a:rPr>
              <a:t>blogs.msdn.com/b/bharry/archive/2010/10/28/tfs-on-windows-azure-at-the-pdc.aspx</a:t>
            </a:r>
            <a:endParaRPr lang="en-US" u="sng" dirty="0" smtClean="0"/>
          </a:p>
        </p:txBody>
      </p:sp>
    </p:spTree>
    <p:extLst>
      <p:ext uri="{BB962C8B-B14F-4D97-AF65-F5344CB8AC3E}">
        <p14:creationId xmlns:p14="http://schemas.microsoft.com/office/powerpoint/2010/main" val="16995544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Handling</a:t>
            </a:r>
            <a:endParaRPr lang="en-US" dirty="0"/>
          </a:p>
        </p:txBody>
      </p:sp>
      <p:sp>
        <p:nvSpPr>
          <p:cNvPr id="3" name="Text Placeholder 2"/>
          <p:cNvSpPr>
            <a:spLocks noGrp="1"/>
          </p:cNvSpPr>
          <p:nvPr>
            <p:ph type="body" sz="quarter" idx="10"/>
          </p:nvPr>
        </p:nvSpPr>
        <p:spPr/>
        <p:txBody>
          <a:bodyPr/>
          <a:lstStyle/>
          <a:p>
            <a:r>
              <a:rPr lang="en-US" dirty="0"/>
              <a:t>Latency</a:t>
            </a:r>
          </a:p>
          <a:p>
            <a:r>
              <a:rPr lang="en-US" dirty="0" smtClean="0"/>
              <a:t>Connections can be dropped</a:t>
            </a:r>
          </a:p>
          <a:p>
            <a:pPr lvl="1"/>
            <a:r>
              <a:rPr lang="en-US" dirty="0" smtClean="0"/>
              <a:t>Load-balancing</a:t>
            </a:r>
          </a:p>
          <a:p>
            <a:pPr lvl="1"/>
            <a:r>
              <a:rPr lang="en-US" dirty="0" smtClean="0"/>
              <a:t>Throttling</a:t>
            </a:r>
            <a:endParaRPr lang="en-US" dirty="0"/>
          </a:p>
          <a:p>
            <a:pPr lvl="1"/>
            <a:r>
              <a:rPr lang="en-US" dirty="0"/>
              <a:t>Check &amp; </a:t>
            </a:r>
            <a:r>
              <a:rPr lang="en-US" dirty="0" smtClean="0"/>
              <a:t>retry</a:t>
            </a:r>
          </a:p>
          <a:p>
            <a:r>
              <a:rPr lang="en-US" dirty="0" smtClean="0"/>
              <a:t>Retry </a:t>
            </a:r>
            <a:r>
              <a:rPr lang="en-US" dirty="0"/>
              <a:t>logic info:</a:t>
            </a:r>
          </a:p>
          <a:p>
            <a:pPr lvl="1"/>
            <a:r>
              <a:rPr lang="en-US" dirty="0">
                <a:hlinkClick r:id="rId2"/>
              </a:rPr>
              <a:t>http://blogs.msdn.com/b/appfabriccat/archive/2010/10/28/best-practices-for-handling-transient-conditions-in-sql-azure-client-applications.aspx</a:t>
            </a:r>
            <a:endParaRPr lang="en-US" dirty="0"/>
          </a:p>
          <a:p>
            <a:endParaRPr lang="en-US" dirty="0"/>
          </a:p>
        </p:txBody>
      </p:sp>
    </p:spTree>
    <p:extLst>
      <p:ext uri="{BB962C8B-B14F-4D97-AF65-F5344CB8AC3E}">
        <p14:creationId xmlns:p14="http://schemas.microsoft.com/office/powerpoint/2010/main" val="26031189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Throttling</a:t>
            </a:r>
            <a:endParaRPr lang="en-US" dirty="0"/>
          </a:p>
        </p:txBody>
      </p:sp>
      <p:sp>
        <p:nvSpPr>
          <p:cNvPr id="3" name="Text Placeholder 2"/>
          <p:cNvSpPr>
            <a:spLocks noGrp="1"/>
          </p:cNvSpPr>
          <p:nvPr>
            <p:ph type="body" sz="quarter" idx="10"/>
          </p:nvPr>
        </p:nvSpPr>
        <p:spPr/>
        <p:txBody>
          <a:bodyPr>
            <a:normAutofit/>
          </a:bodyPr>
          <a:lstStyle/>
          <a:p>
            <a:pPr marL="460375" lvl="1" indent="-460375"/>
            <a:r>
              <a:rPr lang="en-US" sz="3200" dirty="0" smtClean="0"/>
              <a:t>Ensure </a:t>
            </a:r>
            <a:r>
              <a:rPr lang="en-US" sz="3200" dirty="0"/>
              <a:t>a good experience for each tenant</a:t>
            </a:r>
          </a:p>
          <a:p>
            <a:r>
              <a:rPr lang="en-US" dirty="0" smtClean="0"/>
              <a:t>Prevents excessive machine load</a:t>
            </a:r>
          </a:p>
          <a:p>
            <a:r>
              <a:rPr lang="en-US" dirty="0" smtClean="0"/>
              <a:t>Causes:</a:t>
            </a:r>
          </a:p>
          <a:p>
            <a:pPr lvl="1"/>
            <a:r>
              <a:rPr lang="en-US" dirty="0" smtClean="0"/>
              <a:t>Lock consumption, log usage, huge transactions, </a:t>
            </a:r>
            <a:r>
              <a:rPr lang="en-US" dirty="0" err="1" smtClean="0"/>
              <a:t>tempdb</a:t>
            </a:r>
            <a:r>
              <a:rPr lang="en-US" dirty="0" smtClean="0"/>
              <a:t> usage, memory usage, idle connections</a:t>
            </a:r>
          </a:p>
          <a:p>
            <a:r>
              <a:rPr lang="en-US" dirty="0" smtClean="0"/>
              <a:t>Impact and handling:</a:t>
            </a:r>
          </a:p>
          <a:p>
            <a:pPr lvl="1"/>
            <a:r>
              <a:rPr lang="en-US" dirty="0" smtClean="0"/>
              <a:t>Not the same as on-premises SQL Server</a:t>
            </a:r>
          </a:p>
          <a:p>
            <a:pPr lvl="1"/>
            <a:r>
              <a:rPr lang="en-US" dirty="0" smtClean="0"/>
              <a:t>Connections become invalid</a:t>
            </a:r>
          </a:p>
          <a:p>
            <a:pPr lvl="1"/>
            <a:r>
              <a:rPr lang="en-US" dirty="0" smtClean="0"/>
              <a:t>Transactions can fail</a:t>
            </a:r>
          </a:p>
          <a:p>
            <a:pPr lvl="1"/>
            <a:endParaRPr lang="en-US" dirty="0"/>
          </a:p>
        </p:txBody>
      </p:sp>
    </p:spTree>
    <p:extLst>
      <p:ext uri="{BB962C8B-B14F-4D97-AF65-F5344CB8AC3E}">
        <p14:creationId xmlns:p14="http://schemas.microsoft.com/office/powerpoint/2010/main" val="35213996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en-US" dirty="0"/>
          </a:p>
        </p:txBody>
      </p:sp>
      <p:sp>
        <p:nvSpPr>
          <p:cNvPr id="3" name="Text Placeholder 2"/>
          <p:cNvSpPr>
            <a:spLocks noGrp="1"/>
          </p:cNvSpPr>
          <p:nvPr>
            <p:ph type="body" sz="quarter" idx="10"/>
          </p:nvPr>
        </p:nvSpPr>
        <p:spPr/>
        <p:txBody>
          <a:bodyPr/>
          <a:lstStyle/>
          <a:p>
            <a:r>
              <a:rPr lang="en-US" sz="2800" dirty="0" smtClean="0"/>
              <a:t>Scale-up:</a:t>
            </a:r>
          </a:p>
          <a:p>
            <a:pPr lvl="1"/>
            <a:r>
              <a:rPr lang="en-US" sz="2400" dirty="0" smtClean="0">
                <a:solidFill>
                  <a:schemeClr val="tx1"/>
                </a:solidFill>
              </a:rPr>
              <a:t>Currently by DB size, to 50GB</a:t>
            </a:r>
          </a:p>
          <a:p>
            <a:pPr lvl="1"/>
            <a:r>
              <a:rPr lang="en-US" sz="2400" dirty="0" smtClean="0"/>
              <a:t>Will always be limits</a:t>
            </a:r>
          </a:p>
          <a:p>
            <a:pPr lvl="1"/>
            <a:r>
              <a:rPr lang="en-US" sz="2400" dirty="0" smtClean="0"/>
              <a:t>Behavior different at limits</a:t>
            </a:r>
          </a:p>
          <a:p>
            <a:pPr marL="460375" lvl="1" indent="0">
              <a:buNone/>
            </a:pPr>
            <a:endParaRPr lang="en-US" sz="2400" dirty="0" smtClean="0"/>
          </a:p>
          <a:p>
            <a:r>
              <a:rPr lang="en-US" sz="2800" dirty="0" smtClean="0"/>
              <a:t>Scale-out:</a:t>
            </a:r>
          </a:p>
          <a:p>
            <a:pPr lvl="1"/>
            <a:r>
              <a:rPr lang="en-US" sz="2400" dirty="0" smtClean="0"/>
              <a:t>Huge scale possible</a:t>
            </a:r>
          </a:p>
          <a:p>
            <a:pPr lvl="1"/>
            <a:r>
              <a:rPr lang="en-US" sz="2400" dirty="0" smtClean="0"/>
              <a:t>Need to partition data</a:t>
            </a:r>
          </a:p>
          <a:p>
            <a:endParaRPr lang="en-US" dirty="0" smtClean="0"/>
          </a:p>
          <a:p>
            <a:r>
              <a:rPr lang="en-US" sz="2800" dirty="0" smtClean="0"/>
              <a:t>Elasticity:</a:t>
            </a:r>
          </a:p>
          <a:p>
            <a:pPr lvl="1"/>
            <a:r>
              <a:rPr lang="en-US" sz="2400" dirty="0" smtClean="0"/>
              <a:t>Growth</a:t>
            </a:r>
          </a:p>
          <a:p>
            <a:pPr lvl="1"/>
            <a:r>
              <a:rPr lang="en-US" sz="2400" dirty="0" smtClean="0"/>
              <a:t>Predictable peaks – grow and shrink</a:t>
            </a:r>
          </a:p>
        </p:txBody>
      </p:sp>
      <p:pic>
        <p:nvPicPr>
          <p:cNvPr id="4"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6134100" y="1802862"/>
            <a:ext cx="731976" cy="609980"/>
          </a:xfrm>
          <a:prstGeom prst="rect">
            <a:avLst/>
          </a:prstGeom>
          <a:noFill/>
        </p:spPr>
      </p:pic>
      <p:sp>
        <p:nvSpPr>
          <p:cNvPr id="5" name="Can 4"/>
          <p:cNvSpPr/>
          <p:nvPr/>
        </p:nvSpPr>
        <p:spPr bwMode="auto">
          <a:xfrm>
            <a:off x="6460995" y="2106972"/>
            <a:ext cx="405082" cy="337569"/>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ndParaRPr>
          </a:p>
        </p:txBody>
      </p:sp>
      <p:sp>
        <p:nvSpPr>
          <p:cNvPr id="6" name="Rounded Rectangle 5"/>
          <p:cNvSpPr/>
          <p:nvPr/>
        </p:nvSpPr>
        <p:spPr bwMode="auto">
          <a:xfrm>
            <a:off x="5537200" y="1073067"/>
            <a:ext cx="2317750" cy="1899061"/>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914099"/>
            <a:r>
              <a:rPr lang="en-US" sz="1600" b="1" dirty="0" smtClean="0">
                <a:solidFill>
                  <a:schemeClr val="tx1">
                    <a:alpha val="99000"/>
                  </a:schemeClr>
                </a:solidFill>
              </a:rPr>
              <a:t>SQL Azure Database</a:t>
            </a:r>
          </a:p>
        </p:txBody>
      </p:sp>
      <p:sp>
        <p:nvSpPr>
          <p:cNvPr id="7" name="TextBox 6"/>
          <p:cNvSpPr txBox="1"/>
          <p:nvPr/>
        </p:nvSpPr>
        <p:spPr>
          <a:xfrm>
            <a:off x="6696075" y="1802862"/>
            <a:ext cx="618759"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CPU/IO</a:t>
            </a:r>
          </a:p>
        </p:txBody>
      </p:sp>
      <p:sp>
        <p:nvSpPr>
          <p:cNvPr id="9" name="TextBox 8"/>
          <p:cNvSpPr txBox="1"/>
          <p:nvPr/>
        </p:nvSpPr>
        <p:spPr>
          <a:xfrm>
            <a:off x="6614388" y="2485461"/>
            <a:ext cx="668453"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DB Size</a:t>
            </a:r>
          </a:p>
        </p:txBody>
      </p:sp>
      <p:pic>
        <p:nvPicPr>
          <p:cNvPr id="10"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9478396" y="1463044"/>
            <a:ext cx="1206395" cy="1005329"/>
          </a:xfrm>
          <a:prstGeom prst="rect">
            <a:avLst/>
          </a:prstGeom>
          <a:noFill/>
        </p:spPr>
      </p:pic>
      <p:sp>
        <p:nvSpPr>
          <p:cNvPr id="11" name="Can 10"/>
          <p:cNvSpPr/>
          <p:nvPr/>
        </p:nvSpPr>
        <p:spPr bwMode="auto">
          <a:xfrm>
            <a:off x="10239794" y="2067375"/>
            <a:ext cx="635993" cy="553013"/>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ndParaRPr>
          </a:p>
        </p:txBody>
      </p:sp>
      <p:sp>
        <p:nvSpPr>
          <p:cNvPr id="12" name="Rounded Rectangle 11"/>
          <p:cNvSpPr/>
          <p:nvPr/>
        </p:nvSpPr>
        <p:spPr bwMode="auto">
          <a:xfrm>
            <a:off x="9204325" y="1044622"/>
            <a:ext cx="2317750" cy="1899061"/>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914099"/>
            <a:r>
              <a:rPr lang="en-US" sz="1400" b="1" dirty="0" smtClean="0">
                <a:solidFill>
                  <a:schemeClr val="tx1">
                    <a:alpha val="99000"/>
                  </a:schemeClr>
                </a:solidFill>
              </a:rPr>
              <a:t>SQL Azure Database</a:t>
            </a:r>
          </a:p>
        </p:txBody>
      </p:sp>
      <p:sp>
        <p:nvSpPr>
          <p:cNvPr id="14" name="TextBox 13"/>
          <p:cNvSpPr txBox="1"/>
          <p:nvPr/>
        </p:nvSpPr>
        <p:spPr>
          <a:xfrm>
            <a:off x="10557791" y="2620389"/>
            <a:ext cx="668453"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DB Size</a:t>
            </a:r>
          </a:p>
        </p:txBody>
      </p:sp>
      <p:sp>
        <p:nvSpPr>
          <p:cNvPr id="15" name="TextBox 14"/>
          <p:cNvSpPr txBox="1"/>
          <p:nvPr/>
        </p:nvSpPr>
        <p:spPr>
          <a:xfrm>
            <a:off x="10375900" y="1514675"/>
            <a:ext cx="618759"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CPU/IO</a:t>
            </a:r>
          </a:p>
        </p:txBody>
      </p:sp>
      <p:sp>
        <p:nvSpPr>
          <p:cNvPr id="16" name="Right Arrow 15"/>
          <p:cNvSpPr/>
          <p:nvPr/>
        </p:nvSpPr>
        <p:spPr bwMode="auto">
          <a:xfrm>
            <a:off x="8115300" y="1834470"/>
            <a:ext cx="939800" cy="272502"/>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sp>
        <p:nvSpPr>
          <p:cNvPr id="19" name="Rounded Rectangle 18"/>
          <p:cNvSpPr/>
          <p:nvPr/>
        </p:nvSpPr>
        <p:spPr bwMode="auto">
          <a:xfrm>
            <a:off x="5537200" y="3395325"/>
            <a:ext cx="2317750" cy="1543269"/>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914099"/>
            <a:r>
              <a:rPr lang="en-US" sz="1600" b="1" dirty="0" smtClean="0">
                <a:solidFill>
                  <a:schemeClr val="tx1">
                    <a:alpha val="99000"/>
                  </a:schemeClr>
                </a:solidFill>
              </a:rPr>
              <a:t>SQL Azure Database</a:t>
            </a:r>
          </a:p>
        </p:txBody>
      </p:sp>
      <p:sp>
        <p:nvSpPr>
          <p:cNvPr id="20" name="TextBox 19"/>
          <p:cNvSpPr txBox="1"/>
          <p:nvPr/>
        </p:nvSpPr>
        <p:spPr>
          <a:xfrm>
            <a:off x="6664082" y="3869118"/>
            <a:ext cx="618759"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CPU/IO</a:t>
            </a:r>
          </a:p>
        </p:txBody>
      </p:sp>
      <p:sp>
        <p:nvSpPr>
          <p:cNvPr id="21" name="TextBox 20"/>
          <p:cNvSpPr txBox="1"/>
          <p:nvPr/>
        </p:nvSpPr>
        <p:spPr>
          <a:xfrm>
            <a:off x="6614388" y="4627831"/>
            <a:ext cx="668453"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DB Size</a:t>
            </a:r>
          </a:p>
        </p:txBody>
      </p:sp>
      <p:sp>
        <p:nvSpPr>
          <p:cNvPr id="36" name="Right Arrow 35"/>
          <p:cNvSpPr/>
          <p:nvPr/>
        </p:nvSpPr>
        <p:spPr bwMode="auto">
          <a:xfrm>
            <a:off x="8026400" y="4113091"/>
            <a:ext cx="939800" cy="272502"/>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pic>
        <p:nvPicPr>
          <p:cNvPr id="37"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6095007" y="3944352"/>
            <a:ext cx="731976" cy="609980"/>
          </a:xfrm>
          <a:prstGeom prst="rect">
            <a:avLst/>
          </a:prstGeom>
          <a:noFill/>
        </p:spPr>
      </p:pic>
      <p:sp>
        <p:nvSpPr>
          <p:cNvPr id="18" name="Can 17"/>
          <p:cNvSpPr/>
          <p:nvPr/>
        </p:nvSpPr>
        <p:spPr bwMode="auto">
          <a:xfrm>
            <a:off x="6460995" y="4249342"/>
            <a:ext cx="405082" cy="337569"/>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ndParaRPr>
          </a:p>
        </p:txBody>
      </p:sp>
      <p:pic>
        <p:nvPicPr>
          <p:cNvPr id="38"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9238669" y="3429647"/>
            <a:ext cx="731976" cy="609980"/>
          </a:xfrm>
          <a:prstGeom prst="rect">
            <a:avLst/>
          </a:prstGeom>
          <a:noFill/>
        </p:spPr>
      </p:pic>
      <p:sp>
        <p:nvSpPr>
          <p:cNvPr id="39" name="Can 38"/>
          <p:cNvSpPr/>
          <p:nvPr/>
        </p:nvSpPr>
        <p:spPr bwMode="auto">
          <a:xfrm>
            <a:off x="9604657" y="3734637"/>
            <a:ext cx="405082" cy="337569"/>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ndParaRPr>
          </a:p>
        </p:txBody>
      </p:sp>
      <p:sp>
        <p:nvSpPr>
          <p:cNvPr id="40" name="Rounded Rectangle 39"/>
          <p:cNvSpPr/>
          <p:nvPr/>
        </p:nvSpPr>
        <p:spPr bwMode="auto">
          <a:xfrm>
            <a:off x="9204325" y="3395325"/>
            <a:ext cx="960553" cy="780553"/>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914099"/>
            <a:endParaRPr lang="en-US" sz="1600" b="1" dirty="0" smtClean="0">
              <a:solidFill>
                <a:schemeClr val="tx1">
                  <a:alpha val="99000"/>
                </a:schemeClr>
              </a:solidFill>
            </a:endParaRPr>
          </a:p>
        </p:txBody>
      </p:sp>
      <p:pic>
        <p:nvPicPr>
          <p:cNvPr id="41"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9238669" y="4328615"/>
            <a:ext cx="731976" cy="609980"/>
          </a:xfrm>
          <a:prstGeom prst="rect">
            <a:avLst/>
          </a:prstGeom>
          <a:noFill/>
        </p:spPr>
      </p:pic>
      <p:sp>
        <p:nvSpPr>
          <p:cNvPr id="42" name="Can 41"/>
          <p:cNvSpPr/>
          <p:nvPr/>
        </p:nvSpPr>
        <p:spPr bwMode="auto">
          <a:xfrm>
            <a:off x="9604657" y="4633605"/>
            <a:ext cx="405082" cy="337569"/>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ndParaRPr>
          </a:p>
        </p:txBody>
      </p:sp>
      <p:sp>
        <p:nvSpPr>
          <p:cNvPr id="43" name="Rounded Rectangle 42"/>
          <p:cNvSpPr/>
          <p:nvPr/>
        </p:nvSpPr>
        <p:spPr bwMode="auto">
          <a:xfrm>
            <a:off x="9204325" y="4294293"/>
            <a:ext cx="960553" cy="780553"/>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914099"/>
            <a:endParaRPr lang="en-US" sz="1600" b="1" dirty="0" smtClean="0">
              <a:solidFill>
                <a:schemeClr val="tx1">
                  <a:alpha val="99000"/>
                </a:schemeClr>
              </a:solidFill>
            </a:endParaRPr>
          </a:p>
        </p:txBody>
      </p:sp>
      <p:pic>
        <p:nvPicPr>
          <p:cNvPr id="44"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10331100" y="3421372"/>
            <a:ext cx="731976" cy="609980"/>
          </a:xfrm>
          <a:prstGeom prst="rect">
            <a:avLst/>
          </a:prstGeom>
          <a:noFill/>
        </p:spPr>
      </p:pic>
      <p:sp>
        <p:nvSpPr>
          <p:cNvPr id="45" name="Can 44"/>
          <p:cNvSpPr/>
          <p:nvPr/>
        </p:nvSpPr>
        <p:spPr bwMode="auto">
          <a:xfrm>
            <a:off x="10697088" y="3726362"/>
            <a:ext cx="405082" cy="337569"/>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ndParaRPr>
          </a:p>
        </p:txBody>
      </p:sp>
      <p:sp>
        <p:nvSpPr>
          <p:cNvPr id="46" name="Rounded Rectangle 45"/>
          <p:cNvSpPr/>
          <p:nvPr/>
        </p:nvSpPr>
        <p:spPr bwMode="auto">
          <a:xfrm>
            <a:off x="10296756" y="3387050"/>
            <a:ext cx="960553" cy="780553"/>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914099"/>
            <a:endParaRPr lang="en-US" sz="1600" b="1" dirty="0" smtClean="0">
              <a:solidFill>
                <a:schemeClr val="tx1">
                  <a:alpha val="99000"/>
                </a:schemeClr>
              </a:solidFill>
            </a:endParaRPr>
          </a:p>
        </p:txBody>
      </p:sp>
      <p:pic>
        <p:nvPicPr>
          <p:cNvPr id="47" name="Picture 2" descr="C:\Users\daiken\AppData\Local\Microsoft\Windows\Temporary Internet Files\Content.IE5\UWY6LG0D\MCj04348450000[1].png"/>
          <p:cNvPicPr>
            <a:picLocks noChangeAspect="1" noChangeArrowheads="1"/>
          </p:cNvPicPr>
          <p:nvPr/>
        </p:nvPicPr>
        <p:blipFill>
          <a:blip r:embed="rId3"/>
          <a:srcRect/>
          <a:stretch>
            <a:fillRect/>
          </a:stretch>
        </p:blipFill>
        <p:spPr bwMode="auto">
          <a:xfrm>
            <a:off x="10365444" y="4328615"/>
            <a:ext cx="731976" cy="609980"/>
          </a:xfrm>
          <a:prstGeom prst="rect">
            <a:avLst/>
          </a:prstGeom>
          <a:noFill/>
        </p:spPr>
      </p:pic>
      <p:sp>
        <p:nvSpPr>
          <p:cNvPr id="48" name="Can 47"/>
          <p:cNvSpPr/>
          <p:nvPr/>
        </p:nvSpPr>
        <p:spPr bwMode="auto">
          <a:xfrm>
            <a:off x="10731432" y="4633605"/>
            <a:ext cx="405082" cy="337569"/>
          </a:xfrm>
          <a:prstGeom prst="ca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ndParaRPr>
          </a:p>
        </p:txBody>
      </p:sp>
      <p:sp>
        <p:nvSpPr>
          <p:cNvPr id="49" name="Rounded Rectangle 48"/>
          <p:cNvSpPr/>
          <p:nvPr/>
        </p:nvSpPr>
        <p:spPr bwMode="auto">
          <a:xfrm>
            <a:off x="10331100" y="4294293"/>
            <a:ext cx="960553" cy="780553"/>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914099"/>
            <a:endParaRPr lang="en-US" sz="1600" b="1" dirty="0" smtClean="0">
              <a:solidFill>
                <a:schemeClr val="tx1">
                  <a:alpha val="99000"/>
                </a:schemeClr>
              </a:solidFill>
            </a:endParaRPr>
          </a:p>
        </p:txBody>
      </p:sp>
      <p:cxnSp>
        <p:nvCxnSpPr>
          <p:cNvPr id="53" name="Straight Connector 52"/>
          <p:cNvCxnSpPr/>
          <p:nvPr/>
        </p:nvCxnSpPr>
        <p:spPr>
          <a:xfrm>
            <a:off x="6678815" y="5461000"/>
            <a:ext cx="0" cy="10922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678815" y="6553200"/>
            <a:ext cx="3797232"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6831215" y="5477403"/>
            <a:ext cx="3378200" cy="1014911"/>
          </a:xfrm>
          <a:custGeom>
            <a:avLst/>
            <a:gdLst>
              <a:gd name="connsiteX0" fmla="*/ 0 w 3378200"/>
              <a:gd name="connsiteY0" fmla="*/ 948797 h 1014911"/>
              <a:gd name="connsiteX1" fmla="*/ 800100 w 3378200"/>
              <a:gd name="connsiteY1" fmla="*/ 936097 h 1014911"/>
              <a:gd name="connsiteX2" fmla="*/ 1358900 w 3378200"/>
              <a:gd name="connsiteY2" fmla="*/ 161397 h 1014911"/>
              <a:gd name="connsiteX3" fmla="*/ 2019300 w 3378200"/>
              <a:gd name="connsiteY3" fmla="*/ 59797 h 1014911"/>
              <a:gd name="connsiteX4" fmla="*/ 2552700 w 3378200"/>
              <a:gd name="connsiteY4" fmla="*/ 885297 h 1014911"/>
              <a:gd name="connsiteX5" fmla="*/ 3378200 w 3378200"/>
              <a:gd name="connsiteY5" fmla="*/ 961497 h 101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8200" h="1014911">
                <a:moveTo>
                  <a:pt x="0" y="948797"/>
                </a:moveTo>
                <a:cubicBezTo>
                  <a:pt x="286808" y="1008063"/>
                  <a:pt x="573617" y="1067330"/>
                  <a:pt x="800100" y="936097"/>
                </a:cubicBezTo>
                <a:cubicBezTo>
                  <a:pt x="1026583" y="804864"/>
                  <a:pt x="1155700" y="307447"/>
                  <a:pt x="1358900" y="161397"/>
                </a:cubicBezTo>
                <a:cubicBezTo>
                  <a:pt x="1562100" y="15347"/>
                  <a:pt x="1820333" y="-60853"/>
                  <a:pt x="2019300" y="59797"/>
                </a:cubicBezTo>
                <a:cubicBezTo>
                  <a:pt x="2218267" y="180447"/>
                  <a:pt x="2326217" y="735014"/>
                  <a:pt x="2552700" y="885297"/>
                </a:cubicBezTo>
                <a:cubicBezTo>
                  <a:pt x="2779183" y="1035580"/>
                  <a:pt x="3078691" y="998538"/>
                  <a:pt x="3378200" y="961497"/>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TextBox 57"/>
          <p:cNvSpPr txBox="1"/>
          <p:nvPr/>
        </p:nvSpPr>
        <p:spPr>
          <a:xfrm>
            <a:off x="6083414" y="5877136"/>
            <a:ext cx="551177"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 DB’s</a:t>
            </a:r>
          </a:p>
        </p:txBody>
      </p:sp>
      <p:sp>
        <p:nvSpPr>
          <p:cNvPr id="59" name="TextBox 58"/>
          <p:cNvSpPr txBox="1"/>
          <p:nvPr/>
        </p:nvSpPr>
        <p:spPr>
          <a:xfrm>
            <a:off x="8156220" y="6553200"/>
            <a:ext cx="415114" cy="215444"/>
          </a:xfrm>
          <a:prstGeom prst="rect">
            <a:avLst/>
          </a:prstGeom>
          <a:noFill/>
        </p:spPr>
        <p:txBody>
          <a:bodyPr wrap="none" lIns="0" tIns="0" rIns="0" bIns="0" rtlCol="0">
            <a:spAutoFit/>
          </a:bodyPr>
          <a:lstStyle/>
          <a:p>
            <a:r>
              <a:rPr lang="en-US" sz="1400" b="1" dirty="0" smtClean="0">
                <a:gradFill>
                  <a:gsLst>
                    <a:gs pos="0">
                      <a:schemeClr val="tx1"/>
                    </a:gs>
                    <a:gs pos="86000">
                      <a:schemeClr val="tx1"/>
                    </a:gs>
                  </a:gsLst>
                  <a:lin ang="5400000" scaled="0"/>
                </a:gradFill>
              </a:rPr>
              <a:t>Time</a:t>
            </a:r>
          </a:p>
        </p:txBody>
      </p:sp>
      <p:cxnSp>
        <p:nvCxnSpPr>
          <p:cNvPr id="62" name="Straight Connector 61"/>
          <p:cNvCxnSpPr/>
          <p:nvPr/>
        </p:nvCxnSpPr>
        <p:spPr>
          <a:xfrm flipV="1">
            <a:off x="6831215" y="5477403"/>
            <a:ext cx="3164831" cy="8265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982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fade">
                                      <p:cBhvr>
                                        <p:cTn id="72" dur="500"/>
                                        <p:tgtEl>
                                          <p:spTgt spid="3">
                                            <p:txEl>
                                              <p:pRg st="9" end="9"/>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500"/>
                                        <p:tgtEl>
                                          <p:spTgt spid="3">
                                            <p:txEl>
                                              <p:pRg st="10" end="1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500"/>
                                        <p:tgtEl>
                                          <p:spTgt spid="3">
                                            <p:txEl>
                                              <p:pRg st="11" end="1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5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par>
                                <p:cTn id="94" presetID="10" presetClass="entr" presetSubtype="0" fill="hold" nodeType="with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36" grpId="0" animBg="1"/>
      <p:bldP spid="18" grpId="0" animBg="1"/>
      <p:bldP spid="39" grpId="0" animBg="1"/>
      <p:bldP spid="40" grpId="0" animBg="1"/>
      <p:bldP spid="42" grpId="0" animBg="1"/>
      <p:bldP spid="43" grpId="0" animBg="1"/>
      <p:bldP spid="45" grpId="0" animBg="1"/>
      <p:bldP spid="46" grpId="0" animBg="1"/>
      <p:bldP spid="48" grpId="0" animBg="1"/>
      <p:bldP spid="49" grpId="0" animBg="1"/>
      <p:bldP spid="57" grpId="0" animBg="1"/>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One-Time Data Migration </a:t>
            </a:r>
            <a:br>
              <a:rPr lang="en-US" dirty="0" smtClean="0"/>
            </a:br>
            <a:r>
              <a:rPr lang="en-US" dirty="0" smtClean="0"/>
              <a:t>to SQL Azure</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550265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Transfer Tools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756921756"/>
              </p:ext>
            </p:extLst>
          </p:nvPr>
        </p:nvGraphicFramePr>
        <p:xfrm>
          <a:off x="702120" y="1155700"/>
          <a:ext cx="10784586" cy="5374594"/>
        </p:xfrm>
        <a:graphic>
          <a:graphicData uri="http://schemas.openxmlformats.org/drawingml/2006/table">
            <a:tbl>
              <a:tblPr firstRow="1" bandRow="1">
                <a:tableStyleId>{3C2FFA5D-87B4-456A-9821-1D502468CF0F}</a:tableStyleId>
              </a:tblPr>
              <a:tblGrid>
                <a:gridCol w="1990577"/>
                <a:gridCol w="1137356"/>
                <a:gridCol w="1137356"/>
                <a:gridCol w="1137356"/>
                <a:gridCol w="1137356"/>
                <a:gridCol w="4244585"/>
              </a:tblGrid>
              <a:tr h="757487">
                <a:tc>
                  <a:txBody>
                    <a:bodyPr/>
                    <a:lstStyle/>
                    <a:p>
                      <a:r>
                        <a:rPr lang="en-US" sz="1400" dirty="0" smtClean="0"/>
                        <a:t>Tools</a:t>
                      </a:r>
                      <a:endParaRPr lang="en-US" sz="1400" b="1" dirty="0">
                        <a:solidFill>
                          <a:schemeClr val="bg1"/>
                        </a:solidFill>
                      </a:endParaRPr>
                    </a:p>
                  </a:txBody>
                  <a:tcPr anchor="ctr"/>
                </a:tc>
                <a:tc>
                  <a:txBody>
                    <a:bodyPr/>
                    <a:lstStyle/>
                    <a:p>
                      <a:pPr algn="ctr"/>
                      <a:r>
                        <a:rPr lang="en-US" sz="1400" dirty="0" smtClean="0"/>
                        <a:t>Schema</a:t>
                      </a:r>
                      <a:endParaRPr lang="en-US" sz="1400" dirty="0">
                        <a:solidFill>
                          <a:schemeClr val="bg1"/>
                        </a:solidFill>
                      </a:endParaRPr>
                    </a:p>
                  </a:txBody>
                  <a:tcPr anchor="ctr"/>
                </a:tc>
                <a:tc>
                  <a:txBody>
                    <a:bodyPr/>
                    <a:lstStyle/>
                    <a:p>
                      <a:pPr algn="ctr"/>
                      <a:r>
                        <a:rPr lang="en-US" sz="1400" dirty="0" smtClean="0"/>
                        <a:t>SQL Azure </a:t>
                      </a:r>
                      <a:r>
                        <a:rPr lang="en-US" sz="1400" dirty="0" err="1" smtClean="0"/>
                        <a:t>Compat</a:t>
                      </a:r>
                      <a:r>
                        <a:rPr lang="en-US" sz="1400" dirty="0" smtClean="0"/>
                        <a:t> Checks</a:t>
                      </a:r>
                      <a:endParaRPr lang="en-US" sz="1400" dirty="0">
                        <a:solidFill>
                          <a:schemeClr val="bg1"/>
                        </a:solidFill>
                      </a:endParaRPr>
                    </a:p>
                  </a:txBody>
                  <a:tcPr anchor="ctr"/>
                </a:tc>
                <a:tc>
                  <a:txBody>
                    <a:bodyPr/>
                    <a:lstStyle/>
                    <a:p>
                      <a:pPr algn="ctr"/>
                      <a:r>
                        <a:rPr lang="en-US" sz="1400" dirty="0" smtClean="0"/>
                        <a:t>Data</a:t>
                      </a:r>
                      <a:endParaRPr lang="en-US" sz="1400" dirty="0">
                        <a:solidFill>
                          <a:schemeClr val="bg1"/>
                        </a:solidFill>
                      </a:endParaRPr>
                    </a:p>
                  </a:txBody>
                  <a:tcPr anchor="ctr"/>
                </a:tc>
                <a:tc>
                  <a:txBody>
                    <a:bodyPr/>
                    <a:lstStyle/>
                    <a:p>
                      <a:pPr algn="ctr"/>
                      <a:r>
                        <a:rPr lang="en-US" sz="1400" dirty="0" smtClean="0"/>
                        <a:t>Data Transfer Efficiency</a:t>
                      </a:r>
                      <a:endParaRPr lang="en-US" sz="1400" dirty="0">
                        <a:solidFill>
                          <a:schemeClr val="bg1"/>
                        </a:solidFill>
                      </a:endParaRPr>
                    </a:p>
                  </a:txBody>
                  <a:tcPr anchor="ctr"/>
                </a:tc>
                <a:tc>
                  <a:txBody>
                    <a:bodyPr/>
                    <a:lstStyle/>
                    <a:p>
                      <a:r>
                        <a:rPr lang="en-US" sz="1400" dirty="0" smtClean="0"/>
                        <a:t>Notes</a:t>
                      </a:r>
                      <a:endParaRPr lang="en-US" sz="1400" dirty="0">
                        <a:solidFill>
                          <a:schemeClr val="bg1"/>
                        </a:solidFill>
                      </a:endParaRPr>
                    </a:p>
                  </a:txBody>
                  <a:tcPr anchor="ctr"/>
                </a:tc>
              </a:tr>
              <a:tr h="384004">
                <a:tc>
                  <a:txBody>
                    <a:bodyPr/>
                    <a:lstStyle/>
                    <a:p>
                      <a:r>
                        <a:rPr lang="en-US" sz="1400" b="1" dirty="0" smtClean="0"/>
                        <a:t>BCP</a:t>
                      </a:r>
                    </a:p>
                  </a:txBody>
                  <a:tcPr anchor="ctr"/>
                </a:tc>
                <a:tc>
                  <a:txBody>
                    <a:bodyPr/>
                    <a:lstStyle/>
                    <a:p>
                      <a:pPr marL="0" indent="0" algn="ctr">
                        <a:buFont typeface="Arial" pitchFamily="34" charset="0"/>
                        <a:buNone/>
                      </a:pPr>
                      <a:r>
                        <a:rPr lang="en-US" sz="1400" dirty="0" smtClean="0"/>
                        <a:t>No</a:t>
                      </a:r>
                      <a:endParaRPr lang="en-US" sz="1400" dirty="0"/>
                    </a:p>
                  </a:txBody>
                  <a:tcPr anchor="ctr"/>
                </a:tc>
                <a:tc>
                  <a:txBody>
                    <a:bodyPr/>
                    <a:lstStyle/>
                    <a:p>
                      <a:pPr marL="0" indent="0" algn="ctr">
                        <a:buFont typeface="Arial" pitchFamily="34" charset="0"/>
                        <a:buNone/>
                      </a:pPr>
                      <a:r>
                        <a:rPr lang="en-US" sz="1400" dirty="0" smtClean="0"/>
                        <a:t>N/A</a:t>
                      </a:r>
                      <a:endParaRPr lang="en-US" sz="1400" dirty="0"/>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Good</a:t>
                      </a:r>
                      <a:endParaRPr lang="en-US" sz="1400" dirty="0"/>
                    </a:p>
                  </a:txBody>
                  <a:tcPr anchor="ctr"/>
                </a:tc>
                <a:tc>
                  <a:txBody>
                    <a:bodyPr/>
                    <a:lstStyle/>
                    <a:p>
                      <a:pPr marL="91440" indent="-91440">
                        <a:buFont typeface="Arial" pitchFamily="34" charset="0"/>
                        <a:buChar char="•"/>
                      </a:pPr>
                      <a:r>
                        <a:rPr lang="en-US" sz="1200" dirty="0" smtClean="0"/>
                        <a:t>Efficient transfer of data</a:t>
                      </a:r>
                      <a:r>
                        <a:rPr lang="en-US" sz="1200" baseline="0" dirty="0" smtClean="0"/>
                        <a:t> to existing table</a:t>
                      </a:r>
                      <a:endParaRPr lang="en-US" sz="1200" dirty="0"/>
                    </a:p>
                  </a:txBody>
                  <a:tcPr/>
                </a:tc>
              </a:tr>
              <a:tr h="53655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SSMS Generate Scripts wizard</a:t>
                      </a:r>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Some</a:t>
                      </a:r>
                      <a:endParaRPr lang="en-US" sz="1400" dirty="0"/>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Poor</a:t>
                      </a:r>
                      <a:endParaRPr lang="en-US" sz="1400" dirty="0"/>
                    </a:p>
                  </a:txBody>
                  <a:tcPr anchor="ctr"/>
                </a:tc>
                <a:tc>
                  <a:txBody>
                    <a:bodyPr/>
                    <a:lstStyle/>
                    <a:p>
                      <a:pPr marL="91440" indent="-91440">
                        <a:buFont typeface="Arial" pitchFamily="34" charset="0"/>
                        <a:buChar char="•"/>
                      </a:pPr>
                      <a:r>
                        <a:rPr lang="en-US" sz="1200" dirty="0" smtClean="0"/>
                        <a:t>Good for smaller databases</a:t>
                      </a:r>
                    </a:p>
                    <a:p>
                      <a:pPr marL="91440" indent="-91440">
                        <a:buFont typeface="Arial" pitchFamily="34" charset="0"/>
                        <a:buChar char="•"/>
                      </a:pPr>
                      <a:r>
                        <a:rPr lang="en-US" sz="1200" dirty="0" smtClean="0"/>
                        <a:t>Has explicit option for SQL Azure script generation</a:t>
                      </a:r>
                    </a:p>
                  </a:txBody>
                  <a:tcPr/>
                </a:tc>
              </a:tr>
              <a:tr h="662801">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SQL Server Import &amp; Export Data</a:t>
                      </a:r>
                    </a:p>
                  </a:txBody>
                  <a:tcPr anchor="ctr"/>
                </a:tc>
                <a:tc>
                  <a:txBody>
                    <a:bodyPr/>
                    <a:lstStyle/>
                    <a:p>
                      <a:pPr marL="0" marR="0" indent="0" algn="ctr" defTabSz="914363" rtl="0" eaLnBrk="1" fontAlgn="auto" latinLnBrk="0" hangingPunct="1">
                        <a:lnSpc>
                          <a:spcPct val="100000"/>
                        </a:lnSpc>
                        <a:spcBef>
                          <a:spcPts val="0"/>
                        </a:spcBef>
                        <a:spcAft>
                          <a:spcPts val="0"/>
                        </a:spcAft>
                        <a:buClrTx/>
                        <a:buSzTx/>
                        <a:buFont typeface="Arial" pitchFamily="34" charset="0"/>
                        <a:buNone/>
                        <a:tabLst/>
                        <a:defRPr/>
                      </a:pPr>
                      <a:r>
                        <a:rPr lang="en-US" sz="1400" dirty="0" smtClean="0"/>
                        <a:t>No</a:t>
                      </a:r>
                      <a:endParaRPr lang="en-US" sz="1400" dirty="0"/>
                    </a:p>
                  </a:txBody>
                  <a:tcPr anchor="ctr"/>
                </a:tc>
                <a:tc>
                  <a:txBody>
                    <a:bodyPr/>
                    <a:lstStyle/>
                    <a:p>
                      <a:pPr marL="0" indent="0" algn="ctr">
                        <a:buFont typeface="Arial" pitchFamily="34" charset="0"/>
                        <a:buNone/>
                      </a:pPr>
                      <a:r>
                        <a:rPr lang="en-US" sz="1400" dirty="0" smtClean="0"/>
                        <a:t>N/A</a:t>
                      </a:r>
                      <a:endParaRPr lang="en-US" sz="1400" dirty="0"/>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Good</a:t>
                      </a:r>
                      <a:endParaRPr lang="en-US" sz="1400" dirty="0"/>
                    </a:p>
                  </a:txBody>
                  <a:tcPr anchor="ctr"/>
                </a:tc>
                <a:tc>
                  <a:txBody>
                    <a:bodyPr/>
                    <a:lstStyle/>
                    <a:p>
                      <a:pPr marL="91440" marR="0" indent="-9144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Simple UI on top of SSIS; also available in SSMS</a:t>
                      </a:r>
                    </a:p>
                  </a:txBody>
                  <a:tcPr/>
                </a:tc>
              </a:tr>
              <a:tr h="47342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SSIS</a:t>
                      </a:r>
                    </a:p>
                  </a:txBody>
                  <a:tcPr anchor="ctr"/>
                </a:tc>
                <a:tc>
                  <a:txBody>
                    <a:bodyPr/>
                    <a:lstStyle/>
                    <a:p>
                      <a:pPr marL="0" indent="0" algn="ctr">
                        <a:buFont typeface="Arial" pitchFamily="34" charset="0"/>
                        <a:buNone/>
                      </a:pPr>
                      <a:r>
                        <a:rPr lang="en-US" sz="1400" dirty="0" smtClean="0"/>
                        <a:t>No</a:t>
                      </a:r>
                      <a:endParaRPr lang="en-US" sz="1400" dirty="0"/>
                    </a:p>
                  </a:txBody>
                  <a:tcPr anchor="ctr"/>
                </a:tc>
                <a:tc>
                  <a:txBody>
                    <a:bodyPr/>
                    <a:lstStyle/>
                    <a:p>
                      <a:pPr marL="0" indent="0" algn="ctr">
                        <a:buFont typeface="Arial" pitchFamily="34" charset="0"/>
                        <a:buNone/>
                      </a:pPr>
                      <a:r>
                        <a:rPr lang="en-US" sz="1400" dirty="0" smtClean="0"/>
                        <a:t>N/A</a:t>
                      </a:r>
                      <a:endParaRPr lang="en-US" sz="1400" dirty="0"/>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Good</a:t>
                      </a:r>
                      <a:endParaRPr lang="en-US" sz="1400" dirty="0"/>
                    </a:p>
                  </a:txBody>
                  <a:tcPr anchor="ctr"/>
                </a:tc>
                <a:tc>
                  <a:txBody>
                    <a:bodyPr/>
                    <a:lstStyle/>
                    <a:p>
                      <a:pPr marL="91440" marR="0" indent="-91440"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Most flexibility</a:t>
                      </a:r>
                    </a:p>
                  </a:txBody>
                  <a:tcPr/>
                </a:tc>
              </a:tr>
              <a:tr h="53655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SQL Azure Migration Wizard</a:t>
                      </a:r>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Good</a:t>
                      </a:r>
                      <a:endParaRPr lang="en-US" sz="1400" dirty="0"/>
                    </a:p>
                  </a:txBody>
                  <a:tcPr anchor="ctr"/>
                </a:tc>
                <a:tc>
                  <a:txBody>
                    <a:bodyPr/>
                    <a:lstStyle/>
                    <a:p>
                      <a:pPr marL="91440" indent="-91440">
                        <a:buFont typeface="Arial" pitchFamily="34" charset="0"/>
                        <a:buChar char="•"/>
                      </a:pPr>
                      <a:r>
                        <a:rPr lang="en-US" sz="1200" dirty="0" smtClean="0"/>
                        <a:t>Great capabilities; e.g. evaluate trace files</a:t>
                      </a:r>
                    </a:p>
                    <a:p>
                      <a:pPr marL="91440" indent="-91440">
                        <a:buFont typeface="Arial" pitchFamily="34" charset="0"/>
                        <a:buChar char="•"/>
                      </a:pPr>
                      <a:r>
                        <a:rPr lang="en-US" sz="1200" dirty="0" smtClean="0"/>
                        <a:t>Open</a:t>
                      </a:r>
                      <a:r>
                        <a:rPr lang="en-US" sz="1200" baseline="0" dirty="0" smtClean="0"/>
                        <a:t> source on </a:t>
                      </a:r>
                      <a:r>
                        <a:rPr lang="en-US" sz="1200" baseline="0" dirty="0" err="1" smtClean="0"/>
                        <a:t>CodePlex</a:t>
                      </a:r>
                      <a:r>
                        <a:rPr lang="en-US" sz="1200" baseline="0" dirty="0" smtClean="0"/>
                        <a:t>;</a:t>
                      </a:r>
                    </a:p>
                    <a:p>
                      <a:pPr marL="91440" indent="-91440">
                        <a:buFont typeface="Arial" pitchFamily="34" charset="0"/>
                        <a:buChar char="•"/>
                      </a:pPr>
                      <a:r>
                        <a:rPr lang="en-US" sz="1200" baseline="0" dirty="0" smtClean="0"/>
                        <a:t>Not supported by MSFT</a:t>
                      </a:r>
                      <a:endParaRPr lang="en-US" sz="1200" b="1" dirty="0" smtClean="0">
                        <a:solidFill>
                          <a:schemeClr val="bg1"/>
                        </a:solidFill>
                      </a:endParaRPr>
                    </a:p>
                  </a:txBody>
                  <a:tcPr/>
                </a:tc>
              </a:tr>
              <a:tr h="38400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DAC</a:t>
                      </a:r>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Yes</a:t>
                      </a:r>
                      <a:endParaRPr lang="en-US" sz="1400" dirty="0"/>
                    </a:p>
                  </a:txBody>
                  <a:tcPr anchor="ctr"/>
                </a:tc>
                <a:tc>
                  <a:txBody>
                    <a:bodyPr/>
                    <a:lstStyle/>
                    <a:p>
                      <a:pPr marL="0" indent="0" algn="ctr">
                        <a:buFont typeface="Arial" pitchFamily="34" charset="0"/>
                        <a:buNone/>
                      </a:pPr>
                      <a:r>
                        <a:rPr lang="en-US" sz="1400" dirty="0" smtClean="0"/>
                        <a:t>No</a:t>
                      </a:r>
                      <a:endParaRPr lang="en-US" sz="1400" dirty="0"/>
                    </a:p>
                  </a:txBody>
                  <a:tcPr anchor="ctr"/>
                </a:tc>
                <a:tc>
                  <a:txBody>
                    <a:bodyPr/>
                    <a:lstStyle/>
                    <a:p>
                      <a:pPr marL="0" indent="0" algn="ctr">
                        <a:buFont typeface="Arial" pitchFamily="34" charset="0"/>
                        <a:buNone/>
                      </a:pPr>
                      <a:r>
                        <a:rPr lang="en-US" sz="1400" dirty="0" smtClean="0"/>
                        <a:t>N/A</a:t>
                      </a:r>
                      <a:endParaRPr lang="en-US" sz="1400" dirty="0"/>
                    </a:p>
                  </a:txBody>
                  <a:tcPr anchor="ctr"/>
                </a:tc>
                <a:tc>
                  <a:txBody>
                    <a:bodyPr/>
                    <a:lstStyle/>
                    <a:p>
                      <a:pPr marL="91440" indent="-91440">
                        <a:buFont typeface="Arial" pitchFamily="34" charset="0"/>
                        <a:buChar char="•"/>
                      </a:pPr>
                      <a:r>
                        <a:rPr lang="en-US" sz="1200" dirty="0" smtClean="0"/>
                        <a:t>Entity containing</a:t>
                      </a:r>
                      <a:r>
                        <a:rPr lang="en-US" sz="1200" baseline="0" dirty="0" smtClean="0"/>
                        <a:t> all database objects, but no data</a:t>
                      </a:r>
                      <a:endParaRPr lang="en-US" sz="1200" dirty="0" smtClean="0"/>
                    </a:p>
                    <a:p>
                      <a:pPr marL="91440" indent="-91440">
                        <a:buFont typeface="Arial" pitchFamily="34" charset="0"/>
                        <a:buChar char="•"/>
                      </a:pPr>
                      <a:r>
                        <a:rPr lang="en-US" sz="1200" dirty="0" smtClean="0"/>
                        <a:t>Full SQL Azure support</a:t>
                      </a:r>
                      <a:endParaRPr lang="en-US" sz="1200" dirty="0"/>
                    </a:p>
                  </a:txBody>
                  <a:tcPr/>
                </a:tc>
              </a:tr>
              <a:tr h="53655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DAC Database Import/Export</a:t>
                      </a:r>
                    </a:p>
                  </a:txBody>
                  <a:tcPr anchor="ctr"/>
                </a:tc>
                <a:tc>
                  <a:txBody>
                    <a:bodyPr/>
                    <a:lstStyle/>
                    <a:p>
                      <a:pPr marL="0" indent="0" algn="ctr">
                        <a:buFont typeface="Arial" pitchFamily="34" charset="0"/>
                        <a:buNone/>
                      </a:pPr>
                      <a:r>
                        <a:rPr lang="en-US" sz="1400" dirty="0" smtClean="0"/>
                        <a:t>Yes</a:t>
                      </a:r>
                    </a:p>
                  </a:txBody>
                  <a:tcPr anchor="ctr"/>
                </a:tc>
                <a:tc>
                  <a:txBody>
                    <a:bodyPr/>
                    <a:lstStyle/>
                    <a:p>
                      <a:pPr marL="0" indent="0" algn="ctr">
                        <a:buFont typeface="Arial" pitchFamily="34" charset="0"/>
                        <a:buNone/>
                      </a:pPr>
                      <a:r>
                        <a:rPr lang="en-US" sz="1400" dirty="0" smtClean="0"/>
                        <a:t>Yes</a:t>
                      </a:r>
                    </a:p>
                  </a:txBody>
                  <a:tcPr anchor="ctr"/>
                </a:tc>
                <a:tc>
                  <a:txBody>
                    <a:bodyPr/>
                    <a:lstStyle/>
                    <a:p>
                      <a:pPr marL="0" indent="0" algn="ctr">
                        <a:buFont typeface="Arial" pitchFamily="34" charset="0"/>
                        <a:buNone/>
                      </a:pPr>
                      <a:r>
                        <a:rPr lang="en-US" sz="1400" dirty="0" smtClean="0"/>
                        <a:t>Yes</a:t>
                      </a:r>
                    </a:p>
                  </a:txBody>
                  <a:tcPr anchor="ctr"/>
                </a:tc>
                <a:tc>
                  <a:txBody>
                    <a:bodyPr/>
                    <a:lstStyle/>
                    <a:p>
                      <a:pPr marL="0" indent="0" algn="ctr">
                        <a:buFont typeface="Arial" pitchFamily="34" charset="0"/>
                        <a:buNone/>
                      </a:pPr>
                      <a:r>
                        <a:rPr lang="en-US" sz="1400" dirty="0" smtClean="0"/>
                        <a:t>Good</a:t>
                      </a:r>
                    </a:p>
                  </a:txBody>
                  <a:tcPr anchor="ctr"/>
                </a:tc>
                <a:tc>
                  <a:txBody>
                    <a:bodyPr/>
                    <a:lstStyle/>
                    <a:p>
                      <a:pPr marL="91440" indent="-91440">
                        <a:buFont typeface="Arial" pitchFamily="34" charset="0"/>
                        <a:buChar char="•"/>
                      </a:pPr>
                      <a:r>
                        <a:rPr lang="en-US" sz="1200" dirty="0" smtClean="0"/>
                        <a:t>Export/import of DAC plus data with DAC framework</a:t>
                      </a:r>
                    </a:p>
                    <a:p>
                      <a:pPr marL="91440" indent="-91440">
                        <a:buFont typeface="Arial" pitchFamily="34" charset="0"/>
                        <a:buChar char="•"/>
                      </a:pPr>
                      <a:r>
                        <a:rPr lang="en-US" sz="1200" dirty="0" smtClean="0"/>
                        <a:t>Preview</a:t>
                      </a:r>
                      <a:r>
                        <a:rPr lang="en-US" sz="1200" baseline="0" dirty="0" smtClean="0"/>
                        <a:t> available now on SQL Azure Labs; final release with SQL Server codenamed “Denali”</a:t>
                      </a:r>
                    </a:p>
                    <a:p>
                      <a:pPr marL="91440" indent="-91440">
                        <a:buFont typeface="Arial" pitchFamily="34" charset="0"/>
                        <a:buChar char="•"/>
                      </a:pPr>
                      <a:r>
                        <a:rPr lang="en-US" sz="1200" baseline="0" dirty="0" smtClean="0"/>
                        <a:t>Service for cloud-only support coming soon</a:t>
                      </a:r>
                      <a:endParaRPr lang="en-US" sz="1200" dirty="0" smtClean="0"/>
                    </a:p>
                  </a:txBody>
                  <a:tcPr/>
                </a:tc>
              </a:tr>
              <a:tr h="53655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SQL Azure</a:t>
                      </a:r>
                    </a:p>
                    <a:p>
                      <a:pPr marL="0" marR="0" indent="0" algn="l" defTabSz="914363" rtl="0" eaLnBrk="1" fontAlgn="auto" latinLnBrk="0" hangingPunct="1">
                        <a:lnSpc>
                          <a:spcPct val="100000"/>
                        </a:lnSpc>
                        <a:spcBef>
                          <a:spcPts val="0"/>
                        </a:spcBef>
                        <a:spcAft>
                          <a:spcPts val="0"/>
                        </a:spcAft>
                        <a:buClrTx/>
                        <a:buSzTx/>
                        <a:buFontTx/>
                        <a:buNone/>
                        <a:tabLst/>
                        <a:defRPr/>
                      </a:pPr>
                      <a:r>
                        <a:rPr lang="en-US" sz="1400" b="1" dirty="0" smtClean="0"/>
                        <a:t>Database Copy</a:t>
                      </a:r>
                    </a:p>
                  </a:txBody>
                  <a:tcPr anchor="ctr"/>
                </a:tc>
                <a:tc>
                  <a:txBody>
                    <a:bodyPr/>
                    <a:lstStyle/>
                    <a:p>
                      <a:pPr marL="0" indent="0" algn="ctr">
                        <a:buFont typeface="Arial" pitchFamily="34" charset="0"/>
                        <a:buNone/>
                      </a:pPr>
                      <a:r>
                        <a:rPr lang="en-US" sz="1400" dirty="0" smtClean="0"/>
                        <a:t>Yes</a:t>
                      </a:r>
                    </a:p>
                  </a:txBody>
                  <a:tcPr anchor="ctr"/>
                </a:tc>
                <a:tc>
                  <a:txBody>
                    <a:bodyPr/>
                    <a:lstStyle/>
                    <a:p>
                      <a:pPr marL="0" indent="0" algn="ctr">
                        <a:buFont typeface="Arial" pitchFamily="34" charset="0"/>
                        <a:buNone/>
                      </a:pPr>
                      <a:r>
                        <a:rPr lang="en-US" sz="1400" dirty="0" smtClean="0"/>
                        <a:t>N/A</a:t>
                      </a:r>
                    </a:p>
                  </a:txBody>
                  <a:tcPr anchor="ctr"/>
                </a:tc>
                <a:tc>
                  <a:txBody>
                    <a:bodyPr/>
                    <a:lstStyle/>
                    <a:p>
                      <a:pPr marL="0" indent="0" algn="ctr">
                        <a:buFont typeface="Arial" pitchFamily="34" charset="0"/>
                        <a:buNone/>
                      </a:pPr>
                      <a:r>
                        <a:rPr lang="en-US" sz="1400" dirty="0" smtClean="0"/>
                        <a:t>Yes</a:t>
                      </a:r>
                    </a:p>
                  </a:txBody>
                  <a:tcPr anchor="ctr"/>
                </a:tc>
                <a:tc>
                  <a:txBody>
                    <a:bodyPr/>
                    <a:lstStyle/>
                    <a:p>
                      <a:pPr marL="0" indent="0" algn="ctr">
                        <a:buFont typeface="Arial" pitchFamily="34" charset="0"/>
                        <a:buNone/>
                      </a:pPr>
                      <a:r>
                        <a:rPr lang="en-US" sz="1400" dirty="0" smtClean="0"/>
                        <a:t>Good</a:t>
                      </a:r>
                    </a:p>
                  </a:txBody>
                  <a:tcPr anchor="ctr"/>
                </a:tc>
                <a:tc>
                  <a:txBody>
                    <a:bodyPr/>
                    <a:lstStyle/>
                    <a:p>
                      <a:pPr marL="91440" indent="-91440">
                        <a:buFont typeface="Arial" pitchFamily="34" charset="0"/>
                        <a:buChar char="•"/>
                      </a:pPr>
                      <a:r>
                        <a:rPr lang="en-US" sz="1200" dirty="0" smtClean="0"/>
                        <a:t>Create </a:t>
                      </a:r>
                      <a:r>
                        <a:rPr lang="en-US" sz="1200" dirty="0" err="1" smtClean="0"/>
                        <a:t>transactionally</a:t>
                      </a:r>
                      <a:r>
                        <a:rPr lang="en-US" sz="1200" dirty="0" smtClean="0"/>
                        <a:t> consistent</a:t>
                      </a:r>
                      <a:r>
                        <a:rPr lang="en-US" sz="1200" baseline="0" dirty="0" smtClean="0"/>
                        <a:t> copy of SQL Azure database</a:t>
                      </a:r>
                    </a:p>
                    <a:p>
                      <a:pPr marL="91440" indent="-91440">
                        <a:buFont typeface="Arial" pitchFamily="34" charset="0"/>
                        <a:buChar char="•"/>
                      </a:pPr>
                      <a:r>
                        <a:rPr lang="en-US" sz="1200" baseline="0" dirty="0" smtClean="0"/>
                        <a:t>Currently within the same data center</a:t>
                      </a:r>
                      <a:endParaRPr lang="en-US" sz="1200" dirty="0" smtClean="0"/>
                    </a:p>
                  </a:txBody>
                  <a:tcPr/>
                </a:tc>
              </a:tr>
            </a:tbl>
          </a:graphicData>
        </a:graphic>
      </p:graphicFrame>
    </p:spTree>
    <p:extLst>
      <p:ext uri="{BB962C8B-B14F-4D97-AF65-F5344CB8AC3E}">
        <p14:creationId xmlns:p14="http://schemas.microsoft.com/office/powerpoint/2010/main" val="8234138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17207</TotalTime>
  <Words>2326</Words>
  <Application>Microsoft Office PowerPoint</Application>
  <PresentationFormat>Custom</PresentationFormat>
  <Paragraphs>428</Paragraphs>
  <Slides>35</Slides>
  <Notes>14</Notes>
  <HiddenSlides>2</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TENA11_BreakoutSession_Template_16x9_Final_05132011</vt:lpstr>
      <vt:lpstr>1_White with Consolas font for code slides</vt:lpstr>
      <vt:lpstr>TENA11_BreakoutSession_Template_16x9_Final (2)</vt:lpstr>
      <vt:lpstr>Using Microsoft SQL Azure with  On-Premises Data: Migration and  Synchronization Strategies and Practices </vt:lpstr>
      <vt:lpstr>Agenda</vt:lpstr>
      <vt:lpstr>Comparing SQL Server and SQL Azure</vt:lpstr>
      <vt:lpstr>Variations from SQL Server</vt:lpstr>
      <vt:lpstr>Connection Handling</vt:lpstr>
      <vt:lpstr>Throttling</vt:lpstr>
      <vt:lpstr>Scaling</vt:lpstr>
      <vt:lpstr>One-Time Data Migration  to SQL Azure</vt:lpstr>
      <vt:lpstr>Data Transfer Tools</vt:lpstr>
      <vt:lpstr>DAC and DAC Import/Export</vt:lpstr>
      <vt:lpstr>Database Migration with DAC Framework Import/Export</vt:lpstr>
      <vt:lpstr>SQL Server Migration Assistant</vt:lpstr>
      <vt:lpstr>Migration from MS Access</vt:lpstr>
      <vt:lpstr>SQL Server Migration Assistant</vt:lpstr>
      <vt:lpstr>On-Going Data Sharing</vt:lpstr>
      <vt:lpstr>Scenarios</vt:lpstr>
      <vt:lpstr>Sync On-Premises with the Cloud</vt:lpstr>
      <vt:lpstr>Sync within the Cloud</vt:lpstr>
      <vt:lpstr>SQL Azure Data Sync</vt:lpstr>
      <vt:lpstr>SQL Azure Data Sync CTP2</vt:lpstr>
      <vt:lpstr>SQL Azure Data Sync Components</vt:lpstr>
      <vt:lpstr>SQL Azure Data Sync </vt:lpstr>
      <vt:lpstr>Planned V1 Features not in CTP2</vt:lpstr>
      <vt:lpstr>V1 Planned UI</vt:lpstr>
      <vt:lpstr>SQL Azure Data Sync Roadmap</vt:lpstr>
      <vt:lpstr>SQL Azure CY11 Investment Themes</vt:lpstr>
      <vt:lpstr>Related Content</vt:lpstr>
      <vt:lpstr>References</vt:lpstr>
      <vt:lpstr>Free Windows Azure 30 Day Pass</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COS308: Using Microsoft SQL Azure with On-Premises Data: Migration and Synchronization Strategies and Practices </dc:title>
  <dc:subject>Microsoft TechEd North America 2011</dc:subject>
  <dc:creator>Mark Scurrell</dc:creator>
  <dc:description>Template: Jordan Cayabyab
Formatting: Brianna Hartmann, Silver Fox Productions, Inc.
Event Date: May 16-19, 2011
Event Location: Atlanta
Audience Type:</dc:description>
  <cp:lastModifiedBy>Shows</cp:lastModifiedBy>
  <cp:revision>124</cp:revision>
  <cp:lastPrinted>2010-05-11T05:02:34Z</cp:lastPrinted>
  <dcterms:created xsi:type="dcterms:W3CDTF">2011-04-30T18:11:00Z</dcterms:created>
  <dcterms:modified xsi:type="dcterms:W3CDTF">2011-05-19T14:05:55Z</dcterms:modified>
</cp:coreProperties>
</file>