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322" r:id="rId6"/>
    <p:sldId id="362" r:id="rId7"/>
    <p:sldId id="351" r:id="rId8"/>
    <p:sldId id="353" r:id="rId9"/>
    <p:sldId id="365" r:id="rId10"/>
    <p:sldId id="361" r:id="rId11"/>
    <p:sldId id="355" r:id="rId12"/>
    <p:sldId id="364" r:id="rId13"/>
    <p:sldId id="349" r:id="rId14"/>
    <p:sldId id="340" r:id="rId15"/>
    <p:sldId id="339" r:id="rId16"/>
    <p:sldId id="346" r:id="rId17"/>
    <p:sldId id="344" r:id="rId18"/>
    <p:sldId id="358" r:id="rId19"/>
    <p:sldId id="347" r:id="rId20"/>
    <p:sldId id="357" r:id="rId21"/>
    <p:sldId id="366" r:id="rId22"/>
    <p:sldId id="367" r:id="rId23"/>
    <p:sldId id="368" r:id="rId24"/>
    <p:sldId id="369" r:id="rId25"/>
    <p:sldId id="271" r:id="rId26"/>
    <p:sldId id="360" r:id="rId27"/>
    <p:sldId id="319"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95487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95487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87000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6067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07152" lvl="1" indent="0">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83941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1910935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7.png"/><Relationship Id="rId5" Type="http://schemas.openxmlformats.org/officeDocument/2006/relationships/hyperlink" Target="http://www.microsoft.com/learning" TargetMode="External"/><Relationship Id="rId10" Type="http://schemas.openxmlformats.org/officeDocument/2006/relationships/image" Target="../media/image36.emf"/><Relationship Id="rId4" Type="http://schemas.openxmlformats.org/officeDocument/2006/relationships/image" Target="../media/image33.png"/><Relationship Id="rId9" Type="http://schemas.openxmlformats.org/officeDocument/2006/relationships/image" Target="../media/image35.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30.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a:t>Introduction to Windows Azure AppFabric Composite Applications</a:t>
            </a:r>
            <a:r>
              <a:rPr lang="en-US" dirty="0" smtClean="0"/>
              <a:t/>
            </a:r>
            <a:br>
              <a:rPr lang="en-US" dirty="0" smtClean="0"/>
            </a:br>
            <a:r>
              <a:rPr lang="en-US" sz="3600" dirty="0"/>
              <a:t>COS311</a:t>
            </a:r>
          </a:p>
        </p:txBody>
      </p:sp>
      <p:sp>
        <p:nvSpPr>
          <p:cNvPr id="3" name="Subtitle 2"/>
          <p:cNvSpPr>
            <a:spLocks noGrp="1"/>
          </p:cNvSpPr>
          <p:nvPr>
            <p:ph type="subTitle" idx="1"/>
          </p:nvPr>
        </p:nvSpPr>
        <p:spPr/>
        <p:txBody>
          <a:bodyPr/>
          <a:lstStyle/>
          <a:p>
            <a:r>
              <a:rPr lang="en-US" dirty="0" smtClean="0"/>
              <a:t>Jürgen Willis, Karandeep Anand</a:t>
            </a:r>
          </a:p>
          <a:p>
            <a:r>
              <a:rPr lang="en-US" dirty="0" smtClean="0"/>
              <a:t>Group Program Manager</a:t>
            </a:r>
          </a:p>
          <a:p>
            <a:r>
              <a:rPr lang="en-US" dirty="0" smtClean="0"/>
              <a:t>Microsoft Corporation</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AppFabric Applications: CTP1 Capabilities</a:t>
            </a:r>
            <a:endParaRPr lang="en-US" dirty="0"/>
          </a:p>
        </p:txBody>
      </p:sp>
      <p:sp>
        <p:nvSpPr>
          <p:cNvPr id="3" name="Content Placeholder 2"/>
          <p:cNvSpPr>
            <a:spLocks noGrp="1"/>
          </p:cNvSpPr>
          <p:nvPr>
            <p:ph sz="half" idx="1"/>
          </p:nvPr>
        </p:nvSpPr>
        <p:spPr>
          <a:xfrm>
            <a:off x="595313" y="1447800"/>
            <a:ext cx="5270499" cy="2283702"/>
          </a:xfrm>
        </p:spPr>
        <p:txBody>
          <a:bodyPr/>
          <a:lstStyle/>
          <a:p>
            <a:r>
              <a:rPr lang="en-US" dirty="0" smtClean="0"/>
              <a:t>ASP.NET</a:t>
            </a:r>
          </a:p>
          <a:p>
            <a:r>
              <a:rPr lang="en-US" dirty="0"/>
              <a:t>WCF</a:t>
            </a:r>
          </a:p>
          <a:p>
            <a:r>
              <a:rPr lang="en-US" dirty="0"/>
              <a:t>WCF RIA</a:t>
            </a:r>
          </a:p>
          <a:p>
            <a:r>
              <a:rPr lang="en-US" dirty="0"/>
              <a:t>WF</a:t>
            </a:r>
          </a:p>
          <a:p>
            <a:r>
              <a:rPr lang="it-IT" dirty="0"/>
              <a:t>SQL </a:t>
            </a:r>
            <a:r>
              <a:rPr lang="it-IT" dirty="0" smtClean="0"/>
              <a:t>Server / SQL Azure</a:t>
            </a:r>
            <a:endParaRPr lang="it-IT" dirty="0"/>
          </a:p>
        </p:txBody>
      </p:sp>
      <p:sp>
        <p:nvSpPr>
          <p:cNvPr id="5" name="Content Placeholder 4"/>
          <p:cNvSpPr>
            <a:spLocks noGrp="1"/>
          </p:cNvSpPr>
          <p:nvPr>
            <p:ph sz="half" idx="2"/>
          </p:nvPr>
        </p:nvSpPr>
        <p:spPr>
          <a:xfrm>
            <a:off x="6181725" y="1447800"/>
            <a:ext cx="5486400" cy="3231654"/>
          </a:xfrm>
        </p:spPr>
        <p:txBody>
          <a:bodyPr/>
          <a:lstStyle/>
          <a:p>
            <a:r>
              <a:rPr lang="it-IT" dirty="0" smtClean="0"/>
              <a:t>Windows Azure </a:t>
            </a:r>
            <a:r>
              <a:rPr lang="it-IT" dirty="0"/>
              <a:t>Blob Service</a:t>
            </a:r>
          </a:p>
          <a:p>
            <a:r>
              <a:rPr lang="it-IT" dirty="0" smtClean="0"/>
              <a:t>Windows AzureTable </a:t>
            </a:r>
            <a:r>
              <a:rPr lang="it-IT" dirty="0"/>
              <a:t>Service</a:t>
            </a:r>
          </a:p>
          <a:p>
            <a:r>
              <a:rPr lang="it-IT" dirty="0" smtClean="0"/>
              <a:t>Caching </a:t>
            </a:r>
            <a:r>
              <a:rPr lang="it-IT" dirty="0"/>
              <a:t>Service</a:t>
            </a:r>
          </a:p>
          <a:p>
            <a:r>
              <a:rPr lang="it-IT" dirty="0" smtClean="0"/>
              <a:t>Service Bus </a:t>
            </a:r>
            <a:r>
              <a:rPr lang="it-IT" dirty="0"/>
              <a:t>Queue</a:t>
            </a:r>
          </a:p>
          <a:p>
            <a:r>
              <a:rPr lang="en-US" dirty="0" smtClean="0"/>
              <a:t>Service Bus </a:t>
            </a:r>
            <a:r>
              <a:rPr lang="en-US" dirty="0"/>
              <a:t>Topic</a:t>
            </a:r>
          </a:p>
          <a:p>
            <a:r>
              <a:rPr lang="en-US" dirty="0"/>
              <a:t>…</a:t>
            </a:r>
          </a:p>
          <a:p>
            <a:pPr marL="0" indent="0">
              <a:buNone/>
            </a:pPr>
            <a:endParaRPr lang="en-US" dirty="0"/>
          </a:p>
        </p:txBody>
      </p:sp>
    </p:spTree>
    <p:extLst>
      <p:ext uri="{BB962C8B-B14F-4D97-AF65-F5344CB8AC3E}">
        <p14:creationId xmlns:p14="http://schemas.microsoft.com/office/powerpoint/2010/main" val="4049628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AppFabric Developer Tools</a:t>
            </a:r>
            <a:endParaRPr lang="en-US" dirty="0"/>
          </a:p>
        </p:txBody>
      </p:sp>
      <p:sp>
        <p:nvSpPr>
          <p:cNvPr id="2" name="Text Placeholder 1"/>
          <p:cNvSpPr>
            <a:spLocks noGrp="1"/>
          </p:cNvSpPr>
          <p:nvPr>
            <p:ph type="body" sz="quarter" idx="10"/>
          </p:nvPr>
        </p:nvSpPr>
        <p:spPr>
          <a:xfrm>
            <a:off x="519112" y="1274848"/>
            <a:ext cx="11149013" cy="4031873"/>
          </a:xfrm>
        </p:spPr>
        <p:txBody>
          <a:bodyPr/>
          <a:lstStyle/>
          <a:p>
            <a:r>
              <a:rPr lang="en-US" dirty="0" smtClean="0"/>
              <a:t>Continuity with existing developer skills</a:t>
            </a:r>
          </a:p>
          <a:p>
            <a:r>
              <a:rPr lang="en-US" dirty="0" smtClean="0"/>
              <a:t>Simplifies authoring of composite applications</a:t>
            </a:r>
          </a:p>
          <a:p>
            <a:pPr lvl="1"/>
            <a:r>
              <a:rPr lang="en-US" u="sng" dirty="0" smtClean="0"/>
              <a:t>Easy discovery </a:t>
            </a:r>
            <a:r>
              <a:rPr lang="en-US" dirty="0" smtClean="0"/>
              <a:t>of available capabilities</a:t>
            </a:r>
          </a:p>
          <a:p>
            <a:pPr lvl="1"/>
            <a:r>
              <a:rPr lang="en-US" u="sng" dirty="0" smtClean="0"/>
              <a:t>Consistent experience</a:t>
            </a:r>
            <a:r>
              <a:rPr lang="en-US" dirty="0" smtClean="0"/>
              <a:t> for connecting application components</a:t>
            </a:r>
            <a:endParaRPr lang="en-US" dirty="0"/>
          </a:p>
          <a:p>
            <a:pPr lvl="1"/>
            <a:r>
              <a:rPr lang="en-US" dirty="0" smtClean="0"/>
              <a:t>Visualization of </a:t>
            </a:r>
            <a:r>
              <a:rPr lang="en-US" u="sng" dirty="0" smtClean="0"/>
              <a:t>dependencies</a:t>
            </a:r>
          </a:p>
          <a:p>
            <a:r>
              <a:rPr lang="en-US" dirty="0" smtClean="0"/>
              <a:t>Extensible model</a:t>
            </a:r>
          </a:p>
          <a:p>
            <a:r>
              <a:rPr lang="en-US" dirty="0" smtClean="0"/>
              <a:t>Local </a:t>
            </a:r>
            <a:r>
              <a:rPr lang="en-US" dirty="0"/>
              <a:t>simulation environment</a:t>
            </a:r>
          </a:p>
          <a:p>
            <a:r>
              <a:rPr lang="en-US" dirty="0" smtClean="0"/>
              <a:t>Consistent model across cloud and premise</a:t>
            </a:r>
          </a:p>
        </p:txBody>
      </p:sp>
    </p:spTree>
    <p:extLst>
      <p:ext uri="{BB962C8B-B14F-4D97-AF65-F5344CB8AC3E}">
        <p14:creationId xmlns:p14="http://schemas.microsoft.com/office/powerpoint/2010/main" val="27218224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AppFabric Application Manager</a:t>
            </a:r>
            <a:endParaRPr lang="en-US" dirty="0"/>
          </a:p>
        </p:txBody>
      </p:sp>
      <p:sp>
        <p:nvSpPr>
          <p:cNvPr id="2" name="Text Placeholder 1"/>
          <p:cNvSpPr>
            <a:spLocks noGrp="1"/>
          </p:cNvSpPr>
          <p:nvPr>
            <p:ph type="body" sz="quarter" idx="10"/>
          </p:nvPr>
        </p:nvSpPr>
        <p:spPr>
          <a:xfrm>
            <a:off x="519112" y="1164777"/>
            <a:ext cx="11149013" cy="4899803"/>
          </a:xfrm>
        </p:spPr>
        <p:txBody>
          <a:bodyPr/>
          <a:lstStyle/>
          <a:p>
            <a:pPr lvl="1"/>
            <a:r>
              <a:rPr lang="en-US" sz="3200" dirty="0" smtClean="0"/>
              <a:t>Deploy &amp; manage e2e application rather than individually provisioning, configuring and managing services </a:t>
            </a:r>
          </a:p>
          <a:p>
            <a:pPr lvl="1"/>
            <a:r>
              <a:rPr lang="en-US" sz="3200" dirty="0" smtClean="0"/>
              <a:t>Builds on top of Windows Azure infrastructure to provide elastic scale &amp; on-demand capacity</a:t>
            </a:r>
          </a:p>
          <a:p>
            <a:pPr lvl="1"/>
            <a:r>
              <a:rPr lang="en-US" sz="3200" dirty="0" smtClean="0"/>
              <a:t>Management based on SLAs </a:t>
            </a:r>
          </a:p>
          <a:p>
            <a:pPr lvl="2"/>
            <a:r>
              <a:rPr lang="en-US" sz="2800" dirty="0" smtClean="0"/>
              <a:t>Abstract environment specifics from application owner/administrator</a:t>
            </a:r>
          </a:p>
          <a:p>
            <a:pPr lvl="2"/>
            <a:r>
              <a:rPr lang="en-US" sz="2800" dirty="0" smtClean="0"/>
              <a:t>Guarantee security, isolation and performance SLAs</a:t>
            </a:r>
          </a:p>
          <a:p>
            <a:pPr lvl="2"/>
            <a:r>
              <a:rPr lang="en-US" sz="2800" dirty="0" smtClean="0"/>
              <a:t>Offers one-click scale-out capabilities</a:t>
            </a:r>
          </a:p>
          <a:p>
            <a:endParaRPr lang="en-US" sz="4000" dirty="0"/>
          </a:p>
        </p:txBody>
      </p:sp>
    </p:spTree>
    <p:extLst>
      <p:ext uri="{BB962C8B-B14F-4D97-AF65-F5344CB8AC3E}">
        <p14:creationId xmlns:p14="http://schemas.microsoft.com/office/powerpoint/2010/main" val="341988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52400"/>
            <a:ext cx="11149013" cy="609398"/>
          </a:xfrm>
        </p:spPr>
        <p:txBody>
          <a:bodyPr/>
          <a:lstStyle/>
          <a:p>
            <a:r>
              <a:rPr lang="en-US" dirty="0" smtClean="0"/>
              <a:t>AppFabric Application Manager</a:t>
            </a:r>
            <a:endParaRPr lang="en-US" dirty="0"/>
          </a:p>
        </p:txBody>
      </p:sp>
      <p:sp>
        <p:nvSpPr>
          <p:cNvPr id="20" name="TextBox 19"/>
          <p:cNvSpPr txBox="1"/>
          <p:nvPr/>
        </p:nvSpPr>
        <p:spPr>
          <a:xfrm>
            <a:off x="8730932" y="1720334"/>
            <a:ext cx="566892" cy="215444"/>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effectLst>
                  <a:outerShdw blurRad="63500" algn="ctr" rotWithShape="0">
                    <a:schemeClr val="tx1">
                      <a:alpha val="60000"/>
                    </a:schemeClr>
                  </a:outerShdw>
                </a:effectLst>
                <a:latin typeface="Segoe"/>
              </a:rPr>
              <a:t>REST</a:t>
            </a:r>
          </a:p>
        </p:txBody>
      </p:sp>
      <p:sp>
        <p:nvSpPr>
          <p:cNvPr id="23" name="Rounded Rectangle 22"/>
          <p:cNvSpPr/>
          <p:nvPr/>
        </p:nvSpPr>
        <p:spPr bwMode="auto">
          <a:xfrm>
            <a:off x="5042852" y="2003619"/>
            <a:ext cx="1571260" cy="513373"/>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Upload App</a:t>
            </a:r>
          </a:p>
        </p:txBody>
      </p:sp>
      <p:sp>
        <p:nvSpPr>
          <p:cNvPr id="24" name="Rounded Rectangle 23"/>
          <p:cNvSpPr/>
          <p:nvPr/>
        </p:nvSpPr>
        <p:spPr bwMode="auto">
          <a:xfrm>
            <a:off x="5042852" y="2777073"/>
            <a:ext cx="1586500" cy="499527"/>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Configure (pre-deploy settings)</a:t>
            </a:r>
          </a:p>
        </p:txBody>
      </p:sp>
      <p:sp>
        <p:nvSpPr>
          <p:cNvPr id="25" name="Rounded Rectangle 24"/>
          <p:cNvSpPr/>
          <p:nvPr/>
        </p:nvSpPr>
        <p:spPr bwMode="auto">
          <a:xfrm>
            <a:off x="5042852" y="3553720"/>
            <a:ext cx="1586500" cy="482131"/>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Provision / Deploy App</a:t>
            </a:r>
          </a:p>
        </p:txBody>
      </p:sp>
      <p:sp>
        <p:nvSpPr>
          <p:cNvPr id="27" name="Oval 26"/>
          <p:cNvSpPr/>
          <p:nvPr/>
        </p:nvSpPr>
        <p:spPr bwMode="auto">
          <a:xfrm>
            <a:off x="8454977" y="1733165"/>
            <a:ext cx="228600" cy="157765"/>
          </a:xfrm>
          <a:prstGeom prst="ellipse">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a:endParaRPr lang="en-US" sz="2000" spc="-50" dirty="0" smtClean="0">
              <a:gradFill>
                <a:gsLst>
                  <a:gs pos="0">
                    <a:srgbClr val="000000"/>
                  </a:gs>
                  <a:gs pos="100000">
                    <a:srgbClr val="000000"/>
                  </a:gs>
                </a:gsLst>
                <a:lin ang="5400000" scaled="0"/>
              </a:gradFill>
              <a:latin typeface="Segoe"/>
            </a:endParaRPr>
          </a:p>
        </p:txBody>
      </p:sp>
      <p:cxnSp>
        <p:nvCxnSpPr>
          <p:cNvPr id="37" name="Elbow Connector 36"/>
          <p:cNvCxnSpPr>
            <a:stCxn id="23" idx="2"/>
            <a:endCxn id="24" idx="0"/>
          </p:cNvCxnSpPr>
          <p:nvPr/>
        </p:nvCxnSpPr>
        <p:spPr>
          <a:xfrm rot="16200000" flipH="1">
            <a:off x="5702252" y="2643222"/>
            <a:ext cx="260081" cy="7620"/>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48" name="Straight Arrow Connector 47"/>
          <p:cNvCxnSpPr>
            <a:stCxn id="24" idx="2"/>
            <a:endCxn id="25" idx="0"/>
          </p:cNvCxnSpPr>
          <p:nvPr/>
        </p:nvCxnSpPr>
        <p:spPr>
          <a:xfrm>
            <a:off x="5836102" y="3276600"/>
            <a:ext cx="0" cy="277120"/>
          </a:xfrm>
          <a:prstGeom prst="straightConnector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50" name="Straight Arrow Connector 49"/>
          <p:cNvCxnSpPr>
            <a:stCxn id="25" idx="1"/>
            <a:endCxn id="51" idx="6"/>
          </p:cNvCxnSpPr>
          <p:nvPr/>
        </p:nvCxnSpPr>
        <p:spPr>
          <a:xfrm flipH="1" flipV="1">
            <a:off x="2208212" y="1574386"/>
            <a:ext cx="2834640" cy="2220400"/>
          </a:xfrm>
          <a:prstGeom prst="straightConnector1">
            <a:avLst/>
          </a:prstGeom>
          <a:ln>
            <a:solidFill>
              <a:schemeClr val="accent5">
                <a:lumMod val="20000"/>
                <a:lumOff val="80000"/>
              </a:schemeClr>
            </a:solidFill>
            <a:tailEnd type="arrow"/>
          </a:ln>
        </p:spPr>
        <p:style>
          <a:lnRef idx="1">
            <a:schemeClr val="accent2"/>
          </a:lnRef>
          <a:fillRef idx="0">
            <a:schemeClr val="accent2"/>
          </a:fillRef>
          <a:effectRef idx="0">
            <a:schemeClr val="accent2"/>
          </a:effectRef>
          <a:fontRef idx="minor">
            <a:schemeClr val="tx1"/>
          </a:fontRef>
        </p:style>
      </p:cxnSp>
      <p:sp>
        <p:nvSpPr>
          <p:cNvPr id="51" name="Oval 50"/>
          <p:cNvSpPr/>
          <p:nvPr/>
        </p:nvSpPr>
        <p:spPr bwMode="auto">
          <a:xfrm>
            <a:off x="684212" y="1210690"/>
            <a:ext cx="1524000" cy="727392"/>
          </a:xfrm>
          <a:prstGeom prst="ellipse">
            <a:avLst/>
          </a:prstGeom>
          <a:solidFill>
            <a:schemeClr val="bg2">
              <a:lumMod val="20000"/>
              <a:lumOff val="80000"/>
            </a:schemeClr>
          </a:solidFill>
          <a:ln>
            <a:solidFill>
              <a:schemeClr val="bg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099" fontAlgn="base">
              <a:spcBef>
                <a:spcPct val="0"/>
              </a:spcBef>
              <a:spcAft>
                <a:spcPct val="0"/>
              </a:spcAft>
            </a:pPr>
            <a:r>
              <a:rPr lang="en-US" sz="1400" dirty="0">
                <a:solidFill>
                  <a:schemeClr val="bg1"/>
                </a:solidFill>
                <a:latin typeface="Segoe"/>
              </a:rPr>
              <a:t>AppFabric Container</a:t>
            </a:r>
          </a:p>
        </p:txBody>
      </p:sp>
      <p:sp>
        <p:nvSpPr>
          <p:cNvPr id="54" name="Oval 53"/>
          <p:cNvSpPr/>
          <p:nvPr/>
        </p:nvSpPr>
        <p:spPr bwMode="auto">
          <a:xfrm>
            <a:off x="684212" y="2003618"/>
            <a:ext cx="1524000" cy="691404"/>
          </a:xfrm>
          <a:prstGeom prst="ellipse">
            <a:avLst/>
          </a:prstGeom>
          <a:solidFill>
            <a:schemeClr val="bg2">
              <a:lumMod val="20000"/>
              <a:lumOff val="80000"/>
            </a:schemeClr>
          </a:solidFill>
          <a:ln>
            <a:solidFill>
              <a:schemeClr val="bg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099" fontAlgn="base">
              <a:spcBef>
                <a:spcPct val="0"/>
              </a:spcBef>
              <a:spcAft>
                <a:spcPct val="0"/>
              </a:spcAft>
            </a:pPr>
            <a:r>
              <a:rPr lang="en-US" sz="1400" dirty="0" smtClean="0">
                <a:solidFill>
                  <a:schemeClr val="bg1"/>
                </a:solidFill>
                <a:latin typeface="Segoe"/>
              </a:rPr>
              <a:t>Web Container</a:t>
            </a:r>
            <a:endParaRPr lang="en-US" sz="1400" dirty="0">
              <a:solidFill>
                <a:schemeClr val="bg1"/>
              </a:solidFill>
              <a:latin typeface="Segoe"/>
            </a:endParaRPr>
          </a:p>
        </p:txBody>
      </p:sp>
      <p:sp>
        <p:nvSpPr>
          <p:cNvPr id="55" name="Can 54"/>
          <p:cNvSpPr/>
          <p:nvPr/>
        </p:nvSpPr>
        <p:spPr bwMode="auto">
          <a:xfrm>
            <a:off x="8380412" y="2409226"/>
            <a:ext cx="1325880" cy="1233134"/>
          </a:xfrm>
          <a:prstGeom prst="can">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AppFabric </a:t>
            </a:r>
            <a:r>
              <a:rPr lang="en-US" sz="1400" kern="0" dirty="0" smtClean="0">
                <a:gradFill>
                  <a:gsLst>
                    <a:gs pos="0">
                      <a:srgbClr val="FFFFFF"/>
                    </a:gs>
                    <a:gs pos="100000">
                      <a:srgbClr val="FFFFFF"/>
                    </a:gs>
                  </a:gsLst>
                  <a:lin ang="5400000" scaled="0"/>
                </a:gradFill>
                <a:latin typeface="Segoe"/>
              </a:rPr>
              <a:t>Configuration </a:t>
            </a:r>
            <a:r>
              <a:rPr lang="en-US" sz="1400" kern="0" dirty="0">
                <a:gradFill>
                  <a:gsLst>
                    <a:gs pos="0">
                      <a:srgbClr val="FFFFFF"/>
                    </a:gs>
                    <a:gs pos="100000">
                      <a:srgbClr val="FFFFFF"/>
                    </a:gs>
                  </a:gsLst>
                  <a:lin ang="5400000" scaled="0"/>
                </a:gradFill>
                <a:latin typeface="Segoe"/>
              </a:rPr>
              <a:t>Store</a:t>
            </a:r>
          </a:p>
        </p:txBody>
      </p:sp>
      <p:cxnSp>
        <p:nvCxnSpPr>
          <p:cNvPr id="62" name="Elbow Connector 61"/>
          <p:cNvCxnSpPr>
            <a:stCxn id="24" idx="3"/>
            <a:endCxn id="55" idx="2"/>
          </p:cNvCxnSpPr>
          <p:nvPr/>
        </p:nvCxnSpPr>
        <p:spPr>
          <a:xfrm flipV="1">
            <a:off x="6629352" y="3025793"/>
            <a:ext cx="1751060" cy="1044"/>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64" name="Elbow Connector 63"/>
          <p:cNvCxnSpPr>
            <a:stCxn id="23" idx="3"/>
            <a:endCxn id="55" idx="2"/>
          </p:cNvCxnSpPr>
          <p:nvPr/>
        </p:nvCxnSpPr>
        <p:spPr>
          <a:xfrm>
            <a:off x="6614112" y="2260306"/>
            <a:ext cx="1766300" cy="765487"/>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67" name="Straight Arrow Connector 66"/>
          <p:cNvCxnSpPr>
            <a:stCxn id="25" idx="1"/>
            <a:endCxn id="54" idx="6"/>
          </p:cNvCxnSpPr>
          <p:nvPr/>
        </p:nvCxnSpPr>
        <p:spPr>
          <a:xfrm flipH="1" flipV="1">
            <a:off x="2208212" y="2349320"/>
            <a:ext cx="2834640" cy="1445466"/>
          </a:xfrm>
          <a:prstGeom prst="straightConnector1">
            <a:avLst/>
          </a:prstGeom>
          <a:ln>
            <a:solidFill>
              <a:schemeClr val="accent5">
                <a:lumMod val="20000"/>
                <a:lumOff val="80000"/>
              </a:schemeClr>
            </a:solidFill>
            <a:tailEnd type="arrow"/>
          </a:ln>
        </p:spPr>
        <p:style>
          <a:lnRef idx="1">
            <a:schemeClr val="accent2"/>
          </a:lnRef>
          <a:fillRef idx="0">
            <a:schemeClr val="accent2"/>
          </a:fillRef>
          <a:effectRef idx="0">
            <a:schemeClr val="accent2"/>
          </a:effectRef>
          <a:fontRef idx="minor">
            <a:schemeClr val="tx1"/>
          </a:fontRef>
        </p:style>
      </p:cxnSp>
      <p:sp>
        <p:nvSpPr>
          <p:cNvPr id="123" name="Rounded Rectangle 122"/>
          <p:cNvSpPr/>
          <p:nvPr/>
        </p:nvSpPr>
        <p:spPr bwMode="auto">
          <a:xfrm>
            <a:off x="5042852" y="5293829"/>
            <a:ext cx="1586500" cy="863131"/>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Monitor &amp; Troubleshoot App</a:t>
            </a:r>
          </a:p>
        </p:txBody>
      </p:sp>
      <p:sp>
        <p:nvSpPr>
          <p:cNvPr id="128" name="Can 127"/>
          <p:cNvSpPr/>
          <p:nvPr/>
        </p:nvSpPr>
        <p:spPr bwMode="auto">
          <a:xfrm>
            <a:off x="684212" y="2798417"/>
            <a:ext cx="1495766" cy="660166"/>
          </a:xfrm>
          <a:prstGeom prst="can">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SQL Azure  DB</a:t>
            </a:r>
          </a:p>
        </p:txBody>
      </p:sp>
      <p:sp>
        <p:nvSpPr>
          <p:cNvPr id="129" name="Rounded Rectangle 128"/>
          <p:cNvSpPr/>
          <p:nvPr/>
        </p:nvSpPr>
        <p:spPr bwMode="auto">
          <a:xfrm>
            <a:off x="684212" y="4412701"/>
            <a:ext cx="1495766" cy="558330"/>
          </a:xfrm>
          <a:prstGeom prst="roundRect">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smtClean="0">
                <a:gradFill>
                  <a:gsLst>
                    <a:gs pos="0">
                      <a:srgbClr val="FFFFFF"/>
                    </a:gs>
                    <a:gs pos="100000">
                      <a:srgbClr val="FFFFFF"/>
                    </a:gs>
                  </a:gsLst>
                  <a:lin ang="5400000" scaled="0"/>
                </a:gradFill>
                <a:latin typeface="Segoe"/>
              </a:rPr>
              <a:t>Service Bus Queue</a:t>
            </a:r>
            <a:endParaRPr lang="en-US" sz="1400" kern="0" dirty="0">
              <a:gradFill>
                <a:gsLst>
                  <a:gs pos="0">
                    <a:srgbClr val="FFFFFF"/>
                  </a:gs>
                  <a:gs pos="100000">
                    <a:srgbClr val="FFFFFF"/>
                  </a:gs>
                </a:gsLst>
                <a:lin ang="5400000" scaled="0"/>
              </a:gradFill>
              <a:latin typeface="Segoe"/>
            </a:endParaRPr>
          </a:p>
        </p:txBody>
      </p:sp>
      <p:sp>
        <p:nvSpPr>
          <p:cNvPr id="131" name="Rounded Rectangle 130"/>
          <p:cNvSpPr/>
          <p:nvPr/>
        </p:nvSpPr>
        <p:spPr bwMode="auto">
          <a:xfrm>
            <a:off x="684212" y="3651568"/>
            <a:ext cx="1495766" cy="574277"/>
          </a:xfrm>
          <a:prstGeom prst="roundRect">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smtClean="0">
                <a:gradFill>
                  <a:gsLst>
                    <a:gs pos="0">
                      <a:srgbClr val="FFFFFF"/>
                    </a:gs>
                    <a:gs pos="100000">
                      <a:srgbClr val="FFFFFF"/>
                    </a:gs>
                  </a:gsLst>
                  <a:lin ang="5400000" scaled="0"/>
                </a:gradFill>
                <a:latin typeface="Segoe"/>
              </a:rPr>
              <a:t>AppFabric Cache</a:t>
            </a:r>
            <a:endParaRPr lang="en-US" sz="1400" kern="0" dirty="0">
              <a:gradFill>
                <a:gsLst>
                  <a:gs pos="0">
                    <a:srgbClr val="FFFFFF"/>
                  </a:gs>
                  <a:gs pos="100000">
                    <a:srgbClr val="FFFFFF"/>
                  </a:gs>
                </a:gsLst>
                <a:lin ang="5400000" scaled="0"/>
              </a:gradFill>
              <a:latin typeface="Segoe"/>
            </a:endParaRPr>
          </a:p>
        </p:txBody>
      </p:sp>
      <p:cxnSp>
        <p:nvCxnSpPr>
          <p:cNvPr id="133" name="Straight Arrow Connector 132"/>
          <p:cNvCxnSpPr>
            <a:stCxn id="25" idx="1"/>
            <a:endCxn id="128" idx="4"/>
          </p:cNvCxnSpPr>
          <p:nvPr/>
        </p:nvCxnSpPr>
        <p:spPr>
          <a:xfrm flipH="1" flipV="1">
            <a:off x="2179978" y="3128500"/>
            <a:ext cx="2862874" cy="666286"/>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141" name="Straight Arrow Connector 140"/>
          <p:cNvCxnSpPr>
            <a:stCxn id="25" idx="1"/>
            <a:endCxn id="131" idx="3"/>
          </p:cNvCxnSpPr>
          <p:nvPr/>
        </p:nvCxnSpPr>
        <p:spPr>
          <a:xfrm flipH="1">
            <a:off x="2179978" y="3794786"/>
            <a:ext cx="2862874" cy="143921"/>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145" name="Straight Arrow Connector 144"/>
          <p:cNvCxnSpPr>
            <a:stCxn id="25" idx="1"/>
            <a:endCxn id="129" idx="3"/>
          </p:cNvCxnSpPr>
          <p:nvPr/>
        </p:nvCxnSpPr>
        <p:spPr>
          <a:xfrm flipH="1">
            <a:off x="2179978" y="3794786"/>
            <a:ext cx="2862874" cy="897080"/>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cxnSp>
      <p:sp>
        <p:nvSpPr>
          <p:cNvPr id="148" name="Rectangle 147"/>
          <p:cNvSpPr/>
          <p:nvPr/>
        </p:nvSpPr>
        <p:spPr bwMode="auto">
          <a:xfrm>
            <a:off x="6627812" y="1051560"/>
            <a:ext cx="3886200" cy="318261"/>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AppFabric </a:t>
            </a:r>
            <a:r>
              <a:rPr lang="en-US" sz="1400" kern="0" dirty="0" smtClean="0">
                <a:gradFill>
                  <a:gsLst>
                    <a:gs pos="0">
                      <a:srgbClr val="FFFFFF"/>
                    </a:gs>
                    <a:gs pos="100000">
                      <a:srgbClr val="FFFFFF"/>
                    </a:gs>
                  </a:gsLst>
                  <a:lin ang="5400000" scaled="0"/>
                </a:gradFill>
                <a:latin typeface="Segoe"/>
              </a:rPr>
              <a:t>Management Portal </a:t>
            </a:r>
            <a:r>
              <a:rPr lang="en-US" sz="1400" kern="0" dirty="0">
                <a:gradFill>
                  <a:gsLst>
                    <a:gs pos="0">
                      <a:srgbClr val="FFFFFF"/>
                    </a:gs>
                    <a:gs pos="100000">
                      <a:srgbClr val="FFFFFF"/>
                    </a:gs>
                  </a:gsLst>
                  <a:lin ang="5400000" scaled="0"/>
                </a:gradFill>
                <a:latin typeface="Segoe"/>
              </a:rPr>
              <a:t>/ PowerShell</a:t>
            </a:r>
          </a:p>
        </p:txBody>
      </p:sp>
      <p:cxnSp>
        <p:nvCxnSpPr>
          <p:cNvPr id="150" name="Straight Arrow Connector 149"/>
          <p:cNvCxnSpPr>
            <a:stCxn id="148" idx="2"/>
            <a:endCxn id="27" idx="0"/>
          </p:cNvCxnSpPr>
          <p:nvPr/>
        </p:nvCxnSpPr>
        <p:spPr>
          <a:xfrm flipH="1">
            <a:off x="8569277" y="1369821"/>
            <a:ext cx="1635" cy="363344"/>
          </a:xfrm>
          <a:prstGeom prst="straightConnector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161" name="Elbow Connector 160"/>
          <p:cNvCxnSpPr>
            <a:stCxn id="27" idx="2"/>
            <a:endCxn id="23" idx="0"/>
          </p:cNvCxnSpPr>
          <p:nvPr/>
        </p:nvCxnSpPr>
        <p:spPr>
          <a:xfrm rot="10800000" flipV="1">
            <a:off x="5828483" y="1812047"/>
            <a:ext cx="2626495" cy="191571"/>
          </a:xfrm>
          <a:prstGeom prst="bentConnector2">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sp>
        <p:nvSpPr>
          <p:cNvPr id="162" name="TextBox 161"/>
          <p:cNvSpPr txBox="1"/>
          <p:nvPr/>
        </p:nvSpPr>
        <p:spPr>
          <a:xfrm>
            <a:off x="3503612" y="4937760"/>
            <a:ext cx="1143000" cy="430887"/>
          </a:xfrm>
          <a:prstGeom prst="rect">
            <a:avLst/>
          </a:prstGeom>
          <a:noFill/>
          <a:scene3d>
            <a:camera prst="orthographicFront">
              <a:rot lat="0" lon="0" rev="0"/>
            </a:camera>
            <a:lightRig rig="threePt" dir="t"/>
          </a:scene3d>
        </p:spPr>
        <p:txBody>
          <a:bodyPr wrap="square" lIns="0" tIns="0" rIns="0" bIns="0" rtlCol="0">
            <a:spAutoFit/>
          </a:bodyPr>
          <a:lstStyle/>
          <a:p>
            <a:r>
              <a:rPr lang="en-US" sz="1400" b="1" dirty="0" smtClean="0">
                <a:gradFill>
                  <a:gsLst>
                    <a:gs pos="0">
                      <a:schemeClr val="tx1"/>
                    </a:gs>
                    <a:gs pos="86000">
                      <a:schemeClr val="tx1"/>
                    </a:gs>
                  </a:gsLst>
                  <a:lin ang="5400000" scaled="0"/>
                </a:gradFill>
                <a:effectLst>
                  <a:outerShdw blurRad="63500" algn="ctr" rotWithShape="0">
                    <a:schemeClr val="tx1">
                      <a:alpha val="60000"/>
                    </a:schemeClr>
                  </a:outerShdw>
                </a:effectLst>
                <a:latin typeface="Segoe"/>
              </a:rPr>
              <a:t>Updates incl. SLAs</a:t>
            </a:r>
          </a:p>
        </p:txBody>
      </p:sp>
      <p:sp>
        <p:nvSpPr>
          <p:cNvPr id="163" name="Rounded Rectangle 162"/>
          <p:cNvSpPr/>
          <p:nvPr/>
        </p:nvSpPr>
        <p:spPr bwMode="auto">
          <a:xfrm>
            <a:off x="5042852" y="4346793"/>
            <a:ext cx="1584960" cy="668741"/>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Configure (runtime settings)</a:t>
            </a:r>
          </a:p>
        </p:txBody>
      </p:sp>
      <p:cxnSp>
        <p:nvCxnSpPr>
          <p:cNvPr id="178" name="Straight Arrow Connector 177"/>
          <p:cNvCxnSpPr>
            <a:stCxn id="25" idx="2"/>
            <a:endCxn id="163" idx="0"/>
          </p:cNvCxnSpPr>
          <p:nvPr/>
        </p:nvCxnSpPr>
        <p:spPr>
          <a:xfrm flipH="1">
            <a:off x="5835332" y="4035851"/>
            <a:ext cx="770" cy="310942"/>
          </a:xfrm>
          <a:prstGeom prst="straightConnector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181" name="Straight Arrow Connector 180"/>
          <p:cNvCxnSpPr>
            <a:stCxn id="163" idx="2"/>
            <a:endCxn id="123" idx="0"/>
          </p:cNvCxnSpPr>
          <p:nvPr/>
        </p:nvCxnSpPr>
        <p:spPr>
          <a:xfrm>
            <a:off x="5835332" y="5015534"/>
            <a:ext cx="770" cy="278295"/>
          </a:xfrm>
          <a:prstGeom prst="straightConnector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186" name="Elbow Connector 185"/>
          <p:cNvCxnSpPr>
            <a:stCxn id="163" idx="3"/>
            <a:endCxn id="55" idx="2"/>
          </p:cNvCxnSpPr>
          <p:nvPr/>
        </p:nvCxnSpPr>
        <p:spPr>
          <a:xfrm flipV="1">
            <a:off x="6627812" y="3025793"/>
            <a:ext cx="1752600" cy="1655371"/>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sp>
        <p:nvSpPr>
          <p:cNvPr id="229" name="Rounded Rectangle 228"/>
          <p:cNvSpPr/>
          <p:nvPr/>
        </p:nvSpPr>
        <p:spPr bwMode="auto">
          <a:xfrm>
            <a:off x="684212" y="5166360"/>
            <a:ext cx="1495766" cy="558330"/>
          </a:xfrm>
          <a:prstGeom prst="roundRect">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smtClean="0">
                <a:gradFill>
                  <a:gsLst>
                    <a:gs pos="0">
                      <a:srgbClr val="FFFFFF"/>
                    </a:gs>
                    <a:gs pos="100000">
                      <a:srgbClr val="FFFFFF"/>
                    </a:gs>
                  </a:gsLst>
                  <a:lin ang="5400000" scaled="0"/>
                </a:gradFill>
                <a:latin typeface="Segoe"/>
              </a:rPr>
              <a:t>…</a:t>
            </a:r>
            <a:endParaRPr lang="en-US" sz="1400" kern="0" dirty="0">
              <a:gradFill>
                <a:gsLst>
                  <a:gs pos="0">
                    <a:srgbClr val="FFFFFF"/>
                  </a:gs>
                  <a:gs pos="100000">
                    <a:srgbClr val="FFFFFF"/>
                  </a:gs>
                </a:gsLst>
                <a:lin ang="5400000" scaled="0"/>
              </a:gradFill>
              <a:latin typeface="Segoe"/>
            </a:endParaRPr>
          </a:p>
        </p:txBody>
      </p:sp>
      <p:cxnSp>
        <p:nvCxnSpPr>
          <p:cNvPr id="230" name="Straight Arrow Connector 229"/>
          <p:cNvCxnSpPr>
            <a:stCxn id="25" idx="1"/>
            <a:endCxn id="229" idx="3"/>
          </p:cNvCxnSpPr>
          <p:nvPr/>
        </p:nvCxnSpPr>
        <p:spPr>
          <a:xfrm flipH="1">
            <a:off x="2179978" y="3794786"/>
            <a:ext cx="2862874" cy="1650739"/>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cxnSp>
      <p:sp>
        <p:nvSpPr>
          <p:cNvPr id="233" name="Can 232"/>
          <p:cNvSpPr/>
          <p:nvPr/>
        </p:nvSpPr>
        <p:spPr bwMode="auto">
          <a:xfrm>
            <a:off x="8380412" y="4314226"/>
            <a:ext cx="1325880" cy="1233134"/>
          </a:xfrm>
          <a:prstGeom prst="can">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AppFabric Monitoring Store</a:t>
            </a:r>
          </a:p>
        </p:txBody>
      </p:sp>
      <p:cxnSp>
        <p:nvCxnSpPr>
          <p:cNvPr id="239" name="Elbow Connector 238"/>
          <p:cNvCxnSpPr>
            <a:stCxn id="123" idx="3"/>
            <a:endCxn id="233" idx="2"/>
          </p:cNvCxnSpPr>
          <p:nvPr/>
        </p:nvCxnSpPr>
        <p:spPr>
          <a:xfrm flipV="1">
            <a:off x="6629352" y="4930793"/>
            <a:ext cx="1751060" cy="794602"/>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sp>
        <p:nvSpPr>
          <p:cNvPr id="245" name="Flowchart: Multidocument 244"/>
          <p:cNvSpPr/>
          <p:nvPr/>
        </p:nvSpPr>
        <p:spPr bwMode="auto">
          <a:xfrm>
            <a:off x="10105716" y="5023994"/>
            <a:ext cx="1905000" cy="828166"/>
          </a:xfrm>
          <a:prstGeom prst="flowChartMultidocumen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kern="0" dirty="0">
                <a:gradFill>
                  <a:gsLst>
                    <a:gs pos="0">
                      <a:srgbClr val="FFFFFF"/>
                    </a:gs>
                    <a:gs pos="100000">
                      <a:srgbClr val="FFFFFF"/>
                    </a:gs>
                  </a:gsLst>
                  <a:lin ang="5400000" scaled="0"/>
                </a:gradFill>
                <a:latin typeface="Segoe"/>
              </a:rPr>
              <a:t>Troubleshooting Logs</a:t>
            </a:r>
          </a:p>
        </p:txBody>
      </p:sp>
      <p:cxnSp>
        <p:nvCxnSpPr>
          <p:cNvPr id="246" name="Elbow Connector 245"/>
          <p:cNvCxnSpPr>
            <a:stCxn id="233" idx="4"/>
            <a:endCxn id="245" idx="1"/>
          </p:cNvCxnSpPr>
          <p:nvPr/>
        </p:nvCxnSpPr>
        <p:spPr>
          <a:xfrm>
            <a:off x="9706292" y="4930793"/>
            <a:ext cx="399424" cy="507284"/>
          </a:xfrm>
          <a:prstGeom prst="bentConnector3">
            <a:avLst>
              <a:gd name="adj1" fmla="val 5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cxnSp>
      <p:cxnSp>
        <p:nvCxnSpPr>
          <p:cNvPr id="255" name="Curved Connector 254"/>
          <p:cNvCxnSpPr>
            <a:stCxn id="123" idx="1"/>
            <a:endCxn id="163" idx="1"/>
          </p:cNvCxnSpPr>
          <p:nvPr/>
        </p:nvCxnSpPr>
        <p:spPr>
          <a:xfrm rot="10800000">
            <a:off x="5042852" y="4681165"/>
            <a:ext cx="12700" cy="1044231"/>
          </a:xfrm>
          <a:prstGeom prst="curvedConnector3">
            <a:avLst>
              <a:gd name="adj1" fmla="val 360000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dash"/>
            <a:headEnd type="none" w="med" len="med"/>
            <a:tailEnd type="none" w="med" len="med"/>
          </a:ln>
          <a:effectLst>
            <a:outerShdw blurRad="65500" dist="38100" dir="5400000" rotWithShape="0">
              <a:srgbClr val="000000">
                <a:alpha val="40000"/>
              </a:srgbClr>
            </a:outerShdw>
          </a:effectLst>
        </p:spPr>
      </p:cxnSp>
      <p:sp>
        <p:nvSpPr>
          <p:cNvPr id="261" name="Flowchart: Document 260"/>
          <p:cNvSpPr/>
          <p:nvPr/>
        </p:nvSpPr>
        <p:spPr bwMode="auto">
          <a:xfrm>
            <a:off x="5422312" y="1437834"/>
            <a:ext cx="1357900" cy="410075"/>
          </a:xfrm>
          <a:prstGeom prst="flowChartDocument">
            <a:avLst/>
          </a:prstGeom>
          <a:solidFill>
            <a:schemeClr val="bg2">
              <a:lumMod val="20000"/>
              <a:lumOff val="80000"/>
            </a:schemeClr>
          </a:solidFill>
          <a:ln>
            <a:solidFill>
              <a:schemeClr val="bg2">
                <a:lumMod val="20000"/>
                <a:lumOff val="8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defTabSz="914099" fontAlgn="base">
              <a:spcBef>
                <a:spcPct val="0"/>
              </a:spcBef>
              <a:spcAft>
                <a:spcPct val="0"/>
              </a:spcAft>
            </a:pPr>
            <a:r>
              <a:rPr lang="en-US" sz="1200" dirty="0" smtClean="0">
                <a:solidFill>
                  <a:schemeClr val="bg1"/>
                </a:solidFill>
                <a:latin typeface="Segoe"/>
              </a:rPr>
              <a:t>Application </a:t>
            </a:r>
            <a:r>
              <a:rPr lang="en-US" sz="1200" dirty="0">
                <a:solidFill>
                  <a:schemeClr val="bg1"/>
                </a:solidFill>
                <a:latin typeface="Segoe"/>
              </a:rPr>
              <a:t>Package</a:t>
            </a:r>
          </a:p>
        </p:txBody>
      </p:sp>
    </p:spTree>
    <p:extLst>
      <p:ext uri="{BB962C8B-B14F-4D97-AF65-F5344CB8AC3E}">
        <p14:creationId xmlns:p14="http://schemas.microsoft.com/office/powerpoint/2010/main" val="2936533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
                                        <p:tgtEl>
                                          <p:spTgt spid="2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10" presetClass="entr" presetSubtype="0"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fade">
                                      <p:cBhvr>
                                        <p:cTn id="57" dur="500"/>
                                        <p:tgtEl>
                                          <p:spTgt spid="1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nodeType="with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500"/>
                                        <p:tgtEl>
                                          <p:spTgt spid="1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fade">
                                      <p:cBhvr>
                                        <p:cTn id="66" dur="500"/>
                                        <p:tgtEl>
                                          <p:spTgt spid="131"/>
                                        </p:tgtEl>
                                      </p:cBhvr>
                                    </p:animEffect>
                                  </p:childTnLst>
                                </p:cTn>
                              </p:par>
                              <p:par>
                                <p:cTn id="67" presetID="10" presetClass="entr" presetSubtype="0" fill="hold" nodeType="withEffect">
                                  <p:stCondLst>
                                    <p:cond delay="0"/>
                                  </p:stCondLst>
                                  <p:childTnLst>
                                    <p:set>
                                      <p:cBhvr>
                                        <p:cTn id="68" dur="1" fill="hold">
                                          <p:stCondLst>
                                            <p:cond delay="0"/>
                                          </p:stCondLst>
                                        </p:cTn>
                                        <p:tgtEl>
                                          <p:spTgt spid="145"/>
                                        </p:tgtEl>
                                        <p:attrNameLst>
                                          <p:attrName>style.visibility</p:attrName>
                                        </p:attrNameLst>
                                      </p:cBhvr>
                                      <p:to>
                                        <p:strVal val="visible"/>
                                      </p:to>
                                    </p:set>
                                    <p:animEffect transition="in" filter="fade">
                                      <p:cBhvr>
                                        <p:cTn id="69" dur="500"/>
                                        <p:tgtEl>
                                          <p:spTgt spid="1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fade">
                                      <p:cBhvr>
                                        <p:cTn id="72" dur="500"/>
                                        <p:tgtEl>
                                          <p:spTgt spid="129"/>
                                        </p:tgtEl>
                                      </p:cBhvr>
                                    </p:animEffect>
                                  </p:childTnLst>
                                </p:cTn>
                              </p:par>
                              <p:par>
                                <p:cTn id="73" presetID="10" presetClass="entr" presetSubtype="0" fill="hold" nodeType="with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fade">
                                      <p:cBhvr>
                                        <p:cTn id="75" dur="500"/>
                                        <p:tgtEl>
                                          <p:spTgt spid="2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9"/>
                                        </p:tgtEl>
                                        <p:attrNameLst>
                                          <p:attrName>style.visibility</p:attrName>
                                        </p:attrNameLst>
                                      </p:cBhvr>
                                      <p:to>
                                        <p:strVal val="visible"/>
                                      </p:to>
                                    </p:set>
                                    <p:animEffect transition="in" filter="fade">
                                      <p:cBhvr>
                                        <p:cTn id="78" dur="500"/>
                                        <p:tgtEl>
                                          <p:spTgt spid="2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fade">
                                      <p:cBhvr>
                                        <p:cTn id="83" dur="500"/>
                                        <p:tgtEl>
                                          <p:spTgt spid="17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500"/>
                                        <p:tgtEl>
                                          <p:spTgt spid="163"/>
                                        </p:tgtEl>
                                      </p:cBhvr>
                                    </p:animEffect>
                                  </p:childTnLst>
                                </p:cTn>
                              </p:par>
                              <p:par>
                                <p:cTn id="87" presetID="10" presetClass="entr" presetSubtype="0" fill="hold" nodeType="withEffect">
                                  <p:stCondLst>
                                    <p:cond delay="0"/>
                                  </p:stCondLst>
                                  <p:childTnLst>
                                    <p:set>
                                      <p:cBhvr>
                                        <p:cTn id="88" dur="1" fill="hold">
                                          <p:stCondLst>
                                            <p:cond delay="0"/>
                                          </p:stCondLst>
                                        </p:cTn>
                                        <p:tgtEl>
                                          <p:spTgt spid="186"/>
                                        </p:tgtEl>
                                        <p:attrNameLst>
                                          <p:attrName>style.visibility</p:attrName>
                                        </p:attrNameLst>
                                      </p:cBhvr>
                                      <p:to>
                                        <p:strVal val="visible"/>
                                      </p:to>
                                    </p:set>
                                    <p:animEffect transition="in" filter="fade">
                                      <p:cBhvr>
                                        <p:cTn id="89" dur="500"/>
                                        <p:tgtEl>
                                          <p:spTgt spid="18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81"/>
                                        </p:tgtEl>
                                        <p:attrNameLst>
                                          <p:attrName>style.visibility</p:attrName>
                                        </p:attrNameLst>
                                      </p:cBhvr>
                                      <p:to>
                                        <p:strVal val="visible"/>
                                      </p:to>
                                    </p:set>
                                    <p:animEffect transition="in" filter="fade">
                                      <p:cBhvr>
                                        <p:cTn id="94" dur="500"/>
                                        <p:tgtEl>
                                          <p:spTgt spid="18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500"/>
                                        <p:tgtEl>
                                          <p:spTgt spid="123"/>
                                        </p:tgtEl>
                                      </p:cBhvr>
                                    </p:animEffect>
                                  </p:childTnLst>
                                </p:cTn>
                              </p:par>
                              <p:par>
                                <p:cTn id="98" presetID="10" presetClass="entr" presetSubtype="0" fill="hold" nodeType="withEffect">
                                  <p:stCondLst>
                                    <p:cond delay="0"/>
                                  </p:stCondLst>
                                  <p:childTnLst>
                                    <p:set>
                                      <p:cBhvr>
                                        <p:cTn id="99" dur="1" fill="hold">
                                          <p:stCondLst>
                                            <p:cond delay="0"/>
                                          </p:stCondLst>
                                        </p:cTn>
                                        <p:tgtEl>
                                          <p:spTgt spid="239"/>
                                        </p:tgtEl>
                                        <p:attrNameLst>
                                          <p:attrName>style.visibility</p:attrName>
                                        </p:attrNameLst>
                                      </p:cBhvr>
                                      <p:to>
                                        <p:strVal val="visible"/>
                                      </p:to>
                                    </p:set>
                                    <p:animEffect transition="in" filter="fade">
                                      <p:cBhvr>
                                        <p:cTn id="100" dur="500"/>
                                        <p:tgtEl>
                                          <p:spTgt spid="2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3"/>
                                        </p:tgtEl>
                                        <p:attrNameLst>
                                          <p:attrName>style.visibility</p:attrName>
                                        </p:attrNameLst>
                                      </p:cBhvr>
                                      <p:to>
                                        <p:strVal val="visible"/>
                                      </p:to>
                                    </p:set>
                                    <p:animEffect transition="in" filter="fade">
                                      <p:cBhvr>
                                        <p:cTn id="103" dur="500"/>
                                        <p:tgtEl>
                                          <p:spTgt spid="233"/>
                                        </p:tgtEl>
                                      </p:cBhvr>
                                    </p:animEffect>
                                  </p:childTnLst>
                                </p:cTn>
                              </p:par>
                              <p:par>
                                <p:cTn id="104" presetID="10" presetClass="entr" presetSubtype="0" fill="hold" nodeType="withEffect">
                                  <p:stCondLst>
                                    <p:cond delay="0"/>
                                  </p:stCondLst>
                                  <p:childTnLst>
                                    <p:set>
                                      <p:cBhvr>
                                        <p:cTn id="105" dur="1" fill="hold">
                                          <p:stCondLst>
                                            <p:cond delay="0"/>
                                          </p:stCondLst>
                                        </p:cTn>
                                        <p:tgtEl>
                                          <p:spTgt spid="246"/>
                                        </p:tgtEl>
                                        <p:attrNameLst>
                                          <p:attrName>style.visibility</p:attrName>
                                        </p:attrNameLst>
                                      </p:cBhvr>
                                      <p:to>
                                        <p:strVal val="visible"/>
                                      </p:to>
                                    </p:set>
                                    <p:animEffect transition="in" filter="fade">
                                      <p:cBhvr>
                                        <p:cTn id="106" dur="500"/>
                                        <p:tgtEl>
                                          <p:spTgt spid="2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45"/>
                                        </p:tgtEl>
                                        <p:attrNameLst>
                                          <p:attrName>style.visibility</p:attrName>
                                        </p:attrNameLst>
                                      </p:cBhvr>
                                      <p:to>
                                        <p:strVal val="visible"/>
                                      </p:to>
                                    </p:set>
                                    <p:animEffect transition="in" filter="fade">
                                      <p:cBhvr>
                                        <p:cTn id="109" dur="500"/>
                                        <p:tgtEl>
                                          <p:spTgt spid="24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55"/>
                                        </p:tgtEl>
                                        <p:attrNameLst>
                                          <p:attrName>style.visibility</p:attrName>
                                        </p:attrNameLst>
                                      </p:cBhvr>
                                      <p:to>
                                        <p:strVal val="visible"/>
                                      </p:to>
                                    </p:set>
                                    <p:animEffect transition="in" filter="fade">
                                      <p:cBhvr>
                                        <p:cTn id="114" dur="500"/>
                                        <p:tgtEl>
                                          <p:spTgt spid="25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2"/>
                                        </p:tgtEl>
                                        <p:attrNameLst>
                                          <p:attrName>style.visibility</p:attrName>
                                        </p:attrNameLst>
                                      </p:cBhvr>
                                      <p:to>
                                        <p:strVal val="visible"/>
                                      </p:to>
                                    </p:set>
                                    <p:animEffect transition="in" filter="fade">
                                      <p:cBhvr>
                                        <p:cTn id="11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51" grpId="0" animBg="1"/>
      <p:bldP spid="54" grpId="0" animBg="1"/>
      <p:bldP spid="55" grpId="0" animBg="1"/>
      <p:bldP spid="123" grpId="0" animBg="1"/>
      <p:bldP spid="128" grpId="0" animBg="1"/>
      <p:bldP spid="129" grpId="0" animBg="1"/>
      <p:bldP spid="131" grpId="0" animBg="1"/>
      <p:bldP spid="162" grpId="0"/>
      <p:bldP spid="163" grpId="0" animBg="1"/>
      <p:bldP spid="229" grpId="0" animBg="1"/>
      <p:bldP spid="233" grpId="0" animBg="1"/>
      <p:bldP spid="245" grpId="0" animBg="1"/>
      <p:bldP spid="2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bwMode="auto">
          <a:xfrm>
            <a:off x="2721189" y="3450513"/>
            <a:ext cx="8251831" cy="1959784"/>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30" name="Group 29"/>
          <p:cNvGrpSpPr/>
          <p:nvPr/>
        </p:nvGrpSpPr>
        <p:grpSpPr>
          <a:xfrm>
            <a:off x="2721189" y="5500857"/>
            <a:ext cx="8251831" cy="684050"/>
            <a:chOff x="5053485" y="4463609"/>
            <a:chExt cx="3136013" cy="684050"/>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6144348" y="4605581"/>
              <a:ext cx="97338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Container</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2" name="Rectangle 101"/>
          <p:cNvSpPr/>
          <p:nvPr/>
        </p:nvSpPr>
        <p:spPr bwMode="auto">
          <a:xfrm>
            <a:off x="1214655" y="3447530"/>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Tools</a:t>
            </a:r>
            <a:endParaRPr lang="en-US" dirty="0">
              <a:gradFill>
                <a:gsLst>
                  <a:gs pos="0">
                    <a:srgbClr val="FFFFFF"/>
                  </a:gs>
                  <a:gs pos="100000">
                    <a:srgbClr val="FFFFFF"/>
                  </a:gs>
                </a:gsLst>
                <a:lin ang="5400000" scaled="0"/>
              </a:gradFill>
              <a:latin typeface="Segoe UI Semibold" pitchFamily="34" charset="0"/>
            </a:endParaRPr>
          </a:p>
        </p:txBody>
      </p:sp>
      <p:sp>
        <p:nvSpPr>
          <p:cNvPr id="103" name="Rectangle 102"/>
          <p:cNvSpPr/>
          <p:nvPr/>
        </p:nvSpPr>
        <p:spPr bwMode="auto">
          <a:xfrm>
            <a:off x="1214655" y="5297452"/>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Manager</a:t>
            </a:r>
            <a:endParaRPr lang="en-US" dirty="0">
              <a:gradFill>
                <a:gsLst>
                  <a:gs pos="0">
                    <a:srgbClr val="FFFFFF"/>
                  </a:gs>
                  <a:gs pos="100000">
                    <a:srgbClr val="FFFFFF"/>
                  </a:gs>
                </a:gsLst>
                <a:lin ang="5400000" scaled="0"/>
              </a:gradFill>
              <a:latin typeface="Segoe UI Semibold" pitchFamily="34" charset="0"/>
            </a:endParaRPr>
          </a:p>
        </p:txBody>
      </p:sp>
      <p:grpSp>
        <p:nvGrpSpPr>
          <p:cNvPr id="26" name="Group 25"/>
          <p:cNvGrpSpPr/>
          <p:nvPr/>
        </p:nvGrpSpPr>
        <p:grpSpPr>
          <a:xfrm>
            <a:off x="3056245" y="3907025"/>
            <a:ext cx="4910179" cy="1298257"/>
            <a:chOff x="2186113" y="2323698"/>
            <a:chExt cx="4910179"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186113" y="2323698"/>
              <a:ext cx="898548" cy="1298257"/>
              <a:chOff x="3296224" y="1855275"/>
              <a:chExt cx="1087244"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224" y="1855275"/>
                <a:ext cx="1023346"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74"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977007" y="2374240"/>
              <a:ext cx="1119285" cy="1247715"/>
              <a:chOff x="6001343" y="-4151400"/>
              <a:chExt cx="1119285" cy="1247715"/>
            </a:xfrm>
          </p:grpSpPr>
          <p:sp>
            <p:nvSpPr>
              <p:cNvPr id="196" name="Rounded Rectangle 195"/>
              <p:cNvSpPr/>
              <p:nvPr/>
            </p:nvSpPr>
            <p:spPr bwMode="auto">
              <a:xfrm>
                <a:off x="6001343"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90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8220495" y="3817698"/>
            <a:ext cx="2427003" cy="1401683"/>
            <a:chOff x="9357062" y="5151374"/>
            <a:chExt cx="2427003" cy="1401683"/>
          </a:xfrm>
        </p:grpSpPr>
        <p:pic>
          <p:nvPicPr>
            <p:cNvPr id="7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27" name="Group 126"/>
          <p:cNvGrpSpPr/>
          <p:nvPr/>
        </p:nvGrpSpPr>
        <p:grpSpPr>
          <a:xfrm>
            <a:off x="5905225" y="6220276"/>
            <a:ext cx="1756972" cy="615085"/>
            <a:chOff x="8362280" y="7005607"/>
            <a:chExt cx="1756972" cy="615085"/>
          </a:xfrm>
        </p:grpSpPr>
        <p:pic>
          <p:nvPicPr>
            <p:cNvPr id="1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6" name="Oval 105"/>
          <p:cNvSpPr/>
          <p:nvPr/>
        </p:nvSpPr>
        <p:spPr bwMode="auto">
          <a:xfrm>
            <a:off x="1166887" y="4733537"/>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
        <p:nvSpPr>
          <p:cNvPr id="60" name="Rectangle 59"/>
          <p:cNvSpPr/>
          <p:nvPr/>
        </p:nvSpPr>
        <p:spPr bwMode="auto">
          <a:xfrm>
            <a:off x="1207752" y="1259851"/>
            <a:ext cx="851507"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April</a:t>
            </a:r>
            <a:endParaRPr lang="en-US" sz="2400" dirty="0">
              <a:solidFill>
                <a:schemeClr val="tx1"/>
              </a:solidFill>
              <a:latin typeface="Segoe UI Semibold" pitchFamily="34" charset="0"/>
            </a:endParaRPr>
          </a:p>
        </p:txBody>
      </p:sp>
      <p:sp>
        <p:nvSpPr>
          <p:cNvPr id="61" name="Rectangle 60"/>
          <p:cNvSpPr/>
          <p:nvPr/>
        </p:nvSpPr>
        <p:spPr bwMode="auto">
          <a:xfrm>
            <a:off x="3617458" y="1259851"/>
            <a:ext cx="785784"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May</a:t>
            </a:r>
            <a:endParaRPr lang="en-US" sz="2400" dirty="0">
              <a:solidFill>
                <a:schemeClr val="tx1"/>
              </a:solidFill>
              <a:latin typeface="Segoe UI Semibold" pitchFamily="34" charset="0"/>
            </a:endParaRPr>
          </a:p>
        </p:txBody>
      </p:sp>
      <p:sp>
        <p:nvSpPr>
          <p:cNvPr id="62" name="Rectangle 61"/>
          <p:cNvSpPr/>
          <p:nvPr/>
        </p:nvSpPr>
        <p:spPr bwMode="auto">
          <a:xfrm>
            <a:off x="5902357" y="1259851"/>
            <a:ext cx="829065"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June</a:t>
            </a:r>
            <a:endParaRPr lang="en-US" sz="2400" dirty="0">
              <a:solidFill>
                <a:schemeClr val="tx1"/>
              </a:solidFill>
              <a:latin typeface="Segoe UI Semibold" pitchFamily="34" charset="0"/>
            </a:endParaRPr>
          </a:p>
        </p:txBody>
      </p:sp>
      <p:sp>
        <p:nvSpPr>
          <p:cNvPr id="63" name="Rectangle 62"/>
          <p:cNvSpPr/>
          <p:nvPr/>
        </p:nvSpPr>
        <p:spPr bwMode="auto">
          <a:xfrm>
            <a:off x="8474494" y="1259851"/>
            <a:ext cx="1378896"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CY11 H2</a:t>
            </a:r>
            <a:endParaRPr lang="en-US" sz="2400" dirty="0">
              <a:solidFill>
                <a:schemeClr val="tx1"/>
              </a:solidFill>
              <a:latin typeface="Segoe UI Semibold" pitchFamily="34" charset="0"/>
            </a:endParaRPr>
          </a:p>
        </p:txBody>
      </p:sp>
      <p:sp>
        <p:nvSpPr>
          <p:cNvPr id="81" name="Rectangle 80"/>
          <p:cNvSpPr/>
          <p:nvPr/>
        </p:nvSpPr>
        <p:spPr bwMode="auto">
          <a:xfrm>
            <a:off x="591371" y="1672184"/>
            <a:ext cx="2284143"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 – Caching</a:t>
            </a:r>
          </a:p>
          <a:p>
            <a:pPr defTabSz="914099" fontAlgn="base">
              <a:spcBef>
                <a:spcPct val="0"/>
              </a:spcBef>
              <a:spcAft>
                <a:spcPct val="0"/>
              </a:spcAft>
            </a:pPr>
            <a:r>
              <a:rPr lang="en-US" dirty="0" smtClean="0">
                <a:solidFill>
                  <a:srgbClr val="FFFF00"/>
                </a:solidFill>
                <a:latin typeface="Segoe UI Semibold" pitchFamily="34" charset="0"/>
              </a:rPr>
              <a:t>GA – Access Control</a:t>
            </a:r>
            <a:endParaRPr lang="en-US" dirty="0">
              <a:solidFill>
                <a:srgbClr val="FFFF00"/>
              </a:solidFill>
              <a:latin typeface="Segoe UI Semibold" pitchFamily="34" charset="0"/>
            </a:endParaRPr>
          </a:p>
        </p:txBody>
      </p:sp>
      <p:sp>
        <p:nvSpPr>
          <p:cNvPr id="111" name="Rectangle 110"/>
          <p:cNvSpPr/>
          <p:nvPr/>
        </p:nvSpPr>
        <p:spPr bwMode="auto">
          <a:xfrm>
            <a:off x="3306856" y="1672184"/>
            <a:ext cx="1798882" cy="646327"/>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 – Pub/Sub</a:t>
            </a:r>
          </a:p>
          <a:p>
            <a:pPr defTabSz="914099" fontAlgn="base">
              <a:spcBef>
                <a:spcPct val="0"/>
              </a:spcBef>
              <a:spcAft>
                <a:spcPct val="0"/>
              </a:spcAft>
            </a:pPr>
            <a:r>
              <a:rPr lang="en-US" dirty="0" smtClean="0">
                <a:solidFill>
                  <a:srgbClr val="FFFF00"/>
                </a:solidFill>
                <a:latin typeface="Segoe UI Semibold" pitchFamily="34" charset="0"/>
              </a:rPr>
              <a:t>CTP - Queues</a:t>
            </a:r>
            <a:endParaRPr lang="en-US" dirty="0">
              <a:solidFill>
                <a:srgbClr val="FFFF00"/>
              </a:solidFill>
              <a:latin typeface="Segoe UI Semibold" pitchFamily="34" charset="0"/>
            </a:endParaRPr>
          </a:p>
        </p:txBody>
      </p:sp>
      <p:sp>
        <p:nvSpPr>
          <p:cNvPr id="135" name="Rounded Rectangle 134"/>
          <p:cNvSpPr/>
          <p:nvPr/>
        </p:nvSpPr>
        <p:spPr bwMode="auto">
          <a:xfrm>
            <a:off x="8154078" y="3817521"/>
            <a:ext cx="2600358" cy="1479931"/>
          </a:xfrm>
          <a:prstGeom prst="roundRect">
            <a:avLst>
              <a:gd name="adj" fmla="val 8688"/>
            </a:avLst>
          </a:prstGeom>
          <a:noFill/>
          <a:ln w="57150">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36" name="Rounded Rectangle 135"/>
          <p:cNvSpPr/>
          <p:nvPr/>
        </p:nvSpPr>
        <p:spPr bwMode="auto">
          <a:xfrm>
            <a:off x="1119942" y="3342669"/>
            <a:ext cx="1705145" cy="3492692"/>
          </a:xfrm>
          <a:prstGeom prst="roundRect">
            <a:avLst>
              <a:gd name="adj" fmla="val 8688"/>
            </a:avLst>
          </a:prstGeom>
          <a:noFill/>
          <a:ln w="57150">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37" name="Rectangle 136"/>
          <p:cNvSpPr/>
          <p:nvPr/>
        </p:nvSpPr>
        <p:spPr bwMode="auto">
          <a:xfrm>
            <a:off x="5444198" y="1683813"/>
            <a:ext cx="2241568"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 – AF </a:t>
            </a:r>
            <a:r>
              <a:rPr lang="en-US" dirty="0" err="1" smtClean="0">
                <a:solidFill>
                  <a:srgbClr val="FFFF00"/>
                </a:solidFill>
                <a:latin typeface="Segoe UI Semibold" pitchFamily="34" charset="0"/>
              </a:rPr>
              <a:t>Dev</a:t>
            </a:r>
            <a:r>
              <a:rPr lang="en-US" dirty="0" smtClean="0">
                <a:solidFill>
                  <a:srgbClr val="FFFF00"/>
                </a:solidFill>
                <a:latin typeface="Segoe UI Semibold" pitchFamily="34" charset="0"/>
              </a:rPr>
              <a:t> Tools</a:t>
            </a:r>
          </a:p>
          <a:p>
            <a:pPr defTabSz="914099" fontAlgn="base">
              <a:spcBef>
                <a:spcPct val="0"/>
              </a:spcBef>
              <a:spcAft>
                <a:spcPct val="0"/>
              </a:spcAft>
            </a:pPr>
            <a:r>
              <a:rPr lang="en-US" dirty="0" smtClean="0">
                <a:solidFill>
                  <a:srgbClr val="FFFF00"/>
                </a:solidFill>
                <a:latin typeface="Segoe UI Semibold" pitchFamily="34" charset="0"/>
              </a:rPr>
              <a:t>CTP – AF App </a:t>
            </a:r>
            <a:r>
              <a:rPr lang="en-US" dirty="0" err="1" smtClean="0">
                <a:solidFill>
                  <a:srgbClr val="FFFF00"/>
                </a:solidFill>
                <a:latin typeface="Segoe UI Semibold" pitchFamily="34" charset="0"/>
              </a:rPr>
              <a:t>Mgr</a:t>
            </a:r>
            <a:endParaRPr lang="en-US" dirty="0" smtClean="0">
              <a:solidFill>
                <a:srgbClr val="FFFF00"/>
              </a:solidFill>
              <a:latin typeface="Segoe UI Semibold" pitchFamily="34" charset="0"/>
            </a:endParaRPr>
          </a:p>
          <a:p>
            <a:pPr defTabSz="914099" fontAlgn="base">
              <a:spcBef>
                <a:spcPct val="0"/>
              </a:spcBef>
              <a:spcAft>
                <a:spcPct val="0"/>
              </a:spcAft>
            </a:pPr>
            <a:r>
              <a:rPr lang="en-US" dirty="0" smtClean="0">
                <a:solidFill>
                  <a:srgbClr val="FFFF00"/>
                </a:solidFill>
                <a:latin typeface="Segoe UI Semibold" pitchFamily="34" charset="0"/>
              </a:rPr>
              <a:t>CTP – WF/WCF</a:t>
            </a:r>
            <a:endParaRPr lang="en-US" dirty="0">
              <a:solidFill>
                <a:srgbClr val="FFFF00"/>
              </a:solidFill>
              <a:latin typeface="Segoe UI Semibold" pitchFamily="34" charset="0"/>
            </a:endParaRPr>
          </a:p>
        </p:txBody>
      </p:sp>
      <p:sp>
        <p:nvSpPr>
          <p:cNvPr id="138" name="Rectangle 137"/>
          <p:cNvSpPr/>
          <p:nvPr/>
        </p:nvSpPr>
        <p:spPr bwMode="auto">
          <a:xfrm>
            <a:off x="7836487" y="1683813"/>
            <a:ext cx="4014232" cy="923326"/>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GA – SB Pub/Sub &amp; Queues</a:t>
            </a:r>
          </a:p>
          <a:p>
            <a:pPr defTabSz="914099" fontAlgn="base">
              <a:spcBef>
                <a:spcPct val="0"/>
              </a:spcBef>
              <a:spcAft>
                <a:spcPct val="0"/>
              </a:spcAft>
            </a:pPr>
            <a:r>
              <a:rPr lang="en-US" dirty="0" smtClean="0">
                <a:solidFill>
                  <a:srgbClr val="FFFF00"/>
                </a:solidFill>
                <a:latin typeface="Segoe UI Semibold" pitchFamily="34" charset="0"/>
              </a:rPr>
              <a:t>CTP2 – </a:t>
            </a:r>
            <a:r>
              <a:rPr lang="en-US" dirty="0" err="1" smtClean="0">
                <a:solidFill>
                  <a:srgbClr val="FFFF00"/>
                </a:solidFill>
                <a:latin typeface="Segoe UI Semibold" pitchFamily="34" charset="0"/>
              </a:rPr>
              <a:t>Dev</a:t>
            </a:r>
            <a:r>
              <a:rPr lang="en-US" dirty="0" smtClean="0">
                <a:solidFill>
                  <a:srgbClr val="FFFF00"/>
                </a:solidFill>
                <a:latin typeface="Segoe UI Semibold" pitchFamily="34" charset="0"/>
              </a:rPr>
              <a:t> Tools/App </a:t>
            </a:r>
            <a:r>
              <a:rPr lang="en-US" dirty="0" err="1" smtClean="0">
                <a:solidFill>
                  <a:srgbClr val="FFFF00"/>
                </a:solidFill>
                <a:latin typeface="Segoe UI Semibold" pitchFamily="34" charset="0"/>
              </a:rPr>
              <a:t>Mgr</a:t>
            </a:r>
            <a:r>
              <a:rPr lang="en-US" dirty="0" smtClean="0">
                <a:solidFill>
                  <a:srgbClr val="FFFF00"/>
                </a:solidFill>
                <a:latin typeface="Segoe UI Semibold" pitchFamily="34" charset="0"/>
              </a:rPr>
              <a:t>/WF/WCF</a:t>
            </a:r>
          </a:p>
          <a:p>
            <a:pPr defTabSz="914099" fontAlgn="base">
              <a:spcBef>
                <a:spcPct val="0"/>
              </a:spcBef>
              <a:spcAft>
                <a:spcPct val="0"/>
              </a:spcAft>
            </a:pPr>
            <a:r>
              <a:rPr lang="en-US" dirty="0" smtClean="0">
                <a:solidFill>
                  <a:srgbClr val="FFFF00"/>
                </a:solidFill>
                <a:latin typeface="Segoe UI Semibold" pitchFamily="34" charset="0"/>
              </a:rPr>
              <a:t>CTP – Integration</a:t>
            </a:r>
            <a:endParaRPr lang="en-US" dirty="0">
              <a:solidFill>
                <a:srgbClr val="FFFF00"/>
              </a:solidFill>
              <a:latin typeface="Segoe UI Semibold" pitchFamily="34" charset="0"/>
            </a:endParaRPr>
          </a:p>
        </p:txBody>
      </p:sp>
      <p:sp>
        <p:nvSpPr>
          <p:cNvPr id="155" name="Rectangle 154"/>
          <p:cNvSpPr/>
          <p:nvPr/>
        </p:nvSpPr>
        <p:spPr bwMode="auto">
          <a:xfrm>
            <a:off x="1119942" y="2973341"/>
            <a:ext cx="71685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CTP2</a:t>
            </a:r>
          </a:p>
        </p:txBody>
      </p:sp>
      <p:sp>
        <p:nvSpPr>
          <p:cNvPr id="160" name="Rectangle 159"/>
          <p:cNvSpPr/>
          <p:nvPr/>
        </p:nvSpPr>
        <p:spPr bwMode="auto">
          <a:xfrm>
            <a:off x="8284303" y="3449306"/>
            <a:ext cx="716855" cy="369328"/>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dirty="0" smtClean="0">
                <a:solidFill>
                  <a:srgbClr val="FFFF00"/>
                </a:solidFill>
                <a:latin typeface="Segoe UI Semibold" pitchFamily="34" charset="0"/>
              </a:rPr>
              <a:t>CTP2</a:t>
            </a:r>
          </a:p>
        </p:txBody>
      </p:sp>
      <p:sp>
        <p:nvSpPr>
          <p:cNvPr id="161" name="Title 11"/>
          <p:cNvSpPr>
            <a:spLocks noGrp="1"/>
          </p:cNvSpPr>
          <p:nvPr>
            <p:ph type="title"/>
          </p:nvPr>
        </p:nvSpPr>
        <p:spPr>
          <a:xfrm>
            <a:off x="346739" y="296840"/>
            <a:ext cx="11173090" cy="997196"/>
          </a:xfrm>
        </p:spPr>
        <p:txBody>
          <a:bodyPr/>
          <a:lstStyle/>
          <a:p>
            <a:r>
              <a:rPr lang="en-US" sz="3600" dirty="0" smtClean="0">
                <a:gradFill flip="none" rotWithShape="1">
                  <a:gsLst>
                    <a:gs pos="0">
                      <a:srgbClr val="FFFFFF"/>
                    </a:gs>
                    <a:gs pos="86000">
                      <a:srgbClr val="FFFFFF"/>
                    </a:gs>
                  </a:gsLst>
                  <a:lin ang="5400000" scaled="0"/>
                  <a:tileRect/>
                </a:gradFill>
              </a:rPr>
              <a:t>AppFabric CY11 </a:t>
            </a:r>
            <a:r>
              <a:rPr lang="en-US" sz="3600" dirty="0">
                <a:gradFill flip="none" rotWithShape="1">
                  <a:gsLst>
                    <a:gs pos="0">
                      <a:srgbClr val="FFFFFF"/>
                    </a:gs>
                    <a:gs pos="86000">
                      <a:srgbClr val="FFFFFF"/>
                    </a:gs>
                  </a:gsLst>
                  <a:lin ang="5400000" scaled="0"/>
                  <a:tileRect/>
                </a:gradFill>
              </a:rPr>
              <a:t>Roadmap</a:t>
            </a:r>
            <a:r>
              <a:rPr lang="en-US" sz="3600" dirty="0" smtClean="0">
                <a:gradFill flip="none" rotWithShape="1">
                  <a:gsLst>
                    <a:gs pos="0">
                      <a:srgbClr val="FFFFFF"/>
                    </a:gs>
                    <a:gs pos="86000">
                      <a:srgbClr val="FFFFFF"/>
                    </a:gs>
                  </a:gsLst>
                  <a:lin ang="5400000" scaled="0"/>
                  <a:tileRect/>
                </a:gradFill>
              </a:rPr>
              <a:t/>
            </a:r>
            <a:br>
              <a:rPr lang="en-US" sz="3600" dirty="0" smtClean="0">
                <a:gradFill flip="none" rotWithShape="1">
                  <a:gsLst>
                    <a:gs pos="0">
                      <a:srgbClr val="FFFFFF"/>
                    </a:gs>
                    <a:gs pos="86000">
                      <a:srgbClr val="FFFFFF"/>
                    </a:gs>
                  </a:gsLst>
                  <a:lin ang="5400000" scaled="0"/>
                  <a:tileRect/>
                </a:gradFill>
              </a:rPr>
            </a:br>
            <a:endParaRPr lang="en-US" sz="3600" i="1" spc="0" dirty="0"/>
          </a:p>
        </p:txBody>
      </p:sp>
      <p:sp>
        <p:nvSpPr>
          <p:cNvPr id="162" name="Rectangle 161"/>
          <p:cNvSpPr/>
          <p:nvPr/>
        </p:nvSpPr>
        <p:spPr bwMode="auto">
          <a:xfrm>
            <a:off x="362593" y="822690"/>
            <a:ext cx="10524027" cy="461661"/>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400" dirty="0" smtClean="0">
                <a:solidFill>
                  <a:schemeClr val="tx1"/>
                </a:solidFill>
                <a:latin typeface="Segoe UI Semibold" pitchFamily="34" charset="0"/>
              </a:rPr>
              <a:t>Strategy: 2-3 releases/year on Azure, 2-3 year release cadence on Server</a:t>
            </a:r>
          </a:p>
        </p:txBody>
      </p:sp>
    </p:spTree>
    <p:extLst>
      <p:ext uri="{BB962C8B-B14F-4D97-AF65-F5344CB8AC3E}">
        <p14:creationId xmlns:p14="http://schemas.microsoft.com/office/powerpoint/2010/main" val="286383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500"/>
                                        <p:tgtEl>
                                          <p:spTgt spid="13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500"/>
                                        <p:tgtEl>
                                          <p:spTgt spid="1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500"/>
                                        <p:tgtEl>
                                          <p:spTgt spid="1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500"/>
                                        <p:tgtEl>
                                          <p:spTgt spid="1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fade">
                                      <p:cBhvr>
                                        <p:cTn id="4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81" grpId="0"/>
      <p:bldP spid="111" grpId="0"/>
      <p:bldP spid="135" grpId="0" animBg="1"/>
      <p:bldP spid="136" grpId="0" animBg="1"/>
      <p:bldP spid="137" grpId="0"/>
      <p:bldP spid="138" grpId="0"/>
      <p:bldP spid="155" grpId="0"/>
      <p:bldP spid="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and Takeaways</a:t>
            </a:r>
            <a:endParaRPr lang="en-US" dirty="0"/>
          </a:p>
        </p:txBody>
      </p:sp>
      <p:sp>
        <p:nvSpPr>
          <p:cNvPr id="4" name="Content Placeholder 3"/>
          <p:cNvSpPr>
            <a:spLocks noGrp="1"/>
          </p:cNvSpPr>
          <p:nvPr>
            <p:ph idx="1"/>
          </p:nvPr>
        </p:nvSpPr>
        <p:spPr>
          <a:xfrm>
            <a:off x="519113" y="1066801"/>
            <a:ext cx="11149013" cy="5804666"/>
          </a:xfrm>
        </p:spPr>
        <p:txBody>
          <a:bodyPr/>
          <a:lstStyle/>
          <a:p>
            <a:r>
              <a:rPr lang="en-US" dirty="0" smtClean="0"/>
              <a:t>Improved end-to-end experience for developing, deploying and managing composite applications</a:t>
            </a:r>
          </a:p>
          <a:p>
            <a:pPr lvl="1"/>
            <a:r>
              <a:rPr lang="en-US" dirty="0" smtClean="0"/>
              <a:t>Ease of development</a:t>
            </a:r>
          </a:p>
          <a:p>
            <a:pPr lvl="2"/>
            <a:r>
              <a:rPr lang="en-US" dirty="0" smtClean="0"/>
              <a:t>Extensible </a:t>
            </a:r>
            <a:r>
              <a:rPr lang="en-US" dirty="0"/>
              <a:t>.NET composition </a:t>
            </a:r>
            <a:r>
              <a:rPr lang="en-US" dirty="0" smtClean="0"/>
              <a:t>model and tools make it easy to develop composite applications</a:t>
            </a:r>
          </a:p>
          <a:p>
            <a:pPr lvl="2"/>
            <a:r>
              <a:rPr lang="en-US" dirty="0"/>
              <a:t>Greater developer productivity through  rapid assembly of services and end-to-end debugging and </a:t>
            </a:r>
            <a:r>
              <a:rPr lang="en-US" dirty="0" smtClean="0"/>
              <a:t>deployment</a:t>
            </a:r>
            <a:endParaRPr lang="en-US" dirty="0"/>
          </a:p>
          <a:p>
            <a:pPr lvl="1"/>
            <a:r>
              <a:rPr lang="en-US" dirty="0" smtClean="0"/>
              <a:t>Effortless scale</a:t>
            </a:r>
          </a:p>
          <a:p>
            <a:pPr lvl="2"/>
            <a:r>
              <a:rPr lang="en-US" dirty="0" smtClean="0"/>
              <a:t>Multi-tenant, high-density runtime provides scalability , isolation and availability for composite applications </a:t>
            </a:r>
          </a:p>
          <a:p>
            <a:pPr lvl="1"/>
            <a:r>
              <a:rPr lang="en-US" dirty="0" smtClean="0"/>
              <a:t>Lower TCO</a:t>
            </a:r>
          </a:p>
          <a:p>
            <a:pPr lvl="2"/>
            <a:r>
              <a:rPr lang="en-US" dirty="0" smtClean="0"/>
              <a:t>Centralized deployment, management and monitoring of distributed applications</a:t>
            </a:r>
          </a:p>
          <a:p>
            <a:endParaRPr lang="en-US" dirty="0"/>
          </a:p>
        </p:txBody>
      </p:sp>
    </p:spTree>
    <p:extLst>
      <p:ext uri="{BB962C8B-B14F-4D97-AF65-F5344CB8AC3E}">
        <p14:creationId xmlns:p14="http://schemas.microsoft.com/office/powerpoint/2010/main" val="37810684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918483"/>
            <a:ext cx="11173090" cy="325012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300" dirty="0" smtClean="0">
                <a:gradFill>
                  <a:gsLst>
                    <a:gs pos="0">
                      <a:schemeClr val="tx1"/>
                    </a:gs>
                    <a:gs pos="100000">
                      <a:schemeClr val="tx1"/>
                    </a:gs>
                  </a:gsLst>
                  <a:lin ang="5400000" scaled="0"/>
                </a:gradFill>
              </a:rPr>
              <a:t>Breakout Sessions:</a:t>
            </a:r>
          </a:p>
          <a:p>
            <a:pPr marL="460375" lvl="0" indent="-460375">
              <a:lnSpc>
                <a:spcPct val="90000"/>
              </a:lnSpc>
              <a:spcBef>
                <a:spcPct val="20000"/>
              </a:spcBef>
              <a:buSzPct val="90000"/>
              <a:buBlip>
                <a:blip r:embed="rId3"/>
              </a:buBlip>
            </a:pPr>
            <a:r>
              <a:rPr lang="en-US" sz="2300" dirty="0" smtClean="0">
                <a:gradFill>
                  <a:gsLst>
                    <a:gs pos="0">
                      <a:schemeClr val="tx1"/>
                    </a:gs>
                    <a:gs pos="100000">
                      <a:schemeClr val="tx1"/>
                    </a:gs>
                  </a:gsLst>
                  <a:lin ang="5400000" scaled="0"/>
                </a:gradFill>
              </a:rPr>
              <a:t>COS318</a:t>
            </a:r>
            <a:r>
              <a:rPr lang="en-US" sz="2300" dirty="0">
                <a:gradFill>
                  <a:gsLst>
                    <a:gs pos="0">
                      <a:schemeClr val="tx1"/>
                    </a:gs>
                    <a:gs pos="100000">
                      <a:schemeClr val="tx1"/>
                    </a:gs>
                  </a:gsLst>
                  <a:lin ang="5400000" scaled="0"/>
                </a:gradFill>
              </a:rPr>
              <a:t>	A Lap around Windows Azure </a:t>
            </a:r>
            <a:r>
              <a:rPr lang="en-US" sz="2300" dirty="0" err="1" smtClean="0">
                <a:gradFill>
                  <a:gsLst>
                    <a:gs pos="0">
                      <a:schemeClr val="tx1"/>
                    </a:gs>
                    <a:gs pos="100000">
                      <a:schemeClr val="tx1"/>
                    </a:gs>
                  </a:gsLst>
                  <a:lin ang="5400000" scaled="0"/>
                </a:gradFill>
              </a:rPr>
              <a:t>AppFabric</a:t>
            </a:r>
            <a:endParaRPr lang="en-US" sz="23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300" dirty="0" smtClean="0">
                <a:gradFill>
                  <a:gsLst>
                    <a:gs pos="0">
                      <a:schemeClr val="tx1"/>
                    </a:gs>
                    <a:gs pos="100000">
                      <a:schemeClr val="tx1"/>
                    </a:gs>
                  </a:gsLst>
                  <a:lin ang="5400000" scaled="0"/>
                </a:gradFill>
              </a:rPr>
              <a:t>MID312</a:t>
            </a:r>
            <a:r>
              <a:rPr lang="en-US" sz="2300" dirty="0">
                <a:gradFill>
                  <a:gsLst>
                    <a:gs pos="0">
                      <a:schemeClr val="tx1"/>
                    </a:gs>
                    <a:gs pos="100000">
                      <a:schemeClr val="tx1"/>
                    </a:gs>
                  </a:gsLst>
                  <a:lin ang="5400000" scaled="0"/>
                </a:gradFill>
              </a:rPr>
              <a:t>	Windows Azure AppFabric Service Bus: New </a:t>
            </a:r>
            <a:r>
              <a:rPr lang="en-US" sz="2300" dirty="0" smtClean="0">
                <a:gradFill>
                  <a:gsLst>
                    <a:gs pos="0">
                      <a:schemeClr val="tx1"/>
                    </a:gs>
                    <a:gs pos="100000">
                      <a:schemeClr val="tx1"/>
                    </a:gs>
                  </a:gsLst>
                  <a:lin ang="5400000" scaled="0"/>
                </a:gradFill>
              </a:rPr>
              <a:t>Capabilities</a:t>
            </a: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MID302	</a:t>
            </a:r>
            <a:r>
              <a:rPr lang="en-US" sz="2300" dirty="0" err="1">
                <a:gradFill>
                  <a:gsLst>
                    <a:gs pos="0">
                      <a:schemeClr val="tx1"/>
                    </a:gs>
                    <a:gs pos="100000">
                      <a:schemeClr val="tx1"/>
                    </a:gs>
                  </a:gsLst>
                  <a:lin ang="5400000" scaled="0"/>
                </a:gradFill>
              </a:rPr>
              <a:t>AppFabric</a:t>
            </a:r>
            <a:r>
              <a:rPr lang="en-US" sz="2300" dirty="0">
                <a:gradFill>
                  <a:gsLst>
                    <a:gs pos="0">
                      <a:schemeClr val="tx1"/>
                    </a:gs>
                    <a:gs pos="100000">
                      <a:schemeClr val="tx1"/>
                    </a:gs>
                  </a:gsLst>
                  <a:lin ang="5400000" scaled="0"/>
                </a:gradFill>
              </a:rPr>
              <a:t> Caching: How It Works and When You Should Use </a:t>
            </a:r>
            <a:r>
              <a:rPr lang="en-US" sz="2300" dirty="0" smtClean="0">
                <a:gradFill>
                  <a:gsLst>
                    <a:gs pos="0">
                      <a:schemeClr val="tx1"/>
                    </a:gs>
                    <a:gs pos="100000">
                      <a:schemeClr val="tx1"/>
                    </a:gs>
                  </a:gsLst>
                  <a:lin ang="5400000" scaled="0"/>
                </a:gradFill>
              </a:rPr>
              <a:t>It</a:t>
            </a:r>
            <a:endParaRPr lang="en-US" sz="23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MID310	Windows Communication Foundation Futures</a:t>
            </a: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MID313	Workflow in Windows Azure </a:t>
            </a:r>
            <a:r>
              <a:rPr lang="en-US" sz="2300" dirty="0" smtClean="0">
                <a:gradFill>
                  <a:gsLst>
                    <a:gs pos="0">
                      <a:schemeClr val="tx1"/>
                    </a:gs>
                    <a:gs pos="100000">
                      <a:schemeClr val="tx1"/>
                    </a:gs>
                  </a:gsLst>
                  <a:lin ang="5400000" scaled="0"/>
                </a:gradFill>
              </a:rPr>
              <a:t>AppFabric</a:t>
            </a:r>
          </a:p>
          <a:p>
            <a:pPr marL="460375"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MID315	Building Highly Scalable and Available WCF Services with Windows Azure </a:t>
            </a:r>
            <a:r>
              <a:rPr lang="en-US" sz="2300" dirty="0" smtClean="0">
                <a:gradFill>
                  <a:gsLst>
                    <a:gs pos="0">
                      <a:schemeClr val="tx1"/>
                    </a:gs>
                    <a:gs pos="100000">
                      <a:schemeClr val="tx1"/>
                    </a:gs>
                  </a:gsLst>
                  <a:lin ang="5400000" scaled="0"/>
                </a:gradFill>
              </a:rPr>
              <a:t>AppFabric</a:t>
            </a:r>
            <a:endParaRPr lang="en-US" sz="2300" dirty="0">
              <a:gradFill>
                <a:gsLst>
                  <a:gs pos="0">
                    <a:schemeClr val="tx1"/>
                  </a:gs>
                  <a:gs pos="100000">
                    <a:schemeClr val="tx1"/>
                  </a:gs>
                </a:gsLst>
                <a:lin ang="5400000" scaled="0"/>
              </a:gradFill>
            </a:endParaRPr>
          </a:p>
        </p:txBody>
      </p:sp>
      <p:sp>
        <p:nvSpPr>
          <p:cNvPr id="10" name="Rectangle 9"/>
          <p:cNvSpPr/>
          <p:nvPr/>
        </p:nvSpPr>
        <p:spPr bwMode="auto">
          <a:xfrm>
            <a:off x="507868" y="4273629"/>
            <a:ext cx="11173090" cy="182819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300" dirty="0">
                <a:gradFill>
                  <a:gsLst>
                    <a:gs pos="0">
                      <a:schemeClr val="tx1"/>
                    </a:gs>
                    <a:gs pos="100000">
                      <a:schemeClr val="tx1"/>
                    </a:gs>
                  </a:gsLst>
                  <a:lin ang="5400000" scaled="0"/>
                </a:gradFill>
              </a:rPr>
              <a:t>Interactive </a:t>
            </a:r>
            <a:r>
              <a:rPr lang="en-US" sz="2300" dirty="0" smtClean="0">
                <a:gradFill>
                  <a:gsLst>
                    <a:gs pos="0">
                      <a:schemeClr val="tx1"/>
                    </a:gs>
                    <a:gs pos="100000">
                      <a:schemeClr val="tx1"/>
                    </a:gs>
                  </a:gsLst>
                  <a:lin ang="5400000" scaled="0"/>
                </a:gradFill>
              </a:rPr>
              <a:t>Sessions &amp; Hands-On-Lab:</a:t>
            </a: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MID271-INT	Futures: Integration Capabilities in Windows </a:t>
            </a:r>
            <a:r>
              <a:rPr lang="en-US" sz="2300" dirty="0" err="1" smtClean="0">
                <a:gradFill>
                  <a:gsLst>
                    <a:gs pos="0">
                      <a:schemeClr val="tx1"/>
                    </a:gs>
                    <a:gs pos="100000">
                      <a:schemeClr val="tx1"/>
                    </a:gs>
                  </a:gsLst>
                  <a:lin ang="5400000" scaled="0"/>
                </a:gradFill>
              </a:rPr>
              <a:t>AppFabric</a:t>
            </a:r>
            <a:endParaRPr lang="en-US" sz="23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MID276-HOL	</a:t>
            </a:r>
            <a:r>
              <a:rPr lang="en-US" sz="2300" dirty="0" smtClean="0">
                <a:gradFill>
                  <a:gsLst>
                    <a:gs pos="0">
                      <a:schemeClr val="tx1"/>
                    </a:gs>
                    <a:gs pos="100000">
                      <a:schemeClr val="tx1"/>
                    </a:gs>
                  </a:gsLst>
                  <a:lin ang="5400000" scaled="0"/>
                </a:gradFill>
              </a:rPr>
              <a:t>Introduction </a:t>
            </a:r>
            <a:r>
              <a:rPr lang="en-US" sz="2300" dirty="0">
                <a:gradFill>
                  <a:gsLst>
                    <a:gs pos="0">
                      <a:schemeClr val="tx1"/>
                    </a:gs>
                    <a:gs pos="100000">
                      <a:schemeClr val="tx1"/>
                    </a:gs>
                  </a:gsLst>
                  <a:lin ang="5400000" scaled="0"/>
                </a:gradFill>
              </a:rPr>
              <a:t>to the Windows Azure </a:t>
            </a:r>
            <a:r>
              <a:rPr lang="en-US" sz="2300" dirty="0" err="1">
                <a:gradFill>
                  <a:gsLst>
                    <a:gs pos="0">
                      <a:schemeClr val="tx1"/>
                    </a:gs>
                    <a:gs pos="100000">
                      <a:schemeClr val="tx1"/>
                    </a:gs>
                  </a:gsLst>
                  <a:lin ang="5400000" scaled="0"/>
                </a:gradFill>
              </a:rPr>
              <a:t>AppFabric</a:t>
            </a:r>
            <a:r>
              <a:rPr lang="en-US" sz="2300" dirty="0">
                <a:gradFill>
                  <a:gsLst>
                    <a:gs pos="0">
                      <a:schemeClr val="tx1"/>
                    </a:gs>
                    <a:gs pos="100000">
                      <a:schemeClr val="tx1"/>
                    </a:gs>
                  </a:gsLst>
                  <a:lin ang="5400000" scaled="0"/>
                </a:gradFill>
              </a:rPr>
              <a:t> Service Bus</a:t>
            </a:r>
          </a:p>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MID273-HOL	Introduction to the Windows Azure </a:t>
            </a:r>
            <a:r>
              <a:rPr lang="en-US" sz="2300" dirty="0" err="1">
                <a:gradFill>
                  <a:gsLst>
                    <a:gs pos="0">
                      <a:schemeClr val="tx1"/>
                    </a:gs>
                    <a:gs pos="100000">
                      <a:schemeClr val="tx1"/>
                    </a:gs>
                  </a:gsLst>
                  <a:lin ang="5400000" scaled="0"/>
                </a:gradFill>
              </a:rPr>
              <a:t>AppFabric</a:t>
            </a:r>
            <a:r>
              <a:rPr lang="en-US" sz="2300" dirty="0">
                <a:gradFill>
                  <a:gsLst>
                    <a:gs pos="0">
                      <a:schemeClr val="tx1"/>
                    </a:gs>
                    <a:gs pos="100000">
                      <a:schemeClr val="tx1"/>
                    </a:gs>
                  </a:gsLst>
                  <a:lin ang="5400000" scaled="0"/>
                </a:gradFill>
              </a:rPr>
              <a:t> Access </a:t>
            </a:r>
            <a:r>
              <a:rPr lang="en-US" sz="2300" dirty="0" smtClean="0">
                <a:gradFill>
                  <a:gsLst>
                    <a:gs pos="0">
                      <a:schemeClr val="tx1"/>
                    </a:gs>
                    <a:gs pos="100000">
                      <a:schemeClr val="tx1"/>
                    </a:gs>
                  </a:gsLst>
                  <a:lin ang="5400000" scaled="0"/>
                </a:gradFill>
              </a:rPr>
              <a:t>Control</a:t>
            </a:r>
            <a:endParaRPr lang="en-US" sz="2300" dirty="0">
              <a:gradFill>
                <a:gsLst>
                  <a:gs pos="0">
                    <a:schemeClr val="tx1"/>
                  </a:gs>
                  <a:gs pos="100000">
                    <a:schemeClr val="tx1"/>
                  </a:gs>
                </a:gsLst>
                <a:lin ang="5400000" scaled="0"/>
              </a:gradFill>
            </a:endParaRPr>
          </a:p>
        </p:txBody>
      </p:sp>
      <p:sp>
        <p:nvSpPr>
          <p:cNvPr id="15" name="Rectangle 14"/>
          <p:cNvSpPr/>
          <p:nvPr/>
        </p:nvSpPr>
        <p:spPr bwMode="auto">
          <a:xfrm>
            <a:off x="507868" y="6202657"/>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300" dirty="0">
                <a:gradFill>
                  <a:gsLst>
                    <a:gs pos="0">
                      <a:schemeClr val="tx1"/>
                    </a:gs>
                    <a:gs pos="100000">
                      <a:schemeClr val="tx1"/>
                    </a:gs>
                  </a:gsLst>
                  <a:lin ang="5400000" scaled="0"/>
                </a:gradFill>
              </a:rPr>
              <a:t>Find Me Later </a:t>
            </a:r>
            <a:r>
              <a:rPr lang="en-US" sz="2300" dirty="0" smtClean="0">
                <a:gradFill>
                  <a:gsLst>
                    <a:gs pos="0">
                      <a:schemeClr val="tx1"/>
                    </a:gs>
                    <a:gs pos="100000">
                      <a:schemeClr val="tx1"/>
                    </a:gs>
                  </a:gsLst>
                  <a:lin ang="5400000" scaled="0"/>
                </a:gradFill>
              </a:rPr>
              <a:t>At the </a:t>
            </a:r>
            <a:r>
              <a:rPr lang="en-US" sz="2300" dirty="0" err="1" smtClean="0">
                <a:gradFill>
                  <a:gsLst>
                    <a:gs pos="0">
                      <a:schemeClr val="tx1"/>
                    </a:gs>
                    <a:gs pos="100000">
                      <a:schemeClr val="tx1"/>
                    </a:gs>
                  </a:gsLst>
                  <a:lin ang="5400000" scaled="0"/>
                </a:gradFill>
              </a:rPr>
              <a:t>AppFabric</a:t>
            </a:r>
            <a:r>
              <a:rPr lang="en-US" sz="2300" dirty="0" smtClean="0">
                <a:gradFill>
                  <a:gsLst>
                    <a:gs pos="0">
                      <a:schemeClr val="tx1"/>
                    </a:gs>
                    <a:gs pos="100000">
                      <a:schemeClr val="tx1"/>
                    </a:gs>
                  </a:gsLst>
                  <a:lin ang="5400000" scaled="0"/>
                </a:gradFill>
              </a:rPr>
              <a:t> Booth @ TLC</a:t>
            </a:r>
            <a:endParaRPr lang="en-US" sz="23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1788746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0215471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325945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6864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the next 75 min…</a:t>
            </a:r>
            <a:endParaRPr lang="en-US" dirty="0"/>
          </a:p>
        </p:txBody>
      </p:sp>
      <p:sp>
        <p:nvSpPr>
          <p:cNvPr id="6" name="Text Placeholder 5"/>
          <p:cNvSpPr>
            <a:spLocks noGrp="1"/>
          </p:cNvSpPr>
          <p:nvPr>
            <p:ph type="body" sz="quarter" idx="10"/>
          </p:nvPr>
        </p:nvSpPr>
        <p:spPr>
          <a:xfrm>
            <a:off x="519112" y="1447799"/>
            <a:ext cx="11149013" cy="2068259"/>
          </a:xfrm>
        </p:spPr>
        <p:txBody>
          <a:bodyPr/>
          <a:lstStyle/>
          <a:p>
            <a:r>
              <a:rPr lang="en-US" dirty="0" smtClean="0"/>
              <a:t>The Islands of Capability</a:t>
            </a:r>
          </a:p>
          <a:p>
            <a:r>
              <a:rPr lang="en-US" dirty="0" smtClean="0"/>
              <a:t>AppFabric Applications: Overview</a:t>
            </a:r>
          </a:p>
          <a:p>
            <a:r>
              <a:rPr lang="en-US" dirty="0" smtClean="0"/>
              <a:t>Developer Tools</a:t>
            </a:r>
          </a:p>
          <a:p>
            <a:r>
              <a:rPr lang="en-US" dirty="0" smtClean="0"/>
              <a:t>Application Manager</a:t>
            </a:r>
            <a:endParaRPr lang="en-US" dirty="0"/>
          </a:p>
        </p:txBody>
      </p:sp>
    </p:spTree>
    <p:extLst>
      <p:ext uri="{BB962C8B-B14F-4D97-AF65-F5344CB8AC3E}">
        <p14:creationId xmlns:p14="http://schemas.microsoft.com/office/powerpoint/2010/main" val="37016175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6242576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7868" y="228601"/>
            <a:ext cx="11173090" cy="775597"/>
          </a:xfrm>
        </p:spPr>
        <p:txBody>
          <a:bodyPr/>
          <a:lstStyle/>
          <a:p>
            <a:r>
              <a:rPr lang="en-US" sz="3200" dirty="0" smtClean="0"/>
              <a:t>The Islands of Capability</a:t>
            </a:r>
            <a:br>
              <a:rPr lang="en-US" sz="3200" dirty="0" smtClean="0"/>
            </a:br>
            <a:r>
              <a:rPr lang="en-US" sz="2400" spc="0" dirty="0" smtClean="0">
                <a:solidFill>
                  <a:srgbClr val="92D050"/>
                </a:solidFill>
              </a:rPr>
              <a:t>Each one is responsible for everything…</a:t>
            </a:r>
            <a:endParaRPr lang="en-US" sz="3200" spc="0" dirty="0"/>
          </a:p>
        </p:txBody>
      </p:sp>
      <p:cxnSp>
        <p:nvCxnSpPr>
          <p:cNvPr id="14" name="Straight Connector 13"/>
          <p:cNvCxnSpPr/>
          <p:nvPr/>
        </p:nvCxnSpPr>
        <p:spPr>
          <a:xfrm>
            <a:off x="2755420"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90656"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25892" y="1543783"/>
            <a:ext cx="0" cy="3289474"/>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461129"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bwMode="auto">
          <a:xfrm>
            <a:off x="602131"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57" name="Rectangle 56"/>
          <p:cNvSpPr/>
          <p:nvPr/>
        </p:nvSpPr>
        <p:spPr bwMode="auto">
          <a:xfrm>
            <a:off x="602131"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59" name="Rectangle 58"/>
          <p:cNvSpPr/>
          <p:nvPr/>
        </p:nvSpPr>
        <p:spPr bwMode="auto">
          <a:xfrm>
            <a:off x="602131"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grpSp>
        <p:nvGrpSpPr>
          <p:cNvPr id="22" name="Group 21"/>
          <p:cNvGrpSpPr/>
          <p:nvPr/>
        </p:nvGrpSpPr>
        <p:grpSpPr>
          <a:xfrm>
            <a:off x="602131" y="5014287"/>
            <a:ext cx="11027006" cy="1206463"/>
            <a:chOff x="602131" y="5014287"/>
            <a:chExt cx="11027006" cy="1206463"/>
          </a:xfrm>
        </p:grpSpPr>
        <p:sp>
          <p:nvSpPr>
            <p:cNvPr id="61" name="Rectangle 60"/>
            <p:cNvSpPr/>
            <p:nvPr/>
          </p:nvSpPr>
          <p:spPr bwMode="auto">
            <a:xfrm>
              <a:off x="602131" y="5014287"/>
              <a:ext cx="11027006" cy="472132"/>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Complex Deployment to Operating System &amp; Physical/Virtual Environment</a:t>
              </a:r>
            </a:p>
          </p:txBody>
        </p:sp>
        <p:pic>
          <p:nvPicPr>
            <p:cNvPr id="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838"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575"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858520" y="5605664"/>
              <a:ext cx="1529433" cy="615086"/>
              <a:chOff x="3092723" y="5558164"/>
              <a:chExt cx="1529433" cy="615086"/>
            </a:xfrm>
          </p:grpSpPr>
          <p:pic>
            <p:nvPicPr>
              <p:cNvPr id="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23"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0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71"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630"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603370" y="5605664"/>
              <a:ext cx="947422" cy="615086"/>
              <a:chOff x="5650597" y="5558164"/>
              <a:chExt cx="947422" cy="615086"/>
            </a:xfrm>
          </p:grpSpPr>
          <p:pic>
            <p:nvPicPr>
              <p:cNvPr id="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5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334"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3092724" y="5605664"/>
              <a:ext cx="1529433" cy="615086"/>
              <a:chOff x="3092723" y="5558164"/>
              <a:chExt cx="1529433" cy="615086"/>
            </a:xfrm>
          </p:grpSpPr>
          <p:pic>
            <p:nvPicPr>
              <p:cNvPr id="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23"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0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71"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2" name="Rectangle 111"/>
          <p:cNvSpPr/>
          <p:nvPr/>
        </p:nvSpPr>
        <p:spPr bwMode="auto">
          <a:xfrm>
            <a:off x="2841418"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13" name="Rectangle 112"/>
          <p:cNvSpPr/>
          <p:nvPr/>
        </p:nvSpPr>
        <p:spPr bwMode="auto">
          <a:xfrm>
            <a:off x="5080705"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14" name="Rectangle 113"/>
          <p:cNvSpPr/>
          <p:nvPr/>
        </p:nvSpPr>
        <p:spPr bwMode="auto">
          <a:xfrm>
            <a:off x="7319992"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31" name="Rectangle 130"/>
          <p:cNvSpPr/>
          <p:nvPr/>
        </p:nvSpPr>
        <p:spPr bwMode="auto">
          <a:xfrm>
            <a:off x="9559279" y="1190407"/>
            <a:ext cx="2069858" cy="617072"/>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32" name="Rectangle 131"/>
          <p:cNvSpPr/>
          <p:nvPr/>
        </p:nvSpPr>
        <p:spPr bwMode="auto">
          <a:xfrm>
            <a:off x="2841418"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46" name="Rectangle 145"/>
          <p:cNvSpPr/>
          <p:nvPr/>
        </p:nvSpPr>
        <p:spPr bwMode="auto">
          <a:xfrm>
            <a:off x="2841418"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47" name="Rectangle 146"/>
          <p:cNvSpPr/>
          <p:nvPr/>
        </p:nvSpPr>
        <p:spPr bwMode="auto">
          <a:xfrm>
            <a:off x="5080705"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48" name="Rectangle 147"/>
          <p:cNvSpPr/>
          <p:nvPr/>
        </p:nvSpPr>
        <p:spPr bwMode="auto">
          <a:xfrm>
            <a:off x="5080705"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49" name="Rectangle 148"/>
          <p:cNvSpPr/>
          <p:nvPr/>
        </p:nvSpPr>
        <p:spPr bwMode="auto">
          <a:xfrm>
            <a:off x="7319992"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50" name="Rectangle 149"/>
          <p:cNvSpPr/>
          <p:nvPr/>
        </p:nvSpPr>
        <p:spPr bwMode="auto">
          <a:xfrm>
            <a:off x="7319992"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51" name="Rectangle 150"/>
          <p:cNvSpPr/>
          <p:nvPr/>
        </p:nvSpPr>
        <p:spPr bwMode="auto">
          <a:xfrm>
            <a:off x="9559279"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52" name="Rectangle 151"/>
          <p:cNvSpPr/>
          <p:nvPr/>
        </p:nvSpPr>
        <p:spPr bwMode="auto">
          <a:xfrm>
            <a:off x="9559279"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grpSp>
        <p:nvGrpSpPr>
          <p:cNvPr id="64" name="Group 63"/>
          <p:cNvGrpSpPr/>
          <p:nvPr/>
        </p:nvGrpSpPr>
        <p:grpSpPr>
          <a:xfrm>
            <a:off x="619110" y="1970548"/>
            <a:ext cx="1785155" cy="1208806"/>
            <a:chOff x="569273" y="4480604"/>
            <a:chExt cx="1785155" cy="1208806"/>
          </a:xfrm>
        </p:grpSpPr>
        <p:sp>
          <p:nvSpPr>
            <p:cNvPr id="65" name="Rectangle 64"/>
            <p:cNvSpPr/>
            <p:nvPr/>
          </p:nvSpPr>
          <p:spPr bwMode="auto">
            <a:xfrm>
              <a:off x="569273" y="4996278"/>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sp>
          <p:nvSpPr>
            <p:cNvPr id="66" name="Rectangle 65"/>
            <p:cNvSpPr/>
            <p:nvPr/>
          </p:nvSpPr>
          <p:spPr bwMode="auto">
            <a:xfrm>
              <a:off x="789493" y="4480604"/>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sp>
          <p:nvSpPr>
            <p:cNvPr id="72" name="Rectangle 71"/>
            <p:cNvSpPr/>
            <p:nvPr/>
          </p:nvSpPr>
          <p:spPr bwMode="auto">
            <a:xfrm>
              <a:off x="1329294" y="4788229"/>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grpSp>
      <p:grpSp>
        <p:nvGrpSpPr>
          <p:cNvPr id="73" name="Group 72"/>
          <p:cNvGrpSpPr/>
          <p:nvPr/>
        </p:nvGrpSpPr>
        <p:grpSpPr>
          <a:xfrm>
            <a:off x="3015247" y="2086901"/>
            <a:ext cx="1734630" cy="1148526"/>
            <a:chOff x="2525785" y="4649712"/>
            <a:chExt cx="1734630" cy="1148526"/>
          </a:xfrm>
        </p:grpSpPr>
        <p:sp>
          <p:nvSpPr>
            <p:cNvPr id="74" name="Rectangle 73"/>
            <p:cNvSpPr/>
            <p:nvPr/>
          </p:nvSpPr>
          <p:spPr bwMode="auto">
            <a:xfrm>
              <a:off x="2715149" y="4996278"/>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sp>
          <p:nvSpPr>
            <p:cNvPr id="75" name="Rectangle 74"/>
            <p:cNvSpPr/>
            <p:nvPr/>
          </p:nvSpPr>
          <p:spPr bwMode="auto">
            <a:xfrm>
              <a:off x="2525785" y="4649712"/>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sp>
          <p:nvSpPr>
            <p:cNvPr id="76" name="Rectangle 75"/>
            <p:cNvSpPr/>
            <p:nvPr/>
          </p:nvSpPr>
          <p:spPr bwMode="auto">
            <a:xfrm>
              <a:off x="3235281" y="5105106"/>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grpSp>
      <p:grpSp>
        <p:nvGrpSpPr>
          <p:cNvPr id="77" name="Group 76"/>
          <p:cNvGrpSpPr/>
          <p:nvPr/>
        </p:nvGrpSpPr>
        <p:grpSpPr>
          <a:xfrm>
            <a:off x="5336004" y="2034386"/>
            <a:ext cx="1523281" cy="1494505"/>
            <a:chOff x="4494842" y="4333422"/>
            <a:chExt cx="1523281" cy="1494505"/>
          </a:xfrm>
        </p:grpSpPr>
        <p:sp>
          <p:nvSpPr>
            <p:cNvPr id="78" name="Rectangle 77"/>
            <p:cNvSpPr/>
            <p:nvPr/>
          </p:nvSpPr>
          <p:spPr bwMode="auto">
            <a:xfrm>
              <a:off x="4710042" y="4333422"/>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sp>
          <p:nvSpPr>
            <p:cNvPr id="79" name="Rectangle 78"/>
            <p:cNvSpPr/>
            <p:nvPr/>
          </p:nvSpPr>
          <p:spPr bwMode="auto">
            <a:xfrm>
              <a:off x="4494842" y="4749289"/>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sp>
          <p:nvSpPr>
            <p:cNvPr id="80" name="Rectangle 79"/>
            <p:cNvSpPr/>
            <p:nvPr/>
          </p:nvSpPr>
          <p:spPr bwMode="auto">
            <a:xfrm>
              <a:off x="4992989" y="5134795"/>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grpSp>
      <p:sp>
        <p:nvSpPr>
          <p:cNvPr id="81" name="Rectangle 80"/>
          <p:cNvSpPr/>
          <p:nvPr/>
        </p:nvSpPr>
        <p:spPr bwMode="auto">
          <a:xfrm>
            <a:off x="7862541" y="2359381"/>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Identity</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&amp; Access</a:t>
            </a:r>
          </a:p>
        </p:txBody>
      </p:sp>
      <p:grpSp>
        <p:nvGrpSpPr>
          <p:cNvPr id="82" name="Group 81"/>
          <p:cNvGrpSpPr/>
          <p:nvPr/>
        </p:nvGrpSpPr>
        <p:grpSpPr>
          <a:xfrm>
            <a:off x="9686118" y="1964292"/>
            <a:ext cx="2132206" cy="1537064"/>
            <a:chOff x="7807441" y="4140233"/>
            <a:chExt cx="2132206" cy="1537064"/>
          </a:xfrm>
        </p:grpSpPr>
        <p:sp>
          <p:nvSpPr>
            <p:cNvPr id="88" name="Rectangle 87"/>
            <p:cNvSpPr/>
            <p:nvPr/>
          </p:nvSpPr>
          <p:spPr bwMode="auto">
            <a:xfrm>
              <a:off x="7807441" y="4402723"/>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Messaging</a:t>
              </a:r>
            </a:p>
          </p:txBody>
        </p:sp>
        <p:sp>
          <p:nvSpPr>
            <p:cNvPr id="89" name="Rectangle 88"/>
            <p:cNvSpPr/>
            <p:nvPr/>
          </p:nvSpPr>
          <p:spPr bwMode="auto">
            <a:xfrm>
              <a:off x="8368752" y="4140233"/>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Routing</a:t>
              </a:r>
            </a:p>
          </p:txBody>
        </p:sp>
        <p:sp>
          <p:nvSpPr>
            <p:cNvPr id="91" name="Rectangle 90"/>
            <p:cNvSpPr/>
            <p:nvPr/>
          </p:nvSpPr>
          <p:spPr bwMode="auto">
            <a:xfrm>
              <a:off x="8805845" y="4640716"/>
              <a:ext cx="1133802"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Transforms</a:t>
              </a:r>
            </a:p>
          </p:txBody>
        </p:sp>
        <p:sp>
          <p:nvSpPr>
            <p:cNvPr id="92" name="Rectangle 91"/>
            <p:cNvSpPr/>
            <p:nvPr/>
          </p:nvSpPr>
          <p:spPr bwMode="auto">
            <a:xfrm>
              <a:off x="8035750" y="4984165"/>
              <a:ext cx="1143876"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Messaging</a:t>
              </a:r>
            </a:p>
          </p:txBody>
        </p:sp>
      </p:grpSp>
      <p:sp>
        <p:nvSpPr>
          <p:cNvPr id="63" name="Rectangle 62"/>
          <p:cNvSpPr/>
          <p:nvPr/>
        </p:nvSpPr>
        <p:spPr bwMode="auto">
          <a:xfrm>
            <a:off x="518742" y="1543783"/>
            <a:ext cx="11299582" cy="3646619"/>
          </a:xfrm>
          <a:prstGeom prst="rect">
            <a:avLst/>
          </a:prstGeom>
          <a:solidFill>
            <a:schemeClr val="accent6"/>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2800" spc="-100" dirty="0">
                <a:ln w="3175">
                  <a:noFill/>
                </a:ln>
                <a:gradFill flip="none" rotWithShape="1">
                  <a:gsLst>
                    <a:gs pos="0">
                      <a:schemeClr val="tx1"/>
                    </a:gs>
                    <a:gs pos="86000">
                      <a:schemeClr val="tx1"/>
                    </a:gs>
                  </a:gsLst>
                  <a:lin ang="5400000" scaled="0"/>
                  <a:tileRect/>
                </a:gradFill>
                <a:latin typeface="+mj-lt"/>
                <a:cs typeface="Arial" charset="0"/>
              </a:rPr>
              <a:t>There are THREE BIG problems to solve</a:t>
            </a:r>
          </a:p>
          <a:p>
            <a:pPr marL="855663" lvl="1" indent="-395288">
              <a:lnSpc>
                <a:spcPct val="90000"/>
              </a:lnSpc>
              <a:spcBef>
                <a:spcPct val="20000"/>
              </a:spcBef>
              <a:buSzPct val="85000"/>
              <a:buBlip>
                <a:blip r:embed="rId4"/>
              </a:buBlip>
            </a:pPr>
            <a:r>
              <a:rPr lang="en-US" sz="2800" spc="-100" dirty="0">
                <a:ln w="3175">
                  <a:noFill/>
                </a:ln>
                <a:gradFill flip="none" rotWithShape="1">
                  <a:gsLst>
                    <a:gs pos="0">
                      <a:schemeClr val="tx1"/>
                    </a:gs>
                    <a:gs pos="86000">
                      <a:schemeClr val="tx1"/>
                    </a:gs>
                  </a:gsLst>
                  <a:lin ang="5400000" scaled="0"/>
                  <a:tileRect/>
                </a:gradFill>
                <a:latin typeface="+mj-lt"/>
                <a:cs typeface="Arial" charset="0"/>
              </a:rPr>
              <a:t>Bring the ISLANDS TOGETHER so solutions can be composed of across all the components</a:t>
            </a:r>
          </a:p>
          <a:p>
            <a:pPr marL="855663" lvl="1" indent="-395288">
              <a:lnSpc>
                <a:spcPct val="90000"/>
              </a:lnSpc>
              <a:spcBef>
                <a:spcPct val="20000"/>
              </a:spcBef>
              <a:buSzPct val="85000"/>
              <a:buBlip>
                <a:blip r:embed="rId4"/>
              </a:buBlip>
            </a:pPr>
            <a:r>
              <a:rPr lang="en-US" sz="2800" spc="-100" dirty="0">
                <a:ln w="3175">
                  <a:noFill/>
                </a:ln>
                <a:gradFill flip="none" rotWithShape="1">
                  <a:gsLst>
                    <a:gs pos="0">
                      <a:schemeClr val="tx1"/>
                    </a:gs>
                    <a:gs pos="86000">
                      <a:schemeClr val="tx1"/>
                    </a:gs>
                  </a:gsLst>
                  <a:lin ang="5400000" scaled="0"/>
                  <a:tileRect/>
                </a:gradFill>
                <a:latin typeface="+mj-lt"/>
                <a:cs typeface="Arial" charset="0"/>
              </a:rPr>
              <a:t>Ensure that common needs like scale, resilience, management, developer experience are solved in a COMMON WAY</a:t>
            </a:r>
          </a:p>
          <a:p>
            <a:pPr marL="855663" lvl="1" indent="-395288">
              <a:lnSpc>
                <a:spcPct val="90000"/>
              </a:lnSpc>
              <a:spcBef>
                <a:spcPct val="20000"/>
              </a:spcBef>
              <a:buSzPct val="85000"/>
              <a:buBlip>
                <a:blip r:embed="rId4"/>
              </a:buBlip>
            </a:pPr>
            <a:r>
              <a:rPr lang="en-US" sz="2800" spc="-100" dirty="0">
                <a:ln w="3175">
                  <a:noFill/>
                </a:ln>
                <a:gradFill flip="none" rotWithShape="1">
                  <a:gsLst>
                    <a:gs pos="0">
                      <a:schemeClr val="tx1"/>
                    </a:gs>
                    <a:gs pos="86000">
                      <a:schemeClr val="tx1"/>
                    </a:gs>
                  </a:gsLst>
                  <a:lin ang="5400000" scaled="0"/>
                  <a:tileRect/>
                </a:gradFill>
                <a:latin typeface="+mj-lt"/>
                <a:cs typeface="Arial" charset="0"/>
              </a:rPr>
              <a:t>Build a SINGLE platform for </a:t>
            </a:r>
            <a:r>
              <a:rPr lang="en-US" sz="2800" spc="-100" dirty="0" smtClean="0">
                <a:ln w="3175">
                  <a:noFill/>
                </a:ln>
                <a:gradFill flip="none" rotWithShape="1">
                  <a:gsLst>
                    <a:gs pos="0">
                      <a:schemeClr val="tx1"/>
                    </a:gs>
                    <a:gs pos="86000">
                      <a:schemeClr val="tx1"/>
                    </a:gs>
                  </a:gsLst>
                  <a:lin ang="5400000" scaled="0"/>
                  <a:tileRect/>
                </a:gradFill>
                <a:latin typeface="+mj-lt"/>
                <a:cs typeface="Arial" charset="0"/>
              </a:rPr>
              <a:t>on-premises &amp; cloud</a:t>
            </a:r>
            <a:endParaRPr lang="en-US" sz="2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127051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300"/>
                                        <p:tgtEl>
                                          <p:spTgt spid="107"/>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300"/>
                                        <p:tgtEl>
                                          <p:spTgt spid="108"/>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300"/>
                                        <p:tgtEl>
                                          <p:spTgt spid="109"/>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2200"/>
                            </p:stCondLst>
                            <p:childTnLst>
                              <p:par>
                                <p:cTn id="29" presetID="10" presetClass="entr" presetSubtype="0"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par>
                          <p:cTn id="32" fill="hold">
                            <p:stCondLst>
                              <p:cond delay="2700"/>
                            </p:stCondLst>
                            <p:childTnLst>
                              <p:par>
                                <p:cTn id="33" presetID="10" presetClass="entr" presetSubtype="0"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par>
                          <p:cTn id="36" fill="hold">
                            <p:stCondLst>
                              <p:cond delay="3200"/>
                            </p:stCondLst>
                            <p:childTnLst>
                              <p:par>
                                <p:cTn id="37" presetID="10" presetClass="entr" presetSubtype="0"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fade">
                                      <p:cBhvr>
                                        <p:cTn id="53" dur="500"/>
                                        <p:tgtEl>
                                          <p:spTgt spid="14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48"/>
                                        </p:tgtEl>
                                        <p:attrNameLst>
                                          <p:attrName>style.visibility</p:attrName>
                                        </p:attrNameLst>
                                      </p:cBhvr>
                                      <p:to>
                                        <p:strVal val="visible"/>
                                      </p:to>
                                    </p:set>
                                    <p:animEffect transition="in" filter="fade">
                                      <p:cBhvr>
                                        <p:cTn id="57" dur="500"/>
                                        <p:tgtEl>
                                          <p:spTgt spid="148"/>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500"/>
                                        <p:tgtEl>
                                          <p:spTgt spid="150"/>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152"/>
                                        </p:tgtEl>
                                        <p:attrNameLst>
                                          <p:attrName>style.visibility</p:attrName>
                                        </p:attrNameLst>
                                      </p:cBhvr>
                                      <p:to>
                                        <p:strVal val="visible"/>
                                      </p:to>
                                    </p:set>
                                    <p:animEffect transition="in" filter="fade">
                                      <p:cBhvr>
                                        <p:cTn id="65" dur="500"/>
                                        <p:tgtEl>
                                          <p:spTgt spid="1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fade">
                                      <p:cBhvr>
                                        <p:cTn id="74" dur="500"/>
                                        <p:tgtEl>
                                          <p:spTgt spid="132"/>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fade">
                                      <p:cBhvr>
                                        <p:cTn id="78" dur="500"/>
                                        <p:tgtEl>
                                          <p:spTgt spid="147"/>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149"/>
                                        </p:tgtEl>
                                        <p:attrNameLst>
                                          <p:attrName>style.visibility</p:attrName>
                                        </p:attrNameLst>
                                      </p:cBhvr>
                                      <p:to>
                                        <p:strVal val="visible"/>
                                      </p:to>
                                    </p:set>
                                    <p:animEffect transition="in" filter="fade">
                                      <p:cBhvr>
                                        <p:cTn id="82" dur="500"/>
                                        <p:tgtEl>
                                          <p:spTgt spid="149"/>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fade">
                                      <p:cBhvr>
                                        <p:cTn id="86" dur="500"/>
                                        <p:tgtEl>
                                          <p:spTgt spid="15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41"/>
                                        </p:tgtEl>
                                        <p:attrNameLst>
                                          <p:attrName>style.visibility</p:attrName>
                                        </p:attrNameLst>
                                      </p:cBhvr>
                                      <p:to>
                                        <p:strVal val="visible"/>
                                      </p:to>
                                    </p:set>
                                    <p:animEffect transition="in" filter="fade">
                                      <p:cBhvr>
                                        <p:cTn id="91" dur="500"/>
                                        <p:tgtEl>
                                          <p:spTgt spid="141"/>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500"/>
                                        <p:tgtEl>
                                          <p:spTgt spid="114"/>
                                        </p:tgtEl>
                                      </p:cBhvr>
                                    </p:animEffec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Effect transition="in" filter="fade">
                                      <p:cBhvr>
                                        <p:cTn id="107" dur="500"/>
                                        <p:tgtEl>
                                          <p:spTgt spid="131"/>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 calcmode="lin" valueType="num">
                                      <p:cBhvr>
                                        <p:cTn id="112" dur="500" fill="hold"/>
                                        <p:tgtEl>
                                          <p:spTgt spid="63"/>
                                        </p:tgtEl>
                                        <p:attrNameLst>
                                          <p:attrName>ppt_w</p:attrName>
                                        </p:attrNameLst>
                                      </p:cBhvr>
                                      <p:tavLst>
                                        <p:tav tm="0">
                                          <p:val>
                                            <p:fltVal val="0"/>
                                          </p:val>
                                        </p:tav>
                                        <p:tav tm="100000">
                                          <p:val>
                                            <p:strVal val="#ppt_w"/>
                                          </p:val>
                                        </p:tav>
                                      </p:tavLst>
                                    </p:anim>
                                    <p:anim calcmode="lin" valueType="num">
                                      <p:cBhvr>
                                        <p:cTn id="113" dur="500" fill="hold"/>
                                        <p:tgtEl>
                                          <p:spTgt spid="63"/>
                                        </p:tgtEl>
                                        <p:attrNameLst>
                                          <p:attrName>ppt_h</p:attrName>
                                        </p:attrNameLst>
                                      </p:cBhvr>
                                      <p:tavLst>
                                        <p:tav tm="0">
                                          <p:val>
                                            <p:fltVal val="0"/>
                                          </p:val>
                                        </p:tav>
                                        <p:tav tm="100000">
                                          <p:val>
                                            <p:strVal val="#ppt_h"/>
                                          </p:val>
                                        </p:tav>
                                      </p:tavLst>
                                    </p:anim>
                                    <p:animEffect transition="in" filter="fade">
                                      <p:cBhvr>
                                        <p:cTn id="114" dur="500"/>
                                        <p:tgtEl>
                                          <p:spTgt spid="6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57" grpId="0" animBg="1"/>
      <p:bldP spid="59" grpId="0" animBg="1"/>
      <p:bldP spid="112" grpId="0" animBg="1"/>
      <p:bldP spid="113" grpId="0" animBg="1"/>
      <p:bldP spid="114" grpId="0" animBg="1"/>
      <p:bldP spid="131" grpId="0" animBg="1"/>
      <p:bldP spid="132" grpId="0" animBg="1"/>
      <p:bldP spid="146" grpId="0" animBg="1"/>
      <p:bldP spid="147" grpId="0" animBg="1"/>
      <p:bldP spid="148" grpId="0" animBg="1"/>
      <p:bldP spid="149" grpId="0" animBg="1"/>
      <p:bldP spid="150" grpId="0" animBg="1"/>
      <p:bldP spid="151" grpId="0" animBg="1"/>
      <p:bldP spid="152" grpId="0" animBg="1"/>
      <p:bldP spid="81" grpId="0" animBg="1"/>
      <p:bldP spid="63" grpId="0" animBg="1"/>
      <p:bldP spid="6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2970945" y="2214674"/>
            <a:ext cx="1455534" cy="7624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cs typeface="Calibri" pitchFamily="34" charset="0"/>
              </a:rPr>
              <a:t>Web</a:t>
            </a:r>
          </a:p>
          <a:p>
            <a:pPr algn="ctr" defTabSz="914099" fontAlgn="base">
              <a:spcBef>
                <a:spcPct val="0"/>
              </a:spcBef>
              <a:spcAft>
                <a:spcPct val="0"/>
              </a:spcAft>
            </a:pPr>
            <a:r>
              <a:rPr lang="en-US" sz="1600" dirty="0" smtClean="0">
                <a:solidFill>
                  <a:schemeClr val="tx1"/>
                </a:solidFill>
                <a:cs typeface="Calibri" pitchFamily="34" charset="0"/>
              </a:rPr>
              <a:t>Server</a:t>
            </a:r>
          </a:p>
        </p:txBody>
      </p:sp>
      <p:sp>
        <p:nvSpPr>
          <p:cNvPr id="55" name="Flowchart: Magnetic Disk 54"/>
          <p:cNvSpPr/>
          <p:nvPr/>
        </p:nvSpPr>
        <p:spPr bwMode="auto">
          <a:xfrm>
            <a:off x="4643086" y="5322128"/>
            <a:ext cx="1258720" cy="1323513"/>
          </a:xfrm>
          <a:prstGeom prst="flowChartMagneticDisk">
            <a:avLst/>
          </a:prstGeom>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latin typeface="Calibri" pitchFamily="34" charset="0"/>
                <a:cs typeface="Calibri" pitchFamily="34" charset="0"/>
              </a:rPr>
              <a:t>Database</a:t>
            </a:r>
          </a:p>
        </p:txBody>
      </p:sp>
      <p:sp>
        <p:nvSpPr>
          <p:cNvPr id="61" name="Rectangle 60"/>
          <p:cNvSpPr/>
          <p:nvPr/>
        </p:nvSpPr>
        <p:spPr bwMode="auto">
          <a:xfrm>
            <a:off x="4575162" y="2214674"/>
            <a:ext cx="1455534" cy="7624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cs typeface="Calibri" pitchFamily="34" charset="0"/>
              </a:rPr>
              <a:t>Web</a:t>
            </a:r>
          </a:p>
          <a:p>
            <a:pPr algn="ctr" defTabSz="914099" fontAlgn="base">
              <a:spcBef>
                <a:spcPct val="0"/>
              </a:spcBef>
              <a:spcAft>
                <a:spcPct val="0"/>
              </a:spcAft>
            </a:pPr>
            <a:r>
              <a:rPr lang="en-US" sz="1600" dirty="0" smtClean="0">
                <a:solidFill>
                  <a:schemeClr val="tx1"/>
                </a:solidFill>
                <a:cs typeface="Calibri" pitchFamily="34" charset="0"/>
              </a:rPr>
              <a:t>Server</a:t>
            </a:r>
          </a:p>
        </p:txBody>
      </p:sp>
      <p:sp>
        <p:nvSpPr>
          <p:cNvPr id="62" name="Rectangle 61"/>
          <p:cNvSpPr/>
          <p:nvPr/>
        </p:nvSpPr>
        <p:spPr bwMode="auto">
          <a:xfrm>
            <a:off x="6163727" y="2214674"/>
            <a:ext cx="1455534" cy="7624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cs typeface="Calibri" pitchFamily="34" charset="0"/>
              </a:rPr>
              <a:t>Web</a:t>
            </a:r>
          </a:p>
          <a:p>
            <a:pPr algn="ctr" defTabSz="914099" fontAlgn="base">
              <a:spcBef>
                <a:spcPct val="0"/>
              </a:spcBef>
              <a:spcAft>
                <a:spcPct val="0"/>
              </a:spcAft>
            </a:pPr>
            <a:r>
              <a:rPr lang="en-US" sz="1600" dirty="0" smtClean="0">
                <a:solidFill>
                  <a:schemeClr val="tx1"/>
                </a:solidFill>
                <a:cs typeface="Calibri" pitchFamily="34" charset="0"/>
              </a:rPr>
              <a:t>Server</a:t>
            </a:r>
          </a:p>
        </p:txBody>
      </p:sp>
      <p:grpSp>
        <p:nvGrpSpPr>
          <p:cNvPr id="3" name="Group 2"/>
          <p:cNvGrpSpPr/>
          <p:nvPr/>
        </p:nvGrpSpPr>
        <p:grpSpPr>
          <a:xfrm>
            <a:off x="619110" y="3658708"/>
            <a:ext cx="1785155" cy="1208806"/>
            <a:chOff x="569273" y="4480604"/>
            <a:chExt cx="1785155" cy="1208806"/>
          </a:xfrm>
        </p:grpSpPr>
        <p:sp>
          <p:nvSpPr>
            <p:cNvPr id="34" name="Rectangle 33"/>
            <p:cNvSpPr/>
            <p:nvPr/>
          </p:nvSpPr>
          <p:spPr bwMode="auto">
            <a:xfrm>
              <a:off x="569273" y="4996278"/>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sp>
          <p:nvSpPr>
            <p:cNvPr id="64" name="Rectangle 63"/>
            <p:cNvSpPr/>
            <p:nvPr/>
          </p:nvSpPr>
          <p:spPr bwMode="auto">
            <a:xfrm>
              <a:off x="789493" y="4480604"/>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sp>
          <p:nvSpPr>
            <p:cNvPr id="31" name="Rectangle 30"/>
            <p:cNvSpPr/>
            <p:nvPr/>
          </p:nvSpPr>
          <p:spPr bwMode="auto">
            <a:xfrm>
              <a:off x="1329294" y="4788229"/>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p:txBody>
        </p:sp>
      </p:grpSp>
      <p:sp>
        <p:nvSpPr>
          <p:cNvPr id="5" name="Rectangle 4"/>
          <p:cNvSpPr/>
          <p:nvPr/>
        </p:nvSpPr>
        <p:spPr bwMode="auto">
          <a:xfrm>
            <a:off x="358605" y="3262784"/>
            <a:ext cx="9855947" cy="1864426"/>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 name="Group 3"/>
          <p:cNvGrpSpPr/>
          <p:nvPr/>
        </p:nvGrpSpPr>
        <p:grpSpPr>
          <a:xfrm>
            <a:off x="2575622" y="3827816"/>
            <a:ext cx="1734630" cy="1148526"/>
            <a:chOff x="2525785" y="4649712"/>
            <a:chExt cx="1734630" cy="1148526"/>
          </a:xfrm>
        </p:grpSpPr>
        <p:sp>
          <p:nvSpPr>
            <p:cNvPr id="39" name="Rectangle 38"/>
            <p:cNvSpPr/>
            <p:nvPr/>
          </p:nvSpPr>
          <p:spPr bwMode="auto">
            <a:xfrm>
              <a:off x="2715149" y="4996278"/>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sp>
          <p:nvSpPr>
            <p:cNvPr id="47" name="Rectangle 46"/>
            <p:cNvSpPr/>
            <p:nvPr/>
          </p:nvSpPr>
          <p:spPr bwMode="auto">
            <a:xfrm>
              <a:off x="2525785" y="4649712"/>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sp>
          <p:nvSpPr>
            <p:cNvPr id="48" name="Rectangle 47"/>
            <p:cNvSpPr/>
            <p:nvPr/>
          </p:nvSpPr>
          <p:spPr bwMode="auto">
            <a:xfrm>
              <a:off x="3235281" y="5105106"/>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Cache</a:t>
              </a:r>
            </a:p>
          </p:txBody>
        </p:sp>
      </p:grpSp>
      <p:grpSp>
        <p:nvGrpSpPr>
          <p:cNvPr id="6" name="Group 5"/>
          <p:cNvGrpSpPr/>
          <p:nvPr/>
        </p:nvGrpSpPr>
        <p:grpSpPr>
          <a:xfrm>
            <a:off x="4544679" y="3511526"/>
            <a:ext cx="1523281" cy="1494505"/>
            <a:chOff x="4494842" y="4333422"/>
            <a:chExt cx="1523281" cy="1494505"/>
          </a:xfrm>
        </p:grpSpPr>
        <p:sp>
          <p:nvSpPr>
            <p:cNvPr id="49" name="Rectangle 48"/>
            <p:cNvSpPr/>
            <p:nvPr/>
          </p:nvSpPr>
          <p:spPr bwMode="auto">
            <a:xfrm>
              <a:off x="4710042" y="4333422"/>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sp>
          <p:nvSpPr>
            <p:cNvPr id="50" name="Rectangle 49"/>
            <p:cNvSpPr/>
            <p:nvPr/>
          </p:nvSpPr>
          <p:spPr bwMode="auto">
            <a:xfrm>
              <a:off x="4494842" y="4749289"/>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sp>
          <p:nvSpPr>
            <p:cNvPr id="51" name="Rectangle 50"/>
            <p:cNvSpPr/>
            <p:nvPr/>
          </p:nvSpPr>
          <p:spPr bwMode="auto">
            <a:xfrm>
              <a:off x="4992989" y="5134795"/>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Workflow</a:t>
              </a:r>
            </a:p>
          </p:txBody>
        </p:sp>
      </p:grpSp>
      <p:sp>
        <p:nvSpPr>
          <p:cNvPr id="53" name="Rectangle 52"/>
          <p:cNvSpPr/>
          <p:nvPr/>
        </p:nvSpPr>
        <p:spPr bwMode="auto">
          <a:xfrm>
            <a:off x="6578836" y="3836521"/>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Identity</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&amp; Access</a:t>
            </a:r>
          </a:p>
        </p:txBody>
      </p:sp>
      <p:grpSp>
        <p:nvGrpSpPr>
          <p:cNvPr id="68" name="Group 67"/>
          <p:cNvGrpSpPr/>
          <p:nvPr/>
        </p:nvGrpSpPr>
        <p:grpSpPr>
          <a:xfrm>
            <a:off x="2764986" y="1547772"/>
            <a:ext cx="6169098" cy="3679760"/>
            <a:chOff x="259257" y="782450"/>
            <a:chExt cx="8605819" cy="5257801"/>
          </a:xfrm>
        </p:grpSpPr>
        <p:sp>
          <p:nvSpPr>
            <p:cNvPr id="69" name="Rectangle 68"/>
            <p:cNvSpPr/>
            <p:nvPr/>
          </p:nvSpPr>
          <p:spPr>
            <a:xfrm>
              <a:off x="259257" y="782450"/>
              <a:ext cx="8174579" cy="5257801"/>
            </a:xfrm>
            <a:prstGeom prst="rect">
              <a:avLst/>
            </a:prstGeom>
            <a:solidFill>
              <a:schemeClr val="accent1">
                <a:alpha val="1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defTabSz="913909" fontAlgn="base">
                <a:lnSpc>
                  <a:spcPct val="80000"/>
                </a:lnSpc>
                <a:spcBef>
                  <a:spcPct val="0"/>
                </a:spcBef>
                <a:spcAft>
                  <a:spcPct val="0"/>
                </a:spcAft>
              </a:pPr>
              <a:endParaRPr lang="en-US" sz="1100" dirty="0">
                <a:solidFill>
                  <a:schemeClr val="tx1"/>
                </a:solidFill>
              </a:endParaRPr>
            </a:p>
          </p:txBody>
        </p:sp>
        <p:sp>
          <p:nvSpPr>
            <p:cNvPr id="70" name="Rectangle 69"/>
            <p:cNvSpPr/>
            <p:nvPr/>
          </p:nvSpPr>
          <p:spPr>
            <a:xfrm>
              <a:off x="1783378" y="3061506"/>
              <a:ext cx="1255426"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Auction </a:t>
              </a:r>
              <a:r>
                <a:rPr lang="en-US" sz="1050" b="1" dirty="0" smtClean="0">
                  <a:solidFill>
                    <a:schemeClr val="bg1"/>
                  </a:solidFill>
                </a:rPr>
                <a:t>Web App</a:t>
              </a:r>
              <a:endParaRPr lang="en-US" sz="1000" dirty="0">
                <a:solidFill>
                  <a:schemeClr val="bg1"/>
                </a:solidFill>
              </a:endParaRPr>
            </a:p>
          </p:txBody>
        </p:sp>
        <p:sp>
          <p:nvSpPr>
            <p:cNvPr id="71" name="Rectangle 70"/>
            <p:cNvSpPr/>
            <p:nvPr/>
          </p:nvSpPr>
          <p:spPr>
            <a:xfrm>
              <a:off x="3903586" y="3061506"/>
              <a:ext cx="1360524"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Auction </a:t>
              </a:r>
              <a:r>
                <a:rPr lang="en-US" sz="1050" b="1" dirty="0" smtClean="0">
                  <a:solidFill>
                    <a:schemeClr val="bg1"/>
                  </a:solidFill>
                </a:rPr>
                <a:t>Service</a:t>
              </a:r>
              <a:endParaRPr lang="en-US" sz="1050" b="1" dirty="0">
                <a:solidFill>
                  <a:schemeClr val="bg1"/>
                </a:solidFill>
              </a:endParaRPr>
            </a:p>
          </p:txBody>
        </p:sp>
        <p:sp>
          <p:nvSpPr>
            <p:cNvPr id="72" name="Flowchart: Magnetic Disk 71"/>
            <p:cNvSpPr/>
            <p:nvPr/>
          </p:nvSpPr>
          <p:spPr>
            <a:xfrm>
              <a:off x="6498380" y="2853452"/>
              <a:ext cx="1395107" cy="1333185"/>
            </a:xfrm>
            <a:prstGeom prst="flowChartMagneticDisk">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Items and </a:t>
              </a:r>
              <a:r>
                <a:rPr lang="en-US" sz="1050" b="1" dirty="0" smtClean="0">
                  <a:solidFill>
                    <a:schemeClr val="bg1"/>
                  </a:solidFill>
                </a:rPr>
                <a:t>Bids</a:t>
              </a:r>
              <a:endParaRPr lang="en-US" sz="1050" b="1" dirty="0">
                <a:solidFill>
                  <a:schemeClr val="bg1"/>
                </a:solidFill>
              </a:endParaRPr>
            </a:p>
          </p:txBody>
        </p:sp>
        <p:cxnSp>
          <p:nvCxnSpPr>
            <p:cNvPr id="73" name="Straight Arrow Connector 72"/>
            <p:cNvCxnSpPr>
              <a:stCxn id="70" idx="3"/>
              <a:endCxn id="71" idx="1"/>
            </p:cNvCxnSpPr>
            <p:nvPr/>
          </p:nvCxnSpPr>
          <p:spPr>
            <a:xfrm>
              <a:off x="3038804" y="3518706"/>
              <a:ext cx="864782"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1" idx="3"/>
              <a:endCxn id="72" idx="2"/>
            </p:cNvCxnSpPr>
            <p:nvPr/>
          </p:nvCxnSpPr>
          <p:spPr>
            <a:xfrm>
              <a:off x="5264111" y="3518706"/>
              <a:ext cx="1234270" cy="1338"/>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3897053" y="4824339"/>
              <a:ext cx="1360524"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Items and </a:t>
              </a:r>
              <a:r>
                <a:rPr lang="en-US" sz="1050" b="1" dirty="0" smtClean="0">
                  <a:solidFill>
                    <a:schemeClr val="bg1"/>
                  </a:solidFill>
                </a:rPr>
                <a:t>Bids Cache</a:t>
              </a:r>
              <a:endParaRPr lang="en-US" sz="1000" dirty="0">
                <a:solidFill>
                  <a:schemeClr val="bg1"/>
                </a:solidFill>
              </a:endParaRPr>
            </a:p>
          </p:txBody>
        </p:sp>
        <p:sp>
          <p:nvSpPr>
            <p:cNvPr id="76" name="Rectangle 75"/>
            <p:cNvSpPr/>
            <p:nvPr/>
          </p:nvSpPr>
          <p:spPr>
            <a:xfrm>
              <a:off x="1776845" y="4824339"/>
              <a:ext cx="1255426"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Session </a:t>
              </a:r>
              <a:r>
                <a:rPr lang="en-US" sz="1050" b="1" dirty="0" smtClean="0">
                  <a:solidFill>
                    <a:schemeClr val="bg1"/>
                  </a:solidFill>
                </a:rPr>
                <a:t>State</a:t>
              </a:r>
              <a:endParaRPr lang="en-US" sz="1050" b="1" dirty="0">
                <a:solidFill>
                  <a:schemeClr val="bg1"/>
                </a:solidFill>
              </a:endParaRPr>
            </a:p>
          </p:txBody>
        </p:sp>
        <p:cxnSp>
          <p:nvCxnSpPr>
            <p:cNvPr id="77" name="Straight Arrow Connector 76"/>
            <p:cNvCxnSpPr>
              <a:endCxn id="75" idx="0"/>
            </p:cNvCxnSpPr>
            <p:nvPr/>
          </p:nvCxnSpPr>
          <p:spPr>
            <a:xfrm>
              <a:off x="4577315" y="3996451"/>
              <a:ext cx="0" cy="827888"/>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6" idx="0"/>
            </p:cNvCxnSpPr>
            <p:nvPr/>
          </p:nvCxnSpPr>
          <p:spPr>
            <a:xfrm>
              <a:off x="2404558" y="3996451"/>
              <a:ext cx="0" cy="827888"/>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79" idx="1"/>
            </p:cNvCxnSpPr>
            <p:nvPr/>
          </p:nvCxnSpPr>
          <p:spPr>
            <a:xfrm rot="16200000" flipH="1">
              <a:off x="5276623" y="4059782"/>
              <a:ext cx="1742288" cy="701227"/>
            </a:xfrm>
            <a:prstGeom prst="bentConnector2">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891945" y="1698633"/>
              <a:ext cx="1371957"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Checkout </a:t>
              </a:r>
              <a:r>
                <a:rPr lang="en-US" sz="1050" b="1" dirty="0" smtClean="0">
                  <a:solidFill>
                    <a:schemeClr val="bg1"/>
                  </a:solidFill>
                </a:rPr>
                <a:t>Service</a:t>
              </a:r>
              <a:endParaRPr lang="en-US" sz="1050" b="1" dirty="0">
                <a:solidFill>
                  <a:schemeClr val="bg1"/>
                </a:solidFill>
              </a:endParaRPr>
            </a:p>
          </p:txBody>
        </p:sp>
        <p:cxnSp>
          <p:nvCxnSpPr>
            <p:cNvPr id="84" name="Straight Arrow Connector 83"/>
            <p:cNvCxnSpPr>
              <a:stCxn id="71" idx="0"/>
              <a:endCxn id="83" idx="2"/>
            </p:cNvCxnSpPr>
            <p:nvPr/>
          </p:nvCxnSpPr>
          <p:spPr>
            <a:xfrm flipH="1" flipV="1">
              <a:off x="4577924" y="2613034"/>
              <a:ext cx="5924" cy="44847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801739" y="3147940"/>
              <a:ext cx="632117" cy="676903"/>
              <a:chOff x="1212317" y="3218741"/>
              <a:chExt cx="885508" cy="711186"/>
            </a:xfrm>
          </p:grpSpPr>
          <p:pic>
            <p:nvPicPr>
              <p:cNvPr id="9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529" y="3218741"/>
                <a:ext cx="339086" cy="50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830" y="3368279"/>
                <a:ext cx="372995" cy="55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317" y="3376163"/>
                <a:ext cx="372995" cy="55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6" name="Elbow Connector 95"/>
            <p:cNvCxnSpPr/>
            <p:nvPr/>
          </p:nvCxnSpPr>
          <p:spPr>
            <a:xfrm flipV="1">
              <a:off x="5251357" y="1949560"/>
              <a:ext cx="1247023" cy="132995"/>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542368" y="1324367"/>
              <a:ext cx="2032100" cy="39679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b="1" dirty="0" smtClean="0">
                  <a:solidFill>
                    <a:schemeClr val="bg1"/>
                  </a:solidFill>
                </a:rPr>
                <a:t>Payment Provider</a:t>
              </a:r>
              <a:endParaRPr lang="en-US" sz="1100" b="1" dirty="0">
                <a:solidFill>
                  <a:schemeClr val="bg1"/>
                </a:solidFill>
              </a:endParaRPr>
            </a:p>
          </p:txBody>
        </p:sp>
        <p:cxnSp>
          <p:nvCxnSpPr>
            <p:cNvPr id="100" name="Elbow Connector 99"/>
            <p:cNvCxnSpPr/>
            <p:nvPr/>
          </p:nvCxnSpPr>
          <p:spPr>
            <a:xfrm>
              <a:off x="5270173" y="2039011"/>
              <a:ext cx="1228207" cy="347555"/>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flipV="1">
              <a:off x="5251357" y="1585052"/>
              <a:ext cx="1228207" cy="452751"/>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79" idx="3"/>
            </p:cNvCxnSpPr>
            <p:nvPr/>
          </p:nvCxnSpPr>
          <p:spPr>
            <a:xfrm flipV="1">
              <a:off x="7893486" y="5188849"/>
              <a:ext cx="971590" cy="92691"/>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79" idx="3"/>
            </p:cNvCxnSpPr>
            <p:nvPr/>
          </p:nvCxnSpPr>
          <p:spPr>
            <a:xfrm>
              <a:off x="7893486" y="5281539"/>
              <a:ext cx="971590" cy="344313"/>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79" idx="3"/>
            </p:cNvCxnSpPr>
            <p:nvPr/>
          </p:nvCxnSpPr>
          <p:spPr>
            <a:xfrm flipV="1">
              <a:off x="7893486" y="4824341"/>
              <a:ext cx="952774" cy="457198"/>
            </a:xfrm>
            <a:prstGeom prst="bentConnector3">
              <a:avLst>
                <a:gd name="adj1" fmla="val 50000"/>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498380" y="4824339"/>
              <a:ext cx="1395107"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a:solidFill>
                    <a:schemeClr val="bg1"/>
                  </a:solidFill>
                </a:rPr>
                <a:t>Seller </a:t>
              </a:r>
              <a:r>
                <a:rPr lang="en-US" sz="1050" b="1" dirty="0" smtClean="0">
                  <a:solidFill>
                    <a:schemeClr val="bg1"/>
                  </a:solidFill>
                </a:rPr>
                <a:t>Fulfillment</a:t>
              </a:r>
              <a:endParaRPr lang="en-US" sz="1050" b="1" dirty="0">
                <a:solidFill>
                  <a:schemeClr val="bg1"/>
                </a:solidFill>
              </a:endParaRPr>
            </a:p>
          </p:txBody>
        </p:sp>
        <p:sp>
          <p:nvSpPr>
            <p:cNvPr id="58" name="Rectangle 57"/>
            <p:cNvSpPr/>
            <p:nvPr/>
          </p:nvSpPr>
          <p:spPr>
            <a:xfrm>
              <a:off x="6542368" y="1840614"/>
              <a:ext cx="2032100" cy="39679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b="1" dirty="0" smtClean="0">
                  <a:solidFill>
                    <a:schemeClr val="bg1"/>
                  </a:solidFill>
                </a:rPr>
                <a:t>Payment Provider</a:t>
              </a:r>
              <a:endParaRPr lang="en-US" sz="1100" b="1" dirty="0">
                <a:solidFill>
                  <a:schemeClr val="bg1"/>
                </a:solidFill>
              </a:endParaRPr>
            </a:p>
          </p:txBody>
        </p:sp>
        <p:sp>
          <p:nvSpPr>
            <p:cNvPr id="59" name="Rectangle 58"/>
            <p:cNvSpPr/>
            <p:nvPr/>
          </p:nvSpPr>
          <p:spPr>
            <a:xfrm>
              <a:off x="6542368" y="2364438"/>
              <a:ext cx="2032100" cy="39679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b="1" dirty="0" smtClean="0">
                  <a:solidFill>
                    <a:schemeClr val="bg1"/>
                  </a:solidFill>
                </a:rPr>
                <a:t>Payment Provider</a:t>
              </a:r>
              <a:endParaRPr lang="en-US" sz="1100" b="1" dirty="0">
                <a:solidFill>
                  <a:schemeClr val="bg1"/>
                </a:solidFill>
              </a:endParaRPr>
            </a:p>
          </p:txBody>
        </p:sp>
      </p:grpSp>
      <p:grpSp>
        <p:nvGrpSpPr>
          <p:cNvPr id="8" name="Group 7"/>
          <p:cNvGrpSpPr/>
          <p:nvPr/>
        </p:nvGrpSpPr>
        <p:grpSpPr>
          <a:xfrm>
            <a:off x="7857278" y="3318337"/>
            <a:ext cx="2132206" cy="1537064"/>
            <a:chOff x="7807441" y="4140233"/>
            <a:chExt cx="2132206" cy="1537064"/>
          </a:xfrm>
        </p:grpSpPr>
        <p:sp>
          <p:nvSpPr>
            <p:cNvPr id="66" name="Rectangle 65"/>
            <p:cNvSpPr/>
            <p:nvPr/>
          </p:nvSpPr>
          <p:spPr bwMode="auto">
            <a:xfrm>
              <a:off x="7807441" y="4402723"/>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Messaging</a:t>
              </a:r>
            </a:p>
          </p:txBody>
        </p:sp>
        <p:sp>
          <p:nvSpPr>
            <p:cNvPr id="105" name="Rectangle 104"/>
            <p:cNvSpPr/>
            <p:nvPr/>
          </p:nvSpPr>
          <p:spPr bwMode="auto">
            <a:xfrm>
              <a:off x="8368752" y="4140233"/>
              <a:ext cx="1025134"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Routing</a:t>
              </a:r>
            </a:p>
          </p:txBody>
        </p:sp>
        <p:sp>
          <p:nvSpPr>
            <p:cNvPr id="106" name="Rectangle 105"/>
            <p:cNvSpPr/>
            <p:nvPr/>
          </p:nvSpPr>
          <p:spPr bwMode="auto">
            <a:xfrm>
              <a:off x="8805845" y="4640716"/>
              <a:ext cx="1133802"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Transforms</a:t>
              </a:r>
            </a:p>
          </p:txBody>
        </p:sp>
        <p:sp>
          <p:nvSpPr>
            <p:cNvPr id="67" name="Rectangle 66"/>
            <p:cNvSpPr/>
            <p:nvPr/>
          </p:nvSpPr>
          <p:spPr bwMode="auto">
            <a:xfrm>
              <a:off x="8035750" y="4984165"/>
              <a:ext cx="1143876" cy="69313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5718" rIns="0"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Messaging</a:t>
              </a:r>
            </a:p>
          </p:txBody>
        </p:sp>
      </p:grpSp>
      <p:sp>
        <p:nvSpPr>
          <p:cNvPr id="2" name="TextBox 1"/>
          <p:cNvSpPr txBox="1"/>
          <p:nvPr/>
        </p:nvSpPr>
        <p:spPr>
          <a:xfrm>
            <a:off x="8584082" y="5131354"/>
            <a:ext cx="1577355"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Middle-Tier</a:t>
            </a:r>
          </a:p>
        </p:txBody>
      </p:sp>
      <p:sp>
        <p:nvSpPr>
          <p:cNvPr id="12" name="Title 11"/>
          <p:cNvSpPr>
            <a:spLocks noGrp="1"/>
          </p:cNvSpPr>
          <p:nvPr>
            <p:ph type="title"/>
          </p:nvPr>
        </p:nvSpPr>
        <p:spPr>
          <a:xfrm>
            <a:off x="507868" y="228601"/>
            <a:ext cx="11173090" cy="443198"/>
          </a:xfrm>
        </p:spPr>
        <p:txBody>
          <a:bodyPr/>
          <a:lstStyle/>
          <a:p>
            <a:r>
              <a:rPr lang="en-US" sz="3200" dirty="0" smtClean="0"/>
              <a:t>Building  &amp; Managing Applications is VERY HARD</a:t>
            </a:r>
            <a:endParaRPr lang="en-US" sz="3200" dirty="0"/>
          </a:p>
        </p:txBody>
      </p:sp>
    </p:spTree>
    <p:extLst>
      <p:ext uri="{BB962C8B-B14F-4D97-AF65-F5344CB8AC3E}">
        <p14:creationId xmlns:p14="http://schemas.microsoft.com/office/powerpoint/2010/main" val="336249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8963E-6 -1.48148E-6 L 0.29881 -0.24213 " pathEditMode="relative" rAng="0" ptsTypes="AA">
                                      <p:cBhvr>
                                        <p:cTn id="11" dur="2000" fill="hold"/>
                                        <p:tgtEl>
                                          <p:spTgt spid="68"/>
                                        </p:tgtEl>
                                        <p:attrNameLst>
                                          <p:attrName>ppt_x</p:attrName>
                                          <p:attrName>ppt_y</p:attrName>
                                        </p:attrNameLst>
                                      </p:cBhvr>
                                      <p:rCtr x="14941" y="-12106"/>
                                    </p:animMotion>
                                  </p:childTnLst>
                                </p:cTn>
                              </p:par>
                              <p:par>
                                <p:cTn id="12" presetID="6" presetClass="emph" presetSubtype="0" fill="hold" nodeType="withEffect">
                                  <p:stCondLst>
                                    <p:cond delay="0"/>
                                  </p:stCondLst>
                                  <p:childTnLst>
                                    <p:animScale>
                                      <p:cBhvr>
                                        <p:cTn id="13" dur="2000" fill="hold"/>
                                        <p:tgtEl>
                                          <p:spTgt spid="68"/>
                                        </p:tgtEl>
                                      </p:cBhvr>
                                      <p:by x="80000" y="80000"/>
                                    </p:animScale>
                                  </p:childTnLst>
                                </p:cTn>
                              </p:par>
                            </p:childTnLst>
                          </p:cTn>
                        </p:par>
                        <p:par>
                          <p:cTn id="14" fill="hold">
                            <p:stCondLst>
                              <p:cond delay="2000"/>
                            </p:stCondLst>
                            <p:childTnLst>
                              <p:par>
                                <p:cTn id="15" presetID="9" presetClass="emph" presetSubtype="0" nodeType="afterEffect">
                                  <p:stCondLst>
                                    <p:cond delay="0"/>
                                  </p:stCondLst>
                                  <p:childTnLst>
                                    <p:set>
                                      <p:cBhvr rctx="PPT">
                                        <p:cTn id="16" dur="indefinite"/>
                                        <p:tgtEl>
                                          <p:spTgt spid="68"/>
                                        </p:tgtEl>
                                        <p:attrNameLst>
                                          <p:attrName>style.opacity</p:attrName>
                                        </p:attrNameLst>
                                      </p:cBhvr>
                                      <p:to>
                                        <p:strVal val="0.5"/>
                                      </p:to>
                                    </p:set>
                                    <p:animEffect filter="image" prLst="opacity: 0.5">
                                      <p:cBhvr rctx="IE">
                                        <p:cTn id="17" dur="indefinite"/>
                                        <p:tgtEl>
                                          <p:spTgt spid="6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1" grpId="0" animBg="1"/>
      <p:bldP spid="62" grpId="0" animBg="1"/>
      <p:bldP spid="5" grpId="0" animBg="1"/>
      <p:bldP spid="5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755420"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90656"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25892"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461129" y="1543783"/>
            <a:ext cx="0" cy="3291840"/>
          </a:xfrm>
          <a:prstGeom prst="line">
            <a:avLst/>
          </a:prstGeom>
          <a:ln w="38100">
            <a:gradFill>
              <a:gsLst>
                <a:gs pos="0">
                  <a:schemeClr val="accent1"/>
                </a:gs>
                <a:gs pos="100000">
                  <a:schemeClr val="accent1">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bwMode="auto">
          <a:xfrm>
            <a:off x="602131"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 </a:t>
            </a: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57" name="Rectangle 56"/>
          <p:cNvSpPr/>
          <p:nvPr/>
        </p:nvSpPr>
        <p:spPr bwMode="auto">
          <a:xfrm>
            <a:off x="602131"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59" name="Rectangle 58"/>
          <p:cNvSpPr/>
          <p:nvPr/>
        </p:nvSpPr>
        <p:spPr bwMode="auto">
          <a:xfrm>
            <a:off x="602131"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67" name="Rounded Rectangle 66"/>
          <p:cNvSpPr/>
          <p:nvPr/>
        </p:nvSpPr>
        <p:spPr bwMode="auto">
          <a:xfrm>
            <a:off x="885346" y="3032872"/>
            <a:ext cx="1449489" cy="374566"/>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Web Services</a:t>
            </a:r>
          </a:p>
        </p:txBody>
      </p:sp>
      <p:grpSp>
        <p:nvGrpSpPr>
          <p:cNvPr id="6" name="Group 5"/>
          <p:cNvGrpSpPr/>
          <p:nvPr/>
        </p:nvGrpSpPr>
        <p:grpSpPr>
          <a:xfrm>
            <a:off x="1041119" y="1885428"/>
            <a:ext cx="1366540" cy="1133880"/>
            <a:chOff x="1041119" y="1885428"/>
            <a:chExt cx="1366540" cy="113388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19" y="1892334"/>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804" y="1885428"/>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17" y="2441656"/>
              <a:ext cx="577652" cy="57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Rounded Rectangle 67"/>
          <p:cNvSpPr/>
          <p:nvPr/>
        </p:nvSpPr>
        <p:spPr bwMode="auto">
          <a:xfrm>
            <a:off x="3424375" y="3032872"/>
            <a:ext cx="866133" cy="374566"/>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Caches</a:t>
            </a:r>
          </a:p>
        </p:txBody>
      </p:sp>
      <p:grpSp>
        <p:nvGrpSpPr>
          <p:cNvPr id="5" name="Group 4"/>
          <p:cNvGrpSpPr/>
          <p:nvPr/>
        </p:nvGrpSpPr>
        <p:grpSpPr>
          <a:xfrm>
            <a:off x="3354634" y="1826247"/>
            <a:ext cx="1035005" cy="1101700"/>
            <a:chOff x="3354634" y="1826247"/>
            <a:chExt cx="1035005" cy="110170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634" y="2352345"/>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222" y="1826247"/>
              <a:ext cx="635417" cy="63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750" y="2569271"/>
              <a:ext cx="358676" cy="35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9" name="Rounded Rectangle 68"/>
          <p:cNvSpPr/>
          <p:nvPr/>
        </p:nvSpPr>
        <p:spPr bwMode="auto">
          <a:xfrm>
            <a:off x="5492672" y="3032872"/>
            <a:ext cx="1205720" cy="374566"/>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Workflows</a:t>
            </a:r>
          </a:p>
        </p:txBody>
      </p:sp>
      <p:grpSp>
        <p:nvGrpSpPr>
          <p:cNvPr id="4" name="Group 3"/>
          <p:cNvGrpSpPr/>
          <p:nvPr/>
        </p:nvGrpSpPr>
        <p:grpSpPr>
          <a:xfrm>
            <a:off x="5426982" y="1807479"/>
            <a:ext cx="1272153" cy="1236341"/>
            <a:chOff x="5426982" y="1807479"/>
            <a:chExt cx="1272153" cy="1236341"/>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317" y="1807479"/>
              <a:ext cx="577652" cy="57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982" y="2274965"/>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137" y="2384338"/>
              <a:ext cx="433998" cy="4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Rounded Rectangle 69"/>
          <p:cNvSpPr/>
          <p:nvPr/>
        </p:nvSpPr>
        <p:spPr bwMode="auto">
          <a:xfrm>
            <a:off x="7480751" y="3032872"/>
            <a:ext cx="1668446" cy="374566"/>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Access Controls</a:t>
            </a:r>
          </a:p>
        </p:txBody>
      </p:sp>
      <p:grpSp>
        <p:nvGrpSpPr>
          <p:cNvPr id="3" name="Group 2"/>
          <p:cNvGrpSpPr/>
          <p:nvPr/>
        </p:nvGrpSpPr>
        <p:grpSpPr>
          <a:xfrm>
            <a:off x="7805561" y="2000956"/>
            <a:ext cx="1059432" cy="995632"/>
            <a:chOff x="7805561" y="2000956"/>
            <a:chExt cx="1059432" cy="995632"/>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561" y="2000956"/>
              <a:ext cx="326069" cy="3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995" y="2032016"/>
              <a:ext cx="433998" cy="4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3832" y="2418936"/>
              <a:ext cx="577652" cy="57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ounded Rectangle 70"/>
          <p:cNvSpPr/>
          <p:nvPr/>
        </p:nvSpPr>
        <p:spPr bwMode="auto">
          <a:xfrm>
            <a:off x="9587717" y="2896665"/>
            <a:ext cx="1983959" cy="646981"/>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Routing, Messages</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latin typeface="Segoe UI Semibold" pitchFamily="34" charset="0"/>
              </a:rPr>
              <a:t>Transforms</a:t>
            </a:r>
          </a:p>
        </p:txBody>
      </p:sp>
      <p:grpSp>
        <p:nvGrpSpPr>
          <p:cNvPr id="2" name="Group 1"/>
          <p:cNvGrpSpPr/>
          <p:nvPr/>
        </p:nvGrpSpPr>
        <p:grpSpPr>
          <a:xfrm>
            <a:off x="10003762" y="1769447"/>
            <a:ext cx="1328348" cy="979162"/>
            <a:chOff x="10003762" y="1769447"/>
            <a:chExt cx="1328348" cy="979162"/>
          </a:xfrm>
        </p:grpSpPr>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3762" y="1769447"/>
              <a:ext cx="525138" cy="52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3151" y="1899535"/>
              <a:ext cx="698959"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3395" y="2354065"/>
              <a:ext cx="394544" cy="39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602131" y="5014287"/>
            <a:ext cx="11027006" cy="1206463"/>
            <a:chOff x="602131" y="5014287"/>
            <a:chExt cx="11027006" cy="1206463"/>
          </a:xfrm>
        </p:grpSpPr>
        <p:sp>
          <p:nvSpPr>
            <p:cNvPr id="61" name="Rectangle 60"/>
            <p:cNvSpPr/>
            <p:nvPr/>
          </p:nvSpPr>
          <p:spPr bwMode="auto">
            <a:xfrm>
              <a:off x="602131" y="5014287"/>
              <a:ext cx="11027006" cy="472132"/>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Complex Deployment to Operating System &amp; Physical/Virtual Environment</a:t>
              </a:r>
            </a:p>
          </p:txBody>
        </p:sp>
        <p:pic>
          <p:nvPicPr>
            <p:cNvPr id="8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838"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575"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858520" y="5605664"/>
              <a:ext cx="1529433" cy="615086"/>
              <a:chOff x="3092723" y="5558164"/>
              <a:chExt cx="1529433" cy="615086"/>
            </a:xfrm>
          </p:grpSpPr>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2723"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0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5471"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1630" y="56056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603370" y="5605664"/>
              <a:ext cx="947422" cy="615086"/>
              <a:chOff x="5650597" y="5558164"/>
              <a:chExt cx="947422" cy="615086"/>
            </a:xfrm>
          </p:grpSpPr>
          <p:pic>
            <p:nvPicPr>
              <p:cNvPr id="9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05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1334"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3092724" y="5605664"/>
              <a:ext cx="1529433" cy="615086"/>
              <a:chOff x="3092723" y="5558164"/>
              <a:chExt cx="1529433" cy="615086"/>
            </a:xfrm>
          </p:grpSpPr>
          <p:pic>
            <p:nvPicPr>
              <p:cNvPr id="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2723"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097"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5471" y="5558164"/>
                <a:ext cx="366685" cy="6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2" name="Rectangle 111"/>
          <p:cNvSpPr/>
          <p:nvPr/>
        </p:nvSpPr>
        <p:spPr bwMode="auto">
          <a:xfrm>
            <a:off x="2841418"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13" name="Rectangle 112"/>
          <p:cNvSpPr/>
          <p:nvPr/>
        </p:nvSpPr>
        <p:spPr bwMode="auto">
          <a:xfrm>
            <a:off x="5080705" y="1190406"/>
            <a:ext cx="2069858" cy="590767"/>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14" name="Rectangle 113"/>
          <p:cNvSpPr/>
          <p:nvPr/>
        </p:nvSpPr>
        <p:spPr bwMode="auto">
          <a:xfrm>
            <a:off x="7319992"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31" name="Rectangle 130"/>
          <p:cNvSpPr/>
          <p:nvPr/>
        </p:nvSpPr>
        <p:spPr bwMode="auto">
          <a:xfrm>
            <a:off x="9559279" y="1190407"/>
            <a:ext cx="2069858" cy="579040"/>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Light" pitchFamily="34" charset="0"/>
              </a:rPr>
              <a:t>Prog</a:t>
            </a:r>
            <a:r>
              <a:rPr lang="en-US" sz="2000" dirty="0" smtClean="0">
                <a:gradFill>
                  <a:gsLst>
                    <a:gs pos="0">
                      <a:srgbClr val="FFFFFF"/>
                    </a:gs>
                    <a:gs pos="100000">
                      <a:srgbClr val="FFFFFF"/>
                    </a:gs>
                  </a:gsLst>
                  <a:lin ang="5400000" scaled="0"/>
                </a:gradFill>
                <a:latin typeface="Segoe UI Light" pitchFamily="34" charset="0"/>
              </a:rPr>
              <a:t>. Models &amp; Tools</a:t>
            </a:r>
          </a:p>
        </p:txBody>
      </p:sp>
      <p:sp>
        <p:nvSpPr>
          <p:cNvPr id="132" name="Rectangle 131"/>
          <p:cNvSpPr/>
          <p:nvPr/>
        </p:nvSpPr>
        <p:spPr bwMode="auto">
          <a:xfrm>
            <a:off x="2841418"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46" name="Rectangle 145"/>
          <p:cNvSpPr/>
          <p:nvPr/>
        </p:nvSpPr>
        <p:spPr bwMode="auto">
          <a:xfrm>
            <a:off x="2841418"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47" name="Rectangle 146"/>
          <p:cNvSpPr/>
          <p:nvPr/>
        </p:nvSpPr>
        <p:spPr bwMode="auto">
          <a:xfrm>
            <a:off x="5080705"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48" name="Rectangle 147"/>
          <p:cNvSpPr/>
          <p:nvPr/>
        </p:nvSpPr>
        <p:spPr bwMode="auto">
          <a:xfrm>
            <a:off x="5080705"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49" name="Rectangle 148"/>
          <p:cNvSpPr/>
          <p:nvPr/>
        </p:nvSpPr>
        <p:spPr bwMode="auto">
          <a:xfrm>
            <a:off x="7319992"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50" name="Rectangle 149"/>
          <p:cNvSpPr/>
          <p:nvPr/>
        </p:nvSpPr>
        <p:spPr bwMode="auto">
          <a:xfrm>
            <a:off x="7319992"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151" name="Rectangle 150"/>
          <p:cNvSpPr/>
          <p:nvPr/>
        </p:nvSpPr>
        <p:spPr bwMode="auto">
          <a:xfrm>
            <a:off x="9559279" y="3698634"/>
            <a:ext cx="2069858"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Management</a:t>
            </a:r>
          </a:p>
        </p:txBody>
      </p:sp>
      <p:sp>
        <p:nvSpPr>
          <p:cNvPr id="152" name="Rectangle 151"/>
          <p:cNvSpPr/>
          <p:nvPr/>
        </p:nvSpPr>
        <p:spPr bwMode="auto">
          <a:xfrm>
            <a:off x="9559279" y="4224037"/>
            <a:ext cx="2069858"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Config &amp; Scaling</a:t>
            </a:r>
          </a:p>
        </p:txBody>
      </p:sp>
      <p:sp>
        <p:nvSpPr>
          <p:cNvPr id="63" name="Rectangle 62"/>
          <p:cNvSpPr/>
          <p:nvPr/>
        </p:nvSpPr>
        <p:spPr bwMode="auto">
          <a:xfrm>
            <a:off x="602131" y="1204267"/>
            <a:ext cx="11027006" cy="565179"/>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Light" pitchFamily="34" charset="0"/>
              </a:rPr>
              <a:t>Programming </a:t>
            </a:r>
            <a:r>
              <a:rPr lang="en-US" sz="2000" dirty="0">
                <a:gradFill>
                  <a:gsLst>
                    <a:gs pos="0">
                      <a:srgbClr val="FFFFFF"/>
                    </a:gs>
                    <a:gs pos="100000">
                      <a:srgbClr val="FFFFFF"/>
                    </a:gs>
                  </a:gsLst>
                  <a:lin ang="5400000" scaled="0"/>
                </a:gradFill>
                <a:latin typeface="Segoe UI Light" pitchFamily="34" charset="0"/>
              </a:rPr>
              <a:t>Model &amp; </a:t>
            </a:r>
            <a:r>
              <a:rPr lang="en-US" sz="2000" dirty="0" smtClean="0">
                <a:gradFill>
                  <a:gsLst>
                    <a:gs pos="0">
                      <a:srgbClr val="FFFFFF"/>
                    </a:gs>
                    <a:gs pos="100000">
                      <a:srgbClr val="FFFFFF"/>
                    </a:gs>
                  </a:gsLst>
                  <a:lin ang="5400000" scaled="0"/>
                </a:gradFill>
                <a:latin typeface="Segoe UI Light" pitchFamily="34" charset="0"/>
              </a:rPr>
              <a:t>Tool </a:t>
            </a:r>
            <a:r>
              <a:rPr lang="en-US" sz="2000" dirty="0">
                <a:gradFill>
                  <a:gsLst>
                    <a:gs pos="0">
                      <a:srgbClr val="FFFFFF"/>
                    </a:gs>
                    <a:gs pos="100000">
                      <a:srgbClr val="FFFFFF"/>
                    </a:gs>
                  </a:gsLst>
                  <a:lin ang="5400000" scaled="0"/>
                </a:gradFill>
                <a:latin typeface="Segoe UI Light" pitchFamily="34" charset="0"/>
              </a:rPr>
              <a:t>(Compose Apps, Simplify Approach across ALL Tiers)</a:t>
            </a:r>
          </a:p>
        </p:txBody>
      </p:sp>
      <p:pic>
        <p:nvPicPr>
          <p:cNvPr id="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49" y="1804107"/>
            <a:ext cx="1125682" cy="112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767"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408"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3852" y="1944078"/>
            <a:ext cx="845741"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4538" y="1855275"/>
            <a:ext cx="930315" cy="93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2187657" y="2320432"/>
            <a:ext cx="1070632" cy="184643"/>
            <a:chOff x="2187657" y="2320432"/>
            <a:chExt cx="1070632" cy="184643"/>
          </a:xfrm>
        </p:grpSpPr>
        <p:sp>
          <p:nvSpPr>
            <p:cNvPr id="78" name="Oval 77"/>
            <p:cNvSpPr/>
            <p:nvPr/>
          </p:nvSpPr>
          <p:spPr bwMode="auto">
            <a:xfrm>
              <a:off x="3073646" y="2320432"/>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79" name="Oval 78"/>
            <p:cNvSpPr/>
            <p:nvPr/>
          </p:nvSpPr>
          <p:spPr bwMode="auto">
            <a:xfrm>
              <a:off x="2187657" y="2360640"/>
              <a:ext cx="104226" cy="10422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cxnSp>
          <p:nvCxnSpPr>
            <p:cNvPr id="80" name="Straight Arrow Connector 79"/>
            <p:cNvCxnSpPr>
              <a:stCxn id="78" idx="2"/>
              <a:endCxn id="79" idx="6"/>
            </p:cNvCxnSpPr>
            <p:nvPr/>
          </p:nvCxnSpPr>
          <p:spPr>
            <a:xfrm flipH="1" flipV="1">
              <a:off x="2291883" y="2412753"/>
              <a:ext cx="781763"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453328" y="2320432"/>
            <a:ext cx="1080170" cy="184643"/>
            <a:chOff x="4438814" y="2320432"/>
            <a:chExt cx="1080170" cy="184643"/>
          </a:xfrm>
        </p:grpSpPr>
        <p:sp>
          <p:nvSpPr>
            <p:cNvPr id="82" name="Oval 81"/>
            <p:cNvSpPr/>
            <p:nvPr/>
          </p:nvSpPr>
          <p:spPr bwMode="auto">
            <a:xfrm>
              <a:off x="4438814" y="2320432"/>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8" name="Oval 87"/>
            <p:cNvSpPr/>
            <p:nvPr/>
          </p:nvSpPr>
          <p:spPr bwMode="auto">
            <a:xfrm>
              <a:off x="5414758" y="2360640"/>
              <a:ext cx="104226" cy="10422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cxnSp>
          <p:nvCxnSpPr>
            <p:cNvPr id="89" name="Straight Arrow Connector 88"/>
            <p:cNvCxnSpPr>
              <a:stCxn id="82" idx="6"/>
              <a:endCxn id="88" idx="2"/>
            </p:cNvCxnSpPr>
            <p:nvPr/>
          </p:nvCxnSpPr>
          <p:spPr>
            <a:xfrm flipV="1">
              <a:off x="4623457" y="2412753"/>
              <a:ext cx="791301"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683698" y="1781174"/>
            <a:ext cx="3244058" cy="449581"/>
            <a:chOff x="6683698" y="1781174"/>
            <a:chExt cx="3244058" cy="449581"/>
          </a:xfrm>
        </p:grpSpPr>
        <p:sp>
          <p:nvSpPr>
            <p:cNvPr id="92" name="Oval 91"/>
            <p:cNvSpPr/>
            <p:nvPr/>
          </p:nvSpPr>
          <p:spPr bwMode="auto">
            <a:xfrm>
              <a:off x="6683698" y="2046112"/>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93" name="Freeform 92"/>
            <p:cNvSpPr/>
            <p:nvPr/>
          </p:nvSpPr>
          <p:spPr>
            <a:xfrm>
              <a:off x="6772275" y="1781174"/>
              <a:ext cx="3155481" cy="409575"/>
            </a:xfrm>
            <a:custGeom>
              <a:avLst/>
              <a:gdLst>
                <a:gd name="connsiteX0" fmla="*/ 0 w 3257550"/>
                <a:gd name="connsiteY0" fmla="*/ 628650 h 628650"/>
                <a:gd name="connsiteX1" fmla="*/ 0 w 3257550"/>
                <a:gd name="connsiteY1" fmla="*/ 0 h 628650"/>
                <a:gd name="connsiteX2" fmla="*/ 2933700 w 3257550"/>
                <a:gd name="connsiteY2" fmla="*/ 0 h 628650"/>
                <a:gd name="connsiteX3" fmla="*/ 3257550 w 3257550"/>
                <a:gd name="connsiteY3" fmla="*/ 409575 h 628650"/>
                <a:gd name="connsiteX0" fmla="*/ 0 w 3257550"/>
                <a:gd name="connsiteY0" fmla="*/ 392430 h 409575"/>
                <a:gd name="connsiteX1" fmla="*/ 0 w 3257550"/>
                <a:gd name="connsiteY1" fmla="*/ 0 h 409575"/>
                <a:gd name="connsiteX2" fmla="*/ 2933700 w 3257550"/>
                <a:gd name="connsiteY2" fmla="*/ 0 h 409575"/>
                <a:gd name="connsiteX3" fmla="*/ 3257550 w 3257550"/>
                <a:gd name="connsiteY3" fmla="*/ 409575 h 409575"/>
              </a:gdLst>
              <a:ahLst/>
              <a:cxnLst>
                <a:cxn ang="0">
                  <a:pos x="connsiteX0" y="connsiteY0"/>
                </a:cxn>
                <a:cxn ang="0">
                  <a:pos x="connsiteX1" y="connsiteY1"/>
                </a:cxn>
                <a:cxn ang="0">
                  <a:pos x="connsiteX2" y="connsiteY2"/>
                </a:cxn>
                <a:cxn ang="0">
                  <a:pos x="connsiteX3" y="connsiteY3"/>
                </a:cxn>
              </a:cxnLst>
              <a:rect l="l" t="t" r="r" b="b"/>
              <a:pathLst>
                <a:path w="3257550" h="409575">
                  <a:moveTo>
                    <a:pt x="0" y="392430"/>
                  </a:moveTo>
                  <a:lnTo>
                    <a:pt x="0" y="0"/>
                  </a:lnTo>
                  <a:lnTo>
                    <a:pt x="2933700" y="0"/>
                  </a:lnTo>
                  <a:lnTo>
                    <a:pt x="3257550" y="409575"/>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Group 93"/>
          <p:cNvGrpSpPr/>
          <p:nvPr/>
        </p:nvGrpSpPr>
        <p:grpSpPr>
          <a:xfrm>
            <a:off x="6761480" y="2579758"/>
            <a:ext cx="3258598" cy="943772"/>
            <a:chOff x="6761480" y="2579758"/>
            <a:chExt cx="3258598" cy="943772"/>
          </a:xfrm>
        </p:grpSpPr>
        <p:sp>
          <p:nvSpPr>
            <p:cNvPr id="95" name="Freeform 94"/>
            <p:cNvSpPr/>
            <p:nvPr/>
          </p:nvSpPr>
          <p:spPr>
            <a:xfrm>
              <a:off x="6761480" y="2602618"/>
              <a:ext cx="3186596" cy="920912"/>
            </a:xfrm>
            <a:custGeom>
              <a:avLst/>
              <a:gdLst>
                <a:gd name="connsiteX0" fmla="*/ 3238500 w 3238500"/>
                <a:gd name="connsiteY0" fmla="*/ 0 h 1168400"/>
                <a:gd name="connsiteX1" fmla="*/ 2451100 w 3238500"/>
                <a:gd name="connsiteY1" fmla="*/ 1168400 h 1168400"/>
                <a:gd name="connsiteX2" fmla="*/ 304800 w 3238500"/>
                <a:gd name="connsiteY2" fmla="*/ 1168400 h 1168400"/>
                <a:gd name="connsiteX3" fmla="*/ 0 w 3238500"/>
                <a:gd name="connsiteY3" fmla="*/ 431800 h 1168400"/>
                <a:gd name="connsiteX0" fmla="*/ 3212830 w 3212830"/>
                <a:gd name="connsiteY0" fmla="*/ 0 h 838200"/>
                <a:gd name="connsiteX1" fmla="*/ 2451100 w 3212830"/>
                <a:gd name="connsiteY1" fmla="*/ 838200 h 838200"/>
                <a:gd name="connsiteX2" fmla="*/ 304800 w 3212830"/>
                <a:gd name="connsiteY2" fmla="*/ 838200 h 838200"/>
                <a:gd name="connsiteX3" fmla="*/ 0 w 3212830"/>
                <a:gd name="connsiteY3" fmla="*/ 101600 h 838200"/>
                <a:gd name="connsiteX0" fmla="*/ 3212830 w 3212830"/>
                <a:gd name="connsiteY0" fmla="*/ 0 h 838200"/>
                <a:gd name="connsiteX1" fmla="*/ 2322748 w 3212830"/>
                <a:gd name="connsiteY1" fmla="*/ 825500 h 838200"/>
                <a:gd name="connsiteX2" fmla="*/ 304800 w 3212830"/>
                <a:gd name="connsiteY2" fmla="*/ 838200 h 838200"/>
                <a:gd name="connsiteX3" fmla="*/ 0 w 3212830"/>
                <a:gd name="connsiteY3" fmla="*/ 101600 h 838200"/>
                <a:gd name="connsiteX0" fmla="*/ 3220531 w 3220531"/>
                <a:gd name="connsiteY0" fmla="*/ 27940 h 866140"/>
                <a:gd name="connsiteX1" fmla="*/ 2330449 w 3220531"/>
                <a:gd name="connsiteY1" fmla="*/ 853440 h 866140"/>
                <a:gd name="connsiteX2" fmla="*/ 312501 w 3220531"/>
                <a:gd name="connsiteY2" fmla="*/ 866140 h 866140"/>
                <a:gd name="connsiteX3" fmla="*/ 0 w 3220531"/>
                <a:gd name="connsiteY3" fmla="*/ 0 h 866140"/>
                <a:gd name="connsiteX0" fmla="*/ 3220531 w 3220531"/>
                <a:gd name="connsiteY0" fmla="*/ 27940 h 871468"/>
                <a:gd name="connsiteX1" fmla="*/ 2330449 w 3220531"/>
                <a:gd name="connsiteY1" fmla="*/ 871468 h 871468"/>
                <a:gd name="connsiteX2" fmla="*/ 312501 w 3220531"/>
                <a:gd name="connsiteY2" fmla="*/ 866140 h 871468"/>
                <a:gd name="connsiteX3" fmla="*/ 0 w 3220531"/>
                <a:gd name="connsiteY3" fmla="*/ 0 h 871468"/>
              </a:gdLst>
              <a:ahLst/>
              <a:cxnLst>
                <a:cxn ang="0">
                  <a:pos x="connsiteX0" y="connsiteY0"/>
                </a:cxn>
                <a:cxn ang="0">
                  <a:pos x="connsiteX1" y="connsiteY1"/>
                </a:cxn>
                <a:cxn ang="0">
                  <a:pos x="connsiteX2" y="connsiteY2"/>
                </a:cxn>
                <a:cxn ang="0">
                  <a:pos x="connsiteX3" y="connsiteY3"/>
                </a:cxn>
              </a:cxnLst>
              <a:rect l="l" t="t" r="r" b="b"/>
              <a:pathLst>
                <a:path w="3220531" h="871468">
                  <a:moveTo>
                    <a:pt x="3220531" y="27940"/>
                  </a:moveTo>
                  <a:lnTo>
                    <a:pt x="2330449" y="871468"/>
                  </a:lnTo>
                  <a:lnTo>
                    <a:pt x="312501" y="866140"/>
                  </a:lnTo>
                  <a:lnTo>
                    <a:pt x="0" y="0"/>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Oval 95"/>
            <p:cNvSpPr/>
            <p:nvPr/>
          </p:nvSpPr>
          <p:spPr bwMode="auto">
            <a:xfrm>
              <a:off x="9835435" y="2579758"/>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grpSp>
      <p:grpSp>
        <p:nvGrpSpPr>
          <p:cNvPr id="97" name="Group 96"/>
          <p:cNvGrpSpPr/>
          <p:nvPr/>
        </p:nvGrpSpPr>
        <p:grpSpPr>
          <a:xfrm>
            <a:off x="8859491" y="2320432"/>
            <a:ext cx="1095410" cy="184643"/>
            <a:chOff x="8859491" y="2320432"/>
            <a:chExt cx="1095410" cy="184643"/>
          </a:xfrm>
        </p:grpSpPr>
        <p:sp>
          <p:nvSpPr>
            <p:cNvPr id="100" name="Oval 99"/>
            <p:cNvSpPr/>
            <p:nvPr/>
          </p:nvSpPr>
          <p:spPr bwMode="auto">
            <a:xfrm>
              <a:off x="8859491" y="2320432"/>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01" name="Oval 100"/>
            <p:cNvSpPr/>
            <p:nvPr/>
          </p:nvSpPr>
          <p:spPr bwMode="auto">
            <a:xfrm>
              <a:off x="9850675" y="2360640"/>
              <a:ext cx="104226" cy="10422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cxnSp>
          <p:nvCxnSpPr>
            <p:cNvPr id="105" name="Straight Arrow Connector 104"/>
            <p:cNvCxnSpPr>
              <a:stCxn id="100" idx="6"/>
              <a:endCxn id="101" idx="2"/>
            </p:cNvCxnSpPr>
            <p:nvPr/>
          </p:nvCxnSpPr>
          <p:spPr>
            <a:xfrm flipV="1">
              <a:off x="9044134" y="2412753"/>
              <a:ext cx="806541"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701046" y="2320432"/>
            <a:ext cx="1038367" cy="184643"/>
            <a:chOff x="6701046" y="2320432"/>
            <a:chExt cx="1038367" cy="184643"/>
          </a:xfrm>
        </p:grpSpPr>
        <p:sp>
          <p:nvSpPr>
            <p:cNvPr id="111" name="Oval 110"/>
            <p:cNvSpPr/>
            <p:nvPr/>
          </p:nvSpPr>
          <p:spPr bwMode="auto">
            <a:xfrm>
              <a:off x="7554770" y="2320432"/>
              <a:ext cx="184643" cy="18464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115" name="Oval 114"/>
            <p:cNvSpPr/>
            <p:nvPr/>
          </p:nvSpPr>
          <p:spPr bwMode="auto">
            <a:xfrm>
              <a:off x="6701046" y="2360640"/>
              <a:ext cx="104226" cy="104226"/>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cxnSp>
          <p:nvCxnSpPr>
            <p:cNvPr id="116" name="Straight Arrow Connector 115"/>
            <p:cNvCxnSpPr>
              <a:stCxn id="111" idx="2"/>
              <a:endCxn id="115" idx="6"/>
            </p:cNvCxnSpPr>
            <p:nvPr/>
          </p:nvCxnSpPr>
          <p:spPr>
            <a:xfrm flipH="1" flipV="1">
              <a:off x="6805272" y="2412753"/>
              <a:ext cx="749498"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bwMode="auto">
          <a:xfrm>
            <a:off x="602131" y="3698634"/>
            <a:ext cx="11027006" cy="47213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Deploy &amp; Management (As ONE</a:t>
            </a:r>
            <a:r>
              <a:rPr lang="en-US" sz="2000" dirty="0" smtClean="0">
                <a:gradFill>
                  <a:gsLst>
                    <a:gs pos="0">
                      <a:srgbClr val="FFFFFF"/>
                    </a:gs>
                    <a:gs pos="100000">
                      <a:srgbClr val="FFFFFF"/>
                    </a:gs>
                  </a:gsLst>
                  <a:lin ang="5400000" scaled="0"/>
                </a:gradFill>
                <a:latin typeface="Segoe UI Light" pitchFamily="34" charset="0"/>
              </a:rPr>
              <a:t>)</a:t>
            </a:r>
            <a:endParaRPr lang="en-US" sz="2000" dirty="0">
              <a:gradFill>
                <a:gsLst>
                  <a:gs pos="0">
                    <a:srgbClr val="FFFFFF"/>
                  </a:gs>
                  <a:gs pos="100000">
                    <a:srgbClr val="FFFFFF"/>
                  </a:gs>
                </a:gsLst>
                <a:lin ang="5400000" scaled="0"/>
              </a:gradFill>
              <a:latin typeface="Segoe UI Light" pitchFamily="34" charset="0"/>
            </a:endParaRPr>
          </a:p>
        </p:txBody>
      </p:sp>
      <p:sp>
        <p:nvSpPr>
          <p:cNvPr id="118" name="Rectangle 117"/>
          <p:cNvSpPr/>
          <p:nvPr/>
        </p:nvSpPr>
        <p:spPr bwMode="auto">
          <a:xfrm>
            <a:off x="602131" y="4224037"/>
            <a:ext cx="11027006" cy="47213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Multi-Tenant, Elastic, Horizontal Scale, </a:t>
            </a:r>
            <a:r>
              <a:rPr lang="en-US" sz="2000" dirty="0" err="1">
                <a:gradFill>
                  <a:gsLst>
                    <a:gs pos="0">
                      <a:srgbClr val="FFFFFF"/>
                    </a:gs>
                    <a:gs pos="100000">
                      <a:srgbClr val="FFFFFF"/>
                    </a:gs>
                  </a:gsLst>
                  <a:lin ang="5400000" scaled="0"/>
                </a:gradFill>
                <a:latin typeface="Segoe UI Light" pitchFamily="34" charset="0"/>
              </a:rPr>
              <a:t>Perf</a:t>
            </a:r>
            <a:r>
              <a:rPr lang="en-US" sz="2000" dirty="0">
                <a:gradFill>
                  <a:gsLst>
                    <a:gs pos="0">
                      <a:srgbClr val="FFFFFF"/>
                    </a:gs>
                    <a:gs pos="100000">
                      <a:srgbClr val="FFFFFF"/>
                    </a:gs>
                  </a:gsLst>
                  <a:lin ang="5400000" scaled="0"/>
                </a:gradFill>
                <a:latin typeface="Segoe UI Light" pitchFamily="34" charset="0"/>
              </a:rPr>
              <a:t>, Resilience</a:t>
            </a:r>
          </a:p>
        </p:txBody>
      </p:sp>
      <p:grpSp>
        <p:nvGrpSpPr>
          <p:cNvPr id="16" name="Group 15"/>
          <p:cNvGrpSpPr/>
          <p:nvPr/>
        </p:nvGrpSpPr>
        <p:grpSpPr>
          <a:xfrm>
            <a:off x="2352849" y="5250883"/>
            <a:ext cx="2091737" cy="562100"/>
            <a:chOff x="5937697" y="7044393"/>
            <a:chExt cx="2091737" cy="562100"/>
          </a:xfrm>
        </p:grpSpPr>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Rectangle 119"/>
            <p:cNvSpPr/>
            <p:nvPr/>
          </p:nvSpPr>
          <p:spPr bwMode="auto">
            <a:xfrm>
              <a:off x="6367449" y="7113096"/>
              <a:ext cx="1661985"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On-Premises</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5" name="Group 14"/>
          <p:cNvGrpSpPr/>
          <p:nvPr/>
        </p:nvGrpSpPr>
        <p:grpSpPr>
          <a:xfrm>
            <a:off x="7074214" y="5224391"/>
            <a:ext cx="1893452" cy="615085"/>
            <a:chOff x="8362280" y="7005607"/>
            <a:chExt cx="1893452" cy="615085"/>
          </a:xfrm>
        </p:grpSpPr>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938819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8" name="Title 17"/>
          <p:cNvSpPr>
            <a:spLocks noGrp="1"/>
          </p:cNvSpPr>
          <p:nvPr>
            <p:ph type="title"/>
          </p:nvPr>
        </p:nvSpPr>
        <p:spPr>
          <a:xfrm>
            <a:off x="519112" y="228600"/>
            <a:ext cx="11149013" cy="775597"/>
          </a:xfrm>
        </p:spPr>
        <p:txBody>
          <a:bodyPr/>
          <a:lstStyle/>
          <a:p>
            <a:r>
              <a:rPr lang="en-US" sz="3200" dirty="0">
                <a:gradFill flip="none" rotWithShape="1">
                  <a:gsLst>
                    <a:gs pos="0">
                      <a:srgbClr val="FFFFFF"/>
                    </a:gs>
                    <a:gs pos="86000">
                      <a:srgbClr val="FFFFFF"/>
                    </a:gs>
                  </a:gsLst>
                  <a:lin ang="5400000" scaled="0"/>
                  <a:tileRect/>
                </a:gradFill>
              </a:rPr>
              <a:t>Solving for the Islands of Capability</a:t>
            </a:r>
            <a:br>
              <a:rPr lang="en-US" sz="3200" dirty="0">
                <a:gradFill flip="none" rotWithShape="1">
                  <a:gsLst>
                    <a:gs pos="0">
                      <a:srgbClr val="FFFFFF"/>
                    </a:gs>
                    <a:gs pos="86000">
                      <a:srgbClr val="FFFFFF"/>
                    </a:gs>
                  </a:gsLst>
                  <a:lin ang="5400000" scaled="0"/>
                  <a:tileRect/>
                </a:gradFill>
              </a:rPr>
            </a:br>
            <a:r>
              <a:rPr lang="en-US" sz="2400" dirty="0" smtClean="0">
                <a:solidFill>
                  <a:srgbClr val="92D050"/>
                </a:solidFill>
              </a:rPr>
              <a:t>Disjoint experience across technologies and tiers…</a:t>
            </a:r>
            <a:endParaRPr lang="en-US" dirty="0"/>
          </a:p>
        </p:txBody>
      </p:sp>
    </p:spTree>
    <p:extLst>
      <p:ext uri="{BB962C8B-B14F-4D97-AF65-F5344CB8AC3E}">
        <p14:creationId xmlns:p14="http://schemas.microsoft.com/office/powerpoint/2010/main" val="277820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141"/>
                                        </p:tgtEl>
                                      </p:cBhvr>
                                    </p:animEffect>
                                    <p:set>
                                      <p:cBhvr>
                                        <p:cTn id="7" dur="1" fill="hold">
                                          <p:stCondLst>
                                            <p:cond delay="249"/>
                                          </p:stCondLst>
                                        </p:cTn>
                                        <p:tgtEl>
                                          <p:spTgt spid="141"/>
                                        </p:tgtEl>
                                        <p:attrNameLst>
                                          <p:attrName>style.visibility</p:attrName>
                                        </p:attrNameLst>
                                      </p:cBhvr>
                                      <p:to>
                                        <p:strVal val="hidden"/>
                                      </p:to>
                                    </p:set>
                                  </p:childTnLst>
                                </p:cTn>
                              </p:par>
                            </p:childTnLst>
                          </p:cTn>
                        </p:par>
                        <p:par>
                          <p:cTn id="8" fill="hold">
                            <p:stCondLst>
                              <p:cond delay="250"/>
                            </p:stCondLst>
                            <p:childTnLst>
                              <p:par>
                                <p:cTn id="9" presetID="10" presetClass="exit" presetSubtype="0" fill="hold" grpId="0" nodeType="afterEffect">
                                  <p:stCondLst>
                                    <p:cond delay="0"/>
                                  </p:stCondLst>
                                  <p:childTnLst>
                                    <p:animEffect transition="out" filter="fade">
                                      <p:cBhvr>
                                        <p:cTn id="10" dur="250"/>
                                        <p:tgtEl>
                                          <p:spTgt spid="112"/>
                                        </p:tgtEl>
                                      </p:cBhvr>
                                    </p:animEffect>
                                    <p:set>
                                      <p:cBhvr>
                                        <p:cTn id="11" dur="1" fill="hold">
                                          <p:stCondLst>
                                            <p:cond delay="249"/>
                                          </p:stCondLst>
                                        </p:cTn>
                                        <p:tgtEl>
                                          <p:spTgt spid="112"/>
                                        </p:tgtEl>
                                        <p:attrNameLst>
                                          <p:attrName>style.visibility</p:attrName>
                                        </p:attrNameLst>
                                      </p:cBhvr>
                                      <p:to>
                                        <p:strVal val="hidden"/>
                                      </p:to>
                                    </p:set>
                                  </p:childTnLst>
                                </p:cTn>
                              </p:par>
                            </p:childTnLst>
                          </p:cTn>
                        </p:par>
                        <p:par>
                          <p:cTn id="12" fill="hold">
                            <p:stCondLst>
                              <p:cond delay="500"/>
                            </p:stCondLst>
                            <p:childTnLst>
                              <p:par>
                                <p:cTn id="13" presetID="10" presetClass="exit" presetSubtype="0" fill="hold" grpId="0" nodeType="afterEffect">
                                  <p:stCondLst>
                                    <p:cond delay="0"/>
                                  </p:stCondLst>
                                  <p:childTnLst>
                                    <p:animEffect transition="out" filter="fade">
                                      <p:cBhvr>
                                        <p:cTn id="14" dur="250"/>
                                        <p:tgtEl>
                                          <p:spTgt spid="113"/>
                                        </p:tgtEl>
                                      </p:cBhvr>
                                    </p:animEffect>
                                    <p:set>
                                      <p:cBhvr>
                                        <p:cTn id="15" dur="1" fill="hold">
                                          <p:stCondLst>
                                            <p:cond delay="249"/>
                                          </p:stCondLst>
                                        </p:cTn>
                                        <p:tgtEl>
                                          <p:spTgt spid="113"/>
                                        </p:tgtEl>
                                        <p:attrNameLst>
                                          <p:attrName>style.visibility</p:attrName>
                                        </p:attrNameLst>
                                      </p:cBhvr>
                                      <p:to>
                                        <p:strVal val="hidden"/>
                                      </p:to>
                                    </p:set>
                                  </p:childTnLst>
                                </p:cTn>
                              </p:par>
                            </p:childTnLst>
                          </p:cTn>
                        </p:par>
                        <p:par>
                          <p:cTn id="16" fill="hold">
                            <p:stCondLst>
                              <p:cond delay="750"/>
                            </p:stCondLst>
                            <p:childTnLst>
                              <p:par>
                                <p:cTn id="17" presetID="10" presetClass="exit" presetSubtype="0" fill="hold" grpId="0" nodeType="afterEffect">
                                  <p:stCondLst>
                                    <p:cond delay="0"/>
                                  </p:stCondLst>
                                  <p:childTnLst>
                                    <p:animEffect transition="out" filter="fade">
                                      <p:cBhvr>
                                        <p:cTn id="18" dur="250"/>
                                        <p:tgtEl>
                                          <p:spTgt spid="114"/>
                                        </p:tgtEl>
                                      </p:cBhvr>
                                    </p:animEffect>
                                    <p:set>
                                      <p:cBhvr>
                                        <p:cTn id="19" dur="1" fill="hold">
                                          <p:stCondLst>
                                            <p:cond delay="249"/>
                                          </p:stCondLst>
                                        </p:cTn>
                                        <p:tgtEl>
                                          <p:spTgt spid="114"/>
                                        </p:tgtEl>
                                        <p:attrNameLst>
                                          <p:attrName>style.visibility</p:attrName>
                                        </p:attrNameLst>
                                      </p:cBhvr>
                                      <p:to>
                                        <p:strVal val="hidden"/>
                                      </p:to>
                                    </p:set>
                                  </p:childTnLst>
                                </p:cTn>
                              </p:par>
                            </p:childTnLst>
                          </p:cTn>
                        </p:par>
                        <p:par>
                          <p:cTn id="20" fill="hold">
                            <p:stCondLst>
                              <p:cond delay="1000"/>
                            </p:stCondLst>
                            <p:childTnLst>
                              <p:par>
                                <p:cTn id="21" presetID="10" presetClass="exit" presetSubtype="0" fill="hold" grpId="0" nodeType="afterEffect">
                                  <p:stCondLst>
                                    <p:cond delay="0"/>
                                  </p:stCondLst>
                                  <p:childTnLst>
                                    <p:animEffect transition="out" filter="fade">
                                      <p:cBhvr>
                                        <p:cTn id="22" dur="250"/>
                                        <p:tgtEl>
                                          <p:spTgt spid="131"/>
                                        </p:tgtEl>
                                      </p:cBhvr>
                                    </p:animEffect>
                                    <p:set>
                                      <p:cBhvr>
                                        <p:cTn id="23" dur="1" fill="hold">
                                          <p:stCondLst>
                                            <p:cond delay="249"/>
                                          </p:stCondLst>
                                        </p:cTn>
                                        <p:tgtEl>
                                          <p:spTgt spid="131"/>
                                        </p:tgtEl>
                                        <p:attrNameLst>
                                          <p:attrName>style.visibility</p:attrName>
                                        </p:attrNameLst>
                                      </p:cBhvr>
                                      <p:to>
                                        <p:strVal val="hidden"/>
                                      </p:to>
                                    </p:se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childTnLst>
                          </p:cTn>
                        </p:par>
                        <p:par>
                          <p:cTn id="33" fill="hold">
                            <p:stCondLst>
                              <p:cond delay="250"/>
                            </p:stCondLst>
                            <p:childTnLst>
                              <p:par>
                                <p:cTn id="34" presetID="10" presetClass="exit" presetSubtype="0" fill="hold" nodeType="afterEffect">
                                  <p:stCondLst>
                                    <p:cond delay="0"/>
                                  </p:stCondLst>
                                  <p:childTnLst>
                                    <p:animEffect transition="out" filter="fade">
                                      <p:cBhvr>
                                        <p:cTn id="35" dur="250"/>
                                        <p:tgtEl>
                                          <p:spTgt spid="5"/>
                                        </p:tgtEl>
                                      </p:cBhvr>
                                    </p:animEffect>
                                    <p:set>
                                      <p:cBhvr>
                                        <p:cTn id="36" dur="1" fill="hold">
                                          <p:stCondLst>
                                            <p:cond delay="24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250"/>
                                        <p:tgtEl>
                                          <p:spTgt spid="4"/>
                                        </p:tgtEl>
                                      </p:cBhvr>
                                    </p:animEffect>
                                    <p:set>
                                      <p:cBhvr>
                                        <p:cTn id="40" dur="1" fill="hold">
                                          <p:stCondLst>
                                            <p:cond delay="249"/>
                                          </p:stCondLst>
                                        </p:cTn>
                                        <p:tgtEl>
                                          <p:spTgt spid="4"/>
                                        </p:tgtEl>
                                        <p:attrNameLst>
                                          <p:attrName>style.visibility</p:attrName>
                                        </p:attrNameLst>
                                      </p:cBhvr>
                                      <p:to>
                                        <p:strVal val="hidden"/>
                                      </p:to>
                                    </p:set>
                                  </p:childTnLst>
                                </p:cTn>
                              </p:par>
                            </p:childTnLst>
                          </p:cTn>
                        </p:par>
                        <p:par>
                          <p:cTn id="41" fill="hold">
                            <p:stCondLst>
                              <p:cond delay="750"/>
                            </p:stCondLst>
                            <p:childTnLst>
                              <p:par>
                                <p:cTn id="42" presetID="10" presetClass="exit" presetSubtype="0" fill="hold" nodeType="afterEffect">
                                  <p:stCondLst>
                                    <p:cond delay="0"/>
                                  </p:stCondLst>
                                  <p:childTnLst>
                                    <p:animEffect transition="out" filter="fade">
                                      <p:cBhvr>
                                        <p:cTn id="43" dur="250"/>
                                        <p:tgtEl>
                                          <p:spTgt spid="3"/>
                                        </p:tgtEl>
                                      </p:cBhvr>
                                    </p:animEffect>
                                    <p:set>
                                      <p:cBhvr>
                                        <p:cTn id="44" dur="1" fill="hold">
                                          <p:stCondLst>
                                            <p:cond delay="249"/>
                                          </p:stCondLst>
                                        </p:cTn>
                                        <p:tgtEl>
                                          <p:spTgt spid="3"/>
                                        </p:tgtEl>
                                        <p:attrNameLst>
                                          <p:attrName>style.visibility</p:attrName>
                                        </p:attrNameLst>
                                      </p:cBhvr>
                                      <p:to>
                                        <p:strVal val="hidden"/>
                                      </p:to>
                                    </p:set>
                                  </p:childTnLst>
                                </p:cTn>
                              </p:par>
                            </p:childTnLst>
                          </p:cTn>
                        </p:par>
                        <p:par>
                          <p:cTn id="45" fill="hold">
                            <p:stCondLst>
                              <p:cond delay="1000"/>
                            </p:stCondLst>
                            <p:childTnLst>
                              <p:par>
                                <p:cTn id="46" presetID="10" presetClass="exit" presetSubtype="0" fill="hold" nodeType="afterEffect">
                                  <p:stCondLst>
                                    <p:cond delay="0"/>
                                  </p:stCondLst>
                                  <p:childTnLst>
                                    <p:animEffect transition="out" filter="fade">
                                      <p:cBhvr>
                                        <p:cTn id="47" dur="250"/>
                                        <p:tgtEl>
                                          <p:spTgt spid="2"/>
                                        </p:tgtEl>
                                      </p:cBhvr>
                                    </p:animEffect>
                                    <p:set>
                                      <p:cBhvr>
                                        <p:cTn id="48" dur="1" fill="hold">
                                          <p:stCondLst>
                                            <p:cond delay="249"/>
                                          </p:stCondLst>
                                        </p:cTn>
                                        <p:tgtEl>
                                          <p:spTgt spid="2"/>
                                        </p:tgtEl>
                                        <p:attrNameLst>
                                          <p:attrName>style.visibility</p:attrName>
                                        </p:attrNameLst>
                                      </p:cBhvr>
                                      <p:to>
                                        <p:strVal val="hidden"/>
                                      </p:to>
                                    </p:set>
                                  </p:childTnLst>
                                </p:cTn>
                              </p:par>
                            </p:childTnLst>
                          </p:cTn>
                        </p:par>
                        <p:par>
                          <p:cTn id="49" fill="hold">
                            <p:stCondLst>
                              <p:cond delay="1250"/>
                            </p:stCondLst>
                            <p:childTnLst>
                              <p:par>
                                <p:cTn id="50" presetID="10" presetClass="entr" presetSubtype="0"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250"/>
                                        <p:tgtEl>
                                          <p:spTgt spid="72"/>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250"/>
                                        <p:tgtEl>
                                          <p:spTgt spid="73"/>
                                        </p:tgtEl>
                                      </p:cBhvr>
                                    </p:animEffect>
                                  </p:childTnLst>
                                </p:cTn>
                              </p:par>
                            </p:childTnLst>
                          </p:cTn>
                        </p:par>
                        <p:par>
                          <p:cTn id="57" fill="hold">
                            <p:stCondLst>
                              <p:cond delay="1750"/>
                            </p:stCondLst>
                            <p:childTnLst>
                              <p:par>
                                <p:cTn id="58" presetID="10"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250"/>
                                        <p:tgtEl>
                                          <p:spTgt spid="74"/>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250"/>
                                        <p:tgtEl>
                                          <p:spTgt spid="75"/>
                                        </p:tgtEl>
                                      </p:cBhvr>
                                    </p:animEffect>
                                  </p:childTnLst>
                                </p:cTn>
                              </p:par>
                            </p:childTnLst>
                          </p:cTn>
                        </p:par>
                        <p:par>
                          <p:cTn id="65" fill="hold">
                            <p:stCondLst>
                              <p:cond delay="2250"/>
                            </p:stCondLst>
                            <p:childTnLst>
                              <p:par>
                                <p:cTn id="66" presetID="10"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250"/>
                                        <p:tgtEl>
                                          <p:spTgt spid="76"/>
                                        </p:tgtEl>
                                      </p:cBhvr>
                                    </p:animEffect>
                                  </p:childTnLst>
                                </p:cTn>
                              </p:par>
                              <p:par>
                                <p:cTn id="69" presetID="10"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childTnLst>
                          </p:cTn>
                        </p:par>
                        <p:par>
                          <p:cTn id="72" fill="hold">
                            <p:stCondLst>
                              <p:cond delay="2750"/>
                            </p:stCondLst>
                            <p:childTnLst>
                              <p:par>
                                <p:cTn id="73" presetID="10" presetClass="entr" presetSubtype="0" fill="hold"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500"/>
                                        <p:tgtEl>
                                          <p:spTgt spid="81"/>
                                        </p:tgtEl>
                                      </p:cBhvr>
                                    </p:animEffect>
                                  </p:childTnLst>
                                </p:cTn>
                              </p:par>
                            </p:childTnLst>
                          </p:cTn>
                        </p:par>
                        <p:par>
                          <p:cTn id="76" fill="hold">
                            <p:stCondLst>
                              <p:cond delay="3250"/>
                            </p:stCondLst>
                            <p:childTnLst>
                              <p:par>
                                <p:cTn id="77" presetID="10" presetClass="entr" presetSubtype="0" fill="hold"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par>
                          <p:cTn id="80" fill="hold">
                            <p:stCondLst>
                              <p:cond delay="3750"/>
                            </p:stCondLst>
                            <p:childTnLst>
                              <p:par>
                                <p:cTn id="81" presetID="10" presetClass="entr" presetSubtype="0" fill="hold"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par>
                          <p:cTn id="84" fill="hold">
                            <p:stCondLst>
                              <p:cond delay="4250"/>
                            </p:stCondLst>
                            <p:childTnLst>
                              <p:par>
                                <p:cTn id="85" presetID="10" presetClass="entr" presetSubtype="0" fill="hold" nodeType="after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childTnLst>
                          </p:cTn>
                        </p:par>
                        <p:par>
                          <p:cTn id="88" fill="hold">
                            <p:stCondLst>
                              <p:cond delay="4750"/>
                            </p:stCondLst>
                            <p:childTnLst>
                              <p:par>
                                <p:cTn id="89" presetID="10" presetClass="entr" presetSubtype="0"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500"/>
                                        <p:tgtEl>
                                          <p:spTgt spid="9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7"/>
                                        </p:tgtEl>
                                      </p:cBhvr>
                                    </p:animEffect>
                                    <p:set>
                                      <p:cBhvr>
                                        <p:cTn id="96" dur="1" fill="hold">
                                          <p:stCondLst>
                                            <p:cond delay="499"/>
                                          </p:stCondLst>
                                        </p:cTn>
                                        <p:tgtEl>
                                          <p:spTgt spid="57"/>
                                        </p:tgtEl>
                                        <p:attrNameLst>
                                          <p:attrName>style.visibility</p:attrName>
                                        </p:attrNameLst>
                                      </p:cBhvr>
                                      <p:to>
                                        <p:strVal val="hidden"/>
                                      </p:to>
                                    </p:set>
                                  </p:childTnLst>
                                </p:cTn>
                              </p:par>
                            </p:childTnLst>
                          </p:cTn>
                        </p:par>
                        <p:par>
                          <p:cTn id="97" fill="hold">
                            <p:stCondLst>
                              <p:cond delay="500"/>
                            </p:stCondLst>
                            <p:childTnLst>
                              <p:par>
                                <p:cTn id="98" presetID="10" presetClass="exit" presetSubtype="0" fill="hold" grpId="0" nodeType="afterEffect">
                                  <p:stCondLst>
                                    <p:cond delay="0"/>
                                  </p:stCondLst>
                                  <p:childTnLst>
                                    <p:animEffect transition="out" filter="fade">
                                      <p:cBhvr>
                                        <p:cTn id="99" dur="500"/>
                                        <p:tgtEl>
                                          <p:spTgt spid="132"/>
                                        </p:tgtEl>
                                      </p:cBhvr>
                                    </p:animEffect>
                                    <p:set>
                                      <p:cBhvr>
                                        <p:cTn id="100" dur="1" fill="hold">
                                          <p:stCondLst>
                                            <p:cond delay="499"/>
                                          </p:stCondLst>
                                        </p:cTn>
                                        <p:tgtEl>
                                          <p:spTgt spid="132"/>
                                        </p:tgtEl>
                                        <p:attrNameLst>
                                          <p:attrName>style.visibility</p:attrName>
                                        </p:attrNameLst>
                                      </p:cBhvr>
                                      <p:to>
                                        <p:strVal val="hidden"/>
                                      </p:to>
                                    </p:set>
                                  </p:childTnLst>
                                </p:cTn>
                              </p:par>
                            </p:childTnLst>
                          </p:cTn>
                        </p:par>
                        <p:par>
                          <p:cTn id="101" fill="hold">
                            <p:stCondLst>
                              <p:cond delay="1000"/>
                            </p:stCondLst>
                            <p:childTnLst>
                              <p:par>
                                <p:cTn id="102" presetID="10" presetClass="exit" presetSubtype="0" fill="hold" grpId="0" nodeType="afterEffect">
                                  <p:stCondLst>
                                    <p:cond delay="0"/>
                                  </p:stCondLst>
                                  <p:childTnLst>
                                    <p:animEffect transition="out" filter="fade">
                                      <p:cBhvr>
                                        <p:cTn id="103" dur="500"/>
                                        <p:tgtEl>
                                          <p:spTgt spid="147"/>
                                        </p:tgtEl>
                                      </p:cBhvr>
                                    </p:animEffect>
                                    <p:set>
                                      <p:cBhvr>
                                        <p:cTn id="104" dur="1" fill="hold">
                                          <p:stCondLst>
                                            <p:cond delay="499"/>
                                          </p:stCondLst>
                                        </p:cTn>
                                        <p:tgtEl>
                                          <p:spTgt spid="147"/>
                                        </p:tgtEl>
                                        <p:attrNameLst>
                                          <p:attrName>style.visibility</p:attrName>
                                        </p:attrNameLst>
                                      </p:cBhvr>
                                      <p:to>
                                        <p:strVal val="hidden"/>
                                      </p:to>
                                    </p:set>
                                  </p:childTnLst>
                                </p:cTn>
                              </p:par>
                            </p:childTnLst>
                          </p:cTn>
                        </p:par>
                        <p:par>
                          <p:cTn id="105" fill="hold">
                            <p:stCondLst>
                              <p:cond delay="1500"/>
                            </p:stCondLst>
                            <p:childTnLst>
                              <p:par>
                                <p:cTn id="106" presetID="10" presetClass="exit" presetSubtype="0" fill="hold" grpId="0" nodeType="afterEffect">
                                  <p:stCondLst>
                                    <p:cond delay="0"/>
                                  </p:stCondLst>
                                  <p:childTnLst>
                                    <p:animEffect transition="out" filter="fade">
                                      <p:cBhvr>
                                        <p:cTn id="107" dur="500"/>
                                        <p:tgtEl>
                                          <p:spTgt spid="149"/>
                                        </p:tgtEl>
                                      </p:cBhvr>
                                    </p:animEffect>
                                    <p:set>
                                      <p:cBhvr>
                                        <p:cTn id="108" dur="1" fill="hold">
                                          <p:stCondLst>
                                            <p:cond delay="499"/>
                                          </p:stCondLst>
                                        </p:cTn>
                                        <p:tgtEl>
                                          <p:spTgt spid="14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51"/>
                                        </p:tgtEl>
                                      </p:cBhvr>
                                    </p:animEffect>
                                    <p:set>
                                      <p:cBhvr>
                                        <p:cTn id="111" dur="1" fill="hold">
                                          <p:stCondLst>
                                            <p:cond delay="499"/>
                                          </p:stCondLst>
                                        </p:cTn>
                                        <p:tgtEl>
                                          <p:spTgt spid="151"/>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117"/>
                                        </p:tgtEl>
                                        <p:attrNameLst>
                                          <p:attrName>style.visibility</p:attrName>
                                        </p:attrNameLst>
                                      </p:cBhvr>
                                      <p:to>
                                        <p:strVal val="visible"/>
                                      </p:to>
                                    </p:set>
                                    <p:animEffect transition="in" filter="fade">
                                      <p:cBhvr>
                                        <p:cTn id="115" dur="500"/>
                                        <p:tgtEl>
                                          <p:spTgt spid="11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9"/>
                                        </p:tgtEl>
                                      </p:cBhvr>
                                    </p:animEffect>
                                    <p:set>
                                      <p:cBhvr>
                                        <p:cTn id="120" dur="1" fill="hold">
                                          <p:stCondLst>
                                            <p:cond delay="499"/>
                                          </p:stCondLst>
                                        </p:cTn>
                                        <p:tgtEl>
                                          <p:spTgt spid="59"/>
                                        </p:tgtEl>
                                        <p:attrNameLst>
                                          <p:attrName>style.visibility</p:attrName>
                                        </p:attrNameLst>
                                      </p:cBhvr>
                                      <p:to>
                                        <p:strVal val="hidden"/>
                                      </p:to>
                                    </p:set>
                                  </p:childTnLst>
                                </p:cTn>
                              </p:par>
                            </p:childTnLst>
                          </p:cTn>
                        </p:par>
                        <p:par>
                          <p:cTn id="121" fill="hold">
                            <p:stCondLst>
                              <p:cond delay="500"/>
                            </p:stCondLst>
                            <p:childTnLst>
                              <p:par>
                                <p:cTn id="122" presetID="10" presetClass="exit" presetSubtype="0" fill="hold" grpId="0" nodeType="afterEffect">
                                  <p:stCondLst>
                                    <p:cond delay="0"/>
                                  </p:stCondLst>
                                  <p:childTnLst>
                                    <p:animEffect transition="out" filter="fade">
                                      <p:cBhvr>
                                        <p:cTn id="123" dur="500"/>
                                        <p:tgtEl>
                                          <p:spTgt spid="146"/>
                                        </p:tgtEl>
                                      </p:cBhvr>
                                    </p:animEffect>
                                    <p:set>
                                      <p:cBhvr>
                                        <p:cTn id="124" dur="1" fill="hold">
                                          <p:stCondLst>
                                            <p:cond delay="499"/>
                                          </p:stCondLst>
                                        </p:cTn>
                                        <p:tgtEl>
                                          <p:spTgt spid="146"/>
                                        </p:tgtEl>
                                        <p:attrNameLst>
                                          <p:attrName>style.visibility</p:attrName>
                                        </p:attrNameLst>
                                      </p:cBhvr>
                                      <p:to>
                                        <p:strVal val="hidden"/>
                                      </p:to>
                                    </p:set>
                                  </p:childTnLst>
                                </p:cTn>
                              </p:par>
                            </p:childTnLst>
                          </p:cTn>
                        </p:par>
                        <p:par>
                          <p:cTn id="125" fill="hold">
                            <p:stCondLst>
                              <p:cond delay="1000"/>
                            </p:stCondLst>
                            <p:childTnLst>
                              <p:par>
                                <p:cTn id="126" presetID="10" presetClass="exit" presetSubtype="0" fill="hold" grpId="0" nodeType="afterEffect">
                                  <p:stCondLst>
                                    <p:cond delay="0"/>
                                  </p:stCondLst>
                                  <p:childTnLst>
                                    <p:animEffect transition="out" filter="fade">
                                      <p:cBhvr>
                                        <p:cTn id="127" dur="500"/>
                                        <p:tgtEl>
                                          <p:spTgt spid="148"/>
                                        </p:tgtEl>
                                      </p:cBhvr>
                                    </p:animEffect>
                                    <p:set>
                                      <p:cBhvr>
                                        <p:cTn id="128" dur="1" fill="hold">
                                          <p:stCondLst>
                                            <p:cond delay="499"/>
                                          </p:stCondLst>
                                        </p:cTn>
                                        <p:tgtEl>
                                          <p:spTgt spid="148"/>
                                        </p:tgtEl>
                                        <p:attrNameLst>
                                          <p:attrName>style.visibility</p:attrName>
                                        </p:attrNameLst>
                                      </p:cBhvr>
                                      <p:to>
                                        <p:strVal val="hidden"/>
                                      </p:to>
                                    </p:set>
                                  </p:childTnLst>
                                </p:cTn>
                              </p:par>
                            </p:childTnLst>
                          </p:cTn>
                        </p:par>
                        <p:par>
                          <p:cTn id="129" fill="hold">
                            <p:stCondLst>
                              <p:cond delay="1500"/>
                            </p:stCondLst>
                            <p:childTnLst>
                              <p:par>
                                <p:cTn id="130" presetID="10" presetClass="exit" presetSubtype="0" fill="hold" grpId="0" nodeType="afterEffect">
                                  <p:stCondLst>
                                    <p:cond delay="0"/>
                                  </p:stCondLst>
                                  <p:childTnLst>
                                    <p:animEffect transition="out" filter="fade">
                                      <p:cBhvr>
                                        <p:cTn id="131" dur="500"/>
                                        <p:tgtEl>
                                          <p:spTgt spid="150"/>
                                        </p:tgtEl>
                                      </p:cBhvr>
                                    </p:animEffect>
                                    <p:set>
                                      <p:cBhvr>
                                        <p:cTn id="132" dur="1" fill="hold">
                                          <p:stCondLst>
                                            <p:cond delay="499"/>
                                          </p:stCondLst>
                                        </p:cTn>
                                        <p:tgtEl>
                                          <p:spTgt spid="150"/>
                                        </p:tgtEl>
                                        <p:attrNameLst>
                                          <p:attrName>style.visibility</p:attrName>
                                        </p:attrNameLst>
                                      </p:cBhvr>
                                      <p:to>
                                        <p:strVal val="hidden"/>
                                      </p:to>
                                    </p:set>
                                  </p:childTnLst>
                                </p:cTn>
                              </p:par>
                            </p:childTnLst>
                          </p:cTn>
                        </p:par>
                        <p:par>
                          <p:cTn id="133" fill="hold">
                            <p:stCondLst>
                              <p:cond delay="2000"/>
                            </p:stCondLst>
                            <p:childTnLst>
                              <p:par>
                                <p:cTn id="134" presetID="10" presetClass="exit" presetSubtype="0" fill="hold" grpId="0" nodeType="afterEffect">
                                  <p:stCondLst>
                                    <p:cond delay="0"/>
                                  </p:stCondLst>
                                  <p:childTnLst>
                                    <p:animEffect transition="out" filter="fade">
                                      <p:cBhvr>
                                        <p:cTn id="135" dur="500"/>
                                        <p:tgtEl>
                                          <p:spTgt spid="152"/>
                                        </p:tgtEl>
                                      </p:cBhvr>
                                    </p:animEffect>
                                    <p:set>
                                      <p:cBhvr>
                                        <p:cTn id="136" dur="1" fill="hold">
                                          <p:stCondLst>
                                            <p:cond delay="499"/>
                                          </p:stCondLst>
                                        </p:cTn>
                                        <p:tgtEl>
                                          <p:spTgt spid="152"/>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500"/>
                                        <p:tgtEl>
                                          <p:spTgt spid="22"/>
                                        </p:tgtEl>
                                      </p:cBhvr>
                                    </p:animEffect>
                                    <p:set>
                                      <p:cBhvr>
                                        <p:cTn id="145" dur="1" fill="hold">
                                          <p:stCondLst>
                                            <p:cond delay="499"/>
                                          </p:stCondLst>
                                        </p:cTn>
                                        <p:tgtEl>
                                          <p:spTgt spid="22"/>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500"/>
                                        <p:tgtEl>
                                          <p:spTgt spid="16"/>
                                        </p:tgtEl>
                                      </p:cBhvr>
                                    </p:animEffect>
                                  </p:childTnLst>
                                </p:cTn>
                              </p:par>
                            </p:childTnLst>
                          </p:cTn>
                        </p:par>
                        <p:par>
                          <p:cTn id="150" fill="hold">
                            <p:stCondLst>
                              <p:cond delay="1000"/>
                            </p:stCondLst>
                            <p:childTnLst>
                              <p:par>
                                <p:cTn id="151" presetID="10" presetClass="entr" presetSubtype="0" fill="hold" nodeType="after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fade">
                                      <p:cBhvr>
                                        <p:cTn id="1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57" grpId="0" animBg="1"/>
      <p:bldP spid="59" grpId="0" animBg="1"/>
      <p:bldP spid="112" grpId="0" animBg="1"/>
      <p:bldP spid="113" grpId="0" animBg="1"/>
      <p:bldP spid="114" grpId="0" animBg="1"/>
      <p:bldP spid="131" grpId="0" animBg="1"/>
      <p:bldP spid="132" grpId="0" animBg="1"/>
      <p:bldP spid="146" grpId="0" animBg="1"/>
      <p:bldP spid="147" grpId="0" animBg="1"/>
      <p:bldP spid="148" grpId="0" animBg="1"/>
      <p:bldP spid="149" grpId="0" animBg="1"/>
      <p:bldP spid="150" grpId="0" animBg="1"/>
      <p:bldP spid="151" grpId="0" animBg="1"/>
      <p:bldP spid="152" grpId="0" animBg="1"/>
      <p:bldP spid="63" grpId="0" animBg="1"/>
      <p:bldP spid="117" grpId="0" animBg="1"/>
      <p:bldP spid="1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err="1" smtClean="0"/>
              <a:t>AppFabric</a:t>
            </a:r>
            <a:r>
              <a:rPr lang="en-US" dirty="0" smtClean="0"/>
              <a:t> Application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81118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6739" y="296840"/>
            <a:ext cx="11173090" cy="886397"/>
          </a:xfrm>
        </p:spPr>
        <p:txBody>
          <a:bodyPr/>
          <a:lstStyle/>
          <a:p>
            <a:r>
              <a:rPr lang="en-US" sz="3600" dirty="0" smtClean="0">
                <a:gradFill flip="none" rotWithShape="1">
                  <a:gsLst>
                    <a:gs pos="0">
                      <a:srgbClr val="FFFFFF"/>
                    </a:gs>
                    <a:gs pos="86000">
                      <a:srgbClr val="FFFFFF"/>
                    </a:gs>
                  </a:gsLst>
                  <a:lin ang="5400000" scaled="0"/>
                  <a:tileRect/>
                </a:gradFill>
              </a:rPr>
              <a:t>AppFabric</a:t>
            </a:r>
            <a:r>
              <a:rPr lang="en-US" sz="3600" dirty="0">
                <a:gradFill flip="none" rotWithShape="1">
                  <a:gsLst>
                    <a:gs pos="0">
                      <a:srgbClr val="FFFFFF"/>
                    </a:gs>
                    <a:gs pos="86000">
                      <a:srgbClr val="FFFFFF"/>
                    </a:gs>
                  </a:gsLst>
                  <a:lin ang="5400000" scaled="0"/>
                  <a:tileRect/>
                </a:gradFill>
              </a:rPr>
              <a:t>:  </a:t>
            </a:r>
            <a:r>
              <a:rPr lang="en-US" sz="3600" dirty="0" smtClean="0">
                <a:gradFill flip="none" rotWithShape="1">
                  <a:gsLst>
                    <a:gs pos="0">
                      <a:srgbClr val="FFFFFF"/>
                    </a:gs>
                    <a:gs pos="86000">
                      <a:srgbClr val="FFFFFF"/>
                    </a:gs>
                  </a:gsLst>
                  <a:lin ang="5400000" scaled="0"/>
                  <a:tileRect/>
                </a:gradFill>
              </a:rPr>
              <a:t>Next-generation Application Platform </a:t>
            </a:r>
            <a:br>
              <a:rPr lang="en-US" sz="3600" dirty="0" smtClean="0">
                <a:gradFill flip="none" rotWithShape="1">
                  <a:gsLst>
                    <a:gs pos="0">
                      <a:srgbClr val="FFFFFF"/>
                    </a:gs>
                    <a:gs pos="86000">
                      <a:srgbClr val="FFFFFF"/>
                    </a:gs>
                  </a:gsLst>
                  <a:lin ang="5400000" scaled="0"/>
                  <a:tileRect/>
                </a:gradFill>
              </a:rPr>
            </a:br>
            <a:r>
              <a:rPr lang="en-US" sz="2800" i="1" dirty="0" smtClean="0">
                <a:solidFill>
                  <a:srgbClr val="92D050"/>
                </a:solidFill>
              </a:rPr>
              <a:t>A platform and middleware services for Cloud and Server applications </a:t>
            </a:r>
            <a:endParaRPr lang="en-US" sz="3600" i="1" spc="0" dirty="0"/>
          </a:p>
        </p:txBody>
      </p:sp>
      <p:grpSp>
        <p:nvGrpSpPr>
          <p:cNvPr id="32" name="Group 31"/>
          <p:cNvGrpSpPr/>
          <p:nvPr/>
        </p:nvGrpSpPr>
        <p:grpSpPr>
          <a:xfrm>
            <a:off x="8455852" y="4502902"/>
            <a:ext cx="2244208" cy="684051"/>
            <a:chOff x="8401260" y="3724966"/>
            <a:chExt cx="2244208" cy="684051"/>
          </a:xfrm>
        </p:grpSpPr>
        <p:sp>
          <p:nvSpPr>
            <p:cNvPr id="87" name="Rectangle 86"/>
            <p:cNvSpPr/>
            <p:nvPr/>
          </p:nvSpPr>
          <p:spPr bwMode="auto">
            <a:xfrm>
              <a:off x="8401260" y="3724966"/>
              <a:ext cx="2244208" cy="684051"/>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10" name="Group 9"/>
            <p:cNvGrpSpPr/>
            <p:nvPr/>
          </p:nvGrpSpPr>
          <p:grpSpPr>
            <a:xfrm>
              <a:off x="8464716" y="3779558"/>
              <a:ext cx="1666014" cy="565424"/>
              <a:chOff x="2530368" y="5722559"/>
              <a:chExt cx="1666014" cy="56542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68" y="5722559"/>
                <a:ext cx="452281" cy="5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ctangle 143"/>
              <p:cNvSpPr/>
              <p:nvPr/>
            </p:nvSpPr>
            <p:spPr bwMode="auto">
              <a:xfrm>
                <a:off x="2955345" y="5794639"/>
                <a:ext cx="12410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Data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8" name="Group 27"/>
          <p:cNvGrpSpPr/>
          <p:nvPr/>
        </p:nvGrpSpPr>
        <p:grpSpPr>
          <a:xfrm>
            <a:off x="2621519" y="4502903"/>
            <a:ext cx="2244208" cy="684050"/>
            <a:chOff x="2566927" y="3724967"/>
            <a:chExt cx="2244208" cy="684050"/>
          </a:xfrm>
        </p:grpSpPr>
        <p:sp>
          <p:nvSpPr>
            <p:cNvPr id="85" name="Rectangle 84"/>
            <p:cNvSpPr/>
            <p:nvPr/>
          </p:nvSpPr>
          <p:spPr bwMode="auto">
            <a:xfrm>
              <a:off x="2566927" y="3724967"/>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9" name="Group 8"/>
            <p:cNvGrpSpPr/>
            <p:nvPr/>
          </p:nvGrpSpPr>
          <p:grpSpPr>
            <a:xfrm>
              <a:off x="2641654" y="3779558"/>
              <a:ext cx="1629668" cy="562100"/>
              <a:chOff x="3849816" y="5776010"/>
              <a:chExt cx="1629668" cy="562100"/>
            </a:xfrm>
          </p:grpSpPr>
          <p:pic>
            <p:nvPicPr>
              <p:cNvPr id="1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816" y="5776010"/>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bwMode="auto">
              <a:xfrm>
                <a:off x="4253002" y="5802415"/>
                <a:ext cx="1226482"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Web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9" name="Group 28"/>
          <p:cNvGrpSpPr/>
          <p:nvPr/>
        </p:nvGrpSpPr>
        <p:grpSpPr>
          <a:xfrm>
            <a:off x="2621519" y="5226680"/>
            <a:ext cx="2244208" cy="707882"/>
            <a:chOff x="2566927" y="4448744"/>
            <a:chExt cx="2244208" cy="707882"/>
          </a:xfrm>
        </p:grpSpPr>
        <p:sp>
          <p:nvSpPr>
            <p:cNvPr id="93" name="Rectangle 92"/>
            <p:cNvSpPr/>
            <p:nvPr/>
          </p:nvSpPr>
          <p:spPr bwMode="auto">
            <a:xfrm>
              <a:off x="2566927"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6" name="Rectangle 95"/>
            <p:cNvSpPr/>
            <p:nvPr/>
          </p:nvSpPr>
          <p:spPr bwMode="auto">
            <a:xfrm>
              <a:off x="2691355" y="4448744"/>
              <a:ext cx="207164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3" name="Group 32"/>
          <p:cNvGrpSpPr/>
          <p:nvPr/>
        </p:nvGrpSpPr>
        <p:grpSpPr>
          <a:xfrm>
            <a:off x="8455852" y="5213032"/>
            <a:ext cx="2244208" cy="712563"/>
            <a:chOff x="8401260" y="4435096"/>
            <a:chExt cx="2244208" cy="712563"/>
          </a:xfrm>
        </p:grpSpPr>
        <p:sp>
          <p:nvSpPr>
            <p:cNvPr id="95" name="Rectangle 94"/>
            <p:cNvSpPr/>
            <p:nvPr/>
          </p:nvSpPr>
          <p:spPr bwMode="auto">
            <a:xfrm>
              <a:off x="8401260"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7" name="Rectangle 96"/>
            <p:cNvSpPr/>
            <p:nvPr/>
          </p:nvSpPr>
          <p:spPr bwMode="auto">
            <a:xfrm>
              <a:off x="8815091" y="4435096"/>
              <a:ext cx="1452890"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0" name="Group 29"/>
          <p:cNvGrpSpPr/>
          <p:nvPr/>
        </p:nvGrpSpPr>
        <p:grpSpPr>
          <a:xfrm>
            <a:off x="5108077" y="5241545"/>
            <a:ext cx="3136013" cy="684050"/>
            <a:chOff x="5053485" y="4463609"/>
            <a:chExt cx="3136013" cy="684050"/>
          </a:xfrm>
        </p:grpSpPr>
        <p:sp>
          <p:nvSpPr>
            <p:cNvPr id="94" name="Rectangle 93"/>
            <p:cNvSpPr/>
            <p:nvPr/>
          </p:nvSpPr>
          <p:spPr bwMode="auto">
            <a:xfrm>
              <a:off x="5053485" y="4463609"/>
              <a:ext cx="3136013" cy="684050"/>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5878692" y="4463609"/>
              <a:ext cx="1354209" cy="679370"/>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a:gradFill>
                    <a:gsLst>
                      <a:gs pos="0">
                        <a:srgbClr val="FFFFFF"/>
                      </a:gs>
                      <a:gs pos="100000">
                        <a:srgbClr val="FFFFFF"/>
                      </a:gs>
                    </a:gsLst>
                    <a:lin ang="5400000" scaled="0"/>
                  </a:gradFill>
                  <a:latin typeface="Segoe UI Semibold" pitchFamily="34" charset="0"/>
                </a:rPr>
                <a:t>AppFabric</a:t>
              </a:r>
              <a:r>
                <a:rPr lang="en-US" sz="2000" dirty="0">
                  <a:gradFill>
                    <a:gsLst>
                      <a:gs pos="0">
                        <a:srgbClr val="FFFFFF"/>
                      </a:gs>
                      <a:gs pos="100000">
                        <a:srgbClr val="FFFFFF"/>
                      </a:gs>
                    </a:gsLst>
                    <a:lin ang="5400000" scaled="0"/>
                  </a:gradFill>
                  <a:latin typeface="Segoe UI Semibold" pitchFamily="34" charset="0"/>
                </a:rPr>
                <a:t/>
              </a:r>
              <a:br>
                <a:rPr lang="en-US" sz="2000" dirty="0">
                  <a:gradFill>
                    <a:gsLst>
                      <a:gs pos="0">
                        <a:srgbClr val="FFFFFF"/>
                      </a:gs>
                      <a:gs pos="100000">
                        <a:srgbClr val="FFFFFF"/>
                      </a:gs>
                    </a:gsLst>
                    <a:lin ang="5400000" scaled="0"/>
                  </a:gradFill>
                  <a:latin typeface="Segoe UI Semibold" pitchFamily="34" charset="0"/>
                </a:rPr>
              </a:br>
              <a:r>
                <a:rPr lang="en-US" sz="2000" dirty="0">
                  <a:gradFill>
                    <a:gsLst>
                      <a:gs pos="0">
                        <a:srgbClr val="FFFFFF"/>
                      </a:gs>
                      <a:gs pos="100000">
                        <a:srgbClr val="FFFFFF"/>
                      </a:gs>
                    </a:gsLst>
                    <a:lin ang="5400000" scaled="0"/>
                  </a:gradFill>
                  <a:latin typeface="Segoe UI Semibold" pitchFamily="34" charset="0"/>
                </a:rPr>
                <a:t>Container</a:t>
              </a:r>
            </a:p>
          </p:txBody>
        </p:sp>
      </p:grpSp>
      <p:sp>
        <p:nvSpPr>
          <p:cNvPr id="102" name="Rectangle 101"/>
          <p:cNvSpPr/>
          <p:nvPr/>
        </p:nvSpPr>
        <p:spPr bwMode="auto">
          <a:xfrm>
            <a:off x="968991" y="3188218"/>
            <a:ext cx="1419366" cy="1385709"/>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a:gradFill>
                  <a:gsLst>
                    <a:gs pos="0">
                      <a:srgbClr val="FFFFFF"/>
                    </a:gs>
                    <a:gs pos="100000">
                      <a:srgbClr val="FFFFFF"/>
                    </a:gs>
                  </a:gsLst>
                  <a:lin ang="5400000" scaled="0"/>
                </a:gradFill>
                <a:latin typeface="Segoe UI Light" pitchFamily="34" charset="0"/>
              </a:rPr>
              <a:t>AppFabric</a:t>
            </a:r>
            <a:endParaRPr lang="en-US" sz="2000" dirty="0">
              <a:gradFill>
                <a:gsLst>
                  <a:gs pos="0">
                    <a:srgbClr val="FFFFFF"/>
                  </a:gs>
                  <a:gs pos="100000">
                    <a:srgbClr val="FFFFFF"/>
                  </a:gs>
                </a:gsLst>
                <a:lin ang="5400000" scaled="0"/>
              </a:gradFill>
              <a:latin typeface="Segoe UI Light" pitchFamily="34" charset="0"/>
            </a:endParaRPr>
          </a:p>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Developer</a:t>
            </a:r>
          </a:p>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Tools</a:t>
            </a:r>
          </a:p>
        </p:txBody>
      </p:sp>
      <p:sp>
        <p:nvSpPr>
          <p:cNvPr id="103" name="Rectangle 102"/>
          <p:cNvSpPr/>
          <p:nvPr/>
        </p:nvSpPr>
        <p:spPr bwMode="auto">
          <a:xfrm>
            <a:off x="968991" y="5038140"/>
            <a:ext cx="1419366" cy="1415045"/>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a:gradFill>
                  <a:gsLst>
                    <a:gs pos="0">
                      <a:srgbClr val="FFFFFF"/>
                    </a:gs>
                    <a:gs pos="100000">
                      <a:srgbClr val="FFFFFF"/>
                    </a:gs>
                  </a:gsLst>
                  <a:lin ang="5400000" scaled="0"/>
                </a:gradFill>
                <a:latin typeface="Segoe UI Light" pitchFamily="34" charset="0"/>
              </a:rPr>
              <a:t>AppFabric</a:t>
            </a:r>
            <a:endParaRPr lang="en-US" sz="2000" dirty="0">
              <a:gradFill>
                <a:gsLst>
                  <a:gs pos="0">
                    <a:srgbClr val="FFFFFF"/>
                  </a:gs>
                  <a:gs pos="100000">
                    <a:srgbClr val="FFFFFF"/>
                  </a:gs>
                </a:gsLst>
                <a:lin ang="5400000" scaled="0"/>
              </a:gradFill>
              <a:latin typeface="Segoe UI Light" pitchFamily="34" charset="0"/>
            </a:endParaRPr>
          </a:p>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App</a:t>
            </a:r>
          </a:p>
          <a:p>
            <a:pPr algn="ctr" defTabSz="914099" fontAlgn="base">
              <a:spcBef>
                <a:spcPct val="0"/>
              </a:spcBef>
              <a:spcAft>
                <a:spcPct val="0"/>
              </a:spcAft>
            </a:pPr>
            <a:r>
              <a:rPr lang="en-US" sz="2000" dirty="0">
                <a:gradFill>
                  <a:gsLst>
                    <a:gs pos="0">
                      <a:srgbClr val="FFFFFF"/>
                    </a:gs>
                    <a:gs pos="100000">
                      <a:srgbClr val="FFFFFF"/>
                    </a:gs>
                  </a:gsLst>
                  <a:lin ang="5400000" scaled="0"/>
                </a:gradFill>
                <a:latin typeface="Segoe UI Light" pitchFamily="34" charset="0"/>
              </a:rPr>
              <a:t>Manager</a:t>
            </a:r>
          </a:p>
        </p:txBody>
      </p:sp>
      <p:sp>
        <p:nvSpPr>
          <p:cNvPr id="105" name="Rectangle 104"/>
          <p:cNvSpPr/>
          <p:nvPr/>
        </p:nvSpPr>
        <p:spPr bwMode="auto">
          <a:xfrm>
            <a:off x="2634324" y="3715256"/>
            <a:ext cx="8091824" cy="667594"/>
          </a:xfrm>
          <a:prstGeom prst="rect">
            <a:avLst/>
          </a:prstGeom>
          <a:solidFill>
            <a:schemeClr val="tx1">
              <a:lumMod val="75000"/>
              <a:alpha val="20000"/>
            </a:scheme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UI Semibold" pitchFamily="34" charset="0"/>
              </a:rPr>
              <a:t>Applications</a:t>
            </a:r>
          </a:p>
        </p:txBody>
      </p:sp>
      <p:grpSp>
        <p:nvGrpSpPr>
          <p:cNvPr id="31" name="Group 30"/>
          <p:cNvGrpSpPr/>
          <p:nvPr/>
        </p:nvGrpSpPr>
        <p:grpSpPr>
          <a:xfrm>
            <a:off x="5112230" y="4502903"/>
            <a:ext cx="3136013" cy="684050"/>
            <a:chOff x="5057638" y="3724967"/>
            <a:chExt cx="3136013" cy="684050"/>
          </a:xfrm>
        </p:grpSpPr>
        <p:sp>
          <p:nvSpPr>
            <p:cNvPr id="110" name="Rectangle 109"/>
            <p:cNvSpPr/>
            <p:nvPr/>
          </p:nvSpPr>
          <p:spPr bwMode="auto">
            <a:xfrm>
              <a:off x="5057638" y="3724967"/>
              <a:ext cx="3136013" cy="684050"/>
            </a:xfrm>
            <a:prstGeom prst="rect">
              <a:avLst/>
            </a:prstGeom>
            <a:solidFill>
              <a:srgbClr val="FFFFFF">
                <a:alpha val="20000"/>
              </a:srgbClr>
            </a:solidFill>
            <a:ln w="28575">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111" name="Rectangle 110"/>
            <p:cNvSpPr/>
            <p:nvPr/>
          </p:nvSpPr>
          <p:spPr bwMode="auto">
            <a:xfrm>
              <a:off x="5896493" y="3874758"/>
              <a:ext cx="1510342"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Middle Tier</a:t>
              </a:r>
              <a:endParaRPr lang="en-US" sz="2000" dirty="0">
                <a:gradFill>
                  <a:gsLst>
                    <a:gs pos="0">
                      <a:srgbClr val="FFFFFF"/>
                    </a:gs>
                    <a:gs pos="100000">
                      <a:srgbClr val="FFFFFF"/>
                    </a:gs>
                  </a:gsLst>
                  <a:lin ang="5400000" scaled="0"/>
                </a:gradFill>
                <a:latin typeface="Segoe UI Semibold" pitchFamily="34" charset="0"/>
              </a:endParaRPr>
            </a:p>
          </p:txBody>
        </p:sp>
        <p:pic>
          <p:nvPicPr>
            <p:cNvPr id="1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830" y="3785022"/>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12229769" y="1646640"/>
            <a:ext cx="8365087" cy="3143304"/>
            <a:chOff x="12475411" y="2167338"/>
            <a:chExt cx="8365087" cy="3143304"/>
          </a:xfrm>
        </p:grpSpPr>
        <p:grpSp>
          <p:nvGrpSpPr>
            <p:cNvPr id="26" name="Group 25"/>
            <p:cNvGrpSpPr/>
            <p:nvPr/>
          </p:nvGrpSpPr>
          <p:grpSpPr>
            <a:xfrm>
              <a:off x="12952809" y="2694427"/>
              <a:ext cx="4730965" cy="1298257"/>
              <a:chOff x="2215199" y="2323698"/>
              <a:chExt cx="4730965"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215199" y="2323698"/>
                <a:ext cx="869463" cy="1298257"/>
                <a:chOff x="3331417" y="1855275"/>
                <a:chExt cx="1052051"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767"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786"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826879" y="2374240"/>
                <a:ext cx="1119285" cy="1247715"/>
                <a:chOff x="5851215" y="-4151400"/>
                <a:chExt cx="1119285" cy="1247715"/>
              </a:xfrm>
            </p:grpSpPr>
            <p:sp>
              <p:nvSpPr>
                <p:cNvPr id="196" name="Rounded Rectangle 195"/>
                <p:cNvSpPr/>
                <p:nvPr/>
              </p:nvSpPr>
              <p:spPr bwMode="auto">
                <a:xfrm>
                  <a:off x="5851215"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642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18087973" y="2605100"/>
              <a:ext cx="2427003" cy="1401683"/>
              <a:chOff x="9357062" y="5151374"/>
              <a:chExt cx="2427003" cy="1401683"/>
            </a:xfrm>
          </p:grpSpPr>
          <p:pic>
            <p:nvPicPr>
              <p:cNvPr id="7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7" name="Group 16"/>
            <p:cNvGrpSpPr/>
            <p:nvPr/>
          </p:nvGrpSpPr>
          <p:grpSpPr>
            <a:xfrm>
              <a:off x="12475411" y="2167338"/>
              <a:ext cx="8365087" cy="3143304"/>
              <a:chOff x="2362420" y="2167338"/>
              <a:chExt cx="8365087" cy="3143304"/>
            </a:xfrm>
          </p:grpSpPr>
          <p:grpSp>
            <p:nvGrpSpPr>
              <p:cNvPr id="24" name="Group 23"/>
              <p:cNvGrpSpPr/>
              <p:nvPr/>
            </p:nvGrpSpPr>
            <p:grpSpPr>
              <a:xfrm>
                <a:off x="2362420" y="2167338"/>
                <a:ext cx="8365087" cy="2030360"/>
                <a:chOff x="1922037" y="1928380"/>
                <a:chExt cx="8365087" cy="2030360"/>
              </a:xfrm>
            </p:grpSpPr>
            <p:grpSp>
              <p:nvGrpSpPr>
                <p:cNvPr id="174" name="Group 173"/>
                <p:cNvGrpSpPr/>
                <p:nvPr/>
              </p:nvGrpSpPr>
              <p:grpSpPr>
                <a:xfrm>
                  <a:off x="2195300" y="1928380"/>
                  <a:ext cx="8091824" cy="2030360"/>
                  <a:chOff x="2195300" y="1308308"/>
                  <a:chExt cx="8091824" cy="2030360"/>
                </a:xfrm>
              </p:grpSpPr>
              <p:sp>
                <p:nvSpPr>
                  <p:cNvPr id="178" name="Rectangle 177"/>
                  <p:cNvSpPr/>
                  <p:nvPr/>
                </p:nvSpPr>
                <p:spPr bwMode="auto">
                  <a:xfrm>
                    <a:off x="2214076" y="1308308"/>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AppFabric Services</a:t>
                    </a:r>
                    <a:endParaRPr lang="en-US" sz="2000" dirty="0">
                      <a:gradFill>
                        <a:gsLst>
                          <a:gs pos="0">
                            <a:srgbClr val="FFFFFF"/>
                          </a:gs>
                          <a:gs pos="100000">
                            <a:srgbClr val="FFFFFF"/>
                          </a:gs>
                        </a:gsLst>
                        <a:lin ang="5400000" scaled="0"/>
                      </a:gradFill>
                      <a:latin typeface="Segoe UI Semibold" pitchFamily="34" charset="0"/>
                    </a:endParaRPr>
                  </a:p>
                </p:txBody>
              </p:sp>
              <p:sp>
                <p:nvSpPr>
                  <p:cNvPr id="176" name="Rectangle 175"/>
                  <p:cNvSpPr/>
                  <p:nvPr/>
                </p:nvSpPr>
                <p:spPr bwMode="auto">
                  <a:xfrm>
                    <a:off x="2195300" y="1668673"/>
                    <a:ext cx="8091824" cy="1669995"/>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037" y="2057012"/>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6" name="Rectangle 85"/>
              <p:cNvSpPr/>
              <p:nvPr/>
            </p:nvSpPr>
            <p:spPr bwMode="auto">
              <a:xfrm>
                <a:off x="5113589" y="4626592"/>
                <a:ext cx="3131860" cy="684050"/>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8" name="Rectangle 87"/>
              <p:cNvSpPr/>
              <p:nvPr/>
            </p:nvSpPr>
            <p:spPr bwMode="auto">
              <a:xfrm>
                <a:off x="5645833" y="4762180"/>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Services</a:t>
                </a:r>
                <a:endParaRPr lang="en-US" sz="2000" dirty="0">
                  <a:gradFill>
                    <a:gsLst>
                      <a:gs pos="0">
                        <a:srgbClr val="FFFFFF"/>
                      </a:gs>
                      <a:gs pos="100000">
                        <a:srgbClr val="FFFFFF"/>
                      </a:gs>
                    </a:gsLst>
                    <a:lin ang="5400000" scaled="0"/>
                  </a:gradFill>
                  <a:latin typeface="Segoe UI Semibold" pitchFamily="34" charset="0"/>
                </a:endParaRPr>
              </a:p>
            </p:txBody>
          </p:sp>
          <p:pic>
            <p:nvPicPr>
              <p:cNvPr id="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426" y="4672444"/>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2635684" y="4208658"/>
                <a:ext cx="2499742" cy="41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245449" y="4197698"/>
                <a:ext cx="2482058" cy="428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4327236" y="6233120"/>
            <a:ext cx="1353651" cy="562100"/>
            <a:chOff x="5937697" y="7044393"/>
            <a:chExt cx="1353651" cy="562100"/>
          </a:xfrm>
        </p:grpSpPr>
        <p:pic>
          <p:nvPicPr>
            <p:cNvPr id="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6367449" y="7113096"/>
              <a:ext cx="923899"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Server</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27" name="Group 126"/>
          <p:cNvGrpSpPr/>
          <p:nvPr/>
        </p:nvGrpSpPr>
        <p:grpSpPr>
          <a:xfrm>
            <a:off x="6860585" y="6206628"/>
            <a:ext cx="1893452" cy="615085"/>
            <a:chOff x="8362280" y="7005607"/>
            <a:chExt cx="1893452" cy="615085"/>
          </a:xfrm>
        </p:grpSpPr>
        <p:pic>
          <p:nvPicPr>
            <p:cNvPr id="1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38819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31" name="Oval 130"/>
          <p:cNvSpPr/>
          <p:nvPr/>
        </p:nvSpPr>
        <p:spPr bwMode="auto">
          <a:xfrm>
            <a:off x="1436428" y="6236089"/>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ASP.NET</a:t>
            </a:r>
            <a:endParaRPr lang="en-US" sz="700" dirty="0">
              <a:solidFill>
                <a:schemeClr val="tx1"/>
              </a:solidFill>
              <a:latin typeface="Segoe UI" pitchFamily="34" charset="0"/>
              <a:ea typeface="Segoe UI" pitchFamily="34" charset="0"/>
              <a:cs typeface="Segoe UI" pitchFamily="34" charset="0"/>
            </a:endParaRPr>
          </a:p>
        </p:txBody>
      </p:sp>
      <p:sp>
        <p:nvSpPr>
          <p:cNvPr id="132" name="Oval 131"/>
          <p:cNvSpPr/>
          <p:nvPr/>
        </p:nvSpPr>
        <p:spPr bwMode="auto">
          <a:xfrm>
            <a:off x="1299948" y="6239059"/>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900" dirty="0" smtClean="0">
                <a:solidFill>
                  <a:schemeClr val="tx1"/>
                </a:solidFill>
                <a:latin typeface="Segoe UI" pitchFamily="34" charset="0"/>
                <a:ea typeface="Segoe UI" pitchFamily="34" charset="0"/>
                <a:cs typeface="Segoe UI" pitchFamily="34" charset="0"/>
              </a:rPr>
              <a:t>WCF, WF, Code, Svc </a:t>
            </a:r>
            <a:r>
              <a:rPr lang="en-US" sz="900" dirty="0" err="1" smtClean="0">
                <a:solidFill>
                  <a:schemeClr val="tx1"/>
                </a:solidFill>
                <a:latin typeface="Segoe UI" pitchFamily="34" charset="0"/>
                <a:ea typeface="Segoe UI" pitchFamily="34" charset="0"/>
                <a:cs typeface="Segoe UI" pitchFamily="34" charset="0"/>
              </a:rPr>
              <a:t>Config</a:t>
            </a:r>
            <a:endParaRPr lang="en-US" sz="900" dirty="0">
              <a:solidFill>
                <a:schemeClr val="tx1"/>
              </a:solidFill>
              <a:latin typeface="Segoe UI" pitchFamily="34" charset="0"/>
              <a:ea typeface="Segoe UI" pitchFamily="34" charset="0"/>
              <a:cs typeface="Segoe UI" pitchFamily="34" charset="0"/>
            </a:endParaRPr>
          </a:p>
        </p:txBody>
      </p:sp>
      <p:sp>
        <p:nvSpPr>
          <p:cNvPr id="138" name="Oval 137"/>
          <p:cNvSpPr/>
          <p:nvPr/>
        </p:nvSpPr>
        <p:spPr bwMode="auto">
          <a:xfrm>
            <a:off x="1191424" y="6397375"/>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DAC</a:t>
            </a:r>
            <a:endParaRPr lang="en-US" sz="700" dirty="0">
              <a:solidFill>
                <a:schemeClr val="tx1"/>
              </a:solidFill>
              <a:latin typeface="Segoe UI" pitchFamily="34" charset="0"/>
              <a:ea typeface="Segoe UI" pitchFamily="34" charset="0"/>
              <a:cs typeface="Segoe UI" pitchFamily="34" charset="0"/>
            </a:endParaRPr>
          </a:p>
        </p:txBody>
      </p:sp>
      <p:sp>
        <p:nvSpPr>
          <p:cNvPr id="78" name="Oval 77"/>
          <p:cNvSpPr/>
          <p:nvPr/>
        </p:nvSpPr>
        <p:spPr bwMode="auto">
          <a:xfrm>
            <a:off x="2498370" y="5679928"/>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Events &amp;</a:t>
            </a:r>
          </a:p>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Health</a:t>
            </a:r>
            <a:endParaRPr lang="en-US" sz="700" dirty="0">
              <a:solidFill>
                <a:schemeClr val="tx1"/>
              </a:solidFill>
              <a:latin typeface="Segoe UI" pitchFamily="34" charset="0"/>
              <a:ea typeface="Segoe UI" pitchFamily="34" charset="0"/>
              <a:cs typeface="Segoe UI" pitchFamily="34" charset="0"/>
            </a:endParaRPr>
          </a:p>
        </p:txBody>
      </p:sp>
      <p:sp>
        <p:nvSpPr>
          <p:cNvPr id="79" name="Oval 78"/>
          <p:cNvSpPr/>
          <p:nvPr/>
        </p:nvSpPr>
        <p:spPr bwMode="auto">
          <a:xfrm>
            <a:off x="4993430" y="5679928"/>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Events &amp;</a:t>
            </a:r>
          </a:p>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Health</a:t>
            </a:r>
            <a:endParaRPr lang="en-US" sz="700" dirty="0">
              <a:solidFill>
                <a:schemeClr val="tx1"/>
              </a:solidFill>
              <a:latin typeface="Segoe UI" pitchFamily="34" charset="0"/>
              <a:ea typeface="Segoe UI" pitchFamily="34" charset="0"/>
              <a:cs typeface="Segoe UI" pitchFamily="34" charset="0"/>
            </a:endParaRPr>
          </a:p>
        </p:txBody>
      </p:sp>
      <p:sp>
        <p:nvSpPr>
          <p:cNvPr id="80" name="Oval 79"/>
          <p:cNvSpPr/>
          <p:nvPr/>
        </p:nvSpPr>
        <p:spPr bwMode="auto">
          <a:xfrm>
            <a:off x="8361212" y="5679928"/>
            <a:ext cx="757451" cy="55616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Events &amp;</a:t>
            </a:r>
          </a:p>
          <a:p>
            <a:pPr algn="ctr" defTabSz="914099" fontAlgn="base">
              <a:spcBef>
                <a:spcPct val="0"/>
              </a:spcBef>
              <a:spcAft>
                <a:spcPct val="0"/>
              </a:spcAft>
            </a:pPr>
            <a:r>
              <a:rPr lang="en-US" sz="700" dirty="0" smtClean="0">
                <a:solidFill>
                  <a:schemeClr val="tx1"/>
                </a:solidFill>
                <a:latin typeface="Segoe UI" pitchFamily="34" charset="0"/>
                <a:ea typeface="Segoe UI" pitchFamily="34" charset="0"/>
                <a:cs typeface="Segoe UI" pitchFamily="34" charset="0"/>
              </a:rPr>
              <a:t>Health</a:t>
            </a:r>
            <a:endParaRPr lang="en-US" sz="700" dirty="0">
              <a:solidFill>
                <a:schemeClr val="tx1"/>
              </a:solidFill>
              <a:latin typeface="Segoe UI" pitchFamily="34" charset="0"/>
              <a:ea typeface="Segoe UI" pitchFamily="34" charset="0"/>
              <a:cs typeface="Segoe UI" pitchFamily="34" charset="0"/>
            </a:endParaRPr>
          </a:p>
        </p:txBody>
      </p:sp>
      <p:pic>
        <p:nvPicPr>
          <p:cNvPr id="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13" y="1505448"/>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890" y="1494928"/>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62" y="2123164"/>
            <a:ext cx="452281" cy="5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4794" y="1478152"/>
            <a:ext cx="505985" cy="50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5746" y="2254659"/>
            <a:ext cx="563409" cy="56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endCxn id="83" idx="1"/>
          </p:cNvCxnSpPr>
          <p:nvPr/>
        </p:nvCxnSpPr>
        <p:spPr>
          <a:xfrm rot="16200000" flipH="1">
            <a:off x="671106" y="2155820"/>
            <a:ext cx="282712" cy="217399"/>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10"/>
          <p:cNvCxnSpPr>
            <a:stCxn id="91" idx="1"/>
            <a:endCxn id="82" idx="3"/>
          </p:cNvCxnSpPr>
          <p:nvPr/>
        </p:nvCxnSpPr>
        <p:spPr>
          <a:xfrm flipH="1">
            <a:off x="1574288" y="1731145"/>
            <a:ext cx="330506" cy="24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
          <p:cNvCxnSpPr>
            <a:stCxn id="92" idx="0"/>
            <a:endCxn id="91" idx="2"/>
          </p:cNvCxnSpPr>
          <p:nvPr/>
        </p:nvCxnSpPr>
        <p:spPr>
          <a:xfrm flipV="1">
            <a:off x="1877451" y="1984137"/>
            <a:ext cx="280336" cy="27052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
          <p:cNvCxnSpPr>
            <a:stCxn id="92" idx="1"/>
            <a:endCxn id="83" idx="3"/>
          </p:cNvCxnSpPr>
          <p:nvPr/>
        </p:nvCxnSpPr>
        <p:spPr>
          <a:xfrm flipH="1" flipV="1">
            <a:off x="1373443" y="2405876"/>
            <a:ext cx="222303" cy="1304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Oval 105"/>
          <p:cNvSpPr/>
          <p:nvPr/>
        </p:nvSpPr>
        <p:spPr bwMode="auto">
          <a:xfrm>
            <a:off x="651960" y="1836440"/>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Tree>
    <p:extLst>
      <p:ext uri="{BB962C8B-B14F-4D97-AF65-F5344CB8AC3E}">
        <p14:creationId xmlns:p14="http://schemas.microsoft.com/office/powerpoint/2010/main" val="284486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7.80253E-7 -3.60777E-6 L -7.80253E-7 -0.3425 " pathEditMode="relative" rAng="0" ptsTypes="AA">
                                      <p:cBhvr>
                                        <p:cTn id="40" dur="1000" fill="hold"/>
                                        <p:tgtEl>
                                          <p:spTgt spid="105"/>
                                        </p:tgtEl>
                                        <p:attrNameLst>
                                          <p:attrName>ppt_x</p:attrName>
                                          <p:attrName>ppt_y</p:attrName>
                                        </p:attrNameLst>
                                      </p:cBhvr>
                                      <p:rCtr x="0" y="-17137"/>
                                    </p:animMotion>
                                  </p:childTnLst>
                                </p:cTn>
                              </p:par>
                            </p:childTnLst>
                          </p:cTn>
                        </p:par>
                        <p:par>
                          <p:cTn id="41" fill="hold">
                            <p:stCondLst>
                              <p:cond delay="1000"/>
                            </p:stCondLst>
                            <p:childTnLst>
                              <p:par>
                                <p:cTn id="42" presetID="1" presetClass="exit" presetSubtype="0" fill="hold" nodeType="afterEffect">
                                  <p:stCondLst>
                                    <p:cond delay="0"/>
                                  </p:stCondLst>
                                  <p:childTnLst>
                                    <p:set>
                                      <p:cBhvr>
                                        <p:cTn id="43" dur="1" fill="hold">
                                          <p:stCondLst>
                                            <p:cond delay="0"/>
                                          </p:stCondLst>
                                        </p:cTn>
                                        <p:tgtEl>
                                          <p:spTgt spid="31"/>
                                        </p:tgtEl>
                                        <p:attrNameLst>
                                          <p:attrName>style.visibility</p:attrName>
                                        </p:attrNameLst>
                                      </p:cBhvr>
                                      <p:to>
                                        <p:strVal val="hidden"/>
                                      </p:to>
                                    </p:set>
                                  </p:childTnLst>
                                </p:cTn>
                              </p:par>
                            </p:childTnLst>
                          </p:cTn>
                        </p:par>
                        <p:par>
                          <p:cTn id="44" fill="hold">
                            <p:stCondLst>
                              <p:cond delay="1000"/>
                            </p:stCondLst>
                            <p:childTnLst>
                              <p:par>
                                <p:cTn id="45" presetID="42" presetClass="path" presetSubtype="0" accel="50000" decel="50000" fill="hold" nodeType="afterEffect">
                                  <p:stCondLst>
                                    <p:cond delay="0"/>
                                  </p:stCondLst>
                                  <p:childTnLst>
                                    <p:animMotion origin="layout" path="M 0.00065 0.05759 L -0.81008 0.05921 " pathEditMode="relative" rAng="0" ptsTypes="AA">
                                      <p:cBhvr>
                                        <p:cTn id="46" dur="2000" fill="hold"/>
                                        <p:tgtEl>
                                          <p:spTgt spid="22"/>
                                        </p:tgtEl>
                                        <p:attrNameLst>
                                          <p:attrName>ppt_x</p:attrName>
                                          <p:attrName>ppt_y</p:attrName>
                                        </p:attrNameLst>
                                      </p:cBhvr>
                                      <p:rCtr x="-40537" y="69"/>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
                                        <p:tgtEl>
                                          <p:spTgt spid="82"/>
                                        </p:tgtEl>
                                      </p:cBhvr>
                                    </p:animEffect>
                                  </p:childTnLst>
                                </p:cTn>
                              </p:par>
                            </p:childTnLst>
                          </p:cTn>
                        </p:par>
                        <p:par>
                          <p:cTn id="61" fill="hold">
                            <p:stCondLst>
                              <p:cond delay="600"/>
                            </p:stCondLst>
                            <p:childTnLst>
                              <p:par>
                                <p:cTn id="62" presetID="10" presetClass="entr" presetSubtype="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100"/>
                                        <p:tgtEl>
                                          <p:spTgt spid="91"/>
                                        </p:tgtEl>
                                      </p:cBhvr>
                                    </p:animEffect>
                                  </p:childTnLst>
                                </p:cTn>
                              </p:par>
                            </p:childTnLst>
                          </p:cTn>
                        </p:par>
                        <p:par>
                          <p:cTn id="65" fill="hold">
                            <p:stCondLst>
                              <p:cond delay="700"/>
                            </p:stCondLst>
                            <p:childTnLst>
                              <p:par>
                                <p:cTn id="66" presetID="10" presetClass="entr" presetSubtype="0" fill="hold"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100"/>
                                        <p:tgtEl>
                                          <p:spTgt spid="92"/>
                                        </p:tgtEl>
                                      </p:cBhvr>
                                    </p:animEffect>
                                  </p:childTnLst>
                                </p:cTn>
                              </p:par>
                            </p:childTnLst>
                          </p:cTn>
                        </p:par>
                        <p:par>
                          <p:cTn id="69" fill="hold">
                            <p:stCondLst>
                              <p:cond delay="800"/>
                            </p:stCondLst>
                            <p:childTnLst>
                              <p:par>
                                <p:cTn id="70" presetID="10" presetClass="entr" presetSubtype="0"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100"/>
                                        <p:tgtEl>
                                          <p:spTgt spid="83"/>
                                        </p:tgtEl>
                                      </p:cBhvr>
                                    </p:animEffect>
                                  </p:childTnLst>
                                </p:cTn>
                              </p:par>
                            </p:childTnLst>
                          </p:cTn>
                        </p:par>
                        <p:par>
                          <p:cTn id="73" fill="hold">
                            <p:stCondLst>
                              <p:cond delay="900"/>
                            </p:stCondLst>
                            <p:childTnLst>
                              <p:par>
                                <p:cTn id="74" presetID="10" presetClass="entr" presetSubtype="0" fill="hold" nodeType="after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100"/>
                                        <p:tgtEl>
                                          <p:spTgt spid="100"/>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
                                        <p:tgtEl>
                                          <p:spTgt spid="101"/>
                                        </p:tgtEl>
                                      </p:cBhvr>
                                    </p:animEffect>
                                  </p:childTnLst>
                                </p:cTn>
                              </p:par>
                            </p:childTnLst>
                          </p:cTn>
                        </p:par>
                        <p:par>
                          <p:cTn id="81" fill="hold">
                            <p:stCondLst>
                              <p:cond delay="1100"/>
                            </p:stCondLst>
                            <p:childTnLst>
                              <p:par>
                                <p:cTn id="82" presetID="10" presetClass="entr" presetSubtype="0" fill="hold" nodeType="after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100"/>
                                        <p:tgtEl>
                                          <p:spTgt spid="104"/>
                                        </p:tgtEl>
                                      </p:cBhvr>
                                    </p:animEffect>
                                  </p:childTnLst>
                                </p:cTn>
                              </p:par>
                            </p:childTnLst>
                          </p:cTn>
                        </p:par>
                        <p:par>
                          <p:cTn id="85" fill="hold">
                            <p:stCondLst>
                              <p:cond delay="1200"/>
                            </p:stCondLst>
                            <p:childTnLst>
                              <p:par>
                                <p:cTn id="86" presetID="10" presetClass="entr" presetSubtype="0" fill="hold"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fade">
                                      <p:cBhvr>
                                        <p:cTn id="93" dur="100"/>
                                        <p:tgtEl>
                                          <p:spTgt spid="10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81"/>
                                        </p:tgtEl>
                                      </p:cBhvr>
                                    </p:animEffect>
                                    <p:set>
                                      <p:cBhvr>
                                        <p:cTn id="98" dur="1" fill="hold">
                                          <p:stCondLst>
                                            <p:cond delay="499"/>
                                          </p:stCondLst>
                                        </p:cTn>
                                        <p:tgtEl>
                                          <p:spTgt spid="8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2"/>
                                        </p:tgtEl>
                                      </p:cBhvr>
                                    </p:animEffect>
                                    <p:set>
                                      <p:cBhvr>
                                        <p:cTn id="101" dur="1" fill="hold">
                                          <p:stCondLst>
                                            <p:cond delay="499"/>
                                          </p:stCondLst>
                                        </p:cTn>
                                        <p:tgtEl>
                                          <p:spTgt spid="8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91"/>
                                        </p:tgtEl>
                                      </p:cBhvr>
                                    </p:animEffect>
                                    <p:set>
                                      <p:cBhvr>
                                        <p:cTn id="104" dur="1" fill="hold">
                                          <p:stCondLst>
                                            <p:cond delay="499"/>
                                          </p:stCondLst>
                                        </p:cTn>
                                        <p:tgtEl>
                                          <p:spTgt spid="9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3"/>
                                        </p:tgtEl>
                                      </p:cBhvr>
                                    </p:animEffect>
                                    <p:set>
                                      <p:cBhvr>
                                        <p:cTn id="110" dur="1" fill="hold">
                                          <p:stCondLst>
                                            <p:cond delay="499"/>
                                          </p:stCondLst>
                                        </p:cTn>
                                        <p:tgtEl>
                                          <p:spTgt spid="8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0"/>
                                        </p:tgtEl>
                                      </p:cBhvr>
                                    </p:animEffect>
                                    <p:set>
                                      <p:cBhvr>
                                        <p:cTn id="113" dur="1" fill="hold">
                                          <p:stCondLst>
                                            <p:cond delay="499"/>
                                          </p:stCondLst>
                                        </p:cTn>
                                        <p:tgtEl>
                                          <p:spTgt spid="10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01"/>
                                        </p:tgtEl>
                                      </p:cBhvr>
                                    </p:animEffect>
                                    <p:set>
                                      <p:cBhvr>
                                        <p:cTn id="116" dur="1" fill="hold">
                                          <p:stCondLst>
                                            <p:cond delay="499"/>
                                          </p:stCondLst>
                                        </p:cTn>
                                        <p:tgtEl>
                                          <p:spTgt spid="101"/>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04"/>
                                        </p:tgtEl>
                                      </p:cBhvr>
                                    </p:animEffect>
                                    <p:set>
                                      <p:cBhvr>
                                        <p:cTn id="119" dur="1" fill="hold">
                                          <p:stCondLst>
                                            <p:cond delay="499"/>
                                          </p:stCondLst>
                                        </p:cTn>
                                        <p:tgtEl>
                                          <p:spTgt spid="10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childTnLst>
                          </p:cTn>
                        </p:par>
                        <p:par>
                          <p:cTn id="123" fill="hold">
                            <p:stCondLst>
                              <p:cond delay="500"/>
                            </p:stCondLst>
                            <p:childTnLst>
                              <p:par>
                                <p:cTn id="124" presetID="42" presetClass="path" presetSubtype="0" accel="50000" decel="50000" fill="hold" grpId="1" nodeType="afterEffect">
                                  <p:stCondLst>
                                    <p:cond delay="0"/>
                                  </p:stCondLst>
                                  <p:childTnLst>
                                    <p:animMotion origin="layout" path="M 3.18614E-6 -3.58927E-6 L 0.02357 0.35616 " pathEditMode="relative" rAng="0" ptsTypes="AA">
                                      <p:cBhvr>
                                        <p:cTn id="125" dur="1000" fill="hold"/>
                                        <p:tgtEl>
                                          <p:spTgt spid="106"/>
                                        </p:tgtEl>
                                        <p:attrNameLst>
                                          <p:attrName>ppt_x</p:attrName>
                                          <p:attrName>ppt_y</p:attrName>
                                        </p:attrNameLst>
                                      </p:cBhvr>
                                      <p:rCtr x="1172" y="17808"/>
                                    </p:animMotion>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childTnLst>
                          </p:cTn>
                        </p:par>
                      </p:childTnLst>
                    </p:cTn>
                  </p:par>
                  <p:par>
                    <p:cTn id="131" fill="hold">
                      <p:stCondLst>
                        <p:cond delay="indefinite"/>
                      </p:stCondLst>
                      <p:childTnLst>
                        <p:par>
                          <p:cTn id="132" fill="hold">
                            <p:stCondLst>
                              <p:cond delay="0"/>
                            </p:stCondLst>
                            <p:childTnLst>
                              <p:par>
                                <p:cTn id="133" presetID="0" presetClass="path" presetSubtype="0" accel="50000" decel="50000" fill="hold" grpId="2" nodeType="clickEffect">
                                  <p:stCondLst>
                                    <p:cond delay="0"/>
                                  </p:stCondLst>
                                  <p:childTnLst>
                                    <p:animMotion origin="layout" path="M 0.02357 0.35615 L 0.02253 0.37604 L 0.01576 0.40981 L -0.00104 0.44172 L -0.02566 0.47942 L -0.03908 0.5192 L -0.04351 0.56892 L -0.03126 0.62257 L -0.00769 0.64454 L 0.02253 0.63853 " pathEditMode="relative" rAng="0" ptsTypes="AAAAAAAAAA">
                                      <p:cBhvr>
                                        <p:cTn id="134" dur="2000" fill="hold"/>
                                        <p:tgtEl>
                                          <p:spTgt spid="106"/>
                                        </p:tgtEl>
                                        <p:attrNameLst>
                                          <p:attrName>ppt_x</p:attrName>
                                          <p:attrName>ppt_y</p:attrName>
                                        </p:attrNameLst>
                                      </p:cBhvr>
                                      <p:rCtr x="-3361" y="14408"/>
                                    </p:animMotion>
                                  </p:childTnLst>
                                </p:cTn>
                              </p:par>
                            </p:childTnLst>
                          </p:cTn>
                        </p:par>
                        <p:par>
                          <p:cTn id="135" fill="hold">
                            <p:stCondLst>
                              <p:cond delay="2000"/>
                            </p:stCondLst>
                            <p:childTnLst>
                              <p:par>
                                <p:cTn id="136" presetID="10" presetClass="entr" presetSubtype="0" fill="hold" grpId="1" nodeType="afterEffect">
                                  <p:stCondLst>
                                    <p:cond delay="0"/>
                                  </p:stCondLst>
                                  <p:childTnLst>
                                    <p:set>
                                      <p:cBhvr>
                                        <p:cTn id="137" dur="1" fill="hold">
                                          <p:stCondLst>
                                            <p:cond delay="0"/>
                                          </p:stCondLst>
                                        </p:cTn>
                                        <p:tgtEl>
                                          <p:spTgt spid="131"/>
                                        </p:tgtEl>
                                        <p:attrNameLst>
                                          <p:attrName>style.visibility</p:attrName>
                                        </p:attrNameLst>
                                      </p:cBhvr>
                                      <p:to>
                                        <p:strVal val="visible"/>
                                      </p:to>
                                    </p:set>
                                    <p:animEffect transition="in" filter="fade">
                                      <p:cBhvr>
                                        <p:cTn id="138" dur="500"/>
                                        <p:tgtEl>
                                          <p:spTgt spid="131"/>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fade">
                                      <p:cBhvr>
                                        <p:cTn id="141" dur="500"/>
                                        <p:tgtEl>
                                          <p:spTgt spid="132"/>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500"/>
                                        <p:tgtEl>
                                          <p:spTgt spid="138"/>
                                        </p:tgtEl>
                                      </p:cBhvr>
                                    </p:animEffect>
                                  </p:childTnLst>
                                </p:cTn>
                              </p:par>
                            </p:childTnLst>
                          </p:cTn>
                        </p:par>
                        <p:par>
                          <p:cTn id="145" fill="hold">
                            <p:stCondLst>
                              <p:cond delay="2500"/>
                            </p:stCondLst>
                            <p:childTnLst>
                              <p:par>
                                <p:cTn id="146" presetID="0" presetClass="path" presetSubtype="0" accel="50000" decel="50000" fill="hold" grpId="0" nodeType="afterEffect">
                                  <p:stCondLst>
                                    <p:cond delay="0"/>
                                  </p:stCondLst>
                                  <p:childTnLst>
                                    <p:animMotion origin="layout" path="M 3.7163E-6 8.32562E-8 L 0.028 0.00185 L 0.05939 -0.00809 L 0.08844 -0.02197 L 0.13442 -0.04833 L 0.17025 -0.07216 " pathEditMode="relative" rAng="0" ptsTypes="AAAAAA">
                                      <p:cBhvr>
                                        <p:cTn id="147" dur="750" fill="hold"/>
                                        <p:tgtEl>
                                          <p:spTgt spid="131"/>
                                        </p:tgtEl>
                                        <p:attrNameLst>
                                          <p:attrName>ppt_x</p:attrName>
                                          <p:attrName>ppt_y</p:attrName>
                                        </p:attrNameLst>
                                      </p:cBhvr>
                                      <p:rCtr x="8506" y="-3515"/>
                                    </p:animMotion>
                                  </p:childTnLst>
                                </p:cTn>
                              </p:par>
                            </p:childTnLst>
                          </p:cTn>
                        </p:par>
                        <p:par>
                          <p:cTn id="148" fill="hold">
                            <p:stCondLst>
                              <p:cond delay="3250"/>
                            </p:stCondLst>
                            <p:childTnLst>
                              <p:par>
                                <p:cTn id="149" presetID="0" presetClass="path" presetSubtype="0" accel="50000" decel="50000" fill="hold" grpId="0" nodeType="afterEffect">
                                  <p:stCondLst>
                                    <p:cond delay="0"/>
                                  </p:stCondLst>
                                  <p:childTnLst>
                                    <p:animMotion origin="layout" path="M -3.99114E-6 -2.45143E-6 L 0.04924 -0.00416 L 0.10643 -0.01202 L 0.19709 -0.03191 L 0.25531 -0.05388 L 0.30689 -0.08349 " pathEditMode="relative" rAng="0" ptsTypes="AAAAAA">
                                      <p:cBhvr>
                                        <p:cTn id="150" dur="750" fill="hold"/>
                                        <p:tgtEl>
                                          <p:spTgt spid="132"/>
                                        </p:tgtEl>
                                        <p:attrNameLst>
                                          <p:attrName>ppt_x</p:attrName>
                                          <p:attrName>ppt_y</p:attrName>
                                        </p:attrNameLst>
                                      </p:cBhvr>
                                      <p:rCtr x="15345" y="-4186"/>
                                    </p:animMotion>
                                  </p:childTnLst>
                                </p:cTn>
                              </p:par>
                            </p:childTnLst>
                          </p:cTn>
                        </p:par>
                        <p:par>
                          <p:cTn id="151" fill="hold">
                            <p:stCondLst>
                              <p:cond delay="4000"/>
                            </p:stCondLst>
                            <p:childTnLst>
                              <p:par>
                                <p:cTn id="152" presetID="0" presetClass="path" presetSubtype="0" accel="50000" decel="50000" fill="hold" grpId="0" nodeType="afterEffect">
                                  <p:stCondLst>
                                    <p:cond delay="0"/>
                                  </p:stCondLst>
                                  <p:childTnLst>
                                    <p:animMotion origin="layout" path="M 3.63553E-6 8.14061E-7 L 0.11645 -0.00578 L 0.23524 -0.00185 L 0.37071 0.01596 L 0.44679 0.01989 L 0.52637 0.00601 L 0.59242 -0.02382 L 0.64621 -0.0636 L 0.70887 -0.08765 " pathEditMode="relative" rAng="0" ptsTypes="AAAAAAAAA">
                                      <p:cBhvr>
                                        <p:cTn id="153" dur="750" fill="hold"/>
                                        <p:tgtEl>
                                          <p:spTgt spid="138"/>
                                        </p:tgtEl>
                                        <p:attrNameLst>
                                          <p:attrName>ppt_x</p:attrName>
                                          <p:attrName>ppt_y</p:attrName>
                                        </p:attrNameLst>
                                      </p:cBhvr>
                                      <p:rCtr x="35444" y="-3400"/>
                                    </p:animMotion>
                                  </p:childTnLst>
                                </p:cTn>
                              </p:par>
                            </p:childTnLst>
                          </p:cTn>
                        </p:par>
                        <p:par>
                          <p:cTn id="154" fill="hold">
                            <p:stCondLst>
                              <p:cond delay="4750"/>
                            </p:stCondLst>
                            <p:childTnLst>
                              <p:par>
                                <p:cTn id="155" presetID="10" presetClass="exit" presetSubtype="0" fill="hold" grpId="3" nodeType="afterEffect">
                                  <p:stCondLst>
                                    <p:cond delay="250"/>
                                  </p:stCondLst>
                                  <p:childTnLst>
                                    <p:animEffect transition="out" filter="fade">
                                      <p:cBhvr>
                                        <p:cTn id="156" dur="500"/>
                                        <p:tgtEl>
                                          <p:spTgt spid="106"/>
                                        </p:tgtEl>
                                      </p:cBhvr>
                                    </p:animEffect>
                                    <p:set>
                                      <p:cBhvr>
                                        <p:cTn id="157" dur="1" fill="hold">
                                          <p:stCondLst>
                                            <p:cond delay="499"/>
                                          </p:stCondLst>
                                        </p:cTn>
                                        <p:tgtEl>
                                          <p:spTgt spid="106"/>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2" nodeType="clickEffect">
                                  <p:stCondLst>
                                    <p:cond delay="0"/>
                                  </p:stCondLst>
                                  <p:childTnLst>
                                    <p:animEffect transition="out" filter="fade">
                                      <p:cBhvr>
                                        <p:cTn id="161" dur="500"/>
                                        <p:tgtEl>
                                          <p:spTgt spid="131"/>
                                        </p:tgtEl>
                                      </p:cBhvr>
                                    </p:animEffect>
                                    <p:set>
                                      <p:cBhvr>
                                        <p:cTn id="162" dur="1" fill="hold">
                                          <p:stCondLst>
                                            <p:cond delay="499"/>
                                          </p:stCondLst>
                                        </p:cTn>
                                        <p:tgtEl>
                                          <p:spTgt spid="131"/>
                                        </p:tgtEl>
                                        <p:attrNameLst>
                                          <p:attrName>style.visibility</p:attrName>
                                        </p:attrNameLst>
                                      </p:cBhvr>
                                      <p:to>
                                        <p:strVal val="hidden"/>
                                      </p:to>
                                    </p:set>
                                  </p:childTnLst>
                                </p:cTn>
                              </p:par>
                              <p:par>
                                <p:cTn id="163" presetID="10" presetClass="exit" presetSubtype="0" fill="hold" grpId="2" nodeType="withEffect">
                                  <p:stCondLst>
                                    <p:cond delay="250"/>
                                  </p:stCondLst>
                                  <p:childTnLst>
                                    <p:animEffect transition="out" filter="fade">
                                      <p:cBhvr>
                                        <p:cTn id="164" dur="500"/>
                                        <p:tgtEl>
                                          <p:spTgt spid="132"/>
                                        </p:tgtEl>
                                      </p:cBhvr>
                                    </p:animEffect>
                                    <p:set>
                                      <p:cBhvr>
                                        <p:cTn id="165" dur="1" fill="hold">
                                          <p:stCondLst>
                                            <p:cond delay="499"/>
                                          </p:stCondLst>
                                        </p:cTn>
                                        <p:tgtEl>
                                          <p:spTgt spid="132"/>
                                        </p:tgtEl>
                                        <p:attrNameLst>
                                          <p:attrName>style.visibility</p:attrName>
                                        </p:attrNameLst>
                                      </p:cBhvr>
                                      <p:to>
                                        <p:strVal val="hidden"/>
                                      </p:to>
                                    </p:set>
                                  </p:childTnLst>
                                </p:cTn>
                              </p:par>
                            </p:childTnLst>
                          </p:cTn>
                        </p:par>
                        <p:par>
                          <p:cTn id="166" fill="hold">
                            <p:stCondLst>
                              <p:cond delay="750"/>
                            </p:stCondLst>
                            <p:childTnLst>
                              <p:par>
                                <p:cTn id="167" presetID="10" presetClass="exit" presetSubtype="0" fill="hold" grpId="2" nodeType="afterEffect">
                                  <p:stCondLst>
                                    <p:cond delay="0"/>
                                  </p:stCondLst>
                                  <p:childTnLst>
                                    <p:animEffect transition="out" filter="fade">
                                      <p:cBhvr>
                                        <p:cTn id="168" dur="500"/>
                                        <p:tgtEl>
                                          <p:spTgt spid="138"/>
                                        </p:tgtEl>
                                      </p:cBhvr>
                                    </p:animEffect>
                                    <p:set>
                                      <p:cBhvr>
                                        <p:cTn id="169" dur="1" fill="hold">
                                          <p:stCondLst>
                                            <p:cond delay="499"/>
                                          </p:stCondLst>
                                        </p:cTn>
                                        <p:tgtEl>
                                          <p:spTgt spid="138"/>
                                        </p:tgtEl>
                                        <p:attrNameLst>
                                          <p:attrName>style.visibility</p:attrName>
                                        </p:attrNameLst>
                                      </p:cBhvr>
                                      <p:to>
                                        <p:strVal val="hidden"/>
                                      </p:to>
                                    </p:set>
                                  </p:childTnLst>
                                </p:cTn>
                              </p:par>
                            </p:childTnLst>
                          </p:cTn>
                        </p:par>
                        <p:par>
                          <p:cTn id="170" fill="hold">
                            <p:stCondLst>
                              <p:cond delay="1250"/>
                            </p:stCondLst>
                            <p:childTnLst>
                              <p:par>
                                <p:cTn id="171" presetID="10" presetClass="entr" presetSubtype="0" fill="hold" grpId="0" nodeType="afterEffect">
                                  <p:stCondLst>
                                    <p:cond delay="0"/>
                                  </p:stCondLst>
                                  <p:childTnLst>
                                    <p:set>
                                      <p:cBhvr>
                                        <p:cTn id="172" dur="1" fill="hold">
                                          <p:stCondLst>
                                            <p:cond delay="0"/>
                                          </p:stCondLst>
                                        </p:cTn>
                                        <p:tgtEl>
                                          <p:spTgt spid="78"/>
                                        </p:tgtEl>
                                        <p:attrNameLst>
                                          <p:attrName>style.visibility</p:attrName>
                                        </p:attrNameLst>
                                      </p:cBhvr>
                                      <p:to>
                                        <p:strVal val="visible"/>
                                      </p:to>
                                    </p:set>
                                    <p:animEffect transition="in" filter="fade">
                                      <p:cBhvr>
                                        <p:cTn id="173" dur="500"/>
                                        <p:tgtEl>
                                          <p:spTgt spid="78"/>
                                        </p:tgtEl>
                                      </p:cBhvr>
                                    </p:animEffect>
                                  </p:childTnLst>
                                </p:cTn>
                              </p:par>
                            </p:childTnLst>
                          </p:cTn>
                        </p:par>
                        <p:par>
                          <p:cTn id="174" fill="hold">
                            <p:stCondLst>
                              <p:cond delay="1750"/>
                            </p:stCondLst>
                            <p:childTnLst>
                              <p:par>
                                <p:cTn id="175" presetID="10" presetClass="entr" presetSubtype="0" fill="hold" grpId="0" nodeType="after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fade">
                                      <p:cBhvr>
                                        <p:cTn id="177" dur="500"/>
                                        <p:tgtEl>
                                          <p:spTgt spid="79"/>
                                        </p:tgtEl>
                                      </p:cBhvr>
                                    </p:animEffect>
                                  </p:childTnLst>
                                </p:cTn>
                              </p:par>
                            </p:childTnLst>
                          </p:cTn>
                        </p:par>
                        <p:par>
                          <p:cTn id="178" fill="hold">
                            <p:stCondLst>
                              <p:cond delay="2250"/>
                            </p:stCondLst>
                            <p:childTnLst>
                              <p:par>
                                <p:cTn id="179" presetID="10" presetClass="entr" presetSubtype="0" fill="hold" grpId="0" nodeType="afterEffect">
                                  <p:stCondLst>
                                    <p:cond delay="0"/>
                                  </p:stCondLst>
                                  <p:childTnLst>
                                    <p:set>
                                      <p:cBhvr>
                                        <p:cTn id="180" dur="1" fill="hold">
                                          <p:stCondLst>
                                            <p:cond delay="0"/>
                                          </p:stCondLst>
                                        </p:cTn>
                                        <p:tgtEl>
                                          <p:spTgt spid="80"/>
                                        </p:tgtEl>
                                        <p:attrNameLst>
                                          <p:attrName>style.visibility</p:attrName>
                                        </p:attrNameLst>
                                      </p:cBhvr>
                                      <p:to>
                                        <p:strVal val="visible"/>
                                      </p:to>
                                    </p:set>
                                    <p:animEffect transition="in" filter="fade">
                                      <p:cBhvr>
                                        <p:cTn id="181" dur="500"/>
                                        <p:tgtEl>
                                          <p:spTgt spid="80"/>
                                        </p:tgtEl>
                                      </p:cBhvr>
                                    </p:animEffect>
                                  </p:childTnLst>
                                </p:cTn>
                              </p:par>
                              <p:par>
                                <p:cTn id="182" presetID="0" presetClass="path" presetSubtype="0" accel="50000" decel="50000" fill="hold" grpId="1" nodeType="withEffect">
                                  <p:stCondLst>
                                    <p:cond delay="0"/>
                                  </p:stCondLst>
                                  <p:childTnLst>
                                    <p:animMotion origin="layout" path="M 0 0 L -0.00665 0.02798 L -0.02801 0.05574 L -0.05484 0.07169 L -0.08623 0.07956 L -0.11528 0.08765 L -0.1511 0.08765 " pathEditMode="relative" ptsTypes="AAAAAAA">
                                      <p:cBhvr>
                                        <p:cTn id="183" dur="1000" fill="hold"/>
                                        <p:tgtEl>
                                          <p:spTgt spid="78"/>
                                        </p:tgtEl>
                                        <p:attrNameLst>
                                          <p:attrName>ppt_x</p:attrName>
                                          <p:attrName>ppt_y</p:attrName>
                                        </p:attrNameLst>
                                      </p:cBhvr>
                                    </p:animMotion>
                                  </p:childTnLst>
                                </p:cTn>
                              </p:par>
                              <p:par>
                                <p:cTn id="184" presetID="0" presetClass="path" presetSubtype="0" accel="50000" decel="50000" fill="hold" grpId="1" nodeType="withEffect">
                                  <p:stCondLst>
                                    <p:cond delay="0"/>
                                  </p:stCondLst>
                                  <p:childTnLst>
                                    <p:animMotion origin="layout" path="M 0 0 L -0.02684 0.0259 L -0.07503 0.05782 L -0.12427 0.07771 L -0.17468 0.09551 L -0.23629 0.09944 L -0.29895 0.09158 " pathEditMode="relative" ptsTypes="AAAAAAA">
                                      <p:cBhvr>
                                        <p:cTn id="185" dur="1000" fill="hold"/>
                                        <p:tgtEl>
                                          <p:spTgt spid="79"/>
                                        </p:tgtEl>
                                        <p:attrNameLst>
                                          <p:attrName>ppt_x</p:attrName>
                                          <p:attrName>ppt_y</p:attrName>
                                        </p:attrNameLst>
                                      </p:cBhvr>
                                    </p:animMotion>
                                  </p:childTnLst>
                                </p:cTn>
                              </p:par>
                              <p:par>
                                <p:cTn id="186" presetID="0" presetClass="path" presetSubtype="0" accel="50000" decel="50000" fill="hold" grpId="1" nodeType="withEffect">
                                  <p:stCondLst>
                                    <p:cond delay="0"/>
                                  </p:stCondLst>
                                  <p:childTnLst>
                                    <p:animMotion origin="layout" path="M -0.00039 -0.00301 L -0.05497 0.0178 L -0.12206 0.01595 L -0.19839 0.01595 L -0.25218 0.0259 L -0.33151 0.04579 L -0.39091 0.06568 L -0.44236 0.08742 L -0.49499 0.09736 L -0.52638 0.09944 " pathEditMode="relative" rAng="0" ptsTypes="AAAAAAAAAA">
                                      <p:cBhvr>
                                        <p:cTn id="187" dur="1000" fill="hold"/>
                                        <p:tgtEl>
                                          <p:spTgt spid="80"/>
                                        </p:tgtEl>
                                        <p:attrNameLst>
                                          <p:attrName>ppt_x</p:attrName>
                                          <p:attrName>ppt_y</p:attrName>
                                        </p:attrNameLst>
                                      </p:cBhvr>
                                      <p:rCtr x="-26299" y="5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5" grpId="0" animBg="1"/>
      <p:bldP spid="105" grpId="1" animBg="1"/>
      <p:bldP spid="131" grpId="0" animBg="1"/>
      <p:bldP spid="131" grpId="1" animBg="1"/>
      <p:bldP spid="131" grpId="2" animBg="1"/>
      <p:bldP spid="132" grpId="0" animBg="1"/>
      <p:bldP spid="132" grpId="1" animBg="1"/>
      <p:bldP spid="132" grpId="2" animBg="1"/>
      <p:bldP spid="138" grpId="0" animBg="1"/>
      <p:bldP spid="138" grpId="1" animBg="1"/>
      <p:bldP spid="138" grpId="2" animBg="1"/>
      <p:bldP spid="78" grpId="0" animBg="1"/>
      <p:bldP spid="78" grpId="1" animBg="1"/>
      <p:bldP spid="79" grpId="0" animBg="1"/>
      <p:bldP spid="79" grpId="1" animBg="1"/>
      <p:bldP spid="80" grpId="0" animBg="1"/>
      <p:bldP spid="80" grpId="1" animBg="1"/>
      <p:bldP spid="106" grpId="0" animBg="1"/>
      <p:bldP spid="106" grpId="1" animBg="1"/>
      <p:bldP spid="106" grpId="2" animBg="1"/>
      <p:bldP spid="106"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455852" y="4502902"/>
            <a:ext cx="2244208" cy="684051"/>
            <a:chOff x="8401260" y="3724966"/>
            <a:chExt cx="2244208" cy="684051"/>
          </a:xfrm>
        </p:grpSpPr>
        <p:sp>
          <p:nvSpPr>
            <p:cNvPr id="87" name="Rectangle 86"/>
            <p:cNvSpPr/>
            <p:nvPr/>
          </p:nvSpPr>
          <p:spPr bwMode="auto">
            <a:xfrm>
              <a:off x="8401260" y="3724966"/>
              <a:ext cx="2244208" cy="684051"/>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10" name="Group 9"/>
            <p:cNvGrpSpPr/>
            <p:nvPr/>
          </p:nvGrpSpPr>
          <p:grpSpPr>
            <a:xfrm>
              <a:off x="8464716" y="3779558"/>
              <a:ext cx="1666014" cy="565424"/>
              <a:chOff x="2530368" y="5722559"/>
              <a:chExt cx="1666014" cy="56542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368" y="5722559"/>
                <a:ext cx="452281" cy="56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ctangle 143"/>
              <p:cNvSpPr/>
              <p:nvPr/>
            </p:nvSpPr>
            <p:spPr bwMode="auto">
              <a:xfrm>
                <a:off x="2955345" y="5794639"/>
                <a:ext cx="12410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Data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8" name="Group 27"/>
          <p:cNvGrpSpPr/>
          <p:nvPr/>
        </p:nvGrpSpPr>
        <p:grpSpPr>
          <a:xfrm>
            <a:off x="2621519" y="4502903"/>
            <a:ext cx="2244208" cy="684050"/>
            <a:chOff x="2566927" y="3724967"/>
            <a:chExt cx="2244208" cy="684050"/>
          </a:xfrm>
        </p:grpSpPr>
        <p:sp>
          <p:nvSpPr>
            <p:cNvPr id="85" name="Rectangle 84"/>
            <p:cNvSpPr/>
            <p:nvPr/>
          </p:nvSpPr>
          <p:spPr bwMode="auto">
            <a:xfrm>
              <a:off x="2566927" y="3724967"/>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grpSp>
          <p:nvGrpSpPr>
            <p:cNvPr id="9" name="Group 8"/>
            <p:cNvGrpSpPr/>
            <p:nvPr/>
          </p:nvGrpSpPr>
          <p:grpSpPr>
            <a:xfrm>
              <a:off x="2641654" y="3779558"/>
              <a:ext cx="1629668" cy="562100"/>
              <a:chOff x="3849816" y="5776010"/>
              <a:chExt cx="1629668" cy="562100"/>
            </a:xfrm>
          </p:grpSpPr>
          <p:pic>
            <p:nvPicPr>
              <p:cNvPr id="1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816" y="5776010"/>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bwMode="auto">
              <a:xfrm>
                <a:off x="4253002" y="5802415"/>
                <a:ext cx="1226482"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Web Tier</a:t>
                </a:r>
                <a:endParaRPr lang="en-US" sz="2000" dirty="0">
                  <a:gradFill>
                    <a:gsLst>
                      <a:gs pos="0">
                        <a:srgbClr val="FFFFFF"/>
                      </a:gs>
                      <a:gs pos="100000">
                        <a:srgbClr val="FFFFFF"/>
                      </a:gs>
                    </a:gsLst>
                    <a:lin ang="5400000" scaled="0"/>
                  </a:gradFill>
                  <a:latin typeface="Segoe UI Semibold" pitchFamily="34" charset="0"/>
                </a:endParaRPr>
              </a:p>
            </p:txBody>
          </p:sp>
        </p:grpSp>
      </p:grpSp>
      <p:grpSp>
        <p:nvGrpSpPr>
          <p:cNvPr id="29" name="Group 28"/>
          <p:cNvGrpSpPr/>
          <p:nvPr/>
        </p:nvGrpSpPr>
        <p:grpSpPr>
          <a:xfrm>
            <a:off x="2621519" y="5226680"/>
            <a:ext cx="2244208" cy="707882"/>
            <a:chOff x="2566927" y="4448744"/>
            <a:chExt cx="2244208" cy="707882"/>
          </a:xfrm>
        </p:grpSpPr>
        <p:sp>
          <p:nvSpPr>
            <p:cNvPr id="93" name="Rectangle 92"/>
            <p:cNvSpPr/>
            <p:nvPr/>
          </p:nvSpPr>
          <p:spPr bwMode="auto">
            <a:xfrm>
              <a:off x="2566927"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6" name="Rectangle 95"/>
            <p:cNvSpPr/>
            <p:nvPr/>
          </p:nvSpPr>
          <p:spPr bwMode="auto">
            <a:xfrm>
              <a:off x="2691355" y="4448744"/>
              <a:ext cx="207164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Windows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3" name="Group 32"/>
          <p:cNvGrpSpPr/>
          <p:nvPr/>
        </p:nvGrpSpPr>
        <p:grpSpPr>
          <a:xfrm>
            <a:off x="8455852" y="5213032"/>
            <a:ext cx="2244208" cy="712563"/>
            <a:chOff x="8401260" y="4435096"/>
            <a:chExt cx="2244208" cy="712563"/>
          </a:xfrm>
        </p:grpSpPr>
        <p:sp>
          <p:nvSpPr>
            <p:cNvPr id="95" name="Rectangle 94"/>
            <p:cNvSpPr/>
            <p:nvPr/>
          </p:nvSpPr>
          <p:spPr bwMode="auto">
            <a:xfrm>
              <a:off x="8401260" y="4463609"/>
              <a:ext cx="2244208"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7" name="Rectangle 96"/>
            <p:cNvSpPr/>
            <p:nvPr/>
          </p:nvSpPr>
          <p:spPr bwMode="auto">
            <a:xfrm>
              <a:off x="8815091" y="4435096"/>
              <a:ext cx="1452890"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Server</a:t>
              </a: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SQL Azure</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30" name="Group 29"/>
          <p:cNvGrpSpPr/>
          <p:nvPr/>
        </p:nvGrpSpPr>
        <p:grpSpPr>
          <a:xfrm>
            <a:off x="5108077" y="5213032"/>
            <a:ext cx="3136013" cy="712563"/>
            <a:chOff x="5053485" y="4435096"/>
            <a:chExt cx="3136013" cy="712563"/>
          </a:xfrm>
        </p:grpSpPr>
        <p:sp>
          <p:nvSpPr>
            <p:cNvPr id="94" name="Rectangle 93"/>
            <p:cNvSpPr/>
            <p:nvPr/>
          </p:nvSpPr>
          <p:spPr bwMode="auto">
            <a:xfrm>
              <a:off x="5053485" y="4463609"/>
              <a:ext cx="3136013" cy="684050"/>
            </a:xfrm>
            <a:prstGeom prst="rect">
              <a:avLst/>
            </a:prstGeom>
            <a:solidFill>
              <a:srgbClr val="FFFFFF">
                <a:alpha val="20000"/>
              </a:srgb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8" name="Rectangle 97"/>
            <p:cNvSpPr/>
            <p:nvPr/>
          </p:nvSpPr>
          <p:spPr bwMode="auto">
            <a:xfrm>
              <a:off x="5878692" y="4435096"/>
              <a:ext cx="1354209" cy="707882"/>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a:gradFill>
                    <a:gsLst>
                      <a:gs pos="0">
                        <a:srgbClr val="FFFFFF"/>
                      </a:gs>
                      <a:gs pos="100000">
                        <a:srgbClr val="FFFFFF"/>
                      </a:gs>
                    </a:gsLst>
                    <a:lin ang="5400000" scaled="0"/>
                  </a:gradFill>
                  <a:latin typeface="Segoe UI Semibold" pitchFamily="34" charset="0"/>
                </a:rPr>
                <a:t/>
              </a:r>
              <a:br>
                <a:rPr lang="en-US" sz="2000" dirty="0">
                  <a:gradFill>
                    <a:gsLst>
                      <a:gs pos="0">
                        <a:srgbClr val="FFFFFF"/>
                      </a:gs>
                      <a:gs pos="100000">
                        <a:srgbClr val="FFFFFF"/>
                      </a:gs>
                    </a:gsLst>
                    <a:lin ang="5400000" scaled="0"/>
                  </a:gradFill>
                  <a:latin typeface="Segoe UI Semibold" pitchFamily="34" charset="0"/>
                </a:rPr>
              </a:br>
              <a:r>
                <a:rPr lang="en-US" sz="2000" dirty="0" smtClean="0">
                  <a:gradFill>
                    <a:gsLst>
                      <a:gs pos="0">
                        <a:srgbClr val="FFFFFF"/>
                      </a:gs>
                      <a:gs pos="100000">
                        <a:srgbClr val="FFFFFF"/>
                      </a:gs>
                    </a:gsLst>
                    <a:lin ang="5400000" scaled="0"/>
                  </a:gradFill>
                  <a:latin typeface="Segoe UI Semibold" pitchFamily="34" charset="0"/>
                </a:rPr>
                <a:t>Container</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2" name="Rectangle 101"/>
          <p:cNvSpPr/>
          <p:nvPr/>
        </p:nvSpPr>
        <p:spPr bwMode="auto">
          <a:xfrm>
            <a:off x="968991" y="3188218"/>
            <a:ext cx="1419366" cy="1385709"/>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Developer</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Tools</a:t>
            </a:r>
            <a:endParaRPr lang="en-US" dirty="0">
              <a:gradFill>
                <a:gsLst>
                  <a:gs pos="0">
                    <a:srgbClr val="FFFFFF"/>
                  </a:gs>
                  <a:gs pos="100000">
                    <a:srgbClr val="FFFFFF"/>
                  </a:gs>
                </a:gsLst>
                <a:lin ang="5400000" scaled="0"/>
              </a:gradFill>
              <a:latin typeface="Segoe UI Semibold" pitchFamily="34" charset="0"/>
            </a:endParaRPr>
          </a:p>
        </p:txBody>
      </p:sp>
      <p:sp>
        <p:nvSpPr>
          <p:cNvPr id="103" name="Rectangle 102"/>
          <p:cNvSpPr/>
          <p:nvPr/>
        </p:nvSpPr>
        <p:spPr bwMode="auto">
          <a:xfrm>
            <a:off x="968991" y="5038140"/>
            <a:ext cx="1419366" cy="1415045"/>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smtClean="0">
                <a:gradFill>
                  <a:gsLst>
                    <a:gs pos="0">
                      <a:srgbClr val="FFFFFF"/>
                    </a:gs>
                    <a:gs pos="100000">
                      <a:srgbClr val="FFFFFF"/>
                    </a:gs>
                  </a:gsLst>
                  <a:lin ang="5400000" scaled="0"/>
                </a:gradFill>
                <a:latin typeface="Segoe UI Semibold" pitchFamily="34" charset="0"/>
              </a:rPr>
              <a:t>AppFabric</a:t>
            </a:r>
            <a:endParaRPr lang="en-US" dirty="0" smtClean="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UI Semibold" pitchFamily="34" charset="0"/>
              </a:rPr>
              <a:t>Manager</a:t>
            </a:r>
            <a:endParaRPr lang="en-US" dirty="0">
              <a:gradFill>
                <a:gsLst>
                  <a:gs pos="0">
                    <a:srgbClr val="FFFFFF"/>
                  </a:gs>
                  <a:gs pos="100000">
                    <a:srgbClr val="FFFFFF"/>
                  </a:gs>
                </a:gsLst>
                <a:lin ang="5400000" scaled="0"/>
              </a:gradFill>
              <a:latin typeface="Segoe UI Semibold" pitchFamily="34" charset="0"/>
            </a:endParaRPr>
          </a:p>
        </p:txBody>
      </p:sp>
      <p:sp>
        <p:nvSpPr>
          <p:cNvPr id="105" name="Rectangle 104"/>
          <p:cNvSpPr/>
          <p:nvPr/>
        </p:nvSpPr>
        <p:spPr bwMode="auto">
          <a:xfrm>
            <a:off x="2634324" y="1639667"/>
            <a:ext cx="8091824" cy="667594"/>
          </a:xfrm>
          <a:prstGeom prst="rect">
            <a:avLst/>
          </a:prstGeom>
          <a:solidFill>
            <a:schemeClr val="tx1">
              <a:lumMod val="75000"/>
              <a:alpha val="20000"/>
            </a:scheme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UI Semibold" pitchFamily="34" charset="0"/>
              </a:rPr>
              <a:t>Applications</a:t>
            </a:r>
          </a:p>
        </p:txBody>
      </p:sp>
      <p:grpSp>
        <p:nvGrpSpPr>
          <p:cNvPr id="22" name="Group 21"/>
          <p:cNvGrpSpPr/>
          <p:nvPr/>
        </p:nvGrpSpPr>
        <p:grpSpPr>
          <a:xfrm>
            <a:off x="2635532" y="2402797"/>
            <a:ext cx="8091824" cy="2782939"/>
            <a:chOff x="12748674" y="2527703"/>
            <a:chExt cx="8091824" cy="2782939"/>
          </a:xfrm>
        </p:grpSpPr>
        <p:grpSp>
          <p:nvGrpSpPr>
            <p:cNvPr id="26" name="Group 25"/>
            <p:cNvGrpSpPr/>
            <p:nvPr/>
          </p:nvGrpSpPr>
          <p:grpSpPr>
            <a:xfrm>
              <a:off x="12952809" y="2694427"/>
              <a:ext cx="4730965" cy="1298257"/>
              <a:chOff x="2215199" y="2323698"/>
              <a:chExt cx="4730965" cy="1298257"/>
            </a:xfrm>
          </p:grpSpPr>
          <p:sp>
            <p:nvSpPr>
              <p:cNvPr id="180" name="Rounded Rectangle 179"/>
              <p:cNvSpPr/>
              <p:nvPr/>
            </p:nvSpPr>
            <p:spPr bwMode="auto">
              <a:xfrm>
                <a:off x="4353940" y="3281440"/>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grpSp>
            <p:nvGrpSpPr>
              <p:cNvPr id="182" name="Group 181"/>
              <p:cNvGrpSpPr/>
              <p:nvPr/>
            </p:nvGrpSpPr>
            <p:grpSpPr>
              <a:xfrm>
                <a:off x="2215199" y="2323698"/>
                <a:ext cx="869463" cy="1298257"/>
                <a:chOff x="3331417" y="1855275"/>
                <a:chExt cx="1052051" cy="1570891"/>
              </a:xfrm>
            </p:grpSpPr>
            <p:sp>
              <p:nvSpPr>
                <p:cNvPr id="183" name="Rounded Rectangle 182"/>
                <p:cNvSpPr/>
                <p:nvPr/>
              </p:nvSpPr>
              <p:spPr bwMode="auto">
                <a:xfrm>
                  <a:off x="3331417" y="3014144"/>
                  <a:ext cx="1052051" cy="412022"/>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767" y="1855275"/>
                  <a:ext cx="1023347"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786" y="2397090"/>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3156766" y="2485689"/>
                <a:ext cx="1142576" cy="1136266"/>
                <a:chOff x="3843436" y="-4138449"/>
                <a:chExt cx="1142576" cy="1136266"/>
              </a:xfrm>
            </p:grpSpPr>
            <p:pic>
              <p:nvPicPr>
                <p:cNvPr id="1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129" y="-4138449"/>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843436" y="-3342697"/>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grpSp>
          <p:grpSp>
            <p:nvGrpSpPr>
              <p:cNvPr id="195" name="Group 194"/>
              <p:cNvGrpSpPr/>
              <p:nvPr/>
            </p:nvGrpSpPr>
            <p:grpSpPr>
              <a:xfrm>
                <a:off x="5826879" y="2374240"/>
                <a:ext cx="1119285" cy="1247715"/>
                <a:chOff x="5851215" y="-4151400"/>
                <a:chExt cx="1119285" cy="1247715"/>
              </a:xfrm>
            </p:grpSpPr>
            <p:sp>
              <p:nvSpPr>
                <p:cNvPr id="196" name="Rounded Rectangle 195"/>
                <p:cNvSpPr/>
                <p:nvPr/>
              </p:nvSpPr>
              <p:spPr bwMode="auto">
                <a:xfrm>
                  <a:off x="5851215" y="-3244199"/>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6429" y="-4151400"/>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18087973" y="2605100"/>
              <a:ext cx="2427003" cy="1401683"/>
              <a:chOff x="9357062" y="5151374"/>
              <a:chExt cx="2427003" cy="1401683"/>
            </a:xfrm>
          </p:grpSpPr>
          <p:pic>
            <p:nvPicPr>
              <p:cNvPr id="7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20915" y="6199787"/>
                <a:ext cx="134125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Web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17" name="Group 16"/>
            <p:cNvGrpSpPr/>
            <p:nvPr/>
          </p:nvGrpSpPr>
          <p:grpSpPr>
            <a:xfrm>
              <a:off x="12748674" y="2527703"/>
              <a:ext cx="8091824" cy="2782939"/>
              <a:chOff x="2635683" y="2527703"/>
              <a:chExt cx="8091824" cy="2782939"/>
            </a:xfrm>
          </p:grpSpPr>
          <p:sp>
            <p:nvSpPr>
              <p:cNvPr id="176" name="Rectangle 175"/>
              <p:cNvSpPr/>
              <p:nvPr/>
            </p:nvSpPr>
            <p:spPr bwMode="auto">
              <a:xfrm>
                <a:off x="2635683" y="2527703"/>
                <a:ext cx="8091824" cy="1669995"/>
              </a:xfrm>
              <a:prstGeom prst="rect">
                <a:avLst/>
              </a:prstGeom>
              <a:solidFill>
                <a:srgbClr val="FFFFFF">
                  <a:alpha val="20000"/>
                </a:srgb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6" name="Rectangle 85"/>
              <p:cNvSpPr/>
              <p:nvPr/>
            </p:nvSpPr>
            <p:spPr bwMode="auto">
              <a:xfrm>
                <a:off x="5113589" y="4626592"/>
                <a:ext cx="3131860" cy="684050"/>
              </a:xfrm>
              <a:prstGeom prst="rect">
                <a:avLst/>
              </a:prstGeom>
              <a:solidFill>
                <a:srgbClr val="FFFFFF">
                  <a:alpha val="20000"/>
                </a:srgbClr>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8" name="Rectangle 87"/>
              <p:cNvSpPr/>
              <p:nvPr/>
            </p:nvSpPr>
            <p:spPr bwMode="auto">
              <a:xfrm>
                <a:off x="5645833" y="4762180"/>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Services</a:t>
                </a:r>
                <a:endParaRPr lang="en-US" sz="2000" dirty="0">
                  <a:gradFill>
                    <a:gsLst>
                      <a:gs pos="0">
                        <a:srgbClr val="FFFFFF"/>
                      </a:gs>
                      <a:gs pos="100000">
                        <a:srgbClr val="FFFFFF"/>
                      </a:gs>
                    </a:gsLst>
                    <a:lin ang="5400000" scaled="0"/>
                  </a:gradFill>
                  <a:latin typeface="Segoe UI Semibold" pitchFamily="34" charset="0"/>
                </a:endParaRPr>
              </a:p>
            </p:txBody>
          </p:sp>
          <p:pic>
            <p:nvPicPr>
              <p:cNvPr id="8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5426" y="4672444"/>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2635684" y="4208658"/>
                <a:ext cx="2499742" cy="41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245449" y="4197698"/>
                <a:ext cx="2482058" cy="428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4641140" y="6164880"/>
            <a:ext cx="1285411" cy="562100"/>
            <a:chOff x="5937697" y="7044393"/>
            <a:chExt cx="1285411" cy="562100"/>
          </a:xfrm>
        </p:grpSpPr>
        <p:pic>
          <p:nvPicPr>
            <p:cNvPr id="1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6299209" y="7113096"/>
              <a:ext cx="923899"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Server</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27" name="Group 126"/>
          <p:cNvGrpSpPr/>
          <p:nvPr/>
        </p:nvGrpSpPr>
        <p:grpSpPr>
          <a:xfrm>
            <a:off x="7024361" y="6152036"/>
            <a:ext cx="1756972" cy="615085"/>
            <a:chOff x="8362280" y="7005607"/>
            <a:chExt cx="1756972" cy="615085"/>
          </a:xfrm>
        </p:grpSpPr>
        <p:pic>
          <p:nvPicPr>
            <p:cNvPr id="1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106" name="Oval 105"/>
          <p:cNvSpPr/>
          <p:nvPr/>
        </p:nvSpPr>
        <p:spPr bwMode="auto">
          <a:xfrm>
            <a:off x="921223" y="4474225"/>
            <a:ext cx="1514902" cy="619451"/>
          </a:xfrm>
          <a:prstGeom prst="ellipse">
            <a:avLst/>
          </a:prstGeom>
          <a:solidFill>
            <a:schemeClr val="bg1"/>
          </a:solidFill>
          <a:ln w="2857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latin typeface="Segoe UI Semibold" pitchFamily="34" charset="0"/>
              </a:rPr>
              <a:t>Composition</a:t>
            </a:r>
          </a:p>
          <a:p>
            <a:pPr algn="ctr" defTabSz="914099" fontAlgn="base">
              <a:spcBef>
                <a:spcPct val="0"/>
              </a:spcBef>
              <a:spcAft>
                <a:spcPct val="0"/>
              </a:spcAft>
            </a:pPr>
            <a:r>
              <a:rPr lang="en-US" sz="1200" dirty="0" smtClean="0">
                <a:solidFill>
                  <a:schemeClr val="tx1"/>
                </a:solidFill>
                <a:latin typeface="Segoe UI Semibold" pitchFamily="34" charset="0"/>
              </a:rPr>
              <a:t>Model</a:t>
            </a:r>
            <a:endParaRPr lang="en-US" sz="1200" dirty="0">
              <a:solidFill>
                <a:schemeClr val="tx1"/>
              </a:solidFill>
              <a:latin typeface="Segoe UI Semibold" pitchFamily="34" charset="0"/>
            </a:endParaRPr>
          </a:p>
        </p:txBody>
      </p:sp>
      <p:sp>
        <p:nvSpPr>
          <p:cNvPr id="61" name="Title 11"/>
          <p:cNvSpPr txBox="1">
            <a:spLocks/>
          </p:cNvSpPr>
          <p:nvPr/>
        </p:nvSpPr>
        <p:spPr>
          <a:xfrm>
            <a:off x="346739" y="296840"/>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smtClean="0">
                <a:gradFill flip="none" rotWithShape="1">
                  <a:gsLst>
                    <a:gs pos="0">
                      <a:srgbClr val="FFFFFF"/>
                    </a:gs>
                    <a:gs pos="86000">
                      <a:srgbClr val="FFFFFF"/>
                    </a:gs>
                  </a:gsLst>
                  <a:lin ang="5400000" scaled="0"/>
                  <a:tileRect/>
                </a:gradFill>
              </a:rPr>
              <a:t>AppFabric:  Next-generation Application Platform </a:t>
            </a:r>
            <a:br>
              <a:rPr lang="en-US" sz="3600" dirty="0" smtClean="0">
                <a:gradFill flip="none" rotWithShape="1">
                  <a:gsLst>
                    <a:gs pos="0">
                      <a:srgbClr val="FFFFFF"/>
                    </a:gs>
                    <a:gs pos="86000">
                      <a:srgbClr val="FFFFFF"/>
                    </a:gs>
                  </a:gsLst>
                  <a:lin ang="5400000" scaled="0"/>
                  <a:tileRect/>
                </a:gradFill>
              </a:rPr>
            </a:br>
            <a:r>
              <a:rPr lang="en-US" sz="2800" i="1" dirty="0" smtClean="0">
                <a:solidFill>
                  <a:srgbClr val="92D050"/>
                </a:solidFill>
              </a:rPr>
              <a:t>A platform and middleware services for Cloud and Server applications </a:t>
            </a:r>
            <a:endParaRPr lang="en-US" sz="3600" i="1" spc="0" dirty="0"/>
          </a:p>
        </p:txBody>
      </p:sp>
    </p:spTree>
    <p:extLst>
      <p:ext uri="{BB962C8B-B14F-4D97-AF65-F5344CB8AC3E}">
        <p14:creationId xmlns:p14="http://schemas.microsoft.com/office/powerpoint/2010/main" val="374111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Azure </a:t>
            </a:r>
            <a:r>
              <a:rPr lang="en-US" dirty="0" err="1" smtClean="0"/>
              <a:t>AppFabric</a:t>
            </a:r>
            <a:r>
              <a:rPr lang="en-US" dirty="0" smtClean="0"/>
              <a:t> </a:t>
            </a:r>
            <a:br>
              <a:rPr lang="en-US" dirty="0" smtClean="0"/>
            </a:br>
            <a:r>
              <a:rPr lang="en-US" dirty="0" smtClean="0"/>
              <a:t>June CTP Release</a:t>
            </a:r>
            <a:endParaRPr lang="en-US" dirty="0"/>
          </a:p>
        </p:txBody>
      </p:sp>
      <p:sp>
        <p:nvSpPr>
          <p:cNvPr id="5" name="Text Placeholder 4"/>
          <p:cNvSpPr>
            <a:spLocks noGrp="1"/>
          </p:cNvSpPr>
          <p:nvPr>
            <p:ph type="body" sz="quarter" idx="10"/>
          </p:nvPr>
        </p:nvSpPr>
        <p:spPr/>
        <p:txBody>
          <a:bodyPr/>
          <a:lstStyle/>
          <a:p>
            <a:r>
              <a:rPr lang="en-US" dirty="0" smtClean="0"/>
              <a:t>announcement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34770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AppFabric Applications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67389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COS311</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2295e2e7-0eeb-498e-8716-217bb2ee6ee3"/>
    <ds:schemaRef ds:uri="8b529f77-48ab-4581-b468-93f09345b8aa"/>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2143</TotalTime>
  <Words>2675</Words>
  <Application>Microsoft Office PowerPoint</Application>
  <PresentationFormat>Custom</PresentationFormat>
  <Paragraphs>393</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TENA11_BreakoutSession_Template_16x9_Final</vt:lpstr>
      <vt:lpstr>White with Consolas font for code slides</vt:lpstr>
      <vt:lpstr>Introduction to Windows Azure AppFabric Composite Applications COS311</vt:lpstr>
      <vt:lpstr>In the next 75 min…</vt:lpstr>
      <vt:lpstr>Building  &amp; Managing Applications is VERY HARD</vt:lpstr>
      <vt:lpstr>Solving for the Islands of Capability Disjoint experience across technologies and tiers…</vt:lpstr>
      <vt:lpstr>AppFabric Application Overview</vt:lpstr>
      <vt:lpstr>AppFabric:  Next-generation Application Platform  A platform and middleware services for Cloud and Server applications </vt:lpstr>
      <vt:lpstr>PowerPoint Presentation</vt:lpstr>
      <vt:lpstr>Windows Azure AppFabric  June CTP Release</vt:lpstr>
      <vt:lpstr>AppFabric Applications</vt:lpstr>
      <vt:lpstr>AppFabric Applications: CTP1 Capabilities</vt:lpstr>
      <vt:lpstr>AppFabric Developer Tools</vt:lpstr>
      <vt:lpstr>AppFabric Application Manager</vt:lpstr>
      <vt:lpstr>AppFabric Application Manager</vt:lpstr>
      <vt:lpstr>AppFabric CY11 Roadmap </vt:lpstr>
      <vt:lpstr>Summary and Takeaways</vt:lpstr>
      <vt:lpstr>Related Content</vt:lpstr>
      <vt:lpstr>Track Resources</vt:lpstr>
      <vt:lpstr>Resources</vt:lpstr>
      <vt:lpstr>PowerPoint Presentation</vt:lpstr>
      <vt:lpstr>PowerPoint Presentation</vt:lpstr>
      <vt:lpstr>PowerPoint Presentation</vt:lpstr>
      <vt:lpstr>The Islands of Capability Each one is responsible for everything…</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COS311: Introduction to Windows Azure AppFabric Composite Applications</dc:title>
  <dc:subject>Microsoft TechEd North America 2011</dc:subject>
  <dc:creator>Jurgen Willis; Karandeep Anand</dc:creator>
  <dc:description>Template Design: Jordan Cayabyab
Formatter: 
Event Date: May 16-19, 2011
Event Location: Atlanta
Audience Type: Developers, IT Pros</dc:description>
  <cp:lastModifiedBy>Shows</cp:lastModifiedBy>
  <cp:revision>20</cp:revision>
  <cp:lastPrinted>2010-05-11T05:02:34Z</cp:lastPrinted>
  <dcterms:created xsi:type="dcterms:W3CDTF">2011-05-01T20:43:53Z</dcterms:created>
  <dcterms:modified xsi:type="dcterms:W3CDTF">2011-05-18T19:45:54Z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