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 id="2147483764" r:id="rId6"/>
  </p:sldMasterIdLst>
  <p:notesMasterIdLst>
    <p:notesMasterId r:id="rId26"/>
  </p:notesMasterIdLst>
  <p:handoutMasterIdLst>
    <p:handoutMasterId r:id="rId27"/>
  </p:handoutMasterIdLst>
  <p:sldIdLst>
    <p:sldId id="322" r:id="rId7"/>
    <p:sldId id="359" r:id="rId8"/>
    <p:sldId id="362" r:id="rId9"/>
    <p:sldId id="337" r:id="rId10"/>
    <p:sldId id="340" r:id="rId11"/>
    <p:sldId id="341" r:id="rId12"/>
    <p:sldId id="343" r:id="rId13"/>
    <p:sldId id="364" r:id="rId14"/>
    <p:sldId id="356" r:id="rId15"/>
    <p:sldId id="357" r:id="rId16"/>
    <p:sldId id="360" r:id="rId17"/>
    <p:sldId id="361" r:id="rId18"/>
    <p:sldId id="365" r:id="rId19"/>
    <p:sldId id="366" r:id="rId20"/>
    <p:sldId id="367" r:id="rId21"/>
    <p:sldId id="368" r:id="rId22"/>
    <p:sldId id="369" r:id="rId23"/>
    <p:sldId id="355" r:id="rId24"/>
    <p:sldId id="319" r:id="rId2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ECAE"/>
    <a:srgbClr val="ACE58F"/>
    <a:srgbClr val="FFFFFF"/>
    <a:srgbClr val="03C2F1"/>
    <a:srgbClr val="000000"/>
    <a:srgbClr val="429A16"/>
    <a:srgbClr val="F8F57B"/>
    <a:srgbClr val="59D01E"/>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1:55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1:55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44A9631-036B-4379-BA7A-1530E2C5EB63}"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p:spPr>
        <p:txBody>
          <a:bodyPr/>
          <a:lstStyle/>
          <a:p>
            <a:fld id="{D981B906-E48D-43F8-8760-B0BFEB02150A}" type="datetime8">
              <a:rPr lang="en-US" smtClean="0">
                <a:cs typeface="Arial" charset="0"/>
              </a:rPr>
              <a:pPr/>
              <a:t>5/18/2011 1:55 PM</a:t>
            </a:fld>
            <a:endParaRPr lang="en-US" dirty="0" smtClean="0">
              <a:cs typeface="Arial" charset="0"/>
            </a:endParaRPr>
          </a:p>
        </p:txBody>
      </p:sp>
      <p:sp>
        <p:nvSpPr>
          <p:cNvPr id="36867" name="Rectangle 6"/>
          <p:cNvSpPr>
            <a:spLocks noGrp="1" noChangeArrowheads="1"/>
          </p:cNvSpPr>
          <p:nvPr>
            <p:ph type="ftr" sz="quarter" idx="4"/>
          </p:nvPr>
        </p:nvSpPr>
        <p:spPr>
          <a:noFill/>
        </p:spPr>
        <p:txBody>
          <a:bodyPr/>
          <a:lstStyle/>
          <a:p>
            <a:r>
              <a:rPr lang="en-US" dirty="0" smtClean="0">
                <a:cs typeface="Arial"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6868" name="Rectangle 7"/>
          <p:cNvSpPr>
            <a:spLocks noGrp="1" noChangeArrowheads="1"/>
          </p:cNvSpPr>
          <p:nvPr>
            <p:ph type="sldNum" sz="quarter" idx="5"/>
          </p:nvPr>
        </p:nvSpPr>
        <p:spPr>
          <a:noFill/>
        </p:spPr>
        <p:txBody>
          <a:bodyPr/>
          <a:lstStyle/>
          <a:p>
            <a:fld id="{D5E25F9C-944B-4311-8DA3-48595C6087DB}" type="slidenum">
              <a:rPr lang="en-US" smtClean="0">
                <a:cs typeface="Arial" charset="0"/>
              </a:rPr>
              <a:pPr/>
              <a:t>5</a:t>
            </a:fld>
            <a:endParaRPr lang="en-US" dirty="0" smtClean="0">
              <a:cs typeface="Arial" charset="0"/>
            </a:endParaRPr>
          </a:p>
        </p:txBody>
      </p:sp>
      <p:sp>
        <p:nvSpPr>
          <p:cNvPr id="36869" name="Rectangle 2"/>
          <p:cNvSpPr>
            <a:spLocks noGrp="1" noRot="1" noChangeAspect="1" noChangeArrowheads="1" noTextEdit="1"/>
          </p:cNvSpPr>
          <p:nvPr>
            <p:ph type="sldImg"/>
          </p:nvPr>
        </p:nvSpPr>
        <p:spPr>
          <a:xfrm>
            <a:off x="382588" y="685800"/>
            <a:ext cx="6092825" cy="3429000"/>
          </a:xfrm>
          <a:ln/>
        </p:spPr>
      </p:sp>
      <p:sp>
        <p:nvSpPr>
          <p:cNvPr id="36870" name="Rectangle 3"/>
          <p:cNvSpPr>
            <a:spLocks noGrp="1" noChangeArrowheads="1"/>
          </p:cNvSpPr>
          <p:nvPr>
            <p:ph type="body" idx="1"/>
          </p:nvPr>
        </p:nvSpPr>
        <p:spPr>
          <a:xfrm>
            <a:off x="685800" y="4343401"/>
            <a:ext cx="5486400" cy="4114800"/>
          </a:xfrm>
          <a:prstGeom prst="rect">
            <a:avLst/>
          </a:prstGeom>
          <a:noFill/>
          <a:ln/>
        </p:spPr>
        <p:txBody>
          <a:bodyPr lIns="89584" tIns="44792" rIns="89584" bIns="44792"/>
          <a:lstStyle/>
          <a:p>
            <a:pPr defTabSz="897195" eaLnBrk="0" hangingPunct="0">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1:55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1:55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74282174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46619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45240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08373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49681029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85830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1350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4837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19003272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14064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5214200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1624052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17477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23896991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249782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117360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1225855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7981494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5106909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208513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55921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2619170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812731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22408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934080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480051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42314645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28098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21563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9651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94556851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42490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7593952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1563866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271768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7076364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5736095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925888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8632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3642279"/>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3"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5970653"/>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1597110"/>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www.powerpivot.com/"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microsoft.com/sqlserver"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hyperlink" Target="http://microsoft.com/technet" TargetMode="External"/><Relationship Id="rId11" Type="http://schemas.openxmlformats.org/officeDocument/2006/relationships/image" Target="../media/image46.png"/><Relationship Id="rId5" Type="http://schemas.openxmlformats.org/officeDocument/2006/relationships/hyperlink" Target="http://www.microsoft.com/learning" TargetMode="External"/><Relationship Id="rId10" Type="http://schemas.openxmlformats.org/officeDocument/2006/relationships/image" Target="../media/image45.emf"/><Relationship Id="rId4" Type="http://schemas.openxmlformats.org/officeDocument/2006/relationships/image" Target="../media/image42.png"/><Relationship Id="rId9" Type="http://schemas.openxmlformats.org/officeDocument/2006/relationships/image" Target="../media/image44.png"/><Relationship Id="rId1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39.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95672"/>
            <a:ext cx="10242549" cy="1523497"/>
          </a:xfrm>
        </p:spPr>
        <p:txBody>
          <a:bodyPr/>
          <a:lstStyle/>
          <a:p>
            <a:r>
              <a:rPr lang="en-US" dirty="0" smtClean="0"/>
              <a:t>Introducing the Next Generation </a:t>
            </a:r>
            <a:br>
              <a:rPr lang="en-US" dirty="0" smtClean="0"/>
            </a:br>
            <a:r>
              <a:rPr lang="en-US" dirty="0" smtClean="0"/>
              <a:t>Design Tools for Microsoft SQL Server Analysis Services</a:t>
            </a:r>
            <a:endParaRPr lang="en-US" dirty="0"/>
          </a:p>
        </p:txBody>
      </p:sp>
      <p:sp>
        <p:nvSpPr>
          <p:cNvPr id="3" name="Subtitle 2"/>
          <p:cNvSpPr>
            <a:spLocks noGrp="1"/>
          </p:cNvSpPr>
          <p:nvPr>
            <p:ph type="subTitle" idx="1"/>
          </p:nvPr>
        </p:nvSpPr>
        <p:spPr/>
        <p:txBody>
          <a:bodyPr/>
          <a:lstStyle/>
          <a:p>
            <a:r>
              <a:rPr lang="en-US" smtClean="0"/>
              <a:t>Julie Strauss</a:t>
            </a:r>
          </a:p>
          <a:p>
            <a:r>
              <a:rPr lang="en-US" smtClean="0"/>
              <a:t>Senior Program Manager</a:t>
            </a:r>
          </a:p>
          <a:p>
            <a:r>
              <a:rPr lang="en-US" smtClean="0"/>
              <a:t>Microsoft</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Review </a:t>
            </a:r>
            <a:r>
              <a:rPr lang="en-US" sz="2800" dirty="0" smtClean="0"/>
              <a:t>Pro Features…</a:t>
            </a:r>
            <a:endParaRPr lang="en-US" sz="2800" dirty="0"/>
          </a:p>
        </p:txBody>
      </p:sp>
      <p:sp>
        <p:nvSpPr>
          <p:cNvPr id="3" name="Text Placeholder 2"/>
          <p:cNvSpPr>
            <a:spLocks noGrp="1"/>
          </p:cNvSpPr>
          <p:nvPr>
            <p:ph type="body" sz="quarter" idx="10"/>
          </p:nvPr>
        </p:nvSpPr>
        <p:spPr>
          <a:xfrm>
            <a:off x="519112" y="1447799"/>
            <a:ext cx="11149013" cy="4438138"/>
          </a:xfrm>
        </p:spPr>
        <p:txBody>
          <a:bodyPr/>
          <a:lstStyle/>
          <a:p>
            <a:r>
              <a:rPr lang="en-US" dirty="0" smtClean="0"/>
              <a:t>Transition Across the BI Spectrum</a:t>
            </a:r>
          </a:p>
          <a:p>
            <a:pPr lvl="1"/>
            <a:r>
              <a:rPr lang="en-US" dirty="0" smtClean="0"/>
              <a:t>Restore of PowerPivot models in SSMS</a:t>
            </a:r>
          </a:p>
          <a:p>
            <a:pPr lvl="1"/>
            <a:r>
              <a:rPr lang="en-US" dirty="0" smtClean="0"/>
              <a:t>Import of PowerPivot models into BIDS projects </a:t>
            </a:r>
          </a:p>
          <a:p>
            <a:r>
              <a:rPr lang="en-US" dirty="0" smtClean="0"/>
              <a:t>New Tabular Projects in BIDS</a:t>
            </a:r>
          </a:p>
          <a:p>
            <a:pPr lvl="1"/>
            <a:r>
              <a:rPr lang="en-US" dirty="0" err="1"/>
              <a:t>DirectQuery</a:t>
            </a:r>
            <a:endParaRPr lang="en-US" dirty="0"/>
          </a:p>
          <a:p>
            <a:pPr lvl="1"/>
            <a:r>
              <a:rPr lang="en-US" dirty="0" smtClean="0"/>
              <a:t>Security</a:t>
            </a:r>
            <a:endParaRPr lang="en-US" dirty="0"/>
          </a:p>
          <a:p>
            <a:pPr lvl="1"/>
            <a:r>
              <a:rPr lang="en-US" dirty="0" smtClean="0"/>
              <a:t>Deployment</a:t>
            </a:r>
          </a:p>
          <a:p>
            <a:pPr lvl="1"/>
            <a:r>
              <a:rPr lang="en-US" dirty="0" smtClean="0">
                <a:solidFill>
                  <a:schemeClr val="tx1">
                    <a:lumMod val="75000"/>
                  </a:schemeClr>
                </a:solidFill>
              </a:rPr>
              <a:t>Data management: Partitioning </a:t>
            </a:r>
          </a:p>
          <a:p>
            <a:r>
              <a:rPr lang="en-US" dirty="0" smtClean="0"/>
              <a:t>Management of Tabular Databases in SSMS</a:t>
            </a:r>
            <a:endParaRPr lang="en-US" dirty="0"/>
          </a:p>
        </p:txBody>
      </p:sp>
      <p:sp>
        <p:nvSpPr>
          <p:cNvPr id="4" name="Rectangle 3"/>
          <p:cNvSpPr/>
          <p:nvPr/>
        </p:nvSpPr>
        <p:spPr>
          <a:xfrm rot="20389546">
            <a:off x="6519771" y="3791460"/>
            <a:ext cx="4019049" cy="369332"/>
          </a:xfrm>
          <a:prstGeom prst="rect">
            <a:avLst/>
          </a:prstGeom>
        </p:spPr>
        <p:txBody>
          <a:bodyPr wrap="none">
            <a:spAutoFit/>
          </a:bodyPr>
          <a:lstStyle/>
          <a:p>
            <a:r>
              <a:rPr lang="en-US" dirty="0"/>
              <a:t> </a:t>
            </a:r>
            <a:r>
              <a:rPr lang="en-US" dirty="0" smtClean="0"/>
              <a:t>Features specific to BIDS and SSMS</a:t>
            </a:r>
            <a:endParaRPr lang="en-US" dirty="0"/>
          </a:p>
        </p:txBody>
      </p:sp>
    </p:spTree>
    <p:extLst>
      <p:ext uri="{BB962C8B-B14F-4D97-AF65-F5344CB8AC3E}">
        <p14:creationId xmlns:p14="http://schemas.microsoft.com/office/powerpoint/2010/main" val="27107562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da-DK" dirty="0"/>
          </a:p>
        </p:txBody>
      </p:sp>
      <p:grpSp>
        <p:nvGrpSpPr>
          <p:cNvPr id="6" name="Group 5"/>
          <p:cNvGrpSpPr/>
          <p:nvPr/>
        </p:nvGrpSpPr>
        <p:grpSpPr>
          <a:xfrm>
            <a:off x="233039" y="553090"/>
            <a:ext cx="12696382" cy="6202435"/>
            <a:chOff x="233039" y="553090"/>
            <a:chExt cx="12696382" cy="6202435"/>
          </a:xfrm>
        </p:grpSpPr>
        <p:sp>
          <p:nvSpPr>
            <p:cNvPr id="4" name="Content Placeholder 2"/>
            <p:cNvSpPr txBox="1">
              <a:spLocks/>
            </p:cNvSpPr>
            <p:nvPr/>
          </p:nvSpPr>
          <p:spPr>
            <a:xfrm rot="20738045">
              <a:off x="711016" y="1565276"/>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KPIs</a:t>
              </a:r>
            </a:p>
          </p:txBody>
        </p:sp>
        <p:sp>
          <p:nvSpPr>
            <p:cNvPr id="8" name="Content Placeholder 2"/>
            <p:cNvSpPr txBox="1">
              <a:spLocks/>
            </p:cNvSpPr>
            <p:nvPr/>
          </p:nvSpPr>
          <p:spPr>
            <a:xfrm>
              <a:off x="914163" y="3879745"/>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Diagram</a:t>
              </a:r>
            </a:p>
          </p:txBody>
        </p:sp>
        <p:sp>
          <p:nvSpPr>
            <p:cNvPr id="9" name="Content Placeholder 2"/>
            <p:cNvSpPr txBox="1">
              <a:spLocks/>
            </p:cNvSpPr>
            <p:nvPr/>
          </p:nvSpPr>
          <p:spPr>
            <a:xfrm rot="878047">
              <a:off x="3499825" y="3803360"/>
              <a:ext cx="4151121" cy="3877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SSMS Update</a:t>
              </a:r>
            </a:p>
          </p:txBody>
        </p:sp>
        <p:sp>
          <p:nvSpPr>
            <p:cNvPr id="10" name="Content Placeholder 2"/>
            <p:cNvSpPr txBox="1">
              <a:spLocks/>
            </p:cNvSpPr>
            <p:nvPr/>
          </p:nvSpPr>
          <p:spPr>
            <a:xfrm rot="21195685">
              <a:off x="3118783" y="1726132"/>
              <a:ext cx="5159776" cy="5539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Reporting Properties</a:t>
              </a:r>
            </a:p>
          </p:txBody>
        </p:sp>
        <p:sp>
          <p:nvSpPr>
            <p:cNvPr id="11" name="Content Placeholder 2"/>
            <p:cNvSpPr txBox="1">
              <a:spLocks/>
            </p:cNvSpPr>
            <p:nvPr/>
          </p:nvSpPr>
          <p:spPr>
            <a:xfrm rot="20738045">
              <a:off x="8778300" y="4710944"/>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 Demos</a:t>
              </a:r>
            </a:p>
          </p:txBody>
        </p:sp>
        <p:sp>
          <p:nvSpPr>
            <p:cNvPr id="12" name="Content Placeholder 2"/>
            <p:cNvSpPr txBox="1">
              <a:spLocks/>
            </p:cNvSpPr>
            <p:nvPr/>
          </p:nvSpPr>
          <p:spPr>
            <a:xfrm rot="20738045">
              <a:off x="1053063" y="4469658"/>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Hierarchies</a:t>
              </a:r>
            </a:p>
          </p:txBody>
        </p:sp>
        <p:sp>
          <p:nvSpPr>
            <p:cNvPr id="13" name="Content Placeholder 2"/>
            <p:cNvSpPr txBox="1">
              <a:spLocks/>
            </p:cNvSpPr>
            <p:nvPr/>
          </p:nvSpPr>
          <p:spPr>
            <a:xfrm rot="20738045">
              <a:off x="4808160" y="4709211"/>
              <a:ext cx="4151121" cy="5539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Formatting</a:t>
              </a:r>
            </a:p>
          </p:txBody>
        </p:sp>
        <p:sp>
          <p:nvSpPr>
            <p:cNvPr id="14" name="Content Placeholder 2"/>
            <p:cNvSpPr txBox="1">
              <a:spLocks/>
            </p:cNvSpPr>
            <p:nvPr/>
          </p:nvSpPr>
          <p:spPr>
            <a:xfrm rot="727545">
              <a:off x="233039" y="5869128"/>
              <a:ext cx="4151121" cy="8863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Drag &amp; Drop Relationships</a:t>
              </a:r>
            </a:p>
          </p:txBody>
        </p:sp>
        <p:sp>
          <p:nvSpPr>
            <p:cNvPr id="15" name="Content Placeholder 2"/>
            <p:cNvSpPr txBox="1">
              <a:spLocks/>
            </p:cNvSpPr>
            <p:nvPr/>
          </p:nvSpPr>
          <p:spPr>
            <a:xfrm rot="727545">
              <a:off x="7447797" y="5810704"/>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Perspectives</a:t>
              </a:r>
            </a:p>
          </p:txBody>
        </p:sp>
        <p:sp>
          <p:nvSpPr>
            <p:cNvPr id="16" name="Content Placeholder 2"/>
            <p:cNvSpPr txBox="1">
              <a:spLocks/>
            </p:cNvSpPr>
            <p:nvPr/>
          </p:nvSpPr>
          <p:spPr>
            <a:xfrm>
              <a:off x="8269990" y="4045944"/>
              <a:ext cx="4151121" cy="5539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Measure Grid</a:t>
              </a:r>
            </a:p>
          </p:txBody>
        </p:sp>
        <p:sp>
          <p:nvSpPr>
            <p:cNvPr id="17" name="Content Placeholder 2"/>
            <p:cNvSpPr txBox="1">
              <a:spLocks/>
            </p:cNvSpPr>
            <p:nvPr/>
          </p:nvSpPr>
          <p:spPr>
            <a:xfrm>
              <a:off x="3802312" y="6009333"/>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Multiple Relationships</a:t>
              </a:r>
            </a:p>
          </p:txBody>
        </p:sp>
        <p:sp>
          <p:nvSpPr>
            <p:cNvPr id="18" name="Content Placeholder 2"/>
            <p:cNvSpPr txBox="1">
              <a:spLocks/>
            </p:cNvSpPr>
            <p:nvPr/>
          </p:nvSpPr>
          <p:spPr>
            <a:xfrm rot="727545">
              <a:off x="8316755" y="1761698"/>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err="1" smtClean="0"/>
                <a:t>Drillthru</a:t>
              </a:r>
              <a:endParaRPr lang="en-US" sz="4800" dirty="0" smtClean="0"/>
            </a:p>
          </p:txBody>
        </p:sp>
        <p:sp>
          <p:nvSpPr>
            <p:cNvPr id="20" name="Content Placeholder 2"/>
            <p:cNvSpPr txBox="1">
              <a:spLocks/>
            </p:cNvSpPr>
            <p:nvPr/>
          </p:nvSpPr>
          <p:spPr>
            <a:xfrm>
              <a:off x="5758443" y="3025627"/>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Partitions</a:t>
              </a:r>
            </a:p>
          </p:txBody>
        </p:sp>
        <p:sp>
          <p:nvSpPr>
            <p:cNvPr id="21" name="Content Placeholder 2"/>
            <p:cNvSpPr txBox="1">
              <a:spLocks/>
            </p:cNvSpPr>
            <p:nvPr/>
          </p:nvSpPr>
          <p:spPr>
            <a:xfrm>
              <a:off x="3599165" y="553090"/>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Security</a:t>
              </a:r>
            </a:p>
          </p:txBody>
        </p:sp>
        <p:sp>
          <p:nvSpPr>
            <p:cNvPr id="22" name="Content Placeholder 2"/>
            <p:cNvSpPr txBox="1">
              <a:spLocks/>
            </p:cNvSpPr>
            <p:nvPr/>
          </p:nvSpPr>
          <p:spPr>
            <a:xfrm rot="727545">
              <a:off x="8568455" y="3013838"/>
              <a:ext cx="4151121" cy="276999"/>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Sort by Other Column</a:t>
              </a:r>
            </a:p>
          </p:txBody>
        </p:sp>
        <p:sp>
          <p:nvSpPr>
            <p:cNvPr id="23" name="Content Placeholder 2"/>
            <p:cNvSpPr txBox="1">
              <a:spLocks/>
            </p:cNvSpPr>
            <p:nvPr/>
          </p:nvSpPr>
          <p:spPr>
            <a:xfrm rot="727545">
              <a:off x="302489" y="3068288"/>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Descriptions</a:t>
              </a:r>
            </a:p>
          </p:txBody>
        </p:sp>
      </p:grpSp>
      <p:grpSp>
        <p:nvGrpSpPr>
          <p:cNvPr id="7" name="Group 6"/>
          <p:cNvGrpSpPr/>
          <p:nvPr/>
        </p:nvGrpSpPr>
        <p:grpSpPr>
          <a:xfrm>
            <a:off x="454889" y="535671"/>
            <a:ext cx="12626932" cy="6038710"/>
            <a:chOff x="454889" y="705490"/>
            <a:chExt cx="12626932" cy="6038710"/>
          </a:xfrm>
        </p:grpSpPr>
        <p:sp>
          <p:nvSpPr>
            <p:cNvPr id="42" name="Content Placeholder 2"/>
            <p:cNvSpPr txBox="1">
              <a:spLocks/>
            </p:cNvSpPr>
            <p:nvPr/>
          </p:nvSpPr>
          <p:spPr>
            <a:xfrm rot="20738045">
              <a:off x="863416" y="1717676"/>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Demos</a:t>
              </a:r>
            </a:p>
          </p:txBody>
        </p:sp>
        <p:sp>
          <p:nvSpPr>
            <p:cNvPr id="43" name="Content Placeholder 2"/>
            <p:cNvSpPr txBox="1">
              <a:spLocks/>
            </p:cNvSpPr>
            <p:nvPr/>
          </p:nvSpPr>
          <p:spPr>
            <a:xfrm>
              <a:off x="1066563" y="4032145"/>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Demos</a:t>
              </a:r>
            </a:p>
          </p:txBody>
        </p:sp>
        <p:sp>
          <p:nvSpPr>
            <p:cNvPr id="44" name="Content Placeholder 2"/>
            <p:cNvSpPr txBox="1">
              <a:spLocks/>
            </p:cNvSpPr>
            <p:nvPr/>
          </p:nvSpPr>
          <p:spPr>
            <a:xfrm rot="727545">
              <a:off x="3495469" y="3778072"/>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Demos</a:t>
              </a:r>
            </a:p>
          </p:txBody>
        </p:sp>
        <p:sp>
          <p:nvSpPr>
            <p:cNvPr id="45" name="Content Placeholder 2"/>
            <p:cNvSpPr txBox="1">
              <a:spLocks/>
            </p:cNvSpPr>
            <p:nvPr/>
          </p:nvSpPr>
          <p:spPr>
            <a:xfrm rot="21195685">
              <a:off x="4242281" y="1911623"/>
              <a:ext cx="4151121" cy="5539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Demos</a:t>
              </a:r>
            </a:p>
          </p:txBody>
        </p:sp>
        <p:sp>
          <p:nvSpPr>
            <p:cNvPr id="46" name="Content Placeholder 2"/>
            <p:cNvSpPr txBox="1">
              <a:spLocks/>
            </p:cNvSpPr>
            <p:nvPr/>
          </p:nvSpPr>
          <p:spPr>
            <a:xfrm rot="20738045">
              <a:off x="8930700" y="4863344"/>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 Demos</a:t>
              </a:r>
            </a:p>
          </p:txBody>
        </p:sp>
        <p:sp>
          <p:nvSpPr>
            <p:cNvPr id="47" name="Content Placeholder 2"/>
            <p:cNvSpPr txBox="1">
              <a:spLocks/>
            </p:cNvSpPr>
            <p:nvPr/>
          </p:nvSpPr>
          <p:spPr>
            <a:xfrm rot="20738045">
              <a:off x="1066563" y="4642075"/>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Demos</a:t>
              </a:r>
            </a:p>
          </p:txBody>
        </p:sp>
        <p:sp>
          <p:nvSpPr>
            <p:cNvPr id="48" name="Content Placeholder 2"/>
            <p:cNvSpPr txBox="1">
              <a:spLocks/>
            </p:cNvSpPr>
            <p:nvPr/>
          </p:nvSpPr>
          <p:spPr>
            <a:xfrm rot="20738045">
              <a:off x="4803804" y="4861611"/>
              <a:ext cx="4151121" cy="5539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Demos</a:t>
              </a:r>
            </a:p>
          </p:txBody>
        </p:sp>
        <p:sp>
          <p:nvSpPr>
            <p:cNvPr id="49" name="Content Placeholder 2"/>
            <p:cNvSpPr txBox="1">
              <a:spLocks/>
            </p:cNvSpPr>
            <p:nvPr/>
          </p:nvSpPr>
          <p:spPr>
            <a:xfrm rot="727545">
              <a:off x="454889" y="6301002"/>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 Demos</a:t>
              </a:r>
            </a:p>
          </p:txBody>
        </p:sp>
        <p:sp>
          <p:nvSpPr>
            <p:cNvPr id="50" name="Content Placeholder 2"/>
            <p:cNvSpPr txBox="1">
              <a:spLocks/>
            </p:cNvSpPr>
            <p:nvPr/>
          </p:nvSpPr>
          <p:spPr>
            <a:xfrm rot="727545">
              <a:off x="7456504" y="5976167"/>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Demos</a:t>
              </a:r>
            </a:p>
          </p:txBody>
        </p:sp>
        <p:sp>
          <p:nvSpPr>
            <p:cNvPr id="51" name="Content Placeholder 2"/>
            <p:cNvSpPr txBox="1">
              <a:spLocks/>
            </p:cNvSpPr>
            <p:nvPr/>
          </p:nvSpPr>
          <p:spPr>
            <a:xfrm>
              <a:off x="8291760" y="4198344"/>
              <a:ext cx="4151121" cy="5539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Demos</a:t>
              </a:r>
            </a:p>
          </p:txBody>
        </p:sp>
        <p:sp>
          <p:nvSpPr>
            <p:cNvPr id="52" name="Content Placeholder 2"/>
            <p:cNvSpPr txBox="1">
              <a:spLocks/>
            </p:cNvSpPr>
            <p:nvPr/>
          </p:nvSpPr>
          <p:spPr>
            <a:xfrm>
              <a:off x="3954712" y="6161733"/>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Demos</a:t>
              </a:r>
            </a:p>
          </p:txBody>
        </p:sp>
        <p:sp>
          <p:nvSpPr>
            <p:cNvPr id="53" name="Content Placeholder 2"/>
            <p:cNvSpPr txBox="1">
              <a:spLocks/>
            </p:cNvSpPr>
            <p:nvPr/>
          </p:nvSpPr>
          <p:spPr>
            <a:xfrm rot="727545">
              <a:off x="8325462" y="1927161"/>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Demos</a:t>
              </a:r>
            </a:p>
          </p:txBody>
        </p:sp>
        <p:sp>
          <p:nvSpPr>
            <p:cNvPr id="55" name="Content Placeholder 2"/>
            <p:cNvSpPr txBox="1">
              <a:spLocks/>
            </p:cNvSpPr>
            <p:nvPr/>
          </p:nvSpPr>
          <p:spPr>
            <a:xfrm>
              <a:off x="5910843" y="3178027"/>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Demos</a:t>
              </a:r>
            </a:p>
          </p:txBody>
        </p:sp>
        <p:sp>
          <p:nvSpPr>
            <p:cNvPr id="56" name="Content Placeholder 2"/>
            <p:cNvSpPr txBox="1">
              <a:spLocks/>
            </p:cNvSpPr>
            <p:nvPr/>
          </p:nvSpPr>
          <p:spPr>
            <a:xfrm>
              <a:off x="3751565" y="705490"/>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Demos</a:t>
              </a:r>
            </a:p>
          </p:txBody>
        </p:sp>
        <p:sp>
          <p:nvSpPr>
            <p:cNvPr id="57" name="Content Placeholder 2"/>
            <p:cNvSpPr txBox="1">
              <a:spLocks/>
            </p:cNvSpPr>
            <p:nvPr/>
          </p:nvSpPr>
          <p:spPr>
            <a:xfrm rot="727545">
              <a:off x="8720855" y="3027739"/>
              <a:ext cx="4151121" cy="5539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Demos</a:t>
              </a:r>
            </a:p>
          </p:txBody>
        </p:sp>
        <p:sp>
          <p:nvSpPr>
            <p:cNvPr id="58" name="Content Placeholder 2"/>
            <p:cNvSpPr txBox="1">
              <a:spLocks/>
            </p:cNvSpPr>
            <p:nvPr/>
          </p:nvSpPr>
          <p:spPr>
            <a:xfrm rot="727545">
              <a:off x="454889" y="3220688"/>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Demos</a:t>
              </a:r>
            </a:p>
          </p:txBody>
        </p:sp>
      </p:grpSp>
    </p:spTree>
    <p:extLst>
      <p:ext uri="{BB962C8B-B14F-4D97-AF65-F5344CB8AC3E}">
        <p14:creationId xmlns:p14="http://schemas.microsoft.com/office/powerpoint/2010/main" val="313103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Ready…</a:t>
            </a:r>
            <a:endParaRPr lang="ru-RU" dirty="0"/>
          </a:p>
        </p:txBody>
      </p:sp>
      <p:sp>
        <p:nvSpPr>
          <p:cNvPr id="3" name="Text Placeholder 2"/>
          <p:cNvSpPr>
            <a:spLocks noGrp="1"/>
          </p:cNvSpPr>
          <p:nvPr>
            <p:ph type="body" sz="quarter" idx="10"/>
          </p:nvPr>
        </p:nvSpPr>
        <p:spPr>
          <a:xfrm>
            <a:off x="519112" y="1447799"/>
            <a:ext cx="11149013" cy="1526572"/>
          </a:xfrm>
        </p:spPr>
        <p:txBody>
          <a:bodyPr/>
          <a:lstStyle/>
          <a:p>
            <a:r>
              <a:rPr lang="en-US" dirty="0" smtClean="0"/>
              <a:t>Go Download PowerPivot (</a:t>
            </a:r>
            <a:r>
              <a:rPr lang="en-US" dirty="0" smtClean="0">
                <a:hlinkClick r:id="rId2"/>
              </a:rPr>
              <a:t>www.PowerPivot.com</a:t>
            </a:r>
            <a:r>
              <a:rPr lang="en-US" dirty="0" smtClean="0"/>
              <a:t>)</a:t>
            </a:r>
          </a:p>
          <a:p>
            <a:r>
              <a:rPr lang="en-US" dirty="0" smtClean="0"/>
              <a:t>Build Solutions, Try it Out</a:t>
            </a:r>
          </a:p>
          <a:p>
            <a:r>
              <a:rPr lang="en-US" dirty="0" smtClean="0"/>
              <a:t>Get Ready for </a:t>
            </a:r>
            <a:r>
              <a:rPr lang="en-US" dirty="0"/>
              <a:t>t</a:t>
            </a:r>
            <a:r>
              <a:rPr lang="en-US" dirty="0" smtClean="0"/>
              <a:t>he CTP3 Availability</a:t>
            </a:r>
            <a:endParaRPr lang="ru-RU" dirty="0"/>
          </a:p>
        </p:txBody>
      </p:sp>
    </p:spTree>
    <p:extLst>
      <p:ext uri="{BB962C8B-B14F-4D97-AF65-F5344CB8AC3E}">
        <p14:creationId xmlns:p14="http://schemas.microsoft.com/office/powerpoint/2010/main" val="18269005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66283279"/>
              </p:ext>
            </p:extLst>
          </p:nvPr>
        </p:nvGraphicFramePr>
        <p:xfrm>
          <a:off x="654132" y="1429328"/>
          <a:ext cx="10538689" cy="5211624"/>
        </p:xfrm>
        <a:graphic>
          <a:graphicData uri="http://schemas.openxmlformats.org/drawingml/2006/table">
            <a:tbl>
              <a:tblPr firstRow="1" firstCol="1" bandRow="1">
                <a:tableStyleId>{00A15C55-8517-42AA-B614-E9B94910E393}</a:tableStyleId>
              </a:tblPr>
              <a:tblGrid>
                <a:gridCol w="1006204"/>
                <a:gridCol w="9532485"/>
              </a:tblGrid>
              <a:tr h="274296">
                <a:tc>
                  <a:txBody>
                    <a:bodyPr/>
                    <a:lstStyle/>
                    <a:p>
                      <a:pPr marL="0" marR="0">
                        <a:lnSpc>
                          <a:spcPct val="115000"/>
                        </a:lnSpc>
                        <a:spcBef>
                          <a:spcPts val="0"/>
                        </a:spcBef>
                        <a:spcAft>
                          <a:spcPts val="0"/>
                        </a:spcAft>
                      </a:pPr>
                      <a:r>
                        <a:rPr lang="en-US" sz="1100" dirty="0">
                          <a:effectLst/>
                        </a:rPr>
                        <a:t>Code</a:t>
                      </a:r>
                      <a:endParaRPr lang="en-US" sz="1100" dirty="0">
                        <a:effectLst/>
                        <a:latin typeface="Calibri"/>
                        <a:ea typeface="Calibri"/>
                      </a:endParaRPr>
                    </a:p>
                  </a:txBody>
                  <a:tcPr marL="18983" marR="18983" marT="0" marB="0"/>
                </a:tc>
                <a:tc>
                  <a:txBody>
                    <a:bodyPr/>
                    <a:lstStyle/>
                    <a:p>
                      <a:pPr marL="0" marR="0">
                        <a:lnSpc>
                          <a:spcPct val="115000"/>
                        </a:lnSpc>
                        <a:spcBef>
                          <a:spcPts val="0"/>
                        </a:spcBef>
                        <a:spcAft>
                          <a:spcPts val="0"/>
                        </a:spcAft>
                      </a:pPr>
                      <a:r>
                        <a:rPr lang="en-US" sz="1100" dirty="0">
                          <a:effectLst/>
                        </a:rPr>
                        <a:t>Title</a:t>
                      </a:r>
                      <a:endParaRPr lang="en-US" sz="1100" dirty="0">
                        <a:effectLst/>
                        <a:latin typeface="Calibri"/>
                        <a:ea typeface="Calibri"/>
                      </a:endParaRPr>
                    </a:p>
                  </a:txBody>
                  <a:tcPr marL="18983" marR="18983" marT="0" marB="0"/>
                </a:tc>
              </a:tr>
              <a:tr h="274296">
                <a:tc>
                  <a:txBody>
                    <a:bodyPr/>
                    <a:lstStyle/>
                    <a:p>
                      <a:pPr marL="0" marR="0">
                        <a:lnSpc>
                          <a:spcPct val="115000"/>
                        </a:lnSpc>
                        <a:spcBef>
                          <a:spcPts val="0"/>
                        </a:spcBef>
                        <a:spcAft>
                          <a:spcPts val="0"/>
                        </a:spcAft>
                      </a:pPr>
                      <a:r>
                        <a:rPr lang="en-US" sz="1400" dirty="0">
                          <a:effectLst/>
                        </a:rPr>
                        <a:t>DBI201</a:t>
                      </a:r>
                      <a:endParaRPr lang="en-US" sz="1400" dirty="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a:effectLst/>
                        </a:rPr>
                        <a:t>BI Power Hour</a:t>
                      </a:r>
                      <a:endParaRPr lang="en-US" sz="140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dirty="0">
                          <a:effectLst/>
                        </a:rPr>
                        <a:t>DBI206</a:t>
                      </a:r>
                      <a:endParaRPr lang="en-US" sz="1400" dirty="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What's New in Microsoft SQL Server Code-Named "Denali" for SQL Server Analysis Services and PowerPivot</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dirty="0">
                          <a:effectLst/>
                        </a:rPr>
                        <a:t>DBI207</a:t>
                      </a:r>
                      <a:endParaRPr lang="en-US" sz="1400" dirty="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Using Knowledge to Cleanse Data with Data Quality Services</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dirty="0">
                          <a:effectLst/>
                        </a:rPr>
                        <a:t>DBI208</a:t>
                      </a:r>
                      <a:endParaRPr lang="en-US" sz="1400" dirty="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a:effectLst/>
                        </a:rPr>
                        <a:t>Abundantly "Crescent": Demos Galore</a:t>
                      </a:r>
                      <a:endParaRPr lang="en-US" sz="140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dirty="0">
                          <a:effectLst/>
                        </a:rPr>
                        <a:t>DBI209</a:t>
                      </a:r>
                      <a:endParaRPr lang="en-US" sz="1400" dirty="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A Lap around Microsoft Business Intelligence</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a:effectLst/>
                        </a:rPr>
                        <a:t>DBI210</a:t>
                      </a:r>
                      <a:endParaRPr lang="en-US" sz="140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Getting Started with Cloud Business Intelligence</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a:effectLst/>
                        </a:rPr>
                        <a:t>DBI211</a:t>
                      </a:r>
                      <a:endParaRPr lang="en-US" sz="140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What’s New in Microsoft SQL Server Code-Named “Denali” for Reporting Services</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dirty="0">
                          <a:effectLst/>
                        </a:rPr>
                        <a:t>DBI321</a:t>
                      </a:r>
                      <a:endParaRPr lang="en-US" sz="1400" dirty="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Advanced Dashboard Creation Using PerformancePoint Services</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a:effectLst/>
                        </a:rPr>
                        <a:t>DBI323</a:t>
                      </a:r>
                      <a:endParaRPr lang="en-US" sz="140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Using Cloud (Microsoft SQL Azure) and PowerPivot to Deliver Data and Self-Service BI at Microsoft</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a:effectLst/>
                        </a:rPr>
                        <a:t>DBI328</a:t>
                      </a:r>
                      <a:endParaRPr lang="en-US" sz="140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Integrating Microsoft SQL Server Reporting Services with Microsoft SharePoint Technologies</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a:effectLst/>
                        </a:rPr>
                        <a:t>DBI329</a:t>
                      </a:r>
                      <a:endParaRPr lang="en-US" sz="140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Killer Real-World PowerPivot Examples</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a:effectLst/>
                        </a:rPr>
                        <a:t>DBI331</a:t>
                      </a:r>
                      <a:endParaRPr lang="en-US" sz="140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Microsoft SQL Server Analysis Services Design Challenges</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a:effectLst/>
                        </a:rPr>
                        <a:t>DBI332</a:t>
                      </a:r>
                      <a:endParaRPr lang="en-US" sz="140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All Up Data Warehouse: From SMP to Parallel Data Warehouse</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a:effectLst/>
                        </a:rPr>
                        <a:t>DBI334</a:t>
                      </a:r>
                      <a:endParaRPr lang="en-US" sz="140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Let’s Get Visual: The Art of Report Design</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a:effectLst/>
                        </a:rPr>
                        <a:t>DBI335</a:t>
                      </a:r>
                      <a:endParaRPr lang="en-US" sz="140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Advanced Business Intelligence Solutions Using Microsoft Excel + Excel Services</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dirty="0">
                          <a:effectLst/>
                        </a:rPr>
                        <a:t>DBI405</a:t>
                      </a:r>
                      <a:endParaRPr lang="en-US" sz="1400" dirty="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Scale-Out Deployment of Microsoft SQL Server Reporting Services</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a:effectLst/>
                        </a:rPr>
                        <a:t>DBI406</a:t>
                      </a:r>
                      <a:endParaRPr lang="en-US" sz="140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Deploying and Managing Microsoft SQL Server PowerPivot for SharePoint</a:t>
                      </a:r>
                      <a:endParaRPr lang="en-US" sz="1400" dirty="0">
                        <a:effectLst/>
                        <a:latin typeface="Calibri"/>
                        <a:ea typeface="Calibri"/>
                      </a:endParaRPr>
                    </a:p>
                  </a:txBody>
                  <a:tcPr marL="18983" marR="18983" marT="0" marB="0" anchor="ctr"/>
                </a:tc>
              </a:tr>
              <a:tr h="274296">
                <a:tc>
                  <a:txBody>
                    <a:bodyPr/>
                    <a:lstStyle/>
                    <a:p>
                      <a:pPr marL="0" marR="0">
                        <a:lnSpc>
                          <a:spcPct val="115000"/>
                        </a:lnSpc>
                        <a:spcBef>
                          <a:spcPts val="0"/>
                        </a:spcBef>
                        <a:spcAft>
                          <a:spcPts val="0"/>
                        </a:spcAft>
                      </a:pPr>
                      <a:r>
                        <a:rPr lang="en-US" sz="1400">
                          <a:effectLst/>
                        </a:rPr>
                        <a:t>DBI407</a:t>
                      </a:r>
                      <a:endParaRPr lang="en-US" sz="1400">
                        <a:effectLst/>
                        <a:latin typeface="Calibri"/>
                        <a:ea typeface="Calibri"/>
                      </a:endParaRPr>
                    </a:p>
                  </a:txBody>
                  <a:tcPr marL="18983" marR="18983" marT="0" marB="0" anchor="ctr"/>
                </a:tc>
                <a:tc>
                  <a:txBody>
                    <a:bodyPr/>
                    <a:lstStyle/>
                    <a:p>
                      <a:pPr marL="0" marR="0">
                        <a:lnSpc>
                          <a:spcPct val="115000"/>
                        </a:lnSpc>
                        <a:spcBef>
                          <a:spcPts val="0"/>
                        </a:spcBef>
                        <a:spcAft>
                          <a:spcPts val="0"/>
                        </a:spcAft>
                      </a:pPr>
                      <a:r>
                        <a:rPr lang="en-US" sz="1400" dirty="0">
                          <a:effectLst/>
                        </a:rPr>
                        <a:t>Best Practices for Building Tier 1 Enterprise Business Intelligence Solutions with Microsoft SQL Server Analysis Services</a:t>
                      </a:r>
                      <a:endParaRPr lang="en-US" sz="1400" dirty="0">
                        <a:effectLst/>
                        <a:latin typeface="Calibri"/>
                        <a:ea typeface="Calibri"/>
                      </a:endParaRPr>
                    </a:p>
                  </a:txBody>
                  <a:tcPr marL="18983" marR="18983" marT="0" marB="0" anchor="ctr"/>
                </a:tc>
              </a:tr>
            </a:tbl>
          </a:graphicData>
        </a:graphic>
      </p:graphicFrame>
    </p:spTree>
    <p:extLst>
      <p:ext uri="{BB962C8B-B14F-4D97-AF65-F5344CB8AC3E}">
        <p14:creationId xmlns:p14="http://schemas.microsoft.com/office/powerpoint/2010/main" val="251062657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What’s Next?</a:t>
            </a:r>
            <a:endParaRPr lang="en-US" dirty="0"/>
          </a:p>
        </p:txBody>
      </p:sp>
      <p:sp>
        <p:nvSpPr>
          <p:cNvPr id="4" name="Text Placeholder 3"/>
          <p:cNvSpPr>
            <a:spLocks noGrp="1"/>
          </p:cNvSpPr>
          <p:nvPr>
            <p:ph type="body" sz="quarter" idx="10"/>
          </p:nvPr>
        </p:nvSpPr>
        <p:spPr>
          <a:xfrm>
            <a:off x="519112" y="1447799"/>
            <a:ext cx="11149013" cy="4647426"/>
          </a:xfrm>
        </p:spPr>
        <p:txBody>
          <a:bodyPr/>
          <a:lstStyle/>
          <a:p>
            <a:pPr>
              <a:spcAft>
                <a:spcPts val="1800"/>
              </a:spcAft>
            </a:pPr>
            <a:r>
              <a:rPr lang="en-US" dirty="0" smtClean="0"/>
              <a:t>Follow, Tweet and Enter to </a:t>
            </a:r>
            <a:br>
              <a:rPr lang="en-US" dirty="0" smtClean="0"/>
            </a:br>
            <a:r>
              <a:rPr lang="en-US" dirty="0" smtClean="0"/>
              <a:t>win an Xbox </a:t>
            </a:r>
            <a:r>
              <a:rPr lang="en-US" dirty="0" err="1" smtClean="0"/>
              <a:t>Kinect</a:t>
            </a:r>
            <a:r>
              <a:rPr lang="en-US" dirty="0" smtClean="0"/>
              <a:t> Bundle</a:t>
            </a:r>
          </a:p>
          <a:p>
            <a:pPr>
              <a:spcAft>
                <a:spcPts val="1800"/>
              </a:spcAft>
            </a:pPr>
            <a:r>
              <a:rPr lang="en-US" dirty="0"/>
              <a:t>GAME ON! Join us at the top </a:t>
            </a:r>
            <a:br>
              <a:rPr lang="en-US" dirty="0"/>
            </a:br>
            <a:r>
              <a:rPr lang="en-US" dirty="0"/>
              <a:t>of every hour at the BI booth to </a:t>
            </a:r>
            <a:br>
              <a:rPr lang="en-US" dirty="0"/>
            </a:br>
            <a:r>
              <a:rPr lang="en-US" dirty="0"/>
              <a:t>compete in the Crescent Puzzle </a:t>
            </a:r>
            <a:br>
              <a:rPr lang="en-US" dirty="0"/>
            </a:br>
            <a:r>
              <a:rPr lang="en-US" dirty="0"/>
              <a:t>Challenge and Win Prizes</a:t>
            </a:r>
          </a:p>
          <a:p>
            <a:r>
              <a:rPr lang="en-US" dirty="0" smtClean="0"/>
              <a:t>Sign up to be notified when </a:t>
            </a:r>
            <a:br>
              <a:rPr lang="en-US" dirty="0" smtClean="0"/>
            </a:br>
            <a:r>
              <a:rPr lang="en-US" dirty="0" smtClean="0"/>
              <a:t>the next CTP is available </a:t>
            </a:r>
            <a:br>
              <a:rPr lang="en-US" dirty="0" smtClean="0"/>
            </a:br>
            <a:r>
              <a:rPr lang="en-US" dirty="0" smtClean="0"/>
              <a:t>at: </a:t>
            </a:r>
            <a:r>
              <a:rPr lang="en-US" dirty="0" smtClean="0">
                <a:hlinkClick r:id="rId3"/>
              </a:rPr>
              <a:t>microsoft.com/</a:t>
            </a:r>
            <a:r>
              <a:rPr lang="en-US" dirty="0" err="1" smtClean="0">
                <a:hlinkClick r:id="rId3"/>
              </a:rPr>
              <a:t>sqlserver</a:t>
            </a:r>
            <a:endParaRPr lang="en-US" dirty="0"/>
          </a:p>
        </p:txBody>
      </p:sp>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7996913" y="647701"/>
            <a:ext cx="3188954" cy="3362500"/>
          </a:xfrm>
          <a:prstGeom prst="rect">
            <a:avLst/>
          </a:prstGeom>
          <a:noFill/>
          <a:ln>
            <a:noFill/>
          </a:ln>
        </p:spPr>
      </p:pic>
      <p:sp>
        <p:nvSpPr>
          <p:cNvPr id="11" name="Rectangle 10"/>
          <p:cNvSpPr/>
          <p:nvPr/>
        </p:nvSpPr>
        <p:spPr bwMode="blackGray">
          <a:xfrm>
            <a:off x="519113" y="1442633"/>
            <a:ext cx="8141211" cy="4923796"/>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wrap="square" lIns="0" tIns="0" rIns="0" bIns="0" anchor="t" anchorCtr="0"/>
          <a:lstStyle/>
          <a:p>
            <a:pPr marL="457200" indent="-457200" defTabSz="914099" fontAlgn="base">
              <a:spcBef>
                <a:spcPct val="0"/>
              </a:spcBef>
              <a:spcAft>
                <a:spcPts val="1800"/>
              </a:spcAft>
              <a:buFont typeface="Arial" pitchFamily="34" charset="0"/>
              <a:buChar char="•"/>
              <a:defRPr/>
            </a:pPr>
            <a:endParaRPr lang="en-US" sz="3200" dirty="0" smtClean="0">
              <a:gradFill>
                <a:gsLst>
                  <a:gs pos="0">
                    <a:srgbClr val="FFFFFF"/>
                  </a:gs>
                  <a:gs pos="86000">
                    <a:srgbClr val="FFFFFF"/>
                  </a:gs>
                </a:gsLst>
                <a:lin ang="5400000" scaled="0"/>
              </a:gradFill>
              <a:latin typeface="Segoe" pitchFamily="34" charset="0"/>
            </a:endParaRPr>
          </a:p>
        </p:txBody>
      </p:sp>
      <p:grpSp>
        <p:nvGrpSpPr>
          <p:cNvPr id="2" name="Group 1"/>
          <p:cNvGrpSpPr/>
          <p:nvPr/>
        </p:nvGrpSpPr>
        <p:grpSpPr>
          <a:xfrm>
            <a:off x="8098616" y="4944568"/>
            <a:ext cx="2909349" cy="1530916"/>
            <a:chOff x="8398508" y="5008068"/>
            <a:chExt cx="2909349" cy="1530916"/>
          </a:xfrm>
        </p:grpSpPr>
        <p:sp>
          <p:nvSpPr>
            <p:cNvPr id="10" name="Text Box 9"/>
            <p:cNvSpPr txBox="1">
              <a:spLocks noChangeArrowheads="1"/>
            </p:cNvSpPr>
            <p:nvPr/>
          </p:nvSpPr>
          <p:spPr bwMode="auto">
            <a:xfrm>
              <a:off x="9181368" y="5221785"/>
              <a:ext cx="212648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sz="2400" dirty="0" smtClean="0">
                  <a:gradFill>
                    <a:gsLst>
                      <a:gs pos="0">
                        <a:srgbClr val="FFFFFF"/>
                      </a:gs>
                      <a:gs pos="100000">
                        <a:srgbClr val="FFFFFF"/>
                      </a:gs>
                    </a:gsLst>
                    <a:lin ang="5400000" scaled="0"/>
                  </a:gradFill>
                  <a:latin typeface="Segoe"/>
                  <a:cs typeface="Arial" pitchFamily="34" charset="0"/>
                </a:rPr>
                <a:t>@MicrosoftBI</a:t>
              </a:r>
              <a:endParaRPr lang="en-US" sz="4800" dirty="0" smtClean="0">
                <a:gradFill>
                  <a:gsLst>
                    <a:gs pos="0">
                      <a:srgbClr val="FFFFFF"/>
                    </a:gs>
                    <a:gs pos="100000">
                      <a:srgbClr val="FFFFFF"/>
                    </a:gs>
                  </a:gsLst>
                  <a:lin ang="5400000" scaled="0"/>
                </a:gradFill>
                <a:latin typeface="Segoe"/>
                <a:cs typeface="Arial" pitchFamily="34" charset="0"/>
              </a:endParaRPr>
            </a:p>
          </p:txBody>
        </p:sp>
        <p:pic>
          <p:nvPicPr>
            <p:cNvPr id="1036" name="Picture 12" descr="http://www.msdsprovider.com/images/twitter-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8508" y="5008068"/>
              <a:ext cx="781846" cy="7818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788" y="5848935"/>
              <a:ext cx="681285" cy="69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7" name="Text Box 9"/>
            <p:cNvSpPr txBox="1">
              <a:spLocks noChangeArrowheads="1"/>
            </p:cNvSpPr>
            <p:nvPr/>
          </p:nvSpPr>
          <p:spPr bwMode="auto">
            <a:xfrm>
              <a:off x="9181368" y="5959408"/>
              <a:ext cx="191312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sz="2400" dirty="0">
                  <a:gradFill>
                    <a:gsLst>
                      <a:gs pos="0">
                        <a:srgbClr val="FFFFFF"/>
                      </a:gs>
                      <a:gs pos="100000">
                        <a:srgbClr val="FFFFFF"/>
                      </a:gs>
                    </a:gsLst>
                    <a:lin ang="5400000" scaled="0"/>
                  </a:gradFill>
                  <a:latin typeface="Segoe"/>
                  <a:cs typeface="Arial" pitchFamily="34" charset="0"/>
                </a:rPr>
                <a:t>/</a:t>
              </a:r>
              <a:r>
                <a:rPr lang="en-US" sz="2400" dirty="0" smtClean="0">
                  <a:gradFill>
                    <a:gsLst>
                      <a:gs pos="0">
                        <a:srgbClr val="FFFFFF"/>
                      </a:gs>
                      <a:gs pos="100000">
                        <a:srgbClr val="FFFFFF"/>
                      </a:gs>
                    </a:gsLst>
                    <a:lin ang="5400000" scaled="0"/>
                  </a:gradFill>
                  <a:latin typeface="Segoe"/>
                  <a:cs typeface="Arial" pitchFamily="34" charset="0"/>
                </a:rPr>
                <a:t>MicrosoftBI</a:t>
              </a:r>
              <a:endParaRPr lang="en-US" sz="4800" dirty="0" smtClean="0">
                <a:gradFill>
                  <a:gsLst>
                    <a:gs pos="0">
                      <a:srgbClr val="FFFFFF"/>
                    </a:gs>
                    <a:gs pos="100000">
                      <a:srgbClr val="FFFFFF"/>
                    </a:gs>
                  </a:gsLst>
                  <a:lin ang="5400000" scaled="0"/>
                </a:gradFill>
                <a:latin typeface="Segoe"/>
                <a:cs typeface="Arial" pitchFamily="34" charset="0"/>
              </a:endParaRPr>
            </a:p>
          </p:txBody>
        </p:sp>
      </p:grpSp>
      <p:sp>
        <p:nvSpPr>
          <p:cNvPr id="38" name="Text Box 9"/>
          <p:cNvSpPr txBox="1">
            <a:spLocks noChangeArrowheads="1"/>
          </p:cNvSpPr>
          <p:nvPr/>
        </p:nvSpPr>
        <p:spPr bwMode="auto">
          <a:xfrm>
            <a:off x="7908896" y="4345587"/>
            <a:ext cx="328878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sz="2400" dirty="0" smtClean="0">
                <a:gradFill>
                  <a:gsLst>
                    <a:gs pos="0">
                      <a:srgbClr val="FFFFFF"/>
                    </a:gs>
                    <a:gs pos="100000">
                      <a:srgbClr val="FFFFFF"/>
                    </a:gs>
                  </a:gsLst>
                  <a:lin ang="5400000" scaled="0"/>
                </a:gradFill>
                <a:latin typeface="Segoe"/>
                <a:cs typeface="Arial" pitchFamily="34" charset="0"/>
              </a:rPr>
              <a:t>Join the Conversation</a:t>
            </a:r>
            <a:endParaRPr lang="en-US" sz="4800" dirty="0" smtClean="0">
              <a:gradFill>
                <a:gsLst>
                  <a:gs pos="0">
                    <a:srgbClr val="FFFFFF"/>
                  </a:gs>
                  <a:gs pos="100000">
                    <a:srgbClr val="FFFFFF"/>
                  </a:gs>
                </a:gsLst>
                <a:lin ang="5400000" scaled="0"/>
              </a:gradFill>
              <a:latin typeface="Segoe"/>
              <a:cs typeface="Arial" pitchFamily="34" charset="0"/>
            </a:endParaRPr>
          </a:p>
        </p:txBody>
      </p:sp>
      <p:sp>
        <p:nvSpPr>
          <p:cNvPr id="39"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a:gradFill flip="none" rotWithShape="1">
                <a:gsLst>
                  <a:gs pos="0">
                    <a:srgbClr val="FFFFFF"/>
                  </a:gs>
                  <a:gs pos="86000">
                    <a:srgbClr val="FFFFFF"/>
                  </a:gs>
                </a:gsLst>
                <a:lin ang="5400000" scaled="0"/>
                <a:tileRect/>
              </a:gradFill>
            </a:endParaRPr>
          </a:p>
        </p:txBody>
      </p:sp>
      <p:cxnSp>
        <p:nvCxnSpPr>
          <p:cNvPr id="40" name="Straight Connector 39"/>
          <p:cNvCxnSpPr/>
          <p:nvPr/>
        </p:nvCxnSpPr>
        <p:spPr>
          <a:xfrm>
            <a:off x="7908896" y="4814656"/>
            <a:ext cx="328878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0547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418722101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77525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65298000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95923544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da-DK" dirty="0"/>
          </a:p>
        </p:txBody>
      </p:sp>
      <p:sp>
        <p:nvSpPr>
          <p:cNvPr id="24" name="Content Placeholder 2"/>
          <p:cNvSpPr>
            <a:spLocks noGrp="1"/>
          </p:cNvSpPr>
          <p:nvPr>
            <p:ph type="body" sz="quarter" idx="10"/>
          </p:nvPr>
        </p:nvSpPr>
        <p:spPr>
          <a:xfrm>
            <a:off x="507868" y="1412875"/>
            <a:ext cx="11173090" cy="443198"/>
          </a:xfrm>
          <a:prstGeom prst="rect">
            <a:avLst/>
          </a:prstGeom>
        </p:spPr>
        <p:txBody>
          <a:bodyPr/>
          <a:lstStyle/>
          <a:p>
            <a:r>
              <a:rPr lang="en-US" dirty="0"/>
              <a:t>The Next Generation Design Tools</a:t>
            </a:r>
            <a:endParaRPr lang="da-DK" dirty="0"/>
          </a:p>
        </p:txBody>
      </p:sp>
      <p:sp>
        <p:nvSpPr>
          <p:cNvPr id="4" name="Content Placeholder 2"/>
          <p:cNvSpPr txBox="1">
            <a:spLocks/>
          </p:cNvSpPr>
          <p:nvPr/>
        </p:nvSpPr>
        <p:spPr>
          <a:xfrm rot="20738045">
            <a:off x="711016" y="1565276"/>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Demos</a:t>
            </a:r>
          </a:p>
        </p:txBody>
      </p:sp>
      <p:sp>
        <p:nvSpPr>
          <p:cNvPr id="8" name="Content Placeholder 2"/>
          <p:cNvSpPr txBox="1">
            <a:spLocks/>
          </p:cNvSpPr>
          <p:nvPr/>
        </p:nvSpPr>
        <p:spPr>
          <a:xfrm>
            <a:off x="914163" y="3879745"/>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Demos</a:t>
            </a:r>
          </a:p>
        </p:txBody>
      </p:sp>
      <p:sp>
        <p:nvSpPr>
          <p:cNvPr id="9" name="Content Placeholder 2"/>
          <p:cNvSpPr txBox="1">
            <a:spLocks/>
          </p:cNvSpPr>
          <p:nvPr/>
        </p:nvSpPr>
        <p:spPr>
          <a:xfrm rot="727545">
            <a:off x="3499825" y="3664861"/>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Demos</a:t>
            </a:r>
          </a:p>
        </p:txBody>
      </p:sp>
      <p:sp>
        <p:nvSpPr>
          <p:cNvPr id="10" name="Content Placeholder 2"/>
          <p:cNvSpPr txBox="1">
            <a:spLocks/>
          </p:cNvSpPr>
          <p:nvPr/>
        </p:nvSpPr>
        <p:spPr>
          <a:xfrm rot="21195685">
            <a:off x="4089881" y="2190302"/>
            <a:ext cx="4151121" cy="5539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Demos</a:t>
            </a:r>
          </a:p>
        </p:txBody>
      </p:sp>
      <p:sp>
        <p:nvSpPr>
          <p:cNvPr id="11" name="Content Placeholder 2"/>
          <p:cNvSpPr txBox="1">
            <a:spLocks/>
          </p:cNvSpPr>
          <p:nvPr/>
        </p:nvSpPr>
        <p:spPr>
          <a:xfrm rot="20738045">
            <a:off x="8778300" y="4710944"/>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 Demos</a:t>
            </a:r>
          </a:p>
        </p:txBody>
      </p:sp>
      <p:sp>
        <p:nvSpPr>
          <p:cNvPr id="12" name="Content Placeholder 2"/>
          <p:cNvSpPr txBox="1">
            <a:spLocks/>
          </p:cNvSpPr>
          <p:nvPr/>
        </p:nvSpPr>
        <p:spPr>
          <a:xfrm rot="20738045">
            <a:off x="914163" y="5025258"/>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Demos</a:t>
            </a:r>
          </a:p>
        </p:txBody>
      </p:sp>
      <p:sp>
        <p:nvSpPr>
          <p:cNvPr id="13" name="Content Placeholder 2"/>
          <p:cNvSpPr txBox="1">
            <a:spLocks/>
          </p:cNvSpPr>
          <p:nvPr/>
        </p:nvSpPr>
        <p:spPr>
          <a:xfrm rot="20738045">
            <a:off x="4808160" y="4709211"/>
            <a:ext cx="4151121" cy="5539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Demos</a:t>
            </a:r>
          </a:p>
        </p:txBody>
      </p:sp>
      <p:sp>
        <p:nvSpPr>
          <p:cNvPr id="14" name="Content Placeholder 2"/>
          <p:cNvSpPr txBox="1">
            <a:spLocks/>
          </p:cNvSpPr>
          <p:nvPr/>
        </p:nvSpPr>
        <p:spPr>
          <a:xfrm rot="727545">
            <a:off x="302489" y="6148602"/>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 Demos</a:t>
            </a:r>
          </a:p>
        </p:txBody>
      </p:sp>
      <p:sp>
        <p:nvSpPr>
          <p:cNvPr id="15" name="Content Placeholder 2"/>
          <p:cNvSpPr txBox="1">
            <a:spLocks/>
          </p:cNvSpPr>
          <p:nvPr/>
        </p:nvSpPr>
        <p:spPr>
          <a:xfrm rot="727545">
            <a:off x="7447797" y="5810704"/>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Demos</a:t>
            </a:r>
          </a:p>
        </p:txBody>
      </p:sp>
      <p:sp>
        <p:nvSpPr>
          <p:cNvPr id="16" name="Content Placeholder 2"/>
          <p:cNvSpPr txBox="1">
            <a:spLocks/>
          </p:cNvSpPr>
          <p:nvPr/>
        </p:nvSpPr>
        <p:spPr>
          <a:xfrm>
            <a:off x="8269990" y="4045944"/>
            <a:ext cx="4151121" cy="5539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Demos</a:t>
            </a:r>
          </a:p>
        </p:txBody>
      </p:sp>
      <p:sp>
        <p:nvSpPr>
          <p:cNvPr id="17" name="Content Placeholder 2"/>
          <p:cNvSpPr txBox="1">
            <a:spLocks/>
          </p:cNvSpPr>
          <p:nvPr/>
        </p:nvSpPr>
        <p:spPr>
          <a:xfrm>
            <a:off x="3802312" y="6009333"/>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Demos</a:t>
            </a:r>
          </a:p>
        </p:txBody>
      </p:sp>
      <p:sp>
        <p:nvSpPr>
          <p:cNvPr id="18" name="Content Placeholder 2"/>
          <p:cNvSpPr txBox="1">
            <a:spLocks/>
          </p:cNvSpPr>
          <p:nvPr/>
        </p:nvSpPr>
        <p:spPr>
          <a:xfrm rot="727545">
            <a:off x="8316755" y="1761698"/>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Demos</a:t>
            </a:r>
          </a:p>
        </p:txBody>
      </p:sp>
      <p:sp>
        <p:nvSpPr>
          <p:cNvPr id="19" name="Content Placeholder 2"/>
          <p:cNvSpPr txBox="1">
            <a:spLocks/>
          </p:cNvSpPr>
          <p:nvPr/>
        </p:nvSpPr>
        <p:spPr>
          <a:xfrm rot="20738045">
            <a:off x="7980781" y="154898"/>
            <a:ext cx="4151121" cy="5539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Demos</a:t>
            </a:r>
          </a:p>
        </p:txBody>
      </p:sp>
      <p:sp>
        <p:nvSpPr>
          <p:cNvPr id="20" name="Content Placeholder 2"/>
          <p:cNvSpPr txBox="1">
            <a:spLocks/>
          </p:cNvSpPr>
          <p:nvPr/>
        </p:nvSpPr>
        <p:spPr>
          <a:xfrm>
            <a:off x="5758443" y="3025627"/>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Demos</a:t>
            </a:r>
          </a:p>
        </p:txBody>
      </p:sp>
      <p:sp>
        <p:nvSpPr>
          <p:cNvPr id="21" name="Content Placeholder 2"/>
          <p:cNvSpPr txBox="1">
            <a:spLocks/>
          </p:cNvSpPr>
          <p:nvPr/>
        </p:nvSpPr>
        <p:spPr>
          <a:xfrm>
            <a:off x="3599165" y="553090"/>
            <a:ext cx="4151121" cy="6647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Demos</a:t>
            </a:r>
          </a:p>
        </p:txBody>
      </p:sp>
      <p:sp>
        <p:nvSpPr>
          <p:cNvPr id="22" name="Content Placeholder 2"/>
          <p:cNvSpPr txBox="1">
            <a:spLocks/>
          </p:cNvSpPr>
          <p:nvPr/>
        </p:nvSpPr>
        <p:spPr>
          <a:xfrm rot="727545">
            <a:off x="8568455" y="2875339"/>
            <a:ext cx="4151121" cy="5539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t>Demos</a:t>
            </a:r>
          </a:p>
        </p:txBody>
      </p:sp>
      <p:sp>
        <p:nvSpPr>
          <p:cNvPr id="23" name="Content Placeholder 2"/>
          <p:cNvSpPr txBox="1">
            <a:spLocks/>
          </p:cNvSpPr>
          <p:nvPr/>
        </p:nvSpPr>
        <p:spPr>
          <a:xfrm rot="727545">
            <a:off x="302489" y="3068288"/>
            <a:ext cx="4151121"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125000"/>
              <a:buFontTx/>
              <a:buBlip>
                <a:blip r:embed="rId2"/>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2"/>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2"/>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Demos</a:t>
            </a:r>
          </a:p>
        </p:txBody>
      </p:sp>
    </p:spTree>
    <p:extLst>
      <p:ext uri="{BB962C8B-B14F-4D97-AF65-F5344CB8AC3E}">
        <p14:creationId xmlns:p14="http://schemas.microsoft.com/office/powerpoint/2010/main" val="3516863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ppt_x"/>
                                          </p:val>
                                        </p:tav>
                                        <p:tav tm="100000">
                                          <p:val>
                                            <p:strVal val="#ppt_x"/>
                                          </p:val>
                                        </p:tav>
                                      </p:tavLst>
                                    </p:anim>
                                    <p:anim calcmode="lin" valueType="num">
                                      <p:cBhvr additive="base">
                                        <p:cTn id="36" dur="10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ppt_x"/>
                                          </p:val>
                                        </p:tav>
                                        <p:tav tm="100000">
                                          <p:val>
                                            <p:strVal val="#ppt_x"/>
                                          </p:val>
                                        </p:tav>
                                      </p:tavLst>
                                    </p:anim>
                                    <p:anim calcmode="lin" valueType="num">
                                      <p:cBhvr additive="base">
                                        <p:cTn id="40" dur="10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ppt_x"/>
                                          </p:val>
                                        </p:tav>
                                        <p:tav tm="100000">
                                          <p:val>
                                            <p:strVal val="#ppt_x"/>
                                          </p:val>
                                        </p:tav>
                                      </p:tavLst>
                                    </p:anim>
                                    <p:anim calcmode="lin" valueType="num">
                                      <p:cBhvr additive="base">
                                        <p:cTn id="44" dur="1000" fill="hold"/>
                                        <p:tgtEl>
                                          <p:spTgt spid="17"/>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000" fill="hold"/>
                                        <p:tgtEl>
                                          <p:spTgt spid="18"/>
                                        </p:tgtEl>
                                        <p:attrNameLst>
                                          <p:attrName>ppt_x</p:attrName>
                                        </p:attrNameLst>
                                      </p:cBhvr>
                                      <p:tavLst>
                                        <p:tav tm="0">
                                          <p:val>
                                            <p:strVal val="#ppt_x"/>
                                          </p:val>
                                        </p:tav>
                                        <p:tav tm="100000">
                                          <p:val>
                                            <p:strVal val="#ppt_x"/>
                                          </p:val>
                                        </p:tav>
                                      </p:tavLst>
                                    </p:anim>
                                    <p:anim calcmode="lin" valueType="num">
                                      <p:cBhvr additive="base">
                                        <p:cTn id="48" dur="1000" fill="hold"/>
                                        <p:tgtEl>
                                          <p:spTgt spid="18"/>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000" fill="hold"/>
                                        <p:tgtEl>
                                          <p:spTgt spid="19"/>
                                        </p:tgtEl>
                                        <p:attrNameLst>
                                          <p:attrName>ppt_x</p:attrName>
                                        </p:attrNameLst>
                                      </p:cBhvr>
                                      <p:tavLst>
                                        <p:tav tm="0">
                                          <p:val>
                                            <p:strVal val="#ppt_x"/>
                                          </p:val>
                                        </p:tav>
                                        <p:tav tm="100000">
                                          <p:val>
                                            <p:strVal val="#ppt_x"/>
                                          </p:val>
                                        </p:tav>
                                      </p:tavLst>
                                    </p:anim>
                                    <p:anim calcmode="lin" valueType="num">
                                      <p:cBhvr additive="base">
                                        <p:cTn id="52" dur="1000" fill="hold"/>
                                        <p:tgtEl>
                                          <p:spTgt spid="19"/>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1000" fill="hold"/>
                                        <p:tgtEl>
                                          <p:spTgt spid="20"/>
                                        </p:tgtEl>
                                        <p:attrNameLst>
                                          <p:attrName>ppt_x</p:attrName>
                                        </p:attrNameLst>
                                      </p:cBhvr>
                                      <p:tavLst>
                                        <p:tav tm="0">
                                          <p:val>
                                            <p:strVal val="#ppt_x"/>
                                          </p:val>
                                        </p:tav>
                                        <p:tav tm="100000">
                                          <p:val>
                                            <p:strVal val="#ppt_x"/>
                                          </p:val>
                                        </p:tav>
                                      </p:tavLst>
                                    </p:anim>
                                    <p:anim calcmode="lin" valueType="num">
                                      <p:cBhvr additive="base">
                                        <p:cTn id="56" dur="1000" fill="hold"/>
                                        <p:tgtEl>
                                          <p:spTgt spid="20"/>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1000" fill="hold"/>
                                        <p:tgtEl>
                                          <p:spTgt spid="21"/>
                                        </p:tgtEl>
                                        <p:attrNameLst>
                                          <p:attrName>ppt_x</p:attrName>
                                        </p:attrNameLst>
                                      </p:cBhvr>
                                      <p:tavLst>
                                        <p:tav tm="0">
                                          <p:val>
                                            <p:strVal val="#ppt_x"/>
                                          </p:val>
                                        </p:tav>
                                        <p:tav tm="100000">
                                          <p:val>
                                            <p:strVal val="#ppt_x"/>
                                          </p:val>
                                        </p:tav>
                                      </p:tavLst>
                                    </p:anim>
                                    <p:anim calcmode="lin" valueType="num">
                                      <p:cBhvr additive="base">
                                        <p:cTn id="60" dur="1000" fill="hold"/>
                                        <p:tgtEl>
                                          <p:spTgt spid="21"/>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1000" fill="hold"/>
                                        <p:tgtEl>
                                          <p:spTgt spid="22"/>
                                        </p:tgtEl>
                                        <p:attrNameLst>
                                          <p:attrName>ppt_x</p:attrName>
                                        </p:attrNameLst>
                                      </p:cBhvr>
                                      <p:tavLst>
                                        <p:tav tm="0">
                                          <p:val>
                                            <p:strVal val="#ppt_x"/>
                                          </p:val>
                                        </p:tav>
                                        <p:tav tm="100000">
                                          <p:val>
                                            <p:strVal val="#ppt_x"/>
                                          </p:val>
                                        </p:tav>
                                      </p:tavLst>
                                    </p:anim>
                                    <p:anim calcmode="lin" valueType="num">
                                      <p:cBhvr additive="base">
                                        <p:cTn id="64" dur="1000" fill="hold"/>
                                        <p:tgtEl>
                                          <p:spTgt spid="22"/>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1000" fill="hold"/>
                                        <p:tgtEl>
                                          <p:spTgt spid="23"/>
                                        </p:tgtEl>
                                        <p:attrNameLst>
                                          <p:attrName>ppt_x</p:attrName>
                                        </p:attrNameLst>
                                      </p:cBhvr>
                                      <p:tavLst>
                                        <p:tav tm="0">
                                          <p:val>
                                            <p:strVal val="#ppt_x"/>
                                          </p:val>
                                        </p:tav>
                                        <p:tav tm="100000">
                                          <p:val>
                                            <p:strVal val="#ppt_x"/>
                                          </p:val>
                                        </p:tav>
                                      </p:tavLst>
                                    </p:anim>
                                    <p:anim calcmode="lin" valueType="num">
                                      <p:cBhvr additive="base">
                                        <p:cTn id="68" dur="1000" fill="hold"/>
                                        <p:tgtEl>
                                          <p:spTgt spid="23"/>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1000" fill="hold"/>
                                        <p:tgtEl>
                                          <p:spTgt spid="4"/>
                                        </p:tgtEl>
                                        <p:attrNameLst>
                                          <p:attrName>ppt_x</p:attrName>
                                        </p:attrNameLst>
                                      </p:cBhvr>
                                      <p:tavLst>
                                        <p:tav tm="0">
                                          <p:val>
                                            <p:strVal val="#ppt_x"/>
                                          </p:val>
                                        </p:tav>
                                        <p:tav tm="100000">
                                          <p:val>
                                            <p:strVal val="#ppt_x"/>
                                          </p:val>
                                        </p:tav>
                                      </p:tavLst>
                                    </p:anim>
                                    <p:anim calcmode="lin" valueType="num">
                                      <p:cBhvr additive="base">
                                        <p:cTn id="72" dur="1000" fill="hold"/>
                                        <p:tgtEl>
                                          <p:spTgt spid="4"/>
                                        </p:tgtEl>
                                        <p:attrNameLst>
                                          <p:attrName>ppt_y</p:attrName>
                                        </p:attrNameLst>
                                      </p:cBhvr>
                                      <p:tavLst>
                                        <p:tav tm="0">
                                          <p:val>
                                            <p:strVal val="0-#ppt_h/2"/>
                                          </p:val>
                                        </p:tav>
                                        <p:tav tm="100000">
                                          <p:val>
                                            <p:strVal val="#ppt_y"/>
                                          </p:val>
                                        </p:tav>
                                      </p:tavLst>
                                    </p:anim>
                                  </p:childTnLst>
                                </p:cTn>
                              </p:par>
                              <p:par>
                                <p:cTn id="73" presetID="1" presetClass="exit" presetSubtype="0" fill="hold" grpId="0" nodeType="withEffect">
                                  <p:stCondLst>
                                    <p:cond delay="0"/>
                                  </p:stCondLst>
                                  <p:childTnLst>
                                    <p:set>
                                      <p:cBhvr>
                                        <p:cTn id="74" dur="1" fill="hold">
                                          <p:stCondLst>
                                            <p:cond delay="0"/>
                                          </p:stCondLst>
                                        </p:cTn>
                                        <p:tgtEl>
                                          <p:spTgt spid="2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4"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9"/>
          <p:cNvSpPr/>
          <p:nvPr/>
        </p:nvSpPr>
        <p:spPr bwMode="auto">
          <a:xfrm>
            <a:off x="304722" y="3208325"/>
            <a:ext cx="11516531" cy="1447800"/>
          </a:xfrm>
          <a:prstGeom prst="roundRect">
            <a:avLst>
              <a:gd name="adj" fmla="val 9802"/>
            </a:avLst>
          </a:prstGeom>
          <a:gradFill rotWithShape="1">
            <a:gsLst>
              <a:gs pos="0">
                <a:sysClr val="windowText" lastClr="000000">
                  <a:tint val="74000"/>
                  <a:alpha val="85000"/>
                  <a:satMod val="110000"/>
                </a:sysClr>
              </a:gs>
              <a:gs pos="49000">
                <a:sysClr val="windowText" lastClr="000000">
                  <a:tint val="96000"/>
                  <a:shade val="60000"/>
                  <a:alpha val="85000"/>
                  <a:hueMod val="100000"/>
                  <a:satMod val="120000"/>
                </a:sysClr>
              </a:gs>
              <a:gs pos="49100">
                <a:sysClr val="windowText" lastClr="000000">
                  <a:shade val="37000"/>
                  <a:alpha val="85000"/>
                  <a:satMod val="150000"/>
                </a:sysClr>
              </a:gs>
              <a:gs pos="92000">
                <a:sysClr val="windowText" lastClr="000000">
                  <a:tint val="98000"/>
                  <a:shade val="90000"/>
                  <a:alpha val="85000"/>
                  <a:hueMod val="105000"/>
                  <a:satMod val="140000"/>
                  <a:lumMod val="100000"/>
                </a:sysClr>
              </a:gs>
              <a:gs pos="100000">
                <a:sysClr val="windowText" lastClr="000000">
                  <a:tint val="90000"/>
                  <a:shade val="100000"/>
                  <a:alpha val="90000"/>
                  <a:hueMod val="105000"/>
                  <a:satMod val="110000"/>
                  <a:lumMod val="100000"/>
                </a:sysClr>
              </a:gs>
            </a:gsLst>
            <a:lin ang="5400000" scaled="1"/>
          </a:gradFill>
          <a:ln w="11430" cap="flat" cmpd="sng" algn="ctr">
            <a:solidFill>
              <a:sysClr val="windowText" lastClr="000000"/>
            </a:solidFill>
            <a:prstDash val="solid"/>
          </a:ln>
          <a:effectLst>
            <a:outerShdw blurRad="38998" dist="25400" dir="5400000" rotWithShape="0">
              <a:srgbClr val="000000">
                <a:alpha val="50000"/>
              </a:srgbClr>
            </a:outerShdw>
          </a:effectLst>
        </p:spPr>
        <p:txBody>
          <a:bodyPr rtlCol="0" anchor="ctr"/>
          <a:lstStyle/>
          <a:p>
            <a:pPr algn="ctr" fontAlgn="auto">
              <a:lnSpc>
                <a:spcPct val="80000"/>
              </a:lnSpc>
              <a:spcBef>
                <a:spcPts val="0"/>
              </a:spcBef>
              <a:spcAft>
                <a:spcPts val="0"/>
              </a:spcAft>
              <a:defRPr/>
            </a:pPr>
            <a:endParaRPr lang="en-US" sz="3000" spc="-150" dirty="0">
              <a:ln w="3175">
                <a:noFill/>
              </a:ln>
              <a:solidFill>
                <a:srgbClr val="FFC000"/>
              </a:solidFill>
              <a:effectLst>
                <a:outerShdw blurRad="50800" dist="38100" dir="2700000" algn="tl" rotWithShape="0">
                  <a:prstClr val="black">
                    <a:alpha val="40000"/>
                  </a:prstClr>
                </a:outerShdw>
              </a:effectLst>
              <a:latin typeface="Helvetica" pitchFamily="34" charset="0"/>
              <a:cs typeface="Arial" pitchFamily="34" charset="0"/>
            </a:endParaRPr>
          </a:p>
        </p:txBody>
      </p:sp>
      <p:sp>
        <p:nvSpPr>
          <p:cNvPr id="22" name="Rectangle 21"/>
          <p:cNvSpPr/>
          <p:nvPr/>
        </p:nvSpPr>
        <p:spPr>
          <a:xfrm>
            <a:off x="2273338" y="3513128"/>
            <a:ext cx="9387371" cy="1144929"/>
          </a:xfrm>
          <a:prstGeom prst="rect">
            <a:avLst/>
          </a:prstGeom>
        </p:spPr>
        <p:txBody>
          <a:bodyPr wrap="square">
            <a:spAutoFit/>
          </a:bodyPr>
          <a:lstStyle/>
          <a:p>
            <a:pPr marL="280988" indent="-280988" defTabSz="914363">
              <a:lnSpc>
                <a:spcPct val="80000"/>
              </a:lnSpc>
              <a:spcBef>
                <a:spcPct val="20000"/>
              </a:spcBef>
              <a:buBlip>
                <a:blip r:embed="rId3"/>
              </a:buBlip>
            </a:pPr>
            <a:r>
              <a:rPr lang="en-US" altLang="zh-CN" dirty="0" smtClean="0">
                <a:gradFill>
                  <a:gsLst>
                    <a:gs pos="0">
                      <a:srgbClr val="FFFFFF"/>
                    </a:gs>
                    <a:gs pos="100000">
                      <a:srgbClr val="FFFFFF"/>
                    </a:gs>
                  </a:gsLst>
                  <a:lin ang="5400000" scaled="1"/>
                </a:gradFill>
                <a:cs typeface="Arial" pitchFamily="34" charset="0"/>
              </a:rPr>
              <a:t>Tabular and multidimensional APIs for client tools</a:t>
            </a:r>
          </a:p>
          <a:p>
            <a:pPr marL="280988" indent="-280988" defTabSz="914363">
              <a:lnSpc>
                <a:spcPct val="80000"/>
              </a:lnSpc>
              <a:spcBef>
                <a:spcPct val="20000"/>
              </a:spcBef>
              <a:buBlip>
                <a:blip r:embed="rId3"/>
              </a:buBlip>
            </a:pPr>
            <a:r>
              <a:rPr lang="en-US" altLang="zh-CN" dirty="0" smtClean="0">
                <a:gradFill>
                  <a:gsLst>
                    <a:gs pos="0">
                      <a:srgbClr val="FFFFFF"/>
                    </a:gs>
                    <a:gs pos="100000">
                      <a:srgbClr val="FFFFFF"/>
                    </a:gs>
                  </a:gsLst>
                  <a:lin ang="5400000" scaled="1"/>
                </a:gradFill>
                <a:cs typeface="Arial" pitchFamily="34" charset="0"/>
              </a:rPr>
              <a:t>Tabular and multidimensional modeling environments</a:t>
            </a:r>
          </a:p>
          <a:p>
            <a:pPr marL="280988" indent="-280988" defTabSz="914363">
              <a:lnSpc>
                <a:spcPct val="80000"/>
              </a:lnSpc>
              <a:spcBef>
                <a:spcPct val="20000"/>
              </a:spcBef>
              <a:buBlip>
                <a:blip r:embed="rId3"/>
              </a:buBlip>
            </a:pPr>
            <a:r>
              <a:rPr lang="en-US" altLang="zh-CN" dirty="0" smtClean="0">
                <a:gradFill>
                  <a:gsLst>
                    <a:gs pos="0">
                      <a:srgbClr val="FFFFFF"/>
                    </a:gs>
                    <a:gs pos="100000">
                      <a:srgbClr val="FFFFFF"/>
                    </a:gs>
                  </a:gsLst>
                  <a:lin ang="5400000" scaled="1"/>
                </a:gradFill>
                <a:cs typeface="Arial" pitchFamily="34" charset="0"/>
              </a:rPr>
              <a:t>Sophisticated business logic using DAX and MDX</a:t>
            </a:r>
          </a:p>
          <a:p>
            <a:pPr marL="280988" indent="-280988" defTabSz="914363">
              <a:lnSpc>
                <a:spcPct val="80000"/>
              </a:lnSpc>
              <a:spcBef>
                <a:spcPct val="20000"/>
              </a:spcBef>
              <a:buBlip>
                <a:blip r:embed="rId3"/>
              </a:buBlip>
            </a:pPr>
            <a:r>
              <a:rPr lang="en-US" altLang="zh-CN" dirty="0">
                <a:gradFill>
                  <a:gsLst>
                    <a:gs pos="0">
                      <a:srgbClr val="FFFFFF"/>
                    </a:gs>
                    <a:gs pos="100000">
                      <a:srgbClr val="FFFFFF"/>
                    </a:gs>
                  </a:gsLst>
                  <a:lin ang="5400000" scaled="1"/>
                </a:gradFill>
                <a:cs typeface="Arial" pitchFamily="34" charset="0"/>
              </a:rPr>
              <a:t>Cached and pass-through storage </a:t>
            </a:r>
            <a:r>
              <a:rPr lang="en-US" altLang="zh-CN" dirty="0" smtClean="0">
                <a:gradFill>
                  <a:gsLst>
                    <a:gs pos="0">
                      <a:srgbClr val="FFFFFF"/>
                    </a:gs>
                    <a:gs pos="100000">
                      <a:srgbClr val="FFFFFF"/>
                    </a:gs>
                  </a:gsLst>
                  <a:lin ang="5400000" scaled="1"/>
                </a:gradFill>
                <a:cs typeface="Arial" pitchFamily="34" charset="0"/>
              </a:rPr>
              <a:t>options</a:t>
            </a:r>
          </a:p>
        </p:txBody>
      </p:sp>
      <p:grpSp>
        <p:nvGrpSpPr>
          <p:cNvPr id="3" name="Group 16"/>
          <p:cNvGrpSpPr/>
          <p:nvPr/>
        </p:nvGrpSpPr>
        <p:grpSpPr>
          <a:xfrm>
            <a:off x="609441" y="3360725"/>
            <a:ext cx="1422030" cy="1147110"/>
            <a:chOff x="546538" y="1706414"/>
            <a:chExt cx="783763" cy="842310"/>
          </a:xfrm>
          <a:effectLst/>
        </p:grpSpPr>
        <p:pic>
          <p:nvPicPr>
            <p:cNvPr id="28" name="Picture 4" descr="C:\Work\Katmai Marketing\PAG_icon library\PAG_icon library\Host Integration Server - HIS.png"/>
            <p:cNvPicPr>
              <a:picLocks noChangeAspect="1" noChangeArrowheads="1"/>
            </p:cNvPicPr>
            <p:nvPr/>
          </p:nvPicPr>
          <p:blipFill>
            <a:blip r:embed="rId4" cstate="print"/>
            <a:srcRect/>
            <a:stretch>
              <a:fillRect/>
            </a:stretch>
          </p:blipFill>
          <p:spPr bwMode="auto">
            <a:xfrm>
              <a:off x="788276" y="1706414"/>
              <a:ext cx="542025" cy="842310"/>
            </a:xfrm>
            <a:prstGeom prst="rect">
              <a:avLst/>
            </a:prstGeom>
            <a:noFill/>
          </p:spPr>
        </p:pic>
        <p:pic>
          <p:nvPicPr>
            <p:cNvPr id="29" name="Picture 2" descr="C:\Work\Katmai Marketing\PAG_icon library\PAG_icon library\SQL sm.png"/>
            <p:cNvPicPr>
              <a:picLocks noChangeAspect="1" noChangeArrowheads="1"/>
            </p:cNvPicPr>
            <p:nvPr/>
          </p:nvPicPr>
          <p:blipFill>
            <a:blip r:embed="rId5" cstate="print"/>
            <a:srcRect/>
            <a:stretch>
              <a:fillRect/>
            </a:stretch>
          </p:blipFill>
          <p:spPr bwMode="auto">
            <a:xfrm>
              <a:off x="546538" y="1935014"/>
              <a:ext cx="378640" cy="556824"/>
            </a:xfrm>
            <a:prstGeom prst="rect">
              <a:avLst/>
            </a:prstGeom>
            <a:noFill/>
          </p:spPr>
        </p:pic>
      </p:grpSp>
      <p:sp>
        <p:nvSpPr>
          <p:cNvPr id="30" name="Rounded Rectangle 29"/>
          <p:cNvSpPr/>
          <p:nvPr/>
        </p:nvSpPr>
        <p:spPr bwMode="auto">
          <a:xfrm>
            <a:off x="304722" y="1293425"/>
            <a:ext cx="11516531" cy="1447800"/>
          </a:xfrm>
          <a:prstGeom prst="roundRect">
            <a:avLst>
              <a:gd name="adj" fmla="val 9802"/>
            </a:avLst>
          </a:prstGeom>
          <a:gradFill rotWithShape="1">
            <a:gsLst>
              <a:gs pos="0">
                <a:sysClr val="windowText" lastClr="000000">
                  <a:tint val="74000"/>
                  <a:alpha val="85000"/>
                  <a:satMod val="110000"/>
                </a:sysClr>
              </a:gs>
              <a:gs pos="49000">
                <a:sysClr val="windowText" lastClr="000000">
                  <a:tint val="96000"/>
                  <a:shade val="60000"/>
                  <a:alpha val="85000"/>
                  <a:hueMod val="100000"/>
                  <a:satMod val="120000"/>
                </a:sysClr>
              </a:gs>
              <a:gs pos="49100">
                <a:sysClr val="windowText" lastClr="000000">
                  <a:shade val="37000"/>
                  <a:alpha val="85000"/>
                  <a:satMod val="150000"/>
                </a:sysClr>
              </a:gs>
              <a:gs pos="92000">
                <a:sysClr val="windowText" lastClr="000000">
                  <a:tint val="98000"/>
                  <a:shade val="90000"/>
                  <a:alpha val="85000"/>
                  <a:hueMod val="105000"/>
                  <a:satMod val="140000"/>
                  <a:lumMod val="100000"/>
                </a:sysClr>
              </a:gs>
              <a:gs pos="100000">
                <a:sysClr val="windowText" lastClr="000000">
                  <a:tint val="90000"/>
                  <a:shade val="100000"/>
                  <a:alpha val="90000"/>
                  <a:hueMod val="105000"/>
                  <a:satMod val="110000"/>
                  <a:lumMod val="100000"/>
                </a:sysClr>
              </a:gs>
            </a:gsLst>
            <a:lin ang="5400000" scaled="1"/>
          </a:gradFill>
          <a:ln w="11430" cap="flat" cmpd="sng" algn="ctr">
            <a:solidFill>
              <a:sysClr val="windowText" lastClr="000000"/>
            </a:solidFill>
            <a:prstDash val="solid"/>
          </a:ln>
          <a:effectLst>
            <a:outerShdw blurRad="38998" dist="25400" dir="5400000" rotWithShape="0">
              <a:srgbClr val="000000">
                <a:alpha val="50000"/>
              </a:srgbClr>
            </a:outerShdw>
          </a:effectLst>
        </p:spPr>
        <p:txBody>
          <a:bodyPr rtlCol="0" anchor="ctr"/>
          <a:lstStyle/>
          <a:p>
            <a:pPr algn="ctr">
              <a:lnSpc>
                <a:spcPct val="80000"/>
              </a:lnSpc>
              <a:defRPr/>
            </a:pPr>
            <a:endParaRPr lang="en-US" sz="3000" spc="-150" dirty="0">
              <a:ln w="3175">
                <a:noFill/>
              </a:ln>
              <a:solidFill>
                <a:srgbClr val="FFC000"/>
              </a:solidFill>
              <a:effectLst>
                <a:outerShdw blurRad="50800" dist="38100" dir="2700000" algn="tl" rotWithShape="0">
                  <a:prstClr val="black">
                    <a:alpha val="40000"/>
                  </a:prstClr>
                </a:outerShdw>
              </a:effectLst>
              <a:latin typeface="Helvetica" pitchFamily="34" charset="0"/>
              <a:cs typeface="Arial" pitchFamily="34" charset="0"/>
            </a:endParaRPr>
          </a:p>
        </p:txBody>
      </p:sp>
      <p:sp>
        <p:nvSpPr>
          <p:cNvPr id="31" name="Rectangle 30"/>
          <p:cNvSpPr/>
          <p:nvPr/>
        </p:nvSpPr>
        <p:spPr>
          <a:xfrm>
            <a:off x="2273338" y="1640674"/>
            <a:ext cx="9387371" cy="867930"/>
          </a:xfrm>
          <a:prstGeom prst="rect">
            <a:avLst/>
          </a:prstGeom>
        </p:spPr>
        <p:txBody>
          <a:bodyPr wrap="square">
            <a:spAutoFit/>
          </a:bodyPr>
          <a:lstStyle/>
          <a:p>
            <a:pPr marL="280988" lvl="0" indent="-280988" defTabSz="914363">
              <a:lnSpc>
                <a:spcPct val="80000"/>
              </a:lnSpc>
              <a:spcBef>
                <a:spcPct val="20000"/>
              </a:spcBef>
              <a:buBlip>
                <a:blip r:embed="rId3"/>
              </a:buBlip>
            </a:pPr>
            <a:r>
              <a:rPr lang="en-US" altLang="zh-CN" dirty="0" smtClean="0">
                <a:gradFill>
                  <a:gsLst>
                    <a:gs pos="0">
                      <a:srgbClr val="FFFFFF"/>
                    </a:gs>
                    <a:gs pos="100000">
                      <a:srgbClr val="FFFFFF"/>
                    </a:gs>
                  </a:gsLst>
                  <a:lin ang="5400000" scaled="1"/>
                </a:gradFill>
                <a:cs typeface="Arial" pitchFamily="34" charset="0"/>
              </a:rPr>
              <a:t>For reporting, analytics, scorecards, dashboards</a:t>
            </a:r>
          </a:p>
          <a:p>
            <a:pPr marL="280988" lvl="0" indent="-280988" defTabSz="914363">
              <a:lnSpc>
                <a:spcPct val="80000"/>
              </a:lnSpc>
              <a:spcBef>
                <a:spcPct val="20000"/>
              </a:spcBef>
              <a:buBlip>
                <a:blip r:embed="rId3"/>
              </a:buBlip>
            </a:pPr>
            <a:r>
              <a:rPr lang="en-US" altLang="zh-CN" dirty="0" smtClean="0">
                <a:gradFill>
                  <a:gsLst>
                    <a:gs pos="0">
                      <a:srgbClr val="FFFFFF"/>
                    </a:gs>
                    <a:gs pos="100000">
                      <a:srgbClr val="FFFFFF"/>
                    </a:gs>
                  </a:gsLst>
                  <a:lin ang="5400000" scaled="1"/>
                </a:gradFill>
                <a:cs typeface="Arial" pitchFamily="34" charset="0"/>
              </a:rPr>
              <a:t>For all users – Personal BI, Team BI, Organizational BI</a:t>
            </a:r>
          </a:p>
          <a:p>
            <a:pPr marL="280988" lvl="0" indent="-280988" defTabSz="914363">
              <a:lnSpc>
                <a:spcPct val="80000"/>
              </a:lnSpc>
              <a:spcBef>
                <a:spcPct val="20000"/>
              </a:spcBef>
              <a:buBlip>
                <a:blip r:embed="rId3"/>
              </a:buBlip>
            </a:pPr>
            <a:r>
              <a:rPr lang="en-US" altLang="zh-CN" dirty="0" smtClean="0">
                <a:gradFill>
                  <a:gsLst>
                    <a:gs pos="0">
                      <a:srgbClr val="FFFFFF"/>
                    </a:gs>
                    <a:gs pos="100000">
                      <a:srgbClr val="FFFFFF"/>
                    </a:gs>
                  </a:gsLst>
                  <a:lin ang="5400000" scaled="1"/>
                </a:gradFill>
                <a:cs typeface="Arial" pitchFamily="34" charset="0"/>
              </a:rPr>
              <a:t>One model for client tools, two ways to build it – tabular and multidimensional</a:t>
            </a:r>
          </a:p>
        </p:txBody>
      </p:sp>
      <p:grpSp>
        <p:nvGrpSpPr>
          <p:cNvPr id="4" name="Group 34"/>
          <p:cNvGrpSpPr/>
          <p:nvPr/>
        </p:nvGrpSpPr>
        <p:grpSpPr>
          <a:xfrm>
            <a:off x="711015" y="1369625"/>
            <a:ext cx="1422030" cy="1143000"/>
            <a:chOff x="495880" y="4823038"/>
            <a:chExt cx="1104320" cy="1270013"/>
          </a:xfrm>
          <a:effectLst/>
        </p:grpSpPr>
        <p:pic>
          <p:nvPicPr>
            <p:cNvPr id="36" name="Picture 9" descr="C:\Work\Katmai Marketing\PAG_icon library\PAG_icon library\user business user woman.png"/>
            <p:cNvPicPr>
              <a:picLocks noChangeAspect="1" noChangeArrowheads="1"/>
            </p:cNvPicPr>
            <p:nvPr/>
          </p:nvPicPr>
          <p:blipFill>
            <a:blip r:embed="rId6" cstate="print"/>
            <a:srcRect/>
            <a:stretch>
              <a:fillRect/>
            </a:stretch>
          </p:blipFill>
          <p:spPr bwMode="auto">
            <a:xfrm>
              <a:off x="495880" y="4823038"/>
              <a:ext cx="618085" cy="835250"/>
            </a:xfrm>
            <a:prstGeom prst="rect">
              <a:avLst/>
            </a:prstGeom>
            <a:noFill/>
          </p:spPr>
        </p:pic>
        <p:pic>
          <p:nvPicPr>
            <p:cNvPr id="37" name="Picture 8" descr="C:\Work\Katmai Marketing\PAG_icon library\PAG_icon library\user business man.png"/>
            <p:cNvPicPr>
              <a:picLocks noChangeAspect="1" noChangeArrowheads="1"/>
            </p:cNvPicPr>
            <p:nvPr/>
          </p:nvPicPr>
          <p:blipFill>
            <a:blip r:embed="rId7" cstate="print"/>
            <a:srcRect/>
            <a:stretch>
              <a:fillRect/>
            </a:stretch>
          </p:blipFill>
          <p:spPr bwMode="auto">
            <a:xfrm>
              <a:off x="971484" y="5029200"/>
              <a:ext cx="628716" cy="835251"/>
            </a:xfrm>
            <a:prstGeom prst="rect">
              <a:avLst/>
            </a:prstGeom>
            <a:noFill/>
          </p:spPr>
        </p:pic>
        <p:sp>
          <p:nvSpPr>
            <p:cNvPr id="38" name="Rectangle 37"/>
            <p:cNvSpPr/>
            <p:nvPr/>
          </p:nvSpPr>
          <p:spPr>
            <a:xfrm>
              <a:off x="990600" y="5562600"/>
              <a:ext cx="152400" cy="228600"/>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39" name="Picture 7" descr="C:\Work\Katmai Marketing\PAG_icon library\PAG_icon library\user business casual man.png"/>
            <p:cNvPicPr>
              <a:picLocks noChangeAspect="1" noChangeArrowheads="1"/>
            </p:cNvPicPr>
            <p:nvPr/>
          </p:nvPicPr>
          <p:blipFill>
            <a:blip r:embed="rId8" cstate="print"/>
            <a:srcRect/>
            <a:stretch>
              <a:fillRect/>
            </a:stretch>
          </p:blipFill>
          <p:spPr bwMode="auto">
            <a:xfrm>
              <a:off x="609600" y="5257800"/>
              <a:ext cx="628716" cy="835251"/>
            </a:xfrm>
            <a:prstGeom prst="rect">
              <a:avLst/>
            </a:prstGeom>
            <a:noFill/>
          </p:spPr>
        </p:pic>
      </p:grpSp>
      <p:grpSp>
        <p:nvGrpSpPr>
          <p:cNvPr id="5" name="Group 37"/>
          <p:cNvGrpSpPr/>
          <p:nvPr/>
        </p:nvGrpSpPr>
        <p:grpSpPr>
          <a:xfrm>
            <a:off x="3351928" y="912425"/>
            <a:ext cx="6500707" cy="685800"/>
            <a:chOff x="152400" y="1371600"/>
            <a:chExt cx="3981450" cy="609600"/>
          </a:xfrm>
        </p:grpSpPr>
        <p:sp>
          <p:nvSpPr>
            <p:cNvPr id="16" name="Rounded Rectangle 15"/>
            <p:cNvSpPr/>
            <p:nvPr/>
          </p:nvSpPr>
          <p:spPr>
            <a:xfrm>
              <a:off x="152400" y="1371600"/>
              <a:ext cx="3981450" cy="609600"/>
            </a:xfrm>
            <a:prstGeom prst="roundRect">
              <a:avLst>
                <a:gd name="adj" fmla="val 50000"/>
              </a:avLst>
            </a:prstGeom>
            <a:gradFill rotWithShape="1">
              <a:gsLst>
                <a:gs pos="0">
                  <a:sysClr val="windowText" lastClr="000000">
                    <a:tint val="15000"/>
                    <a:alpha val="85000"/>
                    <a:satMod val="250000"/>
                  </a:sysClr>
                </a:gs>
                <a:gs pos="49000">
                  <a:sysClr val="windowText" lastClr="000000">
                    <a:tint val="50000"/>
                    <a:alpha val="85000"/>
                    <a:satMod val="200000"/>
                  </a:sysClr>
                </a:gs>
                <a:gs pos="49100">
                  <a:sysClr val="windowText" lastClr="000000">
                    <a:tint val="64000"/>
                    <a:alpha val="85000"/>
                    <a:satMod val="160000"/>
                  </a:sysClr>
                </a:gs>
                <a:gs pos="92000">
                  <a:sysClr val="windowText" lastClr="000000">
                    <a:tint val="50000"/>
                    <a:alpha val="85000"/>
                    <a:satMod val="200000"/>
                  </a:sysClr>
                </a:gs>
                <a:gs pos="100000">
                  <a:sysClr val="windowText" lastClr="000000">
                    <a:tint val="43000"/>
                    <a:alpha val="85000"/>
                    <a:satMod val="190000"/>
                  </a:sysClr>
                </a:gs>
              </a:gsLst>
              <a:lin ang="5400000" scaled="1"/>
            </a:gradFill>
            <a:ln w="11430"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17" name="Rounded Rectangle 16"/>
            <p:cNvSpPr/>
            <p:nvPr/>
          </p:nvSpPr>
          <p:spPr>
            <a:xfrm>
              <a:off x="226082" y="1407459"/>
              <a:ext cx="3826641" cy="523539"/>
            </a:xfrm>
            <a:prstGeom prst="roundRect">
              <a:avLst>
                <a:gd name="adj" fmla="val 50000"/>
              </a:avLst>
            </a:prstGeom>
            <a:gradFill rotWithShape="1">
              <a:gsLst>
                <a:gs pos="0">
                  <a:sysClr val="windowText" lastClr="000000">
                    <a:tint val="74000"/>
                    <a:alpha val="85000"/>
                    <a:satMod val="110000"/>
                  </a:sysClr>
                </a:gs>
                <a:gs pos="49000">
                  <a:sysClr val="windowText" lastClr="000000">
                    <a:tint val="96000"/>
                    <a:shade val="60000"/>
                    <a:alpha val="85000"/>
                    <a:hueMod val="100000"/>
                    <a:satMod val="120000"/>
                  </a:sysClr>
                </a:gs>
                <a:gs pos="49100">
                  <a:sysClr val="windowText" lastClr="000000">
                    <a:shade val="37000"/>
                    <a:alpha val="85000"/>
                    <a:satMod val="150000"/>
                  </a:sysClr>
                </a:gs>
                <a:gs pos="92000">
                  <a:sysClr val="windowText" lastClr="000000">
                    <a:tint val="98000"/>
                    <a:shade val="90000"/>
                    <a:alpha val="85000"/>
                    <a:hueMod val="105000"/>
                    <a:satMod val="140000"/>
                    <a:lumMod val="100000"/>
                  </a:sysClr>
                </a:gs>
                <a:gs pos="100000">
                  <a:sysClr val="windowText" lastClr="000000">
                    <a:tint val="90000"/>
                    <a:shade val="100000"/>
                    <a:alpha val="90000"/>
                    <a:hueMod val="105000"/>
                    <a:satMod val="110000"/>
                    <a:lumMod val="100000"/>
                  </a:sysClr>
                </a:gs>
              </a:gsLst>
              <a:lin ang="5400000" scaled="1"/>
            </a:gradFill>
            <a:ln w="11430" cap="flat" cmpd="sng" algn="ctr">
              <a:solidFill>
                <a:sysClr val="windowText" lastClr="000000"/>
              </a:solidFill>
              <a:prstDash val="solid"/>
            </a:ln>
            <a:effectLst>
              <a:outerShdw blurRad="38998" dist="25400" dir="5400000" rotWithShape="0">
                <a:srgbClr val="000000">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pc="-150" dirty="0" smtClean="0">
                  <a:ln w="3175">
                    <a:noFill/>
                  </a:ln>
                  <a:solidFill>
                    <a:srgbClr val="FFC000"/>
                  </a:solidFill>
                  <a:effectLst>
                    <a:outerShdw blurRad="50800" dist="38100" dir="2700000" algn="tl" rotWithShape="0">
                      <a:prstClr val="black">
                        <a:alpha val="40000"/>
                      </a:prstClr>
                    </a:outerShdw>
                  </a:effectLst>
                  <a:latin typeface="+mj-lt"/>
                  <a:cs typeface="Arial" pitchFamily="34" charset="0"/>
                </a:rPr>
                <a:t>One Semantic Model for BI</a:t>
              </a:r>
              <a:endParaRPr lang="en-US" sz="2800" spc="-150" dirty="0">
                <a:ln w="3175">
                  <a:noFill/>
                </a:ln>
                <a:solidFill>
                  <a:srgbClr val="FFC000"/>
                </a:solidFill>
                <a:effectLst>
                  <a:outerShdw blurRad="50800" dist="38100" dir="2700000" algn="tl" rotWithShape="0">
                    <a:prstClr val="black">
                      <a:alpha val="40000"/>
                    </a:prstClr>
                  </a:outerShdw>
                </a:effectLst>
                <a:latin typeface="+mj-lt"/>
                <a:cs typeface="Arial" pitchFamily="34" charset="0"/>
              </a:endParaRPr>
            </a:p>
          </p:txBody>
        </p:sp>
      </p:grpSp>
      <p:grpSp>
        <p:nvGrpSpPr>
          <p:cNvPr id="6" name="Group 37"/>
          <p:cNvGrpSpPr/>
          <p:nvPr/>
        </p:nvGrpSpPr>
        <p:grpSpPr>
          <a:xfrm>
            <a:off x="3351928" y="2827325"/>
            <a:ext cx="6500707" cy="685800"/>
            <a:chOff x="152400" y="1371600"/>
            <a:chExt cx="3981450" cy="609600"/>
          </a:xfrm>
        </p:grpSpPr>
        <p:sp>
          <p:nvSpPr>
            <p:cNvPr id="19" name="Rounded Rectangle 18"/>
            <p:cNvSpPr/>
            <p:nvPr/>
          </p:nvSpPr>
          <p:spPr>
            <a:xfrm>
              <a:off x="152400" y="1371600"/>
              <a:ext cx="3981450" cy="609600"/>
            </a:xfrm>
            <a:prstGeom prst="roundRect">
              <a:avLst>
                <a:gd name="adj" fmla="val 50000"/>
              </a:avLst>
            </a:prstGeom>
            <a:gradFill rotWithShape="1">
              <a:gsLst>
                <a:gs pos="0">
                  <a:sysClr val="windowText" lastClr="000000">
                    <a:tint val="15000"/>
                    <a:alpha val="85000"/>
                    <a:satMod val="250000"/>
                  </a:sysClr>
                </a:gs>
                <a:gs pos="49000">
                  <a:sysClr val="windowText" lastClr="000000">
                    <a:tint val="50000"/>
                    <a:alpha val="85000"/>
                    <a:satMod val="200000"/>
                  </a:sysClr>
                </a:gs>
                <a:gs pos="49100">
                  <a:sysClr val="windowText" lastClr="000000">
                    <a:tint val="64000"/>
                    <a:alpha val="85000"/>
                    <a:satMod val="160000"/>
                  </a:sysClr>
                </a:gs>
                <a:gs pos="92000">
                  <a:sysClr val="windowText" lastClr="000000">
                    <a:tint val="50000"/>
                    <a:alpha val="85000"/>
                    <a:satMod val="200000"/>
                  </a:sysClr>
                </a:gs>
                <a:gs pos="100000">
                  <a:sysClr val="windowText" lastClr="000000">
                    <a:tint val="43000"/>
                    <a:alpha val="85000"/>
                    <a:satMod val="190000"/>
                  </a:sysClr>
                </a:gs>
              </a:gsLst>
              <a:lin ang="5400000" scaled="1"/>
            </a:gradFill>
            <a:ln w="11430"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20" name="Rounded Rectangle 19"/>
            <p:cNvSpPr/>
            <p:nvPr/>
          </p:nvSpPr>
          <p:spPr>
            <a:xfrm>
              <a:off x="226082" y="1407459"/>
              <a:ext cx="3826641" cy="523539"/>
            </a:xfrm>
            <a:prstGeom prst="roundRect">
              <a:avLst>
                <a:gd name="adj" fmla="val 50000"/>
              </a:avLst>
            </a:prstGeom>
            <a:gradFill rotWithShape="1">
              <a:gsLst>
                <a:gs pos="0">
                  <a:sysClr val="windowText" lastClr="000000">
                    <a:tint val="74000"/>
                    <a:alpha val="85000"/>
                    <a:satMod val="110000"/>
                  </a:sysClr>
                </a:gs>
                <a:gs pos="49000">
                  <a:sysClr val="windowText" lastClr="000000">
                    <a:tint val="96000"/>
                    <a:shade val="60000"/>
                    <a:alpha val="85000"/>
                    <a:hueMod val="100000"/>
                    <a:satMod val="120000"/>
                  </a:sysClr>
                </a:gs>
                <a:gs pos="49100">
                  <a:sysClr val="windowText" lastClr="000000">
                    <a:shade val="37000"/>
                    <a:alpha val="85000"/>
                    <a:satMod val="150000"/>
                  </a:sysClr>
                </a:gs>
                <a:gs pos="92000">
                  <a:sysClr val="windowText" lastClr="000000">
                    <a:tint val="98000"/>
                    <a:shade val="90000"/>
                    <a:alpha val="85000"/>
                    <a:hueMod val="105000"/>
                    <a:satMod val="140000"/>
                    <a:lumMod val="100000"/>
                  </a:sysClr>
                </a:gs>
                <a:gs pos="100000">
                  <a:sysClr val="windowText" lastClr="000000">
                    <a:tint val="90000"/>
                    <a:shade val="100000"/>
                    <a:alpha val="90000"/>
                    <a:hueMod val="105000"/>
                    <a:satMod val="110000"/>
                    <a:lumMod val="100000"/>
                  </a:sysClr>
                </a:gs>
              </a:gsLst>
              <a:lin ang="5400000" scaled="1"/>
            </a:gradFill>
            <a:ln w="11430" cap="flat" cmpd="sng" algn="ctr">
              <a:solidFill>
                <a:sysClr val="windowText" lastClr="000000"/>
              </a:solidFill>
              <a:prstDash val="solid"/>
            </a:ln>
            <a:effectLst>
              <a:outerShdw blurRad="38998" dist="25400" dir="5400000" rotWithShape="0">
                <a:srgbClr val="000000">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pc="-150" dirty="0" smtClean="0">
                  <a:ln w="3175">
                    <a:noFill/>
                  </a:ln>
                  <a:solidFill>
                    <a:srgbClr val="FFC000"/>
                  </a:solidFill>
                  <a:effectLst>
                    <a:outerShdw blurRad="50800" dist="38100" dir="2700000" algn="tl" rotWithShape="0">
                      <a:prstClr val="black">
                        <a:alpha val="40000"/>
                      </a:prstClr>
                    </a:outerShdw>
                  </a:effectLst>
                  <a:latin typeface="+mj-lt"/>
                  <a:cs typeface="Arial" pitchFamily="34" charset="0"/>
                </a:rPr>
                <a:t>Powerful and Flexible</a:t>
              </a:r>
              <a:endParaRPr lang="en-US" sz="2800" spc="-150" dirty="0">
                <a:ln w="3175">
                  <a:noFill/>
                </a:ln>
                <a:solidFill>
                  <a:srgbClr val="FFC000"/>
                </a:solidFill>
                <a:effectLst>
                  <a:outerShdw blurRad="50800" dist="38100" dir="2700000" algn="tl" rotWithShape="0">
                    <a:prstClr val="black">
                      <a:alpha val="40000"/>
                    </a:prstClr>
                  </a:outerShdw>
                </a:effectLst>
                <a:latin typeface="+mj-lt"/>
                <a:cs typeface="Arial" pitchFamily="34" charset="0"/>
              </a:endParaRPr>
            </a:p>
          </p:txBody>
        </p:sp>
      </p:grpSp>
      <p:sp>
        <p:nvSpPr>
          <p:cNvPr id="21" name="Rounded Rectangle 29"/>
          <p:cNvSpPr/>
          <p:nvPr/>
        </p:nvSpPr>
        <p:spPr bwMode="auto">
          <a:xfrm>
            <a:off x="304722" y="5113325"/>
            <a:ext cx="11516531" cy="1447800"/>
          </a:xfrm>
          <a:prstGeom prst="roundRect">
            <a:avLst>
              <a:gd name="adj" fmla="val 9802"/>
            </a:avLst>
          </a:prstGeom>
          <a:gradFill rotWithShape="1">
            <a:gsLst>
              <a:gs pos="0">
                <a:sysClr val="windowText" lastClr="000000">
                  <a:tint val="74000"/>
                  <a:alpha val="85000"/>
                  <a:satMod val="110000"/>
                </a:sysClr>
              </a:gs>
              <a:gs pos="49000">
                <a:sysClr val="windowText" lastClr="000000">
                  <a:tint val="96000"/>
                  <a:shade val="60000"/>
                  <a:alpha val="85000"/>
                  <a:hueMod val="100000"/>
                  <a:satMod val="120000"/>
                </a:sysClr>
              </a:gs>
              <a:gs pos="49100">
                <a:sysClr val="windowText" lastClr="000000">
                  <a:shade val="37000"/>
                  <a:alpha val="85000"/>
                  <a:satMod val="150000"/>
                </a:sysClr>
              </a:gs>
              <a:gs pos="92000">
                <a:sysClr val="windowText" lastClr="000000">
                  <a:tint val="98000"/>
                  <a:shade val="90000"/>
                  <a:alpha val="85000"/>
                  <a:hueMod val="105000"/>
                  <a:satMod val="140000"/>
                  <a:lumMod val="100000"/>
                </a:sysClr>
              </a:gs>
              <a:gs pos="100000">
                <a:sysClr val="windowText" lastClr="000000">
                  <a:tint val="90000"/>
                  <a:shade val="100000"/>
                  <a:alpha val="90000"/>
                  <a:hueMod val="105000"/>
                  <a:satMod val="110000"/>
                  <a:lumMod val="100000"/>
                </a:sysClr>
              </a:gs>
            </a:gsLst>
            <a:lin ang="5400000" scaled="1"/>
          </a:gradFill>
          <a:ln w="11430" cap="flat" cmpd="sng" algn="ctr">
            <a:solidFill>
              <a:sysClr val="windowText" lastClr="000000"/>
            </a:solidFill>
            <a:prstDash val="solid"/>
          </a:ln>
          <a:effectLst>
            <a:outerShdw blurRad="38998" dist="25400" dir="5400000" rotWithShape="0">
              <a:srgbClr val="000000">
                <a:alpha val="50000"/>
              </a:srgbClr>
            </a:outerShdw>
          </a:effectLst>
        </p:spPr>
        <p:txBody>
          <a:bodyPr rtlCol="0" anchor="ctr"/>
          <a:lstStyle/>
          <a:p>
            <a:pPr algn="ctr">
              <a:lnSpc>
                <a:spcPct val="80000"/>
              </a:lnSpc>
              <a:defRPr/>
            </a:pPr>
            <a:endParaRPr lang="en-US" sz="3000" spc="-150" dirty="0">
              <a:ln w="3175">
                <a:noFill/>
              </a:ln>
              <a:solidFill>
                <a:srgbClr val="FFC000"/>
              </a:solidFill>
              <a:effectLst>
                <a:outerShdw blurRad="50800" dist="38100" dir="2700000" algn="tl" rotWithShape="0">
                  <a:prstClr val="black">
                    <a:alpha val="40000"/>
                  </a:prstClr>
                </a:outerShdw>
              </a:effectLst>
              <a:latin typeface="Helvetica" pitchFamily="34" charset="0"/>
              <a:cs typeface="Arial" pitchFamily="34" charset="0"/>
            </a:endParaRPr>
          </a:p>
        </p:txBody>
      </p:sp>
      <p:sp>
        <p:nvSpPr>
          <p:cNvPr id="24" name="Rectangle 23"/>
          <p:cNvSpPr/>
          <p:nvPr/>
        </p:nvSpPr>
        <p:spPr>
          <a:xfrm>
            <a:off x="2273338" y="5494328"/>
            <a:ext cx="9387371" cy="870559"/>
          </a:xfrm>
          <a:prstGeom prst="rect">
            <a:avLst/>
          </a:prstGeom>
        </p:spPr>
        <p:txBody>
          <a:bodyPr wrap="square">
            <a:spAutoFit/>
          </a:bodyPr>
          <a:lstStyle/>
          <a:p>
            <a:pPr marL="280988" indent="-280988" defTabSz="914363">
              <a:lnSpc>
                <a:spcPct val="80000"/>
              </a:lnSpc>
              <a:spcBef>
                <a:spcPct val="20000"/>
              </a:spcBef>
              <a:buBlip>
                <a:blip r:embed="rId3"/>
              </a:buBlip>
            </a:pPr>
            <a:r>
              <a:rPr lang="en-US" altLang="zh-CN" dirty="0" smtClean="0">
                <a:gradFill>
                  <a:gsLst>
                    <a:gs pos="0">
                      <a:srgbClr val="FFFFFF"/>
                    </a:gs>
                    <a:gs pos="100000">
                      <a:srgbClr val="FFFFFF"/>
                    </a:gs>
                  </a:gsLst>
                  <a:lin ang="5400000" scaled="1"/>
                </a:gradFill>
                <a:cs typeface="Arial" pitchFamily="34" charset="0"/>
              </a:rPr>
              <a:t>Optimized for latest hardware – multi-core, in-memory</a:t>
            </a:r>
          </a:p>
          <a:p>
            <a:pPr marL="280988" indent="-280988" defTabSz="914363">
              <a:lnSpc>
                <a:spcPct val="80000"/>
              </a:lnSpc>
              <a:spcBef>
                <a:spcPct val="20000"/>
              </a:spcBef>
              <a:buBlip>
                <a:blip r:embed="rId3"/>
              </a:buBlip>
            </a:pPr>
            <a:r>
              <a:rPr lang="en-US" altLang="zh-CN" dirty="0" smtClean="0">
                <a:gradFill>
                  <a:gsLst>
                    <a:gs pos="0">
                      <a:srgbClr val="FFFFFF"/>
                    </a:gs>
                    <a:gs pos="100000">
                      <a:srgbClr val="FFFFFF"/>
                    </a:gs>
                  </a:gsLst>
                  <a:lin ang="5400000" scaled="1"/>
                </a:gradFill>
                <a:cs typeface="Arial" pitchFamily="34" charset="0"/>
              </a:rPr>
              <a:t>Supports enterprise grade security and data volumes</a:t>
            </a:r>
          </a:p>
          <a:p>
            <a:pPr marL="280988" indent="-280988" defTabSz="914363">
              <a:lnSpc>
                <a:spcPct val="80000"/>
              </a:lnSpc>
              <a:spcBef>
                <a:spcPct val="20000"/>
              </a:spcBef>
              <a:buBlip>
                <a:blip r:embed="rId3"/>
              </a:buBlip>
            </a:pPr>
            <a:r>
              <a:rPr lang="en-US" altLang="zh-CN" dirty="0" smtClean="0">
                <a:gradFill>
                  <a:gsLst>
                    <a:gs pos="0">
                      <a:srgbClr val="FFFFFF"/>
                    </a:gs>
                    <a:gs pos="100000">
                      <a:srgbClr val="FFFFFF"/>
                    </a:gs>
                  </a:gsLst>
                  <a:lin ang="5400000" scaled="1"/>
                </a:gradFill>
                <a:cs typeface="Arial" pitchFamily="34" charset="0"/>
              </a:rPr>
              <a:t>Professional </a:t>
            </a:r>
            <a:r>
              <a:rPr lang="en-US" altLang="zh-CN" dirty="0">
                <a:gradFill>
                  <a:gsLst>
                    <a:gs pos="0">
                      <a:srgbClr val="FFFFFF"/>
                    </a:gs>
                    <a:gs pos="100000">
                      <a:srgbClr val="FFFFFF"/>
                    </a:gs>
                  </a:gsLst>
                  <a:lin ang="5400000" scaled="1"/>
                </a:gradFill>
                <a:cs typeface="Arial" pitchFamily="34" charset="0"/>
              </a:rPr>
              <a:t>development and management tools</a:t>
            </a:r>
          </a:p>
        </p:txBody>
      </p:sp>
      <p:grpSp>
        <p:nvGrpSpPr>
          <p:cNvPr id="7" name="Group 37"/>
          <p:cNvGrpSpPr/>
          <p:nvPr/>
        </p:nvGrpSpPr>
        <p:grpSpPr>
          <a:xfrm>
            <a:off x="3351928" y="4732325"/>
            <a:ext cx="6500707" cy="685800"/>
            <a:chOff x="152400" y="1371600"/>
            <a:chExt cx="3981450" cy="609600"/>
          </a:xfrm>
        </p:grpSpPr>
        <p:sp>
          <p:nvSpPr>
            <p:cNvPr id="34" name="Rounded Rectangle 33"/>
            <p:cNvSpPr/>
            <p:nvPr/>
          </p:nvSpPr>
          <p:spPr>
            <a:xfrm>
              <a:off x="152400" y="1371600"/>
              <a:ext cx="3981450" cy="609600"/>
            </a:xfrm>
            <a:prstGeom prst="roundRect">
              <a:avLst>
                <a:gd name="adj" fmla="val 50000"/>
              </a:avLst>
            </a:prstGeom>
            <a:gradFill rotWithShape="1">
              <a:gsLst>
                <a:gs pos="0">
                  <a:sysClr val="windowText" lastClr="000000">
                    <a:tint val="15000"/>
                    <a:alpha val="85000"/>
                    <a:satMod val="250000"/>
                  </a:sysClr>
                </a:gs>
                <a:gs pos="49000">
                  <a:sysClr val="windowText" lastClr="000000">
                    <a:tint val="50000"/>
                    <a:alpha val="85000"/>
                    <a:satMod val="200000"/>
                  </a:sysClr>
                </a:gs>
                <a:gs pos="49100">
                  <a:sysClr val="windowText" lastClr="000000">
                    <a:tint val="64000"/>
                    <a:alpha val="85000"/>
                    <a:satMod val="160000"/>
                  </a:sysClr>
                </a:gs>
                <a:gs pos="92000">
                  <a:sysClr val="windowText" lastClr="000000">
                    <a:tint val="50000"/>
                    <a:alpha val="85000"/>
                    <a:satMod val="200000"/>
                  </a:sysClr>
                </a:gs>
                <a:gs pos="100000">
                  <a:sysClr val="windowText" lastClr="000000">
                    <a:tint val="43000"/>
                    <a:alpha val="85000"/>
                    <a:satMod val="190000"/>
                  </a:sysClr>
                </a:gs>
              </a:gsLst>
              <a:lin ang="5400000" scaled="1"/>
            </a:gradFill>
            <a:ln w="11430" cap="flat" cmpd="sng" algn="ctr">
              <a:solidFill>
                <a:schemeClr val="bg2">
                  <a:lumMod val="50000"/>
                </a:schemeClr>
              </a:solidFill>
              <a:prstDash val="solid"/>
            </a:ln>
            <a:effectLst>
              <a:outerShdw blurRad="50800" dist="25000" dir="5400000" rotWithShape="0">
                <a:sysClr val="windowText" lastClr="000000">
                  <a:shade val="30000"/>
                  <a:alpha val="38000"/>
                  <a:satMod val="15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
          <p:nvSpPr>
            <p:cNvPr id="40" name="Rounded Rectangle 39"/>
            <p:cNvSpPr/>
            <p:nvPr/>
          </p:nvSpPr>
          <p:spPr>
            <a:xfrm>
              <a:off x="226082" y="1407459"/>
              <a:ext cx="3826641" cy="523539"/>
            </a:xfrm>
            <a:prstGeom prst="roundRect">
              <a:avLst>
                <a:gd name="adj" fmla="val 50000"/>
              </a:avLst>
            </a:prstGeom>
            <a:gradFill rotWithShape="1">
              <a:gsLst>
                <a:gs pos="0">
                  <a:sysClr val="windowText" lastClr="000000">
                    <a:tint val="74000"/>
                    <a:alpha val="85000"/>
                    <a:satMod val="110000"/>
                  </a:sysClr>
                </a:gs>
                <a:gs pos="49000">
                  <a:sysClr val="windowText" lastClr="000000">
                    <a:tint val="96000"/>
                    <a:shade val="60000"/>
                    <a:alpha val="85000"/>
                    <a:hueMod val="100000"/>
                    <a:satMod val="120000"/>
                  </a:sysClr>
                </a:gs>
                <a:gs pos="49100">
                  <a:sysClr val="windowText" lastClr="000000">
                    <a:shade val="37000"/>
                    <a:alpha val="85000"/>
                    <a:satMod val="150000"/>
                  </a:sysClr>
                </a:gs>
                <a:gs pos="92000">
                  <a:sysClr val="windowText" lastClr="000000">
                    <a:tint val="98000"/>
                    <a:shade val="90000"/>
                    <a:alpha val="85000"/>
                    <a:hueMod val="105000"/>
                    <a:satMod val="140000"/>
                    <a:lumMod val="100000"/>
                  </a:sysClr>
                </a:gs>
                <a:gs pos="100000">
                  <a:sysClr val="windowText" lastClr="000000">
                    <a:tint val="90000"/>
                    <a:shade val="100000"/>
                    <a:alpha val="90000"/>
                    <a:hueMod val="105000"/>
                    <a:satMod val="110000"/>
                    <a:lumMod val="100000"/>
                  </a:sysClr>
                </a:gs>
              </a:gsLst>
              <a:lin ang="5400000" scaled="1"/>
            </a:gradFill>
            <a:ln w="11430" cap="flat" cmpd="sng" algn="ctr">
              <a:solidFill>
                <a:sysClr val="windowText" lastClr="000000"/>
              </a:solidFill>
              <a:prstDash val="solid"/>
            </a:ln>
            <a:effectLst>
              <a:outerShdw blurRad="38998" dist="25400" dir="5400000" rotWithShape="0">
                <a:srgbClr val="000000">
                  <a:alpha val="5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pc="-150" dirty="0" smtClean="0">
                  <a:ln w="3175">
                    <a:noFill/>
                  </a:ln>
                  <a:solidFill>
                    <a:srgbClr val="FFC000"/>
                  </a:solidFill>
                  <a:effectLst>
                    <a:outerShdw blurRad="50800" dist="38100" dir="2700000" algn="tl" rotWithShape="0">
                      <a:prstClr val="black">
                        <a:alpha val="40000"/>
                      </a:prstClr>
                    </a:outerShdw>
                  </a:effectLst>
                  <a:latin typeface="+mj-lt"/>
                  <a:cs typeface="Arial" pitchFamily="34" charset="0"/>
                </a:rPr>
                <a:t>Enterprise Ready</a:t>
              </a:r>
              <a:endParaRPr lang="en-US" sz="2800" spc="-150" dirty="0">
                <a:ln w="3175">
                  <a:noFill/>
                </a:ln>
                <a:solidFill>
                  <a:srgbClr val="FFC000"/>
                </a:solidFill>
                <a:effectLst>
                  <a:outerShdw blurRad="50800" dist="38100" dir="2700000" algn="tl" rotWithShape="0">
                    <a:prstClr val="black">
                      <a:alpha val="40000"/>
                    </a:prstClr>
                  </a:outerShdw>
                </a:effectLst>
                <a:latin typeface="+mj-lt"/>
                <a:cs typeface="Arial" pitchFamily="34" charset="0"/>
              </a:endParaRPr>
            </a:p>
          </p:txBody>
        </p:sp>
      </p:grpSp>
      <p:pic>
        <p:nvPicPr>
          <p:cNvPr id="45" name="Picture 44" descr="C:\Program Files\Microsoft Resource DVD Artwork\DVD_ART\Artwork_Imagery\HARDWARE_IMAGERY\Illustration - Misc Hardware\Windows Vista Illustration Icons\Server.png"/>
          <p:cNvPicPr>
            <a:picLocks noChangeAspect="1" noChangeArrowheads="1"/>
          </p:cNvPicPr>
          <p:nvPr/>
        </p:nvPicPr>
        <p:blipFill>
          <a:blip r:embed="rId9" cstate="print"/>
          <a:srcRect/>
          <a:stretch>
            <a:fillRect/>
          </a:stretch>
        </p:blipFill>
        <p:spPr bwMode="auto">
          <a:xfrm>
            <a:off x="711017" y="5189528"/>
            <a:ext cx="932921" cy="1000125"/>
          </a:xfrm>
          <a:prstGeom prst="rect">
            <a:avLst/>
          </a:prstGeom>
          <a:noFill/>
        </p:spPr>
      </p:pic>
      <p:pic>
        <p:nvPicPr>
          <p:cNvPr id="46" name="Picture 45" descr="C:\Program Files\Microsoft Resource DVD Artwork\DVD_ART\Artwork_Imagery\HARDWARE_IMAGERY\Illustration - Misc Hardware\Windows Vista Illustration Icons\Server.png"/>
          <p:cNvPicPr>
            <a:picLocks noChangeAspect="1" noChangeArrowheads="1"/>
          </p:cNvPicPr>
          <p:nvPr/>
        </p:nvPicPr>
        <p:blipFill>
          <a:blip r:embed="rId9" cstate="print"/>
          <a:srcRect/>
          <a:stretch>
            <a:fillRect/>
          </a:stretch>
        </p:blipFill>
        <p:spPr bwMode="auto">
          <a:xfrm>
            <a:off x="1136559" y="5256203"/>
            <a:ext cx="932921" cy="1000125"/>
          </a:xfrm>
          <a:prstGeom prst="rect">
            <a:avLst/>
          </a:prstGeom>
          <a:noFill/>
        </p:spPr>
      </p:pic>
      <p:pic>
        <p:nvPicPr>
          <p:cNvPr id="47" name="Picture 46" descr="C:\Program Files\Microsoft Resource DVD Artwork\DVD_ART\Artwork_Imagery\HARDWARE_IMAGERY\Illustration - Misc Hardware\Windows Vista Illustration Icons\Server.png"/>
          <p:cNvPicPr>
            <a:picLocks noChangeAspect="1" noChangeArrowheads="1"/>
          </p:cNvPicPr>
          <p:nvPr/>
        </p:nvPicPr>
        <p:blipFill>
          <a:blip r:embed="rId9" cstate="print"/>
          <a:srcRect/>
          <a:stretch>
            <a:fillRect/>
          </a:stretch>
        </p:blipFill>
        <p:spPr bwMode="auto">
          <a:xfrm>
            <a:off x="812590" y="5265728"/>
            <a:ext cx="932921" cy="1000125"/>
          </a:xfrm>
          <a:prstGeom prst="rect">
            <a:avLst/>
          </a:prstGeom>
          <a:noFill/>
        </p:spPr>
      </p:pic>
      <p:pic>
        <p:nvPicPr>
          <p:cNvPr id="48" name="Picture 47" descr="C:\Program Files\Microsoft Resource DVD Artwork\DVD_ART\Artwork_Imagery\HARDWARE_IMAGERY\Illustration - Misc Hardware\Windows Vista Illustration Icons\Server.png"/>
          <p:cNvPicPr>
            <a:picLocks noChangeAspect="1" noChangeArrowheads="1"/>
          </p:cNvPicPr>
          <p:nvPr/>
        </p:nvPicPr>
        <p:blipFill>
          <a:blip r:embed="rId9" cstate="print"/>
          <a:srcRect/>
          <a:stretch>
            <a:fillRect/>
          </a:stretch>
        </p:blipFill>
        <p:spPr bwMode="auto">
          <a:xfrm>
            <a:off x="609443" y="5341928"/>
            <a:ext cx="932921" cy="1000125"/>
          </a:xfrm>
          <a:prstGeom prst="rect">
            <a:avLst/>
          </a:prstGeom>
          <a:noFill/>
        </p:spPr>
      </p:pic>
      <p:pic>
        <p:nvPicPr>
          <p:cNvPr id="49" name="Picture 48" descr="C:\Program Files\Microsoft Resource DVD Artwork\DVD_ART\Artwork_Imagery\HARDWARE_IMAGERY\Illustration - Misc Hardware\Windows Vista Illustration Icons\Server.png"/>
          <p:cNvPicPr>
            <a:picLocks noChangeAspect="1" noChangeArrowheads="1"/>
          </p:cNvPicPr>
          <p:nvPr/>
        </p:nvPicPr>
        <p:blipFill>
          <a:blip r:embed="rId9" cstate="print"/>
          <a:srcRect/>
          <a:stretch>
            <a:fillRect/>
          </a:stretch>
        </p:blipFill>
        <p:spPr bwMode="auto">
          <a:xfrm>
            <a:off x="914164" y="5341928"/>
            <a:ext cx="932921" cy="1000125"/>
          </a:xfrm>
          <a:prstGeom prst="rect">
            <a:avLst/>
          </a:prstGeom>
          <a:noFill/>
        </p:spPr>
      </p:pic>
      <p:pic>
        <p:nvPicPr>
          <p:cNvPr id="44" name="Picture 4" descr="E:\Clip_Installer\DVD_ART\Artwork_Imagery\Shapes and Graphics\Map Globe\North America globe.png"/>
          <p:cNvPicPr>
            <a:picLocks noChangeAspect="1" noChangeArrowheads="1"/>
          </p:cNvPicPr>
          <p:nvPr/>
        </p:nvPicPr>
        <p:blipFill>
          <a:blip r:embed="rId10" cstate="print"/>
          <a:srcRect/>
          <a:stretch>
            <a:fillRect/>
          </a:stretch>
        </p:blipFill>
        <p:spPr bwMode="auto">
          <a:xfrm>
            <a:off x="1320456" y="5614975"/>
            <a:ext cx="622963" cy="488950"/>
          </a:xfrm>
          <a:prstGeom prst="rect">
            <a:avLst/>
          </a:prstGeom>
          <a:noFill/>
        </p:spPr>
      </p:pic>
      <p:sp>
        <p:nvSpPr>
          <p:cNvPr id="33" name="Title 1"/>
          <p:cNvSpPr txBox="1">
            <a:spLocks/>
          </p:cNvSpPr>
          <p:nvPr/>
        </p:nvSpPr>
        <p:spPr>
          <a:xfrm>
            <a:off x="507868" y="230191"/>
            <a:ext cx="11173090" cy="664797"/>
          </a:xfrm>
          <a:prstGeom prst="rect">
            <a:avLst/>
          </a:prstGeom>
        </p:spPr>
        <p:txBody>
          <a:bodyPr vert="horz" wrap="square" lIns="0" tIns="0" rIns="0" bIns="0" rtlCol="0" anchor="ctr" anchorCtr="0">
            <a:noAutofit/>
          </a:bodyPr>
          <a:lstStyle/>
          <a:p>
            <a:pPr lvl="0" defTabSz="914363">
              <a:lnSpc>
                <a:spcPct val="90000"/>
              </a:lnSpc>
              <a:spcBef>
                <a:spcPct val="0"/>
              </a:spcBef>
            </a:pPr>
            <a:r>
              <a:rPr lang="en-US" sz="4200" dirty="0" smtClean="0">
                <a:latin typeface="+mj-lt"/>
                <a:ea typeface="+mj-ea"/>
                <a:cs typeface="Arial"/>
              </a:rPr>
              <a:t>The BI </a:t>
            </a:r>
            <a:r>
              <a:rPr lang="en-US" sz="4200" dirty="0">
                <a:latin typeface="+mj-lt"/>
                <a:ea typeface="+mj-ea"/>
                <a:cs typeface="Arial"/>
              </a:rPr>
              <a:t>Semantic </a:t>
            </a:r>
            <a:r>
              <a:rPr lang="en-US" sz="4200" dirty="0" smtClean="0">
                <a:latin typeface="+mj-lt"/>
                <a:ea typeface="+mj-ea"/>
                <a:cs typeface="Arial"/>
              </a:rPr>
              <a:t>Model</a:t>
            </a:r>
            <a:endParaRPr lang="en-US" sz="4200" dirty="0">
              <a:latin typeface="+mj-lt"/>
              <a:ea typeface="+mj-ea"/>
              <a:cs typeface="Arial"/>
            </a:endParaRPr>
          </a:p>
        </p:txBody>
      </p:sp>
    </p:spTree>
    <p:extLst>
      <p:ext uri="{BB962C8B-B14F-4D97-AF65-F5344CB8AC3E}">
        <p14:creationId xmlns:p14="http://schemas.microsoft.com/office/powerpoint/2010/main" val="239656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30188"/>
            <a:ext cx="11466565" cy="553998"/>
          </a:xfrm>
        </p:spPr>
        <p:txBody>
          <a:bodyPr>
            <a:noAutofit/>
          </a:bodyPr>
          <a:lstStyle/>
          <a:p>
            <a:r>
              <a:rPr lang="en-US" dirty="0" smtClean="0">
                <a:latin typeface="Helvetica"/>
              </a:rPr>
              <a:t>Seamless</a:t>
            </a:r>
            <a:r>
              <a:rPr dirty="0" smtClean="0">
                <a:solidFill>
                  <a:srgbClr val="FFC000"/>
                </a:solidFill>
                <a:latin typeface="Helvetica" pitchFamily="34" charset="0"/>
                <a:cs typeface="Arial" pitchFamily="34" charset="0"/>
              </a:rPr>
              <a:t> </a:t>
            </a:r>
            <a:r>
              <a:rPr lang="en-US" dirty="0" smtClean="0">
                <a:latin typeface="Helvetica"/>
              </a:rPr>
              <a:t>Transition</a:t>
            </a:r>
            <a:r>
              <a:rPr dirty="0" smtClean="0">
                <a:solidFill>
                  <a:srgbClr val="FFC000"/>
                </a:solidFill>
                <a:latin typeface="Helvetica" pitchFamily="34" charset="0"/>
                <a:cs typeface="Arial" pitchFamily="34" charset="0"/>
              </a:rPr>
              <a:t> </a:t>
            </a:r>
            <a:r>
              <a:rPr dirty="0" smtClean="0">
                <a:solidFill>
                  <a:srgbClr val="ACE58F"/>
                </a:solidFill>
                <a:latin typeface="Helvetica" pitchFamily="34" charset="0"/>
                <a:cs typeface="Arial" pitchFamily="34" charset="0"/>
              </a:rPr>
              <a:t>of the Semantic Model </a:t>
            </a:r>
            <a:r>
              <a:rPr dirty="0" smtClean="0">
                <a:solidFill>
                  <a:schemeClr val="tx1"/>
                </a:solidFill>
                <a:latin typeface="Helvetica" pitchFamily="34" charset="0"/>
                <a:cs typeface="Arial" pitchFamily="34" charset="0"/>
              </a:rPr>
              <a:t>Across </a:t>
            </a:r>
            <a:r>
              <a:rPr dirty="0">
                <a:solidFill>
                  <a:schemeClr val="tx1"/>
                </a:solidFill>
                <a:latin typeface="Helvetica" pitchFamily="34" charset="0"/>
                <a:cs typeface="Arial" pitchFamily="34" charset="0"/>
              </a:rPr>
              <a:t>BI Spectrum</a:t>
            </a:r>
          </a:p>
        </p:txBody>
      </p:sp>
      <p:sp>
        <p:nvSpPr>
          <p:cNvPr id="21" name="Rounded Rectangle 20"/>
          <p:cNvSpPr/>
          <p:nvPr/>
        </p:nvSpPr>
        <p:spPr>
          <a:xfrm>
            <a:off x="4570809" y="1831777"/>
            <a:ext cx="3148780" cy="3437931"/>
          </a:xfrm>
          <a:prstGeom prst="roundRect">
            <a:avLst/>
          </a:prstGeom>
          <a:gradFill>
            <a:gsLst>
              <a:gs pos="0">
                <a:srgbClr val="639729">
                  <a:alpha val="29000"/>
                </a:srgbClr>
              </a:gs>
              <a:gs pos="50000">
                <a:srgbClr val="619428"/>
              </a:gs>
              <a:gs pos="70000">
                <a:srgbClr val="72AF2F"/>
              </a:gs>
              <a:gs pos="100000">
                <a:srgbClr val="619428"/>
              </a:gs>
            </a:gsLst>
          </a:gradFill>
          <a:ln>
            <a:no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a:solidFill>
                <a:schemeClr val="tx1">
                  <a:lumMod val="95000"/>
                </a:schemeClr>
              </a:solidFill>
              <a:latin typeface="Arial" pitchFamily="34" charset="0"/>
              <a:cs typeface="Arial" pitchFamily="34" charset="0"/>
            </a:endParaRPr>
          </a:p>
        </p:txBody>
      </p:sp>
      <p:sp>
        <p:nvSpPr>
          <p:cNvPr id="23" name="TextBox 22"/>
          <p:cNvSpPr txBox="1">
            <a:spLocks noChangeArrowheads="1"/>
          </p:cNvSpPr>
          <p:nvPr/>
        </p:nvSpPr>
        <p:spPr bwMode="auto">
          <a:xfrm>
            <a:off x="4570809" y="1976736"/>
            <a:ext cx="3148780" cy="492443"/>
          </a:xfrm>
          <a:prstGeom prst="rect">
            <a:avLst/>
          </a:prstGeom>
          <a:noFill/>
          <a:ln w="9525">
            <a:noFill/>
            <a:miter lim="800000"/>
            <a:headEnd/>
            <a:tailEnd/>
          </a:ln>
        </p:spPr>
        <p:txBody>
          <a:bodyPr wrap="square">
            <a:spAutoFit/>
          </a:bodyPr>
          <a:lstStyle/>
          <a:p>
            <a:pPr algn="ctr"/>
            <a:r>
              <a:rPr lang="en-US" sz="2600" spc="-150" dirty="0">
                <a:ln w="3175">
                  <a:noFill/>
                </a:ln>
                <a:effectLst>
                  <a:outerShdw blurRad="50800" dist="38100" dir="2700000" algn="tl" rotWithShape="0">
                    <a:prstClr val="black">
                      <a:alpha val="40000"/>
                    </a:prstClr>
                  </a:outerShdw>
                </a:effectLst>
                <a:latin typeface="+mj-lt"/>
                <a:cs typeface="Arial" pitchFamily="34" charset="0"/>
              </a:rPr>
              <a:t>Team BI</a:t>
            </a:r>
          </a:p>
        </p:txBody>
      </p:sp>
      <p:sp>
        <p:nvSpPr>
          <p:cNvPr id="24" name="Rectangle 23"/>
          <p:cNvSpPr/>
          <p:nvPr/>
        </p:nvSpPr>
        <p:spPr>
          <a:xfrm>
            <a:off x="4773955" y="3060918"/>
            <a:ext cx="2746583" cy="1569660"/>
          </a:xfrm>
          <a:prstGeom prst="rect">
            <a:avLst/>
          </a:prstGeom>
        </p:spPr>
        <p:txBody>
          <a:bodyPr wrap="square">
            <a:spAutoFit/>
          </a:bodyPr>
          <a:lstStyle/>
          <a:p>
            <a:pPr algn="ctr" rtl="0"/>
            <a:r>
              <a:rPr lang="en-US" sz="1600" b="1" kern="1200" dirty="0">
                <a:solidFill>
                  <a:schemeClr val="tx1">
                    <a:lumMod val="95000"/>
                  </a:schemeClr>
                </a:solidFill>
                <a:cs typeface="Arial" pitchFamily="34" charset="0"/>
              </a:rPr>
              <a:t>Our Context</a:t>
            </a:r>
          </a:p>
          <a:p>
            <a:pPr algn="ctr" rtl="0"/>
            <a:endParaRPr lang="en-US" sz="1600" b="1" kern="1200" dirty="0">
              <a:solidFill>
                <a:schemeClr val="tx1">
                  <a:lumMod val="95000"/>
                </a:schemeClr>
              </a:solidFill>
              <a:cs typeface="Arial" pitchFamily="34" charset="0"/>
            </a:endParaRPr>
          </a:p>
          <a:p>
            <a:pPr algn="ctr" rtl="0"/>
            <a:r>
              <a:rPr lang="en-US" sz="1600" kern="1200" spc="-40" dirty="0" smtClean="0">
                <a:solidFill>
                  <a:schemeClr val="tx1">
                    <a:lumMod val="95000"/>
                  </a:schemeClr>
                </a:solidFill>
                <a:cs typeface="Arial" pitchFamily="34" charset="0"/>
              </a:rPr>
              <a:t>BI Solution created by power user. Context is for a small team &amp; it’s managed on </a:t>
            </a:r>
            <a:r>
              <a:rPr lang="en-US" sz="1600" kern="1200" spc="-40" dirty="0">
                <a:solidFill>
                  <a:schemeClr val="tx1">
                    <a:lumMod val="95000"/>
                  </a:schemeClr>
                </a:solidFill>
                <a:cs typeface="Arial" pitchFamily="34" charset="0"/>
              </a:rPr>
              <a:t>a </a:t>
            </a:r>
            <a:r>
              <a:rPr lang="en-US" sz="1600" kern="1200" spc="-40" dirty="0" smtClean="0">
                <a:solidFill>
                  <a:schemeClr val="tx1">
                    <a:lumMod val="95000"/>
                  </a:schemeClr>
                </a:solidFill>
                <a:cs typeface="Arial" pitchFamily="34" charset="0"/>
              </a:rPr>
              <a:t>server.</a:t>
            </a:r>
            <a:endParaRPr lang="en-US" sz="1600" kern="1200" spc="-40" dirty="0">
              <a:solidFill>
                <a:schemeClr val="tx1">
                  <a:lumMod val="95000"/>
                </a:schemeClr>
              </a:solidFill>
              <a:cs typeface="Arial" pitchFamily="34" charset="0"/>
            </a:endParaRPr>
          </a:p>
        </p:txBody>
      </p:sp>
      <p:sp>
        <p:nvSpPr>
          <p:cNvPr id="25" name="Rounded Rectangle 24"/>
          <p:cNvSpPr/>
          <p:nvPr/>
        </p:nvSpPr>
        <p:spPr>
          <a:xfrm flipH="1">
            <a:off x="8329030" y="1831777"/>
            <a:ext cx="3148780" cy="3437930"/>
          </a:xfrm>
          <a:prstGeom prst="roundRect">
            <a:avLst/>
          </a:prstGeom>
          <a:gradFill>
            <a:gsLst>
              <a:gs pos="0">
                <a:schemeClr val="tx2">
                  <a:lumMod val="40000"/>
                  <a:lumOff val="60000"/>
                </a:schemeClr>
              </a:gs>
              <a:gs pos="50000">
                <a:schemeClr val="tx2">
                  <a:lumMod val="60000"/>
                  <a:lumOff val="40000"/>
                </a:schemeClr>
              </a:gs>
              <a:gs pos="70000">
                <a:schemeClr val="tx2">
                  <a:lumMod val="60000"/>
                  <a:lumOff val="40000"/>
                </a:schemeClr>
              </a:gs>
              <a:gs pos="100000">
                <a:schemeClr val="tx2">
                  <a:lumMod val="60000"/>
                  <a:lumOff val="40000"/>
                </a:schemeClr>
              </a:gs>
            </a:gsLst>
          </a:gradFill>
          <a:ln>
            <a:no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a:solidFill>
                <a:schemeClr val="tx1">
                  <a:lumMod val="95000"/>
                </a:schemeClr>
              </a:solidFill>
              <a:latin typeface="Arial" pitchFamily="34" charset="0"/>
              <a:cs typeface="Arial" pitchFamily="34" charset="0"/>
            </a:endParaRPr>
          </a:p>
        </p:txBody>
      </p:sp>
      <p:sp>
        <p:nvSpPr>
          <p:cNvPr id="26" name="Rounded Rectangle 25"/>
          <p:cNvSpPr/>
          <p:nvPr/>
        </p:nvSpPr>
        <p:spPr>
          <a:xfrm flipH="1">
            <a:off x="812588" y="1831776"/>
            <a:ext cx="3148780" cy="3437931"/>
          </a:xfrm>
          <a:prstGeom prst="roundRect">
            <a:avLst/>
          </a:prstGeom>
          <a:gradFill>
            <a:gsLst>
              <a:gs pos="0">
                <a:schemeClr val="accent4">
                  <a:shade val="15000"/>
                  <a:satMod val="180000"/>
                  <a:alpha val="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gradFill>
          <a:ln>
            <a:no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sz="1400" kern="1200">
              <a:solidFill>
                <a:schemeClr val="tx1">
                  <a:lumMod val="95000"/>
                </a:schemeClr>
              </a:solidFill>
              <a:latin typeface="Arial" pitchFamily="34" charset="0"/>
              <a:cs typeface="Arial" pitchFamily="34" charset="0"/>
            </a:endParaRPr>
          </a:p>
        </p:txBody>
      </p:sp>
      <p:sp>
        <p:nvSpPr>
          <p:cNvPr id="27" name="TextBox 16"/>
          <p:cNvSpPr txBox="1">
            <a:spLocks noChangeArrowheads="1"/>
          </p:cNvSpPr>
          <p:nvPr/>
        </p:nvSpPr>
        <p:spPr bwMode="auto">
          <a:xfrm flipH="1">
            <a:off x="812588" y="1976736"/>
            <a:ext cx="3047206" cy="492443"/>
          </a:xfrm>
          <a:prstGeom prst="rect">
            <a:avLst/>
          </a:prstGeom>
          <a:noFill/>
          <a:ln w="9525">
            <a:noFill/>
            <a:miter lim="800000"/>
            <a:headEnd/>
            <a:tailEnd/>
          </a:ln>
        </p:spPr>
        <p:txBody>
          <a:bodyPr wrap="square">
            <a:spAutoFit/>
          </a:bodyPr>
          <a:lstStyle/>
          <a:p>
            <a:pPr algn="ctr" rtl="0"/>
            <a:r>
              <a:rPr lang="en-US" sz="2600" spc="-150" dirty="0">
                <a:ln w="3175">
                  <a:noFill/>
                </a:ln>
                <a:effectLst>
                  <a:outerShdw blurRad="50800" dist="38100" dir="2700000" algn="tl" rotWithShape="0">
                    <a:prstClr val="black">
                      <a:alpha val="40000"/>
                    </a:prstClr>
                  </a:outerShdw>
                </a:effectLst>
                <a:latin typeface="+mj-lt"/>
                <a:cs typeface="Arial" pitchFamily="34" charset="0"/>
              </a:rPr>
              <a:t>Personal BI </a:t>
            </a:r>
          </a:p>
        </p:txBody>
      </p:sp>
      <p:sp>
        <p:nvSpPr>
          <p:cNvPr id="28" name="TextBox 30"/>
          <p:cNvSpPr txBox="1">
            <a:spLocks noChangeArrowheads="1"/>
          </p:cNvSpPr>
          <p:nvPr/>
        </p:nvSpPr>
        <p:spPr bwMode="auto">
          <a:xfrm flipH="1">
            <a:off x="8227456" y="1976736"/>
            <a:ext cx="3250353" cy="492443"/>
          </a:xfrm>
          <a:prstGeom prst="rect">
            <a:avLst/>
          </a:prstGeom>
          <a:noFill/>
          <a:ln w="9525">
            <a:noFill/>
            <a:miter lim="800000"/>
            <a:headEnd/>
            <a:tailEnd/>
          </a:ln>
        </p:spPr>
        <p:txBody>
          <a:bodyPr wrap="square">
            <a:spAutoFit/>
          </a:bodyPr>
          <a:lstStyle/>
          <a:p>
            <a:pPr algn="ctr"/>
            <a:r>
              <a:rPr lang="en-US" sz="2600" spc="-150" dirty="0" smtClean="0">
                <a:ln w="3175">
                  <a:noFill/>
                </a:ln>
                <a:solidFill>
                  <a:schemeClr val="bg1"/>
                </a:solidFill>
                <a:effectLst>
                  <a:outerShdw blurRad="50800" dist="38100" dir="2700000" algn="tl" rotWithShape="0">
                    <a:prstClr val="black">
                      <a:alpha val="40000"/>
                    </a:prstClr>
                  </a:outerShdw>
                </a:effectLst>
                <a:latin typeface="+mj-lt"/>
                <a:cs typeface="Arial" pitchFamily="34" charset="0"/>
              </a:rPr>
              <a:t>Corporate BI</a:t>
            </a:r>
            <a:endParaRPr lang="en-US" sz="2600" spc="-150" dirty="0">
              <a:ln w="3175">
                <a:noFill/>
              </a:ln>
              <a:solidFill>
                <a:schemeClr val="bg1"/>
              </a:solidFill>
              <a:effectLst>
                <a:outerShdw blurRad="50800" dist="38100" dir="2700000" algn="tl" rotWithShape="0">
                  <a:prstClr val="black">
                    <a:alpha val="40000"/>
                  </a:prstClr>
                </a:outerShdw>
              </a:effectLst>
              <a:latin typeface="+mj-lt"/>
              <a:cs typeface="Arial" pitchFamily="34" charset="0"/>
            </a:endParaRPr>
          </a:p>
        </p:txBody>
      </p:sp>
      <p:sp>
        <p:nvSpPr>
          <p:cNvPr id="29" name="Rectangle 28"/>
          <p:cNvSpPr/>
          <p:nvPr/>
        </p:nvSpPr>
        <p:spPr>
          <a:xfrm flipH="1">
            <a:off x="1015731" y="3060918"/>
            <a:ext cx="2685723" cy="1323439"/>
          </a:xfrm>
          <a:prstGeom prst="rect">
            <a:avLst/>
          </a:prstGeom>
        </p:spPr>
        <p:txBody>
          <a:bodyPr wrap="square">
            <a:spAutoFit/>
          </a:bodyPr>
          <a:lstStyle/>
          <a:p>
            <a:pPr algn="ctr" rtl="0"/>
            <a:r>
              <a:rPr lang="en-US" sz="1600" b="1" kern="1200" dirty="0">
                <a:solidFill>
                  <a:schemeClr val="tx1">
                    <a:lumMod val="95000"/>
                  </a:schemeClr>
                </a:solidFill>
                <a:cs typeface="Arial" pitchFamily="34" charset="0"/>
              </a:rPr>
              <a:t>My Context</a:t>
            </a:r>
          </a:p>
          <a:p>
            <a:pPr algn="ctr" rtl="0"/>
            <a:endParaRPr lang="en-US" sz="1600" kern="1200" dirty="0">
              <a:solidFill>
                <a:schemeClr val="tx1">
                  <a:lumMod val="95000"/>
                </a:schemeClr>
              </a:solidFill>
              <a:cs typeface="Arial" pitchFamily="34" charset="0"/>
            </a:endParaRPr>
          </a:p>
          <a:p>
            <a:pPr algn="ctr" rtl="0"/>
            <a:r>
              <a:rPr lang="en-US" sz="1600" kern="1200" spc="-40" dirty="0" smtClean="0">
                <a:solidFill>
                  <a:schemeClr val="tx1">
                    <a:lumMod val="95000"/>
                  </a:schemeClr>
                </a:solidFill>
                <a:cs typeface="Arial" pitchFamily="34" charset="0"/>
              </a:rPr>
              <a:t>BI solution created by user. Context is only </a:t>
            </a:r>
            <a:r>
              <a:rPr lang="en-US" sz="1600" kern="1200" spc="-40" dirty="0">
                <a:solidFill>
                  <a:schemeClr val="tx1">
                    <a:lumMod val="95000"/>
                  </a:schemeClr>
                </a:solidFill>
                <a:cs typeface="Arial" pitchFamily="34" charset="0"/>
              </a:rPr>
              <a:t>for </a:t>
            </a:r>
            <a:r>
              <a:rPr lang="en-US" sz="1600" kern="1200" spc="-40" dirty="0" smtClean="0">
                <a:solidFill>
                  <a:schemeClr val="tx1">
                    <a:lumMod val="95000"/>
                  </a:schemeClr>
                </a:solidFill>
                <a:cs typeface="Arial" pitchFamily="34" charset="0"/>
              </a:rPr>
              <a:t>user &amp; exists as document.</a:t>
            </a:r>
            <a:endParaRPr lang="en-US" sz="1600" kern="1200" spc="-40" dirty="0">
              <a:solidFill>
                <a:schemeClr val="tx1">
                  <a:lumMod val="95000"/>
                </a:schemeClr>
              </a:solidFill>
              <a:cs typeface="Arial" pitchFamily="34" charset="0"/>
            </a:endParaRPr>
          </a:p>
        </p:txBody>
      </p:sp>
      <p:sp>
        <p:nvSpPr>
          <p:cNvPr id="30" name="Rectangle 29"/>
          <p:cNvSpPr/>
          <p:nvPr/>
        </p:nvSpPr>
        <p:spPr>
          <a:xfrm flipH="1">
            <a:off x="8329031" y="3060918"/>
            <a:ext cx="3059144" cy="1569660"/>
          </a:xfrm>
          <a:prstGeom prst="rect">
            <a:avLst/>
          </a:prstGeom>
        </p:spPr>
        <p:txBody>
          <a:bodyPr wrap="square">
            <a:spAutoFit/>
          </a:bodyPr>
          <a:lstStyle/>
          <a:p>
            <a:pPr algn="ctr" rtl="0"/>
            <a:r>
              <a:rPr lang="en-US" sz="1600" b="1" kern="1200" dirty="0">
                <a:solidFill>
                  <a:schemeClr val="bg1"/>
                </a:solidFill>
                <a:cs typeface="Arial" pitchFamily="34" charset="0"/>
              </a:rPr>
              <a:t>The Org’s Context</a:t>
            </a:r>
          </a:p>
          <a:p>
            <a:pPr algn="ctr"/>
            <a:endParaRPr lang="en-US" sz="1600" b="1" dirty="0" smtClean="0">
              <a:solidFill>
                <a:schemeClr val="bg1"/>
              </a:solidFill>
              <a:cs typeface="Arial" pitchFamily="34" charset="0"/>
            </a:endParaRPr>
          </a:p>
          <a:p>
            <a:pPr algn="ctr"/>
            <a:r>
              <a:rPr lang="en-US" sz="1600" spc="-40" dirty="0" smtClean="0">
                <a:solidFill>
                  <a:schemeClr val="bg1"/>
                </a:solidFill>
                <a:cs typeface="Arial" pitchFamily="34" charset="0"/>
              </a:rPr>
              <a:t>BI Solution created by IT, Established corporate context &amp; is reusable, scalable and backed up.</a:t>
            </a:r>
            <a:endParaRPr lang="en-US" sz="1600" kern="1200" spc="-40" dirty="0">
              <a:solidFill>
                <a:schemeClr val="bg1"/>
              </a:solidFill>
              <a:cs typeface="Arial" pitchFamily="34" charset="0"/>
            </a:endParaRPr>
          </a:p>
        </p:txBody>
      </p:sp>
      <p:sp>
        <p:nvSpPr>
          <p:cNvPr id="45" name="TextBox 44"/>
          <p:cNvSpPr txBox="1"/>
          <p:nvPr/>
        </p:nvSpPr>
        <p:spPr>
          <a:xfrm>
            <a:off x="1284562" y="6260068"/>
            <a:ext cx="2313454" cy="369332"/>
          </a:xfrm>
          <a:prstGeom prst="rect">
            <a:avLst/>
          </a:prstGeom>
          <a:noFill/>
        </p:spPr>
        <p:txBody>
          <a:bodyPr wrap="none" rtlCol="0">
            <a:spAutoFit/>
          </a:bodyPr>
          <a:lstStyle/>
          <a:p>
            <a:r>
              <a:rPr lang="en-US" dirty="0" smtClean="0">
                <a:solidFill>
                  <a:srgbClr val="ACE58F"/>
                </a:solidFill>
              </a:rPr>
              <a:t>PowerPivot for Excel</a:t>
            </a:r>
            <a:endParaRPr lang="en-US" dirty="0">
              <a:solidFill>
                <a:srgbClr val="ACE58F"/>
              </a:solidFill>
            </a:endParaRPr>
          </a:p>
        </p:txBody>
      </p:sp>
      <p:sp>
        <p:nvSpPr>
          <p:cNvPr id="46" name="TextBox 45"/>
          <p:cNvSpPr txBox="1"/>
          <p:nvPr/>
        </p:nvSpPr>
        <p:spPr>
          <a:xfrm>
            <a:off x="4725387" y="6260068"/>
            <a:ext cx="2954655" cy="369332"/>
          </a:xfrm>
          <a:prstGeom prst="rect">
            <a:avLst/>
          </a:prstGeom>
          <a:noFill/>
        </p:spPr>
        <p:txBody>
          <a:bodyPr wrap="none" rtlCol="0">
            <a:spAutoFit/>
          </a:bodyPr>
          <a:lstStyle/>
          <a:p>
            <a:r>
              <a:rPr lang="en-US" dirty="0" smtClean="0">
                <a:solidFill>
                  <a:srgbClr val="ACE58F"/>
                </a:solidFill>
              </a:rPr>
              <a:t>PowerPivot for SharePoint</a:t>
            </a:r>
            <a:endParaRPr lang="en-US" dirty="0">
              <a:solidFill>
                <a:srgbClr val="ACE58F"/>
              </a:solidFill>
            </a:endParaRPr>
          </a:p>
        </p:txBody>
      </p:sp>
      <p:sp>
        <p:nvSpPr>
          <p:cNvPr id="47" name="TextBox 46"/>
          <p:cNvSpPr txBox="1"/>
          <p:nvPr/>
        </p:nvSpPr>
        <p:spPr>
          <a:xfrm>
            <a:off x="8930225" y="6260068"/>
            <a:ext cx="1992853" cy="369332"/>
          </a:xfrm>
          <a:prstGeom prst="rect">
            <a:avLst/>
          </a:prstGeom>
          <a:noFill/>
        </p:spPr>
        <p:txBody>
          <a:bodyPr wrap="none" rtlCol="0">
            <a:spAutoFit/>
          </a:bodyPr>
          <a:lstStyle/>
          <a:p>
            <a:r>
              <a:rPr lang="en-US" dirty="0" smtClean="0">
                <a:solidFill>
                  <a:srgbClr val="ACE58F"/>
                </a:solidFill>
              </a:rPr>
              <a:t>Analysis Services</a:t>
            </a:r>
            <a:endParaRPr lang="en-US" dirty="0">
              <a:solidFill>
                <a:srgbClr val="ACE58F"/>
              </a:solidFill>
            </a:endParaRPr>
          </a:p>
        </p:txBody>
      </p:sp>
      <p:grpSp>
        <p:nvGrpSpPr>
          <p:cNvPr id="3" name="Group 6"/>
          <p:cNvGrpSpPr/>
          <p:nvPr/>
        </p:nvGrpSpPr>
        <p:grpSpPr>
          <a:xfrm>
            <a:off x="5180251" y="4918175"/>
            <a:ext cx="1982646" cy="1406425"/>
            <a:chOff x="3276600" y="1295400"/>
            <a:chExt cx="1216270" cy="1219200"/>
          </a:xfrm>
        </p:grpSpPr>
        <p:pic>
          <p:nvPicPr>
            <p:cNvPr id="49" name="Picture 48" descr="C:\Program Files\Microsoft Resource DVD Artwork\DVD_ART\Artwork_Imagery\HARDWARE_IMAGERY\Illustration - Misc Hardware\Windows Vista Illustration Icons\Serv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1295400"/>
              <a:ext cx="835270" cy="1143000"/>
            </a:xfrm>
            <a:prstGeom prst="rect">
              <a:avLst/>
            </a:prstGeom>
            <a:effectLst>
              <a:glow rad="101600">
                <a:srgbClr val="FFFFFF">
                  <a:alpha val="5098"/>
                </a:srgbClr>
              </a:glow>
            </a:effectLst>
          </p:spPr>
        </p:pic>
        <p:pic>
          <p:nvPicPr>
            <p:cNvPr id="50" name="Picture 49" descr="C:\Program Files\Microsoft Resource DVD Artwork\DVD_ART\Artwork_Imagery\HARDWARE_IMAGERY\Illustration - Misc Hardware\Windows Vista Illustration Icons\Serv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1371600"/>
              <a:ext cx="835270" cy="1143000"/>
            </a:xfrm>
            <a:prstGeom prst="rect">
              <a:avLst/>
            </a:prstGeom>
            <a:effectLst>
              <a:glow rad="101600">
                <a:srgbClr val="FFFFFF">
                  <a:alpha val="5098"/>
                </a:srgbClr>
              </a:glow>
            </a:effectLst>
          </p:spPr>
        </p:pic>
      </p:grpSp>
      <p:pic>
        <p:nvPicPr>
          <p:cNvPr id="51" name="Picture 5" descr="C:\Documents and Settings\jrt\Desktop\Server-Mundie.png"/>
          <p:cNvPicPr>
            <a:picLocks noChangeAspect="1" noChangeArrowheads="1"/>
          </p:cNvPicPr>
          <p:nvPr/>
        </p:nvPicPr>
        <p:blipFill>
          <a:blip r:embed="rId4" cstate="print"/>
          <a:srcRect/>
          <a:stretch>
            <a:fillRect/>
          </a:stretch>
        </p:blipFill>
        <p:spPr bwMode="auto">
          <a:xfrm>
            <a:off x="8996665" y="4800601"/>
            <a:ext cx="2124336" cy="1678009"/>
          </a:xfrm>
          <a:prstGeom prst="rect">
            <a:avLst/>
          </a:prstGeom>
          <a:noFill/>
          <a:effectLst>
            <a:outerShdw blurRad="50800" dist="38100" algn="l" rotWithShape="0">
              <a:prstClr val="black">
                <a:alpha val="40000"/>
              </a:prstClr>
            </a:outerShdw>
          </a:effectLst>
        </p:spPr>
      </p:pic>
      <p:pic>
        <p:nvPicPr>
          <p:cNvPr id="53" name="Picture 52" descr="12_Tivo.png"/>
          <p:cNvPicPr>
            <a:picLocks noChangeAspect="1"/>
          </p:cNvPicPr>
          <p:nvPr/>
        </p:nvPicPr>
        <p:blipFill>
          <a:blip r:embed="rId5"/>
          <a:stretch>
            <a:fillRect/>
          </a:stretch>
        </p:blipFill>
        <p:spPr>
          <a:xfrm>
            <a:off x="8590370" y="5269708"/>
            <a:ext cx="1721814" cy="1074391"/>
          </a:xfrm>
          <a:prstGeom prst="rect">
            <a:avLst/>
          </a:prstGeom>
          <a:effectLst>
            <a:glow rad="101600">
              <a:srgbClr val="FFFFFF">
                <a:alpha val="5098"/>
              </a:srgbClr>
            </a:glow>
          </a:effectLst>
          <a:scene3d>
            <a:camera prst="orthographicFront">
              <a:rot lat="0" lon="18899986" rev="0"/>
            </a:camera>
            <a:lightRig rig="threePt" dir="t"/>
          </a:scene3d>
        </p:spPr>
      </p:pic>
      <p:pic>
        <p:nvPicPr>
          <p:cNvPr id="54" name="Picture 53" descr="12_Tivo.png"/>
          <p:cNvPicPr>
            <a:picLocks noChangeAspect="1"/>
          </p:cNvPicPr>
          <p:nvPr/>
        </p:nvPicPr>
        <p:blipFill>
          <a:blip r:embed="rId5"/>
          <a:stretch>
            <a:fillRect/>
          </a:stretch>
        </p:blipFill>
        <p:spPr>
          <a:xfrm>
            <a:off x="9344767" y="5314502"/>
            <a:ext cx="1721814" cy="1086298"/>
          </a:xfrm>
          <a:prstGeom prst="rect">
            <a:avLst/>
          </a:prstGeom>
          <a:effectLst>
            <a:glow rad="101600">
              <a:srgbClr val="FFFFFF">
                <a:alpha val="5098"/>
              </a:srgbClr>
            </a:glow>
          </a:effectLst>
          <a:scene3d>
            <a:camera prst="orthographicFront">
              <a:rot lat="0" lon="18899986" rev="0"/>
            </a:camera>
            <a:lightRig rig="threePt" dir="t"/>
          </a:scene3d>
        </p:spPr>
      </p:pic>
      <p:pic>
        <p:nvPicPr>
          <p:cNvPr id="1026050" name="Picture 2" descr="C:\from tstenvrouter\DVD\ResDVD36_Disk1_MS_Confidential\DVD_ART36\Artwork_Imagery\Icons - Illustrations\_ WINDOWS SERVER ICONS\Hardware\Laptop notebook pc mobilit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560650" y="4926690"/>
            <a:ext cx="2152090" cy="139791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from tstenvrouter\DVD\ResDVD36_Disk1_MS_Confidential\DVD_ART36\Artwork_Imagery\Shapes\Arrows\Straight\double headed red yellow green arrow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5766247" y="-3859080"/>
            <a:ext cx="762000" cy="1320456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1" name="TextBox 16"/>
          <p:cNvSpPr txBox="1">
            <a:spLocks noChangeArrowheads="1"/>
          </p:cNvSpPr>
          <p:nvPr/>
        </p:nvSpPr>
        <p:spPr bwMode="auto">
          <a:xfrm flipH="1">
            <a:off x="1726750" y="2543145"/>
            <a:ext cx="2640912" cy="400110"/>
          </a:xfrm>
          <a:prstGeom prst="rect">
            <a:avLst/>
          </a:prstGeom>
          <a:noFill/>
          <a:ln w="9525">
            <a:noFill/>
            <a:miter lim="800000"/>
            <a:headEnd/>
            <a:tailEnd/>
          </a:ln>
        </p:spPr>
        <p:txBody>
          <a:bodyPr wrap="square">
            <a:spAutoFit/>
          </a:bodyPr>
          <a:lstStyle/>
          <a:p>
            <a:pPr rtl="0"/>
            <a:r>
              <a:rPr lang="en-US" sz="2000" spc="-150" dirty="0" smtClean="0">
                <a:ln w="3175">
                  <a:noFill/>
                </a:ln>
                <a:effectLst>
                  <a:glow rad="228600">
                    <a:srgbClr val="92D050">
                      <a:alpha val="40000"/>
                    </a:srgbClr>
                  </a:glow>
                  <a:outerShdw blurRad="50800" dist="38100" dir="2700000" algn="tl" rotWithShape="0">
                    <a:prstClr val="black">
                      <a:alpha val="40000"/>
                    </a:prstClr>
                  </a:outerShdw>
                </a:effectLst>
                <a:cs typeface="Arial" pitchFamily="34" charset="0"/>
              </a:rPr>
              <a:t>Empowered</a:t>
            </a:r>
            <a:endParaRPr lang="en-US" sz="2000" spc="-150" dirty="0">
              <a:ln w="3175">
                <a:noFill/>
              </a:ln>
              <a:effectLst>
                <a:glow rad="228600">
                  <a:srgbClr val="92D050">
                    <a:alpha val="40000"/>
                  </a:srgbClr>
                </a:glow>
                <a:outerShdw blurRad="50800" dist="38100" dir="2700000" algn="tl" rotWithShape="0">
                  <a:prstClr val="black">
                    <a:alpha val="40000"/>
                  </a:prstClr>
                </a:outerShdw>
              </a:effectLst>
              <a:cs typeface="Arial" pitchFamily="34" charset="0"/>
            </a:endParaRPr>
          </a:p>
        </p:txBody>
      </p:sp>
      <p:sp>
        <p:nvSpPr>
          <p:cNvPr id="32" name="TextBox 16"/>
          <p:cNvSpPr txBox="1">
            <a:spLocks noChangeArrowheads="1"/>
          </p:cNvSpPr>
          <p:nvPr/>
        </p:nvSpPr>
        <p:spPr bwMode="auto">
          <a:xfrm flipH="1">
            <a:off x="7831068" y="2547122"/>
            <a:ext cx="2227764" cy="400110"/>
          </a:xfrm>
          <a:prstGeom prst="rect">
            <a:avLst/>
          </a:prstGeom>
          <a:noFill/>
          <a:ln w="9525">
            <a:noFill/>
            <a:miter lim="800000"/>
            <a:headEnd/>
            <a:tailEnd/>
          </a:ln>
        </p:spPr>
        <p:txBody>
          <a:bodyPr wrap="square">
            <a:spAutoFit/>
          </a:bodyPr>
          <a:lstStyle/>
          <a:p>
            <a:pPr algn="r" rtl="0"/>
            <a:r>
              <a:rPr lang="en-US" sz="2000" spc="-150" dirty="0" smtClean="0">
                <a:ln w="3175">
                  <a:noFill/>
                </a:ln>
                <a:effectLst>
                  <a:glow rad="139700">
                    <a:schemeClr val="accent1">
                      <a:satMod val="175000"/>
                      <a:alpha val="40000"/>
                    </a:schemeClr>
                  </a:glow>
                  <a:outerShdw blurRad="50800" dist="38100" dir="2700000" algn="tl" rotWithShape="0">
                    <a:prstClr val="black">
                      <a:alpha val="40000"/>
                    </a:prstClr>
                  </a:outerShdw>
                </a:effectLst>
                <a:cs typeface="Arial" pitchFamily="34" charset="0"/>
              </a:rPr>
              <a:t>Aligned</a:t>
            </a:r>
            <a:endParaRPr lang="en-US" sz="2000" spc="-150" dirty="0">
              <a:ln w="3175">
                <a:noFill/>
              </a:ln>
              <a:effectLst>
                <a:glow rad="139700">
                  <a:schemeClr val="accent1">
                    <a:satMod val="175000"/>
                    <a:alpha val="40000"/>
                  </a:schemeClr>
                </a:glow>
                <a:outerShdw blurRad="50800" dist="38100" dir="2700000" algn="tl" rotWithShape="0">
                  <a:prstClr val="black">
                    <a:alpha val="40000"/>
                  </a:prstClr>
                </a:outerShdw>
              </a:effectLst>
              <a:cs typeface="Arial" pitchFamily="34" charset="0"/>
            </a:endParaRPr>
          </a:p>
        </p:txBody>
      </p:sp>
    </p:spTree>
    <p:extLst>
      <p:ext uri="{BB962C8B-B14F-4D97-AF65-F5344CB8AC3E}">
        <p14:creationId xmlns:p14="http://schemas.microsoft.com/office/powerpoint/2010/main" val="26838856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ounded Rectangle 111"/>
          <p:cNvSpPr/>
          <p:nvPr/>
        </p:nvSpPr>
        <p:spPr bwMode="auto">
          <a:xfrm>
            <a:off x="1219802" y="1046777"/>
            <a:ext cx="4539730" cy="4712765"/>
          </a:xfrm>
          <a:prstGeom prst="roundRect">
            <a:avLst>
              <a:gd name="adj" fmla="val 11007"/>
            </a:avLst>
          </a:prstGeom>
          <a:ln>
            <a:noFill/>
            <a:headEnd type="none" w="med" len="med"/>
            <a:tailEnd type="none" w="med" len="med"/>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vert="horz" wrap="square" lIns="45710" tIns="45710" rIns="54852" bIns="41145" numCol="1" rtlCol="0" anchor="ctr" anchorCtr="1" compatLnSpc="1">
            <a:prstTxWarp prst="textNoShape">
              <a:avLst/>
            </a:prstTxWarp>
          </a:bodyPr>
          <a:lstStyle/>
          <a:p>
            <a:pPr marL="227147" lvl="1" indent="-227147" algn="ctr" defTabSz="914159" fontAlgn="base">
              <a:lnSpc>
                <a:spcPct val="90000"/>
              </a:lnSpc>
              <a:spcBef>
                <a:spcPts val="630"/>
              </a:spcBef>
              <a:spcAft>
                <a:spcPts val="1620"/>
              </a:spcAft>
              <a:buClr>
                <a:srgbClr val="FFFF99"/>
              </a:buClr>
              <a:buSzPct val="120000"/>
              <a:buBlip>
                <a:blip r:embed="rId3"/>
              </a:buBlip>
              <a:tabLst>
                <a:tab pos="513595" algn="l"/>
              </a:tabLst>
              <a:defRPr/>
            </a:pPr>
            <a:endParaRPr lang="en-US" altLang="zh-CN" sz="3200" i="1" dirty="0" smtClean="0">
              <a:solidFill>
                <a:schemeClr val="tx1"/>
              </a:solidFill>
            </a:endParaRPr>
          </a:p>
        </p:txBody>
      </p:sp>
      <p:sp>
        <p:nvSpPr>
          <p:cNvPr id="31" name="Rounded Rectangle 30"/>
          <p:cNvSpPr/>
          <p:nvPr/>
        </p:nvSpPr>
        <p:spPr bwMode="auto">
          <a:xfrm>
            <a:off x="6627812" y="1075128"/>
            <a:ext cx="4472474" cy="4712765"/>
          </a:xfrm>
          <a:prstGeom prst="roundRect">
            <a:avLst>
              <a:gd name="adj" fmla="val 11007"/>
            </a:avLst>
          </a:prstGeom>
          <a:solidFill>
            <a:schemeClr val="tx1">
              <a:lumMod val="85000"/>
              <a:alpha val="26000"/>
            </a:schemeClr>
          </a:solidFill>
          <a:ln>
            <a:noFill/>
            <a:headEnd type="none" w="med" len="med"/>
            <a:tailEnd type="none" w="med" len="med"/>
          </a:ln>
          <a:scene3d>
            <a:camera prst="orthographicFront">
              <a:rot lat="0" lon="0" rev="0"/>
            </a:camera>
            <a:lightRig rig="threePt" dir="t">
              <a:rot lat="0" lon="0" rev="20400000"/>
            </a:lightRig>
          </a:scene3d>
          <a:sp3d contourW="6350">
            <a:bevelT w="41275" h="19050"/>
            <a:contourClr>
              <a:schemeClr val="accent1">
                <a:shade val="25000"/>
                <a:satMod val="150000"/>
              </a:schemeClr>
            </a:contourClr>
          </a:sp3d>
        </p:spPr>
        <p:style>
          <a:lnRef idx="0">
            <a:schemeClr val="accent1"/>
          </a:lnRef>
          <a:fillRef idx="3">
            <a:schemeClr val="accent1"/>
          </a:fillRef>
          <a:effectRef idx="3">
            <a:schemeClr val="accent1"/>
          </a:effectRef>
          <a:fontRef idx="minor">
            <a:schemeClr val="lt1"/>
          </a:fontRef>
        </p:style>
        <p:txBody>
          <a:bodyPr vert="horz" wrap="square" lIns="45710" tIns="45710" rIns="54852" bIns="41145" numCol="1" rtlCol="0" anchor="ctr" anchorCtr="1" compatLnSpc="1">
            <a:prstTxWarp prst="textNoShape">
              <a:avLst/>
            </a:prstTxWarp>
          </a:bodyPr>
          <a:lstStyle/>
          <a:p>
            <a:pPr marL="227147" lvl="1" indent="-227147" algn="ctr" defTabSz="914159" fontAlgn="base">
              <a:lnSpc>
                <a:spcPct val="90000"/>
              </a:lnSpc>
              <a:spcBef>
                <a:spcPts val="630"/>
              </a:spcBef>
              <a:spcAft>
                <a:spcPts val="1620"/>
              </a:spcAft>
              <a:buClr>
                <a:srgbClr val="FFFF99"/>
              </a:buClr>
              <a:buSzPct val="120000"/>
              <a:buBlip>
                <a:blip r:embed="rId3"/>
              </a:buBlip>
              <a:tabLst>
                <a:tab pos="513595" algn="l"/>
              </a:tabLst>
              <a:defRPr/>
            </a:pPr>
            <a:endParaRPr lang="en-US" altLang="zh-CN" sz="3200" i="1" dirty="0" smtClean="0">
              <a:solidFill>
                <a:schemeClr val="tx1"/>
              </a:solidFill>
            </a:endParaRPr>
          </a:p>
        </p:txBody>
      </p:sp>
      <p:sp>
        <p:nvSpPr>
          <p:cNvPr id="116" name="Rectangle 115"/>
          <p:cNvSpPr/>
          <p:nvPr/>
        </p:nvSpPr>
        <p:spPr>
          <a:xfrm>
            <a:off x="1827211" y="2664143"/>
            <a:ext cx="1401965"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Feels like Excel </a:t>
            </a:r>
          </a:p>
        </p:txBody>
      </p:sp>
      <p:grpSp>
        <p:nvGrpSpPr>
          <p:cNvPr id="152" name="Group 151"/>
          <p:cNvGrpSpPr/>
          <p:nvPr/>
        </p:nvGrpSpPr>
        <p:grpSpPr>
          <a:xfrm>
            <a:off x="8612133" y="1246831"/>
            <a:ext cx="2680507" cy="1444574"/>
            <a:chOff x="256874" y="1164713"/>
            <a:chExt cx="2681059" cy="1925994"/>
          </a:xfrm>
        </p:grpSpPr>
        <p:pic>
          <p:nvPicPr>
            <p:cNvPr id="121" name="Picture 2" descr="\\eventsql\dvd\Online_ART\DVD_ART36\Artwork_Imagery\Brand Photos\Scenarios\FY08 Brand - Business - No_exp\Man IT Pro smiling IT servers  clean room posed hallways.png"/>
            <p:cNvPicPr>
              <a:picLocks noChangeAspect="1" noChangeArrowheads="1"/>
            </p:cNvPicPr>
            <p:nvPr/>
          </p:nvPicPr>
          <p:blipFill>
            <a:blip r:embed="rId4" cstate="print"/>
            <a:srcRect/>
            <a:stretch>
              <a:fillRect/>
            </a:stretch>
          </p:blipFill>
          <p:spPr bwMode="auto">
            <a:xfrm flipH="1">
              <a:off x="1428728" y="1164713"/>
              <a:ext cx="1509205" cy="1925994"/>
            </a:xfrm>
            <a:prstGeom prst="rect">
              <a:avLst/>
            </a:prstGeom>
            <a:noFill/>
          </p:spPr>
        </p:pic>
        <p:pic>
          <p:nvPicPr>
            <p:cNvPr id="122" name="Picture 2" descr="\\eventsql\dvd\Online_ART\DVD_ART36\Artwork_Imagery\Brand Photos\Scenarios\FY08 Brand - Mobility - No_exp\man standing working indoors laptop business.png"/>
            <p:cNvPicPr>
              <a:picLocks noChangeAspect="1" noChangeArrowheads="1"/>
            </p:cNvPicPr>
            <p:nvPr/>
          </p:nvPicPr>
          <p:blipFill>
            <a:blip r:embed="rId5" cstate="print"/>
            <a:srcRect/>
            <a:stretch>
              <a:fillRect/>
            </a:stretch>
          </p:blipFill>
          <p:spPr bwMode="auto">
            <a:xfrm>
              <a:off x="256874" y="1330584"/>
              <a:ext cx="1677882" cy="1670197"/>
            </a:xfrm>
            <a:prstGeom prst="rect">
              <a:avLst/>
            </a:prstGeom>
            <a:ln>
              <a:noFill/>
            </a:ln>
            <a:effectLst>
              <a:softEdge rad="112500"/>
            </a:effectLst>
          </p:spPr>
        </p:pic>
      </p:grpSp>
      <p:sp>
        <p:nvSpPr>
          <p:cNvPr id="134" name="Rectangle 133"/>
          <p:cNvSpPr/>
          <p:nvPr/>
        </p:nvSpPr>
        <p:spPr>
          <a:xfrm>
            <a:off x="2420393" y="1075128"/>
            <a:ext cx="2451888" cy="400110"/>
          </a:xfrm>
          <a:prstGeom prst="rect">
            <a:avLst/>
          </a:prstGeom>
          <a:grpFill/>
          <a:ln w="6350" cap="flat" cmpd="sng" algn="ctr">
            <a:noFill/>
            <a:prstDash val="solid"/>
            <a:round/>
            <a:headEnd type="none" w="med" len="med"/>
            <a:tailEnd type="none" w="med" len="med"/>
          </a:ln>
          <a:effectLst/>
        </p:spPr>
        <p:txBody>
          <a:bodyPr wrap="square">
            <a:spAutoFit/>
          </a:bodyPr>
          <a:lstStyle/>
          <a:p>
            <a:pPr marR="0" lvl="0" indent="0" algn="ctr" fontAlgn="base">
              <a:lnSpc>
                <a:spcPts val="2400"/>
              </a:lnSpc>
              <a:spcBef>
                <a:spcPts val="600"/>
              </a:spcBef>
              <a:spcAft>
                <a:spcPts val="800"/>
              </a:spcAft>
              <a:buClr>
                <a:schemeClr val="bg1"/>
              </a:buClr>
              <a:buSzPct val="100000"/>
              <a:buFontTx/>
              <a:buNone/>
              <a:tabLst/>
              <a:defRPr/>
            </a:pPr>
            <a:r>
              <a:rPr lang="en-US" altLang="zh-CN" sz="1600" b="1" dirty="0" smtClean="0">
                <a:ea typeface="Segoe UI" pitchFamily="34" charset="0"/>
                <a:cs typeface="Segoe UI" pitchFamily="34" charset="0"/>
                <a:sym typeface="Wingdings" pitchFamily="2" charset="2"/>
              </a:rPr>
              <a:t>PowerPivot for Excel</a:t>
            </a:r>
          </a:p>
        </p:txBody>
      </p:sp>
      <p:sp>
        <p:nvSpPr>
          <p:cNvPr id="138" name="Rectangle 137"/>
          <p:cNvSpPr/>
          <p:nvPr/>
        </p:nvSpPr>
        <p:spPr>
          <a:xfrm>
            <a:off x="7709736" y="1075128"/>
            <a:ext cx="2408929" cy="400110"/>
          </a:xfrm>
          <a:prstGeom prst="rect">
            <a:avLst/>
          </a:prstGeom>
          <a:grpFill/>
          <a:ln w="6350" cap="flat" cmpd="sng" algn="ctr">
            <a:noFill/>
            <a:prstDash val="solid"/>
            <a:round/>
            <a:headEnd type="none" w="med" len="med"/>
            <a:tailEnd type="none" w="med" len="med"/>
          </a:ln>
          <a:effectLst/>
        </p:spPr>
        <p:txBody>
          <a:bodyPr wrap="none">
            <a:spAutoFit/>
          </a:bodyPr>
          <a:lstStyle/>
          <a:p>
            <a:pPr algn="ctr" fontAlgn="base">
              <a:lnSpc>
                <a:spcPts val="2400"/>
              </a:lnSpc>
              <a:spcBef>
                <a:spcPts val="600"/>
              </a:spcBef>
              <a:spcAft>
                <a:spcPts val="800"/>
              </a:spcAft>
              <a:buClr>
                <a:schemeClr val="bg1"/>
              </a:buClr>
              <a:buSzPct val="100000"/>
              <a:defRPr/>
            </a:pPr>
            <a:r>
              <a:rPr lang="en-US" altLang="zh-CN" sz="1600" b="1" dirty="0" smtClean="0">
                <a:ea typeface="Segoe UI" pitchFamily="34" charset="0"/>
                <a:cs typeface="Segoe UI" pitchFamily="34" charset="0"/>
                <a:sym typeface="Wingdings" pitchFamily="2" charset="2"/>
              </a:rPr>
              <a:t>BI Development Studio</a:t>
            </a:r>
          </a:p>
        </p:txBody>
      </p:sp>
      <p:pic>
        <p:nvPicPr>
          <p:cNvPr id="119" name="Picture 6" descr="\\eventsql\dvd\Online_ART\DVD_ART36\Artwork_Imagery\Brand Photos\Scenarios\FY08 Brand - Business\man windows laptop sitting desk casual copy.png"/>
          <p:cNvPicPr>
            <a:picLocks noChangeAspect="1" noChangeArrowheads="1"/>
          </p:cNvPicPr>
          <p:nvPr/>
        </p:nvPicPr>
        <p:blipFill>
          <a:blip r:embed="rId6" cstate="print"/>
          <a:srcRect/>
          <a:stretch>
            <a:fillRect/>
          </a:stretch>
        </p:blipFill>
        <p:spPr bwMode="auto">
          <a:xfrm>
            <a:off x="949859" y="915964"/>
            <a:ext cx="2417669" cy="2257078"/>
          </a:xfrm>
          <a:prstGeom prst="rect">
            <a:avLst/>
          </a:prstGeom>
          <a:noFill/>
          <a:effectLst>
            <a:softEdge rad="635000"/>
          </a:effectLst>
        </p:spPr>
      </p:pic>
      <p:sp>
        <p:nvSpPr>
          <p:cNvPr id="36" name="Left-Right Arrow 35"/>
          <p:cNvSpPr/>
          <p:nvPr/>
        </p:nvSpPr>
        <p:spPr bwMode="auto">
          <a:xfrm>
            <a:off x="1269670" y="5838826"/>
            <a:ext cx="9712969" cy="923925"/>
          </a:xfrm>
          <a:prstGeom prst="leftRightArrow">
            <a:avLst/>
          </a:prstGeom>
          <a:solidFill>
            <a:srgbClr val="92D050"/>
          </a:solidFill>
          <a:ln>
            <a:noFill/>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endParaRPr>
          </a:p>
        </p:txBody>
      </p:sp>
      <p:sp>
        <p:nvSpPr>
          <p:cNvPr id="38" name="Rectangle 37"/>
          <p:cNvSpPr/>
          <p:nvPr/>
        </p:nvSpPr>
        <p:spPr>
          <a:xfrm>
            <a:off x="1903412" y="6119782"/>
            <a:ext cx="8543615" cy="400110"/>
          </a:xfrm>
          <a:prstGeom prst="rect">
            <a:avLst/>
          </a:prstGeom>
        </p:spPr>
        <p:txBody>
          <a:bodyPr wrap="square">
            <a:spAutoFit/>
          </a:bodyPr>
          <a:lstStyle/>
          <a:p>
            <a:pPr algn="ctr">
              <a:lnSpc>
                <a:spcPts val="2400"/>
              </a:lnSpc>
              <a:spcBef>
                <a:spcPts val="600"/>
              </a:spcBef>
              <a:spcAft>
                <a:spcPts val="800"/>
              </a:spcAft>
              <a:buClr>
                <a:schemeClr val="bg1"/>
              </a:buClr>
              <a:buSzPct val="100000"/>
              <a:defRPr/>
            </a:pPr>
            <a:r>
              <a:rPr lang="en-US" dirty="0" smtClean="0">
                <a:ea typeface="Segoe UI" pitchFamily="34" charset="0"/>
                <a:cs typeface="Segoe UI" pitchFamily="34" charset="0"/>
                <a:sym typeface="Wingdings" pitchFamily="2" charset="2"/>
              </a:rPr>
              <a:t>Personal 	  </a:t>
            </a:r>
            <a:r>
              <a:rPr lang="en-US" dirty="0">
                <a:ea typeface="Segoe UI" pitchFamily="34" charset="0"/>
                <a:cs typeface="Segoe UI" pitchFamily="34" charset="0"/>
                <a:sym typeface="Wingdings" pitchFamily="2" charset="2"/>
              </a:rPr>
              <a:t>	</a:t>
            </a:r>
            <a:r>
              <a:rPr lang="en-US" dirty="0" smtClean="0">
                <a:ea typeface="Segoe UI" pitchFamily="34" charset="0"/>
                <a:cs typeface="Segoe UI" pitchFamily="34" charset="0"/>
                <a:sym typeface="Wingdings" pitchFamily="2" charset="2"/>
              </a:rPr>
              <a:t>  Team		   	   Corporate</a:t>
            </a:r>
            <a:endParaRPr lang="en-US" dirty="0">
              <a:ea typeface="Segoe UI" pitchFamily="34" charset="0"/>
              <a:cs typeface="Segoe UI" pitchFamily="34" charset="0"/>
              <a:sym typeface="Wingdings" pitchFamily="2" charset="2"/>
            </a:endParaRPr>
          </a:p>
        </p:txBody>
      </p:sp>
      <p:sp>
        <p:nvSpPr>
          <p:cNvPr id="43" name="Rectangle 42"/>
          <p:cNvSpPr/>
          <p:nvPr/>
        </p:nvSpPr>
        <p:spPr>
          <a:xfrm>
            <a:off x="3774812" y="2788676"/>
            <a:ext cx="1401965"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 One file, Save to SharePoint</a:t>
            </a:r>
          </a:p>
        </p:txBody>
      </p:sp>
      <p:sp>
        <p:nvSpPr>
          <p:cNvPr id="3" name="Rectangle 2"/>
          <p:cNvSpPr/>
          <p:nvPr/>
        </p:nvSpPr>
        <p:spPr>
          <a:xfrm>
            <a:off x="1632591" y="4625030"/>
            <a:ext cx="1914515" cy="523220"/>
          </a:xfrm>
          <a:prstGeom prst="rect">
            <a:avLst/>
          </a:prstGeom>
        </p:spPr>
        <p:txBody>
          <a:bodyPr wrap="square">
            <a:spAutoFit/>
          </a:bodyPr>
          <a:lstStyle/>
          <a:p>
            <a:pPr lvl="0"/>
            <a:r>
              <a:rPr lang="en-US" sz="1400" dirty="0"/>
              <a:t>Optimized for Excel power </a:t>
            </a:r>
            <a:r>
              <a:rPr lang="en-US" sz="1400" dirty="0" smtClean="0"/>
              <a:t>user</a:t>
            </a:r>
            <a:endParaRPr lang="en-US" sz="1400" dirty="0"/>
          </a:p>
        </p:txBody>
      </p:sp>
      <p:sp>
        <p:nvSpPr>
          <p:cNvPr id="44" name="Rectangle 43"/>
          <p:cNvSpPr/>
          <p:nvPr/>
        </p:nvSpPr>
        <p:spPr>
          <a:xfrm>
            <a:off x="2174975" y="3364591"/>
            <a:ext cx="1782966"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Rapid response to business problems</a:t>
            </a:r>
          </a:p>
        </p:txBody>
      </p:sp>
      <p:sp>
        <p:nvSpPr>
          <p:cNvPr id="46" name="Rectangle 45"/>
          <p:cNvSpPr/>
          <p:nvPr/>
        </p:nvSpPr>
        <p:spPr>
          <a:xfrm>
            <a:off x="3646337" y="4286845"/>
            <a:ext cx="1658914"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Solutions live for weeks or months</a:t>
            </a:r>
          </a:p>
        </p:txBody>
      </p:sp>
      <p:sp>
        <p:nvSpPr>
          <p:cNvPr id="4" name="Title 3"/>
          <p:cNvSpPr>
            <a:spLocks noGrp="1"/>
          </p:cNvSpPr>
          <p:nvPr>
            <p:ph type="title"/>
          </p:nvPr>
        </p:nvSpPr>
        <p:spPr/>
        <p:txBody>
          <a:bodyPr/>
          <a:lstStyle/>
          <a:p>
            <a:r>
              <a:rPr lang="en-US" dirty="0" smtClean="0">
                <a:latin typeface="+mn-lt"/>
              </a:rPr>
              <a:t>Design Tools</a:t>
            </a:r>
            <a:endParaRPr lang="en-US" dirty="0">
              <a:latin typeface="+mn-lt"/>
            </a:endParaRPr>
          </a:p>
        </p:txBody>
      </p:sp>
      <p:sp>
        <p:nvSpPr>
          <p:cNvPr id="48" name="Rectangle 47"/>
          <p:cNvSpPr/>
          <p:nvPr/>
        </p:nvSpPr>
        <p:spPr>
          <a:xfrm>
            <a:off x="6999234" y="2660904"/>
            <a:ext cx="2143178" cy="348813"/>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Feels like Visual Studio</a:t>
            </a:r>
          </a:p>
        </p:txBody>
      </p:sp>
      <p:sp>
        <p:nvSpPr>
          <p:cNvPr id="50" name="Rectangle 49"/>
          <p:cNvSpPr/>
          <p:nvPr/>
        </p:nvSpPr>
        <p:spPr>
          <a:xfrm>
            <a:off x="9320443" y="2999942"/>
            <a:ext cx="1345969"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Optimized for BI Pros</a:t>
            </a:r>
          </a:p>
        </p:txBody>
      </p:sp>
      <p:sp>
        <p:nvSpPr>
          <p:cNvPr id="51" name="Rectangle 50"/>
          <p:cNvSpPr/>
          <p:nvPr/>
        </p:nvSpPr>
        <p:spPr>
          <a:xfrm>
            <a:off x="7256422" y="3997415"/>
            <a:ext cx="2194479"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Teams building BI solutions</a:t>
            </a:r>
          </a:p>
        </p:txBody>
      </p:sp>
      <p:sp>
        <p:nvSpPr>
          <p:cNvPr id="52" name="Rectangle 51"/>
          <p:cNvSpPr/>
          <p:nvPr/>
        </p:nvSpPr>
        <p:spPr>
          <a:xfrm>
            <a:off x="6999234" y="4973843"/>
            <a:ext cx="1955055" cy="348813"/>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Source Control, TFS</a:t>
            </a:r>
          </a:p>
        </p:txBody>
      </p:sp>
      <p:sp>
        <p:nvSpPr>
          <p:cNvPr id="53" name="Rectangle 52"/>
          <p:cNvSpPr/>
          <p:nvPr/>
        </p:nvSpPr>
        <p:spPr>
          <a:xfrm>
            <a:off x="8954288" y="3744522"/>
            <a:ext cx="1842582" cy="348813"/>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Large data volumes</a:t>
            </a:r>
          </a:p>
        </p:txBody>
      </p:sp>
      <p:sp>
        <p:nvSpPr>
          <p:cNvPr id="56" name="Rectangle 55"/>
          <p:cNvSpPr/>
          <p:nvPr/>
        </p:nvSpPr>
        <p:spPr>
          <a:xfrm>
            <a:off x="6799249" y="3103057"/>
            <a:ext cx="2036784"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a:ea typeface="Segoe UI" pitchFamily="34" charset="0"/>
                <a:cs typeface="Segoe UI" pitchFamily="34" charset="0"/>
                <a:sym typeface="Wingdings" pitchFamily="2" charset="2"/>
              </a:rPr>
              <a:t>It’s a project (business case, budget, dates)</a:t>
            </a:r>
          </a:p>
        </p:txBody>
      </p:sp>
      <p:sp>
        <p:nvSpPr>
          <p:cNvPr id="58" name="Rectangle 57"/>
          <p:cNvSpPr/>
          <p:nvPr/>
        </p:nvSpPr>
        <p:spPr>
          <a:xfrm>
            <a:off x="9076497" y="4435279"/>
            <a:ext cx="1889903"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Deployment scripts, versions</a:t>
            </a:r>
          </a:p>
        </p:txBody>
      </p:sp>
    </p:spTree>
    <p:extLst>
      <p:ext uri="{BB962C8B-B14F-4D97-AF65-F5344CB8AC3E}">
        <p14:creationId xmlns:p14="http://schemas.microsoft.com/office/powerpoint/2010/main" val="349436550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sz="2800" dirty="0" smtClean="0"/>
              <a:t>The Excel Power User</a:t>
            </a:r>
            <a:r>
              <a:rPr lang="en-US" dirty="0" smtClean="0"/>
              <a:t/>
            </a:r>
            <a:br>
              <a:rPr lang="en-US" dirty="0" smtClean="0"/>
            </a:br>
            <a:r>
              <a:rPr lang="en-US" dirty="0" smtClean="0"/>
              <a:t>Building Models in PowerPivot</a:t>
            </a:r>
            <a:endParaRPr lang="en-US" dirty="0"/>
          </a:p>
        </p:txBody>
      </p:sp>
    </p:spTree>
    <p:extLst>
      <p:ext uri="{BB962C8B-B14F-4D97-AF65-F5344CB8AC3E}">
        <p14:creationId xmlns:p14="http://schemas.microsoft.com/office/powerpoint/2010/main" val="8631426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sz="2800" dirty="0" smtClean="0"/>
              <a:t>The IT Professional</a:t>
            </a:r>
            <a:br>
              <a:rPr lang="en-US" sz="2800" dirty="0" smtClean="0"/>
            </a:br>
            <a:r>
              <a:rPr lang="en-US" dirty="0" smtClean="0"/>
              <a:t>Restoring Models </a:t>
            </a:r>
            <a:r>
              <a:rPr lang="en-US" dirty="0"/>
              <a:t>in </a:t>
            </a:r>
            <a:r>
              <a:rPr lang="en-US" dirty="0" smtClean="0"/>
              <a:t>SSMS</a:t>
            </a:r>
            <a:endParaRPr lang="en-US" sz="2800" dirty="0"/>
          </a:p>
        </p:txBody>
      </p:sp>
    </p:spTree>
    <p:extLst>
      <p:ext uri="{BB962C8B-B14F-4D97-AF65-F5344CB8AC3E}">
        <p14:creationId xmlns:p14="http://schemas.microsoft.com/office/powerpoint/2010/main" val="24216062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sz="2800" dirty="0" smtClean="0"/>
              <a:t>The BI Professional</a:t>
            </a:r>
            <a:br>
              <a:rPr lang="en-US" sz="2800" dirty="0" smtClean="0"/>
            </a:br>
            <a:r>
              <a:rPr lang="en-US" dirty="0" smtClean="0"/>
              <a:t>Building Models in BIDS</a:t>
            </a:r>
            <a:endParaRPr lang="en-US" dirty="0"/>
          </a:p>
        </p:txBody>
      </p:sp>
    </p:spTree>
    <p:extLst>
      <p:ext uri="{BB962C8B-B14F-4D97-AF65-F5344CB8AC3E}">
        <p14:creationId xmlns:p14="http://schemas.microsoft.com/office/powerpoint/2010/main" val="419274724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Review</a:t>
            </a:r>
            <a:endParaRPr lang="en-US" dirty="0"/>
          </a:p>
        </p:txBody>
      </p:sp>
      <p:sp>
        <p:nvSpPr>
          <p:cNvPr id="3" name="Text Placeholder 2"/>
          <p:cNvSpPr>
            <a:spLocks noGrp="1"/>
          </p:cNvSpPr>
          <p:nvPr>
            <p:ph type="body" sz="quarter" idx="10"/>
          </p:nvPr>
        </p:nvSpPr>
        <p:spPr>
          <a:xfrm>
            <a:off x="519113" y="1449301"/>
            <a:ext cx="5281324" cy="5182957"/>
          </a:xfrm>
        </p:spPr>
        <p:txBody>
          <a:bodyPr/>
          <a:lstStyle/>
          <a:p>
            <a:r>
              <a:rPr lang="en-US" dirty="0" smtClean="0"/>
              <a:t>Richer Models</a:t>
            </a:r>
          </a:p>
          <a:p>
            <a:pPr lvl="1"/>
            <a:r>
              <a:rPr lang="en-US" dirty="0" smtClean="0"/>
              <a:t>KPIs</a:t>
            </a:r>
          </a:p>
          <a:p>
            <a:pPr lvl="1"/>
            <a:r>
              <a:rPr lang="en-US" dirty="0" smtClean="0"/>
              <a:t>Descriptions</a:t>
            </a:r>
          </a:p>
          <a:p>
            <a:pPr lvl="1"/>
            <a:r>
              <a:rPr lang="en-US" dirty="0" smtClean="0"/>
              <a:t>Persisted formatting</a:t>
            </a:r>
          </a:p>
          <a:p>
            <a:pPr lvl="1"/>
            <a:r>
              <a:rPr lang="en-US" dirty="0" smtClean="0"/>
              <a:t>Advanced sorting </a:t>
            </a:r>
          </a:p>
          <a:p>
            <a:pPr lvl="1"/>
            <a:r>
              <a:rPr lang="en-US" dirty="0" smtClean="0"/>
              <a:t>Distinct count</a:t>
            </a:r>
          </a:p>
          <a:p>
            <a:pPr lvl="1"/>
            <a:r>
              <a:rPr lang="en-US" dirty="0" err="1" smtClean="0"/>
              <a:t>Drillthru</a:t>
            </a:r>
            <a:endParaRPr lang="en-US" dirty="0" smtClean="0"/>
          </a:p>
          <a:p>
            <a:pPr lvl="1"/>
            <a:r>
              <a:rPr lang="en-US" dirty="0" smtClean="0"/>
              <a:t>Perspectives</a:t>
            </a:r>
          </a:p>
          <a:p>
            <a:pPr lvl="1"/>
            <a:r>
              <a:rPr lang="en-US" dirty="0" smtClean="0"/>
              <a:t>Hierarchies</a:t>
            </a:r>
          </a:p>
          <a:p>
            <a:pPr lvl="1"/>
            <a:r>
              <a:rPr lang="en-US" dirty="0" smtClean="0"/>
              <a:t>Multiple </a:t>
            </a:r>
            <a:r>
              <a:rPr lang="en-US" dirty="0"/>
              <a:t>r</a:t>
            </a:r>
            <a:r>
              <a:rPr lang="en-US" dirty="0" smtClean="0"/>
              <a:t>elationships</a:t>
            </a:r>
          </a:p>
          <a:p>
            <a:pPr lvl="1"/>
            <a:r>
              <a:rPr lang="en-US" dirty="0" smtClean="0">
                <a:solidFill>
                  <a:schemeClr val="tx1">
                    <a:lumMod val="75000"/>
                  </a:schemeClr>
                </a:solidFill>
              </a:rPr>
              <a:t>Parent child</a:t>
            </a:r>
            <a:endParaRPr lang="en-US" dirty="0">
              <a:solidFill>
                <a:schemeClr val="tx1">
                  <a:lumMod val="75000"/>
                </a:schemeClr>
              </a:solidFill>
            </a:endParaRPr>
          </a:p>
        </p:txBody>
      </p:sp>
      <p:sp>
        <p:nvSpPr>
          <p:cNvPr id="4" name="Text Placeholder 2"/>
          <p:cNvSpPr txBox="1">
            <a:spLocks/>
          </p:cNvSpPr>
          <p:nvPr/>
        </p:nvSpPr>
        <p:spPr>
          <a:xfrm>
            <a:off x="6307754" y="1447800"/>
            <a:ext cx="4895757" cy="279461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Optimized Usability</a:t>
            </a:r>
          </a:p>
          <a:p>
            <a:pPr lvl="1"/>
            <a:r>
              <a:rPr lang="en-US" dirty="0" smtClean="0"/>
              <a:t>Diagram</a:t>
            </a:r>
          </a:p>
          <a:p>
            <a:pPr lvl="1"/>
            <a:r>
              <a:rPr lang="en-US" dirty="0" smtClean="0"/>
              <a:t>Measure grid</a:t>
            </a:r>
          </a:p>
          <a:p>
            <a:pPr lvl="1"/>
            <a:r>
              <a:rPr lang="en-US" dirty="0" smtClean="0"/>
              <a:t>Various usability enhancements</a:t>
            </a:r>
          </a:p>
          <a:p>
            <a:r>
              <a:rPr lang="en-US" dirty="0" smtClean="0"/>
              <a:t>Reporting Properties</a:t>
            </a:r>
          </a:p>
        </p:txBody>
      </p:sp>
      <p:sp>
        <p:nvSpPr>
          <p:cNvPr id="5" name="Rectangle 4"/>
          <p:cNvSpPr/>
          <p:nvPr/>
        </p:nvSpPr>
        <p:spPr>
          <a:xfrm rot="20389546">
            <a:off x="5989964" y="4971841"/>
            <a:ext cx="5481052" cy="369332"/>
          </a:xfrm>
          <a:prstGeom prst="rect">
            <a:avLst/>
          </a:prstGeom>
        </p:spPr>
        <p:txBody>
          <a:bodyPr wrap="none">
            <a:spAutoFit/>
          </a:bodyPr>
          <a:lstStyle/>
          <a:p>
            <a:r>
              <a:rPr lang="en-US" dirty="0"/>
              <a:t> </a:t>
            </a:r>
            <a:r>
              <a:rPr lang="en-US" dirty="0" smtClean="0"/>
              <a:t>All features </a:t>
            </a:r>
            <a:r>
              <a:rPr lang="en-US" dirty="0"/>
              <a:t>available in both PowerPivot and </a:t>
            </a:r>
            <a:r>
              <a:rPr lang="en-US" dirty="0" smtClean="0"/>
              <a:t>BIDS</a:t>
            </a:r>
            <a:endParaRPr lang="en-US" dirty="0"/>
          </a:p>
        </p:txBody>
      </p:sp>
    </p:spTree>
    <p:extLst>
      <p:ext uri="{BB962C8B-B14F-4D97-AF65-F5344CB8AC3E}">
        <p14:creationId xmlns:p14="http://schemas.microsoft.com/office/powerpoint/2010/main" val="312417853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3833E7-CDA5-4E4A-AF0B-36A91B78C9EF}">
  <ds:schemaRefs>
    <ds:schemaRef ds:uri="http://purl.org/dc/elements/1.1/"/>
    <ds:schemaRef ds:uri="http://purl.org/dc/terms/"/>
    <ds:schemaRef ds:uri="8b529f77-48ab-4581-b468-93f09345b8aa"/>
    <ds:schemaRef ds:uri="http://schemas.microsoft.com/office/infopath/2007/PartnerControls"/>
    <ds:schemaRef ds:uri="http://schemas.microsoft.com/office/2006/documentManagement/types"/>
    <ds:schemaRef ds:uri="2295e2e7-0eeb-498e-8716-217bb2ee6ee3"/>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359</TotalTime>
  <Words>1834</Words>
  <Application>Microsoft Office PowerPoint</Application>
  <PresentationFormat>Custom</PresentationFormat>
  <Paragraphs>250</Paragraphs>
  <Slides>19</Slides>
  <Notes>13</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TENA11_BreakoutSession_Template_16x9_Final_05132011</vt:lpstr>
      <vt:lpstr>1_White with Consolas font for code slides</vt:lpstr>
      <vt:lpstr>1_TENA11_BreakoutSession_Template_16x9_Final (2)</vt:lpstr>
      <vt:lpstr>Introducing the Next Generation  Design Tools for Microsoft SQL Server Analysis Services</vt:lpstr>
      <vt:lpstr>Agenda</vt:lpstr>
      <vt:lpstr>PowerPoint Presentation</vt:lpstr>
      <vt:lpstr>Seamless Transition of the Semantic Model Across BI Spectrum</vt:lpstr>
      <vt:lpstr>Design Tools</vt:lpstr>
      <vt:lpstr>The Excel Power User Building Models in PowerPivot</vt:lpstr>
      <vt:lpstr>The IT Professional Restoring Models in SSMS</vt:lpstr>
      <vt:lpstr>The BI Professional Building Models in BIDS</vt:lpstr>
      <vt:lpstr>Demo Review</vt:lpstr>
      <vt:lpstr>Demo Review Pro Features…</vt:lpstr>
      <vt:lpstr>Summary</vt:lpstr>
      <vt:lpstr>Get Ready…</vt:lpstr>
      <vt:lpstr>Related Sessions</vt:lpstr>
      <vt:lpstr>What’s Next?</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DBI203: Introducing the Next Generation Design Tools for Microsoft SQL Server Analysis Services</dc:title>
  <dc:subject>Microsoft TechEd North America 2011</dc:subject>
  <dc:creator> Julie Strauss</dc:creator>
  <dc:description>Template Design: Jordan Cayabyab
Formatter: Dana Kim-Wincapaw, Silver Fox Productions, Inc. 
Event Date: May 16-19, 2011
Event Location: Atlanta
Audience Type: Developers, IT Pros</dc:description>
  <cp:lastModifiedBy>Shows</cp:lastModifiedBy>
  <cp:revision>36</cp:revision>
  <cp:lastPrinted>2010-05-11T05:02:34Z</cp:lastPrinted>
  <dcterms:created xsi:type="dcterms:W3CDTF">2011-04-21T05:17:34Z</dcterms:created>
  <dcterms:modified xsi:type="dcterms:W3CDTF">2011-05-18T17:55:55Z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