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62" r:id="rId2"/>
  </p:sldMasterIdLst>
  <p:notesMasterIdLst>
    <p:notesMasterId r:id="rId57"/>
  </p:notesMasterIdLst>
  <p:handoutMasterIdLst>
    <p:handoutMasterId r:id="rId58"/>
  </p:handoutMasterIdLst>
  <p:sldIdLst>
    <p:sldId id="319" r:id="rId3"/>
    <p:sldId id="322" r:id="rId4"/>
    <p:sldId id="339" r:id="rId5"/>
    <p:sldId id="421" r:id="rId6"/>
    <p:sldId id="422" r:id="rId7"/>
    <p:sldId id="340" r:id="rId8"/>
    <p:sldId id="341" r:id="rId9"/>
    <p:sldId id="342" r:id="rId10"/>
    <p:sldId id="384" r:id="rId11"/>
    <p:sldId id="344" r:id="rId12"/>
    <p:sldId id="345" r:id="rId13"/>
    <p:sldId id="346" r:id="rId14"/>
    <p:sldId id="347" r:id="rId15"/>
    <p:sldId id="348" r:id="rId16"/>
    <p:sldId id="416" r:id="rId17"/>
    <p:sldId id="417" r:id="rId18"/>
    <p:sldId id="418" r:id="rId19"/>
    <p:sldId id="419" r:id="rId20"/>
    <p:sldId id="420" r:id="rId21"/>
    <p:sldId id="392" r:id="rId22"/>
    <p:sldId id="393" r:id="rId23"/>
    <p:sldId id="394" r:id="rId24"/>
    <p:sldId id="395" r:id="rId25"/>
    <p:sldId id="396" r:id="rId26"/>
    <p:sldId id="397" r:id="rId27"/>
    <p:sldId id="398" r:id="rId28"/>
    <p:sldId id="399" r:id="rId29"/>
    <p:sldId id="400" r:id="rId30"/>
    <p:sldId id="401" r:id="rId31"/>
    <p:sldId id="402" r:id="rId32"/>
    <p:sldId id="403" r:id="rId33"/>
    <p:sldId id="379" r:id="rId34"/>
    <p:sldId id="380" r:id="rId35"/>
    <p:sldId id="381" r:id="rId36"/>
    <p:sldId id="383" r:id="rId37"/>
    <p:sldId id="423" r:id="rId38"/>
    <p:sldId id="424" r:id="rId39"/>
    <p:sldId id="425" r:id="rId40"/>
    <p:sldId id="426" r:id="rId41"/>
    <p:sldId id="271" r:id="rId42"/>
    <p:sldId id="388" r:id="rId43"/>
    <p:sldId id="349" r:id="rId44"/>
    <p:sldId id="350" r:id="rId45"/>
    <p:sldId id="351" r:id="rId46"/>
    <p:sldId id="352" r:id="rId47"/>
    <p:sldId id="353" r:id="rId48"/>
    <p:sldId id="354" r:id="rId49"/>
    <p:sldId id="358" r:id="rId50"/>
    <p:sldId id="359" r:id="rId51"/>
    <p:sldId id="360" r:id="rId52"/>
    <p:sldId id="361" r:id="rId53"/>
    <p:sldId id="369" r:id="rId54"/>
    <p:sldId id="372" r:id="rId55"/>
    <p:sldId id="377" r:id="rId56"/>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njaymi" initials="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6" autoAdjust="0"/>
    <p:restoredTop sz="87805" autoAdjust="0"/>
  </p:normalViewPr>
  <p:slideViewPr>
    <p:cSldViewPr snapToGrid="0">
      <p:cViewPr varScale="1">
        <p:scale>
          <a:sx n="75" d="100"/>
          <a:sy n="75" d="100"/>
        </p:scale>
        <p:origin x="-1362" y="-90"/>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40" d="100"/>
        <a:sy n="4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5/14/2011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5/14/2011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A456AE-5EFA-4062-98BE-477EC763F4BA}" type="slidenum">
              <a:rPr lang="en-US" smtClean="0"/>
              <a:pPr/>
              <a:t>17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471236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5453" y="8687823"/>
            <a:ext cx="2972547" cy="456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62" tIns="45482" rIns="90962" bIns="45482" anchor="b"/>
          <a:lstStyle>
            <a:lvl1pPr defTabSz="909638" eaLnBrk="0" hangingPunct="0">
              <a:defRPr sz="1400">
                <a:solidFill>
                  <a:schemeClr val="tx1"/>
                </a:solidFill>
                <a:latin typeface="Verdana" pitchFamily="34" charset="0"/>
              </a:defRPr>
            </a:lvl1pPr>
            <a:lvl2pPr marL="717550" indent="-276225" defTabSz="909638" eaLnBrk="0" hangingPunct="0">
              <a:defRPr sz="1400">
                <a:solidFill>
                  <a:schemeClr val="tx1"/>
                </a:solidFill>
                <a:latin typeface="Verdana" pitchFamily="34" charset="0"/>
              </a:defRPr>
            </a:lvl2pPr>
            <a:lvl3pPr marL="1103313" indent="-220663" defTabSz="909638" eaLnBrk="0" hangingPunct="0">
              <a:defRPr sz="1400">
                <a:solidFill>
                  <a:schemeClr val="tx1"/>
                </a:solidFill>
                <a:latin typeface="Verdana" pitchFamily="34" charset="0"/>
              </a:defRPr>
            </a:lvl3pPr>
            <a:lvl4pPr marL="1544638" indent="-220663" defTabSz="909638" eaLnBrk="0" hangingPunct="0">
              <a:defRPr sz="1400">
                <a:solidFill>
                  <a:schemeClr val="tx1"/>
                </a:solidFill>
                <a:latin typeface="Verdana" pitchFamily="34" charset="0"/>
              </a:defRPr>
            </a:lvl4pPr>
            <a:lvl5pPr marL="1985963" indent="-220663" defTabSz="909638" eaLnBrk="0" hangingPunct="0">
              <a:defRPr sz="1400">
                <a:solidFill>
                  <a:schemeClr val="tx1"/>
                </a:solidFill>
                <a:latin typeface="Verdana" pitchFamily="34" charset="0"/>
              </a:defRPr>
            </a:lvl5pPr>
            <a:lvl6pPr marL="2443163" indent="-220663" defTabSz="909638" eaLnBrk="0" fontAlgn="base" hangingPunct="0">
              <a:lnSpc>
                <a:spcPct val="105000"/>
              </a:lnSpc>
              <a:spcBef>
                <a:spcPct val="30000"/>
              </a:spcBef>
              <a:spcAft>
                <a:spcPct val="0"/>
              </a:spcAft>
              <a:buClr>
                <a:srgbClr val="FFD100"/>
              </a:buClr>
              <a:buFont typeface="Times" pitchFamily="1" charset="0"/>
              <a:defRPr sz="1400">
                <a:solidFill>
                  <a:schemeClr val="tx1"/>
                </a:solidFill>
                <a:latin typeface="Verdana" pitchFamily="34" charset="0"/>
              </a:defRPr>
            </a:lvl6pPr>
            <a:lvl7pPr marL="2900363" indent="-220663" defTabSz="909638" eaLnBrk="0" fontAlgn="base" hangingPunct="0">
              <a:lnSpc>
                <a:spcPct val="105000"/>
              </a:lnSpc>
              <a:spcBef>
                <a:spcPct val="30000"/>
              </a:spcBef>
              <a:spcAft>
                <a:spcPct val="0"/>
              </a:spcAft>
              <a:buClr>
                <a:srgbClr val="FFD100"/>
              </a:buClr>
              <a:buFont typeface="Times" pitchFamily="1" charset="0"/>
              <a:defRPr sz="1400">
                <a:solidFill>
                  <a:schemeClr val="tx1"/>
                </a:solidFill>
                <a:latin typeface="Verdana" pitchFamily="34" charset="0"/>
              </a:defRPr>
            </a:lvl7pPr>
            <a:lvl8pPr marL="3357563" indent="-220663" defTabSz="909638" eaLnBrk="0" fontAlgn="base" hangingPunct="0">
              <a:lnSpc>
                <a:spcPct val="105000"/>
              </a:lnSpc>
              <a:spcBef>
                <a:spcPct val="30000"/>
              </a:spcBef>
              <a:spcAft>
                <a:spcPct val="0"/>
              </a:spcAft>
              <a:buClr>
                <a:srgbClr val="FFD100"/>
              </a:buClr>
              <a:buFont typeface="Times" pitchFamily="1" charset="0"/>
              <a:defRPr sz="1400">
                <a:solidFill>
                  <a:schemeClr val="tx1"/>
                </a:solidFill>
                <a:latin typeface="Verdana" pitchFamily="34" charset="0"/>
              </a:defRPr>
            </a:lvl8pPr>
            <a:lvl9pPr marL="3814763" indent="-220663" defTabSz="909638" eaLnBrk="0" fontAlgn="base" hangingPunct="0">
              <a:lnSpc>
                <a:spcPct val="105000"/>
              </a:lnSpc>
              <a:spcBef>
                <a:spcPct val="30000"/>
              </a:spcBef>
              <a:spcAft>
                <a:spcPct val="0"/>
              </a:spcAft>
              <a:buClr>
                <a:srgbClr val="FFD100"/>
              </a:buClr>
              <a:buFont typeface="Times" pitchFamily="1" charset="0"/>
              <a:defRPr sz="1400">
                <a:solidFill>
                  <a:schemeClr val="tx1"/>
                </a:solidFill>
                <a:latin typeface="Verdana" pitchFamily="34" charset="0"/>
              </a:defRPr>
            </a:lvl9pPr>
          </a:lstStyle>
          <a:p>
            <a:pPr algn="r">
              <a:spcBef>
                <a:spcPct val="0"/>
              </a:spcBef>
            </a:pPr>
            <a:fld id="{EECD6006-2637-4FA9-AC30-56B0BFC12D4B}" type="slidenum">
              <a:rPr lang="de-AT" sz="1200">
                <a:solidFill>
                  <a:prstClr val="black"/>
                </a:solidFill>
              </a:rPr>
              <a:pPr algn="r">
                <a:spcBef>
                  <a:spcPct val="0"/>
                </a:spcBef>
              </a:pPr>
              <a:t>21</a:t>
            </a:fld>
            <a:endParaRPr lang="de-AT" sz="1200">
              <a:solidFill>
                <a:prstClr val="black"/>
              </a:solidFill>
            </a:endParaRPr>
          </a:p>
        </p:txBody>
      </p:sp>
      <p:sp>
        <p:nvSpPr>
          <p:cNvPr id="87043" name="Rectangle 2"/>
          <p:cNvSpPr>
            <a:spLocks noGrp="1" noRot="1" noChangeAspect="1" noChangeArrowheads="1" noTextEdit="1"/>
          </p:cNvSpPr>
          <p:nvPr>
            <p:ph type="sldImg"/>
          </p:nvPr>
        </p:nvSpPr>
        <p:spPr>
          <a:xfrm>
            <a:off x="384175" y="685800"/>
            <a:ext cx="6096000" cy="3430588"/>
          </a:xfrm>
          <a:ln/>
        </p:spPr>
      </p:sp>
      <p:sp>
        <p:nvSpPr>
          <p:cNvPr id="87044" name="Rectangle 3"/>
          <p:cNvSpPr>
            <a:spLocks noGrp="1" noChangeArrowheads="1"/>
          </p:cNvSpPr>
          <p:nvPr>
            <p:ph type="body" idx="1"/>
          </p:nvPr>
        </p:nvSpPr>
        <p:spPr>
          <a:xfrm>
            <a:off x="914508" y="4343913"/>
            <a:ext cx="5028986" cy="4114361"/>
          </a:xfrm>
        </p:spPr>
        <p:txBody>
          <a:bodyPr lIns="90962" tIns="45482" rIns="90962" bIns="45482"/>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4022166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2065034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4038763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1625316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10:40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10:40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10:40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10:40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Keep Progressive and Travel Co. greyed out (faded) and mention that these will not be discussed during this session.</a:t>
            </a:r>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7</a:t>
            </a:fld>
            <a:endParaRPr lang="en-CA"/>
          </a:p>
        </p:txBody>
      </p:sp>
    </p:spTree>
    <p:extLst>
      <p:ext uri="{BB962C8B-B14F-4D97-AF65-F5344CB8AC3E}">
        <p14:creationId xmlns:p14="http://schemas.microsoft.com/office/powerpoint/2010/main" val="3769110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2BA456AE-5EFA-4062-98BE-477EC763F4BA}" type="slidenum">
              <a:rPr lang="en-US" smtClean="0"/>
              <a:pPr/>
              <a:t>12</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8A147FA-3FD6-4031-95DE-04146A18DB50}" type="slidenum">
              <a:rPr lang="en-CA" smtClean="0"/>
              <a:pPr/>
              <a:t>14</a:t>
            </a:fld>
            <a:endParaRPr lang="en-CA"/>
          </a:p>
        </p:txBody>
      </p:sp>
    </p:spTree>
    <p:extLst>
      <p:ext uri="{BB962C8B-B14F-4D97-AF65-F5344CB8AC3E}">
        <p14:creationId xmlns:p14="http://schemas.microsoft.com/office/powerpoint/2010/main" val="3809992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77263610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5524405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729491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004735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01378527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928768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63534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027081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29713446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016775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49641365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97721881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099112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0270635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5801027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2575099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3837772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4858006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391805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050374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093463"/>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5148598"/>
      </p:ext>
    </p:extLst>
  </p:cSld>
  <p:clrMap bg1="dk1" tx1="lt1" bg2="dk2" tx2="lt2" accent1="accent1" accent2="accent2" accent3="accent3" accent4="accent4" accent5="accent5" accent6="accent6" hlink="hlink" folHlink="folHlink"/>
  <p:sldLayoutIdLst>
    <p:sldLayoutId id="214748376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hyperlink" Target="http://sqlcat.com/whitepapers/archive/2009/08/04/high-availability-and-disaster-recovery-at-serviceu-a-sql-server-2008-technical-case-study.aspx"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www.microsoft.com/casestudies/Case_Study_Detail.aspx?casestudyid=4000001003" TargetMode="Externa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hyperlink" Target="http://www.microsoft.com/casestudies/casestudy.aspx?casestudyid=4000003243" TargetMode="External"/><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wmf"/><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gif"/><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vmlDrawing" Target="../drawings/vmlDrawing1.vml"/><Relationship Id="rId5" Type="http://schemas.openxmlformats.org/officeDocument/2006/relationships/image" Target="../media/image37.e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8" Type="http://schemas.openxmlformats.org/officeDocument/2006/relationships/hyperlink" Target="http://sqlcat.com/whitepapers/archive/2007/11/19/database-mirroring-best-practices-and-performance-considerations.aspx" TargetMode="External"/><Relationship Id="rId3" Type="http://schemas.openxmlformats.org/officeDocument/2006/relationships/hyperlink" Target="http://msevents.microsoft.com/CUI/WebCastEventDetails.aspx?EventID=1032364834&amp;EventCategory=5&amp;culture=en-US&amp;CountryCode=US" TargetMode="External"/><Relationship Id="rId7" Type="http://schemas.openxmlformats.org/officeDocument/2006/relationships/hyperlink" Target="http://sqlcat.com/whitepapers/archive/2009/08/04/high-availability-and-disaster-recovery-at-serviceu-a-sql-server-2008-technical-case-study.aspx" TargetMode="External"/><Relationship Id="rId2" Type="http://schemas.openxmlformats.org/officeDocument/2006/relationships/hyperlink" Target="http://www.microsoft.com/windowsserver2008/en/us/failover-clustering-multisite.aspx" TargetMode="External"/><Relationship Id="rId1" Type="http://schemas.openxmlformats.org/officeDocument/2006/relationships/slideLayout" Target="../slideLayouts/slideLayout13.xml"/><Relationship Id="rId6" Type="http://schemas.openxmlformats.org/officeDocument/2006/relationships/hyperlink" Target="http://sqlcat.com/whitepapers/archive/2009/09/23/using-replication-for-high-availability-and-disaster-recovery.aspx" TargetMode="External"/><Relationship Id="rId5" Type="http://schemas.openxmlformats.org/officeDocument/2006/relationships/hyperlink" Target="http://sqlcat.com/whitepapers/archive/2008/01/21/database-mirroring-and-log-shipping-working-together.aspx" TargetMode="External"/><Relationship Id="rId10" Type="http://schemas.openxmlformats.org/officeDocument/2006/relationships/hyperlink" Target="http://sqlcat.com/whitepapers/archive/2010/11/03/failure-is-not-an-option-zero-data-loss-and-high-availability.aspx" TargetMode="External"/><Relationship Id="rId4" Type="http://schemas.openxmlformats.org/officeDocument/2006/relationships/hyperlink" Target="http://msevents.microsoft.com/CUI/WebCastEventDetails.aspx?EventID=1032282061&amp;EventCategory=5&amp;culture=en-US&amp;CountryCode=US" TargetMode="External"/><Relationship Id="rId9" Type="http://schemas.openxmlformats.org/officeDocument/2006/relationships/hyperlink" Target="http://sqlcat.com/whitepapers/archive/2010/10/29/high-availability-and-disaster-recovery-for-microsoft-s-sap-data-tier-a-sql-server-2008-technical-case-study.aspx"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hyperlink" Target="http://www.microsoft.com/sqlserver"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43.png"/><Relationship Id="rId5" Type="http://schemas.openxmlformats.org/officeDocument/2006/relationships/hyperlink" Target="http://www.microsoft.com/learning" TargetMode="External"/><Relationship Id="rId10" Type="http://schemas.openxmlformats.org/officeDocument/2006/relationships/image" Target="../media/image42.emf"/><Relationship Id="rId4" Type="http://schemas.openxmlformats.org/officeDocument/2006/relationships/image" Target="../media/image39.png"/><Relationship Id="rId9" Type="http://schemas.openxmlformats.org/officeDocument/2006/relationships/image" Target="../media/image41.png"/><Relationship Id="rId14" Type="http://schemas.microsoft.com/office/2007/relationships/hdphoto" Target="../media/hdphoto1.wdp"/></Relationships>
</file>

<file path=ppt/slides/_rels/slide38.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hyperlink" Target="http://sqlcat.com/" TargetMode="External"/><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1.png"/><Relationship Id="rId4" Type="http://schemas.openxmlformats.org/officeDocument/2006/relationships/hyperlink" Target="http://ww.sqlcat.com/"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22.emf"/><Relationship Id="rId7"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33.png"/><Relationship Id="rId1" Type="http://schemas.openxmlformats.org/officeDocument/2006/relationships/slideLayout" Target="../slideLayouts/slideLayout13.xml"/><Relationship Id="rId4" Type="http://schemas.openxmlformats.org/officeDocument/2006/relationships/image" Target="../media/image30.gif"/></Relationships>
</file>

<file path=ppt/slides/_rels/slide51.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33.png"/><Relationship Id="rId1" Type="http://schemas.openxmlformats.org/officeDocument/2006/relationships/slideLayout" Target="../slideLayouts/slideLayout13.xml"/><Relationship Id="rId4" Type="http://schemas.openxmlformats.org/officeDocument/2006/relationships/image" Target="../media/image30.gi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ServiceU Corporation</a:t>
            </a:r>
            <a:endParaRPr lang="en-US" dirty="0"/>
          </a:p>
        </p:txBody>
      </p:sp>
      <p:sp>
        <p:nvSpPr>
          <p:cNvPr id="3" name="Content Placeholder 2"/>
          <p:cNvSpPr>
            <a:spLocks noGrp="1"/>
          </p:cNvSpPr>
          <p:nvPr>
            <p:ph idx="1"/>
          </p:nvPr>
        </p:nvSpPr>
        <p:spPr/>
        <p:txBody>
          <a:bodyPr/>
          <a:lstStyle/>
          <a:p>
            <a:r>
              <a:rPr lang="en-US" smtClean="0"/>
              <a:t>ServiceU</a:t>
            </a:r>
          </a:p>
          <a:p>
            <a:pPr lvl="3"/>
            <a:r>
              <a:rPr lang="en-US" smtClean="0"/>
              <a:t>Software as a Service (SaaS) provider</a:t>
            </a:r>
          </a:p>
          <a:p>
            <a:pPr lvl="3"/>
            <a:r>
              <a:rPr lang="en-US" smtClean="0"/>
              <a:t>Provide solutions for reserved seat ticketing, box office management, event management and online payments</a:t>
            </a:r>
          </a:p>
          <a:p>
            <a:pPr lvl="3"/>
            <a:r>
              <a:rPr lang="en-US" smtClean="0"/>
              <a:t>Customers in 50 states and 15 countries</a:t>
            </a:r>
          </a:p>
          <a:p>
            <a:pPr lvl="3"/>
            <a:r>
              <a:rPr lang="en-US" smtClean="0"/>
              <a:t>PCI Level 1 Service Provider (credit card compliance)</a:t>
            </a:r>
          </a:p>
          <a:p>
            <a:r>
              <a:rPr lang="en-US" smtClean="0"/>
              <a:t>HA/DR Requirements</a:t>
            </a:r>
          </a:p>
          <a:p>
            <a:pPr lvl="3"/>
            <a:r>
              <a:rPr lang="en-US" smtClean="0"/>
              <a:t>No service = no revenue</a:t>
            </a:r>
          </a:p>
          <a:p>
            <a:pPr lvl="3"/>
            <a:r>
              <a:rPr lang="en-US" smtClean="0"/>
              <a:t>PCI requires same security measures at DR site; needs to be set up prior to emergency in order to meet same strict guidelines</a:t>
            </a:r>
          </a:p>
          <a:p>
            <a:pPr lvl="3"/>
            <a:r>
              <a:rPr lang="en-US" smtClean="0"/>
              <a:t>Goal:  eliminate all single points of failure:  network, servers, data, data centers</a:t>
            </a:r>
            <a:endParaRPr lang="en-US" dirty="0" smtClean="0"/>
          </a:p>
        </p:txBody>
      </p:sp>
    </p:spTree>
    <p:extLst>
      <p:ext uri="{BB962C8B-B14F-4D97-AF65-F5344CB8AC3E}">
        <p14:creationId xmlns:p14="http://schemas.microsoft.com/office/powerpoint/2010/main" val="48159224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ServiceU Corporation</a:t>
            </a:r>
            <a:endParaRPr lang="en-US" dirty="0"/>
          </a:p>
        </p:txBody>
      </p:sp>
      <p:sp>
        <p:nvSpPr>
          <p:cNvPr id="3" name="Content Placeholder 2"/>
          <p:cNvSpPr>
            <a:spLocks noGrp="1"/>
          </p:cNvSpPr>
          <p:nvPr>
            <p:ph idx="1"/>
          </p:nvPr>
        </p:nvSpPr>
        <p:spPr/>
        <p:txBody>
          <a:bodyPr/>
          <a:lstStyle/>
          <a:p>
            <a:r>
              <a:rPr lang="en-US" smtClean="0"/>
              <a:t>Usage of SQL Server HA technologies</a:t>
            </a:r>
          </a:p>
          <a:p>
            <a:pPr lvl="2"/>
            <a:r>
              <a:rPr lang="en-US" smtClean="0"/>
              <a:t>All SQL Servers are clustered, including</a:t>
            </a:r>
          </a:p>
          <a:p>
            <a:pPr lvl="3"/>
            <a:r>
              <a:rPr lang="en-US" smtClean="0"/>
              <a:t>At the DR Site</a:t>
            </a:r>
          </a:p>
          <a:p>
            <a:pPr lvl="3"/>
            <a:r>
              <a:rPr lang="en-US" smtClean="0"/>
              <a:t>The Development and Test Environments</a:t>
            </a:r>
          </a:p>
          <a:p>
            <a:pPr lvl="2"/>
            <a:r>
              <a:rPr lang="en-US" smtClean="0"/>
              <a:t>Asynchronous Database Mirroring used for all critical databases between main datacenter and DR datacenter</a:t>
            </a:r>
          </a:p>
          <a:p>
            <a:pPr lvl="3"/>
            <a:r>
              <a:rPr lang="en-US" smtClean="0"/>
              <a:t>Log shipping – used to ‘seed’ databases in order to start Database Mirroring</a:t>
            </a:r>
            <a:endParaRPr lang="en-US" dirty="0" smtClean="0"/>
          </a:p>
        </p:txBody>
      </p:sp>
      <p:sp>
        <p:nvSpPr>
          <p:cNvPr id="4" name="Rectangle 3"/>
          <p:cNvSpPr/>
          <p:nvPr/>
        </p:nvSpPr>
        <p:spPr>
          <a:xfrm>
            <a:off x="224298" y="5009718"/>
            <a:ext cx="10187796" cy="584775"/>
          </a:xfrm>
          <a:prstGeom prst="rect">
            <a:avLst/>
          </a:prstGeom>
        </p:spPr>
        <p:txBody>
          <a:bodyPr wrap="square">
            <a:spAutoFit/>
          </a:bodyPr>
          <a:lstStyle/>
          <a:p>
            <a:pPr lvl="2"/>
            <a:r>
              <a:rPr lang="en-US" sz="1600" dirty="0">
                <a:hlinkClick r:id="rId2"/>
              </a:rPr>
              <a:t>http://sqlcat.com/whitepapers/archive/2009/08/04/high-availability-and-disaster-recovery-at-serviceu-a-sql-server-2008-technical-case-study.aspx</a:t>
            </a:r>
            <a:r>
              <a:rPr lang="en-US" sz="1600" dirty="0"/>
              <a:t> </a:t>
            </a:r>
          </a:p>
        </p:txBody>
      </p:sp>
    </p:spTree>
    <p:extLst>
      <p:ext uri="{BB962C8B-B14F-4D97-AF65-F5344CB8AC3E}">
        <p14:creationId xmlns:p14="http://schemas.microsoft.com/office/powerpoint/2010/main" val="419652319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7"/>
          <p:cNvGrpSpPr/>
          <p:nvPr/>
        </p:nvGrpSpPr>
        <p:grpSpPr>
          <a:xfrm>
            <a:off x="6297559" y="1524000"/>
            <a:ext cx="5586545" cy="5029200"/>
            <a:chOff x="4724400" y="1524000"/>
            <a:chExt cx="4191000" cy="5029200"/>
          </a:xfrm>
        </p:grpSpPr>
        <p:sp>
          <p:nvSpPr>
            <p:cNvPr id="91" name="Rectangle 90"/>
            <p:cNvSpPr/>
            <p:nvPr/>
          </p:nvSpPr>
          <p:spPr bwMode="auto">
            <a:xfrm>
              <a:off x="4724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1" name="TextBox 100"/>
            <p:cNvSpPr txBox="1"/>
            <p:nvPr/>
          </p:nvSpPr>
          <p:spPr>
            <a:xfrm>
              <a:off x="5410200" y="1655802"/>
              <a:ext cx="3048000" cy="276999"/>
            </a:xfrm>
            <a:prstGeom prst="rect">
              <a:avLst/>
            </a:prstGeom>
            <a:noFill/>
          </p:spPr>
          <p:txBody>
            <a:bodyPr wrap="square" lIns="0" tIns="0" rIns="0" bIns="0" rtlCol="0">
              <a:spAutoFit/>
            </a:bodyPr>
            <a:lstStyle/>
            <a:p>
              <a:pPr algn="ctr"/>
              <a:r>
                <a:rPr lang="en-US" dirty="0" smtClean="0">
                  <a:solidFill>
                    <a:schemeClr val="accent4">
                      <a:lumMod val="75000"/>
                    </a:schemeClr>
                  </a:solidFill>
                </a:rPr>
                <a:t>Atlanta Standby Data Center</a:t>
              </a:r>
            </a:p>
          </p:txBody>
        </p:sp>
      </p:grpSp>
      <p:grpSp>
        <p:nvGrpSpPr>
          <p:cNvPr id="6" name="Group 106"/>
          <p:cNvGrpSpPr/>
          <p:nvPr/>
        </p:nvGrpSpPr>
        <p:grpSpPr>
          <a:xfrm>
            <a:off x="203147" y="1524000"/>
            <a:ext cx="5586545" cy="5029200"/>
            <a:chOff x="152400" y="1524000"/>
            <a:chExt cx="4191000" cy="5029200"/>
          </a:xfrm>
        </p:grpSpPr>
        <p:sp>
          <p:nvSpPr>
            <p:cNvPr id="89" name="Rectangle 88"/>
            <p:cNvSpPr/>
            <p:nvPr/>
          </p:nvSpPr>
          <p:spPr bwMode="auto">
            <a:xfrm>
              <a:off x="152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9" name="TextBox 98"/>
            <p:cNvSpPr txBox="1"/>
            <p:nvPr/>
          </p:nvSpPr>
          <p:spPr>
            <a:xfrm>
              <a:off x="228600" y="1655802"/>
              <a:ext cx="3962400" cy="276999"/>
            </a:xfrm>
            <a:prstGeom prst="rect">
              <a:avLst/>
            </a:prstGeom>
            <a:noFill/>
          </p:spPr>
          <p:txBody>
            <a:bodyPr wrap="square" lIns="0" tIns="0" rIns="0" bIns="0" rtlCol="0">
              <a:spAutoFit/>
            </a:bodyPr>
            <a:lstStyle/>
            <a:p>
              <a:pPr algn="ctr"/>
              <a:r>
                <a:rPr lang="en-US" dirty="0" smtClean="0">
                  <a:solidFill>
                    <a:schemeClr val="accent4">
                      <a:lumMod val="75000"/>
                    </a:schemeClr>
                  </a:solidFill>
                </a:rPr>
                <a:t>Memphis  Primary Data Center</a:t>
              </a:r>
            </a:p>
          </p:txBody>
        </p:sp>
      </p:grpSp>
      <p:sp>
        <p:nvSpPr>
          <p:cNvPr id="2" name="Title 1"/>
          <p:cNvSpPr>
            <a:spLocks noGrp="1"/>
          </p:cNvSpPr>
          <p:nvPr>
            <p:ph type="title"/>
          </p:nvPr>
        </p:nvSpPr>
        <p:spPr/>
        <p:txBody>
          <a:bodyPr/>
          <a:lstStyle/>
          <a:p>
            <a:r>
              <a:rPr lang="en-US" smtClean="0"/>
              <a:t>SQL Server Infrastructure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3148780" y="914400"/>
            <a:ext cx="719926" cy="457200"/>
          </a:xfrm>
          <a:prstGeom prst="rect">
            <a:avLst/>
          </a:prstGeom>
          <a:noFill/>
          <a:ln w="9525">
            <a:noFill/>
            <a:miter lim="800000"/>
            <a:headEnd/>
            <a:tailEnd/>
          </a:ln>
          <a:effectLst/>
        </p:spPr>
      </p:pic>
      <p:pic>
        <p:nvPicPr>
          <p:cNvPr id="1027" name="Picture 3" descr="D:\Clip_Installer\DVD_ART\Artwork_Imagery\HARDWARE_IMAGERY\Illustration - Misc Hardware\Windows Security\Security firewall.png"/>
          <p:cNvPicPr>
            <a:picLocks noChangeAspect="1" noChangeArrowheads="1"/>
          </p:cNvPicPr>
          <p:nvPr/>
        </p:nvPicPr>
        <p:blipFill>
          <a:blip r:embed="rId4" cstate="print"/>
          <a:srcRect/>
          <a:stretch>
            <a:fillRect/>
          </a:stretch>
        </p:blipFill>
        <p:spPr bwMode="auto">
          <a:xfrm>
            <a:off x="5180250" y="3505200"/>
            <a:ext cx="507868" cy="1219200"/>
          </a:xfrm>
          <a:prstGeom prst="rect">
            <a:avLst/>
          </a:prstGeom>
          <a:noFill/>
        </p:spPr>
      </p:pic>
      <p:pic>
        <p:nvPicPr>
          <p:cNvPr id="66" name="Picture 3" descr="D:\Clip_Installer\DVD_ART\Artwork_Imagery\HARDWARE_IMAGERY\Illustration - Misc Hardware\Windows Security\Security firewall.png"/>
          <p:cNvPicPr>
            <a:picLocks noChangeAspect="1" noChangeArrowheads="1"/>
          </p:cNvPicPr>
          <p:nvPr/>
        </p:nvPicPr>
        <p:blipFill>
          <a:blip r:embed="rId4" cstate="print"/>
          <a:srcRect/>
          <a:stretch>
            <a:fillRect/>
          </a:stretch>
        </p:blipFill>
        <p:spPr bwMode="auto">
          <a:xfrm flipH="1">
            <a:off x="6399133" y="3505200"/>
            <a:ext cx="507868" cy="1219200"/>
          </a:xfrm>
          <a:prstGeom prst="rect">
            <a:avLst/>
          </a:prstGeom>
          <a:noFill/>
        </p:spPr>
      </p:pic>
      <p:grpSp>
        <p:nvGrpSpPr>
          <p:cNvPr id="8" name="Group 91"/>
          <p:cNvGrpSpPr/>
          <p:nvPr/>
        </p:nvGrpSpPr>
        <p:grpSpPr>
          <a:xfrm>
            <a:off x="10055780" y="3962400"/>
            <a:ext cx="1218883" cy="685800"/>
            <a:chOff x="1524000" y="3657600"/>
            <a:chExt cx="914400" cy="685800"/>
          </a:xfrm>
        </p:grpSpPr>
        <p:grpSp>
          <p:nvGrpSpPr>
            <p:cNvPr id="9" name="Group 85"/>
            <p:cNvGrpSpPr/>
            <p:nvPr/>
          </p:nvGrpSpPr>
          <p:grpSpPr>
            <a:xfrm>
              <a:off x="1524000" y="3657600"/>
              <a:ext cx="914400" cy="685800"/>
              <a:chOff x="1676400" y="3505200"/>
              <a:chExt cx="914400" cy="685800"/>
            </a:xfrm>
          </p:grpSpPr>
          <p:sp>
            <p:nvSpPr>
              <p:cNvPr id="95" name="Rounded Rectangle 94"/>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0" name="Group 79"/>
              <p:cNvGrpSpPr/>
              <p:nvPr/>
            </p:nvGrpSpPr>
            <p:grpSpPr>
              <a:xfrm>
                <a:off x="1752600" y="3657600"/>
                <a:ext cx="714919" cy="455944"/>
                <a:chOff x="381000" y="3810000"/>
                <a:chExt cx="714919" cy="455944"/>
              </a:xfrm>
            </p:grpSpPr>
            <p:pic>
              <p:nvPicPr>
                <p:cNvPr id="97"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98"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94" name="Rectangle 93"/>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sp>
        <p:nvSpPr>
          <p:cNvPr id="105" name="TextBox 104"/>
          <p:cNvSpPr txBox="1"/>
          <p:nvPr/>
        </p:nvSpPr>
        <p:spPr>
          <a:xfrm>
            <a:off x="3351927" y="5791200"/>
            <a:ext cx="2437765" cy="369332"/>
          </a:xfrm>
          <a:prstGeom prst="rect">
            <a:avLst/>
          </a:prstGeom>
          <a:noFill/>
        </p:spPr>
        <p:txBody>
          <a:bodyPr wrap="square" lIns="0" tIns="0" rIns="0" bIns="0" rtlCol="0">
            <a:spAutoFit/>
          </a:bodyPr>
          <a:lstStyle/>
          <a:p>
            <a:pPr algn="ctr"/>
            <a:r>
              <a:rPr lang="en-US" sz="1200" b="1" dirty="0" smtClean="0">
                <a:solidFill>
                  <a:schemeClr val="bg1"/>
                </a:solidFill>
              </a:rPr>
              <a:t>Asynchronous Database</a:t>
            </a:r>
          </a:p>
          <a:p>
            <a:pPr algn="ctr"/>
            <a:r>
              <a:rPr lang="en-US" sz="1200" b="1" dirty="0" smtClean="0">
                <a:solidFill>
                  <a:schemeClr val="bg1"/>
                </a:solidFill>
              </a:rPr>
              <a:t> Mirroring</a:t>
            </a:r>
          </a:p>
        </p:txBody>
      </p:sp>
      <p:grpSp>
        <p:nvGrpSpPr>
          <p:cNvPr id="11" name="Group 130"/>
          <p:cNvGrpSpPr/>
          <p:nvPr/>
        </p:nvGrpSpPr>
        <p:grpSpPr>
          <a:xfrm>
            <a:off x="3961368" y="1371600"/>
            <a:ext cx="2092415" cy="23743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cxnSp>
        <p:nvCxnSpPr>
          <p:cNvPr id="136" name="Straight Connector 135"/>
          <p:cNvCxnSpPr/>
          <p:nvPr/>
        </p:nvCxnSpPr>
        <p:spPr>
          <a:xfrm>
            <a:off x="5992839" y="1371600"/>
            <a:ext cx="101573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2" name="Group 150"/>
          <p:cNvGrpSpPr/>
          <p:nvPr/>
        </p:nvGrpSpPr>
        <p:grpSpPr>
          <a:xfrm>
            <a:off x="3351928" y="4038600"/>
            <a:ext cx="6094413" cy="1524000"/>
            <a:chOff x="2514600" y="4038600"/>
            <a:chExt cx="4572000" cy="1524000"/>
          </a:xfrm>
        </p:grpSpPr>
        <p:grpSp>
          <p:nvGrpSpPr>
            <p:cNvPr id="16" name="Group 115"/>
            <p:cNvGrpSpPr/>
            <p:nvPr/>
          </p:nvGrpSpPr>
          <p:grpSpPr>
            <a:xfrm>
              <a:off x="2514600" y="4114800"/>
              <a:ext cx="4572000" cy="1447800"/>
              <a:chOff x="2514600" y="4343400"/>
              <a:chExt cx="4572000" cy="1143000"/>
            </a:xfrm>
          </p:grpSpPr>
          <p:grpSp>
            <p:nvGrpSpPr>
              <p:cNvPr id="17" name="Group 111"/>
              <p:cNvGrpSpPr/>
              <p:nvPr/>
            </p:nvGrpSpPr>
            <p:grpSpPr>
              <a:xfrm>
                <a:off x="2743200" y="4343400"/>
                <a:ext cx="4343400" cy="1066800"/>
                <a:chOff x="2743200" y="4343400"/>
                <a:chExt cx="4343400" cy="1066800"/>
              </a:xfrm>
            </p:grpSpPr>
            <p:sp>
              <p:nvSpPr>
                <p:cNvPr id="109" name="Rectangle 108"/>
                <p:cNvSpPr/>
                <p:nvPr/>
              </p:nvSpPr>
              <p:spPr bwMode="auto">
                <a:xfrm>
                  <a:off x="2743200" y="4876800"/>
                  <a:ext cx="43434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0" name="Rectangle 109"/>
                <p:cNvSpPr/>
                <p:nvPr/>
              </p:nvSpPr>
              <p:spPr bwMode="auto">
                <a:xfrm>
                  <a:off x="2743200" y="4953000"/>
                  <a:ext cx="76200" cy="457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1" name="Rectangle 110"/>
                <p:cNvSpPr/>
                <p:nvPr/>
              </p:nvSpPr>
              <p:spPr bwMode="auto">
                <a:xfrm>
                  <a:off x="7010400" y="4343400"/>
                  <a:ext cx="76200" cy="5334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15" name="Left Arrow 114"/>
              <p:cNvSpPr/>
              <p:nvPr/>
            </p:nvSpPr>
            <p:spPr bwMode="auto">
              <a:xfrm>
                <a:off x="2514600" y="5334000"/>
                <a:ext cx="304800"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41" name="Right Arrow 140"/>
            <p:cNvSpPr/>
            <p:nvPr/>
          </p:nvSpPr>
          <p:spPr bwMode="auto">
            <a:xfrm>
              <a:off x="6019800" y="4038600"/>
              <a:ext cx="1066800" cy="1524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2" name="Picture 3" descr="D:\Clip_Installer\DVD_ART\Artwork_Imagery\HARDWARE_IMAGERY\Illustration - Misc Hardware\Windows Security\Security firewall.png"/>
          <p:cNvPicPr>
            <a:picLocks noChangeAspect="1" noChangeArrowheads="1"/>
          </p:cNvPicPr>
          <p:nvPr/>
        </p:nvPicPr>
        <p:blipFill>
          <a:blip r:embed="rId4" cstate="print"/>
          <a:srcRect/>
          <a:stretch>
            <a:fillRect/>
          </a:stretch>
        </p:blipFill>
        <p:spPr bwMode="auto">
          <a:xfrm flipH="1">
            <a:off x="8430604" y="3505200"/>
            <a:ext cx="507868" cy="1219200"/>
          </a:xfrm>
          <a:prstGeom prst="rect">
            <a:avLst/>
          </a:prstGeom>
          <a:noFill/>
        </p:spPr>
      </p:pic>
      <p:cxnSp>
        <p:nvCxnSpPr>
          <p:cNvPr id="145" name="Straight Connector 144"/>
          <p:cNvCxnSpPr/>
          <p:nvPr/>
        </p:nvCxnSpPr>
        <p:spPr>
          <a:xfrm>
            <a:off x="9446341" y="43434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8" name="Group 148"/>
          <p:cNvGrpSpPr/>
          <p:nvPr/>
        </p:nvGrpSpPr>
        <p:grpSpPr>
          <a:xfrm>
            <a:off x="2234618" y="4114800"/>
            <a:ext cx="1422030" cy="533400"/>
            <a:chOff x="1676400" y="4114800"/>
            <a:chExt cx="1066800" cy="533400"/>
          </a:xfrm>
        </p:grpSpPr>
        <p:sp>
          <p:nvSpPr>
            <p:cNvPr id="147" name="Rectangle 146"/>
            <p:cNvSpPr/>
            <p:nvPr/>
          </p:nvSpPr>
          <p:spPr bwMode="auto">
            <a:xfrm>
              <a:off x="1752600" y="4114800"/>
              <a:ext cx="9906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a:off x="1676400" y="4114800"/>
              <a:ext cx="152400" cy="533400"/>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0" name="Picture 3" descr="D:\Clip_Installer\DVD_ART\Artwork_Imagery\HARDWARE_IMAGERY\Illustration - Misc Hardware\Windows Security\Security firewall.png"/>
          <p:cNvPicPr>
            <a:picLocks noChangeAspect="1" noChangeArrowheads="1"/>
          </p:cNvPicPr>
          <p:nvPr/>
        </p:nvPicPr>
        <p:blipFill>
          <a:blip r:embed="rId4" cstate="print"/>
          <a:srcRect/>
          <a:stretch>
            <a:fillRect/>
          </a:stretch>
        </p:blipFill>
        <p:spPr bwMode="auto">
          <a:xfrm>
            <a:off x="2945633" y="3581400"/>
            <a:ext cx="507868" cy="1219200"/>
          </a:xfrm>
          <a:prstGeom prst="rect">
            <a:avLst/>
          </a:prstGeom>
          <a:noFill/>
        </p:spPr>
      </p:pic>
      <p:cxnSp>
        <p:nvCxnSpPr>
          <p:cNvPr id="150" name="Straight Connector 149"/>
          <p:cNvCxnSpPr/>
          <p:nvPr/>
        </p:nvCxnSpPr>
        <p:spPr>
          <a:xfrm>
            <a:off x="1726750" y="42672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0" name="TextBox 159"/>
          <p:cNvSpPr txBox="1"/>
          <p:nvPr/>
        </p:nvSpPr>
        <p:spPr>
          <a:xfrm>
            <a:off x="507868" y="6216134"/>
            <a:ext cx="2742486" cy="184666"/>
          </a:xfrm>
          <a:prstGeom prst="rect">
            <a:avLst/>
          </a:prstGeom>
          <a:noFill/>
        </p:spPr>
        <p:txBody>
          <a:bodyPr wrap="square" lIns="0" tIns="0" rIns="0" bIns="0" rtlCol="0">
            <a:spAutoFit/>
          </a:bodyPr>
          <a:lstStyle/>
          <a:p>
            <a:pPr algn="ctr"/>
            <a:r>
              <a:rPr lang="en-US" sz="1200" b="1" dirty="0" smtClean="0">
                <a:solidFill>
                  <a:schemeClr val="bg1"/>
                </a:solidFill>
              </a:rPr>
              <a:t>Windows 2008 SQL 2008</a:t>
            </a:r>
          </a:p>
        </p:txBody>
      </p:sp>
      <p:sp>
        <p:nvSpPr>
          <p:cNvPr id="161" name="TextBox 160"/>
          <p:cNvSpPr txBox="1"/>
          <p:nvPr/>
        </p:nvSpPr>
        <p:spPr>
          <a:xfrm>
            <a:off x="8430604" y="6248400"/>
            <a:ext cx="3148780" cy="184666"/>
          </a:xfrm>
          <a:prstGeom prst="rect">
            <a:avLst/>
          </a:prstGeom>
          <a:noFill/>
        </p:spPr>
        <p:txBody>
          <a:bodyPr wrap="square" lIns="0" tIns="0" rIns="0" bIns="0" rtlCol="0">
            <a:spAutoFit/>
          </a:bodyPr>
          <a:lstStyle/>
          <a:p>
            <a:pPr algn="ctr"/>
            <a:r>
              <a:rPr lang="en-US" sz="1200" b="1" dirty="0" smtClean="0">
                <a:solidFill>
                  <a:schemeClr val="bg1"/>
                </a:solidFill>
              </a:rPr>
              <a:t>Windows 2008 SQL 2008</a:t>
            </a:r>
          </a:p>
        </p:txBody>
      </p:sp>
      <p:sp>
        <p:nvSpPr>
          <p:cNvPr id="163" name="TextBox 162"/>
          <p:cNvSpPr txBox="1"/>
          <p:nvPr/>
        </p:nvSpPr>
        <p:spPr>
          <a:xfrm>
            <a:off x="11680957" y="49880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grpSp>
        <p:nvGrpSpPr>
          <p:cNvPr id="19" name="Group 133"/>
          <p:cNvGrpSpPr/>
          <p:nvPr/>
        </p:nvGrpSpPr>
        <p:grpSpPr>
          <a:xfrm>
            <a:off x="8532178" y="4953000"/>
            <a:ext cx="3047206" cy="1447800"/>
            <a:chOff x="6400800" y="4953000"/>
            <a:chExt cx="2286000" cy="1447800"/>
          </a:xfrm>
        </p:grpSpPr>
        <p:grpSp>
          <p:nvGrpSpPr>
            <p:cNvPr id="20" name="Group 125"/>
            <p:cNvGrpSpPr/>
            <p:nvPr/>
          </p:nvGrpSpPr>
          <p:grpSpPr>
            <a:xfrm>
              <a:off x="6400800" y="4953000"/>
              <a:ext cx="2286000" cy="1447800"/>
              <a:chOff x="6400800" y="4953000"/>
              <a:chExt cx="2286000" cy="1447800"/>
            </a:xfrm>
          </p:grpSpPr>
          <p:sp>
            <p:nvSpPr>
              <p:cNvPr id="125" name="Rounded Rectangle 124"/>
              <p:cNvSpPr/>
              <p:nvPr/>
            </p:nvSpPr>
            <p:spPr bwMode="auto">
              <a:xfrm>
                <a:off x="6400800" y="4953000"/>
                <a:ext cx="2286000" cy="1295400"/>
              </a:xfrm>
              <a:prstGeom prst="roundRect">
                <a:avLst/>
              </a:prstGeom>
              <a:solidFill>
                <a:schemeClr val="bg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1" name="Group 11"/>
              <p:cNvGrpSpPr/>
              <p:nvPr/>
            </p:nvGrpSpPr>
            <p:grpSpPr>
              <a:xfrm rot="10800000" flipV="1">
                <a:off x="6553200" y="5029200"/>
                <a:ext cx="2064827" cy="1371600"/>
                <a:chOff x="609600" y="5029200"/>
                <a:chExt cx="2064827" cy="1371600"/>
              </a:xfrm>
            </p:grpSpPr>
            <p:pic>
              <p:nvPicPr>
                <p:cNvPr id="13" name="Picture 12" descr="E:\Users\ashammou.ITS\AppData\Local\Microsoft\Windows\Temporary Internet Files\Content.IE5\5UFWJ0G8\MCj04352420000[1].png"/>
                <p:cNvPicPr>
                  <a:picLocks noChangeAspect="1" noChangeArrowheads="1"/>
                </p:cNvPicPr>
                <p:nvPr/>
              </p:nvPicPr>
              <p:blipFill>
                <a:blip r:embed="rId6" cstate="print"/>
                <a:srcRect/>
                <a:stretch>
                  <a:fillRect/>
                </a:stretch>
              </p:blipFill>
              <p:spPr bwMode="auto">
                <a:xfrm>
                  <a:off x="1981200" y="5029200"/>
                  <a:ext cx="693227" cy="1371600"/>
                </a:xfrm>
                <a:prstGeom prst="rect">
                  <a:avLst/>
                </a:prstGeom>
                <a:noFill/>
              </p:spPr>
            </p:pic>
            <p:pic>
              <p:nvPicPr>
                <p:cNvPr id="14" name="Picture 13" descr="E:\Users\ashammou.ITS\AppData\Local\Microsoft\Windows\Temporary Internet Files\Content.IE5\5UFWJ0G8\MCj04352420000[1].png"/>
                <p:cNvPicPr>
                  <a:picLocks noChangeAspect="1" noChangeArrowheads="1"/>
                </p:cNvPicPr>
                <p:nvPr/>
              </p:nvPicPr>
              <p:blipFill>
                <a:blip r:embed="rId6" cstate="print"/>
                <a:srcRect/>
                <a:stretch>
                  <a:fillRect/>
                </a:stretch>
              </p:blipFill>
              <p:spPr bwMode="auto">
                <a:xfrm>
                  <a:off x="609600" y="5029200"/>
                  <a:ext cx="457200" cy="904603"/>
                </a:xfrm>
                <a:prstGeom prst="rect">
                  <a:avLst/>
                </a:prstGeom>
                <a:noFill/>
              </p:spPr>
            </p:pic>
            <p:pic>
              <p:nvPicPr>
                <p:cNvPr id="15" name="Picture 14" descr="E:\Users\ashammou.ITS\AppData\Local\Microsoft\Windows\Temporary Internet Files\Content.IE5\5UFWJ0G8\MCj04352420000[1].png"/>
                <p:cNvPicPr>
                  <a:picLocks noChangeAspect="1" noChangeArrowheads="1"/>
                </p:cNvPicPr>
                <p:nvPr/>
              </p:nvPicPr>
              <p:blipFill>
                <a:blip r:embed="rId6" cstate="print"/>
                <a:srcRect/>
                <a:stretch>
                  <a:fillRect/>
                </a:stretch>
              </p:blipFill>
              <p:spPr bwMode="auto">
                <a:xfrm>
                  <a:off x="1177386" y="5029200"/>
                  <a:ext cx="693227" cy="1371600"/>
                </a:xfrm>
                <a:prstGeom prst="rect">
                  <a:avLst/>
                </a:prstGeom>
                <a:noFill/>
              </p:spPr>
            </p:pic>
          </p:grpSp>
        </p:grpSp>
        <p:sp>
          <p:nvSpPr>
            <p:cNvPr id="114" name="Freeform 113"/>
            <p:cNvSpPr/>
            <p:nvPr/>
          </p:nvSpPr>
          <p:spPr>
            <a:xfrm>
              <a:off x="7010400" y="52578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22" name="Group 132"/>
          <p:cNvGrpSpPr/>
          <p:nvPr/>
        </p:nvGrpSpPr>
        <p:grpSpPr>
          <a:xfrm>
            <a:off x="406294" y="4724400"/>
            <a:ext cx="2945633" cy="1676400"/>
            <a:chOff x="304800" y="4724400"/>
            <a:chExt cx="2209800" cy="1676400"/>
          </a:xfrm>
        </p:grpSpPr>
        <p:grpSp>
          <p:nvGrpSpPr>
            <p:cNvPr id="23" name="Group 156"/>
            <p:cNvGrpSpPr/>
            <p:nvPr/>
          </p:nvGrpSpPr>
          <p:grpSpPr>
            <a:xfrm>
              <a:off x="304800" y="4724400"/>
              <a:ext cx="2209800" cy="1676400"/>
              <a:chOff x="304800" y="4724400"/>
              <a:chExt cx="2209800" cy="1676400"/>
            </a:xfrm>
          </p:grpSpPr>
          <p:grpSp>
            <p:nvGrpSpPr>
              <p:cNvPr id="24" name="Group 116"/>
              <p:cNvGrpSpPr/>
              <p:nvPr/>
            </p:nvGrpSpPr>
            <p:grpSpPr>
              <a:xfrm>
                <a:off x="304800" y="4724400"/>
                <a:ext cx="2209800" cy="1676400"/>
                <a:chOff x="304800" y="4724400"/>
                <a:chExt cx="2209800" cy="1676400"/>
              </a:xfrm>
            </p:grpSpPr>
            <p:sp>
              <p:nvSpPr>
                <p:cNvPr id="76" name="Rounded Rectangle 75"/>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5" name="Group 9"/>
                <p:cNvGrpSpPr/>
                <p:nvPr/>
              </p:nvGrpSpPr>
              <p:grpSpPr>
                <a:xfrm>
                  <a:off x="381000" y="5029200"/>
                  <a:ext cx="2064827" cy="1371600"/>
                  <a:chOff x="609600" y="5029200"/>
                  <a:chExt cx="2064827" cy="1371600"/>
                </a:xfrm>
              </p:grpSpPr>
              <p:pic>
                <p:nvPicPr>
                  <p:cNvPr id="4" name="Picture 3" descr="E:\Users\ashammou.ITS\AppData\Local\Microsoft\Windows\Temporary Internet Files\Content.IE5\5UFWJ0G8\MCj04352420000[1].png"/>
                  <p:cNvPicPr>
                    <a:picLocks noChangeAspect="1" noChangeArrowheads="1"/>
                  </p:cNvPicPr>
                  <p:nvPr/>
                </p:nvPicPr>
                <p:blipFill>
                  <a:blip r:embed="rId6" cstate="print"/>
                  <a:srcRect/>
                  <a:stretch>
                    <a:fillRect/>
                  </a:stretch>
                </p:blipFill>
                <p:spPr bwMode="auto">
                  <a:xfrm>
                    <a:off x="1981200" y="5029200"/>
                    <a:ext cx="693227" cy="1371600"/>
                  </a:xfrm>
                  <a:prstGeom prst="rect">
                    <a:avLst/>
                  </a:prstGeom>
                  <a:noFill/>
                </p:spPr>
              </p:pic>
              <p:pic>
                <p:nvPicPr>
                  <p:cNvPr id="5" name="Picture 4" descr="E:\Users\ashammou.ITS\AppData\Local\Microsoft\Windows\Temporary Internet Files\Content.IE5\5UFWJ0G8\MCj04352420000[1].png"/>
                  <p:cNvPicPr>
                    <a:picLocks noChangeAspect="1" noChangeArrowheads="1"/>
                  </p:cNvPicPr>
                  <p:nvPr/>
                </p:nvPicPr>
                <p:blipFill>
                  <a:blip r:embed="rId6" cstate="print"/>
                  <a:srcRect/>
                  <a:stretch>
                    <a:fillRect/>
                  </a:stretch>
                </p:blipFill>
                <p:spPr bwMode="auto">
                  <a:xfrm>
                    <a:off x="609600" y="5029200"/>
                    <a:ext cx="457200" cy="904603"/>
                  </a:xfrm>
                  <a:prstGeom prst="rect">
                    <a:avLst/>
                  </a:prstGeom>
                  <a:noFill/>
                </p:spPr>
              </p:pic>
              <p:pic>
                <p:nvPicPr>
                  <p:cNvPr id="7" name="Picture 6" descr="E:\Users\ashammou.ITS\AppData\Local\Microsoft\Windows\Temporary Internet Files\Content.IE5\5UFWJ0G8\MCj04352420000[1].png"/>
                  <p:cNvPicPr>
                    <a:picLocks noChangeAspect="1" noChangeArrowheads="1"/>
                  </p:cNvPicPr>
                  <p:nvPr/>
                </p:nvPicPr>
                <p:blipFill>
                  <a:blip r:embed="rId6" cstate="print"/>
                  <a:srcRect/>
                  <a:stretch>
                    <a:fillRect/>
                  </a:stretch>
                </p:blipFill>
                <p:spPr bwMode="auto">
                  <a:xfrm>
                    <a:off x="1177386" y="5029200"/>
                    <a:ext cx="693227" cy="1371600"/>
                  </a:xfrm>
                  <a:prstGeom prst="rect">
                    <a:avLst/>
                  </a:prstGeom>
                  <a:noFill/>
                </p:spPr>
              </p:pic>
            </p:grpSp>
          </p:grpSp>
          <p:sp>
            <p:nvSpPr>
              <p:cNvPr id="152" name="TextBox 151"/>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119" name="Freeform 118"/>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162" name="TextBox 161"/>
          <p:cNvSpPr txBox="1"/>
          <p:nvPr/>
        </p:nvSpPr>
        <p:spPr>
          <a:xfrm>
            <a:off x="304720" y="4572003"/>
            <a:ext cx="101574" cy="1661993"/>
          </a:xfrm>
          <a:prstGeom prst="rect">
            <a:avLst/>
          </a:prstGeom>
          <a:noFill/>
        </p:spPr>
        <p:txBody>
          <a:bodyPr wrap="square" lIns="0" tIns="0" rIns="0" bIns="0" rtlCol="0">
            <a:spAutoFit/>
          </a:bodyPr>
          <a:lstStyle/>
          <a:p>
            <a:pPr algn="ctr"/>
            <a:r>
              <a:rPr lang="en-US" sz="1200" b="1" dirty="0" smtClean="0">
                <a:solidFill>
                  <a:schemeClr val="bg1"/>
                </a:solidFill>
              </a:rPr>
              <a:t>PRINCIPAL</a:t>
            </a:r>
          </a:p>
        </p:txBody>
      </p:sp>
      <p:sp>
        <p:nvSpPr>
          <p:cNvPr id="118" name="TextBox 117"/>
          <p:cNvSpPr txBox="1"/>
          <p:nvPr/>
        </p:nvSpPr>
        <p:spPr>
          <a:xfrm>
            <a:off x="6297561" y="4876800"/>
            <a:ext cx="2437765" cy="369332"/>
          </a:xfrm>
          <a:prstGeom prst="rect">
            <a:avLst/>
          </a:prstGeom>
          <a:noFill/>
        </p:spPr>
        <p:txBody>
          <a:bodyPr wrap="square" lIns="0" tIns="0" rIns="0" bIns="0" rtlCol="0">
            <a:spAutoFit/>
          </a:bodyPr>
          <a:lstStyle/>
          <a:p>
            <a:pPr algn="ctr"/>
            <a:r>
              <a:rPr lang="en-US" sz="1200" b="1" dirty="0" smtClean="0">
                <a:solidFill>
                  <a:schemeClr val="bg1"/>
                </a:solidFill>
              </a:rPr>
              <a:t>DB Connection to Memphis for Regular Test Exercise </a:t>
            </a:r>
          </a:p>
        </p:txBody>
      </p:sp>
      <p:grpSp>
        <p:nvGrpSpPr>
          <p:cNvPr id="26" name="Group 91"/>
          <p:cNvGrpSpPr/>
          <p:nvPr/>
        </p:nvGrpSpPr>
        <p:grpSpPr>
          <a:xfrm>
            <a:off x="507867" y="3810000"/>
            <a:ext cx="1218883" cy="685800"/>
            <a:chOff x="1524000" y="3657600"/>
            <a:chExt cx="914400" cy="685800"/>
          </a:xfrm>
        </p:grpSpPr>
        <p:grpSp>
          <p:nvGrpSpPr>
            <p:cNvPr id="27" name="Group 85"/>
            <p:cNvGrpSpPr/>
            <p:nvPr/>
          </p:nvGrpSpPr>
          <p:grpSpPr>
            <a:xfrm>
              <a:off x="1524000" y="3657600"/>
              <a:ext cx="914400" cy="685800"/>
              <a:chOff x="1676400" y="3505200"/>
              <a:chExt cx="914400" cy="685800"/>
            </a:xfrm>
          </p:grpSpPr>
          <p:sp>
            <p:nvSpPr>
              <p:cNvPr id="106" name="Rounded Rectangle 105"/>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8" name="Group 79"/>
              <p:cNvGrpSpPr/>
              <p:nvPr/>
            </p:nvGrpSpPr>
            <p:grpSpPr>
              <a:xfrm>
                <a:off x="1752600" y="3657600"/>
                <a:ext cx="714919" cy="455944"/>
                <a:chOff x="381000" y="3810000"/>
                <a:chExt cx="714919" cy="455944"/>
              </a:xfrm>
            </p:grpSpPr>
            <p:pic>
              <p:nvPicPr>
                <p:cNvPr id="108"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12"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103" name="Rectangle 102"/>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29" name="Group 92"/>
          <p:cNvGrpSpPr/>
          <p:nvPr/>
        </p:nvGrpSpPr>
        <p:grpSpPr>
          <a:xfrm>
            <a:off x="3758222" y="3429000"/>
            <a:ext cx="1218883" cy="1295400"/>
            <a:chOff x="2152620" y="1981200"/>
            <a:chExt cx="914400" cy="1295400"/>
          </a:xfrm>
        </p:grpSpPr>
        <p:sp>
          <p:nvSpPr>
            <p:cNvPr id="96" name="Rounded Rectangle 95"/>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30" name="Group 127"/>
            <p:cNvGrpSpPr/>
            <p:nvPr/>
          </p:nvGrpSpPr>
          <p:grpSpPr>
            <a:xfrm>
              <a:off x="2228820" y="1981200"/>
              <a:ext cx="762000" cy="1219200"/>
              <a:chOff x="2362200" y="1981200"/>
              <a:chExt cx="762000" cy="1219200"/>
            </a:xfrm>
          </p:grpSpPr>
          <p:grpSp>
            <p:nvGrpSpPr>
              <p:cNvPr id="31" name="Group 121"/>
              <p:cNvGrpSpPr/>
              <p:nvPr/>
            </p:nvGrpSpPr>
            <p:grpSpPr>
              <a:xfrm>
                <a:off x="2385741" y="2133600"/>
                <a:ext cx="714919" cy="1066800"/>
                <a:chOff x="2362200" y="2133600"/>
                <a:chExt cx="714919" cy="1066800"/>
              </a:xfrm>
            </p:grpSpPr>
            <p:pic>
              <p:nvPicPr>
                <p:cNvPr id="117"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133600"/>
                  <a:ext cx="714919" cy="227344"/>
                </a:xfrm>
                <a:prstGeom prst="rect">
                  <a:avLst/>
                </a:prstGeom>
                <a:noFill/>
              </p:spPr>
            </p:pic>
            <p:pic>
              <p:nvPicPr>
                <p:cNvPr id="120"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343464"/>
                  <a:ext cx="714919" cy="227344"/>
                </a:xfrm>
                <a:prstGeom prst="rect">
                  <a:avLst/>
                </a:prstGeom>
                <a:noFill/>
              </p:spPr>
            </p:pic>
            <p:pic>
              <p:nvPicPr>
                <p:cNvPr id="122"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973056"/>
                  <a:ext cx="714919" cy="227344"/>
                </a:xfrm>
                <a:prstGeom prst="rect">
                  <a:avLst/>
                </a:prstGeom>
                <a:noFill/>
              </p:spPr>
            </p:pic>
            <p:pic>
              <p:nvPicPr>
                <p:cNvPr id="126"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553328"/>
                  <a:ext cx="714919" cy="227344"/>
                </a:xfrm>
                <a:prstGeom prst="rect">
                  <a:avLst/>
                </a:prstGeom>
                <a:noFill/>
              </p:spPr>
            </p:pic>
            <p:pic>
              <p:nvPicPr>
                <p:cNvPr id="128"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763192"/>
                  <a:ext cx="714919" cy="227344"/>
                </a:xfrm>
                <a:prstGeom prst="rect">
                  <a:avLst/>
                </a:prstGeom>
                <a:noFill/>
              </p:spPr>
            </p:pic>
          </p:grpSp>
          <p:sp>
            <p:nvSpPr>
              <p:cNvPr id="116" name="TextBox 115"/>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64" name="Group 141"/>
          <p:cNvGrpSpPr/>
          <p:nvPr/>
        </p:nvGrpSpPr>
        <p:grpSpPr>
          <a:xfrm>
            <a:off x="7008574" y="3429000"/>
            <a:ext cx="1218883" cy="1295400"/>
            <a:chOff x="5257800" y="3429000"/>
            <a:chExt cx="914400" cy="1295400"/>
          </a:xfrm>
        </p:grpSpPr>
        <p:sp>
          <p:nvSpPr>
            <p:cNvPr id="143" name="Rounded Rectangle 142"/>
            <p:cNvSpPr/>
            <p:nvPr/>
          </p:nvSpPr>
          <p:spPr bwMode="auto">
            <a:xfrm>
              <a:off x="5257800" y="34290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65" name="Group 127"/>
            <p:cNvGrpSpPr/>
            <p:nvPr/>
          </p:nvGrpSpPr>
          <p:grpSpPr>
            <a:xfrm>
              <a:off x="5334000" y="3429000"/>
              <a:ext cx="762000" cy="1219200"/>
              <a:chOff x="2362200" y="1981200"/>
              <a:chExt cx="762000" cy="1219200"/>
            </a:xfrm>
          </p:grpSpPr>
          <p:grpSp>
            <p:nvGrpSpPr>
              <p:cNvPr id="67" name="Group 121"/>
              <p:cNvGrpSpPr/>
              <p:nvPr/>
            </p:nvGrpSpPr>
            <p:grpSpPr>
              <a:xfrm>
                <a:off x="2385741" y="2133600"/>
                <a:ext cx="714919" cy="1066800"/>
                <a:chOff x="2362200" y="2133600"/>
                <a:chExt cx="714919" cy="1066800"/>
              </a:xfrm>
            </p:grpSpPr>
            <p:pic>
              <p:nvPicPr>
                <p:cNvPr id="151"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133600"/>
                  <a:ext cx="714919" cy="227344"/>
                </a:xfrm>
                <a:prstGeom prst="rect">
                  <a:avLst/>
                </a:prstGeom>
                <a:noFill/>
              </p:spPr>
            </p:pic>
            <p:pic>
              <p:nvPicPr>
                <p:cNvPr id="153"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343464"/>
                  <a:ext cx="714919" cy="227344"/>
                </a:xfrm>
                <a:prstGeom prst="rect">
                  <a:avLst/>
                </a:prstGeom>
                <a:noFill/>
              </p:spPr>
            </p:pic>
            <p:pic>
              <p:nvPicPr>
                <p:cNvPr id="156"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973056"/>
                  <a:ext cx="714919" cy="227344"/>
                </a:xfrm>
                <a:prstGeom prst="rect">
                  <a:avLst/>
                </a:prstGeom>
                <a:noFill/>
              </p:spPr>
            </p:pic>
            <p:pic>
              <p:nvPicPr>
                <p:cNvPr id="157"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553328"/>
                  <a:ext cx="714919" cy="227344"/>
                </a:xfrm>
                <a:prstGeom prst="rect">
                  <a:avLst/>
                </a:prstGeom>
                <a:noFill/>
              </p:spPr>
            </p:pic>
            <p:pic>
              <p:nvPicPr>
                <p:cNvPr id="158"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763192"/>
                  <a:ext cx="714919" cy="227344"/>
                </a:xfrm>
                <a:prstGeom prst="rect">
                  <a:avLst/>
                </a:prstGeom>
                <a:noFill/>
              </p:spPr>
            </p:pic>
          </p:grpSp>
          <p:sp>
            <p:nvSpPr>
              <p:cNvPr id="149" name="TextBox 148"/>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68" name="Group 91"/>
          <p:cNvGrpSpPr/>
          <p:nvPr/>
        </p:nvGrpSpPr>
        <p:grpSpPr>
          <a:xfrm>
            <a:off x="7008574" y="914400"/>
            <a:ext cx="1117309" cy="533400"/>
            <a:chOff x="1524000" y="3657600"/>
            <a:chExt cx="914400" cy="685800"/>
          </a:xfrm>
        </p:grpSpPr>
        <p:grpSp>
          <p:nvGrpSpPr>
            <p:cNvPr id="69" name="Group 85"/>
            <p:cNvGrpSpPr/>
            <p:nvPr/>
          </p:nvGrpSpPr>
          <p:grpSpPr>
            <a:xfrm>
              <a:off x="1524000" y="3657600"/>
              <a:ext cx="914400" cy="685800"/>
              <a:chOff x="1676400" y="3505200"/>
              <a:chExt cx="914400" cy="685800"/>
            </a:xfrm>
          </p:grpSpPr>
          <p:sp>
            <p:nvSpPr>
              <p:cNvPr id="166" name="Rounded Rectangle 165"/>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70" name="Group 79"/>
              <p:cNvGrpSpPr/>
              <p:nvPr/>
            </p:nvGrpSpPr>
            <p:grpSpPr>
              <a:xfrm>
                <a:off x="1752600" y="3657600"/>
                <a:ext cx="714919" cy="455944"/>
                <a:chOff x="381000" y="3810000"/>
                <a:chExt cx="714919" cy="455944"/>
              </a:xfrm>
            </p:grpSpPr>
            <p:pic>
              <p:nvPicPr>
                <p:cNvPr id="168"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69"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165" name="Rectangle 164"/>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sp>
        <p:nvSpPr>
          <p:cNvPr id="104" name="Right Arrow 103"/>
          <p:cNvSpPr/>
          <p:nvPr/>
        </p:nvSpPr>
        <p:spPr bwMode="auto">
          <a:xfrm>
            <a:off x="3351927" y="5562600"/>
            <a:ext cx="5383398" cy="2286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Tree>
    <p:extLst>
      <p:ext uri="{BB962C8B-B14F-4D97-AF65-F5344CB8AC3E}">
        <p14:creationId xmlns:p14="http://schemas.microsoft.com/office/powerpoint/2010/main" val="392314083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ServiceU Upgrade Goals  </a:t>
            </a:r>
            <a:endParaRPr lang="en-US" dirty="0"/>
          </a:p>
        </p:txBody>
      </p:sp>
      <p:sp>
        <p:nvSpPr>
          <p:cNvPr id="3" name="Content Placeholder 2"/>
          <p:cNvSpPr>
            <a:spLocks noGrp="1"/>
          </p:cNvSpPr>
          <p:nvPr>
            <p:ph idx="1"/>
          </p:nvPr>
        </p:nvSpPr>
        <p:spPr/>
        <p:txBody>
          <a:bodyPr/>
          <a:lstStyle/>
          <a:p>
            <a:r>
              <a:rPr lang="en-US" smtClean="0"/>
              <a:t>Upgrade  production systems from:</a:t>
            </a:r>
          </a:p>
          <a:p>
            <a:pPr lvl="2"/>
            <a:r>
              <a:rPr lang="en-US" smtClean="0"/>
              <a:t>Windows Server 2003 to Windows Server 2008</a:t>
            </a:r>
          </a:p>
          <a:p>
            <a:pPr lvl="2"/>
            <a:r>
              <a:rPr lang="en-US" smtClean="0"/>
              <a:t>SQL Server 2005 to SQL Server 2008  </a:t>
            </a:r>
          </a:p>
          <a:p>
            <a:pPr lvl="2"/>
            <a:r>
              <a:rPr lang="en-US" smtClean="0"/>
              <a:t>With new hardware </a:t>
            </a:r>
          </a:p>
          <a:p>
            <a:pPr lvl="4"/>
            <a:r>
              <a:rPr lang="en-US" smtClean="0"/>
              <a:t>New Servers at both Data Centers to accommodate growth, and</a:t>
            </a:r>
          </a:p>
          <a:p>
            <a:pPr lvl="4"/>
            <a:r>
              <a:rPr lang="en-US" smtClean="0"/>
              <a:t>Add disks to the SANs at both Data Centers and reconfigure LUNs</a:t>
            </a:r>
          </a:p>
          <a:p>
            <a:r>
              <a:rPr lang="en-US" smtClean="0"/>
              <a:t>Achieve these goals with least service interruption:  No more than 20 minutes </a:t>
            </a:r>
          </a:p>
          <a:p>
            <a:r>
              <a:rPr lang="en-US" smtClean="0"/>
              <a:t>Total downtime during the complex upgrade: ~16 minutes</a:t>
            </a:r>
          </a:p>
          <a:p>
            <a:r>
              <a:rPr lang="en-US" smtClean="0"/>
              <a:t>SLA permits up to 45 minutes per year   </a:t>
            </a:r>
            <a:endParaRPr lang="en-US" dirty="0"/>
          </a:p>
        </p:txBody>
      </p:sp>
    </p:spTree>
    <p:extLst>
      <p:ext uri="{BB962C8B-B14F-4D97-AF65-F5344CB8AC3E}">
        <p14:creationId xmlns:p14="http://schemas.microsoft.com/office/powerpoint/2010/main" val="228059665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ServiceU Upgrade Process</a:t>
            </a:r>
            <a:endParaRPr lang="en-US" dirty="0"/>
          </a:p>
        </p:txBody>
      </p:sp>
      <p:sp>
        <p:nvSpPr>
          <p:cNvPr id="3" name="Content Placeholder 2"/>
          <p:cNvSpPr>
            <a:spLocks noGrp="1"/>
          </p:cNvSpPr>
          <p:nvPr>
            <p:ph idx="1"/>
          </p:nvPr>
        </p:nvSpPr>
        <p:spPr>
          <a:xfrm>
            <a:off x="519112" y="1447799"/>
            <a:ext cx="11149013" cy="4505849"/>
          </a:xfrm>
        </p:spPr>
        <p:txBody>
          <a:bodyPr/>
          <a:lstStyle/>
          <a:p>
            <a:r>
              <a:rPr lang="en-US" sz="2400" dirty="0" smtClean="0"/>
              <a:t>Setup a temporary cluster (Windows Server 2008 and SQL Server 2008) in the primary data center</a:t>
            </a:r>
          </a:p>
          <a:p>
            <a:r>
              <a:rPr lang="en-US" sz="2400" dirty="0" smtClean="0"/>
              <a:t>Remove DBM to the DR site, and establish DBM from production cluster to temporary cluster </a:t>
            </a:r>
          </a:p>
          <a:p>
            <a:r>
              <a:rPr lang="en-US" sz="2400" dirty="0" smtClean="0"/>
              <a:t>Failover to temporary cluster. Temporary cluster is now Production cluster</a:t>
            </a:r>
          </a:p>
          <a:p>
            <a:r>
              <a:rPr lang="en-US" sz="2400" dirty="0" smtClean="0"/>
              <a:t>Rebuild the old production cluster with Windows Server 2008 and SQL Server 2008</a:t>
            </a:r>
          </a:p>
          <a:p>
            <a:r>
              <a:rPr lang="en-US" sz="2400" dirty="0" smtClean="0"/>
              <a:t>Establish DBM from temporary production cluster to the newly built cluster</a:t>
            </a:r>
          </a:p>
          <a:p>
            <a:r>
              <a:rPr lang="en-US" sz="2400" dirty="0" smtClean="0"/>
              <a:t>Failover to newly built cluster. New cluster is now production</a:t>
            </a:r>
          </a:p>
          <a:p>
            <a:r>
              <a:rPr lang="en-US" sz="2400" dirty="0" smtClean="0"/>
              <a:t>Repeat the last 3 steps for the DR site</a:t>
            </a:r>
          </a:p>
          <a:p>
            <a:r>
              <a:rPr lang="en-US" sz="2400" dirty="0" smtClean="0"/>
              <a:t>We first set up Log Shipping and then convert it to Database Mirroring for convenience and flexibility</a:t>
            </a:r>
          </a:p>
        </p:txBody>
      </p:sp>
    </p:spTree>
    <p:extLst>
      <p:ext uri="{BB962C8B-B14F-4D97-AF65-F5344CB8AC3E}">
        <p14:creationId xmlns:p14="http://schemas.microsoft.com/office/powerpoint/2010/main" val="16170392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Caregroup</a:t>
            </a:r>
            <a:endParaRPr lang="en-US" dirty="0"/>
          </a:p>
        </p:txBody>
      </p:sp>
      <p:sp>
        <p:nvSpPr>
          <p:cNvPr id="3" name="Subtitle 2"/>
          <p:cNvSpPr>
            <a:spLocks noGrp="1"/>
          </p:cNvSpPr>
          <p:nvPr>
            <p:ph type="subTitle" idx="1"/>
          </p:nvPr>
        </p:nvSpPr>
        <p:spPr/>
        <p:txBody>
          <a:bodyPr/>
          <a:lstStyle/>
          <a:p>
            <a:r>
              <a:rPr lang="en-US" smtClean="0"/>
              <a:t>Ayad Shammout</a:t>
            </a:r>
          </a:p>
          <a:p>
            <a:r>
              <a:rPr lang="en-US" smtClean="0"/>
              <a:t>Senior Database Consultant</a:t>
            </a:r>
            <a:endParaRPr lang="en-US" dirty="0"/>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02738055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Caregroup Healthcare System</a:t>
            </a:r>
            <a:endParaRPr lang="en-US" dirty="0"/>
          </a:p>
        </p:txBody>
      </p:sp>
      <p:sp>
        <p:nvSpPr>
          <p:cNvPr id="5" name="Content Placeholder 4"/>
          <p:cNvSpPr>
            <a:spLocks noGrp="1"/>
          </p:cNvSpPr>
          <p:nvPr>
            <p:ph idx="1"/>
          </p:nvPr>
        </p:nvSpPr>
        <p:spPr>
          <a:xfrm>
            <a:off x="519112" y="1447799"/>
            <a:ext cx="11149013" cy="5072158"/>
          </a:xfrm>
        </p:spPr>
        <p:txBody>
          <a:bodyPr/>
          <a:lstStyle/>
          <a:p>
            <a:r>
              <a:rPr lang="en-US" sz="2800" dirty="0" smtClean="0"/>
              <a:t>Four Hospitals located in Boston</a:t>
            </a:r>
          </a:p>
          <a:p>
            <a:r>
              <a:rPr lang="en-US" sz="2800" dirty="0" smtClean="0"/>
              <a:t>16,000 Employees</a:t>
            </a:r>
          </a:p>
          <a:p>
            <a:r>
              <a:rPr lang="en-US" sz="2800" dirty="0" smtClean="0"/>
              <a:t>146 Mission Critical Clinical Applications</a:t>
            </a:r>
          </a:p>
          <a:p>
            <a:r>
              <a:rPr lang="en-US" sz="2800" dirty="0" smtClean="0"/>
              <a:t>2 Million Patient Medical Records</a:t>
            </a:r>
          </a:p>
          <a:p>
            <a:r>
              <a:rPr lang="en-US" sz="2800" dirty="0" smtClean="0"/>
              <a:t>Annual Revenue : $2 Billion</a:t>
            </a:r>
          </a:p>
          <a:p>
            <a:r>
              <a:rPr lang="en-US" sz="2800" dirty="0" smtClean="0"/>
              <a:t>HA/DR requirements for clinical databases: </a:t>
            </a:r>
          </a:p>
          <a:p>
            <a:pPr lvl="2"/>
            <a:r>
              <a:rPr lang="en-US" sz="2000" dirty="0" smtClean="0"/>
              <a:t>RTO : 0 downtime</a:t>
            </a:r>
          </a:p>
          <a:p>
            <a:pPr lvl="2"/>
            <a:r>
              <a:rPr lang="en-US" sz="2000" dirty="0" smtClean="0"/>
              <a:t>RPO:  No data loss</a:t>
            </a:r>
          </a:p>
          <a:p>
            <a:pPr lvl="0"/>
            <a:r>
              <a:rPr lang="en-US" sz="2800" dirty="0" smtClean="0"/>
              <a:t>All mission-critical SQL Servers are Clustered and Mirrored</a:t>
            </a:r>
            <a:br>
              <a:rPr lang="en-US" sz="2800" dirty="0" smtClean="0"/>
            </a:br>
            <a:r>
              <a:rPr lang="en-US" sz="2800" dirty="0" smtClean="0"/>
              <a:t/>
            </a:r>
            <a:br>
              <a:rPr lang="en-US" sz="2800" dirty="0" smtClean="0"/>
            </a:br>
            <a:r>
              <a:rPr lang="en-US" sz="2800" dirty="0" smtClean="0">
                <a:hlinkClick r:id="rId2"/>
              </a:rPr>
              <a:t>http://www.microsoft.com/casestudies/Case_Study_Detail.aspx?casestudyid=4000001003</a:t>
            </a:r>
            <a:endParaRPr lang="en-US" sz="2800" dirty="0"/>
          </a:p>
        </p:txBody>
      </p:sp>
      <p:sp>
        <p:nvSpPr>
          <p:cNvPr id="4" name="Slide Number Placeholder 3"/>
          <p:cNvSpPr>
            <a:spLocks noGrp="1"/>
          </p:cNvSpPr>
          <p:nvPr>
            <p:ph type="sldNum" sz="quarter" idx="4294967295"/>
          </p:nvPr>
        </p:nvSpPr>
        <p:spPr>
          <a:xfrm>
            <a:off x="10966450" y="6399213"/>
            <a:ext cx="1222375" cy="241300"/>
          </a:xfrm>
          <a:prstGeom prst="rect">
            <a:avLst/>
          </a:prstGeom>
        </p:spPr>
        <p:txBody>
          <a:bodyPr/>
          <a:lstStyle/>
          <a:p>
            <a:pPr>
              <a:defRPr/>
            </a:pPr>
            <a:fld id="{4C7CCC86-93DC-4571-B760-D2D541EE67F9}" type="slidenum">
              <a:rPr lang="en-US" smtClean="0"/>
              <a:pPr>
                <a:defRPr/>
              </a:pPr>
              <a:t>16</a:t>
            </a:fld>
            <a:endParaRPr lang="en-US"/>
          </a:p>
        </p:txBody>
      </p:sp>
    </p:spTree>
    <p:extLst>
      <p:ext uri="{BB962C8B-B14F-4D97-AF65-F5344CB8AC3E}">
        <p14:creationId xmlns:p14="http://schemas.microsoft.com/office/powerpoint/2010/main" val="182592998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CareGroup DB Classification &amp; SLA</a:t>
            </a:r>
            <a:endParaRPr lang="en-US" dirty="0"/>
          </a:p>
        </p:txBody>
      </p:sp>
      <p:sp>
        <p:nvSpPr>
          <p:cNvPr id="4" name="Content Placeholder 3"/>
          <p:cNvSpPr>
            <a:spLocks noGrp="1"/>
          </p:cNvSpPr>
          <p:nvPr>
            <p:ph idx="1"/>
          </p:nvPr>
        </p:nvSpPr>
        <p:spPr/>
        <p:txBody>
          <a:bodyPr/>
          <a:lstStyle/>
          <a:p>
            <a:r>
              <a:rPr lang="en-US" smtClean="0"/>
              <a:t>80 databases rated “AAA” </a:t>
            </a:r>
          </a:p>
          <a:p>
            <a:pPr lvl="2"/>
            <a:r>
              <a:rPr lang="en-US" smtClean="0"/>
              <a:t>RPO 0 &amp; RTO 0</a:t>
            </a:r>
          </a:p>
          <a:p>
            <a:pPr lvl="2"/>
            <a:r>
              <a:rPr lang="en-US" smtClean="0"/>
              <a:t>Deploy Clustering + Synchronous database mirroring </a:t>
            </a:r>
          </a:p>
          <a:p>
            <a:pPr lvl="2"/>
            <a:r>
              <a:rPr lang="en-US" smtClean="0"/>
              <a:t>Use EMC Clariion SAN with SSD disk</a:t>
            </a:r>
          </a:p>
          <a:p>
            <a:r>
              <a:rPr lang="en-US" smtClean="0"/>
              <a:t>300 databases rated “AA” </a:t>
            </a:r>
          </a:p>
          <a:p>
            <a:pPr lvl="2"/>
            <a:r>
              <a:rPr lang="en-US" smtClean="0"/>
              <a:t>RPO =&lt;1 hour &amp; RTO 1 hour</a:t>
            </a:r>
          </a:p>
          <a:p>
            <a:pPr lvl="2"/>
            <a:r>
              <a:rPr lang="en-US" smtClean="0"/>
              <a:t>Deploy Clustering + Asynchronous mirroring  </a:t>
            </a:r>
          </a:p>
          <a:p>
            <a:pPr lvl="2"/>
            <a:r>
              <a:rPr lang="en-US" smtClean="0"/>
              <a:t>Use EMC Clariion SAN </a:t>
            </a:r>
          </a:p>
          <a:p>
            <a:r>
              <a:rPr lang="en-US" smtClean="0"/>
              <a:t>Rest of the databases rated “A” </a:t>
            </a:r>
          </a:p>
          <a:p>
            <a:pPr lvl="2"/>
            <a:r>
              <a:rPr lang="en-US" smtClean="0"/>
              <a:t>RPO &amp; RTO 1 day </a:t>
            </a:r>
            <a:endParaRPr lang="en-US" dirty="0" smtClean="0"/>
          </a:p>
        </p:txBody>
      </p:sp>
      <p:sp>
        <p:nvSpPr>
          <p:cNvPr id="3" name="Content Placeholder 2"/>
          <p:cNvSpPr txBox="1">
            <a:spLocks/>
          </p:cNvSpPr>
          <p:nvPr/>
        </p:nvSpPr>
        <p:spPr>
          <a:xfrm>
            <a:off x="304721" y="1219201"/>
            <a:ext cx="11680957" cy="5108575"/>
          </a:xfrm>
          <a:prstGeom prst="rect">
            <a:avLst/>
          </a:prstGeom>
        </p:spPr>
        <p:txBody>
          <a:bodyPr>
            <a:normAutofit/>
          </a:bodyPr>
          <a:lstStyle/>
          <a:p>
            <a:pPr marL="342900" indent="-342900">
              <a:spcBef>
                <a:spcPct val="20000"/>
              </a:spcBef>
              <a:defRPr/>
            </a:pPr>
            <a:endParaRPr lang="en-US" sz="1500" dirty="0" smtClean="0">
              <a:latin typeface="Arial" pitchFamily="34" charset="0"/>
              <a:ea typeface="Calibri" pitchFamily="34" charset="0"/>
              <a:cs typeface="Times New Roman" pitchFamily="18" charset="0"/>
              <a:hlinkClick r:id="rId3"/>
            </a:endParaRPr>
          </a:p>
        </p:txBody>
      </p:sp>
    </p:spTree>
    <p:extLst>
      <p:ext uri="{BB962C8B-B14F-4D97-AF65-F5344CB8AC3E}">
        <p14:creationId xmlns:p14="http://schemas.microsoft.com/office/powerpoint/2010/main" val="173794742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a:spLocks noGrp="1"/>
          </p:cNvSpPr>
          <p:nvPr>
            <p:ph type="title"/>
          </p:nvPr>
        </p:nvSpPr>
        <p:spPr/>
        <p:txBody>
          <a:bodyPr/>
          <a:lstStyle/>
          <a:p>
            <a:r>
              <a:rPr lang="en-US" smtClean="0"/>
              <a:t>SQL Server Disaster Recovery </a:t>
            </a:r>
            <a:endParaRPr lang="en-US" dirty="0"/>
          </a:p>
        </p:txBody>
      </p:sp>
      <p:sp>
        <p:nvSpPr>
          <p:cNvPr id="4" name="Slide Number Placeholder 3"/>
          <p:cNvSpPr>
            <a:spLocks noGrp="1"/>
          </p:cNvSpPr>
          <p:nvPr>
            <p:ph type="sldNum" sz="quarter" idx="4294967295"/>
          </p:nvPr>
        </p:nvSpPr>
        <p:spPr>
          <a:xfrm>
            <a:off x="10966450" y="6399213"/>
            <a:ext cx="1222375" cy="241300"/>
          </a:xfrm>
          <a:prstGeom prst="rect">
            <a:avLst/>
          </a:prstGeom>
        </p:spPr>
        <p:txBody>
          <a:bodyPr/>
          <a:lstStyle/>
          <a:p>
            <a:pPr>
              <a:defRPr/>
            </a:pPr>
            <a:fld id="{4C7CCC86-93DC-4571-B760-D2D541EE67F9}" type="slidenum">
              <a:rPr lang="en-US" smtClean="0"/>
              <a:pPr>
                <a:defRPr/>
              </a:pPr>
              <a:t>18</a:t>
            </a:fld>
            <a:endParaRPr lang="en-US"/>
          </a:p>
        </p:txBody>
      </p:sp>
      <p:sp>
        <p:nvSpPr>
          <p:cNvPr id="14" name="Rectangle 13"/>
          <p:cNvSpPr/>
          <p:nvPr/>
        </p:nvSpPr>
        <p:spPr>
          <a:xfrm>
            <a:off x="0" y="1242404"/>
            <a:ext cx="12188825" cy="4779979"/>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5400000">
            <a:off x="10494115" y="4675304"/>
            <a:ext cx="1580412" cy="369332"/>
          </a:xfrm>
          <a:prstGeom prst="rect">
            <a:avLst/>
          </a:prstGeom>
          <a:noFill/>
        </p:spPr>
        <p:txBody>
          <a:bodyPr wrap="square" rtlCol="0">
            <a:spAutoFit/>
          </a:bodyPr>
          <a:lstStyle/>
          <a:p>
            <a:r>
              <a:rPr lang="en-US" dirty="0" smtClean="0"/>
              <a:t>Mirror Server</a:t>
            </a:r>
          </a:p>
        </p:txBody>
      </p:sp>
      <p:pic>
        <p:nvPicPr>
          <p:cNvPr id="2051" name="Picture 3" descr="E:\Users\ashammou.ITS\Pictures\Microsoft Clip Organizer\j0238951.wmf"/>
          <p:cNvPicPr>
            <a:picLocks noChangeAspect="1" noChangeArrowheads="1"/>
          </p:cNvPicPr>
          <p:nvPr/>
        </p:nvPicPr>
        <p:blipFill>
          <a:blip r:embed="rId2" cstate="print"/>
          <a:srcRect/>
          <a:stretch>
            <a:fillRect/>
          </a:stretch>
        </p:blipFill>
        <p:spPr bwMode="auto">
          <a:xfrm>
            <a:off x="8642862" y="1310161"/>
            <a:ext cx="1466983" cy="1040798"/>
          </a:xfrm>
          <a:prstGeom prst="rect">
            <a:avLst/>
          </a:prstGeom>
          <a:noFill/>
        </p:spPr>
      </p:pic>
      <p:sp>
        <p:nvSpPr>
          <p:cNvPr id="6" name="Rounded Rectangle 5"/>
          <p:cNvSpPr/>
          <p:nvPr/>
        </p:nvSpPr>
        <p:spPr>
          <a:xfrm>
            <a:off x="629150" y="3179930"/>
            <a:ext cx="4573842" cy="2821413"/>
          </a:xfrm>
          <a:prstGeom prst="roundRect">
            <a:avLst/>
          </a:prstGeom>
          <a:solidFill>
            <a:schemeClr val="accent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982444" y="3841080"/>
            <a:ext cx="989225" cy="1997247"/>
          </a:xfrm>
          <a:prstGeom prst="rect">
            <a:avLst/>
          </a:prstGeom>
          <a:noFill/>
        </p:spPr>
      </p:pic>
      <p:sp>
        <p:nvSpPr>
          <p:cNvPr id="9" name="Freeform 8"/>
          <p:cNvSpPr/>
          <p:nvPr/>
        </p:nvSpPr>
        <p:spPr>
          <a:xfrm>
            <a:off x="1759692" y="4816346"/>
            <a:ext cx="989225" cy="338570"/>
          </a:xfrm>
          <a:custGeom>
            <a:avLst/>
            <a:gdLst>
              <a:gd name="connsiteX0" fmla="*/ 0 w 1562100"/>
              <a:gd name="connsiteY0" fmla="*/ 688182 h 688182"/>
              <a:gd name="connsiteX1" fmla="*/ 1042988 w 1562100"/>
              <a:gd name="connsiteY1" fmla="*/ 16669 h 688182"/>
              <a:gd name="connsiteX2" fmla="*/ 1485900 w 1562100"/>
              <a:gd name="connsiteY2" fmla="*/ 588169 h 688182"/>
              <a:gd name="connsiteX3" fmla="*/ 1500188 w 1562100"/>
              <a:gd name="connsiteY3" fmla="*/ 559594 h 688182"/>
            </a:gdLst>
            <a:ahLst/>
            <a:cxnLst>
              <a:cxn ang="0">
                <a:pos x="connsiteX0" y="connsiteY0"/>
              </a:cxn>
              <a:cxn ang="0">
                <a:pos x="connsiteX1" y="connsiteY1"/>
              </a:cxn>
              <a:cxn ang="0">
                <a:pos x="connsiteX2" y="connsiteY2"/>
              </a:cxn>
              <a:cxn ang="0">
                <a:pos x="connsiteX3" y="connsiteY3"/>
              </a:cxn>
            </a:cxnLst>
            <a:rect l="l" t="t" r="r" b="b"/>
            <a:pathLst>
              <a:path w="1562100" h="688182">
                <a:moveTo>
                  <a:pt x="0" y="688182"/>
                </a:moveTo>
                <a:cubicBezTo>
                  <a:pt x="397669" y="360760"/>
                  <a:pt x="795338" y="33338"/>
                  <a:pt x="1042988" y="16669"/>
                </a:cubicBezTo>
                <a:cubicBezTo>
                  <a:pt x="1290638" y="0"/>
                  <a:pt x="1409700" y="497682"/>
                  <a:pt x="1485900" y="588169"/>
                </a:cubicBezTo>
                <a:cubicBezTo>
                  <a:pt x="1562100" y="678656"/>
                  <a:pt x="1531144" y="619125"/>
                  <a:pt x="1500188" y="559594"/>
                </a:cubicBez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reeform 9"/>
          <p:cNvSpPr/>
          <p:nvPr/>
        </p:nvSpPr>
        <p:spPr>
          <a:xfrm>
            <a:off x="2890236" y="5042059"/>
            <a:ext cx="1130543" cy="583092"/>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9" name="Picture 2"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3915845" y="4396090"/>
            <a:ext cx="723185" cy="1460111"/>
          </a:xfrm>
          <a:prstGeom prst="rect">
            <a:avLst/>
          </a:prstGeom>
          <a:noFill/>
        </p:spPr>
      </p:pic>
      <p:sp>
        <p:nvSpPr>
          <p:cNvPr id="22" name="TextBox 21"/>
          <p:cNvSpPr txBox="1"/>
          <p:nvPr/>
        </p:nvSpPr>
        <p:spPr>
          <a:xfrm>
            <a:off x="1706430" y="3179928"/>
            <a:ext cx="3005373" cy="368490"/>
          </a:xfrm>
          <a:prstGeom prst="rect">
            <a:avLst/>
          </a:prstGeom>
          <a:noFill/>
        </p:spPr>
        <p:txBody>
          <a:bodyPr wrap="square" rtlCol="0">
            <a:spAutoFit/>
          </a:bodyPr>
          <a:lstStyle/>
          <a:p>
            <a:r>
              <a:rPr lang="en-US" dirty="0" smtClean="0"/>
              <a:t>SQL Server Cluster</a:t>
            </a:r>
            <a:endParaRPr lang="en-US" dirty="0"/>
          </a:p>
        </p:txBody>
      </p:sp>
      <p:pic>
        <p:nvPicPr>
          <p:cNvPr id="31" name="Picture 2" descr="\\sr42windham\ashammou$\My Pictures\DB\database2.gif"/>
          <p:cNvPicPr>
            <a:picLocks noChangeAspect="1" noChangeArrowheads="1"/>
          </p:cNvPicPr>
          <p:nvPr/>
        </p:nvPicPr>
        <p:blipFill>
          <a:blip r:embed="rId5" cstate="print"/>
          <a:srcRect/>
          <a:stretch>
            <a:fillRect/>
          </a:stretch>
        </p:blipFill>
        <p:spPr bwMode="auto">
          <a:xfrm>
            <a:off x="2607602" y="4951777"/>
            <a:ext cx="847907" cy="677139"/>
          </a:xfrm>
          <a:prstGeom prst="rect">
            <a:avLst/>
          </a:prstGeom>
          <a:noFill/>
        </p:spPr>
      </p:pic>
      <p:sp>
        <p:nvSpPr>
          <p:cNvPr id="32" name="Rectangle 31"/>
          <p:cNvSpPr/>
          <p:nvPr/>
        </p:nvSpPr>
        <p:spPr>
          <a:xfrm>
            <a:off x="1237076" y="1610435"/>
            <a:ext cx="3747609" cy="232013"/>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200" dirty="0" smtClean="0"/>
              <a:t>Cisco Global Site Selector (GSS</a:t>
            </a:r>
            <a:r>
              <a:rPr lang="en-US" sz="1400" dirty="0" smtClean="0"/>
              <a:t>)</a:t>
            </a:r>
            <a:endParaRPr lang="en-US" sz="1400" dirty="0"/>
          </a:p>
        </p:txBody>
      </p:sp>
      <p:sp>
        <p:nvSpPr>
          <p:cNvPr id="37" name="Freeform 36"/>
          <p:cNvSpPr/>
          <p:nvPr/>
        </p:nvSpPr>
        <p:spPr>
          <a:xfrm>
            <a:off x="3383766" y="2224588"/>
            <a:ext cx="5164243" cy="1195509"/>
          </a:xfrm>
          <a:custGeom>
            <a:avLst/>
            <a:gdLst>
              <a:gd name="connsiteX0" fmla="*/ 0 w 3521122"/>
              <a:gd name="connsiteY0" fmla="*/ 0 h 1705970"/>
              <a:gd name="connsiteX1" fmla="*/ 2715904 w 3521122"/>
              <a:gd name="connsiteY1" fmla="*/ 736979 h 1705970"/>
              <a:gd name="connsiteX2" fmla="*/ 3521122 w 3521122"/>
              <a:gd name="connsiteY2" fmla="*/ 1705970 h 1705970"/>
              <a:gd name="connsiteX3" fmla="*/ 3521122 w 3521122"/>
              <a:gd name="connsiteY3" fmla="*/ 1705970 h 1705970"/>
            </a:gdLst>
            <a:ahLst/>
            <a:cxnLst>
              <a:cxn ang="0">
                <a:pos x="connsiteX0" y="connsiteY0"/>
              </a:cxn>
              <a:cxn ang="0">
                <a:pos x="connsiteX1" y="connsiteY1"/>
              </a:cxn>
              <a:cxn ang="0">
                <a:pos x="connsiteX2" y="connsiteY2"/>
              </a:cxn>
              <a:cxn ang="0">
                <a:pos x="connsiteX3" y="connsiteY3"/>
              </a:cxn>
            </a:cxnLst>
            <a:rect l="l" t="t" r="r" b="b"/>
            <a:pathLst>
              <a:path w="3521122" h="1705970">
                <a:moveTo>
                  <a:pt x="0" y="0"/>
                </a:moveTo>
                <a:cubicBezTo>
                  <a:pt x="1064525" y="226325"/>
                  <a:pt x="2129050" y="452651"/>
                  <a:pt x="2715904" y="736979"/>
                </a:cubicBezTo>
                <a:cubicBezTo>
                  <a:pt x="3302758" y="1021307"/>
                  <a:pt x="3521122" y="1705970"/>
                  <a:pt x="3521122" y="1705970"/>
                </a:cubicBezTo>
                <a:lnTo>
                  <a:pt x="3521122" y="1705970"/>
                </a:lnTo>
              </a:path>
            </a:pathLst>
          </a:custGeom>
          <a:ln>
            <a:prstDash val="solid"/>
            <a:tailEnd type="triangle"/>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pic>
        <p:nvPicPr>
          <p:cNvPr id="34" name="Picture 4" descr="E:\Users\ashammou.ITS\Pictures\Microsoft Clip Organizer\j0434845.png"/>
          <p:cNvPicPr>
            <a:picLocks noChangeAspect="1" noChangeArrowheads="1"/>
          </p:cNvPicPr>
          <p:nvPr/>
        </p:nvPicPr>
        <p:blipFill>
          <a:blip r:embed="rId6" cstate="print"/>
          <a:srcRect/>
          <a:stretch>
            <a:fillRect/>
          </a:stretch>
        </p:blipFill>
        <p:spPr bwMode="auto">
          <a:xfrm>
            <a:off x="873232" y="1913484"/>
            <a:ext cx="5275760" cy="352045"/>
          </a:xfrm>
          <a:prstGeom prst="rect">
            <a:avLst/>
          </a:prstGeom>
          <a:noFill/>
        </p:spPr>
      </p:pic>
      <p:sp>
        <p:nvSpPr>
          <p:cNvPr id="38" name="Left Arrow 37"/>
          <p:cNvSpPr/>
          <p:nvPr/>
        </p:nvSpPr>
        <p:spPr>
          <a:xfrm>
            <a:off x="8029644" y="1876301"/>
            <a:ext cx="581683" cy="31088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4" descr="E:\Users\ashammou.ITS\Pictures\Microsoft Clip Organizer\j0434845.png"/>
          <p:cNvPicPr>
            <a:picLocks noChangeAspect="1" noChangeArrowheads="1"/>
          </p:cNvPicPr>
          <p:nvPr/>
        </p:nvPicPr>
        <p:blipFill>
          <a:blip r:embed="rId6" cstate="print"/>
          <a:srcRect/>
          <a:stretch>
            <a:fillRect/>
          </a:stretch>
        </p:blipFill>
        <p:spPr bwMode="auto">
          <a:xfrm>
            <a:off x="5528524" y="1876590"/>
            <a:ext cx="3107846" cy="352045"/>
          </a:xfrm>
          <a:prstGeom prst="rect">
            <a:avLst/>
          </a:prstGeom>
          <a:noFill/>
        </p:spPr>
      </p:pic>
      <p:sp>
        <p:nvSpPr>
          <p:cNvPr id="40" name="Left Arrow 39"/>
          <p:cNvSpPr/>
          <p:nvPr/>
        </p:nvSpPr>
        <p:spPr>
          <a:xfrm>
            <a:off x="4948023" y="1926107"/>
            <a:ext cx="688277" cy="28887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144736" y="1663254"/>
            <a:ext cx="1309844" cy="20471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sp>
        <p:nvSpPr>
          <p:cNvPr id="43" name="Rectangle 42"/>
          <p:cNvSpPr/>
          <p:nvPr/>
        </p:nvSpPr>
        <p:spPr>
          <a:xfrm>
            <a:off x="1915388" y="3493595"/>
            <a:ext cx="3165929" cy="49651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200" b="1" dirty="0" err="1" smtClean="0"/>
              <a:t>SQLHostNameA</a:t>
            </a:r>
            <a:r>
              <a:rPr lang="en-US" sz="1200" b="1" dirty="0" smtClean="0"/>
              <a:t>\SQL1</a:t>
            </a:r>
          </a:p>
          <a:p>
            <a:pPr algn="ctr"/>
            <a:r>
              <a:rPr lang="en-US" sz="1400" dirty="0" smtClean="0"/>
              <a:t>Active IP:100.10.56.30</a:t>
            </a:r>
            <a:endParaRPr lang="en-US" sz="1400" dirty="0"/>
          </a:p>
        </p:txBody>
      </p:sp>
      <p:sp>
        <p:nvSpPr>
          <p:cNvPr id="44" name="Rectangle 43"/>
          <p:cNvSpPr/>
          <p:nvPr/>
        </p:nvSpPr>
        <p:spPr>
          <a:xfrm>
            <a:off x="184252" y="2368790"/>
            <a:ext cx="2964529" cy="68011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400" dirty="0" smtClean="0"/>
              <a:t>Alias Name = </a:t>
            </a:r>
            <a:r>
              <a:rPr lang="en-US" sz="1400" b="1" dirty="0" smtClean="0"/>
              <a:t>Green</a:t>
            </a:r>
          </a:p>
          <a:p>
            <a:r>
              <a:rPr lang="en-US" sz="1200" dirty="0" smtClean="0"/>
              <a:t>Active IP</a:t>
            </a:r>
            <a:r>
              <a:rPr lang="en-US" sz="1400" dirty="0" smtClean="0"/>
              <a:t>:   </a:t>
            </a:r>
            <a:r>
              <a:rPr lang="en-US" sz="1400" b="1" dirty="0" smtClean="0"/>
              <a:t>100.10.56.30</a:t>
            </a:r>
          </a:p>
          <a:p>
            <a:r>
              <a:rPr lang="en-US" sz="1400" dirty="0" smtClean="0"/>
              <a:t>                </a:t>
            </a:r>
            <a:r>
              <a:rPr lang="en-US" sz="1400" dirty="0" smtClean="0">
                <a:solidFill>
                  <a:schemeClr val="bg2">
                    <a:lumMod val="25000"/>
                  </a:schemeClr>
                </a:solidFill>
              </a:rPr>
              <a:t>100.85.3.10</a:t>
            </a:r>
            <a:endParaRPr lang="en-US" sz="1400" dirty="0">
              <a:solidFill>
                <a:schemeClr val="bg2">
                  <a:lumMod val="25000"/>
                </a:schemeClr>
              </a:solidFill>
            </a:endParaRPr>
          </a:p>
        </p:txBody>
      </p:sp>
      <p:sp>
        <p:nvSpPr>
          <p:cNvPr id="46" name="Rounded Rectangle 45"/>
          <p:cNvSpPr/>
          <p:nvPr/>
        </p:nvSpPr>
        <p:spPr>
          <a:xfrm>
            <a:off x="6977584" y="3195851"/>
            <a:ext cx="4605678" cy="2821413"/>
          </a:xfrm>
          <a:prstGeom prst="roundRect">
            <a:avLst/>
          </a:prstGeom>
          <a:solidFill>
            <a:schemeClr val="accent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7147439" y="2335303"/>
            <a:ext cx="2920213" cy="35029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smtClean="0"/>
              <a:t>Connect to: </a:t>
            </a:r>
            <a:r>
              <a:rPr lang="en-US" sz="1400" b="1" dirty="0" smtClean="0"/>
              <a:t>Green\SQL1</a:t>
            </a:r>
            <a:endParaRPr lang="en-US" sz="1400" b="1" dirty="0"/>
          </a:p>
        </p:txBody>
      </p:sp>
      <p:pic>
        <p:nvPicPr>
          <p:cNvPr id="13" name="Picture 2" descr="E:\Users\ashammou.ITS\AppData\Local\Microsoft\Windows\Temporary Internet Files\Content.IE5\5UFWJ0G8\MCj04352420000[1].png"/>
          <p:cNvPicPr>
            <a:picLocks noChangeAspect="1" noChangeArrowheads="1"/>
          </p:cNvPicPr>
          <p:nvPr/>
        </p:nvPicPr>
        <p:blipFill>
          <a:blip r:embed="rId7" cstate="print"/>
          <a:srcRect/>
          <a:stretch>
            <a:fillRect/>
          </a:stretch>
        </p:blipFill>
        <p:spPr bwMode="auto">
          <a:xfrm>
            <a:off x="9641909" y="4080683"/>
            <a:ext cx="1146113" cy="1918307"/>
          </a:xfrm>
          <a:prstGeom prst="rect">
            <a:avLst/>
          </a:prstGeom>
          <a:noFill/>
        </p:spPr>
      </p:pic>
      <p:sp>
        <p:nvSpPr>
          <p:cNvPr id="42" name="Rectangle 41"/>
          <p:cNvSpPr/>
          <p:nvPr/>
        </p:nvSpPr>
        <p:spPr>
          <a:xfrm>
            <a:off x="7851502" y="3503222"/>
            <a:ext cx="3197590" cy="49876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b="1" dirty="0" err="1" smtClean="0"/>
              <a:t>SQLHostNameB</a:t>
            </a:r>
            <a:r>
              <a:rPr lang="en-US" sz="1400" b="1" dirty="0" smtClean="0"/>
              <a:t>\SQL1</a:t>
            </a:r>
          </a:p>
          <a:p>
            <a:pPr algn="ctr"/>
            <a:r>
              <a:rPr lang="en-US" sz="1400" dirty="0" smtClean="0"/>
              <a:t>Passive IP:100.85.3.10</a:t>
            </a:r>
            <a:endParaRPr lang="en-US" sz="1400" dirty="0"/>
          </a:p>
        </p:txBody>
      </p:sp>
      <p:sp>
        <p:nvSpPr>
          <p:cNvPr id="47" name="Rectangle 46"/>
          <p:cNvSpPr/>
          <p:nvPr/>
        </p:nvSpPr>
        <p:spPr>
          <a:xfrm rot="5400000">
            <a:off x="6648496" y="4497756"/>
            <a:ext cx="1348856" cy="412358"/>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400" b="1" dirty="0" smtClean="0">
                <a:solidFill>
                  <a:schemeClr val="tx1"/>
                </a:solidFill>
              </a:rPr>
              <a:t>DR   Site</a:t>
            </a:r>
          </a:p>
        </p:txBody>
      </p:sp>
      <p:sp>
        <p:nvSpPr>
          <p:cNvPr id="48" name="Striped Right Arrow 47"/>
          <p:cNvSpPr/>
          <p:nvPr/>
        </p:nvSpPr>
        <p:spPr>
          <a:xfrm>
            <a:off x="5257569" y="4517409"/>
            <a:ext cx="1782842" cy="491320"/>
          </a:xfrm>
          <a:prstGeom prst="striped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smtClean="0">
                <a:solidFill>
                  <a:srgbClr val="FFFFFF"/>
                </a:solidFill>
              </a:rPr>
              <a:t>Mirroring</a:t>
            </a:r>
            <a:endParaRPr lang="en-US" sz="1600" dirty="0">
              <a:solidFill>
                <a:srgbClr val="FFFFFF"/>
              </a:solidFill>
            </a:endParaRPr>
          </a:p>
        </p:txBody>
      </p:sp>
      <p:sp>
        <p:nvSpPr>
          <p:cNvPr id="49" name="Multiply 48"/>
          <p:cNvSpPr/>
          <p:nvPr/>
        </p:nvSpPr>
        <p:spPr>
          <a:xfrm>
            <a:off x="724350" y="3096206"/>
            <a:ext cx="4220609" cy="2988860"/>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5" name="TextBox 34"/>
          <p:cNvSpPr txBox="1"/>
          <p:nvPr/>
        </p:nvSpPr>
        <p:spPr>
          <a:xfrm rot="16200000">
            <a:off x="-166257" y="4288880"/>
            <a:ext cx="1951630" cy="307777"/>
          </a:xfrm>
          <a:prstGeom prst="rect">
            <a:avLst/>
          </a:prstGeom>
          <a:noFill/>
        </p:spPr>
        <p:txBody>
          <a:bodyPr wrap="square" rtlCol="0">
            <a:spAutoFit/>
          </a:bodyPr>
          <a:lstStyle/>
          <a:p>
            <a:r>
              <a:rPr lang="en-US" sz="1400" dirty="0" smtClean="0"/>
              <a:t>Principal Server</a:t>
            </a:r>
            <a:endParaRPr lang="en-US" sz="1400" dirty="0"/>
          </a:p>
        </p:txBody>
      </p:sp>
      <p:sp>
        <p:nvSpPr>
          <p:cNvPr id="50" name="Rectangle 49"/>
          <p:cNvSpPr/>
          <p:nvPr/>
        </p:nvSpPr>
        <p:spPr>
          <a:xfrm>
            <a:off x="10162630" y="1300172"/>
            <a:ext cx="2026195" cy="153803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400" dirty="0" smtClean="0"/>
              <a:t>Applications:</a:t>
            </a:r>
          </a:p>
          <a:p>
            <a:r>
              <a:rPr lang="en-US" sz="1400" b="1" dirty="0" smtClean="0"/>
              <a:t>1- SharePoint</a:t>
            </a:r>
          </a:p>
          <a:p>
            <a:r>
              <a:rPr lang="en-US" sz="1400" b="1" dirty="0" smtClean="0"/>
              <a:t>2- SSRS</a:t>
            </a:r>
          </a:p>
          <a:p>
            <a:r>
              <a:rPr lang="en-US" sz="1400" b="1" dirty="0" smtClean="0"/>
              <a:t>3- BlackBerry</a:t>
            </a:r>
          </a:p>
          <a:p>
            <a:r>
              <a:rPr lang="en-US" sz="1400" b="1" dirty="0" smtClean="0"/>
              <a:t>4- Citrix Server</a:t>
            </a:r>
          </a:p>
          <a:p>
            <a:r>
              <a:rPr lang="en-US" sz="1400" b="1" dirty="0" smtClean="0"/>
              <a:t>5- VMware VC</a:t>
            </a:r>
          </a:p>
          <a:p>
            <a:endParaRPr lang="en-US" sz="1400" b="1" dirty="0"/>
          </a:p>
        </p:txBody>
      </p:sp>
      <p:pic>
        <p:nvPicPr>
          <p:cNvPr id="51" name="Picture 2" descr="\\sr42windham\ashammou$\My Pictures\DB\database2.gif"/>
          <p:cNvPicPr>
            <a:picLocks noChangeAspect="1" noChangeArrowheads="1"/>
          </p:cNvPicPr>
          <p:nvPr/>
        </p:nvPicPr>
        <p:blipFill>
          <a:blip r:embed="rId5" cstate="print"/>
          <a:srcRect/>
          <a:stretch>
            <a:fillRect/>
          </a:stretch>
        </p:blipFill>
        <p:spPr bwMode="auto">
          <a:xfrm>
            <a:off x="8949778" y="4849259"/>
            <a:ext cx="582351" cy="465066"/>
          </a:xfrm>
          <a:prstGeom prst="rect">
            <a:avLst/>
          </a:prstGeom>
          <a:noFill/>
        </p:spPr>
      </p:pic>
      <p:sp>
        <p:nvSpPr>
          <p:cNvPr id="52" name="Freeform 51"/>
          <p:cNvSpPr/>
          <p:nvPr/>
        </p:nvSpPr>
        <p:spPr>
          <a:xfrm>
            <a:off x="8427678" y="5279017"/>
            <a:ext cx="852745" cy="371159"/>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3" name="Picture 2"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7922990" y="4511996"/>
            <a:ext cx="723185" cy="1460111"/>
          </a:xfrm>
          <a:prstGeom prst="rect">
            <a:avLst/>
          </a:prstGeom>
          <a:noFill/>
        </p:spPr>
      </p:pic>
      <p:sp>
        <p:nvSpPr>
          <p:cNvPr id="53" name="Freeform 52"/>
          <p:cNvSpPr/>
          <p:nvPr/>
        </p:nvSpPr>
        <p:spPr>
          <a:xfrm rot="9435242">
            <a:off x="9059093" y="4213834"/>
            <a:ext cx="667650" cy="537984"/>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Freeform 35"/>
          <p:cNvSpPr/>
          <p:nvPr/>
        </p:nvSpPr>
        <p:spPr>
          <a:xfrm flipH="1">
            <a:off x="2947148" y="2197290"/>
            <a:ext cx="284307" cy="914400"/>
          </a:xfrm>
          <a:custGeom>
            <a:avLst/>
            <a:gdLst>
              <a:gd name="connsiteX0" fmla="*/ 2265529 w 2265529"/>
              <a:gd name="connsiteY0" fmla="*/ 0 h 1610436"/>
              <a:gd name="connsiteX1" fmla="*/ 723332 w 2265529"/>
              <a:gd name="connsiteY1" fmla="*/ 805218 h 1610436"/>
              <a:gd name="connsiteX2" fmla="*/ 0 w 2265529"/>
              <a:gd name="connsiteY2" fmla="*/ 1610436 h 1610436"/>
            </a:gdLst>
            <a:ahLst/>
            <a:cxnLst>
              <a:cxn ang="0">
                <a:pos x="connsiteX0" y="connsiteY0"/>
              </a:cxn>
              <a:cxn ang="0">
                <a:pos x="connsiteX1" y="connsiteY1"/>
              </a:cxn>
              <a:cxn ang="0">
                <a:pos x="connsiteX2" y="connsiteY2"/>
              </a:cxn>
            </a:cxnLst>
            <a:rect l="l" t="t" r="r" b="b"/>
            <a:pathLst>
              <a:path w="2265529" h="1610436">
                <a:moveTo>
                  <a:pt x="2265529" y="0"/>
                </a:moveTo>
                <a:cubicBezTo>
                  <a:pt x="1683224" y="268406"/>
                  <a:pt x="1100920" y="536812"/>
                  <a:pt x="723332" y="805218"/>
                </a:cubicBezTo>
                <a:cubicBezTo>
                  <a:pt x="345744" y="1073624"/>
                  <a:pt x="172872" y="1342030"/>
                  <a:pt x="0" y="1610436"/>
                </a:cubicBezTo>
              </a:path>
            </a:pathLst>
          </a:custGeom>
          <a:ln>
            <a:tailEnd type="stealth"/>
          </a:ln>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334327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strVal val="#ppt_w*0.05"/>
                                          </p:val>
                                        </p:tav>
                                        <p:tav tm="100000">
                                          <p:val>
                                            <p:strVal val="#ppt_w"/>
                                          </p:val>
                                        </p:tav>
                                      </p:tavLst>
                                    </p:anim>
                                    <p:anim calcmode="lin" valueType="num">
                                      <p:cBhvr>
                                        <p:cTn id="8" dur="500" fill="hold"/>
                                        <p:tgtEl>
                                          <p:spTgt spid="49"/>
                                        </p:tgtEl>
                                        <p:attrNameLst>
                                          <p:attrName>ppt_h</p:attrName>
                                        </p:attrNameLst>
                                      </p:cBhvr>
                                      <p:tavLst>
                                        <p:tav tm="0">
                                          <p:val>
                                            <p:strVal val="#ppt_h"/>
                                          </p:val>
                                        </p:tav>
                                        <p:tav tm="100000">
                                          <p:val>
                                            <p:strVal val="#ppt_h"/>
                                          </p:val>
                                        </p:tav>
                                      </p:tavLst>
                                    </p:anim>
                                    <p:anim calcmode="lin" valueType="num">
                                      <p:cBhvr>
                                        <p:cTn id="9" dur="500" fill="hold"/>
                                        <p:tgtEl>
                                          <p:spTgt spid="49"/>
                                        </p:tgtEl>
                                        <p:attrNameLst>
                                          <p:attrName>ppt_x</p:attrName>
                                        </p:attrNameLst>
                                      </p:cBhvr>
                                      <p:tavLst>
                                        <p:tav tm="0">
                                          <p:val>
                                            <p:strVal val="#ppt_x-.2"/>
                                          </p:val>
                                        </p:tav>
                                        <p:tav tm="100000">
                                          <p:val>
                                            <p:strVal val="#ppt_x"/>
                                          </p:val>
                                        </p:tav>
                                      </p:tavLst>
                                    </p:anim>
                                    <p:anim calcmode="lin" valueType="num">
                                      <p:cBhvr>
                                        <p:cTn id="10" dur="500" fill="hold"/>
                                        <p:tgtEl>
                                          <p:spTgt spid="49"/>
                                        </p:tgtEl>
                                        <p:attrNameLst>
                                          <p:attrName>ppt_y</p:attrName>
                                        </p:attrNameLst>
                                      </p:cBhvr>
                                      <p:tavLst>
                                        <p:tav tm="0">
                                          <p:val>
                                            <p:strVal val="#ppt_y"/>
                                          </p:val>
                                        </p:tav>
                                        <p:tav tm="100000">
                                          <p:val>
                                            <p:strVal val="#ppt_y"/>
                                          </p:val>
                                        </p:tav>
                                      </p:tavLst>
                                    </p:anim>
                                    <p:animEffect transition="in" filter="fade">
                                      <p:cBhvr>
                                        <p:cTn id="11" dur="5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2000"/>
                                        <p:tgtEl>
                                          <p:spTgt spid="36"/>
                                        </p:tgtEl>
                                      </p:cBhvr>
                                    </p:animEffect>
                                    <p:set>
                                      <p:cBhvr>
                                        <p:cTn id="16" dur="1" fill="hold">
                                          <p:stCondLst>
                                            <p:cond delay="1999"/>
                                          </p:stCondLst>
                                        </p:cTn>
                                        <p:tgtEl>
                                          <p:spTgt spid="36"/>
                                        </p:tgtEl>
                                        <p:attrNameLst>
                                          <p:attrName>style.visibility</p:attrName>
                                        </p:attrNameLst>
                                      </p:cBhvr>
                                      <p:to>
                                        <p:strVal val="hidden"/>
                                      </p:to>
                                    </p:set>
                                  </p:childTnLst>
                                </p:cTn>
                              </p:par>
                              <p:par>
                                <p:cTn id="17" presetID="54" presetClass="entr" presetSubtype="0" accel="10000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strVal val="#ppt_w*0.05"/>
                                          </p:val>
                                        </p:tav>
                                        <p:tav tm="100000">
                                          <p:val>
                                            <p:strVal val="#ppt_w"/>
                                          </p:val>
                                        </p:tav>
                                      </p:tavLst>
                                    </p:anim>
                                    <p:anim calcmode="lin" valueType="num">
                                      <p:cBhvr>
                                        <p:cTn id="20" dur="500" fill="hold"/>
                                        <p:tgtEl>
                                          <p:spTgt spid="37"/>
                                        </p:tgtEl>
                                        <p:attrNameLst>
                                          <p:attrName>ppt_h</p:attrName>
                                        </p:attrNameLst>
                                      </p:cBhvr>
                                      <p:tavLst>
                                        <p:tav tm="0">
                                          <p:val>
                                            <p:strVal val="#ppt_h"/>
                                          </p:val>
                                        </p:tav>
                                        <p:tav tm="100000">
                                          <p:val>
                                            <p:strVal val="#ppt_h"/>
                                          </p:val>
                                        </p:tav>
                                      </p:tavLst>
                                    </p:anim>
                                    <p:anim calcmode="lin" valueType="num">
                                      <p:cBhvr>
                                        <p:cTn id="21" dur="500" fill="hold"/>
                                        <p:tgtEl>
                                          <p:spTgt spid="37"/>
                                        </p:tgtEl>
                                        <p:attrNameLst>
                                          <p:attrName>ppt_x</p:attrName>
                                        </p:attrNameLst>
                                      </p:cBhvr>
                                      <p:tavLst>
                                        <p:tav tm="0">
                                          <p:val>
                                            <p:strVal val="#ppt_x-.2"/>
                                          </p:val>
                                        </p:tav>
                                        <p:tav tm="100000">
                                          <p:val>
                                            <p:strVal val="#ppt_x"/>
                                          </p:val>
                                        </p:tav>
                                      </p:tavLst>
                                    </p:anim>
                                    <p:anim calcmode="lin" valueType="num">
                                      <p:cBhvr>
                                        <p:cTn id="22" dur="500" fill="hold"/>
                                        <p:tgtEl>
                                          <p:spTgt spid="37"/>
                                        </p:tgtEl>
                                        <p:attrNameLst>
                                          <p:attrName>ppt_y</p:attrName>
                                        </p:attrNameLst>
                                      </p:cBhvr>
                                      <p:tavLst>
                                        <p:tav tm="0">
                                          <p:val>
                                            <p:strVal val="#ppt_y"/>
                                          </p:val>
                                        </p:tav>
                                        <p:tav tm="100000">
                                          <p:val>
                                            <p:strVal val="#ppt_y"/>
                                          </p:val>
                                        </p:tav>
                                      </p:tavLst>
                                    </p:anim>
                                    <p:animEffect transition="in" filter="fade">
                                      <p:cBhvr>
                                        <p:cTn id="23" dur="500"/>
                                        <p:tgtEl>
                                          <p:spTgt spid="37"/>
                                        </p:tgtEl>
                                      </p:cBhvr>
                                    </p:animEffect>
                                  </p:childTnLst>
                                </p:cTn>
                              </p:par>
                              <p:par>
                                <p:cTn id="24" presetID="20" presetClass="emph" presetSubtype="0" fill="hold" nodeType="withEffect">
                                  <p:stCondLst>
                                    <p:cond delay="0"/>
                                  </p:stCondLst>
                                  <p:iterate type="lt">
                                    <p:tmPct val="10000"/>
                                  </p:iterate>
                                  <p:childTnLst>
                                    <p:set>
                                      <p:cBhvr override="childStyle">
                                        <p:cTn id="25" dur="500" autoRev="1" fill="hold"/>
                                        <p:tgtEl>
                                          <p:spTgt spid="44">
                                            <p:txEl>
                                              <p:pRg st="1" end="1"/>
                                            </p:txEl>
                                          </p:spTgt>
                                        </p:tgtEl>
                                        <p:attrNameLst>
                                          <p:attrName>style.color</p:attrName>
                                        </p:attrNameLst>
                                      </p:cBhvr>
                                      <p:to>
                                        <p:clrVal>
                                          <a:schemeClr val="accent2"/>
                                        </p:clrVal>
                                      </p:to>
                                    </p:set>
                                    <p:set>
                                      <p:cBhvr>
                                        <p:cTn id="26" dur="500" autoRev="1" fill="hold"/>
                                        <p:tgtEl>
                                          <p:spTgt spid="44">
                                            <p:txEl>
                                              <p:pRg st="1" end="1"/>
                                            </p:txEl>
                                          </p:spTgt>
                                        </p:tgtEl>
                                        <p:attrNameLst>
                                          <p:attrName>fillcolor</p:attrName>
                                        </p:attrNameLst>
                                      </p:cBhvr>
                                      <p:to>
                                        <p:clrVal>
                                          <a:schemeClr val="accent2"/>
                                        </p:clrVal>
                                      </p:to>
                                    </p:set>
                                    <p:set>
                                      <p:cBhvr>
                                        <p:cTn id="27" dur="500" autoRev="1" fill="hold"/>
                                        <p:tgtEl>
                                          <p:spTgt spid="44">
                                            <p:txEl>
                                              <p:pRg st="1" end="1"/>
                                            </p:txEl>
                                          </p:spTgt>
                                        </p:tgtEl>
                                        <p:attrNameLst>
                                          <p:attrName>fill.type</p:attrName>
                                        </p:attrNameLst>
                                      </p:cBhvr>
                                      <p:to>
                                        <p:strVal val="solid"/>
                                      </p:to>
                                    </p:set>
                                  </p:childTnLst>
                                </p:cTn>
                              </p:par>
                              <p:par>
                                <p:cTn id="28" presetID="6" presetClass="emph" presetSubtype="0" fill="hold" nodeType="withEffect">
                                  <p:stCondLst>
                                    <p:cond delay="0"/>
                                  </p:stCondLst>
                                  <p:iterate type="lt">
                                    <p:tmPct val="0"/>
                                  </p:iterate>
                                  <p:childTnLst>
                                    <p:animScale>
                                      <p:cBhvr>
                                        <p:cTn id="29" dur="2000" fill="hold"/>
                                        <p:tgtEl>
                                          <p:spTgt spid="44">
                                            <p:txEl>
                                              <p:pRg st="2" end="2"/>
                                            </p:txEl>
                                          </p:spTgt>
                                        </p:tgtEl>
                                      </p:cBhvr>
                                      <p:by x="150000" y="150000"/>
                                    </p:animScale>
                                  </p:childTnLst>
                                </p:cTn>
                              </p:par>
                              <p:par>
                                <p:cTn id="30" presetID="15" presetClass="emph" presetSubtype="0" nodeType="withEffect">
                                  <p:stCondLst>
                                    <p:cond delay="0"/>
                                  </p:stCondLst>
                                  <p:iterate type="lt">
                                    <p:tmAbs val="25"/>
                                  </p:iterate>
                                  <p:childTnLst>
                                    <p:set>
                                      <p:cBhvr override="childStyle">
                                        <p:cTn id="31" dur="indefinite"/>
                                        <p:tgtEl>
                                          <p:spTgt spid="44">
                                            <p:txEl>
                                              <p:pRg st="2" end="2"/>
                                            </p:txEl>
                                          </p:spTgt>
                                        </p:tgtEl>
                                        <p:attrNameLst>
                                          <p:attrName>style.fontWeight</p:attrName>
                                        </p:attrNameLst>
                                      </p:cBhvr>
                                      <p:to>
                                        <p:strVal val="bold"/>
                                      </p:to>
                                    </p:set>
                                  </p:childTnLst>
                                </p:cTn>
                              </p:par>
                              <p:par>
                                <p:cTn id="32" presetID="63" presetClass="path" presetSubtype="0" accel="50000" decel="50000" fill="hold" grpId="0" nodeType="withEffect">
                                  <p:stCondLst>
                                    <p:cond delay="0"/>
                                  </p:stCondLst>
                                  <p:childTnLst>
                                    <p:animMotion origin="layout" path="M 5.55556E-7 3.33333E-6 L 0.85156 0.00439 " pathEditMode="relative" rAng="0" ptsTypes="AA">
                                      <p:cBhvr>
                                        <p:cTn id="33" dur="2000" fill="hold"/>
                                        <p:tgtEl>
                                          <p:spTgt spid="35"/>
                                        </p:tgtEl>
                                        <p:attrNameLst>
                                          <p:attrName>ppt_x</p:attrName>
                                          <p:attrName>ppt_y</p:attrName>
                                        </p:attrNameLst>
                                      </p:cBhvr>
                                      <p:rCtr x="42600" y="200"/>
                                    </p:animMotion>
                                  </p:childTnLst>
                                </p:cTn>
                              </p:par>
                              <p:par>
                                <p:cTn id="34" presetID="35" presetClass="path" presetSubtype="0" accel="50000" decel="50000" fill="hold" grpId="0" nodeType="withEffect">
                                  <p:stCondLst>
                                    <p:cond delay="0"/>
                                  </p:stCondLst>
                                  <p:childTnLst>
                                    <p:animMotion origin="layout" path="M -4.44444E-6 -4.81481E-6 L -0.85694 -0.00625 " pathEditMode="relative" rAng="0" ptsTypes="AA">
                                      <p:cBhvr>
                                        <p:cTn id="35" dur="2000" fill="hold"/>
                                        <p:tgtEl>
                                          <p:spTgt spid="23"/>
                                        </p:tgtEl>
                                        <p:attrNameLst>
                                          <p:attrName>ppt_x</p:attrName>
                                          <p:attrName>ppt_y</p:attrName>
                                        </p:attrNameLst>
                                      </p:cBhvr>
                                      <p:rCtr x="-42800" y="-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7" grpId="0" animBg="1"/>
      <p:bldP spid="49" grpId="0" animBg="1"/>
      <p:bldP spid="35" grpId="0"/>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ounded Rectangle 62"/>
          <p:cNvSpPr/>
          <p:nvPr/>
        </p:nvSpPr>
        <p:spPr>
          <a:xfrm>
            <a:off x="165057" y="1362075"/>
            <a:ext cx="4418449" cy="4470592"/>
          </a:xfrm>
          <a:prstGeom prst="round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grpSp>
        <p:nvGrpSpPr>
          <p:cNvPr id="4" name="Group 5"/>
          <p:cNvGrpSpPr/>
          <p:nvPr/>
        </p:nvGrpSpPr>
        <p:grpSpPr>
          <a:xfrm>
            <a:off x="737205" y="3007046"/>
            <a:ext cx="840978" cy="2166218"/>
            <a:chOff x="1293521" y="2566704"/>
            <a:chExt cx="685406" cy="2749787"/>
          </a:xfrm>
        </p:grpSpPr>
        <p:cxnSp>
          <p:nvCxnSpPr>
            <p:cNvPr id="11" name="Straight Connector 10"/>
            <p:cNvCxnSpPr/>
            <p:nvPr/>
          </p:nvCxnSpPr>
          <p:spPr>
            <a:xfrm>
              <a:off x="1649756" y="2983601"/>
              <a:ext cx="0" cy="1419367"/>
            </a:xfrm>
            <a:prstGeom prst="line">
              <a:avLst/>
            </a:prstGeom>
            <a:ln>
              <a:prstDash val="sysDot"/>
            </a:ln>
          </p:spPr>
          <p:style>
            <a:lnRef idx="2">
              <a:schemeClr val="accent2"/>
            </a:lnRef>
            <a:fillRef idx="0">
              <a:schemeClr val="accent2"/>
            </a:fillRef>
            <a:effectRef idx="1">
              <a:schemeClr val="accent2"/>
            </a:effectRef>
            <a:fontRef idx="minor">
              <a:schemeClr val="tx1"/>
            </a:fontRef>
          </p:style>
        </p:cxnSp>
        <p:pic>
          <p:nvPicPr>
            <p:cNvPr id="8"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1" y="2566704"/>
              <a:ext cx="685405" cy="1356123"/>
            </a:xfrm>
            <a:prstGeom prst="rect">
              <a:avLst/>
            </a:prstGeom>
            <a:noFill/>
          </p:spPr>
        </p:pic>
        <p:pic>
          <p:nvPicPr>
            <p:cNvPr id="9"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2" y="3960368"/>
              <a:ext cx="685405" cy="1356123"/>
            </a:xfrm>
            <a:prstGeom prst="rect">
              <a:avLst/>
            </a:prstGeom>
            <a:noFill/>
          </p:spPr>
        </p:pic>
      </p:grpSp>
      <p:grpSp>
        <p:nvGrpSpPr>
          <p:cNvPr id="6" name="Group 12"/>
          <p:cNvGrpSpPr/>
          <p:nvPr/>
        </p:nvGrpSpPr>
        <p:grpSpPr>
          <a:xfrm>
            <a:off x="2058812" y="3021833"/>
            <a:ext cx="840980" cy="2166218"/>
            <a:chOff x="1293520" y="2566704"/>
            <a:chExt cx="685407" cy="2749787"/>
          </a:xfrm>
        </p:grpSpPr>
        <p:cxnSp>
          <p:nvCxnSpPr>
            <p:cNvPr id="18" name="Straight Connector 17"/>
            <p:cNvCxnSpPr/>
            <p:nvPr/>
          </p:nvCxnSpPr>
          <p:spPr>
            <a:xfrm>
              <a:off x="1629815" y="3001959"/>
              <a:ext cx="0" cy="1419367"/>
            </a:xfrm>
            <a:prstGeom prst="line">
              <a:avLst/>
            </a:prstGeom>
            <a:ln>
              <a:prstDash val="sysDot"/>
            </a:ln>
          </p:spPr>
          <p:style>
            <a:lnRef idx="2">
              <a:schemeClr val="accent2"/>
            </a:lnRef>
            <a:fillRef idx="0">
              <a:schemeClr val="accent2"/>
            </a:fillRef>
            <a:effectRef idx="1">
              <a:schemeClr val="accent2"/>
            </a:effectRef>
            <a:fontRef idx="minor">
              <a:schemeClr val="tx1"/>
            </a:fontRef>
          </p:style>
        </p:cxnSp>
        <p:pic>
          <p:nvPicPr>
            <p:cNvPr id="15"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0" y="2566704"/>
              <a:ext cx="685405" cy="1356123"/>
            </a:xfrm>
            <a:prstGeom prst="rect">
              <a:avLst/>
            </a:prstGeom>
            <a:noFill/>
          </p:spPr>
        </p:pic>
        <p:pic>
          <p:nvPicPr>
            <p:cNvPr id="16"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2" y="3960368"/>
              <a:ext cx="685405" cy="1356123"/>
            </a:xfrm>
            <a:prstGeom prst="rect">
              <a:avLst/>
            </a:prstGeom>
            <a:noFill/>
          </p:spPr>
        </p:pic>
      </p:grpSp>
      <p:grpSp>
        <p:nvGrpSpPr>
          <p:cNvPr id="7" name="Group 19"/>
          <p:cNvGrpSpPr/>
          <p:nvPr/>
        </p:nvGrpSpPr>
        <p:grpSpPr>
          <a:xfrm>
            <a:off x="3193346" y="3052174"/>
            <a:ext cx="840978" cy="2166218"/>
            <a:chOff x="1293521" y="2566704"/>
            <a:chExt cx="685406" cy="2749787"/>
          </a:xfrm>
        </p:grpSpPr>
        <p:cxnSp>
          <p:nvCxnSpPr>
            <p:cNvPr id="25" name="Straight Connector 24"/>
            <p:cNvCxnSpPr/>
            <p:nvPr/>
          </p:nvCxnSpPr>
          <p:spPr>
            <a:xfrm>
              <a:off x="1647455" y="3028952"/>
              <a:ext cx="0" cy="1419367"/>
            </a:xfrm>
            <a:prstGeom prst="line">
              <a:avLst/>
            </a:prstGeom>
            <a:ln>
              <a:prstDash val="sysDot"/>
            </a:ln>
          </p:spPr>
          <p:style>
            <a:lnRef idx="2">
              <a:schemeClr val="accent2"/>
            </a:lnRef>
            <a:fillRef idx="0">
              <a:schemeClr val="accent2"/>
            </a:fillRef>
            <a:effectRef idx="1">
              <a:schemeClr val="accent2"/>
            </a:effectRef>
            <a:fontRef idx="minor">
              <a:schemeClr val="tx1"/>
            </a:fontRef>
          </p:style>
        </p:cxnSp>
        <p:pic>
          <p:nvPicPr>
            <p:cNvPr id="22"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1" y="2566704"/>
              <a:ext cx="685405" cy="1356123"/>
            </a:xfrm>
            <a:prstGeom prst="rect">
              <a:avLst/>
            </a:prstGeom>
            <a:noFill/>
          </p:spPr>
        </p:pic>
        <p:pic>
          <p:nvPicPr>
            <p:cNvPr id="23"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2" y="3960368"/>
              <a:ext cx="685405" cy="1356123"/>
            </a:xfrm>
            <a:prstGeom prst="rect">
              <a:avLst/>
            </a:prstGeom>
            <a:noFill/>
          </p:spPr>
        </p:pic>
      </p:grpSp>
      <p:sp>
        <p:nvSpPr>
          <p:cNvPr id="2" name="Rounded Rectangle 1"/>
          <p:cNvSpPr/>
          <p:nvPr/>
        </p:nvSpPr>
        <p:spPr>
          <a:xfrm>
            <a:off x="4812799" y="1385009"/>
            <a:ext cx="7026484" cy="4447658"/>
          </a:xfrm>
          <a:prstGeom prst="roundRect">
            <a:avLst/>
          </a:prstGeom>
          <a:solidFill>
            <a:schemeClr val="accent1">
              <a:lumMod val="40000"/>
              <a:lumOff val="6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TextBox 2"/>
          <p:cNvSpPr txBox="1"/>
          <p:nvPr/>
        </p:nvSpPr>
        <p:spPr>
          <a:xfrm>
            <a:off x="5319287" y="1385009"/>
            <a:ext cx="5683394" cy="584775"/>
          </a:xfrm>
          <a:prstGeom prst="rect">
            <a:avLst/>
          </a:prstGeom>
          <a:noFill/>
        </p:spPr>
        <p:txBody>
          <a:bodyPr wrap="square" rtlCol="0">
            <a:spAutoFit/>
          </a:bodyPr>
          <a:lstStyle/>
          <a:p>
            <a:pPr algn="ctr"/>
            <a:r>
              <a:rPr lang="en-US" sz="1600" dirty="0" smtClean="0">
                <a:solidFill>
                  <a:schemeClr val="tx2"/>
                </a:solidFill>
              </a:rPr>
              <a:t>Windows Server 2008 R2</a:t>
            </a:r>
          </a:p>
          <a:p>
            <a:pPr algn="ctr"/>
            <a:r>
              <a:rPr lang="en-US" sz="1600" dirty="0" smtClean="0">
                <a:solidFill>
                  <a:schemeClr val="tx2"/>
                </a:solidFill>
              </a:rPr>
              <a:t>SQL Server 2008 R2</a:t>
            </a:r>
          </a:p>
        </p:txBody>
      </p:sp>
      <p:grpSp>
        <p:nvGrpSpPr>
          <p:cNvPr id="10" name="Group 26"/>
          <p:cNvGrpSpPr/>
          <p:nvPr/>
        </p:nvGrpSpPr>
        <p:grpSpPr>
          <a:xfrm>
            <a:off x="5447635" y="2957569"/>
            <a:ext cx="1184951" cy="2499705"/>
            <a:chOff x="1293522" y="2579819"/>
            <a:chExt cx="700361" cy="2736672"/>
          </a:xfrm>
        </p:grpSpPr>
        <p:cxnSp>
          <p:nvCxnSpPr>
            <p:cNvPr id="32" name="Straight Connector 31"/>
            <p:cNvCxnSpPr/>
            <p:nvPr/>
          </p:nvCxnSpPr>
          <p:spPr>
            <a:xfrm>
              <a:off x="1636222" y="3041752"/>
              <a:ext cx="0" cy="1419367"/>
            </a:xfrm>
            <a:prstGeom prst="line">
              <a:avLst/>
            </a:prstGeom>
            <a:ln>
              <a:prstDash val="sysDot"/>
            </a:ln>
          </p:spPr>
          <p:style>
            <a:lnRef idx="2">
              <a:schemeClr val="accent2"/>
            </a:lnRef>
            <a:fillRef idx="0">
              <a:schemeClr val="accent2"/>
            </a:fillRef>
            <a:effectRef idx="1">
              <a:schemeClr val="accent2"/>
            </a:effectRef>
            <a:fontRef idx="minor">
              <a:schemeClr val="tx1"/>
            </a:fontRef>
          </p:style>
        </p:cxnSp>
        <p:pic>
          <p:nvPicPr>
            <p:cNvPr id="29"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308478" y="2579819"/>
              <a:ext cx="685405" cy="1356123"/>
            </a:xfrm>
            <a:prstGeom prst="rect">
              <a:avLst/>
            </a:prstGeom>
            <a:noFill/>
          </p:spPr>
        </p:pic>
        <p:pic>
          <p:nvPicPr>
            <p:cNvPr id="30"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2" y="3960368"/>
              <a:ext cx="685405" cy="1356123"/>
            </a:xfrm>
            <a:prstGeom prst="rect">
              <a:avLst/>
            </a:prstGeom>
            <a:noFill/>
          </p:spPr>
        </p:pic>
      </p:grpSp>
      <p:grpSp>
        <p:nvGrpSpPr>
          <p:cNvPr id="12" name="Group 33"/>
          <p:cNvGrpSpPr/>
          <p:nvPr/>
        </p:nvGrpSpPr>
        <p:grpSpPr>
          <a:xfrm>
            <a:off x="7573021" y="2950464"/>
            <a:ext cx="1167786" cy="2540337"/>
            <a:chOff x="1293522" y="2535335"/>
            <a:chExt cx="690216" cy="2781156"/>
          </a:xfrm>
        </p:grpSpPr>
        <p:cxnSp>
          <p:nvCxnSpPr>
            <p:cNvPr id="39" name="Straight Connector 38"/>
            <p:cNvCxnSpPr/>
            <p:nvPr/>
          </p:nvCxnSpPr>
          <p:spPr>
            <a:xfrm>
              <a:off x="1641035" y="3073384"/>
              <a:ext cx="0" cy="1419367"/>
            </a:xfrm>
            <a:prstGeom prst="line">
              <a:avLst/>
            </a:prstGeom>
            <a:ln>
              <a:prstDash val="sysDot"/>
            </a:ln>
          </p:spPr>
          <p:style>
            <a:lnRef idx="2">
              <a:schemeClr val="accent2"/>
            </a:lnRef>
            <a:fillRef idx="0">
              <a:schemeClr val="accent2"/>
            </a:fillRef>
            <a:effectRef idx="1">
              <a:schemeClr val="accent2"/>
            </a:effectRef>
            <a:fontRef idx="minor">
              <a:schemeClr val="tx1"/>
            </a:fontRef>
          </p:style>
        </p:cxnSp>
        <p:pic>
          <p:nvPicPr>
            <p:cNvPr id="36"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8333" y="2535335"/>
              <a:ext cx="685405" cy="1356123"/>
            </a:xfrm>
            <a:prstGeom prst="rect">
              <a:avLst/>
            </a:prstGeom>
            <a:noFill/>
          </p:spPr>
        </p:pic>
        <p:pic>
          <p:nvPicPr>
            <p:cNvPr id="37"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2" y="3960368"/>
              <a:ext cx="685405" cy="1356123"/>
            </a:xfrm>
            <a:prstGeom prst="rect">
              <a:avLst/>
            </a:prstGeom>
            <a:noFill/>
          </p:spPr>
        </p:pic>
      </p:grpSp>
      <p:grpSp>
        <p:nvGrpSpPr>
          <p:cNvPr id="13" name="Group 40"/>
          <p:cNvGrpSpPr/>
          <p:nvPr/>
        </p:nvGrpSpPr>
        <p:grpSpPr>
          <a:xfrm>
            <a:off x="9718448" y="2993902"/>
            <a:ext cx="1159649" cy="2511684"/>
            <a:chOff x="1293521" y="2566704"/>
            <a:chExt cx="685406" cy="2749787"/>
          </a:xfrm>
        </p:grpSpPr>
        <p:cxnSp>
          <p:nvCxnSpPr>
            <p:cNvPr id="46" name="Straight Connector 45"/>
            <p:cNvCxnSpPr/>
            <p:nvPr/>
          </p:nvCxnSpPr>
          <p:spPr>
            <a:xfrm>
              <a:off x="1638007" y="3057194"/>
              <a:ext cx="0" cy="1419367"/>
            </a:xfrm>
            <a:prstGeom prst="line">
              <a:avLst/>
            </a:prstGeom>
            <a:ln>
              <a:prstDash val="sysDot"/>
            </a:ln>
          </p:spPr>
          <p:style>
            <a:lnRef idx="2">
              <a:schemeClr val="accent2"/>
            </a:lnRef>
            <a:fillRef idx="0">
              <a:schemeClr val="accent2"/>
            </a:fillRef>
            <a:effectRef idx="1">
              <a:schemeClr val="accent2"/>
            </a:effectRef>
            <a:fontRef idx="minor">
              <a:schemeClr val="tx1"/>
            </a:fontRef>
          </p:style>
        </p:cxnSp>
        <p:pic>
          <p:nvPicPr>
            <p:cNvPr id="43"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1" y="2566704"/>
              <a:ext cx="685405" cy="1356123"/>
            </a:xfrm>
            <a:prstGeom prst="rect">
              <a:avLst/>
            </a:prstGeom>
            <a:noFill/>
          </p:spPr>
        </p:pic>
        <p:pic>
          <p:nvPicPr>
            <p:cNvPr id="44" name="Picture 2" descr="E:\Users\ashammou.ITS\AppData\Local\Microsoft\Windows\Temporary Internet Files\Content.IE5\5UFWJ0G8\MCj04352420000[1].png"/>
            <p:cNvPicPr>
              <a:picLocks noChangeAspect="1" noChangeArrowheads="1"/>
            </p:cNvPicPr>
            <p:nvPr/>
          </p:nvPicPr>
          <p:blipFill>
            <a:blip r:embed="rId3" cstate="print"/>
            <a:srcRect/>
            <a:stretch>
              <a:fillRect/>
            </a:stretch>
          </p:blipFill>
          <p:spPr bwMode="auto">
            <a:xfrm>
              <a:off x="1293522" y="3960368"/>
              <a:ext cx="685405" cy="1356123"/>
            </a:xfrm>
            <a:prstGeom prst="rect">
              <a:avLst/>
            </a:prstGeom>
            <a:noFill/>
          </p:spPr>
        </p:pic>
      </p:grpSp>
      <p:sp>
        <p:nvSpPr>
          <p:cNvPr id="5" name="Right Arrow 4"/>
          <p:cNvSpPr/>
          <p:nvPr/>
        </p:nvSpPr>
        <p:spPr>
          <a:xfrm>
            <a:off x="4092954" y="3191400"/>
            <a:ext cx="1438615" cy="399829"/>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smtClean="0"/>
              <a:t>Mirroring</a:t>
            </a:r>
            <a:endParaRPr lang="en-US" sz="1400" b="1" dirty="0"/>
          </a:p>
        </p:txBody>
      </p:sp>
      <p:sp>
        <p:nvSpPr>
          <p:cNvPr id="48" name="Right Arrow 47"/>
          <p:cNvSpPr/>
          <p:nvPr/>
        </p:nvSpPr>
        <p:spPr>
          <a:xfrm>
            <a:off x="4034324" y="4305608"/>
            <a:ext cx="1438615" cy="399829"/>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smtClean="0"/>
              <a:t>Mirroring</a:t>
            </a:r>
            <a:endParaRPr lang="en-US" sz="1400" b="1" dirty="0"/>
          </a:p>
        </p:txBody>
      </p:sp>
      <p:sp>
        <p:nvSpPr>
          <p:cNvPr id="56" name="Title 1"/>
          <p:cNvSpPr>
            <a:spLocks noGrp="1"/>
          </p:cNvSpPr>
          <p:nvPr>
            <p:ph type="title"/>
          </p:nvPr>
        </p:nvSpPr>
        <p:spPr/>
        <p:txBody>
          <a:bodyPr/>
          <a:lstStyle/>
          <a:p>
            <a:r>
              <a:rPr lang="en-US" sz="3600" dirty="0" smtClean="0"/>
              <a:t>Upgrading Failover Cluster:</a:t>
            </a:r>
            <a:br>
              <a:rPr lang="en-US" sz="3600" dirty="0" smtClean="0"/>
            </a:br>
            <a:r>
              <a:rPr lang="en-US" sz="3600" dirty="0" smtClean="0"/>
              <a:t>To Windows Server 2008 R2 and SQL Server 2008 R2</a:t>
            </a:r>
            <a:endParaRPr lang="en-US" sz="3600" dirty="0"/>
          </a:p>
        </p:txBody>
      </p:sp>
      <p:sp>
        <p:nvSpPr>
          <p:cNvPr id="59" name="Rounded Rectangle 58"/>
          <p:cNvSpPr/>
          <p:nvPr/>
        </p:nvSpPr>
        <p:spPr>
          <a:xfrm rot="19332574">
            <a:off x="3042510" y="3665462"/>
            <a:ext cx="1452187" cy="315065"/>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b="1" dirty="0" smtClean="0"/>
              <a:t>Evict</a:t>
            </a:r>
            <a:endParaRPr lang="en-US" b="1" dirty="0"/>
          </a:p>
        </p:txBody>
      </p:sp>
      <p:sp>
        <p:nvSpPr>
          <p:cNvPr id="60" name="Rounded Rectangle 59"/>
          <p:cNvSpPr/>
          <p:nvPr/>
        </p:nvSpPr>
        <p:spPr>
          <a:xfrm rot="19332574">
            <a:off x="1707062" y="3623742"/>
            <a:ext cx="1452187" cy="315065"/>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b="1" dirty="0" smtClean="0"/>
              <a:t>Evict</a:t>
            </a:r>
            <a:endParaRPr lang="en-US" b="1" dirty="0"/>
          </a:p>
        </p:txBody>
      </p:sp>
      <p:sp>
        <p:nvSpPr>
          <p:cNvPr id="61" name="Rounded Rectangle 60"/>
          <p:cNvSpPr/>
          <p:nvPr/>
        </p:nvSpPr>
        <p:spPr>
          <a:xfrm rot="19332574">
            <a:off x="249248" y="3534262"/>
            <a:ext cx="1452187" cy="315065"/>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b="1" dirty="0" smtClean="0"/>
              <a:t>Evict</a:t>
            </a:r>
            <a:endParaRPr lang="en-US" b="1" dirty="0"/>
          </a:p>
        </p:txBody>
      </p:sp>
      <p:sp>
        <p:nvSpPr>
          <p:cNvPr id="62" name="TextBox 61"/>
          <p:cNvSpPr txBox="1"/>
          <p:nvPr/>
        </p:nvSpPr>
        <p:spPr>
          <a:xfrm>
            <a:off x="74371" y="1428364"/>
            <a:ext cx="4559922" cy="1046440"/>
          </a:xfrm>
          <a:prstGeom prst="rect">
            <a:avLst/>
          </a:prstGeom>
          <a:noFill/>
        </p:spPr>
        <p:txBody>
          <a:bodyPr wrap="square" rtlCol="0">
            <a:spAutoFit/>
          </a:bodyPr>
          <a:lstStyle/>
          <a:p>
            <a:pPr algn="ctr"/>
            <a:r>
              <a:rPr lang="en-US" sz="1600" dirty="0" smtClean="0">
                <a:solidFill>
                  <a:schemeClr val="tx2"/>
                </a:solidFill>
              </a:rPr>
              <a:t>Windows  Server 2003 </a:t>
            </a:r>
          </a:p>
          <a:p>
            <a:pPr algn="ctr"/>
            <a:r>
              <a:rPr lang="en-US" sz="1600" dirty="0" smtClean="0">
                <a:solidFill>
                  <a:schemeClr val="tx2"/>
                </a:solidFill>
              </a:rPr>
              <a:t>SQL Server 2005 </a:t>
            </a:r>
          </a:p>
          <a:p>
            <a:pPr algn="ctr"/>
            <a:r>
              <a:rPr lang="en-US" sz="1600" dirty="0" smtClean="0">
                <a:solidFill>
                  <a:schemeClr val="tx2"/>
                </a:solidFill>
              </a:rPr>
              <a:t>6 nodes Cluster</a:t>
            </a:r>
          </a:p>
          <a:p>
            <a:pPr algn="ctr"/>
            <a:r>
              <a:rPr lang="en-US" sz="1400" dirty="0" smtClean="0">
                <a:solidFill>
                  <a:schemeClr val="tx2"/>
                </a:solidFill>
              </a:rPr>
              <a:t>Each SQL instance has two preferred owners</a:t>
            </a:r>
            <a:endParaRPr lang="en-US" sz="1400" dirty="0">
              <a:solidFill>
                <a:schemeClr val="tx2"/>
              </a:solidFill>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8043" y="5964624"/>
            <a:ext cx="3658539" cy="555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Rounded Rectangle 64"/>
          <p:cNvSpPr/>
          <p:nvPr/>
        </p:nvSpPr>
        <p:spPr>
          <a:xfrm>
            <a:off x="272866" y="4919276"/>
            <a:ext cx="1907155" cy="54991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Give back to Server Team</a:t>
            </a:r>
            <a:endParaRPr lang="en-US" sz="1600" b="1" dirty="0"/>
          </a:p>
        </p:txBody>
      </p:sp>
      <p:sp>
        <p:nvSpPr>
          <p:cNvPr id="57" name="Multiply 56"/>
          <p:cNvSpPr/>
          <p:nvPr/>
        </p:nvSpPr>
        <p:spPr>
          <a:xfrm>
            <a:off x="4334446" y="3007047"/>
            <a:ext cx="955630" cy="783995"/>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6" name="Multiply 65"/>
          <p:cNvSpPr/>
          <p:nvPr/>
        </p:nvSpPr>
        <p:spPr>
          <a:xfrm>
            <a:off x="4275816" y="4090154"/>
            <a:ext cx="955630" cy="783995"/>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0" name="Right Arrow 49"/>
          <p:cNvSpPr/>
          <p:nvPr/>
        </p:nvSpPr>
        <p:spPr>
          <a:xfrm>
            <a:off x="2986850" y="3123083"/>
            <a:ext cx="4489191" cy="399829"/>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smtClean="0"/>
              <a:t>Mirroring</a:t>
            </a:r>
            <a:endParaRPr lang="en-US" sz="1400" b="1" dirty="0"/>
          </a:p>
        </p:txBody>
      </p:sp>
      <p:sp>
        <p:nvSpPr>
          <p:cNvPr id="51" name="Right Arrow 50"/>
          <p:cNvSpPr/>
          <p:nvPr/>
        </p:nvSpPr>
        <p:spPr>
          <a:xfrm>
            <a:off x="2986850" y="4347003"/>
            <a:ext cx="4489191" cy="399829"/>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smtClean="0"/>
              <a:t>Mirroring</a:t>
            </a:r>
            <a:endParaRPr lang="en-US" sz="1400" b="1" dirty="0"/>
          </a:p>
        </p:txBody>
      </p:sp>
      <p:sp>
        <p:nvSpPr>
          <p:cNvPr id="67" name="Multiply 66"/>
          <p:cNvSpPr/>
          <p:nvPr/>
        </p:nvSpPr>
        <p:spPr>
          <a:xfrm>
            <a:off x="4647742" y="2972720"/>
            <a:ext cx="955630" cy="783995"/>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8" name="Multiply 67"/>
          <p:cNvSpPr/>
          <p:nvPr/>
        </p:nvSpPr>
        <p:spPr>
          <a:xfrm>
            <a:off x="4602591" y="4120497"/>
            <a:ext cx="955630" cy="783995"/>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3" name="Right Arrow 52"/>
          <p:cNvSpPr/>
          <p:nvPr/>
        </p:nvSpPr>
        <p:spPr>
          <a:xfrm>
            <a:off x="1597296" y="3110431"/>
            <a:ext cx="8121153" cy="399829"/>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smtClean="0"/>
              <a:t>Mirroring</a:t>
            </a:r>
            <a:endParaRPr lang="en-US" sz="1400" b="1" dirty="0"/>
          </a:p>
        </p:txBody>
      </p:sp>
      <p:sp>
        <p:nvSpPr>
          <p:cNvPr id="54" name="Right Arrow 53"/>
          <p:cNvSpPr/>
          <p:nvPr/>
        </p:nvSpPr>
        <p:spPr>
          <a:xfrm>
            <a:off x="1533240" y="4362826"/>
            <a:ext cx="8140262" cy="399829"/>
          </a:xfrm>
          <a:prstGeom prst="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b="1" dirty="0" smtClean="0"/>
              <a:t>Mirroring</a:t>
            </a:r>
            <a:endParaRPr lang="en-US" sz="1400" b="1" dirty="0"/>
          </a:p>
        </p:txBody>
      </p:sp>
      <p:sp>
        <p:nvSpPr>
          <p:cNvPr id="69" name="Multiply 68"/>
          <p:cNvSpPr/>
          <p:nvPr/>
        </p:nvSpPr>
        <p:spPr>
          <a:xfrm>
            <a:off x="4772991" y="2987505"/>
            <a:ext cx="955630" cy="783995"/>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0" name="Multiply 69"/>
          <p:cNvSpPr/>
          <p:nvPr/>
        </p:nvSpPr>
        <p:spPr>
          <a:xfrm>
            <a:off x="4727840" y="4135282"/>
            <a:ext cx="955630" cy="783995"/>
          </a:xfrm>
          <a:prstGeom prst="mathMultiply">
            <a:avLst/>
          </a:prstGeom>
          <a:solidFill>
            <a:srgbClr val="FF000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1" name="Rounded Rectangle 70"/>
          <p:cNvSpPr/>
          <p:nvPr/>
        </p:nvSpPr>
        <p:spPr>
          <a:xfrm>
            <a:off x="5125556" y="5173264"/>
            <a:ext cx="2149612" cy="549918"/>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b="1" dirty="0" smtClean="0"/>
              <a:t>Borrowed from Server Team</a:t>
            </a:r>
            <a:endParaRPr lang="en-US" sz="1600" b="1" dirty="0"/>
          </a:p>
        </p:txBody>
      </p:sp>
      <p:sp>
        <p:nvSpPr>
          <p:cNvPr id="58" name="Pentagon 57"/>
          <p:cNvSpPr/>
          <p:nvPr/>
        </p:nvSpPr>
        <p:spPr>
          <a:xfrm>
            <a:off x="3613834" y="5964624"/>
            <a:ext cx="1676242" cy="39642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smtClean="0"/>
              <a:t>Rebuild</a:t>
            </a:r>
            <a:endParaRPr lang="en-US" b="1" dirty="0"/>
          </a:p>
        </p:txBody>
      </p:sp>
      <p:sp>
        <p:nvSpPr>
          <p:cNvPr id="73" name="Pentagon 72"/>
          <p:cNvSpPr/>
          <p:nvPr/>
        </p:nvSpPr>
        <p:spPr>
          <a:xfrm>
            <a:off x="1735463" y="5964624"/>
            <a:ext cx="1676242" cy="396422"/>
          </a:xfrm>
          <a:prstGeom prst="homePlat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smtClean="0"/>
              <a:t>Rebuild</a:t>
            </a:r>
            <a:endParaRPr lang="en-US" b="1" dirty="0"/>
          </a:p>
        </p:txBody>
      </p:sp>
    </p:spTree>
    <p:extLst>
      <p:ext uri="{BB962C8B-B14F-4D97-AF65-F5344CB8AC3E}">
        <p14:creationId xmlns:p14="http://schemas.microsoft.com/office/powerpoint/2010/main" val="21823117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p:cTn id="20" dur="500" fill="hold"/>
                                        <p:tgtEl>
                                          <p:spTgt spid="71"/>
                                        </p:tgtEl>
                                        <p:attrNameLst>
                                          <p:attrName>ppt_w</p:attrName>
                                        </p:attrNameLst>
                                      </p:cBhvr>
                                      <p:tavLst>
                                        <p:tav tm="0">
                                          <p:val>
                                            <p:fltVal val="0"/>
                                          </p:val>
                                        </p:tav>
                                        <p:tav tm="100000">
                                          <p:val>
                                            <p:strVal val="#ppt_w"/>
                                          </p:val>
                                        </p:tav>
                                      </p:tavLst>
                                    </p:anim>
                                    <p:anim calcmode="lin" valueType="num">
                                      <p:cBhvr>
                                        <p:cTn id="21" dur="500" fill="hold"/>
                                        <p:tgtEl>
                                          <p:spTgt spid="71"/>
                                        </p:tgtEl>
                                        <p:attrNameLst>
                                          <p:attrName>ppt_h</p:attrName>
                                        </p:attrNameLst>
                                      </p:cBhvr>
                                      <p:tavLst>
                                        <p:tav tm="0">
                                          <p:val>
                                            <p:fltVal val="0"/>
                                          </p:val>
                                        </p:tav>
                                        <p:tav tm="100000">
                                          <p:val>
                                            <p:strVal val="#ppt_h"/>
                                          </p:val>
                                        </p:tav>
                                      </p:tavLst>
                                    </p:anim>
                                    <p:animEffect transition="in" filter="fade">
                                      <p:cBhvr>
                                        <p:cTn id="22" dur="500"/>
                                        <p:tgtEl>
                                          <p:spTgt spid="7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xit" presetSubtype="0" fill="hold" grpId="1" nodeType="clickEffect">
                                  <p:stCondLst>
                                    <p:cond delay="0"/>
                                  </p:stCondLst>
                                  <p:childTnLst>
                                    <p:animEffect transition="out" filter="fade">
                                      <p:cBhvr>
                                        <p:cTn id="26" dur="1000"/>
                                        <p:tgtEl>
                                          <p:spTgt spid="71"/>
                                        </p:tgtEl>
                                      </p:cBhvr>
                                    </p:animEffect>
                                    <p:anim calcmode="lin" valueType="num">
                                      <p:cBhvr>
                                        <p:cTn id="27" dur="1000"/>
                                        <p:tgtEl>
                                          <p:spTgt spid="71"/>
                                        </p:tgtEl>
                                        <p:attrNameLst>
                                          <p:attrName>ppt_x</p:attrName>
                                        </p:attrNameLst>
                                      </p:cBhvr>
                                      <p:tavLst>
                                        <p:tav tm="0">
                                          <p:val>
                                            <p:strVal val="ppt_x"/>
                                          </p:val>
                                        </p:tav>
                                        <p:tav tm="100000">
                                          <p:val>
                                            <p:strVal val="ppt_x"/>
                                          </p:val>
                                        </p:tav>
                                      </p:tavLst>
                                    </p:anim>
                                    <p:anim calcmode="lin" valueType="num">
                                      <p:cBhvr>
                                        <p:cTn id="28" dur="1000"/>
                                        <p:tgtEl>
                                          <p:spTgt spid="71"/>
                                        </p:tgtEl>
                                        <p:attrNameLst>
                                          <p:attrName>ppt_y</p:attrName>
                                        </p:attrNameLst>
                                      </p:cBhvr>
                                      <p:tavLst>
                                        <p:tav tm="0">
                                          <p:val>
                                            <p:strVal val="ppt_y"/>
                                          </p:val>
                                        </p:tav>
                                        <p:tav tm="100000">
                                          <p:val>
                                            <p:strVal val="ppt_y+.1"/>
                                          </p:val>
                                        </p:tav>
                                      </p:tavLst>
                                    </p:anim>
                                    <p:set>
                                      <p:cBhvr>
                                        <p:cTn id="29" dur="1" fill="hold">
                                          <p:stCondLst>
                                            <p:cond delay="999"/>
                                          </p:stCondLst>
                                        </p:cTn>
                                        <p:tgtEl>
                                          <p:spTgt spid="71"/>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p:cTn id="34" dur="1000" fill="hold"/>
                                        <p:tgtEl>
                                          <p:spTgt spid="48"/>
                                        </p:tgtEl>
                                        <p:attrNameLst>
                                          <p:attrName>ppt_w</p:attrName>
                                        </p:attrNameLst>
                                      </p:cBhvr>
                                      <p:tavLst>
                                        <p:tav tm="0">
                                          <p:val>
                                            <p:fltVal val="0"/>
                                          </p:val>
                                        </p:tav>
                                        <p:tav tm="100000">
                                          <p:val>
                                            <p:strVal val="#ppt_w"/>
                                          </p:val>
                                        </p:tav>
                                      </p:tavLst>
                                    </p:anim>
                                    <p:anim calcmode="lin" valueType="num">
                                      <p:cBhvr>
                                        <p:cTn id="35" dur="1000" fill="hold"/>
                                        <p:tgtEl>
                                          <p:spTgt spid="48"/>
                                        </p:tgtEl>
                                        <p:attrNameLst>
                                          <p:attrName>ppt_h</p:attrName>
                                        </p:attrNameLst>
                                      </p:cBhvr>
                                      <p:tavLst>
                                        <p:tav tm="0">
                                          <p:val>
                                            <p:fltVal val="0"/>
                                          </p:val>
                                        </p:tav>
                                        <p:tav tm="100000">
                                          <p:val>
                                            <p:strVal val="#ppt_h"/>
                                          </p:val>
                                        </p:tav>
                                      </p:tavLst>
                                    </p:anim>
                                    <p:anim calcmode="lin" valueType="num">
                                      <p:cBhvr>
                                        <p:cTn id="36" dur="1000" fill="hold"/>
                                        <p:tgtEl>
                                          <p:spTgt spid="48"/>
                                        </p:tgtEl>
                                        <p:attrNameLst>
                                          <p:attrName>style.rotation</p:attrName>
                                        </p:attrNameLst>
                                      </p:cBhvr>
                                      <p:tavLst>
                                        <p:tav tm="0">
                                          <p:val>
                                            <p:fltVal val="90"/>
                                          </p:val>
                                        </p:tav>
                                        <p:tav tm="100000">
                                          <p:val>
                                            <p:fltVal val="0"/>
                                          </p:val>
                                        </p:tav>
                                      </p:tavLst>
                                    </p:anim>
                                    <p:animEffect transition="in" filter="fade">
                                      <p:cBhvr>
                                        <p:cTn id="37" dur="1000"/>
                                        <p:tgtEl>
                                          <p:spTgt spid="48"/>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ppt_w</p:attrName>
                                        </p:attrNameLst>
                                      </p:cBhvr>
                                      <p:tavLst>
                                        <p:tav tm="0">
                                          <p:val>
                                            <p:fltVal val="0"/>
                                          </p:val>
                                        </p:tav>
                                        <p:tav tm="100000">
                                          <p:val>
                                            <p:strVal val="#ppt_w"/>
                                          </p:val>
                                        </p:tav>
                                      </p:tavLst>
                                    </p:anim>
                                    <p:anim calcmode="lin" valueType="num">
                                      <p:cBhvr>
                                        <p:cTn id="41" dur="1000" fill="hold"/>
                                        <p:tgtEl>
                                          <p:spTgt spid="5"/>
                                        </p:tgtEl>
                                        <p:attrNameLst>
                                          <p:attrName>ppt_h</p:attrName>
                                        </p:attrNameLst>
                                      </p:cBhvr>
                                      <p:tavLst>
                                        <p:tav tm="0">
                                          <p:val>
                                            <p:fltVal val="0"/>
                                          </p:val>
                                        </p:tav>
                                        <p:tav tm="100000">
                                          <p:val>
                                            <p:strVal val="#ppt_h"/>
                                          </p:val>
                                        </p:tav>
                                      </p:tavLst>
                                    </p:anim>
                                    <p:anim calcmode="lin" valueType="num">
                                      <p:cBhvr>
                                        <p:cTn id="42" dur="1000" fill="hold"/>
                                        <p:tgtEl>
                                          <p:spTgt spid="5"/>
                                        </p:tgtEl>
                                        <p:attrNameLst>
                                          <p:attrName>style.rotation</p:attrName>
                                        </p:attrNameLst>
                                      </p:cBhvr>
                                      <p:tavLst>
                                        <p:tav tm="0">
                                          <p:val>
                                            <p:fltVal val="90"/>
                                          </p:val>
                                        </p:tav>
                                        <p:tav tm="100000">
                                          <p:val>
                                            <p:fltVal val="0"/>
                                          </p:val>
                                        </p:tav>
                                      </p:tavLst>
                                    </p:anim>
                                    <p:animEffect transition="in" filter="fade">
                                      <p:cBhvr>
                                        <p:cTn id="43" dur="10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500" fill="hold"/>
                                        <p:tgtEl>
                                          <p:spTgt spid="57"/>
                                        </p:tgtEl>
                                        <p:attrNameLst>
                                          <p:attrName>ppt_w</p:attrName>
                                        </p:attrNameLst>
                                      </p:cBhvr>
                                      <p:tavLst>
                                        <p:tav tm="0">
                                          <p:val>
                                            <p:fltVal val="0"/>
                                          </p:val>
                                        </p:tav>
                                        <p:tav tm="100000">
                                          <p:val>
                                            <p:strVal val="#ppt_w"/>
                                          </p:val>
                                        </p:tav>
                                      </p:tavLst>
                                    </p:anim>
                                    <p:anim calcmode="lin" valueType="num">
                                      <p:cBhvr>
                                        <p:cTn id="49" dur="500" fill="hold"/>
                                        <p:tgtEl>
                                          <p:spTgt spid="57"/>
                                        </p:tgtEl>
                                        <p:attrNameLst>
                                          <p:attrName>ppt_h</p:attrName>
                                        </p:attrNameLst>
                                      </p:cBhvr>
                                      <p:tavLst>
                                        <p:tav tm="0">
                                          <p:val>
                                            <p:fltVal val="0"/>
                                          </p:val>
                                        </p:tav>
                                        <p:tav tm="100000">
                                          <p:val>
                                            <p:strVal val="#ppt_h"/>
                                          </p:val>
                                        </p:tav>
                                      </p:tavLst>
                                    </p:anim>
                                    <p:animEffect transition="in" filter="fade">
                                      <p:cBhvr>
                                        <p:cTn id="50" dur="500"/>
                                        <p:tgtEl>
                                          <p:spTgt spid="5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ppt_w</p:attrName>
                                        </p:attrNameLst>
                                      </p:cBhvr>
                                      <p:tavLst>
                                        <p:tav tm="0">
                                          <p:val>
                                            <p:fltVal val="0"/>
                                          </p:val>
                                        </p:tav>
                                        <p:tav tm="100000">
                                          <p:val>
                                            <p:strVal val="#ppt_w"/>
                                          </p:val>
                                        </p:tav>
                                      </p:tavLst>
                                    </p:anim>
                                    <p:anim calcmode="lin" valueType="num">
                                      <p:cBhvr>
                                        <p:cTn id="54" dur="500" fill="hold"/>
                                        <p:tgtEl>
                                          <p:spTgt spid="66"/>
                                        </p:tgtEl>
                                        <p:attrNameLst>
                                          <p:attrName>ppt_h</p:attrName>
                                        </p:attrNameLst>
                                      </p:cBhvr>
                                      <p:tavLst>
                                        <p:tav tm="0">
                                          <p:val>
                                            <p:fltVal val="0"/>
                                          </p:val>
                                        </p:tav>
                                        <p:tav tm="100000">
                                          <p:val>
                                            <p:strVal val="#ppt_h"/>
                                          </p:val>
                                        </p:tav>
                                      </p:tavLst>
                                    </p:anim>
                                    <p:animEffect transition="in" filter="fade">
                                      <p:cBhvr>
                                        <p:cTn id="55" dur="500"/>
                                        <p:tgtEl>
                                          <p:spTgt spid="66"/>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xit" presetSubtype="0" fill="hold" grpId="1" nodeType="clickEffect">
                                  <p:stCondLst>
                                    <p:cond delay="0"/>
                                  </p:stCondLst>
                                  <p:childTnLst>
                                    <p:anim calcmode="lin" valueType="num">
                                      <p:cBhvr>
                                        <p:cTn id="59" dur="1000"/>
                                        <p:tgtEl>
                                          <p:spTgt spid="57"/>
                                        </p:tgtEl>
                                        <p:attrNameLst>
                                          <p:attrName>ppt_w</p:attrName>
                                        </p:attrNameLst>
                                      </p:cBhvr>
                                      <p:tavLst>
                                        <p:tav tm="0">
                                          <p:val>
                                            <p:strVal val="ppt_w"/>
                                          </p:val>
                                        </p:tav>
                                        <p:tav tm="100000">
                                          <p:val>
                                            <p:fltVal val="0"/>
                                          </p:val>
                                        </p:tav>
                                      </p:tavLst>
                                    </p:anim>
                                    <p:anim calcmode="lin" valueType="num">
                                      <p:cBhvr>
                                        <p:cTn id="60" dur="1000"/>
                                        <p:tgtEl>
                                          <p:spTgt spid="57"/>
                                        </p:tgtEl>
                                        <p:attrNameLst>
                                          <p:attrName>ppt_h</p:attrName>
                                        </p:attrNameLst>
                                      </p:cBhvr>
                                      <p:tavLst>
                                        <p:tav tm="0">
                                          <p:val>
                                            <p:strVal val="ppt_h"/>
                                          </p:val>
                                        </p:tav>
                                        <p:tav tm="100000">
                                          <p:val>
                                            <p:fltVal val="0"/>
                                          </p:val>
                                        </p:tav>
                                      </p:tavLst>
                                    </p:anim>
                                    <p:anim calcmode="lin" valueType="num">
                                      <p:cBhvr>
                                        <p:cTn id="61" dur="1000"/>
                                        <p:tgtEl>
                                          <p:spTgt spid="57"/>
                                        </p:tgtEl>
                                        <p:attrNameLst>
                                          <p:attrName>style.rotation</p:attrName>
                                        </p:attrNameLst>
                                      </p:cBhvr>
                                      <p:tavLst>
                                        <p:tav tm="0">
                                          <p:val>
                                            <p:fltVal val="0"/>
                                          </p:val>
                                        </p:tav>
                                        <p:tav tm="100000">
                                          <p:val>
                                            <p:fltVal val="90"/>
                                          </p:val>
                                        </p:tav>
                                      </p:tavLst>
                                    </p:anim>
                                    <p:animEffect transition="out" filter="fade">
                                      <p:cBhvr>
                                        <p:cTn id="62" dur="1000"/>
                                        <p:tgtEl>
                                          <p:spTgt spid="57"/>
                                        </p:tgtEl>
                                      </p:cBhvr>
                                    </p:animEffect>
                                    <p:set>
                                      <p:cBhvr>
                                        <p:cTn id="63" dur="1" fill="hold">
                                          <p:stCondLst>
                                            <p:cond delay="999"/>
                                          </p:stCondLst>
                                        </p:cTn>
                                        <p:tgtEl>
                                          <p:spTgt spid="57"/>
                                        </p:tgtEl>
                                        <p:attrNameLst>
                                          <p:attrName>style.visibility</p:attrName>
                                        </p:attrNameLst>
                                      </p:cBhvr>
                                      <p:to>
                                        <p:strVal val="hidden"/>
                                      </p:to>
                                    </p:set>
                                  </p:childTnLst>
                                </p:cTn>
                              </p:par>
                              <p:par>
                                <p:cTn id="64" presetID="31" presetClass="exit" presetSubtype="0" fill="hold" grpId="1" nodeType="withEffect">
                                  <p:stCondLst>
                                    <p:cond delay="0"/>
                                  </p:stCondLst>
                                  <p:childTnLst>
                                    <p:anim calcmode="lin" valueType="num">
                                      <p:cBhvr>
                                        <p:cTn id="65" dur="1000"/>
                                        <p:tgtEl>
                                          <p:spTgt spid="66"/>
                                        </p:tgtEl>
                                        <p:attrNameLst>
                                          <p:attrName>ppt_w</p:attrName>
                                        </p:attrNameLst>
                                      </p:cBhvr>
                                      <p:tavLst>
                                        <p:tav tm="0">
                                          <p:val>
                                            <p:strVal val="ppt_w"/>
                                          </p:val>
                                        </p:tav>
                                        <p:tav tm="100000">
                                          <p:val>
                                            <p:fltVal val="0"/>
                                          </p:val>
                                        </p:tav>
                                      </p:tavLst>
                                    </p:anim>
                                    <p:anim calcmode="lin" valueType="num">
                                      <p:cBhvr>
                                        <p:cTn id="66" dur="1000"/>
                                        <p:tgtEl>
                                          <p:spTgt spid="66"/>
                                        </p:tgtEl>
                                        <p:attrNameLst>
                                          <p:attrName>ppt_h</p:attrName>
                                        </p:attrNameLst>
                                      </p:cBhvr>
                                      <p:tavLst>
                                        <p:tav tm="0">
                                          <p:val>
                                            <p:strVal val="ppt_h"/>
                                          </p:val>
                                        </p:tav>
                                        <p:tav tm="100000">
                                          <p:val>
                                            <p:fltVal val="0"/>
                                          </p:val>
                                        </p:tav>
                                      </p:tavLst>
                                    </p:anim>
                                    <p:anim calcmode="lin" valueType="num">
                                      <p:cBhvr>
                                        <p:cTn id="67" dur="1000"/>
                                        <p:tgtEl>
                                          <p:spTgt spid="66"/>
                                        </p:tgtEl>
                                        <p:attrNameLst>
                                          <p:attrName>style.rotation</p:attrName>
                                        </p:attrNameLst>
                                      </p:cBhvr>
                                      <p:tavLst>
                                        <p:tav tm="0">
                                          <p:val>
                                            <p:fltVal val="0"/>
                                          </p:val>
                                        </p:tav>
                                        <p:tav tm="100000">
                                          <p:val>
                                            <p:fltVal val="90"/>
                                          </p:val>
                                        </p:tav>
                                      </p:tavLst>
                                    </p:anim>
                                    <p:animEffect transition="out" filter="fade">
                                      <p:cBhvr>
                                        <p:cTn id="68" dur="1000"/>
                                        <p:tgtEl>
                                          <p:spTgt spid="66"/>
                                        </p:tgtEl>
                                      </p:cBhvr>
                                    </p:animEffect>
                                    <p:set>
                                      <p:cBhvr>
                                        <p:cTn id="69" dur="1" fill="hold">
                                          <p:stCondLst>
                                            <p:cond delay="999"/>
                                          </p:stCondLst>
                                        </p:cTn>
                                        <p:tgtEl>
                                          <p:spTgt spid="66"/>
                                        </p:tgtEl>
                                        <p:attrNameLst>
                                          <p:attrName>style.visibility</p:attrName>
                                        </p:attrNameLst>
                                      </p:cBhvr>
                                      <p:to>
                                        <p:strVal val="hidden"/>
                                      </p:to>
                                    </p:set>
                                  </p:childTnLst>
                                </p:cTn>
                              </p:par>
                              <p:par>
                                <p:cTn id="70" presetID="31" presetClass="exit" presetSubtype="0" fill="hold" grpId="1" nodeType="withEffect">
                                  <p:stCondLst>
                                    <p:cond delay="0"/>
                                  </p:stCondLst>
                                  <p:childTnLst>
                                    <p:anim calcmode="lin" valueType="num">
                                      <p:cBhvr>
                                        <p:cTn id="71" dur="1000"/>
                                        <p:tgtEl>
                                          <p:spTgt spid="48"/>
                                        </p:tgtEl>
                                        <p:attrNameLst>
                                          <p:attrName>ppt_w</p:attrName>
                                        </p:attrNameLst>
                                      </p:cBhvr>
                                      <p:tavLst>
                                        <p:tav tm="0">
                                          <p:val>
                                            <p:strVal val="ppt_w"/>
                                          </p:val>
                                        </p:tav>
                                        <p:tav tm="100000">
                                          <p:val>
                                            <p:fltVal val="0"/>
                                          </p:val>
                                        </p:tav>
                                      </p:tavLst>
                                    </p:anim>
                                    <p:anim calcmode="lin" valueType="num">
                                      <p:cBhvr>
                                        <p:cTn id="72" dur="1000"/>
                                        <p:tgtEl>
                                          <p:spTgt spid="48"/>
                                        </p:tgtEl>
                                        <p:attrNameLst>
                                          <p:attrName>ppt_h</p:attrName>
                                        </p:attrNameLst>
                                      </p:cBhvr>
                                      <p:tavLst>
                                        <p:tav tm="0">
                                          <p:val>
                                            <p:strVal val="ppt_h"/>
                                          </p:val>
                                        </p:tav>
                                        <p:tav tm="100000">
                                          <p:val>
                                            <p:fltVal val="0"/>
                                          </p:val>
                                        </p:tav>
                                      </p:tavLst>
                                    </p:anim>
                                    <p:anim calcmode="lin" valueType="num">
                                      <p:cBhvr>
                                        <p:cTn id="73" dur="1000"/>
                                        <p:tgtEl>
                                          <p:spTgt spid="48"/>
                                        </p:tgtEl>
                                        <p:attrNameLst>
                                          <p:attrName>style.rotation</p:attrName>
                                        </p:attrNameLst>
                                      </p:cBhvr>
                                      <p:tavLst>
                                        <p:tav tm="0">
                                          <p:val>
                                            <p:fltVal val="0"/>
                                          </p:val>
                                        </p:tav>
                                        <p:tav tm="100000">
                                          <p:val>
                                            <p:fltVal val="90"/>
                                          </p:val>
                                        </p:tav>
                                      </p:tavLst>
                                    </p:anim>
                                    <p:animEffect transition="out" filter="fade">
                                      <p:cBhvr>
                                        <p:cTn id="74" dur="1000"/>
                                        <p:tgtEl>
                                          <p:spTgt spid="48"/>
                                        </p:tgtEl>
                                      </p:cBhvr>
                                    </p:animEffect>
                                    <p:set>
                                      <p:cBhvr>
                                        <p:cTn id="75" dur="1" fill="hold">
                                          <p:stCondLst>
                                            <p:cond delay="999"/>
                                          </p:stCondLst>
                                        </p:cTn>
                                        <p:tgtEl>
                                          <p:spTgt spid="48"/>
                                        </p:tgtEl>
                                        <p:attrNameLst>
                                          <p:attrName>style.visibility</p:attrName>
                                        </p:attrNameLst>
                                      </p:cBhvr>
                                      <p:to>
                                        <p:strVal val="hidden"/>
                                      </p:to>
                                    </p:set>
                                  </p:childTnLst>
                                </p:cTn>
                              </p:par>
                              <p:par>
                                <p:cTn id="76" presetID="31" presetClass="exit" presetSubtype="0" fill="hold" grpId="1" nodeType="withEffect">
                                  <p:stCondLst>
                                    <p:cond delay="0"/>
                                  </p:stCondLst>
                                  <p:childTnLst>
                                    <p:anim calcmode="lin" valueType="num">
                                      <p:cBhvr>
                                        <p:cTn id="77" dur="1000"/>
                                        <p:tgtEl>
                                          <p:spTgt spid="5"/>
                                        </p:tgtEl>
                                        <p:attrNameLst>
                                          <p:attrName>ppt_w</p:attrName>
                                        </p:attrNameLst>
                                      </p:cBhvr>
                                      <p:tavLst>
                                        <p:tav tm="0">
                                          <p:val>
                                            <p:strVal val="ppt_w"/>
                                          </p:val>
                                        </p:tav>
                                        <p:tav tm="100000">
                                          <p:val>
                                            <p:fltVal val="0"/>
                                          </p:val>
                                        </p:tav>
                                      </p:tavLst>
                                    </p:anim>
                                    <p:anim calcmode="lin" valueType="num">
                                      <p:cBhvr>
                                        <p:cTn id="78" dur="1000"/>
                                        <p:tgtEl>
                                          <p:spTgt spid="5"/>
                                        </p:tgtEl>
                                        <p:attrNameLst>
                                          <p:attrName>ppt_h</p:attrName>
                                        </p:attrNameLst>
                                      </p:cBhvr>
                                      <p:tavLst>
                                        <p:tav tm="0">
                                          <p:val>
                                            <p:strVal val="ppt_h"/>
                                          </p:val>
                                        </p:tav>
                                        <p:tav tm="100000">
                                          <p:val>
                                            <p:fltVal val="0"/>
                                          </p:val>
                                        </p:tav>
                                      </p:tavLst>
                                    </p:anim>
                                    <p:anim calcmode="lin" valueType="num">
                                      <p:cBhvr>
                                        <p:cTn id="79" dur="1000"/>
                                        <p:tgtEl>
                                          <p:spTgt spid="5"/>
                                        </p:tgtEl>
                                        <p:attrNameLst>
                                          <p:attrName>style.rotation</p:attrName>
                                        </p:attrNameLst>
                                      </p:cBhvr>
                                      <p:tavLst>
                                        <p:tav tm="0">
                                          <p:val>
                                            <p:fltVal val="0"/>
                                          </p:val>
                                        </p:tav>
                                        <p:tav tm="100000">
                                          <p:val>
                                            <p:fltVal val="90"/>
                                          </p:val>
                                        </p:tav>
                                      </p:tavLst>
                                    </p:anim>
                                    <p:animEffect transition="out" filter="fade">
                                      <p:cBhvr>
                                        <p:cTn id="80" dur="1000"/>
                                        <p:tgtEl>
                                          <p:spTgt spid="5"/>
                                        </p:tgtEl>
                                      </p:cBhvr>
                                    </p:animEffect>
                                    <p:set>
                                      <p:cBhvr>
                                        <p:cTn id="81" dur="1" fill="hold">
                                          <p:stCondLst>
                                            <p:cond delay="999"/>
                                          </p:stCondLst>
                                        </p:cTn>
                                        <p:tgtEl>
                                          <p:spTgt spid="5"/>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59"/>
                                        </p:tgtEl>
                                        <p:attrNameLst>
                                          <p:attrName>style.visibility</p:attrName>
                                        </p:attrNameLst>
                                      </p:cBhvr>
                                      <p:to>
                                        <p:strVal val="visible"/>
                                      </p:to>
                                    </p:set>
                                    <p:anim calcmode="lin" valueType="num">
                                      <p:cBhvr>
                                        <p:cTn id="86" dur="500" fill="hold"/>
                                        <p:tgtEl>
                                          <p:spTgt spid="59"/>
                                        </p:tgtEl>
                                        <p:attrNameLst>
                                          <p:attrName>ppt_w</p:attrName>
                                        </p:attrNameLst>
                                      </p:cBhvr>
                                      <p:tavLst>
                                        <p:tav tm="0">
                                          <p:val>
                                            <p:fltVal val="0"/>
                                          </p:val>
                                        </p:tav>
                                        <p:tav tm="100000">
                                          <p:val>
                                            <p:strVal val="#ppt_w"/>
                                          </p:val>
                                        </p:tav>
                                      </p:tavLst>
                                    </p:anim>
                                    <p:anim calcmode="lin" valueType="num">
                                      <p:cBhvr>
                                        <p:cTn id="87" dur="500" fill="hold"/>
                                        <p:tgtEl>
                                          <p:spTgt spid="59"/>
                                        </p:tgtEl>
                                        <p:attrNameLst>
                                          <p:attrName>ppt_h</p:attrName>
                                        </p:attrNameLst>
                                      </p:cBhvr>
                                      <p:tavLst>
                                        <p:tav tm="0">
                                          <p:val>
                                            <p:fltVal val="0"/>
                                          </p:val>
                                        </p:tav>
                                        <p:tav tm="100000">
                                          <p:val>
                                            <p:strVal val="#ppt_h"/>
                                          </p:val>
                                        </p:tav>
                                      </p:tavLst>
                                    </p:anim>
                                    <p:animEffect transition="in" filter="fade">
                                      <p:cBhvr>
                                        <p:cTn id="88" dur="500"/>
                                        <p:tgtEl>
                                          <p:spTgt spid="59"/>
                                        </p:tgtEl>
                                      </p:cBhvr>
                                    </p:animEffect>
                                  </p:childTnLst>
                                </p:cTn>
                              </p:par>
                            </p:childTnLst>
                          </p:cTn>
                        </p:par>
                      </p:childTnLst>
                    </p:cTn>
                  </p:par>
                  <p:par>
                    <p:cTn id="89" fill="hold">
                      <p:stCondLst>
                        <p:cond delay="indefinite"/>
                      </p:stCondLst>
                      <p:childTnLst>
                        <p:par>
                          <p:cTn id="90" fill="hold">
                            <p:stCondLst>
                              <p:cond delay="0"/>
                            </p:stCondLst>
                            <p:childTnLst>
                              <p:par>
                                <p:cTn id="91" presetID="42" presetClass="exit" presetSubtype="0" fill="hold" nodeType="clickEffect">
                                  <p:stCondLst>
                                    <p:cond delay="0"/>
                                  </p:stCondLst>
                                  <p:childTnLst>
                                    <p:animEffect transition="out" filter="fade">
                                      <p:cBhvr>
                                        <p:cTn id="92" dur="1000"/>
                                        <p:tgtEl>
                                          <p:spTgt spid="7"/>
                                        </p:tgtEl>
                                      </p:cBhvr>
                                    </p:animEffect>
                                    <p:anim calcmode="lin" valueType="num">
                                      <p:cBhvr>
                                        <p:cTn id="93" dur="1000"/>
                                        <p:tgtEl>
                                          <p:spTgt spid="7"/>
                                        </p:tgtEl>
                                        <p:attrNameLst>
                                          <p:attrName>ppt_x</p:attrName>
                                        </p:attrNameLst>
                                      </p:cBhvr>
                                      <p:tavLst>
                                        <p:tav tm="0">
                                          <p:val>
                                            <p:strVal val="ppt_x"/>
                                          </p:val>
                                        </p:tav>
                                        <p:tav tm="100000">
                                          <p:val>
                                            <p:strVal val="ppt_x"/>
                                          </p:val>
                                        </p:tav>
                                      </p:tavLst>
                                    </p:anim>
                                    <p:anim calcmode="lin" valueType="num">
                                      <p:cBhvr>
                                        <p:cTn id="94" dur="1000"/>
                                        <p:tgtEl>
                                          <p:spTgt spid="7"/>
                                        </p:tgtEl>
                                        <p:attrNameLst>
                                          <p:attrName>ppt_y</p:attrName>
                                        </p:attrNameLst>
                                      </p:cBhvr>
                                      <p:tavLst>
                                        <p:tav tm="0">
                                          <p:val>
                                            <p:strVal val="ppt_y"/>
                                          </p:val>
                                        </p:tav>
                                        <p:tav tm="100000">
                                          <p:val>
                                            <p:strVal val="ppt_y+.1"/>
                                          </p:val>
                                        </p:tav>
                                      </p:tavLst>
                                    </p:anim>
                                    <p:set>
                                      <p:cBhvr>
                                        <p:cTn id="95" dur="1" fill="hold">
                                          <p:stCondLst>
                                            <p:cond delay="999"/>
                                          </p:stCondLst>
                                        </p:cTn>
                                        <p:tgtEl>
                                          <p:spTgt spid="7"/>
                                        </p:tgtEl>
                                        <p:attrNameLst>
                                          <p:attrName>style.visibility</p:attrName>
                                        </p:attrNameLst>
                                      </p:cBhvr>
                                      <p:to>
                                        <p:strVal val="hidden"/>
                                      </p:to>
                                    </p:set>
                                  </p:childTnLst>
                                </p:cTn>
                              </p:par>
                              <p:par>
                                <p:cTn id="96" presetID="42" presetClass="exit" presetSubtype="0" fill="hold" grpId="1" nodeType="withEffect">
                                  <p:stCondLst>
                                    <p:cond delay="0"/>
                                  </p:stCondLst>
                                  <p:childTnLst>
                                    <p:animEffect transition="out" filter="fade">
                                      <p:cBhvr>
                                        <p:cTn id="97" dur="1000"/>
                                        <p:tgtEl>
                                          <p:spTgt spid="59"/>
                                        </p:tgtEl>
                                      </p:cBhvr>
                                    </p:animEffect>
                                    <p:anim calcmode="lin" valueType="num">
                                      <p:cBhvr>
                                        <p:cTn id="98" dur="1000"/>
                                        <p:tgtEl>
                                          <p:spTgt spid="59"/>
                                        </p:tgtEl>
                                        <p:attrNameLst>
                                          <p:attrName>ppt_x</p:attrName>
                                        </p:attrNameLst>
                                      </p:cBhvr>
                                      <p:tavLst>
                                        <p:tav tm="0">
                                          <p:val>
                                            <p:strVal val="ppt_x"/>
                                          </p:val>
                                        </p:tav>
                                        <p:tav tm="100000">
                                          <p:val>
                                            <p:strVal val="ppt_x"/>
                                          </p:val>
                                        </p:tav>
                                      </p:tavLst>
                                    </p:anim>
                                    <p:anim calcmode="lin" valueType="num">
                                      <p:cBhvr>
                                        <p:cTn id="99" dur="1000"/>
                                        <p:tgtEl>
                                          <p:spTgt spid="59"/>
                                        </p:tgtEl>
                                        <p:attrNameLst>
                                          <p:attrName>ppt_y</p:attrName>
                                        </p:attrNameLst>
                                      </p:cBhvr>
                                      <p:tavLst>
                                        <p:tav tm="0">
                                          <p:val>
                                            <p:strVal val="ppt_y"/>
                                          </p:val>
                                        </p:tav>
                                        <p:tav tm="100000">
                                          <p:val>
                                            <p:strVal val="ppt_y+.1"/>
                                          </p:val>
                                        </p:tav>
                                      </p:tavLst>
                                    </p:anim>
                                    <p:set>
                                      <p:cBhvr>
                                        <p:cTn id="100" dur="1" fill="hold">
                                          <p:stCondLst>
                                            <p:cond delay="999"/>
                                          </p:stCondLst>
                                        </p:cTn>
                                        <p:tgtEl>
                                          <p:spTgt spid="59"/>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1" nodeType="click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500"/>
                                        <p:tgtEl>
                                          <p:spTgt spid="58"/>
                                        </p:tgtEl>
                                      </p:cBhvr>
                                    </p:animEffect>
                                  </p:childTnLst>
                                </p:cTn>
                              </p:par>
                            </p:childTnLst>
                          </p:cTn>
                        </p:par>
                        <p:par>
                          <p:cTn id="106" fill="hold">
                            <p:stCondLst>
                              <p:cond delay="500"/>
                            </p:stCondLst>
                            <p:childTnLst>
                              <p:par>
                                <p:cTn id="107" presetID="42" presetClass="path" presetSubtype="0" accel="50000" decel="50000" fill="hold" grpId="0" nodeType="afterEffect">
                                  <p:stCondLst>
                                    <p:cond delay="0"/>
                                  </p:stCondLst>
                                  <p:childTnLst>
                                    <p:animMotion origin="layout" path="M 3.61111E-6 3.33333E-6 L 0.26857 -0.00116 " pathEditMode="relative" rAng="0" ptsTypes="AA">
                                      <p:cBhvr>
                                        <p:cTn id="108" dur="2000" fill="hold"/>
                                        <p:tgtEl>
                                          <p:spTgt spid="58"/>
                                        </p:tgtEl>
                                        <p:attrNameLst>
                                          <p:attrName>ppt_x</p:attrName>
                                          <p:attrName>ppt_y</p:attrName>
                                        </p:attrNameLst>
                                      </p:cBhvr>
                                      <p:rCtr x="13420" y="-69"/>
                                    </p:animMotion>
                                  </p:childTnLst>
                                </p:cTn>
                              </p:par>
                            </p:childTnLst>
                          </p:cTn>
                        </p:par>
                        <p:par>
                          <p:cTn id="109" fill="hold">
                            <p:stCondLst>
                              <p:cond delay="2500"/>
                            </p:stCondLst>
                            <p:childTnLst>
                              <p:par>
                                <p:cTn id="110" presetID="10" presetClass="exit" presetSubtype="0" fill="hold" grpId="2" nodeType="afterEffect">
                                  <p:stCondLst>
                                    <p:cond delay="0"/>
                                  </p:stCondLst>
                                  <p:childTnLst>
                                    <p:animEffect transition="out" filter="fade">
                                      <p:cBhvr>
                                        <p:cTn id="111" dur="500"/>
                                        <p:tgtEl>
                                          <p:spTgt spid="58"/>
                                        </p:tgtEl>
                                      </p:cBhvr>
                                    </p:animEffect>
                                    <p:set>
                                      <p:cBhvr>
                                        <p:cTn id="112" dur="1" fill="hold">
                                          <p:stCondLst>
                                            <p:cond delay="499"/>
                                          </p:stCondLst>
                                        </p:cTn>
                                        <p:tgtEl>
                                          <p:spTgt spid="58"/>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12"/>
                                        </p:tgtEl>
                                        <p:attrNameLst>
                                          <p:attrName>style.visibility</p:attrName>
                                        </p:attrNameLst>
                                      </p:cBhvr>
                                      <p:to>
                                        <p:strVal val="visible"/>
                                      </p:to>
                                    </p:set>
                                    <p:animEffect transition="in" filter="fade">
                                      <p:cBhvr>
                                        <p:cTn id="117" dur="1000"/>
                                        <p:tgtEl>
                                          <p:spTgt spid="12"/>
                                        </p:tgtEl>
                                      </p:cBhvr>
                                    </p:animEffect>
                                    <p:anim calcmode="lin" valueType="num">
                                      <p:cBhvr>
                                        <p:cTn id="118" dur="1000" fill="hold"/>
                                        <p:tgtEl>
                                          <p:spTgt spid="12"/>
                                        </p:tgtEl>
                                        <p:attrNameLst>
                                          <p:attrName>ppt_x</p:attrName>
                                        </p:attrNameLst>
                                      </p:cBhvr>
                                      <p:tavLst>
                                        <p:tav tm="0">
                                          <p:val>
                                            <p:strVal val="#ppt_x"/>
                                          </p:val>
                                        </p:tav>
                                        <p:tav tm="100000">
                                          <p:val>
                                            <p:strVal val="#ppt_x"/>
                                          </p:val>
                                        </p:tav>
                                      </p:tavLst>
                                    </p:anim>
                                    <p:anim calcmode="lin" valueType="num">
                                      <p:cBhvr>
                                        <p:cTn id="1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31" presetClass="entr" presetSubtype="0" fill="hold" grpId="0" nodeType="clickEffect">
                                  <p:stCondLst>
                                    <p:cond delay="0"/>
                                  </p:stCondLst>
                                  <p:childTnLst>
                                    <p:set>
                                      <p:cBhvr>
                                        <p:cTn id="123" dur="1" fill="hold">
                                          <p:stCondLst>
                                            <p:cond delay="0"/>
                                          </p:stCondLst>
                                        </p:cTn>
                                        <p:tgtEl>
                                          <p:spTgt spid="51"/>
                                        </p:tgtEl>
                                        <p:attrNameLst>
                                          <p:attrName>style.visibility</p:attrName>
                                        </p:attrNameLst>
                                      </p:cBhvr>
                                      <p:to>
                                        <p:strVal val="visible"/>
                                      </p:to>
                                    </p:set>
                                    <p:anim calcmode="lin" valueType="num">
                                      <p:cBhvr>
                                        <p:cTn id="124" dur="1000" fill="hold"/>
                                        <p:tgtEl>
                                          <p:spTgt spid="51"/>
                                        </p:tgtEl>
                                        <p:attrNameLst>
                                          <p:attrName>ppt_w</p:attrName>
                                        </p:attrNameLst>
                                      </p:cBhvr>
                                      <p:tavLst>
                                        <p:tav tm="0">
                                          <p:val>
                                            <p:fltVal val="0"/>
                                          </p:val>
                                        </p:tav>
                                        <p:tav tm="100000">
                                          <p:val>
                                            <p:strVal val="#ppt_w"/>
                                          </p:val>
                                        </p:tav>
                                      </p:tavLst>
                                    </p:anim>
                                    <p:anim calcmode="lin" valueType="num">
                                      <p:cBhvr>
                                        <p:cTn id="125" dur="1000" fill="hold"/>
                                        <p:tgtEl>
                                          <p:spTgt spid="51"/>
                                        </p:tgtEl>
                                        <p:attrNameLst>
                                          <p:attrName>ppt_h</p:attrName>
                                        </p:attrNameLst>
                                      </p:cBhvr>
                                      <p:tavLst>
                                        <p:tav tm="0">
                                          <p:val>
                                            <p:fltVal val="0"/>
                                          </p:val>
                                        </p:tav>
                                        <p:tav tm="100000">
                                          <p:val>
                                            <p:strVal val="#ppt_h"/>
                                          </p:val>
                                        </p:tav>
                                      </p:tavLst>
                                    </p:anim>
                                    <p:anim calcmode="lin" valueType="num">
                                      <p:cBhvr>
                                        <p:cTn id="126" dur="1000" fill="hold"/>
                                        <p:tgtEl>
                                          <p:spTgt spid="51"/>
                                        </p:tgtEl>
                                        <p:attrNameLst>
                                          <p:attrName>style.rotation</p:attrName>
                                        </p:attrNameLst>
                                      </p:cBhvr>
                                      <p:tavLst>
                                        <p:tav tm="0">
                                          <p:val>
                                            <p:fltVal val="90"/>
                                          </p:val>
                                        </p:tav>
                                        <p:tav tm="100000">
                                          <p:val>
                                            <p:fltVal val="0"/>
                                          </p:val>
                                        </p:tav>
                                      </p:tavLst>
                                    </p:anim>
                                    <p:animEffect transition="in" filter="fade">
                                      <p:cBhvr>
                                        <p:cTn id="127" dur="1000"/>
                                        <p:tgtEl>
                                          <p:spTgt spid="51"/>
                                        </p:tgtEl>
                                      </p:cBhvr>
                                    </p:animEffect>
                                  </p:childTnLst>
                                </p:cTn>
                              </p:par>
                              <p:par>
                                <p:cTn id="128" presetID="31" presetClass="entr" presetSubtype="0" fill="hold" grpId="0" nodeType="withEffect">
                                  <p:stCondLst>
                                    <p:cond delay="0"/>
                                  </p:stCondLst>
                                  <p:childTnLst>
                                    <p:set>
                                      <p:cBhvr>
                                        <p:cTn id="129" dur="1" fill="hold">
                                          <p:stCondLst>
                                            <p:cond delay="0"/>
                                          </p:stCondLst>
                                        </p:cTn>
                                        <p:tgtEl>
                                          <p:spTgt spid="50"/>
                                        </p:tgtEl>
                                        <p:attrNameLst>
                                          <p:attrName>style.visibility</p:attrName>
                                        </p:attrNameLst>
                                      </p:cBhvr>
                                      <p:to>
                                        <p:strVal val="visible"/>
                                      </p:to>
                                    </p:set>
                                    <p:anim calcmode="lin" valueType="num">
                                      <p:cBhvr>
                                        <p:cTn id="130" dur="1000" fill="hold"/>
                                        <p:tgtEl>
                                          <p:spTgt spid="50"/>
                                        </p:tgtEl>
                                        <p:attrNameLst>
                                          <p:attrName>ppt_w</p:attrName>
                                        </p:attrNameLst>
                                      </p:cBhvr>
                                      <p:tavLst>
                                        <p:tav tm="0">
                                          <p:val>
                                            <p:fltVal val="0"/>
                                          </p:val>
                                        </p:tav>
                                        <p:tav tm="100000">
                                          <p:val>
                                            <p:strVal val="#ppt_w"/>
                                          </p:val>
                                        </p:tav>
                                      </p:tavLst>
                                    </p:anim>
                                    <p:anim calcmode="lin" valueType="num">
                                      <p:cBhvr>
                                        <p:cTn id="131" dur="1000" fill="hold"/>
                                        <p:tgtEl>
                                          <p:spTgt spid="50"/>
                                        </p:tgtEl>
                                        <p:attrNameLst>
                                          <p:attrName>ppt_h</p:attrName>
                                        </p:attrNameLst>
                                      </p:cBhvr>
                                      <p:tavLst>
                                        <p:tav tm="0">
                                          <p:val>
                                            <p:fltVal val="0"/>
                                          </p:val>
                                        </p:tav>
                                        <p:tav tm="100000">
                                          <p:val>
                                            <p:strVal val="#ppt_h"/>
                                          </p:val>
                                        </p:tav>
                                      </p:tavLst>
                                    </p:anim>
                                    <p:anim calcmode="lin" valueType="num">
                                      <p:cBhvr>
                                        <p:cTn id="132" dur="1000" fill="hold"/>
                                        <p:tgtEl>
                                          <p:spTgt spid="50"/>
                                        </p:tgtEl>
                                        <p:attrNameLst>
                                          <p:attrName>style.rotation</p:attrName>
                                        </p:attrNameLst>
                                      </p:cBhvr>
                                      <p:tavLst>
                                        <p:tav tm="0">
                                          <p:val>
                                            <p:fltVal val="90"/>
                                          </p:val>
                                        </p:tav>
                                        <p:tav tm="100000">
                                          <p:val>
                                            <p:fltVal val="0"/>
                                          </p:val>
                                        </p:tav>
                                      </p:tavLst>
                                    </p:anim>
                                    <p:animEffect transition="in" filter="fade">
                                      <p:cBhvr>
                                        <p:cTn id="133" dur="1000"/>
                                        <p:tgtEl>
                                          <p:spTgt spid="50"/>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67"/>
                                        </p:tgtEl>
                                        <p:attrNameLst>
                                          <p:attrName>style.visibility</p:attrName>
                                        </p:attrNameLst>
                                      </p:cBhvr>
                                      <p:to>
                                        <p:strVal val="visible"/>
                                      </p:to>
                                    </p:set>
                                    <p:anim calcmode="lin" valueType="num">
                                      <p:cBhvr>
                                        <p:cTn id="138" dur="500" fill="hold"/>
                                        <p:tgtEl>
                                          <p:spTgt spid="67"/>
                                        </p:tgtEl>
                                        <p:attrNameLst>
                                          <p:attrName>ppt_w</p:attrName>
                                        </p:attrNameLst>
                                      </p:cBhvr>
                                      <p:tavLst>
                                        <p:tav tm="0">
                                          <p:val>
                                            <p:fltVal val="0"/>
                                          </p:val>
                                        </p:tav>
                                        <p:tav tm="100000">
                                          <p:val>
                                            <p:strVal val="#ppt_w"/>
                                          </p:val>
                                        </p:tav>
                                      </p:tavLst>
                                    </p:anim>
                                    <p:anim calcmode="lin" valueType="num">
                                      <p:cBhvr>
                                        <p:cTn id="139" dur="500" fill="hold"/>
                                        <p:tgtEl>
                                          <p:spTgt spid="67"/>
                                        </p:tgtEl>
                                        <p:attrNameLst>
                                          <p:attrName>ppt_h</p:attrName>
                                        </p:attrNameLst>
                                      </p:cBhvr>
                                      <p:tavLst>
                                        <p:tav tm="0">
                                          <p:val>
                                            <p:fltVal val="0"/>
                                          </p:val>
                                        </p:tav>
                                        <p:tav tm="100000">
                                          <p:val>
                                            <p:strVal val="#ppt_h"/>
                                          </p:val>
                                        </p:tav>
                                      </p:tavLst>
                                    </p:anim>
                                    <p:animEffect transition="in" filter="fade">
                                      <p:cBhvr>
                                        <p:cTn id="140" dur="500"/>
                                        <p:tgtEl>
                                          <p:spTgt spid="67"/>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68"/>
                                        </p:tgtEl>
                                        <p:attrNameLst>
                                          <p:attrName>style.visibility</p:attrName>
                                        </p:attrNameLst>
                                      </p:cBhvr>
                                      <p:to>
                                        <p:strVal val="visible"/>
                                      </p:to>
                                    </p:set>
                                    <p:anim calcmode="lin" valueType="num">
                                      <p:cBhvr>
                                        <p:cTn id="143" dur="500" fill="hold"/>
                                        <p:tgtEl>
                                          <p:spTgt spid="68"/>
                                        </p:tgtEl>
                                        <p:attrNameLst>
                                          <p:attrName>ppt_w</p:attrName>
                                        </p:attrNameLst>
                                      </p:cBhvr>
                                      <p:tavLst>
                                        <p:tav tm="0">
                                          <p:val>
                                            <p:fltVal val="0"/>
                                          </p:val>
                                        </p:tav>
                                        <p:tav tm="100000">
                                          <p:val>
                                            <p:strVal val="#ppt_w"/>
                                          </p:val>
                                        </p:tav>
                                      </p:tavLst>
                                    </p:anim>
                                    <p:anim calcmode="lin" valueType="num">
                                      <p:cBhvr>
                                        <p:cTn id="144" dur="500" fill="hold"/>
                                        <p:tgtEl>
                                          <p:spTgt spid="68"/>
                                        </p:tgtEl>
                                        <p:attrNameLst>
                                          <p:attrName>ppt_h</p:attrName>
                                        </p:attrNameLst>
                                      </p:cBhvr>
                                      <p:tavLst>
                                        <p:tav tm="0">
                                          <p:val>
                                            <p:fltVal val="0"/>
                                          </p:val>
                                        </p:tav>
                                        <p:tav tm="100000">
                                          <p:val>
                                            <p:strVal val="#ppt_h"/>
                                          </p:val>
                                        </p:tav>
                                      </p:tavLst>
                                    </p:anim>
                                    <p:animEffect transition="in" filter="fade">
                                      <p:cBhvr>
                                        <p:cTn id="145" dur="500"/>
                                        <p:tgtEl>
                                          <p:spTgt spid="68"/>
                                        </p:tgtEl>
                                      </p:cBhvr>
                                    </p:animEffect>
                                  </p:childTnLst>
                                </p:cTn>
                              </p:par>
                            </p:childTnLst>
                          </p:cTn>
                        </p:par>
                      </p:childTnLst>
                    </p:cTn>
                  </p:par>
                  <p:par>
                    <p:cTn id="146" fill="hold">
                      <p:stCondLst>
                        <p:cond delay="indefinite"/>
                      </p:stCondLst>
                      <p:childTnLst>
                        <p:par>
                          <p:cTn id="147" fill="hold">
                            <p:stCondLst>
                              <p:cond delay="0"/>
                            </p:stCondLst>
                            <p:childTnLst>
                              <p:par>
                                <p:cTn id="148" presetID="31" presetClass="exit" presetSubtype="0" fill="hold" grpId="1" nodeType="clickEffect">
                                  <p:stCondLst>
                                    <p:cond delay="0"/>
                                  </p:stCondLst>
                                  <p:childTnLst>
                                    <p:anim calcmode="lin" valueType="num">
                                      <p:cBhvr>
                                        <p:cTn id="149" dur="1000"/>
                                        <p:tgtEl>
                                          <p:spTgt spid="67"/>
                                        </p:tgtEl>
                                        <p:attrNameLst>
                                          <p:attrName>ppt_w</p:attrName>
                                        </p:attrNameLst>
                                      </p:cBhvr>
                                      <p:tavLst>
                                        <p:tav tm="0">
                                          <p:val>
                                            <p:strVal val="ppt_w"/>
                                          </p:val>
                                        </p:tav>
                                        <p:tav tm="100000">
                                          <p:val>
                                            <p:fltVal val="0"/>
                                          </p:val>
                                        </p:tav>
                                      </p:tavLst>
                                    </p:anim>
                                    <p:anim calcmode="lin" valueType="num">
                                      <p:cBhvr>
                                        <p:cTn id="150" dur="1000"/>
                                        <p:tgtEl>
                                          <p:spTgt spid="67"/>
                                        </p:tgtEl>
                                        <p:attrNameLst>
                                          <p:attrName>ppt_h</p:attrName>
                                        </p:attrNameLst>
                                      </p:cBhvr>
                                      <p:tavLst>
                                        <p:tav tm="0">
                                          <p:val>
                                            <p:strVal val="ppt_h"/>
                                          </p:val>
                                        </p:tav>
                                        <p:tav tm="100000">
                                          <p:val>
                                            <p:fltVal val="0"/>
                                          </p:val>
                                        </p:tav>
                                      </p:tavLst>
                                    </p:anim>
                                    <p:anim calcmode="lin" valueType="num">
                                      <p:cBhvr>
                                        <p:cTn id="151" dur="1000"/>
                                        <p:tgtEl>
                                          <p:spTgt spid="67"/>
                                        </p:tgtEl>
                                        <p:attrNameLst>
                                          <p:attrName>style.rotation</p:attrName>
                                        </p:attrNameLst>
                                      </p:cBhvr>
                                      <p:tavLst>
                                        <p:tav tm="0">
                                          <p:val>
                                            <p:fltVal val="0"/>
                                          </p:val>
                                        </p:tav>
                                        <p:tav tm="100000">
                                          <p:val>
                                            <p:fltVal val="90"/>
                                          </p:val>
                                        </p:tav>
                                      </p:tavLst>
                                    </p:anim>
                                    <p:animEffect transition="out" filter="fade">
                                      <p:cBhvr>
                                        <p:cTn id="152" dur="1000"/>
                                        <p:tgtEl>
                                          <p:spTgt spid="67"/>
                                        </p:tgtEl>
                                      </p:cBhvr>
                                    </p:animEffect>
                                    <p:set>
                                      <p:cBhvr>
                                        <p:cTn id="153" dur="1" fill="hold">
                                          <p:stCondLst>
                                            <p:cond delay="999"/>
                                          </p:stCondLst>
                                        </p:cTn>
                                        <p:tgtEl>
                                          <p:spTgt spid="67"/>
                                        </p:tgtEl>
                                        <p:attrNameLst>
                                          <p:attrName>style.visibility</p:attrName>
                                        </p:attrNameLst>
                                      </p:cBhvr>
                                      <p:to>
                                        <p:strVal val="hidden"/>
                                      </p:to>
                                    </p:set>
                                  </p:childTnLst>
                                </p:cTn>
                              </p:par>
                              <p:par>
                                <p:cTn id="154" presetID="31" presetClass="exit" presetSubtype="0" fill="hold" grpId="1" nodeType="withEffect">
                                  <p:stCondLst>
                                    <p:cond delay="0"/>
                                  </p:stCondLst>
                                  <p:childTnLst>
                                    <p:anim calcmode="lin" valueType="num">
                                      <p:cBhvr>
                                        <p:cTn id="155" dur="1000"/>
                                        <p:tgtEl>
                                          <p:spTgt spid="68"/>
                                        </p:tgtEl>
                                        <p:attrNameLst>
                                          <p:attrName>ppt_w</p:attrName>
                                        </p:attrNameLst>
                                      </p:cBhvr>
                                      <p:tavLst>
                                        <p:tav tm="0">
                                          <p:val>
                                            <p:strVal val="ppt_w"/>
                                          </p:val>
                                        </p:tav>
                                        <p:tav tm="100000">
                                          <p:val>
                                            <p:fltVal val="0"/>
                                          </p:val>
                                        </p:tav>
                                      </p:tavLst>
                                    </p:anim>
                                    <p:anim calcmode="lin" valueType="num">
                                      <p:cBhvr>
                                        <p:cTn id="156" dur="1000"/>
                                        <p:tgtEl>
                                          <p:spTgt spid="68"/>
                                        </p:tgtEl>
                                        <p:attrNameLst>
                                          <p:attrName>ppt_h</p:attrName>
                                        </p:attrNameLst>
                                      </p:cBhvr>
                                      <p:tavLst>
                                        <p:tav tm="0">
                                          <p:val>
                                            <p:strVal val="ppt_h"/>
                                          </p:val>
                                        </p:tav>
                                        <p:tav tm="100000">
                                          <p:val>
                                            <p:fltVal val="0"/>
                                          </p:val>
                                        </p:tav>
                                      </p:tavLst>
                                    </p:anim>
                                    <p:anim calcmode="lin" valueType="num">
                                      <p:cBhvr>
                                        <p:cTn id="157" dur="1000"/>
                                        <p:tgtEl>
                                          <p:spTgt spid="68"/>
                                        </p:tgtEl>
                                        <p:attrNameLst>
                                          <p:attrName>style.rotation</p:attrName>
                                        </p:attrNameLst>
                                      </p:cBhvr>
                                      <p:tavLst>
                                        <p:tav tm="0">
                                          <p:val>
                                            <p:fltVal val="0"/>
                                          </p:val>
                                        </p:tav>
                                        <p:tav tm="100000">
                                          <p:val>
                                            <p:fltVal val="90"/>
                                          </p:val>
                                        </p:tav>
                                      </p:tavLst>
                                    </p:anim>
                                    <p:animEffect transition="out" filter="fade">
                                      <p:cBhvr>
                                        <p:cTn id="158" dur="1000"/>
                                        <p:tgtEl>
                                          <p:spTgt spid="68"/>
                                        </p:tgtEl>
                                      </p:cBhvr>
                                    </p:animEffect>
                                    <p:set>
                                      <p:cBhvr>
                                        <p:cTn id="159" dur="1" fill="hold">
                                          <p:stCondLst>
                                            <p:cond delay="999"/>
                                          </p:stCondLst>
                                        </p:cTn>
                                        <p:tgtEl>
                                          <p:spTgt spid="68"/>
                                        </p:tgtEl>
                                        <p:attrNameLst>
                                          <p:attrName>style.visibility</p:attrName>
                                        </p:attrNameLst>
                                      </p:cBhvr>
                                      <p:to>
                                        <p:strVal val="hidden"/>
                                      </p:to>
                                    </p:set>
                                  </p:childTnLst>
                                </p:cTn>
                              </p:par>
                              <p:par>
                                <p:cTn id="160" presetID="31" presetClass="exit" presetSubtype="0" fill="hold" grpId="1" nodeType="withEffect">
                                  <p:stCondLst>
                                    <p:cond delay="0"/>
                                  </p:stCondLst>
                                  <p:childTnLst>
                                    <p:anim calcmode="lin" valueType="num">
                                      <p:cBhvr>
                                        <p:cTn id="161" dur="1000"/>
                                        <p:tgtEl>
                                          <p:spTgt spid="51"/>
                                        </p:tgtEl>
                                        <p:attrNameLst>
                                          <p:attrName>ppt_w</p:attrName>
                                        </p:attrNameLst>
                                      </p:cBhvr>
                                      <p:tavLst>
                                        <p:tav tm="0">
                                          <p:val>
                                            <p:strVal val="ppt_w"/>
                                          </p:val>
                                        </p:tav>
                                        <p:tav tm="100000">
                                          <p:val>
                                            <p:fltVal val="0"/>
                                          </p:val>
                                        </p:tav>
                                      </p:tavLst>
                                    </p:anim>
                                    <p:anim calcmode="lin" valueType="num">
                                      <p:cBhvr>
                                        <p:cTn id="162" dur="1000"/>
                                        <p:tgtEl>
                                          <p:spTgt spid="51"/>
                                        </p:tgtEl>
                                        <p:attrNameLst>
                                          <p:attrName>ppt_h</p:attrName>
                                        </p:attrNameLst>
                                      </p:cBhvr>
                                      <p:tavLst>
                                        <p:tav tm="0">
                                          <p:val>
                                            <p:strVal val="ppt_h"/>
                                          </p:val>
                                        </p:tav>
                                        <p:tav tm="100000">
                                          <p:val>
                                            <p:fltVal val="0"/>
                                          </p:val>
                                        </p:tav>
                                      </p:tavLst>
                                    </p:anim>
                                    <p:anim calcmode="lin" valueType="num">
                                      <p:cBhvr>
                                        <p:cTn id="163" dur="1000"/>
                                        <p:tgtEl>
                                          <p:spTgt spid="51"/>
                                        </p:tgtEl>
                                        <p:attrNameLst>
                                          <p:attrName>style.rotation</p:attrName>
                                        </p:attrNameLst>
                                      </p:cBhvr>
                                      <p:tavLst>
                                        <p:tav tm="0">
                                          <p:val>
                                            <p:fltVal val="0"/>
                                          </p:val>
                                        </p:tav>
                                        <p:tav tm="100000">
                                          <p:val>
                                            <p:fltVal val="90"/>
                                          </p:val>
                                        </p:tav>
                                      </p:tavLst>
                                    </p:anim>
                                    <p:animEffect transition="out" filter="fade">
                                      <p:cBhvr>
                                        <p:cTn id="164" dur="1000"/>
                                        <p:tgtEl>
                                          <p:spTgt spid="51"/>
                                        </p:tgtEl>
                                      </p:cBhvr>
                                    </p:animEffect>
                                    <p:set>
                                      <p:cBhvr>
                                        <p:cTn id="165" dur="1" fill="hold">
                                          <p:stCondLst>
                                            <p:cond delay="999"/>
                                          </p:stCondLst>
                                        </p:cTn>
                                        <p:tgtEl>
                                          <p:spTgt spid="51"/>
                                        </p:tgtEl>
                                        <p:attrNameLst>
                                          <p:attrName>style.visibility</p:attrName>
                                        </p:attrNameLst>
                                      </p:cBhvr>
                                      <p:to>
                                        <p:strVal val="hidden"/>
                                      </p:to>
                                    </p:set>
                                  </p:childTnLst>
                                </p:cTn>
                              </p:par>
                              <p:par>
                                <p:cTn id="166" presetID="31" presetClass="exit" presetSubtype="0" fill="hold" grpId="1" nodeType="withEffect">
                                  <p:stCondLst>
                                    <p:cond delay="0"/>
                                  </p:stCondLst>
                                  <p:childTnLst>
                                    <p:anim calcmode="lin" valueType="num">
                                      <p:cBhvr>
                                        <p:cTn id="167" dur="1000"/>
                                        <p:tgtEl>
                                          <p:spTgt spid="50"/>
                                        </p:tgtEl>
                                        <p:attrNameLst>
                                          <p:attrName>ppt_w</p:attrName>
                                        </p:attrNameLst>
                                      </p:cBhvr>
                                      <p:tavLst>
                                        <p:tav tm="0">
                                          <p:val>
                                            <p:strVal val="ppt_w"/>
                                          </p:val>
                                        </p:tav>
                                        <p:tav tm="100000">
                                          <p:val>
                                            <p:fltVal val="0"/>
                                          </p:val>
                                        </p:tav>
                                      </p:tavLst>
                                    </p:anim>
                                    <p:anim calcmode="lin" valueType="num">
                                      <p:cBhvr>
                                        <p:cTn id="168" dur="1000"/>
                                        <p:tgtEl>
                                          <p:spTgt spid="50"/>
                                        </p:tgtEl>
                                        <p:attrNameLst>
                                          <p:attrName>ppt_h</p:attrName>
                                        </p:attrNameLst>
                                      </p:cBhvr>
                                      <p:tavLst>
                                        <p:tav tm="0">
                                          <p:val>
                                            <p:strVal val="ppt_h"/>
                                          </p:val>
                                        </p:tav>
                                        <p:tav tm="100000">
                                          <p:val>
                                            <p:fltVal val="0"/>
                                          </p:val>
                                        </p:tav>
                                      </p:tavLst>
                                    </p:anim>
                                    <p:anim calcmode="lin" valueType="num">
                                      <p:cBhvr>
                                        <p:cTn id="169" dur="1000"/>
                                        <p:tgtEl>
                                          <p:spTgt spid="50"/>
                                        </p:tgtEl>
                                        <p:attrNameLst>
                                          <p:attrName>style.rotation</p:attrName>
                                        </p:attrNameLst>
                                      </p:cBhvr>
                                      <p:tavLst>
                                        <p:tav tm="0">
                                          <p:val>
                                            <p:fltVal val="0"/>
                                          </p:val>
                                        </p:tav>
                                        <p:tav tm="100000">
                                          <p:val>
                                            <p:fltVal val="90"/>
                                          </p:val>
                                        </p:tav>
                                      </p:tavLst>
                                    </p:anim>
                                    <p:animEffect transition="out" filter="fade">
                                      <p:cBhvr>
                                        <p:cTn id="170" dur="1000"/>
                                        <p:tgtEl>
                                          <p:spTgt spid="50"/>
                                        </p:tgtEl>
                                      </p:cBhvr>
                                    </p:animEffect>
                                    <p:set>
                                      <p:cBhvr>
                                        <p:cTn id="171" dur="1" fill="hold">
                                          <p:stCondLst>
                                            <p:cond delay="999"/>
                                          </p:stCondLst>
                                        </p:cTn>
                                        <p:tgtEl>
                                          <p:spTgt spid="50"/>
                                        </p:tgtEl>
                                        <p:attrNameLst>
                                          <p:attrName>style.visibility</p:attrName>
                                        </p:attrNameLst>
                                      </p:cBhvr>
                                      <p:to>
                                        <p:strVal val="hidden"/>
                                      </p:to>
                                    </p:set>
                                  </p:childTnLst>
                                </p:cTn>
                              </p:par>
                            </p:childTnLst>
                          </p:cTn>
                        </p:par>
                      </p:childTnLst>
                    </p:cTn>
                  </p:par>
                  <p:par>
                    <p:cTn id="172" fill="hold">
                      <p:stCondLst>
                        <p:cond delay="indefinite"/>
                      </p:stCondLst>
                      <p:childTnLst>
                        <p:par>
                          <p:cTn id="173" fill="hold">
                            <p:stCondLst>
                              <p:cond delay="0"/>
                            </p:stCondLst>
                            <p:childTnLst>
                              <p:par>
                                <p:cTn id="174" presetID="53" presetClass="entr" presetSubtype="16" fill="hold" grpId="0" nodeType="clickEffect">
                                  <p:stCondLst>
                                    <p:cond delay="0"/>
                                  </p:stCondLst>
                                  <p:childTnLst>
                                    <p:set>
                                      <p:cBhvr>
                                        <p:cTn id="175" dur="1" fill="hold">
                                          <p:stCondLst>
                                            <p:cond delay="0"/>
                                          </p:stCondLst>
                                        </p:cTn>
                                        <p:tgtEl>
                                          <p:spTgt spid="60"/>
                                        </p:tgtEl>
                                        <p:attrNameLst>
                                          <p:attrName>style.visibility</p:attrName>
                                        </p:attrNameLst>
                                      </p:cBhvr>
                                      <p:to>
                                        <p:strVal val="visible"/>
                                      </p:to>
                                    </p:set>
                                    <p:anim calcmode="lin" valueType="num">
                                      <p:cBhvr>
                                        <p:cTn id="176" dur="500" fill="hold"/>
                                        <p:tgtEl>
                                          <p:spTgt spid="60"/>
                                        </p:tgtEl>
                                        <p:attrNameLst>
                                          <p:attrName>ppt_w</p:attrName>
                                        </p:attrNameLst>
                                      </p:cBhvr>
                                      <p:tavLst>
                                        <p:tav tm="0">
                                          <p:val>
                                            <p:fltVal val="0"/>
                                          </p:val>
                                        </p:tav>
                                        <p:tav tm="100000">
                                          <p:val>
                                            <p:strVal val="#ppt_w"/>
                                          </p:val>
                                        </p:tav>
                                      </p:tavLst>
                                    </p:anim>
                                    <p:anim calcmode="lin" valueType="num">
                                      <p:cBhvr>
                                        <p:cTn id="177" dur="500" fill="hold"/>
                                        <p:tgtEl>
                                          <p:spTgt spid="60"/>
                                        </p:tgtEl>
                                        <p:attrNameLst>
                                          <p:attrName>ppt_h</p:attrName>
                                        </p:attrNameLst>
                                      </p:cBhvr>
                                      <p:tavLst>
                                        <p:tav tm="0">
                                          <p:val>
                                            <p:fltVal val="0"/>
                                          </p:val>
                                        </p:tav>
                                        <p:tav tm="100000">
                                          <p:val>
                                            <p:strVal val="#ppt_h"/>
                                          </p:val>
                                        </p:tav>
                                      </p:tavLst>
                                    </p:anim>
                                    <p:animEffect transition="in" filter="fade">
                                      <p:cBhvr>
                                        <p:cTn id="178" dur="500"/>
                                        <p:tgtEl>
                                          <p:spTgt spid="60"/>
                                        </p:tgtEl>
                                      </p:cBhvr>
                                    </p:animEffect>
                                  </p:childTnLst>
                                </p:cTn>
                              </p:par>
                            </p:childTnLst>
                          </p:cTn>
                        </p:par>
                      </p:childTnLst>
                    </p:cTn>
                  </p:par>
                  <p:par>
                    <p:cTn id="179" fill="hold">
                      <p:stCondLst>
                        <p:cond delay="indefinite"/>
                      </p:stCondLst>
                      <p:childTnLst>
                        <p:par>
                          <p:cTn id="180" fill="hold">
                            <p:stCondLst>
                              <p:cond delay="0"/>
                            </p:stCondLst>
                            <p:childTnLst>
                              <p:par>
                                <p:cTn id="181" presetID="42" presetClass="exit" presetSubtype="0" fill="hold" nodeType="clickEffect">
                                  <p:stCondLst>
                                    <p:cond delay="0"/>
                                  </p:stCondLst>
                                  <p:childTnLst>
                                    <p:animEffect transition="out" filter="fade">
                                      <p:cBhvr>
                                        <p:cTn id="182" dur="1000"/>
                                        <p:tgtEl>
                                          <p:spTgt spid="6"/>
                                        </p:tgtEl>
                                      </p:cBhvr>
                                    </p:animEffect>
                                    <p:anim calcmode="lin" valueType="num">
                                      <p:cBhvr>
                                        <p:cTn id="183" dur="1000"/>
                                        <p:tgtEl>
                                          <p:spTgt spid="6"/>
                                        </p:tgtEl>
                                        <p:attrNameLst>
                                          <p:attrName>ppt_x</p:attrName>
                                        </p:attrNameLst>
                                      </p:cBhvr>
                                      <p:tavLst>
                                        <p:tav tm="0">
                                          <p:val>
                                            <p:strVal val="ppt_x"/>
                                          </p:val>
                                        </p:tav>
                                        <p:tav tm="100000">
                                          <p:val>
                                            <p:strVal val="ppt_x"/>
                                          </p:val>
                                        </p:tav>
                                      </p:tavLst>
                                    </p:anim>
                                    <p:anim calcmode="lin" valueType="num">
                                      <p:cBhvr>
                                        <p:cTn id="184" dur="1000"/>
                                        <p:tgtEl>
                                          <p:spTgt spid="6"/>
                                        </p:tgtEl>
                                        <p:attrNameLst>
                                          <p:attrName>ppt_y</p:attrName>
                                        </p:attrNameLst>
                                      </p:cBhvr>
                                      <p:tavLst>
                                        <p:tav tm="0">
                                          <p:val>
                                            <p:strVal val="ppt_y"/>
                                          </p:val>
                                        </p:tav>
                                        <p:tav tm="100000">
                                          <p:val>
                                            <p:strVal val="ppt_y+.1"/>
                                          </p:val>
                                        </p:tav>
                                      </p:tavLst>
                                    </p:anim>
                                    <p:set>
                                      <p:cBhvr>
                                        <p:cTn id="185" dur="1" fill="hold">
                                          <p:stCondLst>
                                            <p:cond delay="999"/>
                                          </p:stCondLst>
                                        </p:cTn>
                                        <p:tgtEl>
                                          <p:spTgt spid="6"/>
                                        </p:tgtEl>
                                        <p:attrNameLst>
                                          <p:attrName>style.visibility</p:attrName>
                                        </p:attrNameLst>
                                      </p:cBhvr>
                                      <p:to>
                                        <p:strVal val="hidden"/>
                                      </p:to>
                                    </p:set>
                                  </p:childTnLst>
                                </p:cTn>
                              </p:par>
                              <p:par>
                                <p:cTn id="186" presetID="42" presetClass="exit" presetSubtype="0" fill="hold" grpId="1" nodeType="withEffect">
                                  <p:stCondLst>
                                    <p:cond delay="0"/>
                                  </p:stCondLst>
                                  <p:childTnLst>
                                    <p:animEffect transition="out" filter="fade">
                                      <p:cBhvr>
                                        <p:cTn id="187" dur="1000"/>
                                        <p:tgtEl>
                                          <p:spTgt spid="60"/>
                                        </p:tgtEl>
                                      </p:cBhvr>
                                    </p:animEffect>
                                    <p:anim calcmode="lin" valueType="num">
                                      <p:cBhvr>
                                        <p:cTn id="188" dur="1000"/>
                                        <p:tgtEl>
                                          <p:spTgt spid="60"/>
                                        </p:tgtEl>
                                        <p:attrNameLst>
                                          <p:attrName>ppt_x</p:attrName>
                                        </p:attrNameLst>
                                      </p:cBhvr>
                                      <p:tavLst>
                                        <p:tav tm="0">
                                          <p:val>
                                            <p:strVal val="ppt_x"/>
                                          </p:val>
                                        </p:tav>
                                        <p:tav tm="100000">
                                          <p:val>
                                            <p:strVal val="ppt_x"/>
                                          </p:val>
                                        </p:tav>
                                      </p:tavLst>
                                    </p:anim>
                                    <p:anim calcmode="lin" valueType="num">
                                      <p:cBhvr>
                                        <p:cTn id="189" dur="1000"/>
                                        <p:tgtEl>
                                          <p:spTgt spid="60"/>
                                        </p:tgtEl>
                                        <p:attrNameLst>
                                          <p:attrName>ppt_y</p:attrName>
                                        </p:attrNameLst>
                                      </p:cBhvr>
                                      <p:tavLst>
                                        <p:tav tm="0">
                                          <p:val>
                                            <p:strVal val="ppt_y"/>
                                          </p:val>
                                        </p:tav>
                                        <p:tav tm="100000">
                                          <p:val>
                                            <p:strVal val="ppt_y+.1"/>
                                          </p:val>
                                        </p:tav>
                                      </p:tavLst>
                                    </p:anim>
                                    <p:set>
                                      <p:cBhvr>
                                        <p:cTn id="190" dur="1" fill="hold">
                                          <p:stCondLst>
                                            <p:cond delay="999"/>
                                          </p:stCondLst>
                                        </p:cTn>
                                        <p:tgtEl>
                                          <p:spTgt spid="60"/>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10" presetClass="entr" presetSubtype="0" fill="hold" grpId="1" nodeType="clickEffect">
                                  <p:stCondLst>
                                    <p:cond delay="0"/>
                                  </p:stCondLst>
                                  <p:childTnLst>
                                    <p:set>
                                      <p:cBhvr>
                                        <p:cTn id="194" dur="1" fill="hold">
                                          <p:stCondLst>
                                            <p:cond delay="0"/>
                                          </p:stCondLst>
                                        </p:cTn>
                                        <p:tgtEl>
                                          <p:spTgt spid="73"/>
                                        </p:tgtEl>
                                        <p:attrNameLst>
                                          <p:attrName>style.visibility</p:attrName>
                                        </p:attrNameLst>
                                      </p:cBhvr>
                                      <p:to>
                                        <p:strVal val="visible"/>
                                      </p:to>
                                    </p:set>
                                    <p:animEffect transition="in" filter="fade">
                                      <p:cBhvr>
                                        <p:cTn id="195" dur="500"/>
                                        <p:tgtEl>
                                          <p:spTgt spid="73"/>
                                        </p:tgtEl>
                                      </p:cBhvr>
                                    </p:animEffect>
                                  </p:childTnLst>
                                </p:cTn>
                              </p:par>
                            </p:childTnLst>
                          </p:cTn>
                        </p:par>
                        <p:par>
                          <p:cTn id="196" fill="hold">
                            <p:stCondLst>
                              <p:cond delay="500"/>
                            </p:stCondLst>
                            <p:childTnLst>
                              <p:par>
                                <p:cTn id="197" presetID="42" presetClass="path" presetSubtype="0" accel="50000" decel="50000" fill="hold" grpId="0" nodeType="afterEffect">
                                  <p:stCondLst>
                                    <p:cond delay="0"/>
                                  </p:stCondLst>
                                  <p:childTnLst>
                                    <p:animMotion origin="layout" path="M 2.77778E-7 3.33333E-6 L 0.60122 -0.00579 " pathEditMode="relative" rAng="0" ptsTypes="AA">
                                      <p:cBhvr>
                                        <p:cTn id="198" dur="2000" fill="hold"/>
                                        <p:tgtEl>
                                          <p:spTgt spid="73"/>
                                        </p:tgtEl>
                                        <p:attrNameLst>
                                          <p:attrName>ppt_x</p:attrName>
                                          <p:attrName>ppt_y</p:attrName>
                                        </p:attrNameLst>
                                      </p:cBhvr>
                                      <p:rCtr x="30052" y="-301"/>
                                    </p:animMotion>
                                  </p:childTnLst>
                                </p:cTn>
                              </p:par>
                            </p:childTnLst>
                          </p:cTn>
                        </p:par>
                        <p:par>
                          <p:cTn id="199" fill="hold">
                            <p:stCondLst>
                              <p:cond delay="2500"/>
                            </p:stCondLst>
                            <p:childTnLst>
                              <p:par>
                                <p:cTn id="200" presetID="10" presetClass="exit" presetSubtype="0" fill="hold" grpId="2" nodeType="afterEffect">
                                  <p:stCondLst>
                                    <p:cond delay="0"/>
                                  </p:stCondLst>
                                  <p:childTnLst>
                                    <p:animEffect transition="out" filter="fade">
                                      <p:cBhvr>
                                        <p:cTn id="201" dur="500"/>
                                        <p:tgtEl>
                                          <p:spTgt spid="73"/>
                                        </p:tgtEl>
                                      </p:cBhvr>
                                    </p:animEffect>
                                    <p:set>
                                      <p:cBhvr>
                                        <p:cTn id="202" dur="1" fill="hold">
                                          <p:stCondLst>
                                            <p:cond delay="499"/>
                                          </p:stCondLst>
                                        </p:cTn>
                                        <p:tgtEl>
                                          <p:spTgt spid="73"/>
                                        </p:tgtEl>
                                        <p:attrNameLst>
                                          <p:attrName>style.visibility</p:attrName>
                                        </p:attrNameLst>
                                      </p:cBhvr>
                                      <p:to>
                                        <p:strVal val="hidden"/>
                                      </p:to>
                                    </p:set>
                                  </p:childTnLst>
                                </p:cTn>
                              </p:par>
                            </p:childTnLst>
                          </p:cTn>
                        </p:par>
                      </p:childTnLst>
                    </p:cTn>
                  </p:par>
                  <p:par>
                    <p:cTn id="203" fill="hold">
                      <p:stCondLst>
                        <p:cond delay="indefinite"/>
                      </p:stCondLst>
                      <p:childTnLst>
                        <p:par>
                          <p:cTn id="204" fill="hold">
                            <p:stCondLst>
                              <p:cond delay="0"/>
                            </p:stCondLst>
                            <p:childTnLst>
                              <p:par>
                                <p:cTn id="205" presetID="42" presetClass="entr" presetSubtype="0" fill="hold" nodeType="clickEffect">
                                  <p:stCondLst>
                                    <p:cond delay="0"/>
                                  </p:stCondLst>
                                  <p:childTnLst>
                                    <p:set>
                                      <p:cBhvr>
                                        <p:cTn id="206" dur="1" fill="hold">
                                          <p:stCondLst>
                                            <p:cond delay="0"/>
                                          </p:stCondLst>
                                        </p:cTn>
                                        <p:tgtEl>
                                          <p:spTgt spid="13"/>
                                        </p:tgtEl>
                                        <p:attrNameLst>
                                          <p:attrName>style.visibility</p:attrName>
                                        </p:attrNameLst>
                                      </p:cBhvr>
                                      <p:to>
                                        <p:strVal val="visible"/>
                                      </p:to>
                                    </p:set>
                                    <p:animEffect transition="in" filter="fade">
                                      <p:cBhvr>
                                        <p:cTn id="207" dur="1000"/>
                                        <p:tgtEl>
                                          <p:spTgt spid="13"/>
                                        </p:tgtEl>
                                      </p:cBhvr>
                                    </p:animEffect>
                                    <p:anim calcmode="lin" valueType="num">
                                      <p:cBhvr>
                                        <p:cTn id="208" dur="1000" fill="hold"/>
                                        <p:tgtEl>
                                          <p:spTgt spid="13"/>
                                        </p:tgtEl>
                                        <p:attrNameLst>
                                          <p:attrName>ppt_x</p:attrName>
                                        </p:attrNameLst>
                                      </p:cBhvr>
                                      <p:tavLst>
                                        <p:tav tm="0">
                                          <p:val>
                                            <p:strVal val="#ppt_x"/>
                                          </p:val>
                                        </p:tav>
                                        <p:tav tm="100000">
                                          <p:val>
                                            <p:strVal val="#ppt_x"/>
                                          </p:val>
                                        </p:tav>
                                      </p:tavLst>
                                    </p:anim>
                                    <p:anim calcmode="lin" valueType="num">
                                      <p:cBhvr>
                                        <p:cTn id="20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0" fill="hold">
                      <p:stCondLst>
                        <p:cond delay="indefinite"/>
                      </p:stCondLst>
                      <p:childTnLst>
                        <p:par>
                          <p:cTn id="211" fill="hold">
                            <p:stCondLst>
                              <p:cond delay="0"/>
                            </p:stCondLst>
                            <p:childTnLst>
                              <p:par>
                                <p:cTn id="212" presetID="31" presetClass="entr" presetSubtype="0" fill="hold" grpId="0" nodeType="clickEffect">
                                  <p:stCondLst>
                                    <p:cond delay="0"/>
                                  </p:stCondLst>
                                  <p:childTnLst>
                                    <p:set>
                                      <p:cBhvr>
                                        <p:cTn id="213" dur="1" fill="hold">
                                          <p:stCondLst>
                                            <p:cond delay="0"/>
                                          </p:stCondLst>
                                        </p:cTn>
                                        <p:tgtEl>
                                          <p:spTgt spid="53"/>
                                        </p:tgtEl>
                                        <p:attrNameLst>
                                          <p:attrName>style.visibility</p:attrName>
                                        </p:attrNameLst>
                                      </p:cBhvr>
                                      <p:to>
                                        <p:strVal val="visible"/>
                                      </p:to>
                                    </p:set>
                                    <p:anim calcmode="lin" valueType="num">
                                      <p:cBhvr>
                                        <p:cTn id="214" dur="1000" fill="hold"/>
                                        <p:tgtEl>
                                          <p:spTgt spid="53"/>
                                        </p:tgtEl>
                                        <p:attrNameLst>
                                          <p:attrName>ppt_w</p:attrName>
                                        </p:attrNameLst>
                                      </p:cBhvr>
                                      <p:tavLst>
                                        <p:tav tm="0">
                                          <p:val>
                                            <p:fltVal val="0"/>
                                          </p:val>
                                        </p:tav>
                                        <p:tav tm="100000">
                                          <p:val>
                                            <p:strVal val="#ppt_w"/>
                                          </p:val>
                                        </p:tav>
                                      </p:tavLst>
                                    </p:anim>
                                    <p:anim calcmode="lin" valueType="num">
                                      <p:cBhvr>
                                        <p:cTn id="215" dur="1000" fill="hold"/>
                                        <p:tgtEl>
                                          <p:spTgt spid="53"/>
                                        </p:tgtEl>
                                        <p:attrNameLst>
                                          <p:attrName>ppt_h</p:attrName>
                                        </p:attrNameLst>
                                      </p:cBhvr>
                                      <p:tavLst>
                                        <p:tav tm="0">
                                          <p:val>
                                            <p:fltVal val="0"/>
                                          </p:val>
                                        </p:tav>
                                        <p:tav tm="100000">
                                          <p:val>
                                            <p:strVal val="#ppt_h"/>
                                          </p:val>
                                        </p:tav>
                                      </p:tavLst>
                                    </p:anim>
                                    <p:anim calcmode="lin" valueType="num">
                                      <p:cBhvr>
                                        <p:cTn id="216" dur="1000" fill="hold"/>
                                        <p:tgtEl>
                                          <p:spTgt spid="53"/>
                                        </p:tgtEl>
                                        <p:attrNameLst>
                                          <p:attrName>style.rotation</p:attrName>
                                        </p:attrNameLst>
                                      </p:cBhvr>
                                      <p:tavLst>
                                        <p:tav tm="0">
                                          <p:val>
                                            <p:fltVal val="90"/>
                                          </p:val>
                                        </p:tav>
                                        <p:tav tm="100000">
                                          <p:val>
                                            <p:fltVal val="0"/>
                                          </p:val>
                                        </p:tav>
                                      </p:tavLst>
                                    </p:anim>
                                    <p:animEffect transition="in" filter="fade">
                                      <p:cBhvr>
                                        <p:cTn id="217" dur="1000"/>
                                        <p:tgtEl>
                                          <p:spTgt spid="53"/>
                                        </p:tgtEl>
                                      </p:cBhvr>
                                    </p:animEffect>
                                  </p:childTnLst>
                                </p:cTn>
                              </p:par>
                              <p:par>
                                <p:cTn id="218" presetID="31" presetClass="entr" presetSubtype="0" fill="hold" grpId="0" nodeType="withEffect">
                                  <p:stCondLst>
                                    <p:cond delay="0"/>
                                  </p:stCondLst>
                                  <p:childTnLst>
                                    <p:set>
                                      <p:cBhvr>
                                        <p:cTn id="219" dur="1" fill="hold">
                                          <p:stCondLst>
                                            <p:cond delay="0"/>
                                          </p:stCondLst>
                                        </p:cTn>
                                        <p:tgtEl>
                                          <p:spTgt spid="54"/>
                                        </p:tgtEl>
                                        <p:attrNameLst>
                                          <p:attrName>style.visibility</p:attrName>
                                        </p:attrNameLst>
                                      </p:cBhvr>
                                      <p:to>
                                        <p:strVal val="visible"/>
                                      </p:to>
                                    </p:set>
                                    <p:anim calcmode="lin" valueType="num">
                                      <p:cBhvr>
                                        <p:cTn id="220" dur="1000" fill="hold"/>
                                        <p:tgtEl>
                                          <p:spTgt spid="54"/>
                                        </p:tgtEl>
                                        <p:attrNameLst>
                                          <p:attrName>ppt_w</p:attrName>
                                        </p:attrNameLst>
                                      </p:cBhvr>
                                      <p:tavLst>
                                        <p:tav tm="0">
                                          <p:val>
                                            <p:fltVal val="0"/>
                                          </p:val>
                                        </p:tav>
                                        <p:tav tm="100000">
                                          <p:val>
                                            <p:strVal val="#ppt_w"/>
                                          </p:val>
                                        </p:tav>
                                      </p:tavLst>
                                    </p:anim>
                                    <p:anim calcmode="lin" valueType="num">
                                      <p:cBhvr>
                                        <p:cTn id="221" dur="1000" fill="hold"/>
                                        <p:tgtEl>
                                          <p:spTgt spid="54"/>
                                        </p:tgtEl>
                                        <p:attrNameLst>
                                          <p:attrName>ppt_h</p:attrName>
                                        </p:attrNameLst>
                                      </p:cBhvr>
                                      <p:tavLst>
                                        <p:tav tm="0">
                                          <p:val>
                                            <p:fltVal val="0"/>
                                          </p:val>
                                        </p:tav>
                                        <p:tav tm="100000">
                                          <p:val>
                                            <p:strVal val="#ppt_h"/>
                                          </p:val>
                                        </p:tav>
                                      </p:tavLst>
                                    </p:anim>
                                    <p:anim calcmode="lin" valueType="num">
                                      <p:cBhvr>
                                        <p:cTn id="222" dur="1000" fill="hold"/>
                                        <p:tgtEl>
                                          <p:spTgt spid="54"/>
                                        </p:tgtEl>
                                        <p:attrNameLst>
                                          <p:attrName>style.rotation</p:attrName>
                                        </p:attrNameLst>
                                      </p:cBhvr>
                                      <p:tavLst>
                                        <p:tav tm="0">
                                          <p:val>
                                            <p:fltVal val="90"/>
                                          </p:val>
                                        </p:tav>
                                        <p:tav tm="100000">
                                          <p:val>
                                            <p:fltVal val="0"/>
                                          </p:val>
                                        </p:tav>
                                      </p:tavLst>
                                    </p:anim>
                                    <p:animEffect transition="in" filter="fade">
                                      <p:cBhvr>
                                        <p:cTn id="223" dur="1000"/>
                                        <p:tgtEl>
                                          <p:spTgt spid="54"/>
                                        </p:tgtEl>
                                      </p:cBhvr>
                                    </p:animEffect>
                                  </p:childTnLst>
                                </p:cTn>
                              </p:par>
                            </p:childTnLst>
                          </p:cTn>
                        </p:par>
                      </p:childTnLst>
                    </p:cTn>
                  </p:par>
                  <p:par>
                    <p:cTn id="224" fill="hold">
                      <p:stCondLst>
                        <p:cond delay="indefinite"/>
                      </p:stCondLst>
                      <p:childTnLst>
                        <p:par>
                          <p:cTn id="225" fill="hold">
                            <p:stCondLst>
                              <p:cond delay="0"/>
                            </p:stCondLst>
                            <p:childTnLst>
                              <p:par>
                                <p:cTn id="226" presetID="53" presetClass="entr" presetSubtype="16" fill="hold" grpId="0" nodeType="clickEffect">
                                  <p:stCondLst>
                                    <p:cond delay="0"/>
                                  </p:stCondLst>
                                  <p:childTnLst>
                                    <p:set>
                                      <p:cBhvr>
                                        <p:cTn id="227" dur="1" fill="hold">
                                          <p:stCondLst>
                                            <p:cond delay="0"/>
                                          </p:stCondLst>
                                        </p:cTn>
                                        <p:tgtEl>
                                          <p:spTgt spid="69"/>
                                        </p:tgtEl>
                                        <p:attrNameLst>
                                          <p:attrName>style.visibility</p:attrName>
                                        </p:attrNameLst>
                                      </p:cBhvr>
                                      <p:to>
                                        <p:strVal val="visible"/>
                                      </p:to>
                                    </p:set>
                                    <p:anim calcmode="lin" valueType="num">
                                      <p:cBhvr>
                                        <p:cTn id="228" dur="500" fill="hold"/>
                                        <p:tgtEl>
                                          <p:spTgt spid="69"/>
                                        </p:tgtEl>
                                        <p:attrNameLst>
                                          <p:attrName>ppt_w</p:attrName>
                                        </p:attrNameLst>
                                      </p:cBhvr>
                                      <p:tavLst>
                                        <p:tav tm="0">
                                          <p:val>
                                            <p:fltVal val="0"/>
                                          </p:val>
                                        </p:tav>
                                        <p:tav tm="100000">
                                          <p:val>
                                            <p:strVal val="#ppt_w"/>
                                          </p:val>
                                        </p:tav>
                                      </p:tavLst>
                                    </p:anim>
                                    <p:anim calcmode="lin" valueType="num">
                                      <p:cBhvr>
                                        <p:cTn id="229" dur="500" fill="hold"/>
                                        <p:tgtEl>
                                          <p:spTgt spid="69"/>
                                        </p:tgtEl>
                                        <p:attrNameLst>
                                          <p:attrName>ppt_h</p:attrName>
                                        </p:attrNameLst>
                                      </p:cBhvr>
                                      <p:tavLst>
                                        <p:tav tm="0">
                                          <p:val>
                                            <p:fltVal val="0"/>
                                          </p:val>
                                        </p:tav>
                                        <p:tav tm="100000">
                                          <p:val>
                                            <p:strVal val="#ppt_h"/>
                                          </p:val>
                                        </p:tav>
                                      </p:tavLst>
                                    </p:anim>
                                    <p:animEffect transition="in" filter="fade">
                                      <p:cBhvr>
                                        <p:cTn id="230" dur="500"/>
                                        <p:tgtEl>
                                          <p:spTgt spid="69"/>
                                        </p:tgtEl>
                                      </p:cBhvr>
                                    </p:animEffect>
                                  </p:childTnLst>
                                </p:cTn>
                              </p:par>
                              <p:par>
                                <p:cTn id="231" presetID="53" presetClass="entr" presetSubtype="16" fill="hold" grpId="0" nodeType="withEffect">
                                  <p:stCondLst>
                                    <p:cond delay="0"/>
                                  </p:stCondLst>
                                  <p:childTnLst>
                                    <p:set>
                                      <p:cBhvr>
                                        <p:cTn id="232" dur="1" fill="hold">
                                          <p:stCondLst>
                                            <p:cond delay="0"/>
                                          </p:stCondLst>
                                        </p:cTn>
                                        <p:tgtEl>
                                          <p:spTgt spid="70"/>
                                        </p:tgtEl>
                                        <p:attrNameLst>
                                          <p:attrName>style.visibility</p:attrName>
                                        </p:attrNameLst>
                                      </p:cBhvr>
                                      <p:to>
                                        <p:strVal val="visible"/>
                                      </p:to>
                                    </p:set>
                                    <p:anim calcmode="lin" valueType="num">
                                      <p:cBhvr>
                                        <p:cTn id="233" dur="500" fill="hold"/>
                                        <p:tgtEl>
                                          <p:spTgt spid="70"/>
                                        </p:tgtEl>
                                        <p:attrNameLst>
                                          <p:attrName>ppt_w</p:attrName>
                                        </p:attrNameLst>
                                      </p:cBhvr>
                                      <p:tavLst>
                                        <p:tav tm="0">
                                          <p:val>
                                            <p:fltVal val="0"/>
                                          </p:val>
                                        </p:tav>
                                        <p:tav tm="100000">
                                          <p:val>
                                            <p:strVal val="#ppt_w"/>
                                          </p:val>
                                        </p:tav>
                                      </p:tavLst>
                                    </p:anim>
                                    <p:anim calcmode="lin" valueType="num">
                                      <p:cBhvr>
                                        <p:cTn id="234" dur="500" fill="hold"/>
                                        <p:tgtEl>
                                          <p:spTgt spid="70"/>
                                        </p:tgtEl>
                                        <p:attrNameLst>
                                          <p:attrName>ppt_h</p:attrName>
                                        </p:attrNameLst>
                                      </p:cBhvr>
                                      <p:tavLst>
                                        <p:tav tm="0">
                                          <p:val>
                                            <p:fltVal val="0"/>
                                          </p:val>
                                        </p:tav>
                                        <p:tav tm="100000">
                                          <p:val>
                                            <p:strVal val="#ppt_h"/>
                                          </p:val>
                                        </p:tav>
                                      </p:tavLst>
                                    </p:anim>
                                    <p:animEffect transition="in" filter="fade">
                                      <p:cBhvr>
                                        <p:cTn id="235" dur="500"/>
                                        <p:tgtEl>
                                          <p:spTgt spid="70"/>
                                        </p:tgtEl>
                                      </p:cBhvr>
                                    </p:animEffect>
                                  </p:childTnLst>
                                </p:cTn>
                              </p:par>
                            </p:childTnLst>
                          </p:cTn>
                        </p:par>
                      </p:childTnLst>
                    </p:cTn>
                  </p:par>
                  <p:par>
                    <p:cTn id="236" fill="hold">
                      <p:stCondLst>
                        <p:cond delay="indefinite"/>
                      </p:stCondLst>
                      <p:childTnLst>
                        <p:par>
                          <p:cTn id="237" fill="hold">
                            <p:stCondLst>
                              <p:cond delay="0"/>
                            </p:stCondLst>
                            <p:childTnLst>
                              <p:par>
                                <p:cTn id="238" presetID="31" presetClass="exit" presetSubtype="0" fill="hold" grpId="1" nodeType="clickEffect">
                                  <p:stCondLst>
                                    <p:cond delay="0"/>
                                  </p:stCondLst>
                                  <p:childTnLst>
                                    <p:anim calcmode="lin" valueType="num">
                                      <p:cBhvr>
                                        <p:cTn id="239" dur="1000"/>
                                        <p:tgtEl>
                                          <p:spTgt spid="69"/>
                                        </p:tgtEl>
                                        <p:attrNameLst>
                                          <p:attrName>ppt_w</p:attrName>
                                        </p:attrNameLst>
                                      </p:cBhvr>
                                      <p:tavLst>
                                        <p:tav tm="0">
                                          <p:val>
                                            <p:strVal val="ppt_w"/>
                                          </p:val>
                                        </p:tav>
                                        <p:tav tm="100000">
                                          <p:val>
                                            <p:fltVal val="0"/>
                                          </p:val>
                                        </p:tav>
                                      </p:tavLst>
                                    </p:anim>
                                    <p:anim calcmode="lin" valueType="num">
                                      <p:cBhvr>
                                        <p:cTn id="240" dur="1000"/>
                                        <p:tgtEl>
                                          <p:spTgt spid="69"/>
                                        </p:tgtEl>
                                        <p:attrNameLst>
                                          <p:attrName>ppt_h</p:attrName>
                                        </p:attrNameLst>
                                      </p:cBhvr>
                                      <p:tavLst>
                                        <p:tav tm="0">
                                          <p:val>
                                            <p:strVal val="ppt_h"/>
                                          </p:val>
                                        </p:tav>
                                        <p:tav tm="100000">
                                          <p:val>
                                            <p:fltVal val="0"/>
                                          </p:val>
                                        </p:tav>
                                      </p:tavLst>
                                    </p:anim>
                                    <p:anim calcmode="lin" valueType="num">
                                      <p:cBhvr>
                                        <p:cTn id="241" dur="1000"/>
                                        <p:tgtEl>
                                          <p:spTgt spid="69"/>
                                        </p:tgtEl>
                                        <p:attrNameLst>
                                          <p:attrName>style.rotation</p:attrName>
                                        </p:attrNameLst>
                                      </p:cBhvr>
                                      <p:tavLst>
                                        <p:tav tm="0">
                                          <p:val>
                                            <p:fltVal val="0"/>
                                          </p:val>
                                        </p:tav>
                                        <p:tav tm="100000">
                                          <p:val>
                                            <p:fltVal val="90"/>
                                          </p:val>
                                        </p:tav>
                                      </p:tavLst>
                                    </p:anim>
                                    <p:animEffect transition="out" filter="fade">
                                      <p:cBhvr>
                                        <p:cTn id="242" dur="1000"/>
                                        <p:tgtEl>
                                          <p:spTgt spid="69"/>
                                        </p:tgtEl>
                                      </p:cBhvr>
                                    </p:animEffect>
                                    <p:set>
                                      <p:cBhvr>
                                        <p:cTn id="243" dur="1" fill="hold">
                                          <p:stCondLst>
                                            <p:cond delay="999"/>
                                          </p:stCondLst>
                                        </p:cTn>
                                        <p:tgtEl>
                                          <p:spTgt spid="69"/>
                                        </p:tgtEl>
                                        <p:attrNameLst>
                                          <p:attrName>style.visibility</p:attrName>
                                        </p:attrNameLst>
                                      </p:cBhvr>
                                      <p:to>
                                        <p:strVal val="hidden"/>
                                      </p:to>
                                    </p:set>
                                  </p:childTnLst>
                                </p:cTn>
                              </p:par>
                              <p:par>
                                <p:cTn id="244" presetID="31" presetClass="exit" presetSubtype="0" fill="hold" grpId="1" nodeType="withEffect">
                                  <p:stCondLst>
                                    <p:cond delay="0"/>
                                  </p:stCondLst>
                                  <p:childTnLst>
                                    <p:anim calcmode="lin" valueType="num">
                                      <p:cBhvr>
                                        <p:cTn id="245" dur="1000"/>
                                        <p:tgtEl>
                                          <p:spTgt spid="70"/>
                                        </p:tgtEl>
                                        <p:attrNameLst>
                                          <p:attrName>ppt_w</p:attrName>
                                        </p:attrNameLst>
                                      </p:cBhvr>
                                      <p:tavLst>
                                        <p:tav tm="0">
                                          <p:val>
                                            <p:strVal val="ppt_w"/>
                                          </p:val>
                                        </p:tav>
                                        <p:tav tm="100000">
                                          <p:val>
                                            <p:fltVal val="0"/>
                                          </p:val>
                                        </p:tav>
                                      </p:tavLst>
                                    </p:anim>
                                    <p:anim calcmode="lin" valueType="num">
                                      <p:cBhvr>
                                        <p:cTn id="246" dur="1000"/>
                                        <p:tgtEl>
                                          <p:spTgt spid="70"/>
                                        </p:tgtEl>
                                        <p:attrNameLst>
                                          <p:attrName>ppt_h</p:attrName>
                                        </p:attrNameLst>
                                      </p:cBhvr>
                                      <p:tavLst>
                                        <p:tav tm="0">
                                          <p:val>
                                            <p:strVal val="ppt_h"/>
                                          </p:val>
                                        </p:tav>
                                        <p:tav tm="100000">
                                          <p:val>
                                            <p:fltVal val="0"/>
                                          </p:val>
                                        </p:tav>
                                      </p:tavLst>
                                    </p:anim>
                                    <p:anim calcmode="lin" valueType="num">
                                      <p:cBhvr>
                                        <p:cTn id="247" dur="1000"/>
                                        <p:tgtEl>
                                          <p:spTgt spid="70"/>
                                        </p:tgtEl>
                                        <p:attrNameLst>
                                          <p:attrName>style.rotation</p:attrName>
                                        </p:attrNameLst>
                                      </p:cBhvr>
                                      <p:tavLst>
                                        <p:tav tm="0">
                                          <p:val>
                                            <p:fltVal val="0"/>
                                          </p:val>
                                        </p:tav>
                                        <p:tav tm="100000">
                                          <p:val>
                                            <p:fltVal val="90"/>
                                          </p:val>
                                        </p:tav>
                                      </p:tavLst>
                                    </p:anim>
                                    <p:animEffect transition="out" filter="fade">
                                      <p:cBhvr>
                                        <p:cTn id="248" dur="1000"/>
                                        <p:tgtEl>
                                          <p:spTgt spid="70"/>
                                        </p:tgtEl>
                                      </p:cBhvr>
                                    </p:animEffect>
                                    <p:set>
                                      <p:cBhvr>
                                        <p:cTn id="249" dur="1" fill="hold">
                                          <p:stCondLst>
                                            <p:cond delay="999"/>
                                          </p:stCondLst>
                                        </p:cTn>
                                        <p:tgtEl>
                                          <p:spTgt spid="70"/>
                                        </p:tgtEl>
                                        <p:attrNameLst>
                                          <p:attrName>style.visibility</p:attrName>
                                        </p:attrNameLst>
                                      </p:cBhvr>
                                      <p:to>
                                        <p:strVal val="hidden"/>
                                      </p:to>
                                    </p:set>
                                  </p:childTnLst>
                                </p:cTn>
                              </p:par>
                              <p:par>
                                <p:cTn id="250" presetID="31" presetClass="exit" presetSubtype="0" fill="hold" grpId="1" nodeType="withEffect">
                                  <p:stCondLst>
                                    <p:cond delay="0"/>
                                  </p:stCondLst>
                                  <p:childTnLst>
                                    <p:anim calcmode="lin" valueType="num">
                                      <p:cBhvr>
                                        <p:cTn id="251" dur="1000"/>
                                        <p:tgtEl>
                                          <p:spTgt spid="53"/>
                                        </p:tgtEl>
                                        <p:attrNameLst>
                                          <p:attrName>ppt_w</p:attrName>
                                        </p:attrNameLst>
                                      </p:cBhvr>
                                      <p:tavLst>
                                        <p:tav tm="0">
                                          <p:val>
                                            <p:strVal val="ppt_w"/>
                                          </p:val>
                                        </p:tav>
                                        <p:tav tm="100000">
                                          <p:val>
                                            <p:fltVal val="0"/>
                                          </p:val>
                                        </p:tav>
                                      </p:tavLst>
                                    </p:anim>
                                    <p:anim calcmode="lin" valueType="num">
                                      <p:cBhvr>
                                        <p:cTn id="252" dur="1000"/>
                                        <p:tgtEl>
                                          <p:spTgt spid="53"/>
                                        </p:tgtEl>
                                        <p:attrNameLst>
                                          <p:attrName>ppt_h</p:attrName>
                                        </p:attrNameLst>
                                      </p:cBhvr>
                                      <p:tavLst>
                                        <p:tav tm="0">
                                          <p:val>
                                            <p:strVal val="ppt_h"/>
                                          </p:val>
                                        </p:tav>
                                        <p:tav tm="100000">
                                          <p:val>
                                            <p:fltVal val="0"/>
                                          </p:val>
                                        </p:tav>
                                      </p:tavLst>
                                    </p:anim>
                                    <p:anim calcmode="lin" valueType="num">
                                      <p:cBhvr>
                                        <p:cTn id="253" dur="1000"/>
                                        <p:tgtEl>
                                          <p:spTgt spid="53"/>
                                        </p:tgtEl>
                                        <p:attrNameLst>
                                          <p:attrName>style.rotation</p:attrName>
                                        </p:attrNameLst>
                                      </p:cBhvr>
                                      <p:tavLst>
                                        <p:tav tm="0">
                                          <p:val>
                                            <p:fltVal val="0"/>
                                          </p:val>
                                        </p:tav>
                                        <p:tav tm="100000">
                                          <p:val>
                                            <p:fltVal val="90"/>
                                          </p:val>
                                        </p:tav>
                                      </p:tavLst>
                                    </p:anim>
                                    <p:animEffect transition="out" filter="fade">
                                      <p:cBhvr>
                                        <p:cTn id="254" dur="1000"/>
                                        <p:tgtEl>
                                          <p:spTgt spid="53"/>
                                        </p:tgtEl>
                                      </p:cBhvr>
                                    </p:animEffect>
                                    <p:set>
                                      <p:cBhvr>
                                        <p:cTn id="255" dur="1" fill="hold">
                                          <p:stCondLst>
                                            <p:cond delay="999"/>
                                          </p:stCondLst>
                                        </p:cTn>
                                        <p:tgtEl>
                                          <p:spTgt spid="53"/>
                                        </p:tgtEl>
                                        <p:attrNameLst>
                                          <p:attrName>style.visibility</p:attrName>
                                        </p:attrNameLst>
                                      </p:cBhvr>
                                      <p:to>
                                        <p:strVal val="hidden"/>
                                      </p:to>
                                    </p:set>
                                  </p:childTnLst>
                                </p:cTn>
                              </p:par>
                              <p:par>
                                <p:cTn id="256" presetID="31" presetClass="exit" presetSubtype="0" fill="hold" grpId="1" nodeType="withEffect">
                                  <p:stCondLst>
                                    <p:cond delay="0"/>
                                  </p:stCondLst>
                                  <p:childTnLst>
                                    <p:anim calcmode="lin" valueType="num">
                                      <p:cBhvr>
                                        <p:cTn id="257" dur="1000"/>
                                        <p:tgtEl>
                                          <p:spTgt spid="54"/>
                                        </p:tgtEl>
                                        <p:attrNameLst>
                                          <p:attrName>ppt_w</p:attrName>
                                        </p:attrNameLst>
                                      </p:cBhvr>
                                      <p:tavLst>
                                        <p:tav tm="0">
                                          <p:val>
                                            <p:strVal val="ppt_w"/>
                                          </p:val>
                                        </p:tav>
                                        <p:tav tm="100000">
                                          <p:val>
                                            <p:fltVal val="0"/>
                                          </p:val>
                                        </p:tav>
                                      </p:tavLst>
                                    </p:anim>
                                    <p:anim calcmode="lin" valueType="num">
                                      <p:cBhvr>
                                        <p:cTn id="258" dur="1000"/>
                                        <p:tgtEl>
                                          <p:spTgt spid="54"/>
                                        </p:tgtEl>
                                        <p:attrNameLst>
                                          <p:attrName>ppt_h</p:attrName>
                                        </p:attrNameLst>
                                      </p:cBhvr>
                                      <p:tavLst>
                                        <p:tav tm="0">
                                          <p:val>
                                            <p:strVal val="ppt_h"/>
                                          </p:val>
                                        </p:tav>
                                        <p:tav tm="100000">
                                          <p:val>
                                            <p:fltVal val="0"/>
                                          </p:val>
                                        </p:tav>
                                      </p:tavLst>
                                    </p:anim>
                                    <p:anim calcmode="lin" valueType="num">
                                      <p:cBhvr>
                                        <p:cTn id="259" dur="1000"/>
                                        <p:tgtEl>
                                          <p:spTgt spid="54"/>
                                        </p:tgtEl>
                                        <p:attrNameLst>
                                          <p:attrName>style.rotation</p:attrName>
                                        </p:attrNameLst>
                                      </p:cBhvr>
                                      <p:tavLst>
                                        <p:tav tm="0">
                                          <p:val>
                                            <p:fltVal val="0"/>
                                          </p:val>
                                        </p:tav>
                                        <p:tav tm="100000">
                                          <p:val>
                                            <p:fltVal val="90"/>
                                          </p:val>
                                        </p:tav>
                                      </p:tavLst>
                                    </p:anim>
                                    <p:animEffect transition="out" filter="fade">
                                      <p:cBhvr>
                                        <p:cTn id="260" dur="1000"/>
                                        <p:tgtEl>
                                          <p:spTgt spid="54"/>
                                        </p:tgtEl>
                                      </p:cBhvr>
                                    </p:animEffect>
                                    <p:set>
                                      <p:cBhvr>
                                        <p:cTn id="261" dur="1" fill="hold">
                                          <p:stCondLst>
                                            <p:cond delay="999"/>
                                          </p:stCondLst>
                                        </p:cTn>
                                        <p:tgtEl>
                                          <p:spTgt spid="54"/>
                                        </p:tgtEl>
                                        <p:attrNameLst>
                                          <p:attrName>style.visibility</p:attrName>
                                        </p:attrNameLst>
                                      </p:cBhvr>
                                      <p:to>
                                        <p:strVal val="hidden"/>
                                      </p:to>
                                    </p:set>
                                  </p:childTnLst>
                                </p:cTn>
                              </p:par>
                            </p:childTnLst>
                          </p:cTn>
                        </p:par>
                      </p:childTnLst>
                    </p:cTn>
                  </p:par>
                  <p:par>
                    <p:cTn id="262" fill="hold">
                      <p:stCondLst>
                        <p:cond delay="indefinite"/>
                      </p:stCondLst>
                      <p:childTnLst>
                        <p:par>
                          <p:cTn id="263" fill="hold">
                            <p:stCondLst>
                              <p:cond delay="0"/>
                            </p:stCondLst>
                            <p:childTnLst>
                              <p:par>
                                <p:cTn id="264" presetID="53" presetClass="entr" presetSubtype="16" fill="hold" grpId="0" nodeType="clickEffect">
                                  <p:stCondLst>
                                    <p:cond delay="0"/>
                                  </p:stCondLst>
                                  <p:childTnLst>
                                    <p:set>
                                      <p:cBhvr>
                                        <p:cTn id="265" dur="1" fill="hold">
                                          <p:stCondLst>
                                            <p:cond delay="0"/>
                                          </p:stCondLst>
                                        </p:cTn>
                                        <p:tgtEl>
                                          <p:spTgt spid="61"/>
                                        </p:tgtEl>
                                        <p:attrNameLst>
                                          <p:attrName>style.visibility</p:attrName>
                                        </p:attrNameLst>
                                      </p:cBhvr>
                                      <p:to>
                                        <p:strVal val="visible"/>
                                      </p:to>
                                    </p:set>
                                    <p:anim calcmode="lin" valueType="num">
                                      <p:cBhvr>
                                        <p:cTn id="266" dur="500" fill="hold"/>
                                        <p:tgtEl>
                                          <p:spTgt spid="61"/>
                                        </p:tgtEl>
                                        <p:attrNameLst>
                                          <p:attrName>ppt_w</p:attrName>
                                        </p:attrNameLst>
                                      </p:cBhvr>
                                      <p:tavLst>
                                        <p:tav tm="0">
                                          <p:val>
                                            <p:fltVal val="0"/>
                                          </p:val>
                                        </p:tav>
                                        <p:tav tm="100000">
                                          <p:val>
                                            <p:strVal val="#ppt_w"/>
                                          </p:val>
                                        </p:tav>
                                      </p:tavLst>
                                    </p:anim>
                                    <p:anim calcmode="lin" valueType="num">
                                      <p:cBhvr>
                                        <p:cTn id="267" dur="500" fill="hold"/>
                                        <p:tgtEl>
                                          <p:spTgt spid="61"/>
                                        </p:tgtEl>
                                        <p:attrNameLst>
                                          <p:attrName>ppt_h</p:attrName>
                                        </p:attrNameLst>
                                      </p:cBhvr>
                                      <p:tavLst>
                                        <p:tav tm="0">
                                          <p:val>
                                            <p:fltVal val="0"/>
                                          </p:val>
                                        </p:tav>
                                        <p:tav tm="100000">
                                          <p:val>
                                            <p:strVal val="#ppt_h"/>
                                          </p:val>
                                        </p:tav>
                                      </p:tavLst>
                                    </p:anim>
                                    <p:animEffect transition="in" filter="fade">
                                      <p:cBhvr>
                                        <p:cTn id="268" dur="500"/>
                                        <p:tgtEl>
                                          <p:spTgt spid="61"/>
                                        </p:tgtEl>
                                      </p:cBhvr>
                                    </p:animEffect>
                                  </p:childTnLst>
                                </p:cTn>
                              </p:par>
                            </p:childTnLst>
                          </p:cTn>
                        </p:par>
                      </p:childTnLst>
                    </p:cTn>
                  </p:par>
                  <p:par>
                    <p:cTn id="269" fill="hold">
                      <p:stCondLst>
                        <p:cond delay="indefinite"/>
                      </p:stCondLst>
                      <p:childTnLst>
                        <p:par>
                          <p:cTn id="270" fill="hold">
                            <p:stCondLst>
                              <p:cond delay="0"/>
                            </p:stCondLst>
                            <p:childTnLst>
                              <p:par>
                                <p:cTn id="271" presetID="53" presetClass="entr" presetSubtype="16" fill="hold" grpId="0" nodeType="clickEffect">
                                  <p:stCondLst>
                                    <p:cond delay="0"/>
                                  </p:stCondLst>
                                  <p:childTnLst>
                                    <p:set>
                                      <p:cBhvr>
                                        <p:cTn id="272" dur="1" fill="hold">
                                          <p:stCondLst>
                                            <p:cond delay="0"/>
                                          </p:stCondLst>
                                        </p:cTn>
                                        <p:tgtEl>
                                          <p:spTgt spid="65"/>
                                        </p:tgtEl>
                                        <p:attrNameLst>
                                          <p:attrName>style.visibility</p:attrName>
                                        </p:attrNameLst>
                                      </p:cBhvr>
                                      <p:to>
                                        <p:strVal val="visible"/>
                                      </p:to>
                                    </p:set>
                                    <p:anim calcmode="lin" valueType="num">
                                      <p:cBhvr>
                                        <p:cTn id="273" dur="500" fill="hold"/>
                                        <p:tgtEl>
                                          <p:spTgt spid="65"/>
                                        </p:tgtEl>
                                        <p:attrNameLst>
                                          <p:attrName>ppt_w</p:attrName>
                                        </p:attrNameLst>
                                      </p:cBhvr>
                                      <p:tavLst>
                                        <p:tav tm="0">
                                          <p:val>
                                            <p:fltVal val="0"/>
                                          </p:val>
                                        </p:tav>
                                        <p:tav tm="100000">
                                          <p:val>
                                            <p:strVal val="#ppt_w"/>
                                          </p:val>
                                        </p:tav>
                                      </p:tavLst>
                                    </p:anim>
                                    <p:anim calcmode="lin" valueType="num">
                                      <p:cBhvr>
                                        <p:cTn id="274" dur="500" fill="hold"/>
                                        <p:tgtEl>
                                          <p:spTgt spid="65"/>
                                        </p:tgtEl>
                                        <p:attrNameLst>
                                          <p:attrName>ppt_h</p:attrName>
                                        </p:attrNameLst>
                                      </p:cBhvr>
                                      <p:tavLst>
                                        <p:tav tm="0">
                                          <p:val>
                                            <p:fltVal val="0"/>
                                          </p:val>
                                        </p:tav>
                                        <p:tav tm="100000">
                                          <p:val>
                                            <p:strVal val="#ppt_h"/>
                                          </p:val>
                                        </p:tav>
                                      </p:tavLst>
                                    </p:anim>
                                    <p:animEffect transition="in" filter="fade">
                                      <p:cBhvr>
                                        <p:cTn id="275" dur="500"/>
                                        <p:tgtEl>
                                          <p:spTgt spid="65"/>
                                        </p:tgtEl>
                                      </p:cBhvr>
                                    </p:animEffect>
                                  </p:childTnLst>
                                </p:cTn>
                              </p:par>
                            </p:childTnLst>
                          </p:cTn>
                        </p:par>
                      </p:childTnLst>
                    </p:cTn>
                  </p:par>
                  <p:par>
                    <p:cTn id="276" fill="hold">
                      <p:stCondLst>
                        <p:cond delay="indefinite"/>
                      </p:stCondLst>
                      <p:childTnLst>
                        <p:par>
                          <p:cTn id="277" fill="hold">
                            <p:stCondLst>
                              <p:cond delay="0"/>
                            </p:stCondLst>
                            <p:childTnLst>
                              <p:par>
                                <p:cTn id="278" presetID="42" presetClass="exit" presetSubtype="0" fill="hold" nodeType="clickEffect">
                                  <p:stCondLst>
                                    <p:cond delay="0"/>
                                  </p:stCondLst>
                                  <p:childTnLst>
                                    <p:animEffect transition="out" filter="fade">
                                      <p:cBhvr>
                                        <p:cTn id="279" dur="1000"/>
                                        <p:tgtEl>
                                          <p:spTgt spid="4"/>
                                        </p:tgtEl>
                                      </p:cBhvr>
                                    </p:animEffect>
                                    <p:anim calcmode="lin" valueType="num">
                                      <p:cBhvr>
                                        <p:cTn id="280" dur="1000"/>
                                        <p:tgtEl>
                                          <p:spTgt spid="4"/>
                                        </p:tgtEl>
                                        <p:attrNameLst>
                                          <p:attrName>ppt_x</p:attrName>
                                        </p:attrNameLst>
                                      </p:cBhvr>
                                      <p:tavLst>
                                        <p:tav tm="0">
                                          <p:val>
                                            <p:strVal val="ppt_x"/>
                                          </p:val>
                                        </p:tav>
                                        <p:tav tm="100000">
                                          <p:val>
                                            <p:strVal val="ppt_x"/>
                                          </p:val>
                                        </p:tav>
                                      </p:tavLst>
                                    </p:anim>
                                    <p:anim calcmode="lin" valueType="num">
                                      <p:cBhvr>
                                        <p:cTn id="281" dur="1000"/>
                                        <p:tgtEl>
                                          <p:spTgt spid="4"/>
                                        </p:tgtEl>
                                        <p:attrNameLst>
                                          <p:attrName>ppt_y</p:attrName>
                                        </p:attrNameLst>
                                      </p:cBhvr>
                                      <p:tavLst>
                                        <p:tav tm="0">
                                          <p:val>
                                            <p:strVal val="ppt_y"/>
                                          </p:val>
                                        </p:tav>
                                        <p:tav tm="100000">
                                          <p:val>
                                            <p:strVal val="ppt_y+.1"/>
                                          </p:val>
                                        </p:tav>
                                      </p:tavLst>
                                    </p:anim>
                                    <p:set>
                                      <p:cBhvr>
                                        <p:cTn id="282" dur="1" fill="hold">
                                          <p:stCondLst>
                                            <p:cond delay="999"/>
                                          </p:stCondLst>
                                        </p:cTn>
                                        <p:tgtEl>
                                          <p:spTgt spid="4"/>
                                        </p:tgtEl>
                                        <p:attrNameLst>
                                          <p:attrName>style.visibility</p:attrName>
                                        </p:attrNameLst>
                                      </p:cBhvr>
                                      <p:to>
                                        <p:strVal val="hidden"/>
                                      </p:to>
                                    </p:set>
                                  </p:childTnLst>
                                </p:cTn>
                              </p:par>
                              <p:par>
                                <p:cTn id="283" presetID="42" presetClass="exit" presetSubtype="0" fill="hold" grpId="1" nodeType="withEffect">
                                  <p:stCondLst>
                                    <p:cond delay="0"/>
                                  </p:stCondLst>
                                  <p:childTnLst>
                                    <p:animEffect transition="out" filter="fade">
                                      <p:cBhvr>
                                        <p:cTn id="284" dur="1000"/>
                                        <p:tgtEl>
                                          <p:spTgt spid="65"/>
                                        </p:tgtEl>
                                      </p:cBhvr>
                                    </p:animEffect>
                                    <p:anim calcmode="lin" valueType="num">
                                      <p:cBhvr>
                                        <p:cTn id="285" dur="1000"/>
                                        <p:tgtEl>
                                          <p:spTgt spid="65"/>
                                        </p:tgtEl>
                                        <p:attrNameLst>
                                          <p:attrName>ppt_x</p:attrName>
                                        </p:attrNameLst>
                                      </p:cBhvr>
                                      <p:tavLst>
                                        <p:tav tm="0">
                                          <p:val>
                                            <p:strVal val="ppt_x"/>
                                          </p:val>
                                        </p:tav>
                                        <p:tav tm="100000">
                                          <p:val>
                                            <p:strVal val="ppt_x"/>
                                          </p:val>
                                        </p:tav>
                                      </p:tavLst>
                                    </p:anim>
                                    <p:anim calcmode="lin" valueType="num">
                                      <p:cBhvr>
                                        <p:cTn id="286" dur="1000"/>
                                        <p:tgtEl>
                                          <p:spTgt spid="65"/>
                                        </p:tgtEl>
                                        <p:attrNameLst>
                                          <p:attrName>ppt_y</p:attrName>
                                        </p:attrNameLst>
                                      </p:cBhvr>
                                      <p:tavLst>
                                        <p:tav tm="0">
                                          <p:val>
                                            <p:strVal val="ppt_y"/>
                                          </p:val>
                                        </p:tav>
                                        <p:tav tm="100000">
                                          <p:val>
                                            <p:strVal val="ppt_y+.1"/>
                                          </p:val>
                                        </p:tav>
                                      </p:tavLst>
                                    </p:anim>
                                    <p:set>
                                      <p:cBhvr>
                                        <p:cTn id="287" dur="1" fill="hold">
                                          <p:stCondLst>
                                            <p:cond delay="999"/>
                                          </p:stCondLst>
                                        </p:cTn>
                                        <p:tgtEl>
                                          <p:spTgt spid="65"/>
                                        </p:tgtEl>
                                        <p:attrNameLst>
                                          <p:attrName>style.visibility</p:attrName>
                                        </p:attrNameLst>
                                      </p:cBhvr>
                                      <p:to>
                                        <p:strVal val="hidden"/>
                                      </p:to>
                                    </p:set>
                                  </p:childTnLst>
                                </p:cTn>
                              </p:par>
                              <p:par>
                                <p:cTn id="288" presetID="42" presetClass="exit" presetSubtype="0" fill="hold" grpId="1" nodeType="withEffect">
                                  <p:stCondLst>
                                    <p:cond delay="0"/>
                                  </p:stCondLst>
                                  <p:childTnLst>
                                    <p:animEffect transition="out" filter="fade">
                                      <p:cBhvr>
                                        <p:cTn id="289" dur="1000"/>
                                        <p:tgtEl>
                                          <p:spTgt spid="61"/>
                                        </p:tgtEl>
                                      </p:cBhvr>
                                    </p:animEffect>
                                    <p:anim calcmode="lin" valueType="num">
                                      <p:cBhvr>
                                        <p:cTn id="290" dur="1000"/>
                                        <p:tgtEl>
                                          <p:spTgt spid="61"/>
                                        </p:tgtEl>
                                        <p:attrNameLst>
                                          <p:attrName>ppt_x</p:attrName>
                                        </p:attrNameLst>
                                      </p:cBhvr>
                                      <p:tavLst>
                                        <p:tav tm="0">
                                          <p:val>
                                            <p:strVal val="ppt_x"/>
                                          </p:val>
                                        </p:tav>
                                        <p:tav tm="100000">
                                          <p:val>
                                            <p:strVal val="ppt_x"/>
                                          </p:val>
                                        </p:tav>
                                      </p:tavLst>
                                    </p:anim>
                                    <p:anim calcmode="lin" valueType="num">
                                      <p:cBhvr>
                                        <p:cTn id="291" dur="1000"/>
                                        <p:tgtEl>
                                          <p:spTgt spid="61"/>
                                        </p:tgtEl>
                                        <p:attrNameLst>
                                          <p:attrName>ppt_y</p:attrName>
                                        </p:attrNameLst>
                                      </p:cBhvr>
                                      <p:tavLst>
                                        <p:tav tm="0">
                                          <p:val>
                                            <p:strVal val="ppt_y"/>
                                          </p:val>
                                        </p:tav>
                                        <p:tav tm="100000">
                                          <p:val>
                                            <p:strVal val="ppt_y+.1"/>
                                          </p:val>
                                        </p:tav>
                                      </p:tavLst>
                                    </p:anim>
                                    <p:set>
                                      <p:cBhvr>
                                        <p:cTn id="292" dur="1" fill="hold">
                                          <p:stCondLst>
                                            <p:cond delay="999"/>
                                          </p:stCondLst>
                                        </p:cTn>
                                        <p:tgtEl>
                                          <p:spTgt spid="61"/>
                                        </p:tgtEl>
                                        <p:attrNameLst>
                                          <p:attrName>style.visibility</p:attrName>
                                        </p:attrNameLst>
                                      </p:cBhvr>
                                      <p:to>
                                        <p:strVal val="hidden"/>
                                      </p:to>
                                    </p:set>
                                  </p:childTnLst>
                                </p:cTn>
                              </p:par>
                            </p:childTnLst>
                          </p:cTn>
                        </p:par>
                      </p:childTnLst>
                    </p:cTn>
                  </p:par>
                  <p:par>
                    <p:cTn id="293" fill="hold">
                      <p:stCondLst>
                        <p:cond delay="indefinite"/>
                      </p:stCondLst>
                      <p:childTnLst>
                        <p:par>
                          <p:cTn id="294" fill="hold">
                            <p:stCondLst>
                              <p:cond delay="0"/>
                            </p:stCondLst>
                            <p:childTnLst>
                              <p:par>
                                <p:cTn id="295" presetID="10" presetClass="exit" presetSubtype="0" fill="hold" grpId="0" nodeType="clickEffect">
                                  <p:stCondLst>
                                    <p:cond delay="0"/>
                                  </p:stCondLst>
                                  <p:childTnLst>
                                    <p:animEffect transition="out" filter="fade">
                                      <p:cBhvr>
                                        <p:cTn id="296" dur="500"/>
                                        <p:tgtEl>
                                          <p:spTgt spid="63"/>
                                        </p:tgtEl>
                                      </p:cBhvr>
                                    </p:animEffect>
                                    <p:set>
                                      <p:cBhvr>
                                        <p:cTn id="297" dur="1" fill="hold">
                                          <p:stCondLst>
                                            <p:cond delay="499"/>
                                          </p:stCondLst>
                                        </p:cTn>
                                        <p:tgtEl>
                                          <p:spTgt spid="63"/>
                                        </p:tgtEl>
                                        <p:attrNameLst>
                                          <p:attrName>style.visibility</p:attrName>
                                        </p:attrNameLst>
                                      </p:cBhvr>
                                      <p:to>
                                        <p:strVal val="hidden"/>
                                      </p:to>
                                    </p:set>
                                  </p:childTnLst>
                                </p:cTn>
                              </p:par>
                              <p:par>
                                <p:cTn id="298" presetID="10" presetClass="exit" presetSubtype="0" fill="hold" grpId="0" nodeType="withEffect">
                                  <p:stCondLst>
                                    <p:cond delay="0"/>
                                  </p:stCondLst>
                                  <p:childTnLst>
                                    <p:animEffect transition="out" filter="fade">
                                      <p:cBhvr>
                                        <p:cTn id="299" dur="500"/>
                                        <p:tgtEl>
                                          <p:spTgt spid="62"/>
                                        </p:tgtEl>
                                      </p:cBhvr>
                                    </p:animEffect>
                                    <p:set>
                                      <p:cBhvr>
                                        <p:cTn id="300" dur="1" fill="hold">
                                          <p:stCondLst>
                                            <p:cond delay="499"/>
                                          </p:stCondLst>
                                        </p:cTn>
                                        <p:tgtEl>
                                          <p:spTgt spid="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2" grpId="0" animBg="1"/>
      <p:bldP spid="3" grpId="0"/>
      <p:bldP spid="5" grpId="0" animBg="1"/>
      <p:bldP spid="5" grpId="1" animBg="1"/>
      <p:bldP spid="48" grpId="0" animBg="1"/>
      <p:bldP spid="48" grpId="1" animBg="1"/>
      <p:bldP spid="59" grpId="0" animBg="1"/>
      <p:bldP spid="59" grpId="1" animBg="1"/>
      <p:bldP spid="60" grpId="0" animBg="1"/>
      <p:bldP spid="60" grpId="1" animBg="1"/>
      <p:bldP spid="61" grpId="0" animBg="1"/>
      <p:bldP spid="61" grpId="1" animBg="1"/>
      <p:bldP spid="62" grpId="0"/>
      <p:bldP spid="65" grpId="0" animBg="1"/>
      <p:bldP spid="65" grpId="1" animBg="1"/>
      <p:bldP spid="57" grpId="0" animBg="1"/>
      <p:bldP spid="57" grpId="1" animBg="1"/>
      <p:bldP spid="66" grpId="0" animBg="1"/>
      <p:bldP spid="66" grpId="1" animBg="1"/>
      <p:bldP spid="50" grpId="0" animBg="1"/>
      <p:bldP spid="50" grpId="1" animBg="1"/>
      <p:bldP spid="51" grpId="0" animBg="1"/>
      <p:bldP spid="51" grpId="1" animBg="1"/>
      <p:bldP spid="67" grpId="0" animBg="1"/>
      <p:bldP spid="67" grpId="1" animBg="1"/>
      <p:bldP spid="68" grpId="0" animBg="1"/>
      <p:bldP spid="68" grpId="1" animBg="1"/>
      <p:bldP spid="53" grpId="0" animBg="1"/>
      <p:bldP spid="53" grpId="1" animBg="1"/>
      <p:bldP spid="54" grpId="0" animBg="1"/>
      <p:bldP spid="54" grpId="1" animBg="1"/>
      <p:bldP spid="69" grpId="0" animBg="1"/>
      <p:bldP spid="69" grpId="1" animBg="1"/>
      <p:bldP spid="70" grpId="0" animBg="1"/>
      <p:bldP spid="70" grpId="1" animBg="1"/>
      <p:bldP spid="71" grpId="0" animBg="1"/>
      <p:bldP spid="71" grpId="1" animBg="1"/>
      <p:bldP spid="58" grpId="0" animBg="1"/>
      <p:bldP spid="58" grpId="1" animBg="1"/>
      <p:bldP spid="58" grpId="2" animBg="1"/>
      <p:bldP spid="73" grpId="0" animBg="1"/>
      <p:bldP spid="73" grpId="1" animBg="1"/>
      <p:bldP spid="73"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429248"/>
            <a:ext cx="10242549" cy="1523497"/>
          </a:xfrm>
        </p:spPr>
        <p:txBody>
          <a:bodyPr/>
          <a:lstStyle/>
          <a:p>
            <a:r>
              <a:rPr lang="en-US" sz="4400" dirty="0"/>
              <a:t>High Availability and Disaster </a:t>
            </a:r>
            <a:r>
              <a:rPr lang="en-US" sz="4400" dirty="0" smtClean="0"/>
              <a:t/>
            </a:r>
            <a:br>
              <a:rPr lang="en-US" sz="4400" dirty="0" smtClean="0"/>
            </a:br>
            <a:r>
              <a:rPr lang="en-US" sz="4400" dirty="0" smtClean="0"/>
              <a:t>Recovery </a:t>
            </a:r>
            <a:r>
              <a:rPr lang="en-US" sz="4400" dirty="0"/>
              <a:t>Customer Panel: </a:t>
            </a:r>
            <a:r>
              <a:rPr lang="en-US" sz="4400" dirty="0" smtClean="0"/>
              <a:t/>
            </a:r>
            <a:br>
              <a:rPr lang="en-US" sz="4400" dirty="0" smtClean="0"/>
            </a:br>
            <a:r>
              <a:rPr lang="en-US" sz="4400" dirty="0" smtClean="0"/>
              <a:t>Architectures </a:t>
            </a:r>
            <a:r>
              <a:rPr lang="en-US" sz="4400" dirty="0"/>
              <a:t>and Lessons Learned</a:t>
            </a:r>
          </a:p>
        </p:txBody>
      </p:sp>
      <p:sp>
        <p:nvSpPr>
          <p:cNvPr id="3" name="Subtitle 2"/>
          <p:cNvSpPr>
            <a:spLocks noGrp="1"/>
          </p:cNvSpPr>
          <p:nvPr>
            <p:ph type="subTitle" idx="1"/>
          </p:nvPr>
        </p:nvSpPr>
        <p:spPr>
          <a:xfrm>
            <a:off x="969963" y="4343400"/>
            <a:ext cx="10242550" cy="463255"/>
          </a:xfrm>
        </p:spPr>
        <p:txBody>
          <a:bodyPr/>
          <a:lstStyle/>
          <a:p>
            <a:r>
              <a:rPr lang="en-CA" sz="2000" dirty="0" smtClean="0"/>
              <a:t>Microsoft:</a:t>
            </a:r>
          </a:p>
          <a:p>
            <a:r>
              <a:rPr lang="en-CA" sz="2000" dirty="0" smtClean="0"/>
              <a:t>	Sanjay Mishra</a:t>
            </a:r>
          </a:p>
          <a:p>
            <a:r>
              <a:rPr lang="en-CA" sz="2000" dirty="0" smtClean="0"/>
              <a:t>	</a:t>
            </a:r>
            <a:r>
              <a:rPr lang="en-CA" sz="2000" dirty="0" err="1" smtClean="0"/>
              <a:t>Prem</a:t>
            </a:r>
            <a:r>
              <a:rPr lang="en-CA" sz="2000" dirty="0" smtClean="0"/>
              <a:t> </a:t>
            </a:r>
            <a:r>
              <a:rPr lang="en-CA" sz="2000" dirty="0" err="1" smtClean="0"/>
              <a:t>Mehra</a:t>
            </a:r>
            <a:endParaRPr lang="en-CA" sz="2000" dirty="0" smtClean="0"/>
          </a:p>
          <a:p>
            <a:r>
              <a:rPr lang="en-US" sz="2000" dirty="0" smtClean="0"/>
              <a:t>Customers:</a:t>
            </a:r>
          </a:p>
          <a:p>
            <a:r>
              <a:rPr lang="en-US" sz="2000" dirty="0" smtClean="0"/>
              <a:t>	David P. Smith</a:t>
            </a:r>
          </a:p>
          <a:p>
            <a:r>
              <a:rPr lang="en-US" sz="2000" dirty="0" smtClean="0"/>
              <a:t>	</a:t>
            </a:r>
            <a:r>
              <a:rPr lang="en-US" sz="2000" dirty="0" err="1" smtClean="0"/>
              <a:t>Ayad</a:t>
            </a:r>
            <a:r>
              <a:rPr lang="en-US" sz="2000" dirty="0" smtClean="0"/>
              <a:t>  </a:t>
            </a:r>
            <a:r>
              <a:rPr lang="en-US" sz="2000" dirty="0" err="1" smtClean="0"/>
              <a:t>Shammout</a:t>
            </a:r>
            <a:endParaRPr lang="en-US" sz="2000" dirty="0" smtClean="0"/>
          </a:p>
          <a:p>
            <a:r>
              <a:rPr lang="en-US" sz="2000" dirty="0" smtClean="0"/>
              <a:t>	Thomas </a:t>
            </a:r>
            <a:r>
              <a:rPr lang="en-US" sz="2000" dirty="0" err="1" smtClean="0"/>
              <a:t>Grohser</a:t>
            </a:r>
            <a:endParaRPr lang="en-US" sz="2000" dirty="0" smtClean="0"/>
          </a:p>
          <a:p>
            <a:r>
              <a:rPr lang="en-US" sz="2000" dirty="0" smtClean="0"/>
              <a:t>	Michael </a:t>
            </a:r>
            <a:r>
              <a:rPr lang="en-US" sz="2000" dirty="0" err="1" smtClean="0"/>
              <a:t>Steineke</a:t>
            </a:r>
            <a:endParaRPr lang="en-US" sz="2000" dirty="0"/>
          </a:p>
        </p:txBody>
      </p:sp>
      <p:sp>
        <p:nvSpPr>
          <p:cNvPr id="6" name="Text Placeholder 5"/>
          <p:cNvSpPr>
            <a:spLocks noGrp="1"/>
          </p:cNvSpPr>
          <p:nvPr>
            <p:ph type="body" sz="quarter" idx="10"/>
          </p:nvPr>
        </p:nvSpPr>
        <p:spPr/>
        <p:txBody>
          <a:bodyPr/>
          <a:lstStyle/>
          <a:p>
            <a:r>
              <a:rPr lang="en-US" dirty="0"/>
              <a:t>DBI 309</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bwin</a:t>
            </a:r>
            <a:endParaRPr lang="en-US" dirty="0"/>
          </a:p>
        </p:txBody>
      </p:sp>
      <p:sp>
        <p:nvSpPr>
          <p:cNvPr id="3" name="Subtitle 2"/>
          <p:cNvSpPr>
            <a:spLocks noGrp="1"/>
          </p:cNvSpPr>
          <p:nvPr>
            <p:ph type="subTitle" idx="1"/>
          </p:nvPr>
        </p:nvSpPr>
        <p:spPr/>
        <p:txBody>
          <a:bodyPr/>
          <a:lstStyle/>
          <a:p>
            <a:r>
              <a:rPr lang="en-US" smtClean="0"/>
              <a:t>Thomas Grohser </a:t>
            </a:r>
            <a:endParaRPr lang="en-US" dirty="0" smtClean="0"/>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08412627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4" descr="Website_Cover.JPG"/>
          <p:cNvPicPr>
            <a:picLocks noChangeAspect="1"/>
          </p:cNvPicPr>
          <p:nvPr/>
        </p:nvPicPr>
        <p:blipFill>
          <a:blip r:embed="rId3">
            <a:lum contrast="4000"/>
            <a:extLst>
              <a:ext uri="{28A0092B-C50C-407E-A947-70E740481C1C}">
                <a14:useLocalDpi xmlns:a14="http://schemas.microsoft.com/office/drawing/2010/main" val="0"/>
              </a:ext>
            </a:extLst>
          </a:blip>
          <a:srcRect/>
          <a:stretch>
            <a:fillRect/>
          </a:stretch>
        </p:blipFill>
        <p:spPr bwMode="auto">
          <a:xfrm>
            <a:off x="6283049" y="2940582"/>
            <a:ext cx="5885826" cy="365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p:txBody>
          <a:bodyPr/>
          <a:lstStyle/>
          <a:p>
            <a:r>
              <a:rPr lang="en-US" smtClean="0"/>
              <a:t>About bwin</a:t>
            </a:r>
            <a:endParaRPr lang="en-US" dirty="0"/>
          </a:p>
        </p:txBody>
      </p:sp>
      <p:sp>
        <p:nvSpPr>
          <p:cNvPr id="4" name="Text Placeholder 3"/>
          <p:cNvSpPr>
            <a:spLocks noGrp="1"/>
          </p:cNvSpPr>
          <p:nvPr>
            <p:ph type="body" sz="quarter" idx="10"/>
          </p:nvPr>
        </p:nvSpPr>
        <p:spPr>
          <a:xfrm>
            <a:off x="519112" y="1447799"/>
            <a:ext cx="5575301" cy="5262979"/>
          </a:xfrm>
        </p:spPr>
        <p:txBody>
          <a:bodyPr/>
          <a:lstStyle/>
          <a:p>
            <a:r>
              <a:rPr lang="en-US" sz="2000" dirty="0"/>
              <a:t>World’s biggest publicly listed </a:t>
            </a:r>
            <a:r>
              <a:rPr lang="en-US" sz="2000" dirty="0" smtClean="0"/>
              <a:t/>
            </a:r>
            <a:br>
              <a:rPr lang="en-US" sz="2000" dirty="0" smtClean="0"/>
            </a:br>
            <a:r>
              <a:rPr lang="en-US" sz="2000" dirty="0" smtClean="0"/>
              <a:t>online</a:t>
            </a:r>
            <a:r>
              <a:rPr lang="en-US" sz="2000" dirty="0"/>
              <a:t> </a:t>
            </a:r>
            <a:r>
              <a:rPr lang="en-US" sz="2000" dirty="0" smtClean="0"/>
              <a:t>gaming </a:t>
            </a:r>
            <a:r>
              <a:rPr lang="en-US" sz="2000" dirty="0"/>
              <a:t>platform</a:t>
            </a:r>
          </a:p>
          <a:p>
            <a:r>
              <a:rPr lang="en-US" sz="2000" dirty="0"/>
              <a:t>World’s leading provider of </a:t>
            </a:r>
            <a:r>
              <a:rPr lang="en-US" sz="2000" dirty="0" smtClean="0"/>
              <a:t/>
            </a:r>
            <a:br>
              <a:rPr lang="en-US" sz="2000" dirty="0" smtClean="0"/>
            </a:br>
            <a:r>
              <a:rPr lang="en-US" sz="2000" dirty="0" smtClean="0"/>
              <a:t>online Sports </a:t>
            </a:r>
            <a:r>
              <a:rPr lang="en-US" sz="2000" dirty="0"/>
              <a:t>Betting</a:t>
            </a:r>
          </a:p>
          <a:p>
            <a:r>
              <a:rPr lang="en-US" sz="2000" dirty="0"/>
              <a:t>One of the largest Poker networks</a:t>
            </a:r>
          </a:p>
          <a:p>
            <a:r>
              <a:rPr lang="en-US" sz="2000" dirty="0"/>
              <a:t>Comprehensive range of Payment </a:t>
            </a:r>
            <a:r>
              <a:rPr lang="en-US" sz="2000" dirty="0" smtClean="0"/>
              <a:t/>
            </a:r>
            <a:br>
              <a:rPr lang="en-US" sz="2000" dirty="0" smtClean="0"/>
            </a:br>
            <a:r>
              <a:rPr lang="en-US" sz="2000" dirty="0" smtClean="0"/>
              <a:t>Service </a:t>
            </a:r>
            <a:r>
              <a:rPr lang="en-US" sz="2000" dirty="0"/>
              <a:t>Providing</a:t>
            </a:r>
          </a:p>
          <a:p>
            <a:r>
              <a:rPr lang="en-US" sz="2000" dirty="0"/>
              <a:t>Integrated gaming portal </a:t>
            </a:r>
            <a:r>
              <a:rPr lang="en-US" sz="2000" dirty="0" smtClean="0"/>
              <a:t>– </a:t>
            </a:r>
            <a:br>
              <a:rPr lang="en-US" sz="2000" dirty="0" smtClean="0"/>
            </a:br>
            <a:r>
              <a:rPr lang="en-US" sz="2000" dirty="0" smtClean="0"/>
              <a:t>22 </a:t>
            </a:r>
            <a:r>
              <a:rPr lang="en-US" sz="2000" dirty="0"/>
              <a:t>languages, </a:t>
            </a:r>
            <a:r>
              <a:rPr lang="en-US" sz="2000" dirty="0" smtClean="0"/>
              <a:t>25 </a:t>
            </a:r>
            <a:r>
              <a:rPr lang="en-US" sz="2000" dirty="0"/>
              <a:t>core markets</a:t>
            </a:r>
          </a:p>
          <a:p>
            <a:r>
              <a:rPr lang="en-US" sz="2000" dirty="0"/>
              <a:t>More than 20 million </a:t>
            </a:r>
            <a:r>
              <a:rPr lang="en-US" sz="2000" dirty="0" smtClean="0"/>
              <a:t>registered customers</a:t>
            </a:r>
            <a:endParaRPr lang="en-US" sz="2000" dirty="0"/>
          </a:p>
          <a:p>
            <a:r>
              <a:rPr lang="en-US" sz="2000" dirty="0"/>
              <a:t>1,500 employees </a:t>
            </a:r>
          </a:p>
          <a:p>
            <a:r>
              <a:rPr lang="en-US" sz="2000" dirty="0" err="1"/>
              <a:t>bwin</a:t>
            </a:r>
            <a:r>
              <a:rPr lang="en-US" sz="2000" dirty="0"/>
              <a:t> builds on the strengths of the </a:t>
            </a:r>
            <a:r>
              <a:rPr lang="en-US" sz="2000" dirty="0" smtClean="0"/>
              <a:t/>
            </a:r>
            <a:br>
              <a:rPr lang="en-US" sz="2000" dirty="0" smtClean="0"/>
            </a:br>
            <a:r>
              <a:rPr lang="en-US" sz="2000" dirty="0" smtClean="0"/>
              <a:t>web </a:t>
            </a:r>
            <a:r>
              <a:rPr lang="en-US" sz="2000" dirty="0"/>
              <a:t>in order </a:t>
            </a:r>
            <a:br>
              <a:rPr lang="en-US" sz="2000" dirty="0"/>
            </a:br>
            <a:r>
              <a:rPr lang="en-US" sz="2000" dirty="0"/>
              <a:t>to tie up responsibility and gaming </a:t>
            </a:r>
          </a:p>
          <a:p>
            <a:r>
              <a:rPr lang="en-US" sz="2000" dirty="0"/>
              <a:t>15 million page views and up to </a:t>
            </a:r>
            <a:r>
              <a:rPr lang="en-US" sz="2000" dirty="0" smtClean="0"/>
              <a:t/>
            </a:r>
            <a:br>
              <a:rPr lang="en-US" sz="2000" dirty="0" smtClean="0"/>
            </a:br>
            <a:r>
              <a:rPr lang="en-US" sz="2000" dirty="0" smtClean="0"/>
              <a:t>980,000 users </a:t>
            </a:r>
            <a:r>
              <a:rPr lang="en-US" sz="2000" dirty="0"/>
              <a:t>a day</a:t>
            </a:r>
          </a:p>
          <a:p>
            <a:endParaRPr lang="en-US" sz="2000" dirty="0"/>
          </a:p>
        </p:txBody>
      </p:sp>
    </p:spTree>
    <p:extLst>
      <p:ext uri="{BB962C8B-B14F-4D97-AF65-F5344CB8AC3E}">
        <p14:creationId xmlns:p14="http://schemas.microsoft.com/office/powerpoint/2010/main" val="245091811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bwin Mission &amp; Challenges</a:t>
            </a:r>
            <a:endParaRPr lang="en-US" dirty="0"/>
          </a:p>
        </p:txBody>
      </p:sp>
      <p:sp>
        <p:nvSpPr>
          <p:cNvPr id="3" name="Content Placeholder 2"/>
          <p:cNvSpPr>
            <a:spLocks noGrp="1"/>
          </p:cNvSpPr>
          <p:nvPr>
            <p:ph idx="1"/>
          </p:nvPr>
        </p:nvSpPr>
        <p:spPr/>
        <p:txBody>
          <a:bodyPr/>
          <a:lstStyle/>
          <a:p>
            <a:r>
              <a:rPr lang="en-US" smtClean="0"/>
              <a:t>The Mission: Failure is not an option</a:t>
            </a:r>
          </a:p>
          <a:p>
            <a:pPr lvl="0"/>
            <a:r>
              <a:rPr lang="en-US" smtClean="0"/>
              <a:t>Definition: VLDB – A database that needs attention – it’s not just size</a:t>
            </a:r>
          </a:p>
          <a:p>
            <a:r>
              <a:rPr lang="en-US" smtClean="0"/>
              <a:t>Service Level Agreement for Financial Transactions</a:t>
            </a:r>
          </a:p>
          <a:p>
            <a:pPr lvl="2"/>
            <a:r>
              <a:rPr lang="en-US" smtClean="0"/>
              <a:t>100% Transactional Consistency</a:t>
            </a:r>
          </a:p>
          <a:p>
            <a:pPr lvl="2"/>
            <a:r>
              <a:rPr lang="en-US" smtClean="0"/>
              <a:t>Zero data loss</a:t>
            </a:r>
          </a:p>
          <a:p>
            <a:pPr lvl="2"/>
            <a:r>
              <a:rPr lang="en-US" smtClean="0"/>
              <a:t>99.99x% availability @ 24 x 7</a:t>
            </a:r>
          </a:p>
          <a:p>
            <a:r>
              <a:rPr lang="en-US" smtClean="0"/>
              <a:t>Assumed worst case scenario: full datacenter failure with complete data loss within the datacenter</a:t>
            </a:r>
            <a:endParaRPr lang="en-US" dirty="0"/>
          </a:p>
        </p:txBody>
      </p:sp>
    </p:spTree>
    <p:extLst>
      <p:ext uri="{BB962C8B-B14F-4D97-AF65-F5344CB8AC3E}">
        <p14:creationId xmlns:p14="http://schemas.microsoft.com/office/powerpoint/2010/main" val="9515334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bwin Solution and Environment</a:t>
            </a:r>
            <a:endParaRPr lang="en-US" dirty="0"/>
          </a:p>
        </p:txBody>
      </p:sp>
      <p:sp>
        <p:nvSpPr>
          <p:cNvPr id="3" name="Content Placeholder 2"/>
          <p:cNvSpPr>
            <a:spLocks noGrp="1"/>
          </p:cNvSpPr>
          <p:nvPr>
            <p:ph idx="1"/>
          </p:nvPr>
        </p:nvSpPr>
        <p:spPr>
          <a:xfrm>
            <a:off x="519112" y="1447799"/>
            <a:ext cx="11149013" cy="4462760"/>
          </a:xfrm>
        </p:spPr>
        <p:txBody>
          <a:bodyPr/>
          <a:lstStyle/>
          <a:p>
            <a:r>
              <a:rPr lang="en-US" sz="2400" dirty="0" smtClean="0"/>
              <a:t>The Solution:</a:t>
            </a:r>
          </a:p>
          <a:p>
            <a:pPr lvl="1"/>
            <a:r>
              <a:rPr lang="en-US" sz="2000" dirty="0" smtClean="0"/>
              <a:t>Standardize everything</a:t>
            </a:r>
          </a:p>
          <a:p>
            <a:pPr lvl="1"/>
            <a:r>
              <a:rPr lang="en-US" sz="2000" dirty="0" smtClean="0"/>
              <a:t>Work by the book</a:t>
            </a:r>
          </a:p>
          <a:p>
            <a:pPr lvl="1"/>
            <a:r>
              <a:rPr lang="en-US" sz="2000" dirty="0" smtClean="0"/>
              <a:t>Have some clever guys at hand (if the book runs out of pages)</a:t>
            </a:r>
          </a:p>
          <a:p>
            <a:r>
              <a:rPr lang="en-US" sz="2400" dirty="0" smtClean="0"/>
              <a:t>Environment</a:t>
            </a:r>
          </a:p>
          <a:p>
            <a:pPr lvl="1"/>
            <a:r>
              <a:rPr lang="en-US" sz="2000" dirty="0" smtClean="0"/>
              <a:t>             5 DBA’s &amp; 1 Database Engineer</a:t>
            </a:r>
          </a:p>
          <a:p>
            <a:pPr lvl="1"/>
            <a:r>
              <a:rPr lang="en-US" sz="2000" dirty="0" smtClean="0"/>
              <a:t>        100+ SQL Server Instances  (SQL11, 2008R2, 2008 &amp; 2005)</a:t>
            </a:r>
          </a:p>
          <a:p>
            <a:pPr lvl="1"/>
            <a:r>
              <a:rPr lang="en-US" sz="2000" dirty="0" smtClean="0"/>
              <a:t>        120+ TB of data</a:t>
            </a:r>
          </a:p>
          <a:p>
            <a:pPr lvl="1"/>
            <a:r>
              <a:rPr lang="en-US" sz="2000" dirty="0" smtClean="0"/>
              <a:t>     1,400+ Databases</a:t>
            </a:r>
          </a:p>
          <a:p>
            <a:pPr lvl="1"/>
            <a:r>
              <a:rPr lang="en-US" sz="2000" dirty="0" smtClean="0"/>
              <a:t>     1,600+ TB storage</a:t>
            </a:r>
          </a:p>
          <a:p>
            <a:pPr lvl="1"/>
            <a:r>
              <a:rPr lang="en-US" sz="2000" dirty="0" smtClean="0"/>
              <a:t>     5,000+ GB RAM</a:t>
            </a:r>
          </a:p>
          <a:p>
            <a:pPr lvl="1"/>
            <a:r>
              <a:rPr lang="en-US" sz="2000" dirty="0" smtClean="0"/>
              <a:t>450,000+ SQL Statements per second on a single server</a:t>
            </a:r>
          </a:p>
          <a:p>
            <a:pPr lvl="1"/>
            <a:r>
              <a:rPr lang="en-US" sz="2000" dirty="0" smtClean="0"/>
              <a:t>500+ Billion database transactions per day</a:t>
            </a:r>
            <a:endParaRPr lang="en-US" sz="2000" dirty="0"/>
          </a:p>
        </p:txBody>
      </p:sp>
    </p:spTree>
    <p:extLst>
      <p:ext uri="{BB962C8B-B14F-4D97-AF65-F5344CB8AC3E}">
        <p14:creationId xmlns:p14="http://schemas.microsoft.com/office/powerpoint/2010/main" val="2445240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10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15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par>
                          <p:cTn id="40" fill="hold">
                            <p:stCondLst>
                              <p:cond delay="2000"/>
                            </p:stCondLst>
                            <p:childTnLst>
                              <p:par>
                                <p:cTn id="41" presetID="10" presetClass="entr" presetSubtype="0"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fade">
                                      <p:cBhvr>
                                        <p:cTn id="47" dur="500"/>
                                        <p:tgtEl>
                                          <p:spTgt spid="3">
                                            <p:txEl>
                                              <p:pRg st="9" end="9"/>
                                            </p:txEl>
                                          </p:spTgt>
                                        </p:tgtEl>
                                      </p:cBhvr>
                                    </p:animEffect>
                                  </p:childTnLst>
                                </p:cTn>
                              </p:par>
                            </p:childTnLst>
                          </p:cTn>
                        </p:par>
                        <p:par>
                          <p:cTn id="48" fill="hold">
                            <p:stCondLst>
                              <p:cond delay="3000"/>
                            </p:stCondLst>
                            <p:childTnLst>
                              <p:par>
                                <p:cTn id="49" presetID="10" presetClass="entr" presetSubtype="0" fill="hold" nodeType="after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500"/>
                                        <p:tgtEl>
                                          <p:spTgt spid="3">
                                            <p:txEl>
                                              <p:pRg st="11" end="11"/>
                                            </p:txEl>
                                          </p:spTgt>
                                        </p:tgtEl>
                                      </p:cBhvr>
                                    </p:animEffect>
                                  </p:childTnLst>
                                </p:cTn>
                              </p:par>
                            </p:childTnLst>
                          </p:cTn>
                        </p:par>
                        <p:par>
                          <p:cTn id="56" fill="hold">
                            <p:stCondLst>
                              <p:cond delay="4000"/>
                            </p:stCondLst>
                            <p:childTnLst>
                              <p:par>
                                <p:cTn id="57" presetID="10" presetClass="entr" presetSubtype="0" fill="hold" nodeType="after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Effect transition="in" filter="fade">
                                      <p:cBhvr>
                                        <p:cTn id="5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bwin Infrastructure </a:t>
            </a:r>
            <a:br>
              <a:rPr lang="en-US" smtClean="0"/>
            </a:br>
            <a:r>
              <a:rPr lang="en-US" smtClean="0"/>
              <a:t>Scale Up &amp; Zero Data Loss</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05" y="246017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9971" y="25146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05" y="42672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5460" y="42672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21" y="56388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396" y="5660571"/>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59408" y="5627915"/>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7083" y="5649686"/>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Straight Arrow Connector 17"/>
          <p:cNvCxnSpPr/>
          <p:nvPr/>
        </p:nvCxnSpPr>
        <p:spPr>
          <a:xfrm flipV="1">
            <a:off x="4367662" y="2868386"/>
            <a:ext cx="3758221" cy="4898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Straight Arrow Connector 19"/>
          <p:cNvCxnSpPr>
            <a:endCxn id="32" idx="1"/>
          </p:cNvCxnSpPr>
          <p:nvPr/>
        </p:nvCxnSpPr>
        <p:spPr>
          <a:xfrm flipH="1">
            <a:off x="3148781" y="3744686"/>
            <a:ext cx="1" cy="4082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Straight Arrow Connector 21"/>
          <p:cNvCxnSpPr/>
          <p:nvPr/>
        </p:nvCxnSpPr>
        <p:spPr>
          <a:xfrm>
            <a:off x="4164515" y="3505200"/>
            <a:ext cx="3758221" cy="914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9" name="Flowchart: Magnetic Disk 28"/>
          <p:cNvSpPr/>
          <p:nvPr/>
        </p:nvSpPr>
        <p:spPr>
          <a:xfrm>
            <a:off x="2031471" y="2476500"/>
            <a:ext cx="2031471" cy="1143000"/>
          </a:xfrm>
          <a:prstGeom prst="flowChartMagneticDisk">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dirty="0" smtClean="0"/>
              <a:t>Principal</a:t>
            </a:r>
            <a:endParaRPr lang="en-US" dirty="0"/>
          </a:p>
        </p:txBody>
      </p:sp>
      <p:sp>
        <p:nvSpPr>
          <p:cNvPr id="30" name="Flowchart: Magnetic Disk 29"/>
          <p:cNvSpPr/>
          <p:nvPr/>
        </p:nvSpPr>
        <p:spPr>
          <a:xfrm>
            <a:off x="8329030" y="2460170"/>
            <a:ext cx="2031471" cy="1143000"/>
          </a:xfrm>
          <a:prstGeom prst="flowChartMagneticDisk">
            <a:avLst/>
          </a:prstGeom>
          <a:solidFill>
            <a:schemeClr val="accent3"/>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Mirror</a:t>
            </a:r>
            <a:endParaRPr lang="en-US" dirty="0"/>
          </a:p>
        </p:txBody>
      </p:sp>
      <p:sp>
        <p:nvSpPr>
          <p:cNvPr id="31" name="Flowchart: Magnetic Disk 30"/>
          <p:cNvSpPr/>
          <p:nvPr/>
        </p:nvSpPr>
        <p:spPr>
          <a:xfrm>
            <a:off x="8329030" y="4152900"/>
            <a:ext cx="2031471" cy="1143000"/>
          </a:xfrm>
          <a:prstGeom prst="flowChartMagneticDisk">
            <a:avLst/>
          </a:prstGeom>
          <a:ln/>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smtClean="0"/>
              <a:t>Log Shipping</a:t>
            </a:r>
          </a:p>
          <a:p>
            <a:pPr algn="ctr"/>
            <a:r>
              <a:rPr lang="en-US" dirty="0" smtClean="0"/>
              <a:t>1h delay</a:t>
            </a:r>
            <a:endParaRPr lang="en-US" dirty="0"/>
          </a:p>
        </p:txBody>
      </p:sp>
      <p:sp>
        <p:nvSpPr>
          <p:cNvPr id="32" name="Flowchart: Magnetic Disk 31"/>
          <p:cNvSpPr/>
          <p:nvPr/>
        </p:nvSpPr>
        <p:spPr>
          <a:xfrm>
            <a:off x="2133044" y="4152900"/>
            <a:ext cx="2031471" cy="1143000"/>
          </a:xfrm>
          <a:prstGeom prst="flowChartMagneticDisk">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t>Log Shipping</a:t>
            </a:r>
          </a:p>
          <a:p>
            <a:pPr algn="ctr"/>
            <a:r>
              <a:rPr lang="en-US" dirty="0" smtClean="0"/>
              <a:t>2</a:t>
            </a:r>
            <a:r>
              <a:rPr lang="en-US" baseline="30000" dirty="0" smtClean="0"/>
              <a:t>nd</a:t>
            </a:r>
            <a:r>
              <a:rPr lang="en-US" dirty="0" smtClean="0"/>
              <a:t> copy</a:t>
            </a:r>
            <a:endParaRPr lang="en-US" dirty="0"/>
          </a:p>
        </p:txBody>
      </p:sp>
      <p:sp>
        <p:nvSpPr>
          <p:cNvPr id="43" name="TextBox 42"/>
          <p:cNvSpPr txBox="1"/>
          <p:nvPr/>
        </p:nvSpPr>
        <p:spPr>
          <a:xfrm>
            <a:off x="1726750" y="5943601"/>
            <a:ext cx="3535122" cy="646331"/>
          </a:xfrm>
          <a:prstGeom prst="rect">
            <a:avLst/>
          </a:prstGeom>
          <a:noFill/>
        </p:spPr>
        <p:txBody>
          <a:bodyPr wrap="square" rtlCol="0">
            <a:spAutoFit/>
          </a:bodyPr>
          <a:lstStyle/>
          <a:p>
            <a:r>
              <a:rPr lang="en-US" dirty="0">
                <a:latin typeface="+mj-lt"/>
                <a:ea typeface="+mj-ea"/>
                <a:cs typeface="+mj-cs"/>
              </a:rPr>
              <a:t>All Log Backups and</a:t>
            </a:r>
          </a:p>
          <a:p>
            <a:r>
              <a:rPr lang="en-US" dirty="0">
                <a:latin typeface="+mj-lt"/>
                <a:ea typeface="+mj-ea"/>
                <a:cs typeface="+mj-cs"/>
              </a:rPr>
              <a:t>Full </a:t>
            </a:r>
            <a:r>
              <a:rPr lang="en-US" dirty="0" smtClean="0">
                <a:latin typeface="+mj-lt"/>
                <a:ea typeface="+mj-ea"/>
                <a:cs typeface="+mj-cs"/>
              </a:rPr>
              <a:t>Backups </a:t>
            </a:r>
            <a:r>
              <a:rPr lang="en-US" dirty="0">
                <a:latin typeface="+mj-lt"/>
                <a:ea typeface="+mj-ea"/>
                <a:cs typeface="+mj-cs"/>
              </a:rPr>
              <a:t>Days 1,3,5…</a:t>
            </a:r>
          </a:p>
        </p:txBody>
      </p:sp>
      <p:sp>
        <p:nvSpPr>
          <p:cNvPr id="44" name="TextBox 43"/>
          <p:cNvSpPr txBox="1"/>
          <p:nvPr/>
        </p:nvSpPr>
        <p:spPr>
          <a:xfrm>
            <a:off x="6805427" y="5943601"/>
            <a:ext cx="3422666" cy="646331"/>
          </a:xfrm>
          <a:prstGeom prst="rect">
            <a:avLst/>
          </a:prstGeom>
          <a:noFill/>
        </p:spPr>
        <p:txBody>
          <a:bodyPr wrap="square" rtlCol="0">
            <a:spAutoFit/>
          </a:bodyPr>
          <a:lstStyle/>
          <a:p>
            <a:r>
              <a:rPr lang="en-US" dirty="0">
                <a:latin typeface="+mj-lt"/>
                <a:ea typeface="+mj-ea"/>
                <a:cs typeface="+mj-cs"/>
              </a:rPr>
              <a:t>All Log Backups and</a:t>
            </a:r>
          </a:p>
          <a:p>
            <a:r>
              <a:rPr lang="en-US" dirty="0">
                <a:latin typeface="+mj-lt"/>
                <a:ea typeface="+mj-ea"/>
                <a:cs typeface="+mj-cs"/>
              </a:rPr>
              <a:t>Full </a:t>
            </a:r>
            <a:r>
              <a:rPr lang="en-US" dirty="0" smtClean="0">
                <a:latin typeface="+mj-lt"/>
                <a:ea typeface="+mj-ea"/>
                <a:cs typeface="+mj-cs"/>
              </a:rPr>
              <a:t>Backups </a:t>
            </a:r>
            <a:r>
              <a:rPr lang="en-US" dirty="0">
                <a:latin typeface="+mj-lt"/>
                <a:ea typeface="+mj-ea"/>
                <a:cs typeface="+mj-cs"/>
              </a:rPr>
              <a:t>Days </a:t>
            </a:r>
            <a:r>
              <a:rPr lang="en-US" dirty="0" smtClean="0">
                <a:latin typeface="+mj-lt"/>
                <a:ea typeface="+mj-ea"/>
                <a:cs typeface="+mj-cs"/>
              </a:rPr>
              <a:t>2,4,6…</a:t>
            </a:r>
            <a:endParaRPr lang="en-US" dirty="0">
              <a:latin typeface="+mj-lt"/>
              <a:ea typeface="+mj-ea"/>
              <a:cs typeface="+mj-cs"/>
            </a:endParaRPr>
          </a:p>
        </p:txBody>
      </p:sp>
      <p:cxnSp>
        <p:nvCxnSpPr>
          <p:cNvPr id="46" name="Curved Connector 45"/>
          <p:cNvCxnSpPr/>
          <p:nvPr/>
        </p:nvCxnSpPr>
        <p:spPr>
          <a:xfrm rot="5400000">
            <a:off x="831360" y="4311744"/>
            <a:ext cx="2095502" cy="711015"/>
          </a:xfrm>
          <a:prstGeom prst="curvedConnector3">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8" name="Curved Connector 47"/>
          <p:cNvCxnSpPr/>
          <p:nvPr/>
        </p:nvCxnSpPr>
        <p:spPr>
          <a:xfrm>
            <a:off x="3656647" y="3744686"/>
            <a:ext cx="5992839" cy="2198914"/>
          </a:xfrm>
          <a:prstGeom prst="curvedConnector3">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9667705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2500"/>
                            </p:stCondLst>
                            <p:childTnLst>
                              <p:par>
                                <p:cTn id="48" presetID="10" presetClass="entr" presetSubtype="0"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childTnLst>
                          </p:cTn>
                        </p:par>
                        <p:par>
                          <p:cTn id="64" fill="hold">
                            <p:stCondLst>
                              <p:cond delay="1500"/>
                            </p:stCondLst>
                            <p:childTnLst>
                              <p:par>
                                <p:cTn id="65" presetID="10"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childTnLst>
                          </p:cTn>
                        </p:par>
                        <p:par>
                          <p:cTn id="68" fill="hold">
                            <p:stCondLst>
                              <p:cond delay="2000"/>
                            </p:stCondLst>
                            <p:childTnLst>
                              <p:par>
                                <p:cTn id="69" presetID="10" presetClass="entr" presetSubtype="0"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par>
                          <p:cTn id="72" fill="hold">
                            <p:stCondLst>
                              <p:cond delay="2500"/>
                            </p:stCondLst>
                            <p:childTnLst>
                              <p:par>
                                <p:cTn id="73" presetID="10"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par>
                          <p:cTn id="76" fill="hold">
                            <p:stCondLst>
                              <p:cond delay="3000"/>
                            </p:stCondLst>
                            <p:childTnLst>
                              <p:par>
                                <p:cTn id="77" presetID="10" presetClass="entr" presetSubtype="0"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500"/>
                                        <p:tgtEl>
                                          <p:spTgt spid="48"/>
                                        </p:tgtEl>
                                      </p:cBhvr>
                                    </p:animEffect>
                                  </p:childTnLst>
                                </p:cTn>
                              </p:par>
                            </p:childTnLst>
                          </p:cTn>
                        </p:par>
                        <p:par>
                          <p:cTn id="80" fill="hold">
                            <p:stCondLst>
                              <p:cond delay="3500"/>
                            </p:stCondLst>
                            <p:childTnLst>
                              <p:par>
                                <p:cTn id="81" presetID="10" presetClass="entr" presetSubtype="0" fill="hold"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43" grpId="0"/>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Scale Up Infrastructure</a:t>
            </a:r>
            <a:endParaRPr lang="en-US" dirty="0"/>
          </a:p>
        </p:txBody>
      </p:sp>
      <p:sp>
        <p:nvSpPr>
          <p:cNvPr id="4" name="Text Placeholder 3"/>
          <p:cNvSpPr>
            <a:spLocks noGrp="1"/>
          </p:cNvSpPr>
          <p:nvPr>
            <p:ph type="body" idx="1"/>
          </p:nvPr>
        </p:nvSpPr>
        <p:spPr/>
        <p:txBody>
          <a:bodyPr/>
          <a:lstStyle/>
          <a:p>
            <a:r>
              <a:rPr lang="en-US" smtClean="0"/>
              <a:t>Itanium based (phased out)</a:t>
            </a:r>
            <a:endParaRPr lang="en-US" dirty="0"/>
          </a:p>
        </p:txBody>
      </p:sp>
      <p:sp>
        <p:nvSpPr>
          <p:cNvPr id="3" name="Content Placeholder 2"/>
          <p:cNvSpPr>
            <a:spLocks noGrp="1"/>
          </p:cNvSpPr>
          <p:nvPr>
            <p:ph sz="half" idx="2"/>
          </p:nvPr>
        </p:nvSpPr>
        <p:spPr/>
        <p:txBody>
          <a:bodyPr/>
          <a:lstStyle/>
          <a:p>
            <a:r>
              <a:rPr lang="en-US" smtClean="0"/>
              <a:t>NUMA Node configuration:</a:t>
            </a:r>
          </a:p>
          <a:p>
            <a:pPr lvl="1"/>
            <a:r>
              <a:rPr lang="en-US" smtClean="0"/>
              <a:t>4 Dual Core CPU’s</a:t>
            </a:r>
          </a:p>
          <a:p>
            <a:pPr lvl="1"/>
            <a:r>
              <a:rPr lang="en-US" smtClean="0"/>
              <a:t>64 GB RAM</a:t>
            </a:r>
          </a:p>
          <a:p>
            <a:pPr lvl="1"/>
            <a:r>
              <a:rPr lang="en-US" smtClean="0"/>
              <a:t>8 x 1 GB NIC</a:t>
            </a:r>
          </a:p>
          <a:p>
            <a:pPr lvl="1"/>
            <a:r>
              <a:rPr lang="en-US" smtClean="0"/>
              <a:t>4 x 4 GB HBA (SAN Volumes as needed)</a:t>
            </a:r>
          </a:p>
          <a:p>
            <a:pPr lvl="1"/>
            <a:r>
              <a:rPr lang="en-US" smtClean="0"/>
              <a:t>2 x RAID Controller with 25 spindles each </a:t>
            </a:r>
          </a:p>
          <a:p>
            <a:endParaRPr lang="en-US" smtClean="0"/>
          </a:p>
          <a:p>
            <a:r>
              <a:rPr lang="en-US" smtClean="0"/>
              <a:t>We use servers with 1, 2, 4 or 8 NUMA Nodes</a:t>
            </a:r>
            <a:endParaRPr lang="en-US" dirty="0"/>
          </a:p>
        </p:txBody>
      </p:sp>
      <p:sp>
        <p:nvSpPr>
          <p:cNvPr id="5" name="Text Placeholder 4"/>
          <p:cNvSpPr>
            <a:spLocks noGrp="1"/>
          </p:cNvSpPr>
          <p:nvPr>
            <p:ph type="body" sz="quarter" idx="3"/>
          </p:nvPr>
        </p:nvSpPr>
        <p:spPr/>
        <p:txBody>
          <a:bodyPr/>
          <a:lstStyle/>
          <a:p>
            <a:r>
              <a:rPr lang="en-US" smtClean="0"/>
              <a:t>New Xeon based systems</a:t>
            </a:r>
            <a:endParaRPr lang="en-US" dirty="0"/>
          </a:p>
        </p:txBody>
      </p:sp>
      <p:sp>
        <p:nvSpPr>
          <p:cNvPr id="6" name="Content Placeholder 5"/>
          <p:cNvSpPr>
            <a:spLocks noGrp="1"/>
          </p:cNvSpPr>
          <p:nvPr>
            <p:ph sz="quarter" idx="4"/>
          </p:nvPr>
        </p:nvSpPr>
        <p:spPr/>
        <p:txBody>
          <a:bodyPr/>
          <a:lstStyle/>
          <a:p>
            <a:r>
              <a:rPr lang="en-US" smtClean="0"/>
              <a:t>NUMA Node configuration:</a:t>
            </a:r>
          </a:p>
          <a:p>
            <a:pPr lvl="1"/>
            <a:r>
              <a:rPr lang="en-US" smtClean="0"/>
              <a:t>8 or 10 Core CPU’s</a:t>
            </a:r>
          </a:p>
          <a:p>
            <a:pPr lvl="1"/>
            <a:r>
              <a:rPr lang="en-US" smtClean="0"/>
              <a:t>64 GB RAM</a:t>
            </a:r>
          </a:p>
          <a:p>
            <a:pPr lvl="1"/>
            <a:r>
              <a:rPr lang="en-US" smtClean="0"/>
              <a:t>1 x 10 GE NIC</a:t>
            </a:r>
          </a:p>
          <a:p>
            <a:pPr lvl="1"/>
            <a:r>
              <a:rPr lang="en-US" smtClean="0"/>
              <a:t>1 x 8 GB HBA (SAN Volumes as needed)</a:t>
            </a:r>
          </a:p>
          <a:p>
            <a:pPr lvl="1"/>
            <a:r>
              <a:rPr lang="en-US" smtClean="0"/>
              <a:t>1 x Fusion IO SSD</a:t>
            </a:r>
          </a:p>
          <a:p>
            <a:endParaRPr lang="en-US" smtClean="0"/>
          </a:p>
          <a:p>
            <a:r>
              <a:rPr lang="en-US" smtClean="0"/>
              <a:t>We use servers with 4 or 8 Nodes</a:t>
            </a:r>
            <a:endParaRPr lang="en-US" dirty="0"/>
          </a:p>
        </p:txBody>
      </p:sp>
    </p:spTree>
    <p:extLst>
      <p:ext uri="{BB962C8B-B14F-4D97-AF65-F5344CB8AC3E}">
        <p14:creationId xmlns:p14="http://schemas.microsoft.com/office/powerpoint/2010/main" val="31245002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fade">
                                      <p:cBhvr>
                                        <p:cTn id="28" dur="500"/>
                                        <p:tgtEl>
                                          <p:spTgt spid="6">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500"/>
                                        <p:tgtEl>
                                          <p:spTgt spid="3">
                                            <p:txEl>
                                              <p:pRg st="2" end="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animEffect transition="in" filter="fade">
                                      <p:cBhvr>
                                        <p:cTn id="36" dur="500"/>
                                        <p:tgtEl>
                                          <p:spTgt spid="6">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Effect transition="in" filter="fade">
                                      <p:cBhvr>
                                        <p:cTn id="41" dur="500"/>
                                        <p:tgtEl>
                                          <p:spTgt spid="3">
                                            <p:txEl>
                                              <p:pRg st="3" end="3"/>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fade">
                                      <p:cBhvr>
                                        <p:cTn id="44" dur="500"/>
                                        <p:tgtEl>
                                          <p:spTgt spid="6">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4" end="4"/>
                                            </p:txEl>
                                          </p:spTgt>
                                        </p:tgtEl>
                                        <p:attrNameLst>
                                          <p:attrName>style.visibility</p:attrName>
                                        </p:attrNameLst>
                                      </p:cBhvr>
                                      <p:to>
                                        <p:strVal val="visible"/>
                                      </p:to>
                                    </p:set>
                                    <p:animEffect transition="in" filter="fade">
                                      <p:cBhvr>
                                        <p:cTn id="49" dur="500"/>
                                        <p:tgtEl>
                                          <p:spTgt spid="3">
                                            <p:txEl>
                                              <p:pRg st="4" end="4"/>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6">
                                            <p:txEl>
                                              <p:pRg st="4" end="4"/>
                                            </p:txEl>
                                          </p:spTgt>
                                        </p:tgtEl>
                                        <p:attrNameLst>
                                          <p:attrName>style.visibility</p:attrName>
                                        </p:attrNameLst>
                                      </p:cBhvr>
                                      <p:to>
                                        <p:strVal val="visible"/>
                                      </p:to>
                                    </p:set>
                                    <p:animEffect transition="in" filter="fade">
                                      <p:cBhvr>
                                        <p:cTn id="52" dur="500"/>
                                        <p:tgtEl>
                                          <p:spTgt spid="6">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500"/>
                                        <p:tgtEl>
                                          <p:spTgt spid="3">
                                            <p:txEl>
                                              <p:pRg st="5" end="5"/>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7" end="7"/>
                                            </p:txEl>
                                          </p:spTgt>
                                        </p:tgtEl>
                                        <p:attrNameLst>
                                          <p:attrName>style.visibility</p:attrName>
                                        </p:attrNameLst>
                                      </p:cBhvr>
                                      <p:to>
                                        <p:strVal val="visible"/>
                                      </p:to>
                                    </p:set>
                                    <p:animEffect transition="in" filter="fade">
                                      <p:cBhvr>
                                        <p:cTn id="65" dur="500"/>
                                        <p:tgtEl>
                                          <p:spTgt spid="3">
                                            <p:txEl>
                                              <p:pRg st="7" end="7"/>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6">
                                            <p:txEl>
                                              <p:pRg st="7" end="7"/>
                                            </p:txEl>
                                          </p:spTgt>
                                        </p:tgtEl>
                                        <p:attrNameLst>
                                          <p:attrName>style.visibility</p:attrName>
                                        </p:attrNameLst>
                                      </p:cBhvr>
                                      <p:to>
                                        <p:strVal val="visible"/>
                                      </p:to>
                                    </p:set>
                                    <p:animEffect transition="in" filter="fade">
                                      <p:cBhvr>
                                        <p:cTn id="70"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bwin Infrastructure </a:t>
            </a:r>
            <a:br>
              <a:rPr lang="en-US" smtClean="0"/>
            </a:br>
            <a:r>
              <a:rPr lang="en-US" smtClean="0"/>
              <a:t>Scale Up and High Availability</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05" y="246017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9971" y="25146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9105" y="42672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5460" y="42672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1499" y="12954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21" y="5638800"/>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396" y="5660571"/>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59408" y="5627915"/>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7083" y="5649686"/>
            <a:ext cx="8887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Straight Arrow Connector 17"/>
          <p:cNvCxnSpPr/>
          <p:nvPr/>
        </p:nvCxnSpPr>
        <p:spPr>
          <a:xfrm flipV="1">
            <a:off x="4367662" y="2868386"/>
            <a:ext cx="3758221" cy="4898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Straight Arrow Connector 19"/>
          <p:cNvCxnSpPr>
            <a:endCxn id="32" idx="1"/>
          </p:cNvCxnSpPr>
          <p:nvPr/>
        </p:nvCxnSpPr>
        <p:spPr>
          <a:xfrm flipH="1">
            <a:off x="3148781" y="3744686"/>
            <a:ext cx="1" cy="4082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2" name="Straight Arrow Connector 21"/>
          <p:cNvCxnSpPr/>
          <p:nvPr/>
        </p:nvCxnSpPr>
        <p:spPr>
          <a:xfrm>
            <a:off x="4164515" y="3505200"/>
            <a:ext cx="3758221" cy="9144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p:nvPr/>
        </p:nvCxnSpPr>
        <p:spPr>
          <a:xfrm>
            <a:off x="8836898" y="1828800"/>
            <a:ext cx="1929897" cy="64770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cxnSp>
        <p:nvCxnSpPr>
          <p:cNvPr id="27" name="Straight Arrow Connector 26"/>
          <p:cNvCxnSpPr/>
          <p:nvPr/>
        </p:nvCxnSpPr>
        <p:spPr>
          <a:xfrm flipH="1">
            <a:off x="1637875" y="1752600"/>
            <a:ext cx="5776994" cy="707570"/>
          </a:xfrm>
          <a:prstGeom prst="straightConnector1">
            <a:avLst/>
          </a:prstGeom>
          <a:ln>
            <a:headEnd type="arrow"/>
            <a:tailEnd type="arrow"/>
          </a:ln>
        </p:spPr>
        <p:style>
          <a:lnRef idx="3">
            <a:schemeClr val="accent4"/>
          </a:lnRef>
          <a:fillRef idx="0">
            <a:schemeClr val="accent4"/>
          </a:fillRef>
          <a:effectRef idx="2">
            <a:schemeClr val="accent4"/>
          </a:effectRef>
          <a:fontRef idx="minor">
            <a:schemeClr val="tx1"/>
          </a:fontRef>
        </p:style>
      </p:cxnSp>
      <p:sp>
        <p:nvSpPr>
          <p:cNvPr id="29" name="Flowchart: Magnetic Disk 28"/>
          <p:cNvSpPr/>
          <p:nvPr/>
        </p:nvSpPr>
        <p:spPr>
          <a:xfrm>
            <a:off x="2031471" y="2476500"/>
            <a:ext cx="2031471" cy="1143000"/>
          </a:xfrm>
          <a:prstGeom prst="flowChartMagneticDisk">
            <a:avLst/>
          </a:prstGeom>
          <a:ln/>
        </p:spPr>
        <p:style>
          <a:lnRef idx="3">
            <a:schemeClr val="lt1"/>
          </a:lnRef>
          <a:fillRef idx="1">
            <a:schemeClr val="dk1"/>
          </a:fillRef>
          <a:effectRef idx="1">
            <a:schemeClr val="dk1"/>
          </a:effectRef>
          <a:fontRef idx="minor">
            <a:schemeClr val="lt1"/>
          </a:fontRef>
        </p:style>
        <p:txBody>
          <a:bodyPr rtlCol="0" anchor="ctr"/>
          <a:lstStyle/>
          <a:p>
            <a:pPr algn="ctr"/>
            <a:r>
              <a:rPr lang="en-US" dirty="0" smtClean="0"/>
              <a:t>Principal</a:t>
            </a:r>
            <a:endParaRPr lang="en-US" dirty="0"/>
          </a:p>
        </p:txBody>
      </p:sp>
      <p:sp>
        <p:nvSpPr>
          <p:cNvPr id="30" name="Flowchart: Magnetic Disk 29"/>
          <p:cNvSpPr/>
          <p:nvPr/>
        </p:nvSpPr>
        <p:spPr>
          <a:xfrm>
            <a:off x="8329030" y="2460170"/>
            <a:ext cx="2031471" cy="1143000"/>
          </a:xfrm>
          <a:prstGeom prst="flowChartMagneticDisk">
            <a:avLst/>
          </a:prstGeom>
          <a:solidFill>
            <a:schemeClr val="accent3"/>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dirty="0" smtClean="0"/>
              <a:t>Mirror</a:t>
            </a:r>
            <a:endParaRPr lang="en-US" dirty="0"/>
          </a:p>
        </p:txBody>
      </p:sp>
      <p:sp>
        <p:nvSpPr>
          <p:cNvPr id="31" name="Flowchart: Magnetic Disk 30"/>
          <p:cNvSpPr/>
          <p:nvPr/>
        </p:nvSpPr>
        <p:spPr>
          <a:xfrm>
            <a:off x="8329030" y="4152900"/>
            <a:ext cx="2031471" cy="1143000"/>
          </a:xfrm>
          <a:prstGeom prst="flowChartMagneticDisk">
            <a:avLst/>
          </a:prstGeom>
          <a:ln/>
        </p:spPr>
        <p:style>
          <a:lnRef idx="3">
            <a:schemeClr val="lt1"/>
          </a:lnRef>
          <a:fillRef idx="1">
            <a:schemeClr val="accent4"/>
          </a:fillRef>
          <a:effectRef idx="1">
            <a:schemeClr val="accent4"/>
          </a:effectRef>
          <a:fontRef idx="minor">
            <a:schemeClr val="lt1"/>
          </a:fontRef>
        </p:style>
        <p:txBody>
          <a:bodyPr rtlCol="0" anchor="ctr"/>
          <a:lstStyle/>
          <a:p>
            <a:pPr algn="ctr"/>
            <a:r>
              <a:rPr lang="en-US" dirty="0" smtClean="0"/>
              <a:t>Log Shipping</a:t>
            </a:r>
          </a:p>
          <a:p>
            <a:pPr algn="ctr"/>
            <a:r>
              <a:rPr lang="en-US" dirty="0" smtClean="0"/>
              <a:t>1h delay</a:t>
            </a:r>
            <a:endParaRPr lang="en-US" dirty="0"/>
          </a:p>
        </p:txBody>
      </p:sp>
      <p:sp>
        <p:nvSpPr>
          <p:cNvPr id="32" name="Flowchart: Magnetic Disk 31"/>
          <p:cNvSpPr/>
          <p:nvPr/>
        </p:nvSpPr>
        <p:spPr>
          <a:xfrm>
            <a:off x="2133044" y="4152900"/>
            <a:ext cx="2031471" cy="1143000"/>
          </a:xfrm>
          <a:prstGeom prst="flowChartMagneticDisk">
            <a:avLst/>
          </a:prstGeom>
          <a:ln/>
        </p:spPr>
        <p:style>
          <a:lnRef idx="3">
            <a:schemeClr val="lt1"/>
          </a:lnRef>
          <a:fillRef idx="1">
            <a:schemeClr val="accent1"/>
          </a:fillRef>
          <a:effectRef idx="1">
            <a:schemeClr val="accent1"/>
          </a:effectRef>
          <a:fontRef idx="minor">
            <a:schemeClr val="lt1"/>
          </a:fontRef>
        </p:style>
        <p:txBody>
          <a:bodyPr rtlCol="0" anchor="ctr"/>
          <a:lstStyle/>
          <a:p>
            <a:pPr algn="ctr"/>
            <a:r>
              <a:rPr lang="en-US" dirty="0" smtClean="0"/>
              <a:t>Log Shipping</a:t>
            </a:r>
          </a:p>
          <a:p>
            <a:pPr algn="ctr"/>
            <a:r>
              <a:rPr lang="en-US" dirty="0" smtClean="0"/>
              <a:t>2</a:t>
            </a:r>
            <a:r>
              <a:rPr lang="en-US" baseline="30000" dirty="0" smtClean="0"/>
              <a:t>nd</a:t>
            </a:r>
            <a:r>
              <a:rPr lang="en-US" dirty="0" smtClean="0"/>
              <a:t> copy</a:t>
            </a:r>
            <a:endParaRPr lang="en-US" dirty="0"/>
          </a:p>
        </p:txBody>
      </p:sp>
      <p:sp>
        <p:nvSpPr>
          <p:cNvPr id="43" name="TextBox 42"/>
          <p:cNvSpPr txBox="1"/>
          <p:nvPr/>
        </p:nvSpPr>
        <p:spPr>
          <a:xfrm>
            <a:off x="1726750" y="5943601"/>
            <a:ext cx="3535122" cy="646331"/>
          </a:xfrm>
          <a:prstGeom prst="rect">
            <a:avLst/>
          </a:prstGeom>
          <a:noFill/>
        </p:spPr>
        <p:txBody>
          <a:bodyPr wrap="square" rtlCol="0">
            <a:spAutoFit/>
          </a:bodyPr>
          <a:lstStyle/>
          <a:p>
            <a:r>
              <a:rPr lang="en-US" dirty="0">
                <a:latin typeface="+mj-lt"/>
                <a:ea typeface="+mj-ea"/>
                <a:cs typeface="+mj-cs"/>
              </a:rPr>
              <a:t>All Log Backups and</a:t>
            </a:r>
          </a:p>
          <a:p>
            <a:r>
              <a:rPr lang="en-US" dirty="0">
                <a:latin typeface="+mj-lt"/>
                <a:ea typeface="+mj-ea"/>
                <a:cs typeface="+mj-cs"/>
              </a:rPr>
              <a:t>Full </a:t>
            </a:r>
            <a:r>
              <a:rPr lang="en-US" dirty="0" smtClean="0">
                <a:latin typeface="+mj-lt"/>
                <a:ea typeface="+mj-ea"/>
                <a:cs typeface="+mj-cs"/>
              </a:rPr>
              <a:t>Backups </a:t>
            </a:r>
            <a:r>
              <a:rPr lang="en-US" dirty="0">
                <a:latin typeface="+mj-lt"/>
                <a:ea typeface="+mj-ea"/>
                <a:cs typeface="+mj-cs"/>
              </a:rPr>
              <a:t>Days 1,3,5…</a:t>
            </a:r>
          </a:p>
        </p:txBody>
      </p:sp>
      <p:sp>
        <p:nvSpPr>
          <p:cNvPr id="44" name="TextBox 43"/>
          <p:cNvSpPr txBox="1"/>
          <p:nvPr/>
        </p:nvSpPr>
        <p:spPr>
          <a:xfrm>
            <a:off x="6805427" y="5943601"/>
            <a:ext cx="3422666" cy="646331"/>
          </a:xfrm>
          <a:prstGeom prst="rect">
            <a:avLst/>
          </a:prstGeom>
          <a:noFill/>
        </p:spPr>
        <p:txBody>
          <a:bodyPr wrap="square" rtlCol="0">
            <a:spAutoFit/>
          </a:bodyPr>
          <a:lstStyle/>
          <a:p>
            <a:r>
              <a:rPr lang="en-US" dirty="0">
                <a:latin typeface="+mj-lt"/>
                <a:ea typeface="+mj-ea"/>
                <a:cs typeface="+mj-cs"/>
              </a:rPr>
              <a:t>All Log Backups and</a:t>
            </a:r>
          </a:p>
          <a:p>
            <a:r>
              <a:rPr lang="en-US" dirty="0">
                <a:latin typeface="+mj-lt"/>
                <a:ea typeface="+mj-ea"/>
                <a:cs typeface="+mj-cs"/>
              </a:rPr>
              <a:t>Full </a:t>
            </a:r>
            <a:r>
              <a:rPr lang="en-US" dirty="0" smtClean="0">
                <a:latin typeface="+mj-lt"/>
                <a:ea typeface="+mj-ea"/>
                <a:cs typeface="+mj-cs"/>
              </a:rPr>
              <a:t>Backups </a:t>
            </a:r>
            <a:r>
              <a:rPr lang="en-US" dirty="0">
                <a:latin typeface="+mj-lt"/>
                <a:ea typeface="+mj-ea"/>
                <a:cs typeface="+mj-cs"/>
              </a:rPr>
              <a:t>Days </a:t>
            </a:r>
            <a:r>
              <a:rPr lang="en-US" dirty="0" smtClean="0">
                <a:latin typeface="+mj-lt"/>
                <a:ea typeface="+mj-ea"/>
                <a:cs typeface="+mj-cs"/>
              </a:rPr>
              <a:t>2,4,6…</a:t>
            </a:r>
            <a:endParaRPr lang="en-US" dirty="0">
              <a:latin typeface="+mj-lt"/>
              <a:ea typeface="+mj-ea"/>
              <a:cs typeface="+mj-cs"/>
            </a:endParaRPr>
          </a:p>
        </p:txBody>
      </p:sp>
      <p:cxnSp>
        <p:nvCxnSpPr>
          <p:cNvPr id="46" name="Curved Connector 45"/>
          <p:cNvCxnSpPr/>
          <p:nvPr/>
        </p:nvCxnSpPr>
        <p:spPr>
          <a:xfrm rot="5400000">
            <a:off x="831360" y="4311744"/>
            <a:ext cx="2095502" cy="711015"/>
          </a:xfrm>
          <a:prstGeom prst="curvedConnector3">
            <a:avLst/>
          </a:prstGeom>
          <a:ln>
            <a:tailEnd type="arrow"/>
          </a:ln>
        </p:spPr>
        <p:style>
          <a:lnRef idx="3">
            <a:schemeClr val="accent6"/>
          </a:lnRef>
          <a:fillRef idx="0">
            <a:schemeClr val="accent6"/>
          </a:fillRef>
          <a:effectRef idx="2">
            <a:schemeClr val="accent6"/>
          </a:effectRef>
          <a:fontRef idx="minor">
            <a:schemeClr val="tx1"/>
          </a:fontRef>
        </p:style>
      </p:cxnSp>
      <p:cxnSp>
        <p:nvCxnSpPr>
          <p:cNvPr id="48" name="Curved Connector 47"/>
          <p:cNvCxnSpPr/>
          <p:nvPr/>
        </p:nvCxnSpPr>
        <p:spPr>
          <a:xfrm>
            <a:off x="3656647" y="3744686"/>
            <a:ext cx="5992839" cy="2198914"/>
          </a:xfrm>
          <a:prstGeom prst="curvedConnector3">
            <a:avLst/>
          </a:prstGeom>
          <a:ln>
            <a:tailEnd type="arrow"/>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0321341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Edgenet</a:t>
            </a:r>
            <a:endParaRPr lang="en-US" dirty="0"/>
          </a:p>
        </p:txBody>
      </p:sp>
      <p:sp>
        <p:nvSpPr>
          <p:cNvPr id="3" name="Subtitle 2"/>
          <p:cNvSpPr>
            <a:spLocks noGrp="1"/>
          </p:cNvSpPr>
          <p:nvPr>
            <p:ph type="subTitle" idx="1"/>
          </p:nvPr>
        </p:nvSpPr>
        <p:spPr/>
        <p:txBody>
          <a:bodyPr/>
          <a:lstStyle/>
          <a:p>
            <a:r>
              <a:rPr lang="en-US" smtClean="0"/>
              <a:t>Michael Steineke</a:t>
            </a:r>
          </a:p>
          <a:p>
            <a:r>
              <a:rPr lang="en-US" smtClean="0"/>
              <a:t>VP of Information Technology</a:t>
            </a:r>
            <a:endParaRPr lang="en-US" dirty="0"/>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08905613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About Edgenet</a:t>
            </a:r>
            <a:endParaRPr lang="en-US" dirty="0"/>
          </a:p>
        </p:txBody>
      </p:sp>
      <p:sp>
        <p:nvSpPr>
          <p:cNvPr id="3" name="Content Placeholder 2"/>
          <p:cNvSpPr>
            <a:spLocks noGrp="1"/>
          </p:cNvSpPr>
          <p:nvPr>
            <p:ph idx="1"/>
          </p:nvPr>
        </p:nvSpPr>
        <p:spPr>
          <a:xfrm>
            <a:off x="519112" y="1447799"/>
            <a:ext cx="11149013" cy="5583067"/>
          </a:xfrm>
        </p:spPr>
        <p:txBody>
          <a:bodyPr/>
          <a:lstStyle/>
          <a:p>
            <a:r>
              <a:rPr lang="en-US" sz="2800" dirty="0" smtClean="0"/>
              <a:t>Leader in Data Services, Guided Selling and Marketing Solutions</a:t>
            </a:r>
          </a:p>
          <a:p>
            <a:r>
              <a:rPr lang="en-US" sz="2800" dirty="0" smtClean="0"/>
              <a:t>Consumers and businesses want details about products. At </a:t>
            </a:r>
            <a:r>
              <a:rPr lang="en-US" sz="2800" dirty="0" err="1" smtClean="0"/>
              <a:t>Edgenet</a:t>
            </a:r>
            <a:r>
              <a:rPr lang="en-US" sz="2800" dirty="0" smtClean="0"/>
              <a:t>, we organize that product information to increase sales.</a:t>
            </a:r>
          </a:p>
          <a:p>
            <a:r>
              <a:rPr lang="en-US" sz="2800" dirty="0" smtClean="0"/>
              <a:t>Provide retail applications</a:t>
            </a:r>
          </a:p>
          <a:p>
            <a:pPr lvl="1"/>
            <a:r>
              <a:rPr lang="en-US" sz="2400" dirty="0" smtClean="0"/>
              <a:t>Help retailers sell configurable products</a:t>
            </a:r>
          </a:p>
          <a:p>
            <a:pPr lvl="1"/>
            <a:r>
              <a:rPr lang="en-US" sz="2400" dirty="0" smtClean="0"/>
              <a:t>Help consumers compare and purchase the right product for them. </a:t>
            </a:r>
          </a:p>
          <a:p>
            <a:r>
              <a:rPr lang="en-US" sz="2800" dirty="0" smtClean="0"/>
              <a:t>Collect, certify and distribute product data</a:t>
            </a:r>
          </a:p>
          <a:p>
            <a:pPr lvl="1"/>
            <a:r>
              <a:rPr lang="en-US" sz="2400" dirty="0" smtClean="0"/>
              <a:t>Google Search &amp; Shopping</a:t>
            </a:r>
          </a:p>
          <a:p>
            <a:pPr lvl="1"/>
            <a:r>
              <a:rPr lang="en-US" sz="2400" dirty="0" smtClean="0"/>
              <a:t>Bing Search &amp; Shopping</a:t>
            </a:r>
          </a:p>
          <a:p>
            <a:pPr lvl="1"/>
            <a:r>
              <a:rPr lang="en-US" sz="2400" dirty="0" smtClean="0"/>
              <a:t>Retailers</a:t>
            </a:r>
          </a:p>
          <a:p>
            <a:pPr lvl="1"/>
            <a:r>
              <a:rPr lang="en-US" sz="2400" dirty="0" smtClean="0"/>
              <a:t>One of Four Active US GDSN-certified pools</a:t>
            </a:r>
          </a:p>
          <a:p>
            <a:r>
              <a:rPr lang="en-US" sz="2800" dirty="0" smtClean="0"/>
              <a:t>Rigorous certification and data quality scoring process</a:t>
            </a:r>
          </a:p>
          <a:p>
            <a:endParaRPr lang="en-US" sz="2800" dirty="0"/>
          </a:p>
        </p:txBody>
      </p:sp>
    </p:spTree>
    <p:extLst>
      <p:ext uri="{BB962C8B-B14F-4D97-AF65-F5344CB8AC3E}">
        <p14:creationId xmlns:p14="http://schemas.microsoft.com/office/powerpoint/2010/main" val="259962955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Edgenet Distance Cluster Solution</a:t>
            </a:r>
            <a:endParaRPr lang="en-US" dirty="0"/>
          </a:p>
        </p:txBody>
      </p:sp>
      <p:sp>
        <p:nvSpPr>
          <p:cNvPr id="3" name="Content Placeholder 2"/>
          <p:cNvSpPr>
            <a:spLocks noGrp="1"/>
          </p:cNvSpPr>
          <p:nvPr>
            <p:ph idx="1"/>
          </p:nvPr>
        </p:nvSpPr>
        <p:spPr>
          <a:xfrm>
            <a:off x="519112" y="1447799"/>
            <a:ext cx="11149013" cy="4752070"/>
          </a:xfrm>
        </p:spPr>
        <p:txBody>
          <a:bodyPr/>
          <a:lstStyle/>
          <a:p>
            <a:r>
              <a:rPr lang="en-US" sz="2000" dirty="0" smtClean="0"/>
              <a:t>System was built to provide disaster recovery for our data pool solutions</a:t>
            </a:r>
          </a:p>
          <a:p>
            <a:pPr lvl="2"/>
            <a:r>
              <a:rPr lang="en-US" sz="1600" dirty="0" smtClean="0"/>
              <a:t>Near real-time data replication, and MSDTC support</a:t>
            </a:r>
          </a:p>
          <a:p>
            <a:r>
              <a:rPr lang="en-US" sz="2000" dirty="0" smtClean="0"/>
              <a:t>Hardware/Software</a:t>
            </a:r>
          </a:p>
          <a:p>
            <a:pPr lvl="2"/>
            <a:r>
              <a:rPr lang="en-US" sz="1600" dirty="0" smtClean="0"/>
              <a:t>SQL Server 2008 R2 Enterprise</a:t>
            </a:r>
          </a:p>
          <a:p>
            <a:pPr lvl="2"/>
            <a:r>
              <a:rPr lang="en-US" sz="1600" dirty="0" smtClean="0"/>
              <a:t>Windows Server 2008 R2 Datacenter</a:t>
            </a:r>
          </a:p>
          <a:p>
            <a:pPr lvl="2"/>
            <a:r>
              <a:rPr lang="en-US" sz="1600" dirty="0" smtClean="0"/>
              <a:t>Brocade 5300 - 8 Gb FC Switches </a:t>
            </a:r>
          </a:p>
          <a:p>
            <a:pPr lvl="2"/>
            <a:r>
              <a:rPr lang="en-US" sz="1600" dirty="0" smtClean="0"/>
              <a:t>EMC </a:t>
            </a:r>
            <a:r>
              <a:rPr lang="en-US" sz="1600" dirty="0" err="1" smtClean="0"/>
              <a:t>RecoverPoint</a:t>
            </a:r>
            <a:r>
              <a:rPr lang="en-US" sz="1600" dirty="0" smtClean="0"/>
              <a:t> CE</a:t>
            </a:r>
          </a:p>
          <a:p>
            <a:pPr lvl="2"/>
            <a:r>
              <a:rPr lang="en-US" sz="1600" dirty="0" smtClean="0"/>
              <a:t>EMC </a:t>
            </a:r>
            <a:r>
              <a:rPr lang="en-US" sz="1600" dirty="0" err="1" smtClean="0"/>
              <a:t>Clariion</a:t>
            </a:r>
            <a:r>
              <a:rPr lang="en-US" sz="1600" dirty="0" smtClean="0"/>
              <a:t> CX4-80</a:t>
            </a:r>
          </a:p>
          <a:p>
            <a:pPr lvl="2"/>
            <a:r>
              <a:rPr lang="en-US" sz="1600" dirty="0" smtClean="0"/>
              <a:t>NEC Express 5800/1080a GX</a:t>
            </a:r>
          </a:p>
          <a:p>
            <a:r>
              <a:rPr lang="en-US" sz="2000" dirty="0" smtClean="0"/>
              <a:t>2 Node SQL Stretch Cluster 850 mi. – Milwaukee to Atlanta</a:t>
            </a:r>
          </a:p>
          <a:p>
            <a:r>
              <a:rPr lang="en-US" sz="2000" dirty="0" smtClean="0"/>
              <a:t>4 Clustered SQL instances, 1 Clustered MSDTC</a:t>
            </a:r>
          </a:p>
          <a:p>
            <a:r>
              <a:rPr lang="en-US" sz="2000" dirty="0" smtClean="0"/>
              <a:t>11 TB of useable replicated storage – 54 LUNS</a:t>
            </a:r>
          </a:p>
          <a:p>
            <a:r>
              <a:rPr lang="en-US" sz="2000" dirty="0" smtClean="0"/>
              <a:t>Tip: The network latency between cluster nodes will cause SQL installations to take a lot more time than a local cluster installation</a:t>
            </a:r>
          </a:p>
          <a:p>
            <a:pPr lvl="2"/>
            <a:r>
              <a:rPr lang="en-US" sz="1600" dirty="0" smtClean="0"/>
              <a:t>Use SQL Slipstream functionality for SP’s &amp; CU’s when installing a distance cluster</a:t>
            </a:r>
          </a:p>
          <a:p>
            <a:pPr lvl="2"/>
            <a:r>
              <a:rPr lang="en-US" sz="1600" dirty="0" smtClean="0"/>
              <a:t>Plan appropriate time to apply post-installation updates</a:t>
            </a:r>
          </a:p>
        </p:txBody>
      </p:sp>
    </p:spTree>
    <p:extLst>
      <p:ext uri="{BB962C8B-B14F-4D97-AF65-F5344CB8AC3E}">
        <p14:creationId xmlns:p14="http://schemas.microsoft.com/office/powerpoint/2010/main" val="191557245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Takeaways of the Session</a:t>
            </a:r>
            <a:endParaRPr lang="en-US" dirty="0"/>
          </a:p>
        </p:txBody>
      </p:sp>
      <p:sp>
        <p:nvSpPr>
          <p:cNvPr id="3" name="Content Placeholder 2"/>
          <p:cNvSpPr>
            <a:spLocks noGrp="1"/>
          </p:cNvSpPr>
          <p:nvPr>
            <p:ph idx="1"/>
          </p:nvPr>
        </p:nvSpPr>
        <p:spPr/>
        <p:txBody>
          <a:bodyPr/>
          <a:lstStyle/>
          <a:p>
            <a:r>
              <a:rPr lang="en-US" smtClean="0"/>
              <a:t>SQL Server 2008 and SQL Server 2008 R2 can meet very high HA and DR requirements</a:t>
            </a:r>
          </a:p>
          <a:p>
            <a:r>
              <a:rPr lang="en-US" smtClean="0"/>
              <a:t>Upgrades to SQL Server 2008 and to SQL Server 2008 R2 can be achieved with downtime limited to minutes</a:t>
            </a:r>
          </a:p>
          <a:p>
            <a:r>
              <a:rPr lang="en-US" smtClean="0"/>
              <a:t>Demanding HA and DR deployments require very good documented operational procedures and highly skilled staff</a:t>
            </a:r>
            <a:endParaRPr lang="en-US" dirty="0"/>
          </a:p>
        </p:txBody>
      </p:sp>
    </p:spTree>
    <p:extLst>
      <p:ext uri="{BB962C8B-B14F-4D97-AF65-F5344CB8AC3E}">
        <p14:creationId xmlns:p14="http://schemas.microsoft.com/office/powerpoint/2010/main" val="4093357901"/>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Edgenet Cluster Diagram</a:t>
            </a:r>
            <a:endParaRPr lang="en-US" dirty="0"/>
          </a:p>
        </p:txBody>
      </p:sp>
      <p:graphicFrame>
        <p:nvGraphicFramePr>
          <p:cNvPr id="5" name="Content Placeholder 4"/>
          <p:cNvGraphicFramePr>
            <a:graphicFrameLocks noGrp="1" noChangeAspect="1"/>
          </p:cNvGraphicFramePr>
          <p:nvPr>
            <p:ph idx="1"/>
            <p:extLst>
              <p:ext uri="{D42A27DB-BD31-4B8C-83A1-F6EECF244321}">
                <p14:modId xmlns:p14="http://schemas.microsoft.com/office/powerpoint/2010/main" val="1338750999"/>
              </p:ext>
            </p:extLst>
          </p:nvPr>
        </p:nvGraphicFramePr>
        <p:xfrm>
          <a:off x="1847850" y="1150938"/>
          <a:ext cx="8439150" cy="5224462"/>
        </p:xfrm>
        <a:graphic>
          <a:graphicData uri="http://schemas.openxmlformats.org/presentationml/2006/ole">
            <mc:AlternateContent xmlns:mc="http://schemas.openxmlformats.org/markup-compatibility/2006">
              <mc:Choice xmlns:v="urn:schemas-microsoft-com:vml" Requires="v">
                <p:oleObj spid="_x0000_s2066" name="Visio" r:id="rId4" imgW="9694531" imgH="6002777" progId="Visio.Drawing.11">
                  <p:embed/>
                </p:oleObj>
              </mc:Choice>
              <mc:Fallback>
                <p:oleObj name="Visio" r:id="rId4" imgW="9694531" imgH="6002777" progId="Visio.Drawing.11">
                  <p:embed/>
                  <p:pic>
                    <p:nvPicPr>
                      <p:cNvPr id="0" name=""/>
                      <p:cNvPicPr>
                        <a:picLocks noGrp="1" noChangeAspect="1" noChangeArrowheads="1"/>
                      </p:cNvPicPr>
                      <p:nvPr/>
                    </p:nvPicPr>
                    <p:blipFill>
                      <a:blip r:embed="rId5"/>
                      <a:srcRect/>
                      <a:stretch>
                        <a:fillRect/>
                      </a:stretch>
                    </p:blipFill>
                    <p:spPr bwMode="auto">
                      <a:xfrm>
                        <a:off x="1847850" y="1150938"/>
                        <a:ext cx="8439150" cy="5224462"/>
                      </a:xfrm>
                      <a:prstGeom prst="rect">
                        <a:avLst/>
                      </a:prstGeom>
                      <a:solidFill>
                        <a:schemeClr val="accent1"/>
                      </a:solidFill>
                      <a:extLst/>
                    </p:spPr>
                  </p:pic>
                </p:oleObj>
              </mc:Fallback>
            </mc:AlternateContent>
          </a:graphicData>
        </a:graphic>
      </p:graphicFrame>
    </p:spTree>
    <p:extLst>
      <p:ext uri="{BB962C8B-B14F-4D97-AF65-F5344CB8AC3E}">
        <p14:creationId xmlns:p14="http://schemas.microsoft.com/office/powerpoint/2010/main" val="2369757102"/>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Edgenet – RecoverPoint CE</a:t>
            </a:r>
            <a:endParaRPr lang="en-US" dirty="0"/>
          </a:p>
        </p:txBody>
      </p:sp>
      <p:sp>
        <p:nvSpPr>
          <p:cNvPr id="5" name="Content Placeholder 4"/>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121" y="1485900"/>
            <a:ext cx="11675053" cy="443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0400995"/>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Takeaways</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232125355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Takeaways</a:t>
            </a:r>
            <a:endParaRPr lang="en-US" dirty="0"/>
          </a:p>
        </p:txBody>
      </p:sp>
      <p:sp>
        <p:nvSpPr>
          <p:cNvPr id="3" name="Content Placeholder 2"/>
          <p:cNvSpPr>
            <a:spLocks noGrp="1"/>
          </p:cNvSpPr>
          <p:nvPr>
            <p:ph idx="1"/>
          </p:nvPr>
        </p:nvSpPr>
        <p:spPr/>
        <p:txBody>
          <a:bodyPr/>
          <a:lstStyle/>
          <a:p>
            <a:r>
              <a:rPr lang="en-US" smtClean="0"/>
              <a:t>SQL Server 2008 and SQL Server 2008 R2 can meet very high HA and DR requirements</a:t>
            </a:r>
          </a:p>
          <a:p>
            <a:r>
              <a:rPr lang="en-US" smtClean="0"/>
              <a:t>Upgrades to SQL Server 2008 and to SQL Server 2008 R2 can be achieved with downtime limited to minutes</a:t>
            </a:r>
          </a:p>
          <a:p>
            <a:r>
              <a:rPr lang="en-US" smtClean="0"/>
              <a:t>Demanding HA and DR deployments require very good documented operational procedures and highly skilled staff </a:t>
            </a:r>
            <a:endParaRPr lang="en-US" dirty="0"/>
          </a:p>
        </p:txBody>
      </p:sp>
    </p:spTree>
    <p:extLst>
      <p:ext uri="{BB962C8B-B14F-4D97-AF65-F5344CB8AC3E}">
        <p14:creationId xmlns:p14="http://schemas.microsoft.com/office/powerpoint/2010/main" val="3310533042"/>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Appendix</a:t>
            </a:r>
            <a:endParaRPr lang="en-US" dirty="0"/>
          </a:p>
        </p:txBody>
      </p:sp>
      <p:sp>
        <p:nvSpPr>
          <p:cNvPr id="1025" name="Rectangle 1"/>
          <p:cNvSpPr>
            <a:spLocks noChangeArrowheads="1"/>
          </p:cNvSpPr>
          <p:nvPr/>
        </p:nvSpPr>
        <p:spPr bwMode="auto">
          <a:xfrm>
            <a:off x="383076" y="1365754"/>
            <a:ext cx="11477810"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400" eaLnBrk="0" fontAlgn="base" hangingPunct="0">
              <a:spcBef>
                <a:spcPct val="0"/>
              </a:spcBef>
              <a:spcAft>
                <a:spcPct val="0"/>
              </a:spcAft>
              <a:buFont typeface="Arial" pitchFamily="34" charset="0"/>
              <a:buChar char="•"/>
            </a:pPr>
            <a:r>
              <a:rPr lang="en-US" sz="1400" dirty="0" smtClean="0">
                <a:latin typeface="Calibri" pitchFamily="34" charset="0"/>
                <a:ea typeface="Times New Roman" pitchFamily="18" charset="0"/>
                <a:cs typeface="Arial" pitchFamily="34" charset="0"/>
              </a:rPr>
              <a:t>SQL Server 2008 Failover Clustering </a:t>
            </a:r>
            <a:r>
              <a:rPr lang="en-US" sz="1400" dirty="0" smtClean="0">
                <a:latin typeface="Calibri" pitchFamily="34" charset="0"/>
                <a:ea typeface="Times New Roman" pitchFamily="18" charset="0"/>
                <a:cs typeface="Arial" pitchFamily="34" charset="0"/>
                <a:hlinkClick r:id="rId2"/>
              </a:rPr>
              <a:t>http://sqlcat.com/whitepapers/archive/2009/07/08/sql-server-2008-failover-clustering.aspx</a:t>
            </a:r>
          </a:p>
          <a:p>
            <a:pPr eaLnBrk="0" fontAlgn="base" hangingPunct="0">
              <a:spcBef>
                <a:spcPct val="0"/>
              </a:spcBef>
              <a:spcAft>
                <a:spcPct val="0"/>
              </a:spcAft>
              <a:buFont typeface="Arial" pitchFamily="34" charset="0"/>
              <a:buChar char="•"/>
            </a:pPr>
            <a:r>
              <a:rPr lang="en-US" sz="1400" dirty="0" smtClean="0">
                <a:latin typeface="Calibri" pitchFamily="34" charset="0"/>
                <a:ea typeface="Times New Roman" pitchFamily="18" charset="0"/>
                <a:cs typeface="Arial" pitchFamily="34" charset="0"/>
              </a:rPr>
              <a:t>Multi-Site Cluster </a:t>
            </a:r>
            <a:r>
              <a:rPr lang="en-US" sz="1400" dirty="0" smtClean="0">
                <a:latin typeface="Calibri" pitchFamily="34" charset="0"/>
                <a:ea typeface="Times New Roman" pitchFamily="18" charset="0"/>
                <a:cs typeface="Arial" pitchFamily="34" charset="0"/>
                <a:hlinkClick r:id="rId3" tooltip="TechNet Webcast: Geographically Dispersed Failover Clustering in Windows Server 2008 Enterprise "/>
              </a:rPr>
              <a:t>http://download.microsoft.com/download/3/b/5/3b51a025-7522-4686-aa16-8ae2e536034d/WS2008%20Multi%20Site%20Clustering.doc</a:t>
            </a:r>
          </a:p>
          <a:p>
            <a:pPr eaLnBrk="0" fontAlgn="base" hangingPunct="0">
              <a:spcBef>
                <a:spcPct val="0"/>
              </a:spcBef>
              <a:spcAft>
                <a:spcPct val="0"/>
              </a:spcAft>
              <a:buFont typeface="Arial" pitchFamily="34" charset="0"/>
              <a:buChar char="•"/>
            </a:pPr>
            <a:r>
              <a:rPr lang="en-US" sz="1400" dirty="0" smtClean="0">
                <a:latin typeface="Calibri" pitchFamily="34" charset="0"/>
                <a:ea typeface="Times New Roman" pitchFamily="18" charset="0"/>
                <a:cs typeface="Arial" pitchFamily="34" charset="0"/>
              </a:rPr>
              <a:t>Mirroring a Large Number of Databases in a Single SQL Server Instance </a:t>
            </a:r>
            <a:r>
              <a:rPr lang="en-US" sz="1400" dirty="0" smtClean="0">
                <a:latin typeface="Calibri" pitchFamily="34" charset="0"/>
                <a:ea typeface="Times New Roman" pitchFamily="18" charset="0"/>
                <a:cs typeface="Arial" pitchFamily="34" charset="0"/>
                <a:hlinkClick r:id="rId4"/>
              </a:rPr>
              <a:t>http://sqlcat.com/technicalnotes/archive/2010/02/10/mirroring-a-large-number-of-databases-in-a-single-sql-server-instance.aspx</a:t>
            </a:r>
          </a:p>
          <a:p>
            <a:pPr lvl="0">
              <a:buFont typeface="Arial" pitchFamily="34" charset="0"/>
              <a:buChar char="•"/>
            </a:pPr>
            <a:r>
              <a:rPr lang="en-US" sz="1400" dirty="0" smtClean="0"/>
              <a:t>Database Mirroring and Log Shipping Working Together: </a:t>
            </a:r>
            <a:r>
              <a:rPr lang="en-US" sz="1400" dirty="0" smtClean="0">
                <a:hlinkClick r:id="rId5"/>
              </a:rPr>
              <a:t>http://sqlcat.com/whitepapers/archive/2008/01/21/database-mirroring-and-log-shipping-working-together.aspx</a:t>
            </a:r>
            <a:endParaRPr lang="en-US" sz="1400" dirty="0" smtClean="0"/>
          </a:p>
          <a:p>
            <a:pPr eaLnBrk="0" fontAlgn="base" hangingPunct="0">
              <a:spcBef>
                <a:spcPct val="0"/>
              </a:spcBef>
              <a:spcAft>
                <a:spcPct val="0"/>
              </a:spcAft>
              <a:buFont typeface="Arial" pitchFamily="34" charset="0"/>
              <a:buChar char="•"/>
            </a:pPr>
            <a:r>
              <a:rPr lang="en-US" sz="1400" dirty="0" smtClean="0">
                <a:latin typeface="Calibri" pitchFamily="34" charset="0"/>
                <a:ea typeface="Times New Roman" pitchFamily="18" charset="0"/>
                <a:cs typeface="Arial" pitchFamily="34" charset="0"/>
              </a:rPr>
              <a:t>Asynchronous Database Mirroring with Log Compression in SQL Server 2008 </a:t>
            </a:r>
            <a:r>
              <a:rPr lang="en-US" sz="1400" dirty="0" smtClean="0">
                <a:hlinkClick r:id="rId5"/>
              </a:rPr>
              <a:t>http://sqlcat.com/technicalnotes/archive/2007/12/17/asynchronous-database-mirroring-with-log-compression-in-sql-server-2008.aspx</a:t>
            </a:r>
          </a:p>
          <a:p>
            <a:pPr eaLnBrk="0" fontAlgn="base" hangingPunct="0">
              <a:spcBef>
                <a:spcPct val="0"/>
              </a:spcBef>
              <a:spcAft>
                <a:spcPct val="0"/>
              </a:spcAft>
              <a:buFont typeface="Arial" pitchFamily="34" charset="0"/>
              <a:buChar char="•"/>
            </a:pPr>
            <a:r>
              <a:rPr lang="en-US" sz="1400" dirty="0" smtClean="0">
                <a:hlinkClick r:id="rId6" action="ppaction://hlinkfile"/>
              </a:rPr>
              <a:t>Using Replication for High Availability and Disaster Recovery</a:t>
            </a:r>
            <a:endParaRPr lang="en-US" sz="1400" dirty="0" smtClean="0"/>
          </a:p>
          <a:p>
            <a:pPr eaLnBrk="0" fontAlgn="base" hangingPunct="0">
              <a:spcBef>
                <a:spcPct val="0"/>
              </a:spcBef>
              <a:spcAft>
                <a:spcPct val="0"/>
              </a:spcAft>
              <a:buFont typeface="Arial" pitchFamily="34" charset="0"/>
              <a:buChar char="•"/>
            </a:pPr>
            <a:r>
              <a:rPr lang="en-US" sz="1400" dirty="0" smtClean="0">
                <a:hlinkClick r:id="rId7" action="ppaction://hlinkfile"/>
              </a:rPr>
              <a:t>High Availability and Disaster Recovery at </a:t>
            </a:r>
            <a:r>
              <a:rPr lang="en-US" sz="1400" dirty="0" err="1" smtClean="0">
                <a:hlinkClick r:id="rId7" action="ppaction://hlinkfile"/>
              </a:rPr>
              <a:t>ServiceU</a:t>
            </a:r>
            <a:r>
              <a:rPr lang="en-US" sz="1400" dirty="0" smtClean="0">
                <a:hlinkClick r:id="rId7" action="ppaction://hlinkfile"/>
              </a:rPr>
              <a:t>: A SQL Server 2008 Technical Case Study</a:t>
            </a:r>
            <a:endParaRPr lang="en-US" sz="1400" dirty="0" smtClean="0"/>
          </a:p>
          <a:p>
            <a:pPr eaLnBrk="0" fontAlgn="base" hangingPunct="0">
              <a:spcBef>
                <a:spcPct val="0"/>
              </a:spcBef>
              <a:spcAft>
                <a:spcPct val="0"/>
              </a:spcAft>
              <a:buFont typeface="Arial" pitchFamily="34" charset="0"/>
              <a:buChar char="•"/>
            </a:pPr>
            <a:r>
              <a:rPr lang="en-US" sz="1400" dirty="0" smtClean="0">
                <a:hlinkClick r:id="rId8" action="ppaction://hlinkfile"/>
              </a:rPr>
              <a:t>Database Mirroring Best Practices and Performance Considerations</a:t>
            </a:r>
            <a:endParaRPr lang="en-US" sz="1400" dirty="0" smtClean="0">
              <a:hlinkClick r:id="" action="ppaction://hlinkfile"/>
            </a:endParaRPr>
          </a:p>
          <a:p>
            <a:pPr eaLnBrk="0" fontAlgn="base" hangingPunct="0">
              <a:spcBef>
                <a:spcPct val="0"/>
              </a:spcBef>
              <a:spcAft>
                <a:spcPct val="0"/>
              </a:spcAft>
              <a:buFont typeface="Arial" pitchFamily="34" charset="0"/>
              <a:buChar char="•"/>
            </a:pPr>
            <a:r>
              <a:rPr lang="en-US" sz="1400" dirty="0" smtClean="0">
                <a:hlinkClick r:id="" action="ppaction://hlinkfile"/>
              </a:rPr>
              <a:t>Database Mirroring Log Compression in SQL Server 2008 Improves Throughput</a:t>
            </a:r>
            <a:endParaRPr lang="en-US" sz="1400" dirty="0" smtClean="0">
              <a:latin typeface="Calibri" pitchFamily="34" charset="0"/>
              <a:ea typeface="Times New Roman" pitchFamily="18" charset="0"/>
              <a:cs typeface="Arial" pitchFamily="34" charset="0"/>
            </a:endParaRPr>
          </a:p>
          <a:p>
            <a:pPr eaLnBrk="0" fontAlgn="base" hangingPunct="0">
              <a:spcBef>
                <a:spcPct val="0"/>
              </a:spcBef>
              <a:spcAft>
                <a:spcPct val="0"/>
              </a:spcAft>
              <a:buFont typeface="Arial" pitchFamily="34" charset="0"/>
              <a:buChar char="•"/>
            </a:pPr>
            <a:r>
              <a:rPr lang="en-US" sz="1400" dirty="0" smtClean="0">
                <a:latin typeface="Calibri" pitchFamily="34" charset="0"/>
                <a:ea typeface="Times New Roman" pitchFamily="18" charset="0"/>
                <a:cs typeface="Arial" pitchFamily="34" charset="0"/>
              </a:rPr>
              <a:t>Asynchronous Database Mirroring with Log Compression in SQL Server 2008 </a:t>
            </a:r>
            <a:r>
              <a:rPr lang="en-US" sz="1400" dirty="0" smtClean="0">
                <a:hlinkClick r:id="rId5"/>
              </a:rPr>
              <a:t>http://sqlcat.com/technicalnotes/archive/2007/12/17/asynchronous-database-mirroring-with-log-compression-in-sql-server-2008.aspx</a:t>
            </a:r>
          </a:p>
          <a:p>
            <a:pPr eaLnBrk="0" fontAlgn="base" hangingPunct="0">
              <a:spcBef>
                <a:spcPct val="0"/>
              </a:spcBef>
              <a:spcAft>
                <a:spcPct val="0"/>
              </a:spcAft>
              <a:buFont typeface="Arial" pitchFamily="34" charset="0"/>
              <a:buChar char="•"/>
            </a:pPr>
            <a:r>
              <a:rPr lang="en-US" sz="1400" dirty="0" smtClean="0">
                <a:hlinkClick r:id="rId9" action="ppaction://hlinkfile"/>
              </a:rPr>
              <a:t>High Availability and Disaster Recovery for Microsoft’s SAP Data Tier: A SQL Server 2008 Technical Case Study</a:t>
            </a:r>
            <a:endParaRPr lang="en-US" sz="1400" dirty="0" smtClean="0"/>
          </a:p>
          <a:p>
            <a:pPr eaLnBrk="0" fontAlgn="base" hangingPunct="0">
              <a:spcBef>
                <a:spcPct val="0"/>
              </a:spcBef>
              <a:spcAft>
                <a:spcPct val="0"/>
              </a:spcAft>
              <a:buFont typeface="Arial" pitchFamily="34" charset="0"/>
              <a:buChar char="•"/>
            </a:pPr>
            <a:r>
              <a:rPr lang="en-US" sz="1400" dirty="0" smtClean="0">
                <a:hlinkClick r:id="rId10" action="ppaction://hlinkfile"/>
              </a:rPr>
              <a:t>Failure Is Not an Option: Zero Data Loss and High Availability</a:t>
            </a:r>
            <a:endParaRPr lang="en-US" sz="1400" dirty="0" smtClean="0"/>
          </a:p>
        </p:txBody>
      </p:sp>
    </p:spTree>
    <p:extLst>
      <p:ext uri="{BB962C8B-B14F-4D97-AF65-F5344CB8AC3E}">
        <p14:creationId xmlns:p14="http://schemas.microsoft.com/office/powerpoint/2010/main" val="184869212"/>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Questions ?</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428863436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Database Platform (DAT)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3125373"/>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smtClean="0"/>
              <a:t>Try the new SQL Server Mission Critical </a:t>
            </a:r>
            <a:r>
              <a:rPr lang="en-US" sz="2400" dirty="0" err="1" smtClean="0"/>
              <a:t>BareMetal</a:t>
            </a:r>
            <a:r>
              <a:rPr lang="en-US" sz="2400" dirty="0" smtClean="0"/>
              <a:t> Hand’s on-Labs</a:t>
            </a:r>
            <a:endParaRPr lang="en-US" sz="2400" dirty="0"/>
          </a:p>
        </p:txBody>
      </p:sp>
      <p:sp>
        <p:nvSpPr>
          <p:cNvPr id="17" name="Rectangle 16"/>
          <p:cNvSpPr/>
          <p:nvPr/>
        </p:nvSpPr>
        <p:spPr bwMode="auto">
          <a:xfrm>
            <a:off x="507868" y="1256675"/>
            <a:ext cx="11173090" cy="168046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1" indent="-460375">
              <a:lnSpc>
                <a:spcPct val="90000"/>
              </a:lnSpc>
              <a:spcBef>
                <a:spcPct val="20000"/>
              </a:spcBef>
              <a:buSzPct val="90000"/>
              <a:buBlip>
                <a:blip r:embed="rId3"/>
              </a:buBlip>
            </a:pPr>
            <a:r>
              <a:rPr lang="en-US" sz="2400" dirty="0" smtClean="0"/>
              <a:t>Visit the updated website for SQL Server</a:t>
            </a:r>
            <a:r>
              <a:rPr lang="en-US" sz="2400" dirty="0">
                <a:solidFill>
                  <a:srgbClr val="FFFFFF"/>
                </a:solidFill>
              </a:rPr>
              <a:t>®</a:t>
            </a:r>
            <a:r>
              <a:rPr lang="en-US" sz="2400" dirty="0" smtClean="0"/>
              <a:t> Code Name “Denali” on </a:t>
            </a:r>
            <a:r>
              <a:rPr lang="en-US" sz="2400" u="sng" dirty="0">
                <a:hlinkClick r:id="rId4"/>
              </a:rPr>
              <a:t>www.microsoft.com/sqlserver</a:t>
            </a:r>
            <a:r>
              <a:rPr lang="en-US" sz="2400" dirty="0"/>
              <a:t> </a:t>
            </a:r>
            <a:r>
              <a:rPr lang="en-US" sz="2400" dirty="0" smtClean="0"/>
              <a:t>and sign to be notified when the next                                CTP is available</a:t>
            </a:r>
          </a:p>
          <a:p>
            <a:pPr marL="460375" lvl="1" indent="-460375">
              <a:lnSpc>
                <a:spcPct val="90000"/>
              </a:lnSpc>
              <a:spcBef>
                <a:spcPct val="20000"/>
              </a:spcBef>
              <a:buSzPct val="90000"/>
              <a:buBlip>
                <a:blip r:embed="rId3"/>
              </a:buBlip>
            </a:pPr>
            <a:r>
              <a:rPr lang="en-US" sz="2400" dirty="0" smtClean="0"/>
              <a:t>Follow </a:t>
            </a:r>
            <a:r>
              <a:rPr lang="en-US" sz="2400" dirty="0"/>
              <a:t>the @SQLServer Twitter account to watch for </a:t>
            </a:r>
            <a:r>
              <a:rPr lang="en-US" sz="2400" dirty="0" smtClean="0"/>
              <a:t>updates</a:t>
            </a:r>
            <a:endParaRPr lang="en-US" sz="2400" dirty="0"/>
          </a:p>
        </p:txBody>
      </p:sp>
      <p:sp>
        <p:nvSpPr>
          <p:cNvPr id="9" name="Rectangle 8"/>
          <p:cNvSpPr/>
          <p:nvPr/>
        </p:nvSpPr>
        <p:spPr bwMode="auto">
          <a:xfrm>
            <a:off x="507868" y="3936990"/>
            <a:ext cx="11173090" cy="175432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t>Visit the </a:t>
            </a:r>
            <a:r>
              <a:rPr lang="en-US" sz="2400" dirty="0">
                <a:solidFill>
                  <a:srgbClr val="FFFFFF"/>
                </a:solidFill>
              </a:rPr>
              <a:t>SQL </a:t>
            </a:r>
            <a:r>
              <a:rPr lang="en-US" sz="2400" dirty="0" smtClean="0">
                <a:solidFill>
                  <a:srgbClr val="FFFFFF"/>
                </a:solidFill>
              </a:rPr>
              <a:t>Server Product Demo Stations in the DBI Track section of the </a:t>
            </a:r>
            <a:r>
              <a:rPr lang="en-US" sz="2400" dirty="0">
                <a:solidFill>
                  <a:srgbClr val="FFFFFF">
                    <a:alpha val="99000"/>
                  </a:srgbClr>
                </a:solidFill>
              </a:rPr>
              <a:t>Expo/TLC </a:t>
            </a:r>
            <a:r>
              <a:rPr lang="en-US" sz="2400" dirty="0" smtClean="0">
                <a:solidFill>
                  <a:srgbClr val="FFFFFF">
                    <a:alpha val="99000"/>
                  </a:srgbClr>
                </a:solidFill>
              </a:rPr>
              <a:t>Hall</a:t>
            </a:r>
            <a:r>
              <a:rPr lang="en-US" sz="2400" dirty="0" smtClean="0">
                <a:solidFill>
                  <a:srgbClr val="FFFFFF"/>
                </a:solidFill>
              </a:rPr>
              <a:t>. </a:t>
            </a:r>
            <a:r>
              <a:rPr lang="en-US" sz="2400" dirty="0" smtClean="0"/>
              <a:t>Bring </a:t>
            </a:r>
            <a:r>
              <a:rPr lang="en-US" sz="2400" dirty="0"/>
              <a:t>your questions, ideas and </a:t>
            </a:r>
            <a:r>
              <a:rPr lang="en-US" sz="2400" dirty="0" smtClean="0"/>
              <a:t>conversations!</a:t>
            </a:r>
          </a:p>
          <a:p>
            <a:pPr marL="460375" lvl="0" indent="-460375">
              <a:lnSpc>
                <a:spcPct val="90000"/>
              </a:lnSpc>
              <a:spcBef>
                <a:spcPct val="20000"/>
              </a:spcBef>
              <a:buSzPct val="90000"/>
              <a:buBlip>
                <a:blip r:embed="rId3"/>
              </a:buBlip>
            </a:pPr>
            <a:endParaRPr lang="en-US" sz="2400" dirty="0"/>
          </a:p>
          <a:p>
            <a:pPr marL="460375" lvl="0" indent="-460375">
              <a:lnSpc>
                <a:spcPct val="90000"/>
              </a:lnSpc>
              <a:spcBef>
                <a:spcPct val="20000"/>
              </a:spcBef>
              <a:buSzPct val="90000"/>
              <a:buBlip>
                <a:blip r:embed="rId3"/>
              </a:buBlip>
            </a:pP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2131138838"/>
              </p:ext>
            </p:extLst>
          </p:nvPr>
        </p:nvGraphicFramePr>
        <p:xfrm>
          <a:off x="637823" y="4940238"/>
          <a:ext cx="10938934" cy="672084"/>
        </p:xfrm>
        <a:graphic>
          <a:graphicData uri="http://schemas.openxmlformats.org/drawingml/2006/table">
            <a:tbl>
              <a:tblPr firstRow="1" firstCol="1" bandRow="1">
                <a:tableStyleId>{5C22544A-7EE6-4342-B048-85BDC9FD1C3A}</a:tableStyleId>
              </a:tblPr>
              <a:tblGrid>
                <a:gridCol w="5469467"/>
                <a:gridCol w="5469467"/>
              </a:tblGrid>
              <a:tr h="0">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Security &amp; Management</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Optimization and Scalability</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6AE1E"/>
                    </a:solidFill>
                  </a:tcPr>
                </a:tc>
              </a:tr>
              <a:tr h="0">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Programmability</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Data Warehousing</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AE1E"/>
                    </a:solidFill>
                  </a:tcPr>
                </a:tc>
              </a:tr>
              <a:tr h="217538">
                <a:tc>
                  <a:txBody>
                    <a:bodyPr/>
                    <a:lstStyle/>
                    <a:p>
                      <a:pPr marL="171450" marR="0" indent="-171450">
                        <a:lnSpc>
                          <a:spcPct val="115000"/>
                        </a:lnSpc>
                        <a:spcBef>
                          <a:spcPts val="0"/>
                        </a:spcBef>
                        <a:spcAft>
                          <a:spcPts val="0"/>
                        </a:spcAft>
                        <a:buFont typeface="Arial" pitchFamily="34" charset="0"/>
                        <a:buChar char="•"/>
                      </a:pPr>
                      <a:r>
                        <a:rPr lang="en-US" sz="1400" b="0" kern="1200" dirty="0">
                          <a:solidFill>
                            <a:srgbClr val="FFFFFF"/>
                          </a:solidFill>
                          <a:effectLst/>
                        </a:rPr>
                        <a:t>Microsoft® SQL Server® Mission Critical</a:t>
                      </a:r>
                      <a:endParaRPr lang="en-US" sz="1400" b="0" dirty="0">
                        <a:solidFill>
                          <a:srgbClr val="FFFFFF"/>
                        </a:solidFill>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Data Integration</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6AE1E"/>
                    </a:solidFill>
                  </a:tcPr>
                </a:tc>
              </a:tr>
            </a:tbl>
          </a:graphicData>
        </a:graphic>
      </p:graphicFrame>
    </p:spTree>
    <p:extLst>
      <p:ext uri="{BB962C8B-B14F-4D97-AF65-F5344CB8AC3E}">
        <p14:creationId xmlns:p14="http://schemas.microsoft.com/office/powerpoint/2010/main" val="195118884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29605979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428767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356350" y="1454150"/>
            <a:ext cx="4114800" cy="4114800"/>
          </a:xfrm>
        </p:spPr>
      </p:pic>
    </p:spTree>
    <p:extLst>
      <p:ext uri="{BB962C8B-B14F-4D97-AF65-F5344CB8AC3E}">
        <p14:creationId xmlns:p14="http://schemas.microsoft.com/office/powerpoint/2010/main" val="26851080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0"/>
            <a:ext cx="11173090" cy="553998"/>
          </a:xfrm>
        </p:spPr>
        <p:txBody>
          <a:bodyPr/>
          <a:lstStyle/>
          <a:p>
            <a:r>
              <a:rPr lang="en-US" sz="4000" smtClean="0"/>
              <a:t>SQL CAT (Customer Advisory Team)</a:t>
            </a:r>
            <a:endParaRPr lang="en-US" sz="4000" dirty="0"/>
          </a:p>
        </p:txBody>
      </p:sp>
      <p:sp>
        <p:nvSpPr>
          <p:cNvPr id="3" name="Text Placeholder 2"/>
          <p:cNvSpPr>
            <a:spLocks noGrp="1"/>
          </p:cNvSpPr>
          <p:nvPr>
            <p:ph type="body" sz="quarter" idx="10"/>
          </p:nvPr>
        </p:nvSpPr>
        <p:spPr>
          <a:xfrm>
            <a:off x="507868" y="2590801"/>
            <a:ext cx="11173090" cy="3139321"/>
          </a:xfrm>
        </p:spPr>
        <p:txBody>
          <a:bodyPr/>
          <a:lstStyle/>
          <a:p>
            <a:r>
              <a:rPr lang="en-US" sz="1800" smtClean="0"/>
              <a:t>Achieving Customer Success</a:t>
            </a:r>
          </a:p>
          <a:p>
            <a:pPr lvl="1"/>
            <a:r>
              <a:rPr lang="en-US" sz="1600" b="1" smtClean="0"/>
              <a:t>LG Electronics </a:t>
            </a:r>
            <a:r>
              <a:rPr lang="en-US" sz="1600" smtClean="0"/>
              <a:t>- </a:t>
            </a:r>
            <a:r>
              <a:rPr lang="en-GB" sz="1600" smtClean="0"/>
              <a:t>is a manufacturing corporation with more than 115 businesses worldwide and more than 80,000 employees, </a:t>
            </a:r>
            <a:r>
              <a:rPr lang="en-US" sz="1600" smtClean="0"/>
              <a:t>Improved transaction performance of 5TB-sized BI system ‘from minutes to seconds’, </a:t>
            </a:r>
            <a:r>
              <a:rPr lang="en-GB" sz="1600" smtClean="0"/>
              <a:t>KRW 90billion reduction in costs</a:t>
            </a:r>
            <a:endParaRPr lang="en-US" sz="1600" smtClean="0"/>
          </a:p>
          <a:p>
            <a:pPr lvl="2"/>
            <a:r>
              <a:rPr lang="en-US" sz="1200" smtClean="0"/>
              <a:t>Case study coming soon</a:t>
            </a:r>
          </a:p>
          <a:p>
            <a:pPr lvl="1"/>
            <a:r>
              <a:rPr lang="en-US" sz="1600" b="1" smtClean="0">
                <a:gradFill>
                  <a:gsLst>
                    <a:gs pos="0">
                      <a:srgbClr val="FFFFFF"/>
                    </a:gs>
                    <a:gs pos="86000">
                      <a:srgbClr val="FFFFFF"/>
                    </a:gs>
                  </a:gsLst>
                  <a:lin ang="5400000" scaled="0"/>
                </a:gradFill>
              </a:rPr>
              <a:t>Yahoo!</a:t>
            </a:r>
            <a:r>
              <a:rPr lang="en-US" sz="1600" smtClean="0">
                <a:gradFill>
                  <a:gsLst>
                    <a:gs pos="0">
                      <a:srgbClr val="FFFFFF"/>
                    </a:gs>
                    <a:gs pos="86000">
                      <a:srgbClr val="FFFFFF"/>
                    </a:gs>
                  </a:gsLst>
                  <a:lin ang="5400000" scaled="0"/>
                </a:gradFill>
              </a:rPr>
              <a:t>- </a:t>
            </a:r>
            <a:r>
              <a:rPr lang="en-US" sz="1600" smtClean="0"/>
              <a:t>Tier-1 Mission Critical BI solution, 12TB Analysis Services database, 3.5 billion display advertising impressions, 35 billion segments. </a:t>
            </a:r>
          </a:p>
          <a:p>
            <a:pPr lvl="2"/>
            <a:r>
              <a:rPr lang="en-US" sz="1200" smtClean="0"/>
              <a:t>Case study coming soon</a:t>
            </a:r>
          </a:p>
          <a:p>
            <a:r>
              <a:rPr lang="en-US" sz="1800" smtClean="0"/>
              <a:t>Making a Better Product</a:t>
            </a:r>
          </a:p>
          <a:p>
            <a:pPr lvl="1"/>
            <a:r>
              <a:rPr lang="en-US" sz="1400" smtClean="0"/>
              <a:t>Drives feedback and product requirements back into SQL Server development teams from deep and strategic customer and ISV engagements</a:t>
            </a:r>
          </a:p>
          <a:p>
            <a:r>
              <a:rPr lang="en-US" sz="1800" smtClean="0"/>
              <a:t>Sharing with the Community</a:t>
            </a:r>
          </a:p>
          <a:p>
            <a:pPr lvl="1"/>
            <a:r>
              <a:rPr lang="en-US" sz="1400" smtClean="0">
                <a:hlinkClick r:id="rId3"/>
              </a:rPr>
              <a:t>http://sqlcat.com</a:t>
            </a:r>
            <a:endParaRPr lang="en-US" sz="1400" dirty="0"/>
          </a:p>
        </p:txBody>
      </p:sp>
      <p:sp>
        <p:nvSpPr>
          <p:cNvPr id="22" name="Rectangle 21"/>
          <p:cNvSpPr/>
          <p:nvPr/>
        </p:nvSpPr>
        <p:spPr bwMode="auto">
          <a:xfrm>
            <a:off x="439872" y="990600"/>
            <a:ext cx="11376237" cy="1447800"/>
          </a:xfrm>
          <a:prstGeom prst="rect">
            <a:avLst/>
          </a:prstGeom>
          <a:solidFill>
            <a:schemeClr val="accent4"/>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dirty="0"/>
              <a:t>The </a:t>
            </a:r>
            <a:r>
              <a:rPr lang="en-US" u="sng" dirty="0" smtClean="0">
                <a:solidFill>
                  <a:schemeClr val="tx2"/>
                </a:solidFill>
              </a:rPr>
              <a:t>SQL Server Customer Advisory Team (SQL CAT) </a:t>
            </a:r>
            <a:r>
              <a:rPr lang="en-US" dirty="0" smtClean="0"/>
              <a:t>represents the customer-facing resources from the SQL Server Product Group. SQL CAT is comprised of product and solution experts that regularly engage in the largest, most complex, and most unique customer deployments worldwide.</a:t>
            </a:r>
            <a:endParaRPr lang="en-US" dirty="0">
              <a:gradFill>
                <a:gsLst>
                  <a:gs pos="0">
                    <a:schemeClr val="tx1"/>
                  </a:gs>
                  <a:gs pos="100000">
                    <a:schemeClr val="tx1"/>
                  </a:gs>
                </a:gsLst>
                <a:lin ang="5400000" scaled="0"/>
              </a:gradFill>
            </a:endParaRPr>
          </a:p>
        </p:txBody>
      </p:sp>
      <p:pic>
        <p:nvPicPr>
          <p:cNvPr id="1026"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1061" y="5554830"/>
            <a:ext cx="2445020" cy="100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126934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Appendix</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385013504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2"/>
          <p:cNvGrpSpPr/>
          <p:nvPr/>
        </p:nvGrpSpPr>
        <p:grpSpPr>
          <a:xfrm>
            <a:off x="6297559" y="1524000"/>
            <a:ext cx="5586545" cy="5029200"/>
            <a:chOff x="4724400" y="1524000"/>
            <a:chExt cx="4191000" cy="5029200"/>
          </a:xfrm>
        </p:grpSpPr>
        <p:sp>
          <p:nvSpPr>
            <p:cNvPr id="114" name="Rectangle 113"/>
            <p:cNvSpPr/>
            <p:nvPr/>
          </p:nvSpPr>
          <p:spPr bwMode="auto">
            <a:xfrm>
              <a:off x="4724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6" name="TextBox 115"/>
            <p:cNvSpPr txBox="1"/>
            <p:nvPr/>
          </p:nvSpPr>
          <p:spPr>
            <a:xfrm>
              <a:off x="5410200" y="1655802"/>
              <a:ext cx="3048000" cy="276999"/>
            </a:xfrm>
            <a:prstGeom prst="rect">
              <a:avLst/>
            </a:prstGeom>
            <a:noFill/>
          </p:spPr>
          <p:txBody>
            <a:bodyPr wrap="square" lIns="0" tIns="0" rIns="0" bIns="0" rtlCol="0">
              <a:spAutoFit/>
            </a:bodyPr>
            <a:lstStyle/>
            <a:p>
              <a:pPr algn="ctr"/>
              <a:r>
                <a:rPr lang="en-US" dirty="0" smtClean="0">
                  <a:solidFill>
                    <a:schemeClr val="tx1">
                      <a:lumMod val="50000"/>
                    </a:schemeClr>
                  </a:solidFill>
                </a:rPr>
                <a:t>Atlanta Standby Data Center</a:t>
              </a:r>
            </a:p>
          </p:txBody>
        </p:sp>
      </p:grpSp>
      <p:grpSp>
        <p:nvGrpSpPr>
          <p:cNvPr id="4" name="Group 116"/>
          <p:cNvGrpSpPr/>
          <p:nvPr/>
        </p:nvGrpSpPr>
        <p:grpSpPr>
          <a:xfrm>
            <a:off x="203147" y="1524000"/>
            <a:ext cx="5586545" cy="5029200"/>
            <a:chOff x="152400" y="1524000"/>
            <a:chExt cx="4191000" cy="5029200"/>
          </a:xfrm>
        </p:grpSpPr>
        <p:sp>
          <p:nvSpPr>
            <p:cNvPr id="119" name="Rectangle 118"/>
            <p:cNvSpPr/>
            <p:nvPr/>
          </p:nvSpPr>
          <p:spPr bwMode="auto">
            <a:xfrm>
              <a:off x="152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0" name="TextBox 119"/>
            <p:cNvSpPr txBox="1"/>
            <p:nvPr/>
          </p:nvSpPr>
          <p:spPr>
            <a:xfrm>
              <a:off x="228600" y="1655802"/>
              <a:ext cx="3962400" cy="276999"/>
            </a:xfrm>
            <a:prstGeom prst="rect">
              <a:avLst/>
            </a:prstGeom>
            <a:noFill/>
          </p:spPr>
          <p:txBody>
            <a:bodyPr wrap="square" lIns="0" tIns="0" rIns="0" bIns="0" rtlCol="0">
              <a:spAutoFit/>
            </a:bodyPr>
            <a:lstStyle/>
            <a:p>
              <a:pPr algn="ctr"/>
              <a:r>
                <a:rPr lang="en-US" dirty="0" smtClean="0">
                  <a:solidFill>
                    <a:schemeClr val="tx1">
                      <a:lumMod val="50000"/>
                    </a:schemeClr>
                  </a:solidFill>
                </a:rPr>
                <a:t>Memphis  Primary Data Center</a:t>
              </a:r>
            </a:p>
          </p:txBody>
        </p:sp>
      </p:grpSp>
      <p:sp>
        <p:nvSpPr>
          <p:cNvPr id="2" name="Title 1"/>
          <p:cNvSpPr>
            <a:spLocks noGrp="1"/>
          </p:cNvSpPr>
          <p:nvPr>
            <p:ph type="title"/>
          </p:nvPr>
        </p:nvSpPr>
        <p:spPr>
          <a:xfrm>
            <a:off x="507868" y="228600"/>
            <a:ext cx="11173090" cy="1218795"/>
          </a:xfrm>
        </p:spPr>
        <p:txBody>
          <a:bodyPr/>
          <a:lstStyle/>
          <a:p>
            <a:r>
              <a:rPr lang="en-US" smtClean="0"/>
              <a:t>Upgrading Infrastructure </a:t>
            </a:r>
            <a:r>
              <a:rPr lang="en-US" sz="1800" smtClean="0"/>
              <a:t>1</a:t>
            </a:r>
            <a:br>
              <a:rPr lang="en-US" sz="1800" smtClean="0"/>
            </a:br>
            <a:endParaRPr lang="en-US" dirty="0"/>
          </a:p>
        </p:txBody>
      </p:sp>
      <p:pic>
        <p:nvPicPr>
          <p:cNvPr id="1026" name="Picture 2"/>
          <p:cNvPicPr>
            <a:picLocks noChangeAspect="1" noChangeArrowheads="1"/>
          </p:cNvPicPr>
          <p:nvPr/>
        </p:nvPicPr>
        <p:blipFill>
          <a:blip r:embed="rId3"/>
          <a:srcRect/>
          <a:stretch>
            <a:fillRect/>
          </a:stretch>
        </p:blipFill>
        <p:spPr bwMode="auto">
          <a:xfrm>
            <a:off x="3351927" y="914400"/>
            <a:ext cx="719926" cy="457200"/>
          </a:xfrm>
          <a:prstGeom prst="rect">
            <a:avLst/>
          </a:prstGeom>
          <a:noFill/>
          <a:ln w="9525">
            <a:noFill/>
            <a:miter lim="800000"/>
            <a:headEnd/>
            <a:tailEnd/>
          </a:ln>
          <a:effectLst/>
        </p:spPr>
      </p:pic>
      <p:pic>
        <p:nvPicPr>
          <p:cNvPr id="1027" name="Picture 3" descr="D:\Clip_Installer\DVD_ART\Artwork_Imagery\HARDWARE_IMAGERY\Illustration - Misc Hardware\Windows Security\Security firewall.png"/>
          <p:cNvPicPr>
            <a:picLocks noChangeAspect="1" noChangeArrowheads="1"/>
          </p:cNvPicPr>
          <p:nvPr/>
        </p:nvPicPr>
        <p:blipFill>
          <a:blip r:embed="rId4"/>
          <a:srcRect/>
          <a:stretch>
            <a:fillRect/>
          </a:stretch>
        </p:blipFill>
        <p:spPr bwMode="auto">
          <a:xfrm>
            <a:off x="5180250" y="3505200"/>
            <a:ext cx="507868" cy="1219200"/>
          </a:xfrm>
          <a:prstGeom prst="rect">
            <a:avLst/>
          </a:prstGeom>
          <a:noFill/>
        </p:spPr>
      </p:pic>
      <p:pic>
        <p:nvPicPr>
          <p:cNvPr id="66" name="Picture 3" descr="D:\Clip_Installer\DVD_ART\Artwork_Imagery\HARDWARE_IMAGERY\Illustration - Misc Hardware\Windows Security\Security firewall.png"/>
          <p:cNvPicPr>
            <a:picLocks noChangeAspect="1" noChangeArrowheads="1"/>
          </p:cNvPicPr>
          <p:nvPr/>
        </p:nvPicPr>
        <p:blipFill>
          <a:blip r:embed="rId4"/>
          <a:srcRect/>
          <a:stretch>
            <a:fillRect/>
          </a:stretch>
        </p:blipFill>
        <p:spPr bwMode="auto">
          <a:xfrm flipH="1">
            <a:off x="6399133" y="3505200"/>
            <a:ext cx="507868" cy="1219200"/>
          </a:xfrm>
          <a:prstGeom prst="rect">
            <a:avLst/>
          </a:prstGeom>
          <a:noFill/>
        </p:spPr>
      </p:pic>
      <p:sp>
        <p:nvSpPr>
          <p:cNvPr id="105" name="TextBox 104"/>
          <p:cNvSpPr txBox="1"/>
          <p:nvPr/>
        </p:nvSpPr>
        <p:spPr>
          <a:xfrm>
            <a:off x="3351927" y="5791200"/>
            <a:ext cx="2437765" cy="369332"/>
          </a:xfrm>
          <a:prstGeom prst="rect">
            <a:avLst/>
          </a:prstGeom>
          <a:noFill/>
        </p:spPr>
        <p:txBody>
          <a:bodyPr wrap="square" lIns="0" tIns="0" rIns="0" bIns="0" rtlCol="0">
            <a:spAutoFit/>
          </a:bodyPr>
          <a:lstStyle/>
          <a:p>
            <a:pPr algn="ctr"/>
            <a:r>
              <a:rPr lang="en-US" sz="1200" b="1" dirty="0" smtClean="0">
                <a:solidFill>
                  <a:schemeClr val="bg1"/>
                </a:solidFill>
              </a:rPr>
              <a:t>Asynchronous Database</a:t>
            </a:r>
          </a:p>
          <a:p>
            <a:pPr algn="ctr"/>
            <a:r>
              <a:rPr lang="en-US" sz="1200" b="1" dirty="0" smtClean="0">
                <a:solidFill>
                  <a:schemeClr val="bg1"/>
                </a:solidFill>
              </a:rPr>
              <a:t> Mirroring</a:t>
            </a:r>
          </a:p>
        </p:txBody>
      </p:sp>
      <p:grpSp>
        <p:nvGrpSpPr>
          <p:cNvPr id="5" name="Group 130"/>
          <p:cNvGrpSpPr/>
          <p:nvPr/>
        </p:nvGrpSpPr>
        <p:grpSpPr>
          <a:xfrm>
            <a:off x="3961368" y="1371600"/>
            <a:ext cx="2092415" cy="23743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cxnSp>
        <p:nvCxnSpPr>
          <p:cNvPr id="136" name="Straight Connector 135"/>
          <p:cNvCxnSpPr/>
          <p:nvPr/>
        </p:nvCxnSpPr>
        <p:spPr>
          <a:xfrm>
            <a:off x="5992839" y="1453393"/>
            <a:ext cx="101573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 name="Group 150"/>
          <p:cNvGrpSpPr/>
          <p:nvPr/>
        </p:nvGrpSpPr>
        <p:grpSpPr>
          <a:xfrm>
            <a:off x="3351928" y="4038600"/>
            <a:ext cx="6094413" cy="1524000"/>
            <a:chOff x="2514600" y="4038600"/>
            <a:chExt cx="4572000" cy="1524000"/>
          </a:xfrm>
        </p:grpSpPr>
        <p:grpSp>
          <p:nvGrpSpPr>
            <p:cNvPr id="7" name="Group 115"/>
            <p:cNvGrpSpPr/>
            <p:nvPr/>
          </p:nvGrpSpPr>
          <p:grpSpPr>
            <a:xfrm>
              <a:off x="2514600" y="4114800"/>
              <a:ext cx="4572000" cy="1447800"/>
              <a:chOff x="2514600" y="4343400"/>
              <a:chExt cx="4572000" cy="1143000"/>
            </a:xfrm>
          </p:grpSpPr>
          <p:grpSp>
            <p:nvGrpSpPr>
              <p:cNvPr id="8" name="Group 111"/>
              <p:cNvGrpSpPr/>
              <p:nvPr/>
            </p:nvGrpSpPr>
            <p:grpSpPr>
              <a:xfrm>
                <a:off x="2743200" y="4343400"/>
                <a:ext cx="4343400" cy="1066800"/>
                <a:chOff x="2743200" y="4343400"/>
                <a:chExt cx="4343400" cy="1066800"/>
              </a:xfrm>
            </p:grpSpPr>
            <p:sp>
              <p:nvSpPr>
                <p:cNvPr id="109" name="Rectangle 108"/>
                <p:cNvSpPr/>
                <p:nvPr/>
              </p:nvSpPr>
              <p:spPr bwMode="auto">
                <a:xfrm>
                  <a:off x="2743200" y="4876800"/>
                  <a:ext cx="43434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0" name="Rectangle 109"/>
                <p:cNvSpPr/>
                <p:nvPr/>
              </p:nvSpPr>
              <p:spPr bwMode="auto">
                <a:xfrm>
                  <a:off x="2743200" y="4953000"/>
                  <a:ext cx="76200" cy="457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1" name="Rectangle 110"/>
                <p:cNvSpPr/>
                <p:nvPr/>
              </p:nvSpPr>
              <p:spPr bwMode="auto">
                <a:xfrm>
                  <a:off x="7010400" y="4343400"/>
                  <a:ext cx="76200" cy="5334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15" name="Left Arrow 114"/>
              <p:cNvSpPr/>
              <p:nvPr/>
            </p:nvSpPr>
            <p:spPr bwMode="auto">
              <a:xfrm>
                <a:off x="2514600" y="5334000"/>
                <a:ext cx="304800"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41" name="Right Arrow 140"/>
            <p:cNvSpPr/>
            <p:nvPr/>
          </p:nvSpPr>
          <p:spPr bwMode="auto">
            <a:xfrm>
              <a:off x="6019800" y="4038600"/>
              <a:ext cx="1066800" cy="1524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2" name="Picture 3" descr="D:\Clip_Installer\DVD_ART\Artwork_Imagery\HARDWARE_IMAGERY\Illustration - Misc Hardware\Windows Security\Security firewall.png"/>
          <p:cNvPicPr>
            <a:picLocks noChangeAspect="1" noChangeArrowheads="1"/>
          </p:cNvPicPr>
          <p:nvPr/>
        </p:nvPicPr>
        <p:blipFill>
          <a:blip r:embed="rId4"/>
          <a:srcRect/>
          <a:stretch>
            <a:fillRect/>
          </a:stretch>
        </p:blipFill>
        <p:spPr bwMode="auto">
          <a:xfrm flipH="1">
            <a:off x="8430604" y="3505200"/>
            <a:ext cx="507868" cy="1219200"/>
          </a:xfrm>
          <a:prstGeom prst="rect">
            <a:avLst/>
          </a:prstGeom>
          <a:noFill/>
        </p:spPr>
      </p:pic>
      <p:grpSp>
        <p:nvGrpSpPr>
          <p:cNvPr id="9" name="Group 148"/>
          <p:cNvGrpSpPr/>
          <p:nvPr/>
        </p:nvGrpSpPr>
        <p:grpSpPr>
          <a:xfrm>
            <a:off x="2234618" y="4114800"/>
            <a:ext cx="1422030" cy="533400"/>
            <a:chOff x="1676400" y="4114800"/>
            <a:chExt cx="1066800" cy="533400"/>
          </a:xfrm>
        </p:grpSpPr>
        <p:sp>
          <p:nvSpPr>
            <p:cNvPr id="147" name="Rectangle 146"/>
            <p:cNvSpPr/>
            <p:nvPr/>
          </p:nvSpPr>
          <p:spPr bwMode="auto">
            <a:xfrm>
              <a:off x="1752600" y="4114800"/>
              <a:ext cx="9906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a:off x="1676400" y="4114800"/>
              <a:ext cx="152400" cy="533400"/>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0" name="Picture 3" descr="D:\Clip_Installer\DVD_ART\Artwork_Imagery\HARDWARE_IMAGERY\Illustration - Misc Hardware\Windows Security\Security firewall.png"/>
          <p:cNvPicPr>
            <a:picLocks noChangeAspect="1" noChangeArrowheads="1"/>
          </p:cNvPicPr>
          <p:nvPr/>
        </p:nvPicPr>
        <p:blipFill>
          <a:blip r:embed="rId4"/>
          <a:srcRect/>
          <a:stretch>
            <a:fillRect/>
          </a:stretch>
        </p:blipFill>
        <p:spPr bwMode="auto">
          <a:xfrm>
            <a:off x="2945633" y="3581400"/>
            <a:ext cx="507868" cy="1219200"/>
          </a:xfrm>
          <a:prstGeom prst="rect">
            <a:avLst/>
          </a:prstGeom>
          <a:noFill/>
        </p:spPr>
      </p:pic>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TextBox 85"/>
          <p:cNvSpPr txBox="1"/>
          <p:nvPr/>
        </p:nvSpPr>
        <p:spPr>
          <a:xfrm>
            <a:off x="3015518" y="2514600"/>
            <a:ext cx="2234618" cy="553998"/>
          </a:xfrm>
          <a:prstGeom prst="rect">
            <a:avLst/>
          </a:prstGeom>
          <a:noFill/>
        </p:spPr>
        <p:txBody>
          <a:bodyPr wrap="square" lIns="0" tIns="0" rIns="0" bIns="0" rtlCol="0">
            <a:spAutoFit/>
          </a:bodyPr>
          <a:lstStyle/>
          <a:p>
            <a:pPr algn="ctr"/>
            <a:r>
              <a:rPr lang="en-US" sz="1200" b="1" dirty="0" smtClean="0">
                <a:solidFill>
                  <a:schemeClr val="bg1"/>
                </a:solidFill>
              </a:rPr>
              <a:t>Installed Temporary</a:t>
            </a:r>
          </a:p>
          <a:p>
            <a:pPr algn="ctr"/>
            <a:r>
              <a:rPr lang="en-US" sz="1200" b="1" dirty="0" smtClean="0">
                <a:solidFill>
                  <a:schemeClr val="bg1"/>
                </a:solidFill>
              </a:rPr>
              <a:t>Windows 2008</a:t>
            </a:r>
          </a:p>
          <a:p>
            <a:pPr algn="ctr"/>
            <a:r>
              <a:rPr lang="en-US" sz="1200" b="1" dirty="0" smtClean="0">
                <a:solidFill>
                  <a:schemeClr val="bg1"/>
                </a:solidFill>
              </a:rPr>
              <a:t> SQL 2008 Cluster</a:t>
            </a:r>
          </a:p>
        </p:txBody>
      </p:sp>
      <p:sp>
        <p:nvSpPr>
          <p:cNvPr id="87" name="Up Arrow 86"/>
          <p:cNvSpPr/>
          <p:nvPr/>
        </p:nvSpPr>
        <p:spPr bwMode="auto">
          <a:xfrm>
            <a:off x="2539340" y="3276600"/>
            <a:ext cx="203147" cy="144780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89" name="TextBox 88"/>
          <p:cNvSpPr txBox="1"/>
          <p:nvPr/>
        </p:nvSpPr>
        <p:spPr>
          <a:xfrm>
            <a:off x="6399133" y="5791200"/>
            <a:ext cx="2234618" cy="369332"/>
          </a:xfrm>
          <a:prstGeom prst="rect">
            <a:avLst/>
          </a:prstGeom>
          <a:noFill/>
        </p:spPr>
        <p:txBody>
          <a:bodyPr wrap="square" lIns="0" tIns="0" rIns="0" bIns="0" rtlCol="0">
            <a:spAutoFit/>
          </a:bodyPr>
          <a:lstStyle/>
          <a:p>
            <a:pPr algn="ctr"/>
            <a:r>
              <a:rPr lang="en-US" sz="1200" b="1" dirty="0" smtClean="0">
                <a:solidFill>
                  <a:schemeClr val="bg1"/>
                </a:solidFill>
              </a:rPr>
              <a:t>Broke Mirroring to</a:t>
            </a:r>
          </a:p>
          <a:p>
            <a:pPr algn="ctr"/>
            <a:r>
              <a:rPr lang="en-US" sz="1200" b="1" dirty="0" smtClean="0">
                <a:solidFill>
                  <a:schemeClr val="bg1"/>
                </a:solidFill>
              </a:rPr>
              <a:t>Atlanta</a:t>
            </a:r>
          </a:p>
        </p:txBody>
      </p:sp>
      <p:sp>
        <p:nvSpPr>
          <p:cNvPr id="90" name="TextBox 89"/>
          <p:cNvSpPr txBox="1"/>
          <p:nvPr/>
        </p:nvSpPr>
        <p:spPr>
          <a:xfrm>
            <a:off x="914162" y="6216134"/>
            <a:ext cx="2234618" cy="184666"/>
          </a:xfrm>
          <a:prstGeom prst="rect">
            <a:avLst/>
          </a:prstGeom>
          <a:noFill/>
        </p:spPr>
        <p:txBody>
          <a:bodyPr wrap="square" lIns="0" tIns="0" rIns="0" bIns="0" rtlCol="0">
            <a:spAutoFit/>
          </a:bodyPr>
          <a:lstStyle/>
          <a:p>
            <a:pPr algn="ctr"/>
            <a:r>
              <a:rPr lang="en-US" sz="1200" b="1" dirty="0" smtClean="0">
                <a:solidFill>
                  <a:schemeClr val="bg1"/>
                </a:solidFill>
              </a:rPr>
              <a:t>SQL 2005 Cluster</a:t>
            </a:r>
          </a:p>
        </p:txBody>
      </p:sp>
      <p:sp>
        <p:nvSpPr>
          <p:cNvPr id="91" name="TextBox 90"/>
          <p:cNvSpPr txBox="1"/>
          <p:nvPr/>
        </p:nvSpPr>
        <p:spPr>
          <a:xfrm>
            <a:off x="9040045" y="6292334"/>
            <a:ext cx="2234618" cy="184666"/>
          </a:xfrm>
          <a:prstGeom prst="rect">
            <a:avLst/>
          </a:prstGeom>
          <a:noFill/>
        </p:spPr>
        <p:txBody>
          <a:bodyPr wrap="square" lIns="0" tIns="0" rIns="0" bIns="0" rtlCol="0">
            <a:spAutoFit/>
          </a:bodyPr>
          <a:lstStyle/>
          <a:p>
            <a:pPr algn="ctr"/>
            <a:r>
              <a:rPr lang="en-US" sz="1200" b="1" dirty="0" smtClean="0">
                <a:solidFill>
                  <a:schemeClr val="bg1"/>
                </a:solidFill>
              </a:rPr>
              <a:t>SQL 2005 Cluster</a:t>
            </a:r>
          </a:p>
        </p:txBody>
      </p:sp>
      <p:sp>
        <p:nvSpPr>
          <p:cNvPr id="93" name="TextBox 92"/>
          <p:cNvSpPr txBox="1"/>
          <p:nvPr/>
        </p:nvSpPr>
        <p:spPr>
          <a:xfrm>
            <a:off x="11680957" y="49880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96" name="TextBox 95"/>
          <p:cNvSpPr txBox="1"/>
          <p:nvPr/>
        </p:nvSpPr>
        <p:spPr>
          <a:xfrm>
            <a:off x="1218882" y="3212068"/>
            <a:ext cx="1218883" cy="369332"/>
          </a:xfrm>
          <a:prstGeom prst="rect">
            <a:avLst/>
          </a:prstGeom>
          <a:noFill/>
        </p:spPr>
        <p:txBody>
          <a:bodyPr wrap="square" lIns="0" tIns="0" rIns="0" bIns="0" rtlCol="0">
            <a:spAutoFit/>
          </a:bodyPr>
          <a:lstStyle/>
          <a:p>
            <a:pPr algn="ctr"/>
            <a:r>
              <a:rPr lang="en-US" sz="1200" b="1" dirty="0" smtClean="0">
                <a:solidFill>
                  <a:schemeClr val="bg1"/>
                </a:solidFill>
              </a:rPr>
              <a:t>Established</a:t>
            </a:r>
          </a:p>
          <a:p>
            <a:pPr algn="ctr"/>
            <a:r>
              <a:rPr lang="en-US" sz="1200" b="1" dirty="0" smtClean="0">
                <a:solidFill>
                  <a:schemeClr val="bg1"/>
                </a:solidFill>
              </a:rPr>
              <a:t>   Mirroring</a:t>
            </a:r>
          </a:p>
        </p:txBody>
      </p:sp>
      <p:sp>
        <p:nvSpPr>
          <p:cNvPr id="106" name="TextBox 105"/>
          <p:cNvSpPr txBox="1"/>
          <p:nvPr/>
        </p:nvSpPr>
        <p:spPr>
          <a:xfrm>
            <a:off x="304720" y="20924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107" name="TextBox 106"/>
          <p:cNvSpPr txBox="1"/>
          <p:nvPr/>
        </p:nvSpPr>
        <p:spPr>
          <a:xfrm>
            <a:off x="406294" y="3625334"/>
            <a:ext cx="2234618" cy="184666"/>
          </a:xfrm>
          <a:prstGeom prst="rect">
            <a:avLst/>
          </a:prstGeom>
          <a:noFill/>
        </p:spPr>
        <p:txBody>
          <a:bodyPr wrap="square" lIns="0" tIns="0" rIns="0" bIns="0" rtlCol="0">
            <a:spAutoFit/>
          </a:bodyPr>
          <a:lstStyle/>
          <a:p>
            <a:r>
              <a:rPr lang="en-US" sz="1200" b="1" dirty="0" smtClean="0">
                <a:solidFill>
                  <a:schemeClr val="bg1"/>
                </a:solidFill>
              </a:rPr>
              <a:t>Disabled Log Shipping</a:t>
            </a:r>
          </a:p>
        </p:txBody>
      </p:sp>
      <p:sp>
        <p:nvSpPr>
          <p:cNvPr id="99" name="TextBox 98"/>
          <p:cNvSpPr txBox="1"/>
          <p:nvPr/>
        </p:nvSpPr>
        <p:spPr>
          <a:xfrm>
            <a:off x="3269544" y="2133600"/>
            <a:ext cx="1929897" cy="369332"/>
          </a:xfrm>
          <a:prstGeom prst="rect">
            <a:avLst/>
          </a:prstGeom>
          <a:noFill/>
        </p:spPr>
        <p:txBody>
          <a:bodyPr wrap="square" lIns="0" tIns="0" rIns="0" bIns="0" rtlCol="0">
            <a:spAutoFit/>
          </a:bodyPr>
          <a:lstStyle/>
          <a:p>
            <a:r>
              <a:rPr lang="en-US" sz="1200" b="1" dirty="0" smtClean="0">
                <a:solidFill>
                  <a:schemeClr val="bg1"/>
                </a:solidFill>
              </a:rPr>
              <a:t>Temporary</a:t>
            </a:r>
          </a:p>
          <a:p>
            <a:r>
              <a:rPr lang="en-US" sz="1200" b="1" dirty="0" smtClean="0">
                <a:solidFill>
                  <a:schemeClr val="bg1"/>
                </a:solidFill>
              </a:rPr>
              <a:t> SQL 2008 Cluster</a:t>
            </a:r>
          </a:p>
        </p:txBody>
      </p:sp>
      <p:sp>
        <p:nvSpPr>
          <p:cNvPr id="101" name="TextBox 100"/>
          <p:cNvSpPr txBox="1"/>
          <p:nvPr/>
        </p:nvSpPr>
        <p:spPr>
          <a:xfrm>
            <a:off x="2742487" y="3212068"/>
            <a:ext cx="1015735" cy="369332"/>
          </a:xfrm>
          <a:prstGeom prst="rect">
            <a:avLst/>
          </a:prstGeom>
          <a:noFill/>
        </p:spPr>
        <p:txBody>
          <a:bodyPr wrap="square" lIns="0" tIns="0" rIns="0" bIns="0" rtlCol="0">
            <a:spAutoFit/>
          </a:bodyPr>
          <a:lstStyle/>
          <a:p>
            <a:r>
              <a:rPr lang="en-US" sz="1200" b="1" dirty="0" smtClean="0">
                <a:solidFill>
                  <a:schemeClr val="bg1"/>
                </a:solidFill>
              </a:rPr>
              <a:t>Setup Log Shipping</a:t>
            </a:r>
          </a:p>
        </p:txBody>
      </p:sp>
      <p:grpSp>
        <p:nvGrpSpPr>
          <p:cNvPr id="10" name="Group 107"/>
          <p:cNvGrpSpPr/>
          <p:nvPr/>
        </p:nvGrpSpPr>
        <p:grpSpPr>
          <a:xfrm>
            <a:off x="406294" y="4724400"/>
            <a:ext cx="2945633" cy="1676400"/>
            <a:chOff x="304800" y="4724400"/>
            <a:chExt cx="2209800" cy="1676400"/>
          </a:xfrm>
        </p:grpSpPr>
        <p:grpSp>
          <p:nvGrpSpPr>
            <p:cNvPr id="11" name="Group 156"/>
            <p:cNvGrpSpPr/>
            <p:nvPr/>
          </p:nvGrpSpPr>
          <p:grpSpPr>
            <a:xfrm>
              <a:off x="304800" y="4724400"/>
              <a:ext cx="2209800" cy="1676400"/>
              <a:chOff x="304800" y="4724400"/>
              <a:chExt cx="2209800" cy="1676400"/>
            </a:xfrm>
          </p:grpSpPr>
          <p:grpSp>
            <p:nvGrpSpPr>
              <p:cNvPr id="12" name="Group 116"/>
              <p:cNvGrpSpPr/>
              <p:nvPr/>
            </p:nvGrpSpPr>
            <p:grpSpPr>
              <a:xfrm>
                <a:off x="304800" y="4724400"/>
                <a:ext cx="2209800" cy="1676400"/>
                <a:chOff x="304800" y="4724400"/>
                <a:chExt cx="2209800" cy="1676400"/>
              </a:xfrm>
            </p:grpSpPr>
            <p:sp>
              <p:nvSpPr>
                <p:cNvPr id="124" name="Rounded Rectangle 123"/>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3" name="Group 9"/>
                <p:cNvGrpSpPr/>
                <p:nvPr/>
              </p:nvGrpSpPr>
              <p:grpSpPr>
                <a:xfrm>
                  <a:off x="381000" y="5029200"/>
                  <a:ext cx="2064827" cy="1371600"/>
                  <a:chOff x="609600" y="5029200"/>
                  <a:chExt cx="2064827" cy="1371600"/>
                </a:xfrm>
              </p:grpSpPr>
              <p:pic>
                <p:nvPicPr>
                  <p:cNvPr id="127" name="Picture 126"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a:off x="1981200" y="5029200"/>
                    <a:ext cx="693227" cy="1371600"/>
                  </a:xfrm>
                  <a:prstGeom prst="rect">
                    <a:avLst/>
                  </a:prstGeom>
                  <a:noFill/>
                </p:spPr>
              </p:pic>
              <p:pic>
                <p:nvPicPr>
                  <p:cNvPr id="128" name="Picture 4"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a:off x="609600" y="5029200"/>
                    <a:ext cx="457200" cy="904603"/>
                  </a:xfrm>
                  <a:prstGeom prst="rect">
                    <a:avLst/>
                  </a:prstGeom>
                  <a:noFill/>
                </p:spPr>
              </p:pic>
              <p:pic>
                <p:nvPicPr>
                  <p:cNvPr id="130" name="Picture 129"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a:off x="1177386" y="5029200"/>
                    <a:ext cx="693227" cy="1371600"/>
                  </a:xfrm>
                  <a:prstGeom prst="rect">
                    <a:avLst/>
                  </a:prstGeom>
                  <a:noFill/>
                </p:spPr>
              </p:pic>
            </p:grpSp>
          </p:grpSp>
          <p:sp>
            <p:nvSpPr>
              <p:cNvPr id="123" name="TextBox 122"/>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121" name="Freeform 120"/>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 name="Group 173"/>
          <p:cNvGrpSpPr/>
          <p:nvPr/>
        </p:nvGrpSpPr>
        <p:grpSpPr>
          <a:xfrm>
            <a:off x="507868" y="2057400"/>
            <a:ext cx="2640912" cy="1143000"/>
            <a:chOff x="381000" y="2133600"/>
            <a:chExt cx="1981200" cy="1143000"/>
          </a:xfrm>
        </p:grpSpPr>
        <p:grpSp>
          <p:nvGrpSpPr>
            <p:cNvPr id="15" name="Group 102"/>
            <p:cNvGrpSpPr/>
            <p:nvPr/>
          </p:nvGrpSpPr>
          <p:grpSpPr>
            <a:xfrm>
              <a:off x="381000" y="2133600"/>
              <a:ext cx="1981200" cy="1143000"/>
              <a:chOff x="381000" y="2133599"/>
              <a:chExt cx="1981200" cy="1143000"/>
            </a:xfrm>
            <a:scene3d>
              <a:camera prst="orthographicFront">
                <a:rot lat="0" lon="0" rev="0"/>
              </a:camera>
              <a:lightRig rig="soft" dir="t">
                <a:rot lat="0" lon="0" rev="0"/>
              </a:lightRig>
            </a:scene3d>
          </p:grpSpPr>
          <p:sp>
            <p:nvSpPr>
              <p:cNvPr id="84" name="Rounded Rectangle 83"/>
              <p:cNvSpPr/>
              <p:nvPr/>
            </p:nvSpPr>
            <p:spPr bwMode="auto">
              <a:xfrm>
                <a:off x="381000" y="2133599"/>
                <a:ext cx="1981200" cy="1143000"/>
              </a:xfrm>
              <a:prstGeom prst="roundRect">
                <a:avLst/>
              </a:prstGeom>
              <a:ln>
                <a:noFill/>
                <a:headEnd type="none" w="med" len="med"/>
                <a:tailEnd type="none" w="med" len="med"/>
              </a:ln>
              <a:effectLst>
                <a:outerShdw blurRad="107950" dist="12700" dir="5400000" algn="ctr">
                  <a:srgbClr val="000000"/>
                </a:outerShdw>
              </a:effectLst>
              <a:scene3d>
                <a:camera prst="orthographicFront" fov="0">
                  <a:rot lat="0" lon="0" rev="0"/>
                </a:camera>
                <a:lightRig rig="contrasting" dir="t">
                  <a:rot lat="0" lon="0" rev="1200000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25" name="Picture 24"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rot="10800000" flipV="1">
                <a:off x="15240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pic>
            <p:nvPicPr>
              <p:cNvPr id="85" name="Picture 84"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rot="10800000" flipV="1">
                <a:off x="6858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173" name="Freeform 172"/>
            <p:cNvSpPr/>
            <p:nvPr/>
          </p:nvSpPr>
          <p:spPr>
            <a:xfrm>
              <a:off x="1023938" y="2528888"/>
              <a:ext cx="709612" cy="266700"/>
            </a:xfrm>
            <a:custGeom>
              <a:avLst/>
              <a:gdLst>
                <a:gd name="connsiteX0" fmla="*/ 0 w 709612"/>
                <a:gd name="connsiteY0" fmla="*/ 266700 h 266700"/>
                <a:gd name="connsiteX1" fmla="*/ 285750 w 709612"/>
                <a:gd name="connsiteY1" fmla="*/ 14287 h 266700"/>
                <a:gd name="connsiteX2" fmla="*/ 419100 w 709612"/>
                <a:gd name="connsiteY2" fmla="*/ 257175 h 266700"/>
                <a:gd name="connsiteX3" fmla="*/ 666750 w 709612"/>
                <a:gd name="connsiteY3" fmla="*/ 38100 h 266700"/>
                <a:gd name="connsiteX4" fmla="*/ 676275 w 709612"/>
                <a:gd name="connsiteY4" fmla="*/ 28575 h 266700"/>
                <a:gd name="connsiteX5" fmla="*/ 685800 w 709612"/>
                <a:gd name="connsiteY5" fmla="*/ 2381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612" h="266700">
                  <a:moveTo>
                    <a:pt x="0" y="266700"/>
                  </a:moveTo>
                  <a:cubicBezTo>
                    <a:pt x="107950" y="141287"/>
                    <a:pt x="215900" y="15875"/>
                    <a:pt x="285750" y="14287"/>
                  </a:cubicBezTo>
                  <a:cubicBezTo>
                    <a:pt x="355600" y="12700"/>
                    <a:pt x="355600" y="253206"/>
                    <a:pt x="419100" y="257175"/>
                  </a:cubicBezTo>
                  <a:cubicBezTo>
                    <a:pt x="482600" y="261144"/>
                    <a:pt x="623888" y="76200"/>
                    <a:pt x="666750" y="38100"/>
                  </a:cubicBezTo>
                  <a:cubicBezTo>
                    <a:pt x="709612" y="0"/>
                    <a:pt x="673100" y="30956"/>
                    <a:pt x="676275" y="28575"/>
                  </a:cubicBezTo>
                  <a:cubicBezTo>
                    <a:pt x="679450" y="26194"/>
                    <a:pt x="685800" y="23812"/>
                    <a:pt x="685800" y="23812"/>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6" name="Group 180"/>
          <p:cNvGrpSpPr/>
          <p:nvPr/>
        </p:nvGrpSpPr>
        <p:grpSpPr>
          <a:xfrm>
            <a:off x="8532178" y="4953000"/>
            <a:ext cx="3047206" cy="1447800"/>
            <a:chOff x="6400800" y="4953000"/>
            <a:chExt cx="2286000" cy="1447800"/>
          </a:xfrm>
        </p:grpSpPr>
        <p:grpSp>
          <p:nvGrpSpPr>
            <p:cNvPr id="17" name="Group 125"/>
            <p:cNvGrpSpPr/>
            <p:nvPr/>
          </p:nvGrpSpPr>
          <p:grpSpPr>
            <a:xfrm>
              <a:off x="6400800" y="4953000"/>
              <a:ext cx="2286000" cy="1447800"/>
              <a:chOff x="6400800" y="4953000"/>
              <a:chExt cx="2286000" cy="1447800"/>
            </a:xfrm>
          </p:grpSpPr>
          <p:sp>
            <p:nvSpPr>
              <p:cNvPr id="184" name="Rounded Rectangle 183"/>
              <p:cNvSpPr/>
              <p:nvPr/>
            </p:nvSpPr>
            <p:spPr bwMode="auto">
              <a:xfrm>
                <a:off x="6400800" y="4953000"/>
                <a:ext cx="2286000" cy="1295400"/>
              </a:xfrm>
              <a:prstGeom prst="roundRect">
                <a:avLst/>
              </a:prstGeom>
              <a:solidFill>
                <a:schemeClr val="bg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8" name="Group 11"/>
              <p:cNvGrpSpPr/>
              <p:nvPr/>
            </p:nvGrpSpPr>
            <p:grpSpPr>
              <a:xfrm rot="10800000" flipV="1">
                <a:off x="6553200" y="5029200"/>
                <a:ext cx="2064827" cy="1371600"/>
                <a:chOff x="609600" y="5029200"/>
                <a:chExt cx="2064827" cy="1371600"/>
              </a:xfrm>
            </p:grpSpPr>
            <p:pic>
              <p:nvPicPr>
                <p:cNvPr id="186" name="Picture 185"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a:off x="1981200" y="5029200"/>
                  <a:ext cx="693227" cy="1371600"/>
                </a:xfrm>
                <a:prstGeom prst="rect">
                  <a:avLst/>
                </a:prstGeom>
                <a:noFill/>
              </p:spPr>
            </p:pic>
            <p:pic>
              <p:nvPicPr>
                <p:cNvPr id="187" name="Picture 186"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a:off x="609600" y="5029200"/>
                  <a:ext cx="457200" cy="904603"/>
                </a:xfrm>
                <a:prstGeom prst="rect">
                  <a:avLst/>
                </a:prstGeom>
                <a:noFill/>
              </p:spPr>
            </p:pic>
            <p:pic>
              <p:nvPicPr>
                <p:cNvPr id="188" name="Picture 187" descr="E:\Users\ashammou.ITS\AppData\Local\Microsoft\Windows\Temporary Internet Files\Content.IE5\5UFWJ0G8\MCj04352420000[1].png"/>
                <p:cNvPicPr>
                  <a:picLocks noChangeAspect="1" noChangeArrowheads="1"/>
                </p:cNvPicPr>
                <p:nvPr/>
              </p:nvPicPr>
              <p:blipFill>
                <a:blip r:embed="rId5" cstate="print"/>
                <a:srcRect/>
                <a:stretch>
                  <a:fillRect/>
                </a:stretch>
              </p:blipFill>
              <p:spPr bwMode="auto">
                <a:xfrm>
                  <a:off x="1177386" y="5029200"/>
                  <a:ext cx="693227" cy="1371600"/>
                </a:xfrm>
                <a:prstGeom prst="rect">
                  <a:avLst/>
                </a:prstGeom>
                <a:noFill/>
              </p:spPr>
            </p:pic>
          </p:grpSp>
        </p:grpSp>
        <p:sp>
          <p:nvSpPr>
            <p:cNvPr id="183" name="Freeform 182"/>
            <p:cNvSpPr/>
            <p:nvPr/>
          </p:nvSpPr>
          <p:spPr>
            <a:xfrm>
              <a:off x="7010400" y="52578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9" name="Group 91"/>
          <p:cNvGrpSpPr/>
          <p:nvPr/>
        </p:nvGrpSpPr>
        <p:grpSpPr>
          <a:xfrm>
            <a:off x="10055780" y="3962400"/>
            <a:ext cx="1218883" cy="685800"/>
            <a:chOff x="1524000" y="3657600"/>
            <a:chExt cx="914400" cy="685800"/>
          </a:xfrm>
        </p:grpSpPr>
        <p:grpSp>
          <p:nvGrpSpPr>
            <p:cNvPr id="20" name="Group 85"/>
            <p:cNvGrpSpPr/>
            <p:nvPr/>
          </p:nvGrpSpPr>
          <p:grpSpPr>
            <a:xfrm>
              <a:off x="1524000" y="3657600"/>
              <a:ext cx="914400" cy="685800"/>
              <a:chOff x="1676400" y="3505200"/>
              <a:chExt cx="914400" cy="685800"/>
            </a:xfrm>
          </p:grpSpPr>
          <p:sp>
            <p:nvSpPr>
              <p:cNvPr id="117" name="Rounded Rectangle 116"/>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1" name="Group 79"/>
              <p:cNvGrpSpPr/>
              <p:nvPr/>
            </p:nvGrpSpPr>
            <p:grpSpPr>
              <a:xfrm>
                <a:off x="1752600" y="3657600"/>
                <a:ext cx="714919" cy="455944"/>
                <a:chOff x="381000" y="3810000"/>
                <a:chExt cx="714919" cy="455944"/>
              </a:xfrm>
            </p:grpSpPr>
            <p:pic>
              <p:nvPicPr>
                <p:cNvPr id="125" name="Picture 4" descr="D:\Clip_Installer\DVD_ART\Artwork_Imagery\HARDWARE_IMAGERY\Photos - OEM Hardware\Server Computer\HP Compaq ProLiant BL e-Class -  p-Class Enterprise server.png"/>
                <p:cNvPicPr>
                  <a:picLocks noChangeAspect="1" noChangeArrowheads="1"/>
                </p:cNvPicPr>
                <p:nvPr/>
              </p:nvPicPr>
              <p:blipFill>
                <a:blip r:embed="rId6" cstate="print"/>
                <a:srcRect/>
                <a:stretch>
                  <a:fillRect/>
                </a:stretch>
              </p:blipFill>
              <p:spPr bwMode="auto">
                <a:xfrm>
                  <a:off x="381000" y="3810000"/>
                  <a:ext cx="714919" cy="227344"/>
                </a:xfrm>
                <a:prstGeom prst="rect">
                  <a:avLst/>
                </a:prstGeom>
                <a:noFill/>
              </p:spPr>
            </p:pic>
            <p:pic>
              <p:nvPicPr>
                <p:cNvPr id="126" name="Picture 4" descr="D:\Clip_Installer\DVD_ART\Artwork_Imagery\HARDWARE_IMAGERY\Photos - OEM Hardware\Server Computer\HP Compaq ProLiant BL e-Class -  p-Class Enterprise server.png"/>
                <p:cNvPicPr>
                  <a:picLocks noChangeAspect="1" noChangeArrowheads="1"/>
                </p:cNvPicPr>
                <p:nvPr/>
              </p:nvPicPr>
              <p:blipFill>
                <a:blip r:embed="rId6" cstate="print"/>
                <a:srcRect/>
                <a:stretch>
                  <a:fillRect/>
                </a:stretch>
              </p:blipFill>
              <p:spPr bwMode="auto">
                <a:xfrm>
                  <a:off x="381000" y="4038600"/>
                  <a:ext cx="714919" cy="227344"/>
                </a:xfrm>
                <a:prstGeom prst="rect">
                  <a:avLst/>
                </a:prstGeom>
                <a:noFill/>
              </p:spPr>
            </p:pic>
          </p:grpSp>
        </p:grpSp>
        <p:sp>
          <p:nvSpPr>
            <p:cNvPr id="113" name="Rectangle 112"/>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cxnSp>
        <p:nvCxnSpPr>
          <p:cNvPr id="131" name="Straight Connector 130"/>
          <p:cNvCxnSpPr/>
          <p:nvPr/>
        </p:nvCxnSpPr>
        <p:spPr>
          <a:xfrm>
            <a:off x="9446341" y="43434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726750" y="42672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2" name="Group 91"/>
          <p:cNvGrpSpPr/>
          <p:nvPr/>
        </p:nvGrpSpPr>
        <p:grpSpPr>
          <a:xfrm>
            <a:off x="507867" y="3810000"/>
            <a:ext cx="1218883" cy="685800"/>
            <a:chOff x="1524000" y="3657600"/>
            <a:chExt cx="914400" cy="685800"/>
          </a:xfrm>
        </p:grpSpPr>
        <p:grpSp>
          <p:nvGrpSpPr>
            <p:cNvPr id="23" name="Group 85"/>
            <p:cNvGrpSpPr/>
            <p:nvPr/>
          </p:nvGrpSpPr>
          <p:grpSpPr>
            <a:xfrm>
              <a:off x="1524000" y="3657600"/>
              <a:ext cx="914400" cy="685800"/>
              <a:chOff x="1676400" y="3505200"/>
              <a:chExt cx="914400" cy="685800"/>
            </a:xfrm>
          </p:grpSpPr>
          <p:sp>
            <p:nvSpPr>
              <p:cNvPr id="152" name="Rounded Rectangle 151"/>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4" name="Group 79"/>
              <p:cNvGrpSpPr/>
              <p:nvPr/>
            </p:nvGrpSpPr>
            <p:grpSpPr>
              <a:xfrm>
                <a:off x="1752600" y="3657600"/>
                <a:ext cx="714919" cy="455944"/>
                <a:chOff x="381000" y="3810000"/>
                <a:chExt cx="714919" cy="455944"/>
              </a:xfrm>
            </p:grpSpPr>
            <p:pic>
              <p:nvPicPr>
                <p:cNvPr id="156" name="Picture 4" descr="D:\Clip_Installer\DVD_ART\Artwork_Imagery\HARDWARE_IMAGERY\Photos - OEM Hardware\Server Computer\HP Compaq ProLiant BL e-Class -  p-Class Enterprise server.png"/>
                <p:cNvPicPr>
                  <a:picLocks noChangeAspect="1" noChangeArrowheads="1"/>
                </p:cNvPicPr>
                <p:nvPr/>
              </p:nvPicPr>
              <p:blipFill>
                <a:blip r:embed="rId6" cstate="print"/>
                <a:srcRect/>
                <a:stretch>
                  <a:fillRect/>
                </a:stretch>
              </p:blipFill>
              <p:spPr bwMode="auto">
                <a:xfrm>
                  <a:off x="381000" y="3810000"/>
                  <a:ext cx="714919" cy="227344"/>
                </a:xfrm>
                <a:prstGeom prst="rect">
                  <a:avLst/>
                </a:prstGeom>
                <a:noFill/>
              </p:spPr>
            </p:pic>
            <p:pic>
              <p:nvPicPr>
                <p:cNvPr id="159" name="Picture 4" descr="D:\Clip_Installer\DVD_ART\Artwork_Imagery\HARDWARE_IMAGERY\Photos - OEM Hardware\Server Computer\HP Compaq ProLiant BL e-Class -  p-Class Enterprise server.png"/>
                <p:cNvPicPr>
                  <a:picLocks noChangeAspect="1" noChangeArrowheads="1"/>
                </p:cNvPicPr>
                <p:nvPr/>
              </p:nvPicPr>
              <p:blipFill>
                <a:blip r:embed="rId6" cstate="print"/>
                <a:srcRect/>
                <a:stretch>
                  <a:fillRect/>
                </a:stretch>
              </p:blipFill>
              <p:spPr bwMode="auto">
                <a:xfrm>
                  <a:off x="381000" y="4038600"/>
                  <a:ext cx="714919" cy="227344"/>
                </a:xfrm>
                <a:prstGeom prst="rect">
                  <a:avLst/>
                </a:prstGeom>
                <a:noFill/>
              </p:spPr>
            </p:pic>
          </p:grpSp>
        </p:grpSp>
        <p:sp>
          <p:nvSpPr>
            <p:cNvPr id="144" name="Rectangle 143"/>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26" name="Group 159"/>
          <p:cNvGrpSpPr/>
          <p:nvPr/>
        </p:nvGrpSpPr>
        <p:grpSpPr>
          <a:xfrm>
            <a:off x="3758222" y="3429000"/>
            <a:ext cx="1218883" cy="1295400"/>
            <a:chOff x="2152620" y="1981200"/>
            <a:chExt cx="914400" cy="1295400"/>
          </a:xfrm>
        </p:grpSpPr>
        <p:sp>
          <p:nvSpPr>
            <p:cNvPr id="163" name="Rounded Rectangle 162"/>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7" name="Group 127"/>
            <p:cNvGrpSpPr/>
            <p:nvPr/>
          </p:nvGrpSpPr>
          <p:grpSpPr>
            <a:xfrm>
              <a:off x="2228820" y="1981200"/>
              <a:ext cx="762000" cy="1219200"/>
              <a:chOff x="2362200" y="1981200"/>
              <a:chExt cx="762000" cy="1219200"/>
            </a:xfrm>
          </p:grpSpPr>
          <p:grpSp>
            <p:nvGrpSpPr>
              <p:cNvPr id="28" name="Group 121"/>
              <p:cNvGrpSpPr/>
              <p:nvPr/>
            </p:nvGrpSpPr>
            <p:grpSpPr>
              <a:xfrm>
                <a:off x="2385741" y="2133600"/>
                <a:ext cx="714919" cy="1066800"/>
                <a:chOff x="2362200" y="2133600"/>
                <a:chExt cx="714919" cy="1066800"/>
              </a:xfrm>
            </p:grpSpPr>
            <p:pic>
              <p:nvPicPr>
                <p:cNvPr id="174"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133600"/>
                  <a:ext cx="714919" cy="227344"/>
                </a:xfrm>
                <a:prstGeom prst="rect">
                  <a:avLst/>
                </a:prstGeom>
                <a:noFill/>
              </p:spPr>
            </p:pic>
            <p:pic>
              <p:nvPicPr>
                <p:cNvPr id="175"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343464"/>
                  <a:ext cx="714919" cy="227344"/>
                </a:xfrm>
                <a:prstGeom prst="rect">
                  <a:avLst/>
                </a:prstGeom>
                <a:noFill/>
              </p:spPr>
            </p:pic>
            <p:pic>
              <p:nvPicPr>
                <p:cNvPr id="176"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973056"/>
                  <a:ext cx="714919" cy="227344"/>
                </a:xfrm>
                <a:prstGeom prst="rect">
                  <a:avLst/>
                </a:prstGeom>
                <a:noFill/>
              </p:spPr>
            </p:pic>
            <p:pic>
              <p:nvPicPr>
                <p:cNvPr id="177"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553328"/>
                  <a:ext cx="714919" cy="227344"/>
                </a:xfrm>
                <a:prstGeom prst="rect">
                  <a:avLst/>
                </a:prstGeom>
                <a:noFill/>
              </p:spPr>
            </p:pic>
            <p:pic>
              <p:nvPicPr>
                <p:cNvPr id="178"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763192"/>
                  <a:ext cx="714919" cy="227344"/>
                </a:xfrm>
                <a:prstGeom prst="rect">
                  <a:avLst/>
                </a:prstGeom>
                <a:noFill/>
              </p:spPr>
            </p:pic>
          </p:grpSp>
          <p:sp>
            <p:nvSpPr>
              <p:cNvPr id="170" name="TextBox 169"/>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29" name="Group 178"/>
          <p:cNvGrpSpPr/>
          <p:nvPr/>
        </p:nvGrpSpPr>
        <p:grpSpPr>
          <a:xfrm>
            <a:off x="7008574" y="3429000"/>
            <a:ext cx="1218883" cy="1295400"/>
            <a:chOff x="5257800" y="3429000"/>
            <a:chExt cx="914400" cy="1295400"/>
          </a:xfrm>
        </p:grpSpPr>
        <p:sp>
          <p:nvSpPr>
            <p:cNvPr id="180" name="Rounded Rectangle 179"/>
            <p:cNvSpPr/>
            <p:nvPr/>
          </p:nvSpPr>
          <p:spPr bwMode="auto">
            <a:xfrm>
              <a:off x="5257800" y="34290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30" name="Group 127"/>
            <p:cNvGrpSpPr/>
            <p:nvPr/>
          </p:nvGrpSpPr>
          <p:grpSpPr>
            <a:xfrm>
              <a:off x="5334000" y="3429000"/>
              <a:ext cx="762000" cy="1219200"/>
              <a:chOff x="2362200" y="1981200"/>
              <a:chExt cx="762000" cy="1219200"/>
            </a:xfrm>
          </p:grpSpPr>
          <p:grpSp>
            <p:nvGrpSpPr>
              <p:cNvPr id="31" name="Group 121"/>
              <p:cNvGrpSpPr/>
              <p:nvPr/>
            </p:nvGrpSpPr>
            <p:grpSpPr>
              <a:xfrm>
                <a:off x="2385741" y="2133600"/>
                <a:ext cx="714919" cy="1066800"/>
                <a:chOff x="2362200" y="2133600"/>
                <a:chExt cx="714919" cy="1066800"/>
              </a:xfrm>
            </p:grpSpPr>
            <p:pic>
              <p:nvPicPr>
                <p:cNvPr id="189"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133600"/>
                  <a:ext cx="714919" cy="227344"/>
                </a:xfrm>
                <a:prstGeom prst="rect">
                  <a:avLst/>
                </a:prstGeom>
                <a:noFill/>
              </p:spPr>
            </p:pic>
            <p:pic>
              <p:nvPicPr>
                <p:cNvPr id="190"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343464"/>
                  <a:ext cx="714919" cy="227344"/>
                </a:xfrm>
                <a:prstGeom prst="rect">
                  <a:avLst/>
                </a:prstGeom>
                <a:noFill/>
              </p:spPr>
            </p:pic>
            <p:pic>
              <p:nvPicPr>
                <p:cNvPr id="191"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973056"/>
                  <a:ext cx="714919" cy="227344"/>
                </a:xfrm>
                <a:prstGeom prst="rect">
                  <a:avLst/>
                </a:prstGeom>
                <a:noFill/>
              </p:spPr>
            </p:pic>
            <p:pic>
              <p:nvPicPr>
                <p:cNvPr id="192"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553328"/>
                  <a:ext cx="714919" cy="227344"/>
                </a:xfrm>
                <a:prstGeom prst="rect">
                  <a:avLst/>
                </a:prstGeom>
                <a:noFill/>
              </p:spPr>
            </p:pic>
            <p:pic>
              <p:nvPicPr>
                <p:cNvPr id="193" name="Picture 4" descr="D:\Clip_Installer\DVD_ART\Artwork_Imagery\HARDWARE_IMAGERY\Photos - OEM Hardware\Server Computer\HP Compaq ProLiant BL e-Class -  p-Class Enterprise server.png"/>
                <p:cNvPicPr>
                  <a:picLocks noChangeAspect="1" noChangeArrowheads="1"/>
                </p:cNvPicPr>
                <p:nvPr/>
              </p:nvPicPr>
              <p:blipFill>
                <a:blip r:embed="rId7"/>
                <a:srcRect/>
                <a:stretch>
                  <a:fillRect/>
                </a:stretch>
              </p:blipFill>
              <p:spPr bwMode="auto">
                <a:xfrm>
                  <a:off x="2362200" y="2763192"/>
                  <a:ext cx="714919" cy="227344"/>
                </a:xfrm>
                <a:prstGeom prst="rect">
                  <a:avLst/>
                </a:prstGeom>
                <a:noFill/>
              </p:spPr>
            </p:pic>
          </p:grpSp>
          <p:sp>
            <p:nvSpPr>
              <p:cNvPr id="185" name="TextBox 184"/>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64" name="Group 91"/>
          <p:cNvGrpSpPr/>
          <p:nvPr/>
        </p:nvGrpSpPr>
        <p:grpSpPr>
          <a:xfrm>
            <a:off x="7008574" y="914400"/>
            <a:ext cx="1117309" cy="533400"/>
            <a:chOff x="1524000" y="3657600"/>
            <a:chExt cx="914400" cy="685800"/>
          </a:xfrm>
        </p:grpSpPr>
        <p:grpSp>
          <p:nvGrpSpPr>
            <p:cNvPr id="65" name="Group 85"/>
            <p:cNvGrpSpPr/>
            <p:nvPr/>
          </p:nvGrpSpPr>
          <p:grpSpPr>
            <a:xfrm>
              <a:off x="1524000" y="3657600"/>
              <a:ext cx="914400" cy="685800"/>
              <a:chOff x="1676400" y="3505200"/>
              <a:chExt cx="914400" cy="685800"/>
            </a:xfrm>
          </p:grpSpPr>
          <p:sp>
            <p:nvSpPr>
              <p:cNvPr id="197" name="Rounded Rectangle 196"/>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67" name="Group 79"/>
              <p:cNvGrpSpPr/>
              <p:nvPr/>
            </p:nvGrpSpPr>
            <p:grpSpPr>
              <a:xfrm>
                <a:off x="1752600" y="3657600"/>
                <a:ext cx="714919" cy="455944"/>
                <a:chOff x="381000" y="3810000"/>
                <a:chExt cx="714919" cy="455944"/>
              </a:xfrm>
            </p:grpSpPr>
            <p:pic>
              <p:nvPicPr>
                <p:cNvPr id="199" name="Picture 4" descr="D:\Clip_Installer\DVD_ART\Artwork_Imagery\HARDWARE_IMAGERY\Photos - OEM Hardware\Server Computer\HP Compaq ProLiant BL e-Class -  p-Class Enterprise server.png"/>
                <p:cNvPicPr>
                  <a:picLocks noChangeAspect="1" noChangeArrowheads="1"/>
                </p:cNvPicPr>
                <p:nvPr/>
              </p:nvPicPr>
              <p:blipFill>
                <a:blip r:embed="rId6" cstate="print"/>
                <a:srcRect/>
                <a:stretch>
                  <a:fillRect/>
                </a:stretch>
              </p:blipFill>
              <p:spPr bwMode="auto">
                <a:xfrm>
                  <a:off x="381000" y="3810000"/>
                  <a:ext cx="714919" cy="227344"/>
                </a:xfrm>
                <a:prstGeom prst="rect">
                  <a:avLst/>
                </a:prstGeom>
                <a:noFill/>
              </p:spPr>
            </p:pic>
            <p:pic>
              <p:nvPicPr>
                <p:cNvPr id="200" name="Picture 4" descr="D:\Clip_Installer\DVD_ART\Artwork_Imagery\HARDWARE_IMAGERY\Photos - OEM Hardware\Server Computer\HP Compaq ProLiant BL e-Class -  p-Class Enterprise server.png"/>
                <p:cNvPicPr>
                  <a:picLocks noChangeAspect="1" noChangeArrowheads="1"/>
                </p:cNvPicPr>
                <p:nvPr/>
              </p:nvPicPr>
              <p:blipFill>
                <a:blip r:embed="rId6" cstate="print"/>
                <a:srcRect/>
                <a:stretch>
                  <a:fillRect/>
                </a:stretch>
              </p:blipFill>
              <p:spPr bwMode="auto">
                <a:xfrm>
                  <a:off x="381000" y="4038600"/>
                  <a:ext cx="714919" cy="227344"/>
                </a:xfrm>
                <a:prstGeom prst="rect">
                  <a:avLst/>
                </a:prstGeom>
                <a:noFill/>
              </p:spPr>
            </p:pic>
          </p:grpSp>
        </p:grpSp>
        <p:sp>
          <p:nvSpPr>
            <p:cNvPr id="196" name="Rectangle 195"/>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sp>
        <p:nvSpPr>
          <p:cNvPr id="92" name="TextBox 91"/>
          <p:cNvSpPr txBox="1"/>
          <p:nvPr/>
        </p:nvSpPr>
        <p:spPr>
          <a:xfrm>
            <a:off x="246677" y="4572003"/>
            <a:ext cx="101574" cy="1661993"/>
          </a:xfrm>
          <a:prstGeom prst="rect">
            <a:avLst/>
          </a:prstGeom>
          <a:noFill/>
        </p:spPr>
        <p:txBody>
          <a:bodyPr wrap="square" lIns="0" tIns="0" rIns="0" bIns="0" rtlCol="0">
            <a:spAutoFit/>
          </a:bodyPr>
          <a:lstStyle/>
          <a:p>
            <a:pPr algn="ctr"/>
            <a:r>
              <a:rPr lang="en-US" sz="1200" b="1" dirty="0" smtClean="0">
                <a:solidFill>
                  <a:schemeClr val="bg1"/>
                </a:solidFill>
              </a:rPr>
              <a:t>PRINCIPAL</a:t>
            </a:r>
          </a:p>
        </p:txBody>
      </p:sp>
      <p:sp>
        <p:nvSpPr>
          <p:cNvPr id="88" name="TextBox 87"/>
          <p:cNvSpPr txBox="1"/>
          <p:nvPr/>
        </p:nvSpPr>
        <p:spPr>
          <a:xfrm>
            <a:off x="1842835" y="3744687"/>
            <a:ext cx="726328" cy="307777"/>
          </a:xfrm>
          <a:prstGeom prst="rect">
            <a:avLst/>
          </a:prstGeom>
          <a:noFill/>
        </p:spPr>
        <p:txBody>
          <a:bodyPr vert="horz" wrap="square" lIns="0" tIns="0" rIns="0" bIns="0" rtlCol="0">
            <a:spAutoFit/>
          </a:bodyPr>
          <a:lstStyle/>
          <a:p>
            <a:pPr algn="r"/>
            <a:r>
              <a:rPr lang="en-US" sz="1000" b="1" dirty="0" smtClean="0">
                <a:solidFill>
                  <a:schemeClr val="bg1"/>
                </a:solidFill>
              </a:rPr>
              <a:t>Log </a:t>
            </a:r>
          </a:p>
          <a:p>
            <a:pPr algn="r"/>
            <a:r>
              <a:rPr lang="en-US" sz="1000" b="1" dirty="0" smtClean="0">
                <a:solidFill>
                  <a:schemeClr val="bg1"/>
                </a:solidFill>
              </a:rPr>
              <a:t>Shipping </a:t>
            </a:r>
          </a:p>
        </p:txBody>
      </p:sp>
      <p:sp>
        <p:nvSpPr>
          <p:cNvPr id="104" name="Right Arrow 103"/>
          <p:cNvSpPr/>
          <p:nvPr/>
        </p:nvSpPr>
        <p:spPr bwMode="auto">
          <a:xfrm>
            <a:off x="3351927" y="5562600"/>
            <a:ext cx="5383398" cy="2286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8" name="TextBox 117"/>
          <p:cNvSpPr txBox="1"/>
          <p:nvPr/>
        </p:nvSpPr>
        <p:spPr>
          <a:xfrm>
            <a:off x="6297562" y="4876800"/>
            <a:ext cx="2118532" cy="369332"/>
          </a:xfrm>
          <a:prstGeom prst="rect">
            <a:avLst/>
          </a:prstGeom>
          <a:noFill/>
        </p:spPr>
        <p:txBody>
          <a:bodyPr wrap="square" lIns="0" tIns="0" rIns="0" bIns="0" rtlCol="0">
            <a:spAutoFit/>
          </a:bodyPr>
          <a:lstStyle/>
          <a:p>
            <a:pPr algn="ctr"/>
            <a:r>
              <a:rPr lang="en-US" sz="1200" b="1" dirty="0" smtClean="0">
                <a:solidFill>
                  <a:schemeClr val="bg1"/>
                </a:solidFill>
              </a:rPr>
              <a:t>DB Connection to Memphis for Regular Test Exercise </a:t>
            </a:r>
          </a:p>
        </p:txBody>
      </p:sp>
    </p:spTree>
    <p:extLst>
      <p:ext uri="{BB962C8B-B14F-4D97-AF65-F5344CB8AC3E}">
        <p14:creationId xmlns:p14="http://schemas.microsoft.com/office/powerpoint/2010/main" val="17376622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up)">
                                      <p:cBhvr>
                                        <p:cTn id="7" dur="2000"/>
                                        <p:tgtEl>
                                          <p:spTgt spid="86"/>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ox(in)">
                                      <p:cBhvr>
                                        <p:cTn id="11" dur="20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01"/>
                                        </p:tgtEl>
                                        <p:attrNameLst>
                                          <p:attrName>style.visibility</p:attrName>
                                        </p:attrNameLst>
                                      </p:cBhvr>
                                      <p:to>
                                        <p:strVal val="visible"/>
                                      </p:to>
                                    </p:set>
                                    <p:animEffect transition="in" filter="wipe(up)">
                                      <p:cBhvr>
                                        <p:cTn id="16" dur="2000"/>
                                        <p:tgtEl>
                                          <p:spTgt spid="10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wipe(down)">
                                      <p:cBhvr>
                                        <p:cTn id="19" dur="500"/>
                                        <p:tgtEl>
                                          <p:spTgt spid="87"/>
                                        </p:tgtEl>
                                      </p:cBhvr>
                                    </p:animEffect>
                                  </p:childTnLst>
                                </p:cTn>
                              </p:par>
                            </p:childTnLst>
                          </p:cTn>
                        </p:par>
                        <p:par>
                          <p:cTn id="20" fill="hold">
                            <p:stCondLst>
                              <p:cond delay="2000"/>
                            </p:stCondLst>
                            <p:childTnLst>
                              <p:par>
                                <p:cTn id="21" presetID="4" presetClass="exit" presetSubtype="16" fill="hold" grpId="1" nodeType="afterEffect">
                                  <p:stCondLst>
                                    <p:cond delay="500"/>
                                  </p:stCondLst>
                                  <p:childTnLst>
                                    <p:animEffect transition="out" filter="box(in)">
                                      <p:cBhvr>
                                        <p:cTn id="22" dur="1000"/>
                                        <p:tgtEl>
                                          <p:spTgt spid="86"/>
                                        </p:tgtEl>
                                      </p:cBhvr>
                                    </p:animEffect>
                                    <p:set>
                                      <p:cBhvr>
                                        <p:cTn id="23" dur="1" fill="hold">
                                          <p:stCondLst>
                                            <p:cond delay="999"/>
                                          </p:stCondLst>
                                        </p:cTn>
                                        <p:tgtEl>
                                          <p:spTgt spid="86"/>
                                        </p:tgtEl>
                                        <p:attrNameLst>
                                          <p:attrName>style.visibility</p:attrName>
                                        </p:attrNameLst>
                                      </p:cBhvr>
                                      <p:to>
                                        <p:strVal val="hidden"/>
                                      </p:to>
                                    </p:set>
                                  </p:childTnLst>
                                </p:cTn>
                              </p:par>
                            </p:childTnLst>
                          </p:cTn>
                        </p:par>
                        <p:par>
                          <p:cTn id="24" fill="hold">
                            <p:stCondLst>
                              <p:cond delay="3500"/>
                            </p:stCondLst>
                            <p:childTnLst>
                              <p:par>
                                <p:cTn id="25" presetID="4" presetClass="exit" presetSubtype="16" fill="hold" grpId="1" nodeType="afterEffect">
                                  <p:stCondLst>
                                    <p:cond delay="1000"/>
                                  </p:stCondLst>
                                  <p:childTnLst>
                                    <p:animEffect transition="out" filter="box(in)">
                                      <p:cBhvr>
                                        <p:cTn id="26" dur="2000"/>
                                        <p:tgtEl>
                                          <p:spTgt spid="101"/>
                                        </p:tgtEl>
                                      </p:cBhvr>
                                    </p:animEffect>
                                    <p:set>
                                      <p:cBhvr>
                                        <p:cTn id="27" dur="1" fill="hold">
                                          <p:stCondLst>
                                            <p:cond delay="1999"/>
                                          </p:stCondLst>
                                        </p:cTn>
                                        <p:tgtEl>
                                          <p:spTgt spid="101"/>
                                        </p:tgtEl>
                                        <p:attrNameLst>
                                          <p:attrName>style.visibility</p:attrName>
                                        </p:attrNameLst>
                                      </p:cBhvr>
                                      <p:to>
                                        <p:strVal val="hidden"/>
                                      </p:to>
                                    </p:se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fade">
                                      <p:cBhvr>
                                        <p:cTn id="31" dur="1000"/>
                                        <p:tgtEl>
                                          <p:spTgt spid="88"/>
                                        </p:tgtEl>
                                      </p:cBhvr>
                                    </p:animEffect>
                                  </p:childTnLst>
                                </p:cTn>
                              </p:par>
                              <p:par>
                                <p:cTn id="32" presetID="4" presetClass="entr" presetSubtype="16" fill="hold" grpId="0" nodeType="withEffect">
                                  <p:stCondLst>
                                    <p:cond delay="1000"/>
                                  </p:stCondLst>
                                  <p:childTnLst>
                                    <p:set>
                                      <p:cBhvr>
                                        <p:cTn id="33" dur="1" fill="hold">
                                          <p:stCondLst>
                                            <p:cond delay="0"/>
                                          </p:stCondLst>
                                        </p:cTn>
                                        <p:tgtEl>
                                          <p:spTgt spid="99"/>
                                        </p:tgtEl>
                                        <p:attrNameLst>
                                          <p:attrName>style.visibility</p:attrName>
                                        </p:attrNameLst>
                                      </p:cBhvr>
                                      <p:to>
                                        <p:strVal val="visible"/>
                                      </p:to>
                                    </p:set>
                                    <p:animEffect transition="in" filter="box(in)">
                                      <p:cBhvr>
                                        <p:cTn id="34" dur="2000"/>
                                        <p:tgtEl>
                                          <p:spTgt spid="9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6" fill="hold" grpId="0" nodeType="clickEffect">
                                  <p:stCondLst>
                                    <p:cond delay="0"/>
                                  </p:stCondLst>
                                  <p:childTnLst>
                                    <p:set>
                                      <p:cBhvr>
                                        <p:cTn id="38" dur="1" fill="hold">
                                          <p:stCondLst>
                                            <p:cond delay="0"/>
                                          </p:stCondLst>
                                        </p:cTn>
                                        <p:tgtEl>
                                          <p:spTgt spid="89"/>
                                        </p:tgtEl>
                                        <p:attrNameLst>
                                          <p:attrName>style.visibility</p:attrName>
                                        </p:attrNameLst>
                                      </p:cBhvr>
                                      <p:to>
                                        <p:strVal val="visible"/>
                                      </p:to>
                                    </p:set>
                                    <p:anim calcmode="lin" valueType="num">
                                      <p:cBhvr additive="base">
                                        <p:cTn id="39" dur="2000" fill="hold"/>
                                        <p:tgtEl>
                                          <p:spTgt spid="89"/>
                                        </p:tgtEl>
                                        <p:attrNameLst>
                                          <p:attrName>ppt_x</p:attrName>
                                        </p:attrNameLst>
                                      </p:cBhvr>
                                      <p:tavLst>
                                        <p:tav tm="0">
                                          <p:val>
                                            <p:strVal val="1+#ppt_w/2"/>
                                          </p:val>
                                        </p:tav>
                                        <p:tav tm="100000">
                                          <p:val>
                                            <p:strVal val="#ppt_x"/>
                                          </p:val>
                                        </p:tav>
                                      </p:tavLst>
                                    </p:anim>
                                    <p:anim calcmode="lin" valueType="num">
                                      <p:cBhvr additive="base">
                                        <p:cTn id="40" dur="2000" fill="hold"/>
                                        <p:tgtEl>
                                          <p:spTgt spid="89"/>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22" presetClass="exit" presetSubtype="2" fill="hold" grpId="0" nodeType="afterEffect">
                                  <p:stCondLst>
                                    <p:cond delay="500"/>
                                  </p:stCondLst>
                                  <p:childTnLst>
                                    <p:animEffect transition="out" filter="wipe(right)">
                                      <p:cBhvr>
                                        <p:cTn id="43" dur="2000"/>
                                        <p:tgtEl>
                                          <p:spTgt spid="104"/>
                                        </p:tgtEl>
                                      </p:cBhvr>
                                    </p:animEffect>
                                    <p:set>
                                      <p:cBhvr>
                                        <p:cTn id="44" dur="1" fill="hold">
                                          <p:stCondLst>
                                            <p:cond delay="1999"/>
                                          </p:stCondLst>
                                        </p:cTn>
                                        <p:tgtEl>
                                          <p:spTgt spid="104"/>
                                        </p:tgtEl>
                                        <p:attrNameLst>
                                          <p:attrName>style.visibility</p:attrName>
                                        </p:attrNameLst>
                                      </p:cBhvr>
                                      <p:to>
                                        <p:strVal val="hidden"/>
                                      </p:to>
                                    </p:set>
                                  </p:childTnLst>
                                </p:cTn>
                              </p:par>
                              <p:par>
                                <p:cTn id="45" presetID="4" presetClass="exit" presetSubtype="16" fill="hold" grpId="0" nodeType="withEffect">
                                  <p:stCondLst>
                                    <p:cond delay="0"/>
                                  </p:stCondLst>
                                  <p:childTnLst>
                                    <p:animEffect transition="out" filter="box(in)">
                                      <p:cBhvr>
                                        <p:cTn id="46" dur="2000"/>
                                        <p:tgtEl>
                                          <p:spTgt spid="93"/>
                                        </p:tgtEl>
                                      </p:cBhvr>
                                    </p:animEffect>
                                    <p:set>
                                      <p:cBhvr>
                                        <p:cTn id="47" dur="1" fill="hold">
                                          <p:stCondLst>
                                            <p:cond delay="1999"/>
                                          </p:stCondLst>
                                        </p:cTn>
                                        <p:tgtEl>
                                          <p:spTgt spid="93"/>
                                        </p:tgtEl>
                                        <p:attrNameLst>
                                          <p:attrName>style.visibility</p:attrName>
                                        </p:attrNameLst>
                                      </p:cBhvr>
                                      <p:to>
                                        <p:strVal val="hidden"/>
                                      </p:to>
                                    </p:set>
                                  </p:childTnLst>
                                </p:cTn>
                              </p:par>
                              <p:par>
                                <p:cTn id="48" presetID="4" presetClass="exit" presetSubtype="16" fill="hold" grpId="0" nodeType="withEffect">
                                  <p:stCondLst>
                                    <p:cond delay="0"/>
                                  </p:stCondLst>
                                  <p:childTnLst>
                                    <p:animEffect transition="out" filter="box(in)">
                                      <p:cBhvr>
                                        <p:cTn id="49" dur="2000"/>
                                        <p:tgtEl>
                                          <p:spTgt spid="92"/>
                                        </p:tgtEl>
                                      </p:cBhvr>
                                    </p:animEffect>
                                    <p:set>
                                      <p:cBhvr>
                                        <p:cTn id="50" dur="1" fill="hold">
                                          <p:stCondLst>
                                            <p:cond delay="1999"/>
                                          </p:stCondLst>
                                        </p:cTn>
                                        <p:tgtEl>
                                          <p:spTgt spid="92"/>
                                        </p:tgtEl>
                                        <p:attrNameLst>
                                          <p:attrName>style.visibility</p:attrName>
                                        </p:attrNameLst>
                                      </p:cBhvr>
                                      <p:to>
                                        <p:strVal val="hidden"/>
                                      </p:to>
                                    </p:set>
                                  </p:childTnLst>
                                </p:cTn>
                              </p:par>
                            </p:childTnLst>
                          </p:cTn>
                        </p:par>
                        <p:par>
                          <p:cTn id="51" fill="hold">
                            <p:stCondLst>
                              <p:cond delay="4500"/>
                            </p:stCondLst>
                            <p:childTnLst>
                              <p:par>
                                <p:cTn id="52" presetID="4" presetClass="exit" presetSubtype="16" fill="hold" grpId="0" nodeType="afterEffect">
                                  <p:stCondLst>
                                    <p:cond delay="500"/>
                                  </p:stCondLst>
                                  <p:childTnLst>
                                    <p:animEffect transition="out" filter="box(in)">
                                      <p:cBhvr>
                                        <p:cTn id="53" dur="2000"/>
                                        <p:tgtEl>
                                          <p:spTgt spid="105"/>
                                        </p:tgtEl>
                                      </p:cBhvr>
                                    </p:animEffect>
                                    <p:set>
                                      <p:cBhvr>
                                        <p:cTn id="54" dur="1" fill="hold">
                                          <p:stCondLst>
                                            <p:cond delay="1999"/>
                                          </p:stCondLst>
                                        </p:cTn>
                                        <p:tgtEl>
                                          <p:spTgt spid="105"/>
                                        </p:tgtEl>
                                        <p:attrNameLst>
                                          <p:attrName>style.visibility</p:attrName>
                                        </p:attrNameLst>
                                      </p:cBhvr>
                                      <p:to>
                                        <p:strVal val="hidden"/>
                                      </p:to>
                                    </p:set>
                                  </p:childTnLst>
                                </p:cTn>
                              </p:par>
                            </p:childTnLst>
                          </p:cTn>
                        </p:par>
                        <p:par>
                          <p:cTn id="55" fill="hold">
                            <p:stCondLst>
                              <p:cond delay="7000"/>
                            </p:stCondLst>
                            <p:childTnLst>
                              <p:par>
                                <p:cTn id="56" presetID="4" presetClass="exit" presetSubtype="32" fill="hold" grpId="1" nodeType="afterEffect">
                                  <p:stCondLst>
                                    <p:cond delay="500"/>
                                  </p:stCondLst>
                                  <p:childTnLst>
                                    <p:animEffect transition="out" filter="box(out)">
                                      <p:cBhvr>
                                        <p:cTn id="57" dur="2000"/>
                                        <p:tgtEl>
                                          <p:spTgt spid="89"/>
                                        </p:tgtEl>
                                      </p:cBhvr>
                                    </p:animEffect>
                                    <p:set>
                                      <p:cBhvr>
                                        <p:cTn id="58" dur="1" fill="hold">
                                          <p:stCondLst>
                                            <p:cond delay="1999"/>
                                          </p:stCondLst>
                                        </p:cTn>
                                        <p:tgtEl>
                                          <p:spTgt spid="8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4" presetClass="entr" presetSubtype="32" fill="hold" grpId="0" nodeType="clickEffect">
                                  <p:stCondLst>
                                    <p:cond delay="0"/>
                                  </p:stCondLst>
                                  <p:childTnLst>
                                    <p:set>
                                      <p:cBhvr>
                                        <p:cTn id="62" dur="1" fill="hold">
                                          <p:stCondLst>
                                            <p:cond delay="0"/>
                                          </p:stCondLst>
                                        </p:cTn>
                                        <p:tgtEl>
                                          <p:spTgt spid="107"/>
                                        </p:tgtEl>
                                        <p:attrNameLst>
                                          <p:attrName>style.visibility</p:attrName>
                                        </p:attrNameLst>
                                      </p:cBhvr>
                                      <p:to>
                                        <p:strVal val="visible"/>
                                      </p:to>
                                    </p:set>
                                    <p:animEffect transition="in" filter="box(out)">
                                      <p:cBhvr>
                                        <p:cTn id="63" dur="2000"/>
                                        <p:tgtEl>
                                          <p:spTgt spid="107"/>
                                        </p:tgtEl>
                                      </p:cBhvr>
                                    </p:animEffect>
                                  </p:childTnLst>
                                </p:cTn>
                              </p:par>
                              <p:par>
                                <p:cTn id="64" presetID="22" presetClass="exit" presetSubtype="4" fill="hold" grpId="1" nodeType="withEffect">
                                  <p:stCondLst>
                                    <p:cond delay="0"/>
                                  </p:stCondLst>
                                  <p:childTnLst>
                                    <p:animEffect transition="out" filter="wipe(down)">
                                      <p:cBhvr>
                                        <p:cTn id="65" dur="1000"/>
                                        <p:tgtEl>
                                          <p:spTgt spid="88"/>
                                        </p:tgtEl>
                                      </p:cBhvr>
                                    </p:animEffect>
                                    <p:set>
                                      <p:cBhvr>
                                        <p:cTn id="66" dur="1" fill="hold">
                                          <p:stCondLst>
                                            <p:cond delay="999"/>
                                          </p:stCondLst>
                                        </p:cTn>
                                        <p:tgtEl>
                                          <p:spTgt spid="88"/>
                                        </p:tgtEl>
                                        <p:attrNameLst>
                                          <p:attrName>style.visibility</p:attrName>
                                        </p:attrNameLst>
                                      </p:cBhvr>
                                      <p:to>
                                        <p:strVal val="hidden"/>
                                      </p:to>
                                    </p:set>
                                  </p:childTnLst>
                                </p:cTn>
                              </p:par>
                            </p:childTnLst>
                          </p:cTn>
                        </p:par>
                        <p:par>
                          <p:cTn id="67" fill="hold">
                            <p:stCondLst>
                              <p:cond delay="2000"/>
                            </p:stCondLst>
                            <p:childTnLst>
                              <p:par>
                                <p:cTn id="68" presetID="10" presetClass="exit" presetSubtype="0" fill="hold" grpId="1" nodeType="afterEffect">
                                  <p:stCondLst>
                                    <p:cond delay="0"/>
                                  </p:stCondLst>
                                  <p:childTnLst>
                                    <p:animEffect transition="out" filter="fade">
                                      <p:cBhvr>
                                        <p:cTn id="69" dur="1000"/>
                                        <p:tgtEl>
                                          <p:spTgt spid="107"/>
                                        </p:tgtEl>
                                      </p:cBhvr>
                                    </p:animEffect>
                                    <p:set>
                                      <p:cBhvr>
                                        <p:cTn id="70" dur="1" fill="hold">
                                          <p:stCondLst>
                                            <p:cond delay="999"/>
                                          </p:stCondLst>
                                        </p:cTn>
                                        <p:tgtEl>
                                          <p:spTgt spid="107"/>
                                        </p:tgtEl>
                                        <p:attrNameLst>
                                          <p:attrName>style.visibility</p:attrName>
                                        </p:attrNameLst>
                                      </p:cBhvr>
                                      <p:to>
                                        <p:strVal val="hidden"/>
                                      </p:to>
                                    </p:set>
                                  </p:childTnLst>
                                </p:cTn>
                              </p:par>
                            </p:childTnLst>
                          </p:cTn>
                        </p:par>
                        <p:par>
                          <p:cTn id="71" fill="hold">
                            <p:stCondLst>
                              <p:cond delay="3000"/>
                            </p:stCondLst>
                            <p:childTnLst>
                              <p:par>
                                <p:cTn id="72" presetID="22" presetClass="entr" presetSubtype="1" fill="hold" grpId="0"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wipe(up)">
                                      <p:cBhvr>
                                        <p:cTn id="74" dur="1000"/>
                                        <p:tgtEl>
                                          <p:spTgt spid="96"/>
                                        </p:tgtEl>
                                      </p:cBhvr>
                                    </p:animEffect>
                                  </p:childTnLst>
                                </p:cTn>
                              </p:par>
                            </p:childTnLst>
                          </p:cTn>
                        </p:par>
                        <p:par>
                          <p:cTn id="75" fill="hold">
                            <p:stCondLst>
                              <p:cond delay="4000"/>
                            </p:stCondLst>
                            <p:childTnLst>
                              <p:par>
                                <p:cTn id="76" presetID="35" presetClass="emph" presetSubtype="0" fill="hold" grpId="1" nodeType="afterEffect">
                                  <p:stCondLst>
                                    <p:cond delay="1000"/>
                                  </p:stCondLst>
                                  <p:childTnLst>
                                    <p:anim calcmode="discrete" valueType="str">
                                      <p:cBhvr>
                                        <p:cTn id="77" dur="2000" fill="hold"/>
                                        <p:tgtEl>
                                          <p:spTgt spid="87"/>
                                        </p:tgtEl>
                                        <p:attrNameLst>
                                          <p:attrName>style.visibility</p:attrName>
                                        </p:attrNameLst>
                                      </p:cBhvr>
                                      <p:tavLst>
                                        <p:tav tm="0">
                                          <p:val>
                                            <p:strVal val="hidden"/>
                                          </p:val>
                                        </p:tav>
                                        <p:tav tm="50000">
                                          <p:val>
                                            <p:strVal val="visible"/>
                                          </p:val>
                                        </p:tav>
                                      </p:tavLst>
                                    </p:anim>
                                  </p:childTnLst>
                                </p:cTn>
                              </p:par>
                            </p:childTnLst>
                          </p:cTn>
                        </p:par>
                        <p:par>
                          <p:cTn id="78" fill="hold">
                            <p:stCondLst>
                              <p:cond delay="7000"/>
                            </p:stCondLst>
                            <p:childTnLst>
                              <p:par>
                                <p:cTn id="79" presetID="4" presetClass="entr" presetSubtype="16" fill="hold" grpId="1"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box(in)">
                                      <p:cBhvr>
                                        <p:cTn id="81" dur="2000"/>
                                        <p:tgtEl>
                                          <p:spTgt spid="92"/>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up)">
                                      <p:cBhvr>
                                        <p:cTn id="84" dur="2000"/>
                                        <p:tgtEl>
                                          <p:spTgt spid="106"/>
                                        </p:tgtEl>
                                      </p:cBhvr>
                                    </p:animEffect>
                                  </p:childTnLst>
                                </p:cTn>
                              </p:par>
                            </p:childTnLst>
                          </p:cTn>
                        </p:par>
                        <p:par>
                          <p:cTn id="85" fill="hold">
                            <p:stCondLst>
                              <p:cond delay="9000"/>
                            </p:stCondLst>
                            <p:childTnLst>
                              <p:par>
                                <p:cTn id="86" presetID="4" presetClass="exit" presetSubtype="16" fill="hold" grpId="1" nodeType="afterEffect">
                                  <p:stCondLst>
                                    <p:cond delay="0"/>
                                  </p:stCondLst>
                                  <p:childTnLst>
                                    <p:animEffect transition="out" filter="box(in)">
                                      <p:cBhvr>
                                        <p:cTn id="87" dur="1000"/>
                                        <p:tgtEl>
                                          <p:spTgt spid="96"/>
                                        </p:tgtEl>
                                      </p:cBhvr>
                                    </p:animEffect>
                                    <p:set>
                                      <p:cBhvr>
                                        <p:cTn id="88" dur="1" fill="hold">
                                          <p:stCondLst>
                                            <p:cond delay="999"/>
                                          </p:stCondLst>
                                        </p:cTn>
                                        <p:tgtEl>
                                          <p:spTgt spid="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86" grpId="0"/>
      <p:bldP spid="86" grpId="1"/>
      <p:bldP spid="87" grpId="0" animBg="1"/>
      <p:bldP spid="87" grpId="1" animBg="1"/>
      <p:bldP spid="89" grpId="0"/>
      <p:bldP spid="89" grpId="1"/>
      <p:bldP spid="93" grpId="0"/>
      <p:bldP spid="96" grpId="0"/>
      <p:bldP spid="96" grpId="1"/>
      <p:bldP spid="106" grpId="0"/>
      <p:bldP spid="107" grpId="0"/>
      <p:bldP spid="107" grpId="1"/>
      <p:bldP spid="99" grpId="0"/>
      <p:bldP spid="101" grpId="0"/>
      <p:bldP spid="101" grpId="1"/>
      <p:bldP spid="92" grpId="0"/>
      <p:bldP spid="92" grpId="1"/>
      <p:bldP spid="88" grpId="0"/>
      <p:bldP spid="88" grpId="1"/>
      <p:bldP spid="10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7"/>
          <p:cNvGrpSpPr/>
          <p:nvPr/>
        </p:nvGrpSpPr>
        <p:grpSpPr>
          <a:xfrm>
            <a:off x="6297559" y="1524000"/>
            <a:ext cx="5586545" cy="5029200"/>
            <a:chOff x="4724400" y="1524000"/>
            <a:chExt cx="4191000" cy="5029200"/>
          </a:xfrm>
        </p:grpSpPr>
        <p:sp>
          <p:nvSpPr>
            <p:cNvPr id="89" name="Rectangle 88"/>
            <p:cNvSpPr/>
            <p:nvPr/>
          </p:nvSpPr>
          <p:spPr bwMode="auto">
            <a:xfrm>
              <a:off x="4724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6" name="TextBox 95"/>
            <p:cNvSpPr txBox="1"/>
            <p:nvPr/>
          </p:nvSpPr>
          <p:spPr>
            <a:xfrm>
              <a:off x="5410200" y="1655802"/>
              <a:ext cx="3048000" cy="276999"/>
            </a:xfrm>
            <a:prstGeom prst="rect">
              <a:avLst/>
            </a:prstGeom>
            <a:noFill/>
          </p:spPr>
          <p:txBody>
            <a:bodyPr wrap="square" lIns="0" tIns="0" rIns="0" bIns="0" rtlCol="0">
              <a:spAutoFit/>
            </a:bodyPr>
            <a:lstStyle/>
            <a:p>
              <a:pPr algn="ctr"/>
              <a:r>
                <a:rPr lang="en-US" dirty="0" smtClean="0">
                  <a:solidFill>
                    <a:schemeClr val="tx1">
                      <a:lumMod val="50000"/>
                    </a:schemeClr>
                  </a:solidFill>
                </a:rPr>
                <a:t>Atlanta Standby Data Center</a:t>
              </a:r>
            </a:p>
          </p:txBody>
        </p:sp>
      </p:grpSp>
      <p:grpSp>
        <p:nvGrpSpPr>
          <p:cNvPr id="4" name="Group 102"/>
          <p:cNvGrpSpPr/>
          <p:nvPr/>
        </p:nvGrpSpPr>
        <p:grpSpPr>
          <a:xfrm>
            <a:off x="203147" y="1524000"/>
            <a:ext cx="5586545" cy="5029200"/>
            <a:chOff x="152400" y="1524000"/>
            <a:chExt cx="4191000" cy="5029200"/>
          </a:xfrm>
        </p:grpSpPr>
        <p:sp>
          <p:nvSpPr>
            <p:cNvPr id="104" name="Rectangle 103"/>
            <p:cNvSpPr/>
            <p:nvPr/>
          </p:nvSpPr>
          <p:spPr bwMode="auto">
            <a:xfrm>
              <a:off x="152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5" name="TextBox 104"/>
            <p:cNvSpPr txBox="1"/>
            <p:nvPr/>
          </p:nvSpPr>
          <p:spPr>
            <a:xfrm>
              <a:off x="228600" y="1655802"/>
              <a:ext cx="3962400" cy="276999"/>
            </a:xfrm>
            <a:prstGeom prst="rect">
              <a:avLst/>
            </a:prstGeom>
            <a:noFill/>
          </p:spPr>
          <p:txBody>
            <a:bodyPr wrap="square" lIns="0" tIns="0" rIns="0" bIns="0" rtlCol="0">
              <a:spAutoFit/>
            </a:bodyPr>
            <a:lstStyle/>
            <a:p>
              <a:pPr algn="ctr"/>
              <a:r>
                <a:rPr lang="en-US" dirty="0" smtClean="0">
                  <a:solidFill>
                    <a:schemeClr val="tx1">
                      <a:lumMod val="50000"/>
                    </a:schemeClr>
                  </a:solidFill>
                </a:rPr>
                <a:t>Memphis  Primary Data Center</a:t>
              </a:r>
            </a:p>
          </p:txBody>
        </p:sp>
      </p:grpSp>
      <p:sp>
        <p:nvSpPr>
          <p:cNvPr id="2" name="Title 1"/>
          <p:cNvSpPr>
            <a:spLocks noGrp="1"/>
          </p:cNvSpPr>
          <p:nvPr>
            <p:ph type="title"/>
          </p:nvPr>
        </p:nvSpPr>
        <p:spPr>
          <a:xfrm>
            <a:off x="507868" y="228600"/>
            <a:ext cx="11173090" cy="1218795"/>
          </a:xfrm>
        </p:spPr>
        <p:txBody>
          <a:bodyPr/>
          <a:lstStyle/>
          <a:p>
            <a:r>
              <a:rPr lang="en-US" smtClean="0"/>
              <a:t>Upgrading Infrastructure </a:t>
            </a:r>
            <a:r>
              <a:rPr lang="en-US" sz="1800" smtClean="0"/>
              <a:t>2</a:t>
            </a:r>
            <a:br>
              <a:rPr lang="en-US" sz="1800" smtClean="0"/>
            </a:br>
            <a:endParaRPr lang="en-US" dirty="0"/>
          </a:p>
        </p:txBody>
      </p:sp>
      <p:pic>
        <p:nvPicPr>
          <p:cNvPr id="1026" name="Picture 2"/>
          <p:cNvPicPr>
            <a:picLocks noChangeAspect="1" noChangeArrowheads="1"/>
          </p:cNvPicPr>
          <p:nvPr/>
        </p:nvPicPr>
        <p:blipFill>
          <a:blip r:embed="rId2"/>
          <a:srcRect/>
          <a:stretch>
            <a:fillRect/>
          </a:stretch>
        </p:blipFill>
        <p:spPr bwMode="auto">
          <a:xfrm>
            <a:off x="3351927" y="914400"/>
            <a:ext cx="719926" cy="457200"/>
          </a:xfrm>
          <a:prstGeom prst="rect">
            <a:avLst/>
          </a:prstGeom>
          <a:noFill/>
          <a:ln w="9525">
            <a:noFill/>
            <a:miter lim="800000"/>
            <a:headEnd/>
            <a:tailEnd/>
          </a:ln>
          <a:effectLst/>
        </p:spPr>
      </p:pic>
      <p:pic>
        <p:nvPicPr>
          <p:cNvPr id="1027"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5180250" y="3505200"/>
            <a:ext cx="507868" cy="1219200"/>
          </a:xfrm>
          <a:prstGeom prst="rect">
            <a:avLst/>
          </a:prstGeom>
          <a:noFill/>
        </p:spPr>
      </p:pic>
      <p:grpSp>
        <p:nvGrpSpPr>
          <p:cNvPr id="5" name="Group 130"/>
          <p:cNvGrpSpPr/>
          <p:nvPr/>
        </p:nvGrpSpPr>
        <p:grpSpPr>
          <a:xfrm>
            <a:off x="3961368" y="1371600"/>
            <a:ext cx="2092415" cy="23743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grpSp>
        <p:nvGrpSpPr>
          <p:cNvPr id="6" name="Group 148"/>
          <p:cNvGrpSpPr/>
          <p:nvPr/>
        </p:nvGrpSpPr>
        <p:grpSpPr>
          <a:xfrm>
            <a:off x="2234618" y="4114800"/>
            <a:ext cx="1422030" cy="533400"/>
            <a:chOff x="1676400" y="4114800"/>
            <a:chExt cx="1066800" cy="533400"/>
          </a:xfrm>
        </p:grpSpPr>
        <p:sp>
          <p:nvSpPr>
            <p:cNvPr id="147" name="Rectangle 146"/>
            <p:cNvSpPr/>
            <p:nvPr/>
          </p:nvSpPr>
          <p:spPr bwMode="auto">
            <a:xfrm>
              <a:off x="1752600" y="4114800"/>
              <a:ext cx="9906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a:off x="1676400" y="4114800"/>
              <a:ext cx="152400" cy="533400"/>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0"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2945633" y="3581400"/>
            <a:ext cx="507868" cy="1219200"/>
          </a:xfrm>
          <a:prstGeom prst="rect">
            <a:avLst/>
          </a:prstGeom>
          <a:noFill/>
        </p:spPr>
      </p:pic>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TextBox 85"/>
          <p:cNvSpPr txBox="1"/>
          <p:nvPr/>
        </p:nvSpPr>
        <p:spPr>
          <a:xfrm>
            <a:off x="3148780" y="2297668"/>
            <a:ext cx="2234618" cy="369332"/>
          </a:xfrm>
          <a:prstGeom prst="rect">
            <a:avLst/>
          </a:prstGeom>
          <a:noFill/>
        </p:spPr>
        <p:txBody>
          <a:bodyPr wrap="square" lIns="0" tIns="0" rIns="0" bIns="0" rtlCol="0">
            <a:spAutoFit/>
          </a:bodyPr>
          <a:lstStyle/>
          <a:p>
            <a:pPr algn="ctr"/>
            <a:r>
              <a:rPr lang="en-US" sz="1200" b="1" dirty="0" smtClean="0">
                <a:solidFill>
                  <a:schemeClr val="bg1"/>
                </a:solidFill>
              </a:rPr>
              <a:t>Temporary</a:t>
            </a:r>
          </a:p>
          <a:p>
            <a:pPr algn="ctr"/>
            <a:r>
              <a:rPr lang="en-US" sz="1200" b="1" dirty="0" smtClean="0">
                <a:solidFill>
                  <a:schemeClr val="bg1"/>
                </a:solidFill>
              </a:rPr>
              <a:t> SQL 2008 Cluster</a:t>
            </a:r>
          </a:p>
        </p:txBody>
      </p:sp>
      <p:sp>
        <p:nvSpPr>
          <p:cNvPr id="90" name="TextBox 89"/>
          <p:cNvSpPr txBox="1"/>
          <p:nvPr/>
        </p:nvSpPr>
        <p:spPr>
          <a:xfrm>
            <a:off x="914162" y="6216134"/>
            <a:ext cx="2234618" cy="184666"/>
          </a:xfrm>
          <a:prstGeom prst="rect">
            <a:avLst/>
          </a:prstGeom>
          <a:noFill/>
        </p:spPr>
        <p:txBody>
          <a:bodyPr wrap="square" lIns="0" tIns="0" rIns="0" bIns="0" rtlCol="0">
            <a:spAutoFit/>
          </a:bodyPr>
          <a:lstStyle/>
          <a:p>
            <a:pPr algn="ctr"/>
            <a:r>
              <a:rPr lang="en-US" sz="1200" b="1" dirty="0" smtClean="0">
                <a:solidFill>
                  <a:schemeClr val="bg1"/>
                </a:solidFill>
              </a:rPr>
              <a:t>SQL 2005 Cluster</a:t>
            </a:r>
          </a:p>
        </p:txBody>
      </p:sp>
      <p:sp>
        <p:nvSpPr>
          <p:cNvPr id="92" name="TextBox 91"/>
          <p:cNvSpPr txBox="1"/>
          <p:nvPr/>
        </p:nvSpPr>
        <p:spPr>
          <a:xfrm>
            <a:off x="203147" y="4572003"/>
            <a:ext cx="101574" cy="1661993"/>
          </a:xfrm>
          <a:prstGeom prst="rect">
            <a:avLst/>
          </a:prstGeom>
          <a:noFill/>
        </p:spPr>
        <p:txBody>
          <a:bodyPr wrap="square" lIns="0" tIns="0" rIns="0" bIns="0" rtlCol="0">
            <a:spAutoFit/>
          </a:bodyPr>
          <a:lstStyle/>
          <a:p>
            <a:pPr algn="ctr"/>
            <a:r>
              <a:rPr lang="en-US" sz="1200" b="1" dirty="0" smtClean="0">
                <a:solidFill>
                  <a:schemeClr val="bg1"/>
                </a:solidFill>
              </a:rPr>
              <a:t>PRINCIPAL</a:t>
            </a:r>
          </a:p>
        </p:txBody>
      </p:sp>
      <p:cxnSp>
        <p:nvCxnSpPr>
          <p:cNvPr id="136" name="Straight Connector 135"/>
          <p:cNvCxnSpPr/>
          <p:nvPr/>
        </p:nvCxnSpPr>
        <p:spPr>
          <a:xfrm>
            <a:off x="5992839" y="1453393"/>
            <a:ext cx="101573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7" name="Group 111"/>
          <p:cNvGrpSpPr/>
          <p:nvPr/>
        </p:nvGrpSpPr>
        <p:grpSpPr>
          <a:xfrm>
            <a:off x="3656647" y="4114800"/>
            <a:ext cx="5789692" cy="1351280"/>
            <a:chOff x="2743200" y="4343400"/>
            <a:chExt cx="4343400" cy="1066800"/>
          </a:xfrm>
        </p:grpSpPr>
        <p:sp>
          <p:nvSpPr>
            <p:cNvPr id="110" name="Rectangle 109"/>
            <p:cNvSpPr/>
            <p:nvPr/>
          </p:nvSpPr>
          <p:spPr bwMode="auto">
            <a:xfrm>
              <a:off x="2743200" y="4953000"/>
              <a:ext cx="76200" cy="457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1" name="Rectangle 110"/>
            <p:cNvSpPr/>
            <p:nvPr/>
          </p:nvSpPr>
          <p:spPr bwMode="auto">
            <a:xfrm>
              <a:off x="7010400" y="4343400"/>
              <a:ext cx="76200" cy="5334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9" name="Rectangle 108"/>
            <p:cNvSpPr/>
            <p:nvPr/>
          </p:nvSpPr>
          <p:spPr bwMode="auto">
            <a:xfrm>
              <a:off x="2743200" y="4876800"/>
              <a:ext cx="43434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15" name="Left Arrow 114"/>
          <p:cNvSpPr/>
          <p:nvPr/>
        </p:nvSpPr>
        <p:spPr bwMode="auto">
          <a:xfrm>
            <a:off x="3351927" y="5369560"/>
            <a:ext cx="406294" cy="19304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1" name="Right Arrow 140"/>
          <p:cNvSpPr/>
          <p:nvPr/>
        </p:nvSpPr>
        <p:spPr bwMode="auto">
          <a:xfrm>
            <a:off x="8024310" y="4038600"/>
            <a:ext cx="1422030" cy="1524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66"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flipH="1">
            <a:off x="6500707" y="3505200"/>
            <a:ext cx="507868" cy="1219200"/>
          </a:xfrm>
          <a:prstGeom prst="rect">
            <a:avLst/>
          </a:prstGeom>
          <a:noFill/>
        </p:spPr>
      </p:pic>
      <p:sp>
        <p:nvSpPr>
          <p:cNvPr id="118" name="TextBox 117"/>
          <p:cNvSpPr txBox="1"/>
          <p:nvPr/>
        </p:nvSpPr>
        <p:spPr>
          <a:xfrm>
            <a:off x="6195986" y="4876800"/>
            <a:ext cx="2437765" cy="369332"/>
          </a:xfrm>
          <a:prstGeom prst="rect">
            <a:avLst/>
          </a:prstGeom>
          <a:noFill/>
        </p:spPr>
        <p:txBody>
          <a:bodyPr wrap="square" lIns="0" tIns="0" rIns="0" bIns="0" rtlCol="0">
            <a:spAutoFit/>
          </a:bodyPr>
          <a:lstStyle/>
          <a:p>
            <a:pPr algn="ctr"/>
            <a:r>
              <a:rPr lang="en-US" sz="1200" b="1" dirty="0" smtClean="0">
                <a:solidFill>
                  <a:schemeClr val="bg1"/>
                </a:solidFill>
              </a:rPr>
              <a:t>DB Connection to Memphis for Regular Test Exercise </a:t>
            </a:r>
          </a:p>
        </p:txBody>
      </p:sp>
      <p:pic>
        <p:nvPicPr>
          <p:cNvPr id="102"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flipH="1">
            <a:off x="8532177" y="3581400"/>
            <a:ext cx="507868" cy="1219200"/>
          </a:xfrm>
          <a:prstGeom prst="rect">
            <a:avLst/>
          </a:prstGeom>
          <a:noFill/>
        </p:spPr>
      </p:pic>
      <p:sp>
        <p:nvSpPr>
          <p:cNvPr id="91" name="TextBox 90"/>
          <p:cNvSpPr txBox="1"/>
          <p:nvPr/>
        </p:nvSpPr>
        <p:spPr>
          <a:xfrm>
            <a:off x="9040045" y="6292334"/>
            <a:ext cx="2234618" cy="184666"/>
          </a:xfrm>
          <a:prstGeom prst="rect">
            <a:avLst/>
          </a:prstGeom>
          <a:noFill/>
        </p:spPr>
        <p:txBody>
          <a:bodyPr wrap="square" lIns="0" tIns="0" rIns="0" bIns="0" rtlCol="0">
            <a:spAutoFit/>
          </a:bodyPr>
          <a:lstStyle/>
          <a:p>
            <a:pPr algn="ctr"/>
            <a:r>
              <a:rPr lang="en-US" sz="1200" b="1" dirty="0" smtClean="0">
                <a:solidFill>
                  <a:schemeClr val="bg1"/>
                </a:solidFill>
              </a:rPr>
              <a:t>SQL 2005 Cluster</a:t>
            </a:r>
          </a:p>
        </p:txBody>
      </p:sp>
      <p:sp>
        <p:nvSpPr>
          <p:cNvPr id="93" name="TextBox 92"/>
          <p:cNvSpPr txBox="1"/>
          <p:nvPr/>
        </p:nvSpPr>
        <p:spPr>
          <a:xfrm>
            <a:off x="11680957" y="49880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106" name="TextBox 105"/>
          <p:cNvSpPr txBox="1"/>
          <p:nvPr/>
        </p:nvSpPr>
        <p:spPr>
          <a:xfrm>
            <a:off x="304720" y="20924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grpSp>
        <p:nvGrpSpPr>
          <p:cNvPr id="8" name="Group 152"/>
          <p:cNvGrpSpPr/>
          <p:nvPr/>
        </p:nvGrpSpPr>
        <p:grpSpPr>
          <a:xfrm>
            <a:off x="507868" y="2057400"/>
            <a:ext cx="2640912" cy="1143000"/>
            <a:chOff x="381000" y="2133600"/>
            <a:chExt cx="1981200" cy="1143000"/>
          </a:xfrm>
        </p:grpSpPr>
        <p:grpSp>
          <p:nvGrpSpPr>
            <p:cNvPr id="9" name="Group 102"/>
            <p:cNvGrpSpPr/>
            <p:nvPr/>
          </p:nvGrpSpPr>
          <p:grpSpPr>
            <a:xfrm>
              <a:off x="381000" y="2133600"/>
              <a:ext cx="1981200" cy="1143000"/>
              <a:chOff x="381000" y="2133599"/>
              <a:chExt cx="1981200" cy="1143000"/>
            </a:xfrm>
            <a:scene3d>
              <a:camera prst="orthographicFront">
                <a:rot lat="0" lon="0" rev="0"/>
              </a:camera>
              <a:lightRig rig="soft" dir="t">
                <a:rot lat="0" lon="0" rev="0"/>
              </a:lightRig>
            </a:scene3d>
          </p:grpSpPr>
          <p:sp>
            <p:nvSpPr>
              <p:cNvPr id="159" name="Rounded Rectangle 158"/>
              <p:cNvSpPr/>
              <p:nvPr/>
            </p:nvSpPr>
            <p:spPr bwMode="auto">
              <a:xfrm>
                <a:off x="381000" y="2133599"/>
                <a:ext cx="1981200" cy="1143000"/>
              </a:xfrm>
              <a:prstGeom prst="roundRect">
                <a:avLst/>
              </a:prstGeom>
              <a:ln>
                <a:noFill/>
                <a:headEnd type="none" w="med" len="med"/>
                <a:tailEnd type="none" w="med" len="med"/>
              </a:ln>
              <a:effectLst>
                <a:outerShdw blurRad="107950" dist="12700" dir="5400000" algn="ctr">
                  <a:srgbClr val="000000"/>
                </a:outerShdw>
              </a:effectLst>
              <a:scene3d>
                <a:camera prst="orthographicFront" fov="0">
                  <a:rot lat="0" lon="0" rev="0"/>
                </a:camera>
                <a:lightRig rig="contrasting" dir="t">
                  <a:rot lat="0" lon="0" rev="1200000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60" name="Picture 159"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15240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pic>
            <p:nvPicPr>
              <p:cNvPr id="161" name="Picture 160"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6858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158" name="Freeform 157"/>
            <p:cNvSpPr/>
            <p:nvPr/>
          </p:nvSpPr>
          <p:spPr>
            <a:xfrm>
              <a:off x="1023938" y="2528888"/>
              <a:ext cx="709612" cy="266700"/>
            </a:xfrm>
            <a:custGeom>
              <a:avLst/>
              <a:gdLst>
                <a:gd name="connsiteX0" fmla="*/ 0 w 709612"/>
                <a:gd name="connsiteY0" fmla="*/ 266700 h 266700"/>
                <a:gd name="connsiteX1" fmla="*/ 285750 w 709612"/>
                <a:gd name="connsiteY1" fmla="*/ 14287 h 266700"/>
                <a:gd name="connsiteX2" fmla="*/ 419100 w 709612"/>
                <a:gd name="connsiteY2" fmla="*/ 257175 h 266700"/>
                <a:gd name="connsiteX3" fmla="*/ 666750 w 709612"/>
                <a:gd name="connsiteY3" fmla="*/ 38100 h 266700"/>
                <a:gd name="connsiteX4" fmla="*/ 676275 w 709612"/>
                <a:gd name="connsiteY4" fmla="*/ 28575 h 266700"/>
                <a:gd name="connsiteX5" fmla="*/ 685800 w 709612"/>
                <a:gd name="connsiteY5" fmla="*/ 2381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612" h="266700">
                  <a:moveTo>
                    <a:pt x="0" y="266700"/>
                  </a:moveTo>
                  <a:cubicBezTo>
                    <a:pt x="107950" y="141287"/>
                    <a:pt x="215900" y="15875"/>
                    <a:pt x="285750" y="14287"/>
                  </a:cubicBezTo>
                  <a:cubicBezTo>
                    <a:pt x="355600" y="12700"/>
                    <a:pt x="355600" y="253206"/>
                    <a:pt x="419100" y="257175"/>
                  </a:cubicBezTo>
                  <a:cubicBezTo>
                    <a:pt x="482600" y="261144"/>
                    <a:pt x="623888" y="76200"/>
                    <a:pt x="666750" y="38100"/>
                  </a:cubicBezTo>
                  <a:cubicBezTo>
                    <a:pt x="709612" y="0"/>
                    <a:pt x="673100" y="30956"/>
                    <a:pt x="676275" y="28575"/>
                  </a:cubicBezTo>
                  <a:cubicBezTo>
                    <a:pt x="679450" y="26194"/>
                    <a:pt x="685800" y="23812"/>
                    <a:pt x="685800" y="23812"/>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0" name="Group 161"/>
          <p:cNvGrpSpPr/>
          <p:nvPr/>
        </p:nvGrpSpPr>
        <p:grpSpPr>
          <a:xfrm>
            <a:off x="406294" y="4724400"/>
            <a:ext cx="2945633" cy="1676400"/>
            <a:chOff x="304800" y="4724400"/>
            <a:chExt cx="2209800" cy="1676400"/>
          </a:xfrm>
        </p:grpSpPr>
        <p:grpSp>
          <p:nvGrpSpPr>
            <p:cNvPr id="11" name="Group 156"/>
            <p:cNvGrpSpPr/>
            <p:nvPr/>
          </p:nvGrpSpPr>
          <p:grpSpPr>
            <a:xfrm>
              <a:off x="304800" y="4724400"/>
              <a:ext cx="2209800" cy="1676400"/>
              <a:chOff x="304800" y="4724400"/>
              <a:chExt cx="2209800" cy="1676400"/>
            </a:xfrm>
          </p:grpSpPr>
          <p:grpSp>
            <p:nvGrpSpPr>
              <p:cNvPr id="12" name="Group 116"/>
              <p:cNvGrpSpPr/>
              <p:nvPr/>
            </p:nvGrpSpPr>
            <p:grpSpPr>
              <a:xfrm>
                <a:off x="304800" y="4724400"/>
                <a:ext cx="2209800" cy="1676400"/>
                <a:chOff x="304800" y="4724400"/>
                <a:chExt cx="2209800" cy="1676400"/>
              </a:xfrm>
            </p:grpSpPr>
            <p:sp>
              <p:nvSpPr>
                <p:cNvPr id="167" name="Rounded Rectangle 166"/>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3" name="Group 9"/>
                <p:cNvGrpSpPr/>
                <p:nvPr/>
              </p:nvGrpSpPr>
              <p:grpSpPr>
                <a:xfrm>
                  <a:off x="381000" y="5029200"/>
                  <a:ext cx="2064827" cy="1371600"/>
                  <a:chOff x="609600" y="5029200"/>
                  <a:chExt cx="2064827" cy="1371600"/>
                </a:xfrm>
              </p:grpSpPr>
              <p:pic>
                <p:nvPicPr>
                  <p:cNvPr id="169" name="Picture 168"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170" name="Picture 4"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171" name="Picture 170"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166" name="TextBox 165"/>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164" name="Freeform 163"/>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 name="Group 177"/>
          <p:cNvGrpSpPr/>
          <p:nvPr/>
        </p:nvGrpSpPr>
        <p:grpSpPr>
          <a:xfrm>
            <a:off x="8532178" y="4953000"/>
            <a:ext cx="3047206" cy="1447800"/>
            <a:chOff x="6400800" y="4953000"/>
            <a:chExt cx="2286000" cy="1447800"/>
          </a:xfrm>
        </p:grpSpPr>
        <p:grpSp>
          <p:nvGrpSpPr>
            <p:cNvPr id="15" name="Group 125"/>
            <p:cNvGrpSpPr/>
            <p:nvPr/>
          </p:nvGrpSpPr>
          <p:grpSpPr>
            <a:xfrm>
              <a:off x="6400800" y="4953000"/>
              <a:ext cx="2286000" cy="1447800"/>
              <a:chOff x="6400800" y="4953000"/>
              <a:chExt cx="2286000" cy="1447800"/>
            </a:xfrm>
          </p:grpSpPr>
          <p:sp>
            <p:nvSpPr>
              <p:cNvPr id="181" name="Rounded Rectangle 180"/>
              <p:cNvSpPr/>
              <p:nvPr/>
            </p:nvSpPr>
            <p:spPr bwMode="auto">
              <a:xfrm>
                <a:off x="6400800" y="4953000"/>
                <a:ext cx="2286000" cy="1295400"/>
              </a:xfrm>
              <a:prstGeom prst="roundRect">
                <a:avLst/>
              </a:prstGeom>
              <a:solidFill>
                <a:schemeClr val="bg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6" name="Group 11"/>
              <p:cNvGrpSpPr/>
              <p:nvPr/>
            </p:nvGrpSpPr>
            <p:grpSpPr>
              <a:xfrm rot="10800000" flipV="1">
                <a:off x="6553200" y="5029200"/>
                <a:ext cx="2064827" cy="1371600"/>
                <a:chOff x="609600" y="5029200"/>
                <a:chExt cx="2064827" cy="1371600"/>
              </a:xfrm>
            </p:grpSpPr>
            <p:pic>
              <p:nvPicPr>
                <p:cNvPr id="183" name="Picture 182"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184" name="Picture 183"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185" name="Picture 184"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180" name="Freeform 179"/>
            <p:cNvSpPr/>
            <p:nvPr/>
          </p:nvSpPr>
          <p:spPr>
            <a:xfrm>
              <a:off x="7010400" y="52578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7" name="Up Arrow 86"/>
          <p:cNvSpPr/>
          <p:nvPr/>
        </p:nvSpPr>
        <p:spPr bwMode="auto">
          <a:xfrm>
            <a:off x="2539340" y="3276600"/>
            <a:ext cx="203147" cy="144780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7" name="Group 91"/>
          <p:cNvGrpSpPr/>
          <p:nvPr/>
        </p:nvGrpSpPr>
        <p:grpSpPr>
          <a:xfrm>
            <a:off x="10055780" y="3962400"/>
            <a:ext cx="1218883" cy="685800"/>
            <a:chOff x="1524000" y="3657600"/>
            <a:chExt cx="914400" cy="685800"/>
          </a:xfrm>
        </p:grpSpPr>
        <p:grpSp>
          <p:nvGrpSpPr>
            <p:cNvPr id="18" name="Group 85"/>
            <p:cNvGrpSpPr/>
            <p:nvPr/>
          </p:nvGrpSpPr>
          <p:grpSpPr>
            <a:xfrm>
              <a:off x="1524000" y="3657600"/>
              <a:ext cx="914400" cy="685800"/>
              <a:chOff x="1676400" y="3505200"/>
              <a:chExt cx="914400" cy="685800"/>
            </a:xfrm>
          </p:grpSpPr>
          <p:sp>
            <p:nvSpPr>
              <p:cNvPr id="103" name="Rounded Rectangle 102"/>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9" name="Group 79"/>
              <p:cNvGrpSpPr/>
              <p:nvPr/>
            </p:nvGrpSpPr>
            <p:grpSpPr>
              <a:xfrm>
                <a:off x="1752600" y="3657600"/>
                <a:ext cx="714919" cy="455944"/>
                <a:chOff x="381000" y="3810000"/>
                <a:chExt cx="714919" cy="455944"/>
              </a:xfrm>
            </p:grpSpPr>
            <p:pic>
              <p:nvPicPr>
                <p:cNvPr id="114"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16"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99" name="Rectangle 98"/>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cxnSp>
        <p:nvCxnSpPr>
          <p:cNvPr id="117" name="Straight Connector 116"/>
          <p:cNvCxnSpPr/>
          <p:nvPr/>
        </p:nvCxnSpPr>
        <p:spPr>
          <a:xfrm>
            <a:off x="9446341" y="43434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1726750" y="42672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0" name="Group 91"/>
          <p:cNvGrpSpPr/>
          <p:nvPr/>
        </p:nvGrpSpPr>
        <p:grpSpPr>
          <a:xfrm>
            <a:off x="507867" y="3810000"/>
            <a:ext cx="1218883" cy="685800"/>
            <a:chOff x="1524000" y="3657600"/>
            <a:chExt cx="914400" cy="685800"/>
          </a:xfrm>
        </p:grpSpPr>
        <p:grpSp>
          <p:nvGrpSpPr>
            <p:cNvPr id="21" name="Group 85"/>
            <p:cNvGrpSpPr/>
            <p:nvPr/>
          </p:nvGrpSpPr>
          <p:grpSpPr>
            <a:xfrm>
              <a:off x="1524000" y="3657600"/>
              <a:ext cx="914400" cy="685800"/>
              <a:chOff x="1676400" y="3505200"/>
              <a:chExt cx="914400" cy="685800"/>
            </a:xfrm>
          </p:grpSpPr>
          <p:sp>
            <p:nvSpPr>
              <p:cNvPr id="132" name="Rounded Rectangle 131"/>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2" name="Group 79"/>
              <p:cNvGrpSpPr/>
              <p:nvPr/>
            </p:nvGrpSpPr>
            <p:grpSpPr>
              <a:xfrm>
                <a:off x="1752600" y="3657600"/>
                <a:ext cx="714919" cy="455944"/>
                <a:chOff x="381000" y="3810000"/>
                <a:chExt cx="714919" cy="455944"/>
              </a:xfrm>
            </p:grpSpPr>
            <p:pic>
              <p:nvPicPr>
                <p:cNvPr id="137"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40"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128" name="Rectangle 127"/>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23" name="Group 141"/>
          <p:cNvGrpSpPr/>
          <p:nvPr/>
        </p:nvGrpSpPr>
        <p:grpSpPr>
          <a:xfrm>
            <a:off x="3758222" y="3429000"/>
            <a:ext cx="1218883" cy="1295400"/>
            <a:chOff x="2152620" y="1981200"/>
            <a:chExt cx="914400" cy="1295400"/>
          </a:xfrm>
        </p:grpSpPr>
        <p:sp>
          <p:nvSpPr>
            <p:cNvPr id="146" name="Rounded Rectangle 145"/>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4" name="Group 127"/>
            <p:cNvGrpSpPr/>
            <p:nvPr/>
          </p:nvGrpSpPr>
          <p:grpSpPr>
            <a:xfrm>
              <a:off x="2228820" y="1981200"/>
              <a:ext cx="762000" cy="1219200"/>
              <a:chOff x="2362200" y="1981200"/>
              <a:chExt cx="762000" cy="1219200"/>
            </a:xfrm>
          </p:grpSpPr>
          <p:grpSp>
            <p:nvGrpSpPr>
              <p:cNvPr id="25" name="Group 121"/>
              <p:cNvGrpSpPr/>
              <p:nvPr/>
            </p:nvGrpSpPr>
            <p:grpSpPr>
              <a:xfrm>
                <a:off x="2385741" y="2133600"/>
                <a:ext cx="714919" cy="1066800"/>
                <a:chOff x="2362200" y="2133600"/>
                <a:chExt cx="714919" cy="1066800"/>
              </a:xfrm>
            </p:grpSpPr>
            <p:pic>
              <p:nvPicPr>
                <p:cNvPr id="157"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62"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63"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65"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68"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56" name="TextBox 155"/>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26" name="Group 171"/>
          <p:cNvGrpSpPr/>
          <p:nvPr/>
        </p:nvGrpSpPr>
        <p:grpSpPr>
          <a:xfrm>
            <a:off x="7211721" y="3429000"/>
            <a:ext cx="1218883" cy="1295400"/>
            <a:chOff x="5257800" y="3429000"/>
            <a:chExt cx="914400" cy="1295400"/>
          </a:xfrm>
        </p:grpSpPr>
        <p:sp>
          <p:nvSpPr>
            <p:cNvPr id="173" name="Rounded Rectangle 172"/>
            <p:cNvSpPr/>
            <p:nvPr/>
          </p:nvSpPr>
          <p:spPr bwMode="auto">
            <a:xfrm>
              <a:off x="5257800" y="34290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7" name="Group 127"/>
            <p:cNvGrpSpPr/>
            <p:nvPr/>
          </p:nvGrpSpPr>
          <p:grpSpPr>
            <a:xfrm>
              <a:off x="5334000" y="3429000"/>
              <a:ext cx="762000" cy="1219200"/>
              <a:chOff x="2362200" y="1981200"/>
              <a:chExt cx="762000" cy="1219200"/>
            </a:xfrm>
          </p:grpSpPr>
          <p:grpSp>
            <p:nvGrpSpPr>
              <p:cNvPr id="28" name="Group 121"/>
              <p:cNvGrpSpPr/>
              <p:nvPr/>
            </p:nvGrpSpPr>
            <p:grpSpPr>
              <a:xfrm>
                <a:off x="2385741" y="2133600"/>
                <a:ext cx="714919" cy="1066800"/>
                <a:chOff x="2362200" y="2133600"/>
                <a:chExt cx="714919" cy="1066800"/>
              </a:xfrm>
            </p:grpSpPr>
            <p:pic>
              <p:nvPicPr>
                <p:cNvPr id="177"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78"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79"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82"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86"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76" name="TextBox 175"/>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29" name="Group 91"/>
          <p:cNvGrpSpPr/>
          <p:nvPr/>
        </p:nvGrpSpPr>
        <p:grpSpPr>
          <a:xfrm>
            <a:off x="7008574" y="914400"/>
            <a:ext cx="1117309" cy="533400"/>
            <a:chOff x="1524000" y="3657600"/>
            <a:chExt cx="914400" cy="685800"/>
          </a:xfrm>
        </p:grpSpPr>
        <p:grpSp>
          <p:nvGrpSpPr>
            <p:cNvPr id="30" name="Group 85"/>
            <p:cNvGrpSpPr/>
            <p:nvPr/>
          </p:nvGrpSpPr>
          <p:grpSpPr>
            <a:xfrm>
              <a:off x="1524000" y="3657600"/>
              <a:ext cx="914400" cy="685800"/>
              <a:chOff x="1676400" y="3505200"/>
              <a:chExt cx="914400" cy="685800"/>
            </a:xfrm>
          </p:grpSpPr>
          <p:sp>
            <p:nvSpPr>
              <p:cNvPr id="190" name="Rounded Rectangle 189"/>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31" name="Group 79"/>
              <p:cNvGrpSpPr/>
              <p:nvPr/>
            </p:nvGrpSpPr>
            <p:grpSpPr>
              <a:xfrm>
                <a:off x="1752600" y="3657600"/>
                <a:ext cx="714919" cy="455944"/>
                <a:chOff x="381000" y="3810000"/>
                <a:chExt cx="714919" cy="455944"/>
              </a:xfrm>
            </p:grpSpPr>
            <p:pic>
              <p:nvPicPr>
                <p:cNvPr id="192"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93"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189" name="Rectangle 188"/>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spTree>
    <p:extLst>
      <p:ext uri="{BB962C8B-B14F-4D97-AF65-F5344CB8AC3E}">
        <p14:creationId xmlns:p14="http://schemas.microsoft.com/office/powerpoint/2010/main" val="20351021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xit" presetSubtype="16" fill="hold" grpId="0" nodeType="withEffect">
                                  <p:stCondLst>
                                    <p:cond delay="0"/>
                                  </p:stCondLst>
                                  <p:childTnLst>
                                    <p:animEffect transition="out" filter="box(in)">
                                      <p:cBhvr>
                                        <p:cTn id="6" dur="500"/>
                                        <p:tgtEl>
                                          <p:spTgt spid="141"/>
                                        </p:tgtEl>
                                      </p:cBhvr>
                                    </p:animEffect>
                                    <p:set>
                                      <p:cBhvr>
                                        <p:cTn id="7" dur="1" fill="hold">
                                          <p:stCondLst>
                                            <p:cond delay="499"/>
                                          </p:stCondLst>
                                        </p:cTn>
                                        <p:tgtEl>
                                          <p:spTgt spid="141"/>
                                        </p:tgtEl>
                                        <p:attrNameLst>
                                          <p:attrName>style.visibility</p:attrName>
                                        </p:attrNameLst>
                                      </p:cBhvr>
                                      <p:to>
                                        <p:strVal val="hidden"/>
                                      </p:to>
                                    </p:set>
                                  </p:childTnLst>
                                </p:cTn>
                              </p:par>
                              <p:par>
                                <p:cTn id="8" presetID="4" presetClass="exit" presetSubtype="16" fill="hold" nodeType="withEffect">
                                  <p:stCondLst>
                                    <p:cond delay="0"/>
                                  </p:stCondLst>
                                  <p:childTnLst>
                                    <p:animEffect transition="out" filter="box(in)">
                                      <p:cBhvr>
                                        <p:cTn id="9" dur="500"/>
                                        <p:tgtEl>
                                          <p:spTgt spid="66"/>
                                        </p:tgtEl>
                                      </p:cBhvr>
                                    </p:animEffect>
                                    <p:set>
                                      <p:cBhvr>
                                        <p:cTn id="10" dur="1" fill="hold">
                                          <p:stCondLst>
                                            <p:cond delay="499"/>
                                          </p:stCondLst>
                                        </p:cTn>
                                        <p:tgtEl>
                                          <p:spTgt spid="66"/>
                                        </p:tgtEl>
                                        <p:attrNameLst>
                                          <p:attrName>style.visibility</p:attrName>
                                        </p:attrNameLst>
                                      </p:cBhvr>
                                      <p:to>
                                        <p:strVal val="hidden"/>
                                      </p:to>
                                    </p:set>
                                  </p:childTnLst>
                                </p:cTn>
                              </p:par>
                              <p:par>
                                <p:cTn id="11" presetID="4" presetClass="exit" presetSubtype="16" fill="hold" grpId="0" nodeType="withEffect">
                                  <p:stCondLst>
                                    <p:cond delay="0"/>
                                  </p:stCondLst>
                                  <p:childTnLst>
                                    <p:animEffect transition="out" filter="box(in)">
                                      <p:cBhvr>
                                        <p:cTn id="12" dur="500"/>
                                        <p:tgtEl>
                                          <p:spTgt spid="118"/>
                                        </p:tgtEl>
                                      </p:cBhvr>
                                    </p:animEffect>
                                    <p:set>
                                      <p:cBhvr>
                                        <p:cTn id="13" dur="1" fill="hold">
                                          <p:stCondLst>
                                            <p:cond delay="499"/>
                                          </p:stCondLst>
                                        </p:cTn>
                                        <p:tgtEl>
                                          <p:spTgt spid="118"/>
                                        </p:tgtEl>
                                        <p:attrNameLst>
                                          <p:attrName>style.visibility</p:attrName>
                                        </p:attrNameLst>
                                      </p:cBhvr>
                                      <p:to>
                                        <p:strVal val="hidden"/>
                                      </p:to>
                                    </p:set>
                                  </p:childTnLst>
                                </p:cTn>
                              </p:par>
                              <p:par>
                                <p:cTn id="14" presetID="4" presetClass="exit" presetSubtype="16" fill="hold" nodeType="withEffect">
                                  <p:stCondLst>
                                    <p:cond delay="0"/>
                                  </p:stCondLst>
                                  <p:childTnLst>
                                    <p:animEffect transition="out" filter="box(in)">
                                      <p:cBhvr>
                                        <p:cTn id="15" dur="500"/>
                                        <p:tgtEl>
                                          <p:spTgt spid="102"/>
                                        </p:tgtEl>
                                      </p:cBhvr>
                                    </p:animEffect>
                                    <p:set>
                                      <p:cBhvr>
                                        <p:cTn id="16" dur="1" fill="hold">
                                          <p:stCondLst>
                                            <p:cond delay="499"/>
                                          </p:stCondLst>
                                        </p:cTn>
                                        <p:tgtEl>
                                          <p:spTgt spid="102"/>
                                        </p:tgtEl>
                                        <p:attrNameLst>
                                          <p:attrName>style.visibility</p:attrName>
                                        </p:attrNameLst>
                                      </p:cBhvr>
                                      <p:to>
                                        <p:strVal val="hidden"/>
                                      </p:to>
                                    </p:set>
                                  </p:childTnLst>
                                </p:cTn>
                              </p:par>
                              <p:par>
                                <p:cTn id="17" presetID="4" presetClass="exit" presetSubtype="16" fill="hold" grpId="0" nodeType="withEffect">
                                  <p:stCondLst>
                                    <p:cond delay="0"/>
                                  </p:stCondLst>
                                  <p:childTnLst>
                                    <p:animEffect transition="out" filter="box(in)">
                                      <p:cBhvr>
                                        <p:cTn id="18" dur="500"/>
                                        <p:tgtEl>
                                          <p:spTgt spid="91"/>
                                        </p:tgtEl>
                                      </p:cBhvr>
                                    </p:animEffect>
                                    <p:set>
                                      <p:cBhvr>
                                        <p:cTn id="19" dur="1" fill="hold">
                                          <p:stCondLst>
                                            <p:cond delay="499"/>
                                          </p:stCondLst>
                                        </p:cTn>
                                        <p:tgtEl>
                                          <p:spTgt spid="91"/>
                                        </p:tgtEl>
                                        <p:attrNameLst>
                                          <p:attrName>style.visibility</p:attrName>
                                        </p:attrNameLst>
                                      </p:cBhvr>
                                      <p:to>
                                        <p:strVal val="hidden"/>
                                      </p:to>
                                    </p:set>
                                  </p:childTnLst>
                                </p:cTn>
                              </p:par>
                              <p:par>
                                <p:cTn id="20" presetID="4" presetClass="exit" presetSubtype="16" fill="hold" grpId="0" nodeType="withEffect">
                                  <p:stCondLst>
                                    <p:cond delay="0"/>
                                  </p:stCondLst>
                                  <p:childTnLst>
                                    <p:animEffect transition="out" filter="box(in)">
                                      <p:cBhvr>
                                        <p:cTn id="21" dur="500"/>
                                        <p:tgtEl>
                                          <p:spTgt spid="93"/>
                                        </p:tgtEl>
                                      </p:cBhvr>
                                    </p:animEffect>
                                    <p:set>
                                      <p:cBhvr>
                                        <p:cTn id="22" dur="1" fill="hold">
                                          <p:stCondLst>
                                            <p:cond delay="499"/>
                                          </p:stCondLst>
                                        </p:cTn>
                                        <p:tgtEl>
                                          <p:spTgt spid="93"/>
                                        </p:tgtEl>
                                        <p:attrNameLst>
                                          <p:attrName>style.visibility</p:attrName>
                                        </p:attrNameLst>
                                      </p:cBhvr>
                                      <p:to>
                                        <p:strVal val="hidden"/>
                                      </p:to>
                                    </p:set>
                                  </p:childTnLst>
                                </p:cTn>
                              </p:par>
                              <p:par>
                                <p:cTn id="23" presetID="4" presetClass="exit" presetSubtype="16" fill="hold" grpId="0" nodeType="withEffect">
                                  <p:stCondLst>
                                    <p:cond delay="0"/>
                                  </p:stCondLst>
                                  <p:childTnLst>
                                    <p:animEffect transition="out" filter="box(in)">
                                      <p:cBhvr>
                                        <p:cTn id="24" dur="500"/>
                                        <p:tgtEl>
                                          <p:spTgt spid="115"/>
                                        </p:tgtEl>
                                      </p:cBhvr>
                                    </p:animEffect>
                                    <p:set>
                                      <p:cBhvr>
                                        <p:cTn id="25" dur="1" fill="hold">
                                          <p:stCondLst>
                                            <p:cond delay="499"/>
                                          </p:stCondLst>
                                        </p:cTn>
                                        <p:tgtEl>
                                          <p:spTgt spid="115"/>
                                        </p:tgtEl>
                                        <p:attrNameLst>
                                          <p:attrName>style.visibility</p:attrName>
                                        </p:attrNameLst>
                                      </p:cBhvr>
                                      <p:to>
                                        <p:strVal val="hidden"/>
                                      </p:to>
                                    </p:set>
                                  </p:childTnLst>
                                </p:cTn>
                              </p:par>
                              <p:par>
                                <p:cTn id="26" presetID="4" presetClass="exit" presetSubtype="16" fill="hold" nodeType="withEffect">
                                  <p:stCondLst>
                                    <p:cond delay="0"/>
                                  </p:stCondLst>
                                  <p:childTnLst>
                                    <p:animEffect transition="out" filter="box(in)">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4" presetClass="exit" presetSubtype="16" fill="hold" nodeType="withEffect">
                                  <p:stCondLst>
                                    <p:cond delay="0"/>
                                  </p:stCondLst>
                                  <p:childTnLst>
                                    <p:animEffect transition="out" filter="box(in)">
                                      <p:cBhvr>
                                        <p:cTn id="30" dur="500"/>
                                        <p:tgtEl>
                                          <p:spTgt spid="3"/>
                                        </p:tgtEl>
                                      </p:cBhvr>
                                    </p:animEffect>
                                    <p:set>
                                      <p:cBhvr>
                                        <p:cTn id="31" dur="1" fill="hold">
                                          <p:stCondLst>
                                            <p:cond delay="499"/>
                                          </p:stCondLst>
                                        </p:cTn>
                                        <p:tgtEl>
                                          <p:spTgt spid="3"/>
                                        </p:tgtEl>
                                        <p:attrNameLst>
                                          <p:attrName>style.visibility</p:attrName>
                                        </p:attrNameLst>
                                      </p:cBhvr>
                                      <p:to>
                                        <p:strVal val="hidden"/>
                                      </p:to>
                                    </p:set>
                                  </p:childTnLst>
                                </p:cTn>
                              </p:par>
                              <p:par>
                                <p:cTn id="32" presetID="4" presetClass="exit" presetSubtype="16" fill="hold" nodeType="withEffect">
                                  <p:stCondLst>
                                    <p:cond delay="0"/>
                                  </p:stCondLst>
                                  <p:childTnLst>
                                    <p:animEffect transition="out" filter="box(in)">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4" presetClass="exit" presetSubtype="16" fill="hold" nodeType="withEffect">
                                  <p:stCondLst>
                                    <p:cond delay="0"/>
                                  </p:stCondLst>
                                  <p:childTnLst>
                                    <p:animEffect transition="out" filter="box(in)">
                                      <p:cBhvr>
                                        <p:cTn id="36" dur="500"/>
                                        <p:tgtEl>
                                          <p:spTgt spid="26"/>
                                        </p:tgtEl>
                                      </p:cBhvr>
                                    </p:animEffect>
                                    <p:set>
                                      <p:cBhvr>
                                        <p:cTn id="37" dur="1" fill="hold">
                                          <p:stCondLst>
                                            <p:cond delay="499"/>
                                          </p:stCondLst>
                                        </p:cTn>
                                        <p:tgtEl>
                                          <p:spTgt spid="26"/>
                                        </p:tgtEl>
                                        <p:attrNameLst>
                                          <p:attrName>style.visibility</p:attrName>
                                        </p:attrNameLst>
                                      </p:cBhvr>
                                      <p:to>
                                        <p:strVal val="hidden"/>
                                      </p:to>
                                    </p:set>
                                  </p:childTnLst>
                                </p:cTn>
                              </p:par>
                              <p:par>
                                <p:cTn id="38" presetID="4" presetClass="exit" presetSubtype="16" fill="hold" nodeType="withEffect">
                                  <p:stCondLst>
                                    <p:cond delay="0"/>
                                  </p:stCondLst>
                                  <p:childTnLst>
                                    <p:animEffect transition="out" filter="box(in)">
                                      <p:cBhvr>
                                        <p:cTn id="39" dur="500"/>
                                        <p:tgtEl>
                                          <p:spTgt spid="17"/>
                                        </p:tgtEl>
                                      </p:cBhvr>
                                    </p:animEffect>
                                    <p:set>
                                      <p:cBhvr>
                                        <p:cTn id="40" dur="1" fill="hold">
                                          <p:stCondLst>
                                            <p:cond delay="499"/>
                                          </p:stCondLst>
                                        </p:cTn>
                                        <p:tgtEl>
                                          <p:spTgt spid="17"/>
                                        </p:tgtEl>
                                        <p:attrNameLst>
                                          <p:attrName>style.visibility</p:attrName>
                                        </p:attrNameLst>
                                      </p:cBhvr>
                                      <p:to>
                                        <p:strVal val="hidden"/>
                                      </p:to>
                                    </p:set>
                                  </p:childTnLst>
                                </p:cTn>
                              </p:par>
                              <p:par>
                                <p:cTn id="41" presetID="4" presetClass="exit" presetSubtype="16" fill="hold" nodeType="withEffect">
                                  <p:stCondLst>
                                    <p:cond delay="0"/>
                                  </p:stCondLst>
                                  <p:childTnLst>
                                    <p:animEffect transition="out" filter="box(in)">
                                      <p:cBhvr>
                                        <p:cTn id="42" dur="500"/>
                                        <p:tgtEl>
                                          <p:spTgt spid="117"/>
                                        </p:tgtEl>
                                      </p:cBhvr>
                                    </p:animEffect>
                                    <p:set>
                                      <p:cBhvr>
                                        <p:cTn id="43" dur="1" fill="hold">
                                          <p:stCondLst>
                                            <p:cond delay="499"/>
                                          </p:stCondLst>
                                        </p:cTn>
                                        <p:tgtEl>
                                          <p:spTgt spid="117"/>
                                        </p:tgtEl>
                                        <p:attrNameLst>
                                          <p:attrName>style.visibility</p:attrName>
                                        </p:attrNameLst>
                                      </p:cBhvr>
                                      <p:to>
                                        <p:strVal val="hidden"/>
                                      </p:to>
                                    </p:set>
                                  </p:childTnLst>
                                </p:cTn>
                              </p:par>
                            </p:childTnLst>
                          </p:cTn>
                        </p:par>
                        <p:par>
                          <p:cTn id="44" fill="hold">
                            <p:stCondLst>
                              <p:cond delay="500"/>
                            </p:stCondLst>
                            <p:childTnLst>
                              <p:par>
                                <p:cTn id="45" presetID="6" presetClass="emph" presetSubtype="0" fill="hold" nodeType="afterEffect">
                                  <p:stCondLst>
                                    <p:cond delay="0"/>
                                  </p:stCondLst>
                                  <p:childTnLst>
                                    <p:animScale>
                                      <p:cBhvr>
                                        <p:cTn id="46" dur="2000" fill="hold"/>
                                        <p:tgtEl>
                                          <p:spTgt spid="4"/>
                                        </p:tgtEl>
                                      </p:cBhvr>
                                      <p:by x="15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41" grpId="0" animBg="1"/>
      <p:bldP spid="118" grpId="0"/>
      <p:bldP spid="91" grpId="0"/>
      <p:bldP spid="9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3"/>
          <p:cNvGrpSpPr/>
          <p:nvPr/>
        </p:nvGrpSpPr>
        <p:grpSpPr>
          <a:xfrm>
            <a:off x="406294" y="1066800"/>
            <a:ext cx="11274663" cy="5562600"/>
            <a:chOff x="228600" y="992688"/>
            <a:chExt cx="8458200" cy="5410200"/>
          </a:xfrm>
        </p:grpSpPr>
        <p:sp>
          <p:nvSpPr>
            <p:cNvPr id="62" name="Rectangle 61"/>
            <p:cNvSpPr/>
            <p:nvPr/>
          </p:nvSpPr>
          <p:spPr bwMode="auto">
            <a:xfrm>
              <a:off x="228600" y="992688"/>
              <a:ext cx="8458200" cy="5410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3" name="TextBox 62"/>
            <p:cNvSpPr txBox="1"/>
            <p:nvPr/>
          </p:nvSpPr>
          <p:spPr>
            <a:xfrm>
              <a:off x="2857500" y="1170801"/>
              <a:ext cx="3200400" cy="276999"/>
            </a:xfrm>
            <a:prstGeom prst="rect">
              <a:avLst/>
            </a:prstGeom>
            <a:noFill/>
          </p:spPr>
          <p:txBody>
            <a:bodyPr wrap="square" lIns="0" tIns="0" rIns="0" bIns="0" rtlCol="0">
              <a:spAutoFit/>
            </a:bodyPr>
            <a:lstStyle/>
            <a:p>
              <a:r>
                <a:rPr lang="en-US" dirty="0" smtClean="0">
                  <a:solidFill>
                    <a:schemeClr val="tx1">
                      <a:lumMod val="50000"/>
                    </a:schemeClr>
                  </a:solidFill>
                </a:rPr>
                <a:t>Memphis Primary Data Center</a:t>
              </a:r>
            </a:p>
          </p:txBody>
        </p:sp>
      </p:grpSp>
      <p:sp>
        <p:nvSpPr>
          <p:cNvPr id="2" name="Title 1"/>
          <p:cNvSpPr>
            <a:spLocks noGrp="1"/>
          </p:cNvSpPr>
          <p:nvPr>
            <p:ph type="title"/>
          </p:nvPr>
        </p:nvSpPr>
        <p:spPr>
          <a:xfrm>
            <a:off x="507868" y="270605"/>
            <a:ext cx="11173090" cy="1218795"/>
          </a:xfrm>
        </p:spPr>
        <p:txBody>
          <a:bodyPr/>
          <a:lstStyle/>
          <a:p>
            <a:r>
              <a:rPr lang="en-US" smtClean="0"/>
              <a:t>Upgrading Infrastructure </a:t>
            </a:r>
            <a:r>
              <a:rPr lang="en-US" sz="1800" smtClean="0"/>
              <a:t>3</a:t>
            </a:r>
            <a:br>
              <a:rPr lang="en-US" sz="1800" smtClean="0"/>
            </a:br>
            <a:endParaRPr lang="en-US" dirty="0"/>
          </a:p>
        </p:txBody>
      </p:sp>
      <p:pic>
        <p:nvPicPr>
          <p:cNvPr id="1026" name="Picture 2"/>
          <p:cNvPicPr>
            <a:picLocks noChangeAspect="1" noChangeArrowheads="1"/>
          </p:cNvPicPr>
          <p:nvPr/>
        </p:nvPicPr>
        <p:blipFill>
          <a:blip r:embed="rId2"/>
          <a:srcRect/>
          <a:stretch>
            <a:fillRect/>
          </a:stretch>
        </p:blipFill>
        <p:spPr bwMode="auto">
          <a:xfrm>
            <a:off x="9080675" y="533400"/>
            <a:ext cx="719926" cy="457200"/>
          </a:xfrm>
          <a:prstGeom prst="rect">
            <a:avLst/>
          </a:prstGeom>
          <a:noFill/>
          <a:ln w="9525">
            <a:noFill/>
            <a:miter lim="800000"/>
            <a:headEnd/>
            <a:tailEnd/>
          </a:ln>
          <a:effectLst/>
        </p:spPr>
      </p:pic>
      <p:grpSp>
        <p:nvGrpSpPr>
          <p:cNvPr id="4" name="Group 130"/>
          <p:cNvGrpSpPr/>
          <p:nvPr/>
        </p:nvGrpSpPr>
        <p:grpSpPr>
          <a:xfrm>
            <a:off x="9791689" y="902208"/>
            <a:ext cx="2092415" cy="29077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7"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9804763" y="3316505"/>
            <a:ext cx="935546" cy="1416598"/>
          </a:xfrm>
          <a:prstGeom prst="rect">
            <a:avLst/>
          </a:prstGeom>
          <a:noFill/>
        </p:spPr>
      </p:pic>
      <p:cxnSp>
        <p:nvCxnSpPr>
          <p:cNvPr id="150" name="Straight Connector 149"/>
          <p:cNvCxnSpPr/>
          <p:nvPr/>
        </p:nvCxnSpPr>
        <p:spPr>
          <a:xfrm>
            <a:off x="3907909" y="3886200"/>
            <a:ext cx="112265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rot="5400000">
            <a:off x="6265254" y="1277119"/>
            <a:ext cx="369332" cy="1929897"/>
          </a:xfrm>
          <a:prstGeom prst="rect">
            <a:avLst/>
          </a:prstGeom>
          <a:noFill/>
        </p:spPr>
        <p:txBody>
          <a:bodyPr vert="vert270" wrap="square" lIns="0" tIns="0" rIns="0" bIns="0" rtlCol="0">
            <a:spAutoFit/>
          </a:bodyPr>
          <a:lstStyle/>
          <a:p>
            <a:pPr algn="ctr"/>
            <a:r>
              <a:rPr lang="en-US" sz="1200" b="1" dirty="0" smtClean="0">
                <a:solidFill>
                  <a:schemeClr val="bg1"/>
                </a:solidFill>
              </a:rPr>
              <a:t> Temporary </a:t>
            </a:r>
          </a:p>
          <a:p>
            <a:pPr algn="ctr"/>
            <a:r>
              <a:rPr lang="en-US" sz="1200" b="1" dirty="0" smtClean="0">
                <a:solidFill>
                  <a:schemeClr val="bg1"/>
                </a:solidFill>
              </a:rPr>
              <a:t> SQL 2008 Cluster</a:t>
            </a:r>
          </a:p>
        </p:txBody>
      </p:sp>
      <p:sp>
        <p:nvSpPr>
          <p:cNvPr id="90" name="TextBox 89"/>
          <p:cNvSpPr txBox="1"/>
          <p:nvPr/>
        </p:nvSpPr>
        <p:spPr>
          <a:xfrm>
            <a:off x="2411037" y="6400801"/>
            <a:ext cx="4116401" cy="184666"/>
          </a:xfrm>
          <a:prstGeom prst="rect">
            <a:avLst/>
          </a:prstGeom>
          <a:noFill/>
        </p:spPr>
        <p:txBody>
          <a:bodyPr wrap="square" lIns="0" tIns="0" rIns="0" bIns="0" rtlCol="0">
            <a:spAutoFit/>
          </a:bodyPr>
          <a:lstStyle/>
          <a:p>
            <a:pPr algn="ctr"/>
            <a:r>
              <a:rPr lang="en-US" sz="1200" b="1" dirty="0" smtClean="0">
                <a:solidFill>
                  <a:schemeClr val="bg1"/>
                </a:solidFill>
              </a:rPr>
              <a:t>SQL 2005 Cluster</a:t>
            </a:r>
          </a:p>
        </p:txBody>
      </p:sp>
      <p:sp>
        <p:nvSpPr>
          <p:cNvPr id="92" name="TextBox 91"/>
          <p:cNvSpPr txBox="1"/>
          <p:nvPr/>
        </p:nvSpPr>
        <p:spPr>
          <a:xfrm>
            <a:off x="2555378" y="4572001"/>
            <a:ext cx="93556" cy="1661993"/>
          </a:xfrm>
          <a:prstGeom prst="rect">
            <a:avLst/>
          </a:prstGeom>
          <a:noFill/>
        </p:spPr>
        <p:txBody>
          <a:bodyPr wrap="square" lIns="0" tIns="0" rIns="0" bIns="0" rtlCol="0">
            <a:spAutoFit/>
          </a:bodyPr>
          <a:lstStyle/>
          <a:p>
            <a:pPr algn="ctr"/>
            <a:r>
              <a:rPr lang="en-US" sz="1200" b="1" dirty="0" smtClean="0">
                <a:solidFill>
                  <a:schemeClr val="bg1"/>
                </a:solidFill>
              </a:rPr>
              <a:t>PRINCI</a:t>
            </a:r>
          </a:p>
          <a:p>
            <a:pPr algn="ctr"/>
            <a:r>
              <a:rPr lang="en-US" sz="1200" b="1" dirty="0" smtClean="0">
                <a:solidFill>
                  <a:schemeClr val="bg1"/>
                </a:solidFill>
              </a:rPr>
              <a:t>PAL</a:t>
            </a:r>
          </a:p>
        </p:txBody>
      </p:sp>
      <p:sp>
        <p:nvSpPr>
          <p:cNvPr id="106" name="TextBox 105"/>
          <p:cNvSpPr txBox="1"/>
          <p:nvPr/>
        </p:nvSpPr>
        <p:spPr>
          <a:xfrm>
            <a:off x="2555379" y="1828800"/>
            <a:ext cx="9355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grpSp>
        <p:nvGrpSpPr>
          <p:cNvPr id="5" name="Group 127"/>
          <p:cNvGrpSpPr/>
          <p:nvPr/>
        </p:nvGrpSpPr>
        <p:grpSpPr>
          <a:xfrm>
            <a:off x="9243190" y="1143000"/>
            <a:ext cx="858720" cy="2590800"/>
            <a:chOff x="7282933" y="1143000"/>
            <a:chExt cx="644207" cy="2590800"/>
          </a:xfrm>
        </p:grpSpPr>
        <p:sp>
          <p:nvSpPr>
            <p:cNvPr id="130" name="U-Turn Arrow 129"/>
            <p:cNvSpPr/>
            <p:nvPr/>
          </p:nvSpPr>
          <p:spPr bwMode="auto">
            <a:xfrm rot="16200000">
              <a:off x="6406633" y="2552700"/>
              <a:ext cx="2057400" cy="304800"/>
            </a:xfrm>
            <a:prstGeom prst="utur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31" name="TextBox 130"/>
            <p:cNvSpPr txBox="1"/>
            <p:nvPr/>
          </p:nvSpPr>
          <p:spPr>
            <a:xfrm>
              <a:off x="7511534" y="1143000"/>
              <a:ext cx="415606" cy="1676400"/>
            </a:xfrm>
            <a:prstGeom prst="rect">
              <a:avLst/>
            </a:prstGeom>
            <a:noFill/>
          </p:spPr>
          <p:txBody>
            <a:bodyPr vert="vert270" wrap="square" lIns="0" tIns="0" rIns="0" bIns="0" rtlCol="0">
              <a:spAutoFit/>
            </a:bodyPr>
            <a:lstStyle/>
            <a:p>
              <a:r>
                <a:rPr lang="en-US" sz="1200" b="1" dirty="0" smtClean="0">
                  <a:solidFill>
                    <a:schemeClr val="bg1"/>
                  </a:solidFill>
                </a:rPr>
                <a:t>Switched to a Web Server Delivering Down Time Message</a:t>
              </a:r>
            </a:p>
          </p:txBody>
        </p:sp>
      </p:grpSp>
      <p:grpSp>
        <p:nvGrpSpPr>
          <p:cNvPr id="6" name="Group 121"/>
          <p:cNvGrpSpPr/>
          <p:nvPr/>
        </p:nvGrpSpPr>
        <p:grpSpPr>
          <a:xfrm>
            <a:off x="4741881" y="3276600"/>
            <a:ext cx="2619528" cy="619762"/>
            <a:chOff x="3557337" y="3276600"/>
            <a:chExt cx="1965158" cy="619762"/>
          </a:xfrm>
        </p:grpSpPr>
        <p:sp>
          <p:nvSpPr>
            <p:cNvPr id="147" name="Rectangle 146"/>
            <p:cNvSpPr/>
            <p:nvPr/>
          </p:nvSpPr>
          <p:spPr bwMode="auto">
            <a:xfrm flipV="1">
              <a:off x="3697705" y="3807825"/>
              <a:ext cx="1824790" cy="88537"/>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flipV="1">
              <a:off x="3557337" y="3276600"/>
              <a:ext cx="280737" cy="619762"/>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32" name="TextBox 131"/>
          <p:cNvSpPr txBox="1"/>
          <p:nvPr/>
        </p:nvSpPr>
        <p:spPr>
          <a:xfrm>
            <a:off x="2883165" y="2983468"/>
            <a:ext cx="2320153" cy="369332"/>
          </a:xfrm>
          <a:prstGeom prst="rect">
            <a:avLst/>
          </a:prstGeom>
          <a:noFill/>
        </p:spPr>
        <p:txBody>
          <a:bodyPr wrap="square" lIns="0" tIns="0" rIns="0" bIns="0" rtlCol="0">
            <a:spAutoFit/>
          </a:bodyPr>
          <a:lstStyle/>
          <a:p>
            <a:r>
              <a:rPr lang="en-US" sz="1200" b="1" dirty="0" smtClean="0">
                <a:solidFill>
                  <a:schemeClr val="bg1"/>
                </a:solidFill>
              </a:rPr>
              <a:t>Manual Failover &amp; Broke Mirroring</a:t>
            </a:r>
          </a:p>
        </p:txBody>
      </p:sp>
      <p:grpSp>
        <p:nvGrpSpPr>
          <p:cNvPr id="7" name="Group 132"/>
          <p:cNvGrpSpPr/>
          <p:nvPr/>
        </p:nvGrpSpPr>
        <p:grpSpPr>
          <a:xfrm flipV="1">
            <a:off x="4693767" y="3886200"/>
            <a:ext cx="2619528" cy="619762"/>
            <a:chOff x="3557337" y="3276600"/>
            <a:chExt cx="1965158" cy="619762"/>
          </a:xfrm>
        </p:grpSpPr>
        <p:sp>
          <p:nvSpPr>
            <p:cNvPr id="134" name="Rectangle 133"/>
            <p:cNvSpPr/>
            <p:nvPr/>
          </p:nvSpPr>
          <p:spPr bwMode="auto">
            <a:xfrm flipV="1">
              <a:off x="3697705" y="3807825"/>
              <a:ext cx="1824790" cy="88537"/>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35" name="Down Arrow 134"/>
            <p:cNvSpPr/>
            <p:nvPr/>
          </p:nvSpPr>
          <p:spPr bwMode="auto">
            <a:xfrm flipV="1">
              <a:off x="3557337" y="3276600"/>
              <a:ext cx="280737" cy="619762"/>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0"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6153218" y="3405042"/>
            <a:ext cx="935546" cy="1416598"/>
          </a:xfrm>
          <a:prstGeom prst="rect">
            <a:avLst/>
          </a:prstGeom>
          <a:noFill/>
        </p:spPr>
      </p:pic>
      <p:sp>
        <p:nvSpPr>
          <p:cNvPr id="142" name="Rectangle 141"/>
          <p:cNvSpPr/>
          <p:nvPr/>
        </p:nvSpPr>
        <p:spPr>
          <a:xfrm>
            <a:off x="3250353" y="3090992"/>
            <a:ext cx="2031471" cy="461665"/>
          </a:xfrm>
          <a:prstGeom prst="rect">
            <a:avLst/>
          </a:prstGeom>
        </p:spPr>
        <p:txBody>
          <a:bodyPr wrap="square">
            <a:spAutoFit/>
          </a:bodyPr>
          <a:lstStyle/>
          <a:p>
            <a:pPr algn="ctr"/>
            <a:r>
              <a:rPr lang="en-US" sz="1200" b="1" dirty="0" smtClean="0">
                <a:solidFill>
                  <a:schemeClr val="bg1"/>
                </a:solidFill>
              </a:rPr>
              <a:t>Quick Testing with  SQL 2008</a:t>
            </a:r>
          </a:p>
        </p:txBody>
      </p:sp>
      <p:sp>
        <p:nvSpPr>
          <p:cNvPr id="143" name="Left Arrow 142"/>
          <p:cNvSpPr/>
          <p:nvPr/>
        </p:nvSpPr>
        <p:spPr bwMode="auto">
          <a:xfrm>
            <a:off x="9286204" y="3886200"/>
            <a:ext cx="406294"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4" name="TextBox 143"/>
          <p:cNvSpPr txBox="1"/>
          <p:nvPr/>
        </p:nvSpPr>
        <p:spPr>
          <a:xfrm>
            <a:off x="6399133" y="4724400"/>
            <a:ext cx="4164515" cy="369332"/>
          </a:xfrm>
          <a:prstGeom prst="rect">
            <a:avLst/>
          </a:prstGeom>
          <a:noFill/>
        </p:spPr>
        <p:txBody>
          <a:bodyPr wrap="square" lIns="0" tIns="0" rIns="0" bIns="0" rtlCol="0">
            <a:spAutoFit/>
          </a:bodyPr>
          <a:lstStyle/>
          <a:p>
            <a:pPr algn="ctr"/>
            <a:r>
              <a:rPr lang="en-US" sz="1200" b="1" dirty="0" smtClean="0">
                <a:solidFill>
                  <a:schemeClr val="bg1"/>
                </a:solidFill>
              </a:rPr>
              <a:t>Switched To Web Farm</a:t>
            </a:r>
          </a:p>
          <a:p>
            <a:pPr algn="ctr"/>
            <a:r>
              <a:rPr lang="en-US" sz="1200" b="1" dirty="0" smtClean="0">
                <a:solidFill>
                  <a:schemeClr val="bg1"/>
                </a:solidFill>
              </a:rPr>
              <a:t> Connecting to Temporary SQL 2008 Cluster</a:t>
            </a:r>
          </a:p>
        </p:txBody>
      </p:sp>
      <p:sp>
        <p:nvSpPr>
          <p:cNvPr id="149" name="Left Arrow 148"/>
          <p:cNvSpPr/>
          <p:nvPr/>
        </p:nvSpPr>
        <p:spPr bwMode="auto">
          <a:xfrm>
            <a:off x="9286204" y="4038600"/>
            <a:ext cx="406294"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5" name="TextBox 64"/>
          <p:cNvSpPr txBox="1"/>
          <p:nvPr/>
        </p:nvSpPr>
        <p:spPr>
          <a:xfrm>
            <a:off x="7414870" y="2514603"/>
            <a:ext cx="1929897" cy="276999"/>
          </a:xfrm>
          <a:prstGeom prst="rect">
            <a:avLst/>
          </a:prstGeom>
          <a:noFill/>
        </p:spPr>
        <p:txBody>
          <a:bodyPr wrap="square" lIns="0" tIns="0" rIns="0" bIns="0" rtlCol="0">
            <a:spAutoFit/>
          </a:bodyPr>
          <a:lstStyle/>
          <a:p>
            <a:r>
              <a:rPr lang="en-US" dirty="0" smtClean="0">
                <a:solidFill>
                  <a:schemeClr val="bg1"/>
                </a:solidFill>
              </a:rPr>
              <a:t>GO / NO GO</a:t>
            </a:r>
          </a:p>
        </p:txBody>
      </p:sp>
      <p:grpSp>
        <p:nvGrpSpPr>
          <p:cNvPr id="8" name="Group 73"/>
          <p:cNvGrpSpPr/>
          <p:nvPr/>
        </p:nvGrpSpPr>
        <p:grpSpPr>
          <a:xfrm>
            <a:off x="2945633" y="1828800"/>
            <a:ext cx="2640912" cy="1143000"/>
            <a:chOff x="381000" y="2133600"/>
            <a:chExt cx="1981200" cy="1143000"/>
          </a:xfrm>
        </p:grpSpPr>
        <p:grpSp>
          <p:nvGrpSpPr>
            <p:cNvPr id="9" name="Group 102"/>
            <p:cNvGrpSpPr/>
            <p:nvPr/>
          </p:nvGrpSpPr>
          <p:grpSpPr>
            <a:xfrm>
              <a:off x="381000" y="2133600"/>
              <a:ext cx="1981200" cy="1143000"/>
              <a:chOff x="381000" y="2133599"/>
              <a:chExt cx="1981200" cy="1143000"/>
            </a:xfrm>
            <a:scene3d>
              <a:camera prst="orthographicFront">
                <a:rot lat="0" lon="0" rev="0"/>
              </a:camera>
              <a:lightRig rig="soft" dir="t">
                <a:rot lat="0" lon="0" rev="0"/>
              </a:lightRig>
            </a:scene3d>
          </p:grpSpPr>
          <p:sp>
            <p:nvSpPr>
              <p:cNvPr id="79" name="Rounded Rectangle 78"/>
              <p:cNvSpPr/>
              <p:nvPr/>
            </p:nvSpPr>
            <p:spPr bwMode="auto">
              <a:xfrm>
                <a:off x="381000" y="2133599"/>
                <a:ext cx="1981200" cy="1143000"/>
              </a:xfrm>
              <a:prstGeom prst="roundRect">
                <a:avLst/>
              </a:prstGeom>
              <a:ln>
                <a:noFill/>
                <a:headEnd type="none" w="med" len="med"/>
                <a:tailEnd type="none" w="med" len="med"/>
              </a:ln>
              <a:effectLst>
                <a:outerShdw blurRad="107950" dist="12700" dir="5400000" algn="ctr">
                  <a:srgbClr val="000000"/>
                </a:outerShdw>
              </a:effectLst>
              <a:scene3d>
                <a:camera prst="orthographicFront" fov="0">
                  <a:rot lat="0" lon="0" rev="0"/>
                </a:camera>
                <a:lightRig rig="contrasting" dir="t">
                  <a:rot lat="0" lon="0" rev="1200000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0" name="Picture 79"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15240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pic>
            <p:nvPicPr>
              <p:cNvPr id="82" name="Picture 81"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6858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77" name="Freeform 76"/>
            <p:cNvSpPr/>
            <p:nvPr/>
          </p:nvSpPr>
          <p:spPr>
            <a:xfrm>
              <a:off x="1023938" y="2528888"/>
              <a:ext cx="709612" cy="266700"/>
            </a:xfrm>
            <a:custGeom>
              <a:avLst/>
              <a:gdLst>
                <a:gd name="connsiteX0" fmla="*/ 0 w 709612"/>
                <a:gd name="connsiteY0" fmla="*/ 266700 h 266700"/>
                <a:gd name="connsiteX1" fmla="*/ 285750 w 709612"/>
                <a:gd name="connsiteY1" fmla="*/ 14287 h 266700"/>
                <a:gd name="connsiteX2" fmla="*/ 419100 w 709612"/>
                <a:gd name="connsiteY2" fmla="*/ 257175 h 266700"/>
                <a:gd name="connsiteX3" fmla="*/ 666750 w 709612"/>
                <a:gd name="connsiteY3" fmla="*/ 38100 h 266700"/>
                <a:gd name="connsiteX4" fmla="*/ 676275 w 709612"/>
                <a:gd name="connsiteY4" fmla="*/ 28575 h 266700"/>
                <a:gd name="connsiteX5" fmla="*/ 685800 w 709612"/>
                <a:gd name="connsiteY5" fmla="*/ 2381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612" h="266700">
                  <a:moveTo>
                    <a:pt x="0" y="266700"/>
                  </a:moveTo>
                  <a:cubicBezTo>
                    <a:pt x="107950" y="141287"/>
                    <a:pt x="215900" y="15875"/>
                    <a:pt x="285750" y="14287"/>
                  </a:cubicBezTo>
                  <a:cubicBezTo>
                    <a:pt x="355600" y="12700"/>
                    <a:pt x="355600" y="253206"/>
                    <a:pt x="419100" y="257175"/>
                  </a:cubicBezTo>
                  <a:cubicBezTo>
                    <a:pt x="482600" y="261144"/>
                    <a:pt x="623888" y="76200"/>
                    <a:pt x="666750" y="38100"/>
                  </a:cubicBezTo>
                  <a:cubicBezTo>
                    <a:pt x="709612" y="0"/>
                    <a:pt x="673100" y="30956"/>
                    <a:pt x="676275" y="28575"/>
                  </a:cubicBezTo>
                  <a:cubicBezTo>
                    <a:pt x="679450" y="26194"/>
                    <a:pt x="685800" y="23812"/>
                    <a:pt x="685800" y="23812"/>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0" name="Group 87"/>
          <p:cNvGrpSpPr/>
          <p:nvPr/>
        </p:nvGrpSpPr>
        <p:grpSpPr>
          <a:xfrm>
            <a:off x="2844059" y="4724400"/>
            <a:ext cx="2945633" cy="1676400"/>
            <a:chOff x="304800" y="4724400"/>
            <a:chExt cx="2209800" cy="1676400"/>
          </a:xfrm>
        </p:grpSpPr>
        <p:grpSp>
          <p:nvGrpSpPr>
            <p:cNvPr id="11" name="Group 156"/>
            <p:cNvGrpSpPr/>
            <p:nvPr/>
          </p:nvGrpSpPr>
          <p:grpSpPr>
            <a:xfrm>
              <a:off x="304800" y="4724400"/>
              <a:ext cx="2209800" cy="1676400"/>
              <a:chOff x="304800" y="4724400"/>
              <a:chExt cx="2209800" cy="1676400"/>
            </a:xfrm>
          </p:grpSpPr>
          <p:grpSp>
            <p:nvGrpSpPr>
              <p:cNvPr id="12" name="Group 116"/>
              <p:cNvGrpSpPr/>
              <p:nvPr/>
            </p:nvGrpSpPr>
            <p:grpSpPr>
              <a:xfrm>
                <a:off x="304800" y="4724400"/>
                <a:ext cx="2209800" cy="1676400"/>
                <a:chOff x="304800" y="4724400"/>
                <a:chExt cx="2209800" cy="1676400"/>
              </a:xfrm>
            </p:grpSpPr>
            <p:sp>
              <p:nvSpPr>
                <p:cNvPr id="95" name="Rounded Rectangle 94"/>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3" name="Group 9"/>
                <p:cNvGrpSpPr/>
                <p:nvPr/>
              </p:nvGrpSpPr>
              <p:grpSpPr>
                <a:xfrm>
                  <a:off x="381000" y="5029200"/>
                  <a:ext cx="2064827" cy="1371600"/>
                  <a:chOff x="609600" y="5029200"/>
                  <a:chExt cx="2064827" cy="1371600"/>
                </a:xfrm>
              </p:grpSpPr>
              <p:pic>
                <p:nvPicPr>
                  <p:cNvPr id="97" name="Picture 96"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98" name="Picture 4"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99" name="Picture 98"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94" name="TextBox 93"/>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91" name="Freeform 90"/>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7" name="Up Arrow 86"/>
          <p:cNvSpPr/>
          <p:nvPr/>
        </p:nvSpPr>
        <p:spPr bwMode="auto">
          <a:xfrm>
            <a:off x="5078679" y="2971800"/>
            <a:ext cx="374219" cy="168221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4" name="Group 91"/>
          <p:cNvGrpSpPr/>
          <p:nvPr/>
        </p:nvGrpSpPr>
        <p:grpSpPr>
          <a:xfrm>
            <a:off x="10868369" y="381000"/>
            <a:ext cx="1117309" cy="533400"/>
            <a:chOff x="1524000" y="3657600"/>
            <a:chExt cx="914400" cy="685800"/>
          </a:xfrm>
        </p:grpSpPr>
        <p:grpSp>
          <p:nvGrpSpPr>
            <p:cNvPr id="15" name="Group 85"/>
            <p:cNvGrpSpPr/>
            <p:nvPr/>
          </p:nvGrpSpPr>
          <p:grpSpPr>
            <a:xfrm>
              <a:off x="1524000" y="3657600"/>
              <a:ext cx="914400" cy="685800"/>
              <a:chOff x="1676400" y="3505200"/>
              <a:chExt cx="914400" cy="685800"/>
            </a:xfrm>
          </p:grpSpPr>
          <p:sp>
            <p:nvSpPr>
              <p:cNvPr id="75" name="Rounded Rectangle 74"/>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6" name="Group 79"/>
              <p:cNvGrpSpPr/>
              <p:nvPr/>
            </p:nvGrpSpPr>
            <p:grpSpPr>
              <a:xfrm>
                <a:off x="1752600" y="3657600"/>
                <a:ext cx="714919" cy="455944"/>
                <a:chOff x="381000" y="3810000"/>
                <a:chExt cx="714919" cy="455944"/>
              </a:xfrm>
            </p:grpSpPr>
            <p:pic>
              <p:nvPicPr>
                <p:cNvPr id="78"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81"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74" name="Rectangle 73"/>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17" name="Group 91"/>
          <p:cNvGrpSpPr/>
          <p:nvPr/>
        </p:nvGrpSpPr>
        <p:grpSpPr>
          <a:xfrm>
            <a:off x="2640913" y="3657600"/>
            <a:ext cx="1218883" cy="685800"/>
            <a:chOff x="1524000" y="3657600"/>
            <a:chExt cx="914400" cy="685800"/>
          </a:xfrm>
        </p:grpSpPr>
        <p:grpSp>
          <p:nvGrpSpPr>
            <p:cNvPr id="18" name="Group 85"/>
            <p:cNvGrpSpPr/>
            <p:nvPr/>
          </p:nvGrpSpPr>
          <p:grpSpPr>
            <a:xfrm>
              <a:off x="1524000" y="3657600"/>
              <a:ext cx="914400" cy="685800"/>
              <a:chOff x="1676400" y="3505200"/>
              <a:chExt cx="914400" cy="685800"/>
            </a:xfrm>
          </p:grpSpPr>
          <p:sp>
            <p:nvSpPr>
              <p:cNvPr id="88" name="Rounded Rectangle 87"/>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9" name="Group 79"/>
              <p:cNvGrpSpPr/>
              <p:nvPr/>
            </p:nvGrpSpPr>
            <p:grpSpPr>
              <a:xfrm>
                <a:off x="1752600" y="3657600"/>
                <a:ext cx="714919" cy="455944"/>
                <a:chOff x="381000" y="3810000"/>
                <a:chExt cx="714919" cy="455944"/>
              </a:xfrm>
            </p:grpSpPr>
            <p:pic>
              <p:nvPicPr>
                <p:cNvPr id="93"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96"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85" name="Rectangle 84"/>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20" name="Group 100"/>
          <p:cNvGrpSpPr/>
          <p:nvPr/>
        </p:nvGrpSpPr>
        <p:grpSpPr>
          <a:xfrm>
            <a:off x="7719589" y="3276600"/>
            <a:ext cx="1218883" cy="1295400"/>
            <a:chOff x="2152620" y="1981200"/>
            <a:chExt cx="914400" cy="1295400"/>
          </a:xfrm>
        </p:grpSpPr>
        <p:sp>
          <p:nvSpPr>
            <p:cNvPr id="103" name="Rounded Rectangle 102"/>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1" name="Group 127"/>
            <p:cNvGrpSpPr/>
            <p:nvPr/>
          </p:nvGrpSpPr>
          <p:grpSpPr>
            <a:xfrm>
              <a:off x="2228820" y="1981200"/>
              <a:ext cx="762000" cy="1219200"/>
              <a:chOff x="2362200" y="1981200"/>
              <a:chExt cx="762000" cy="1219200"/>
            </a:xfrm>
          </p:grpSpPr>
          <p:grpSp>
            <p:nvGrpSpPr>
              <p:cNvPr id="22" name="Group 121"/>
              <p:cNvGrpSpPr/>
              <p:nvPr/>
            </p:nvGrpSpPr>
            <p:grpSpPr>
              <a:xfrm>
                <a:off x="2385741" y="2133600"/>
                <a:ext cx="714919" cy="1066800"/>
                <a:chOff x="2362200" y="2133600"/>
                <a:chExt cx="714919" cy="1066800"/>
              </a:xfrm>
            </p:grpSpPr>
            <p:pic>
              <p:nvPicPr>
                <p:cNvPr id="113"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14"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15"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16"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17"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12" name="TextBox 111"/>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spTree>
    <p:extLst>
      <p:ext uri="{BB962C8B-B14F-4D97-AF65-F5344CB8AC3E}">
        <p14:creationId xmlns:p14="http://schemas.microsoft.com/office/powerpoint/2010/main" val="2987299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149"/>
                                        </p:tgtEl>
                                      </p:cBhvr>
                                    </p:animEffect>
                                    <p:set>
                                      <p:cBhvr>
                                        <p:cTn id="7" dur="1" fill="hold">
                                          <p:stCondLst>
                                            <p:cond delay="499"/>
                                          </p:stCondLst>
                                        </p:cTn>
                                        <p:tgtEl>
                                          <p:spTgt spid="149"/>
                                        </p:tgtEl>
                                        <p:attrNameLst>
                                          <p:attrName>style.visibility</p:attrName>
                                        </p:attrNameLst>
                                      </p:cBhvr>
                                      <p:to>
                                        <p:strVal val="hidden"/>
                                      </p:to>
                                    </p:set>
                                  </p:childTnLst>
                                </p:cTn>
                              </p:par>
                              <p:par>
                                <p:cTn id="8" presetID="4"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32"/>
                                        </p:tgtEl>
                                        <p:attrNameLst>
                                          <p:attrName>style.visibility</p:attrName>
                                        </p:attrNameLst>
                                      </p:cBhvr>
                                      <p:to>
                                        <p:strVal val="visible"/>
                                      </p:to>
                                    </p:set>
                                    <p:animEffect transition="in" filter="wipe(up)">
                                      <p:cBhvr>
                                        <p:cTn id="15" dur="2000"/>
                                        <p:tgtEl>
                                          <p:spTgt spid="132"/>
                                        </p:tgtEl>
                                      </p:cBhvr>
                                    </p:animEffect>
                                  </p:childTnLst>
                                </p:cTn>
                              </p:par>
                            </p:childTnLst>
                          </p:cTn>
                        </p:par>
                        <p:par>
                          <p:cTn id="16" fill="hold">
                            <p:stCondLst>
                              <p:cond delay="2000"/>
                            </p:stCondLst>
                            <p:childTnLst>
                              <p:par>
                                <p:cTn id="17" presetID="4" presetClass="exit" presetSubtype="16" fill="hold" nodeType="afterEffect">
                                  <p:stCondLst>
                                    <p:cond delay="500"/>
                                  </p:stCondLst>
                                  <p:childTnLst>
                                    <p:animEffect transition="out" filter="box(in)">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cTn>
                              </p:par>
                            </p:childTnLst>
                          </p:cTn>
                        </p:par>
                        <p:par>
                          <p:cTn id="20" fill="hold">
                            <p:stCondLst>
                              <p:cond delay="4500"/>
                            </p:stCondLst>
                            <p:childTnLst>
                              <p:par>
                                <p:cTn id="21" presetID="2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000"/>
                                        <p:tgtEl>
                                          <p:spTgt spid="6"/>
                                        </p:tgtEl>
                                      </p:cBhvr>
                                    </p:animEffect>
                                  </p:childTnLst>
                                </p:cTn>
                              </p:par>
                            </p:childTnLst>
                          </p:cTn>
                        </p:par>
                        <p:par>
                          <p:cTn id="24" fill="hold">
                            <p:stCondLst>
                              <p:cond delay="6500"/>
                            </p:stCondLst>
                            <p:childTnLst>
                              <p:par>
                                <p:cTn id="25" presetID="22" presetClass="exit" presetSubtype="1" fill="hold" grpId="0" nodeType="afterEffect">
                                  <p:stCondLst>
                                    <p:cond delay="1000"/>
                                  </p:stCondLst>
                                  <p:childTnLst>
                                    <p:animEffect transition="out" filter="wipe(up)">
                                      <p:cBhvr>
                                        <p:cTn id="26" dur="2000"/>
                                        <p:tgtEl>
                                          <p:spTgt spid="87"/>
                                        </p:tgtEl>
                                      </p:cBhvr>
                                    </p:animEffect>
                                    <p:set>
                                      <p:cBhvr>
                                        <p:cTn id="27" dur="1" fill="hold">
                                          <p:stCondLst>
                                            <p:cond delay="1999"/>
                                          </p:stCondLst>
                                        </p:cTn>
                                        <p:tgtEl>
                                          <p:spTgt spid="87"/>
                                        </p:tgtEl>
                                        <p:attrNameLst>
                                          <p:attrName>style.visibility</p:attrName>
                                        </p:attrNameLst>
                                      </p:cBhvr>
                                      <p:to>
                                        <p:strVal val="hidden"/>
                                      </p:to>
                                    </p:set>
                                  </p:childTnLst>
                                </p:cTn>
                              </p:par>
                            </p:childTnLst>
                          </p:cTn>
                        </p:par>
                        <p:par>
                          <p:cTn id="28" fill="hold">
                            <p:stCondLst>
                              <p:cond delay="9500"/>
                            </p:stCondLst>
                            <p:childTnLst>
                              <p:par>
                                <p:cTn id="29" presetID="4" presetClass="exit" presetSubtype="16" fill="hold" grpId="0" nodeType="afterEffect">
                                  <p:stCondLst>
                                    <p:cond delay="1000"/>
                                  </p:stCondLst>
                                  <p:childTnLst>
                                    <p:animEffect transition="out" filter="box(in)">
                                      <p:cBhvr>
                                        <p:cTn id="30" dur="1000"/>
                                        <p:tgtEl>
                                          <p:spTgt spid="106"/>
                                        </p:tgtEl>
                                      </p:cBhvr>
                                    </p:animEffect>
                                    <p:set>
                                      <p:cBhvr>
                                        <p:cTn id="31" dur="1" fill="hold">
                                          <p:stCondLst>
                                            <p:cond delay="999"/>
                                          </p:stCondLst>
                                        </p:cTn>
                                        <p:tgtEl>
                                          <p:spTgt spid="106"/>
                                        </p:tgtEl>
                                        <p:attrNameLst>
                                          <p:attrName>style.visibility</p:attrName>
                                        </p:attrNameLst>
                                      </p:cBhvr>
                                      <p:to>
                                        <p:strVal val="hidden"/>
                                      </p:to>
                                    </p:set>
                                  </p:childTnLst>
                                </p:cTn>
                              </p:par>
                              <p:par>
                                <p:cTn id="32" presetID="4" presetClass="exit" presetSubtype="16" fill="hold" grpId="0" nodeType="withEffect">
                                  <p:stCondLst>
                                    <p:cond delay="0"/>
                                  </p:stCondLst>
                                  <p:childTnLst>
                                    <p:animEffect transition="out" filter="box(in)">
                                      <p:cBhvr>
                                        <p:cTn id="33" dur="1000"/>
                                        <p:tgtEl>
                                          <p:spTgt spid="92"/>
                                        </p:tgtEl>
                                      </p:cBhvr>
                                    </p:animEffect>
                                    <p:set>
                                      <p:cBhvr>
                                        <p:cTn id="34" dur="1" fill="hold">
                                          <p:stCondLst>
                                            <p:cond delay="999"/>
                                          </p:stCondLst>
                                        </p:cTn>
                                        <p:tgtEl>
                                          <p:spTgt spid="92"/>
                                        </p:tgtEl>
                                        <p:attrNameLst>
                                          <p:attrName>style.visibility</p:attrName>
                                        </p:attrNameLst>
                                      </p:cBhvr>
                                      <p:to>
                                        <p:strVal val="hidden"/>
                                      </p:to>
                                    </p:set>
                                  </p:childTnLst>
                                </p:cTn>
                              </p:par>
                            </p:childTnLst>
                          </p:cTn>
                        </p:par>
                        <p:par>
                          <p:cTn id="35" fill="hold">
                            <p:stCondLst>
                              <p:cond delay="11500"/>
                            </p:stCondLst>
                            <p:childTnLst>
                              <p:par>
                                <p:cTn id="36" presetID="4" presetClass="exit" presetSubtype="16" fill="hold" grpId="1" nodeType="afterEffect">
                                  <p:stCondLst>
                                    <p:cond delay="1000"/>
                                  </p:stCondLst>
                                  <p:childTnLst>
                                    <p:animEffect transition="out" filter="box(in)">
                                      <p:cBhvr>
                                        <p:cTn id="37" dur="1000"/>
                                        <p:tgtEl>
                                          <p:spTgt spid="132"/>
                                        </p:tgtEl>
                                      </p:cBhvr>
                                    </p:animEffect>
                                    <p:set>
                                      <p:cBhvr>
                                        <p:cTn id="38" dur="1" fill="hold">
                                          <p:stCondLst>
                                            <p:cond delay="999"/>
                                          </p:stCondLst>
                                        </p:cTn>
                                        <p:tgtEl>
                                          <p:spTgt spid="132"/>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box(in)">
                                      <p:cBhvr>
                                        <p:cTn id="43" dur="2000"/>
                                        <p:tgtEl>
                                          <p:spTgt spid="142"/>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32" fill="hold" grpId="0" nodeType="clickEffect">
                                  <p:stCondLst>
                                    <p:cond delay="0"/>
                                  </p:stCondLst>
                                  <p:iterate type="lt">
                                    <p:tmPct val="0"/>
                                  </p:iterate>
                                  <p:childTnLst>
                                    <p:set>
                                      <p:cBhvr>
                                        <p:cTn id="47" dur="1" fill="hold">
                                          <p:stCondLst>
                                            <p:cond delay="0"/>
                                          </p:stCondLst>
                                        </p:cTn>
                                        <p:tgtEl>
                                          <p:spTgt spid="65"/>
                                        </p:tgtEl>
                                        <p:attrNameLst>
                                          <p:attrName>style.visibility</p:attrName>
                                        </p:attrNameLst>
                                      </p:cBhvr>
                                      <p:to>
                                        <p:strVal val="visible"/>
                                      </p:to>
                                    </p:set>
                                    <p:animEffect transition="in" filter="box(out)">
                                      <p:cBhvr>
                                        <p:cTn id="48" dur="1000"/>
                                        <p:tgtEl>
                                          <p:spTgt spid="65"/>
                                        </p:tgtEl>
                                      </p:cBhvr>
                                    </p:animEffect>
                                  </p:childTnLst>
                                </p:cTn>
                              </p:par>
                            </p:childTnLst>
                          </p:cTn>
                        </p:par>
                        <p:par>
                          <p:cTn id="49" fill="hold">
                            <p:stCondLst>
                              <p:cond delay="1000"/>
                            </p:stCondLst>
                            <p:childTnLst>
                              <p:par>
                                <p:cTn id="50" presetID="34" presetClass="emph" presetSubtype="0" fill="hold" grpId="2" nodeType="afterEffect">
                                  <p:stCondLst>
                                    <p:cond delay="0"/>
                                  </p:stCondLst>
                                  <p:iterate type="lt">
                                    <p:tmPct val="10000"/>
                                  </p:iterate>
                                  <p:childTnLst>
                                    <p:animMotion origin="layout" path="M 0.0 0.0 L 0.0 -0.07213" pathEditMode="relative" ptsTypes="">
                                      <p:cBhvr>
                                        <p:cTn id="51" dur="500" accel="50000" decel="50000" autoRev="1" fill="hold">
                                          <p:stCondLst>
                                            <p:cond delay="0"/>
                                          </p:stCondLst>
                                        </p:cTn>
                                        <p:tgtEl>
                                          <p:spTgt spid="65"/>
                                        </p:tgtEl>
                                        <p:attrNameLst>
                                          <p:attrName>ppt_x</p:attrName>
                                          <p:attrName>ppt_y</p:attrName>
                                        </p:attrNameLst>
                                      </p:cBhvr>
                                    </p:animMotion>
                                    <p:animRot by="1500000">
                                      <p:cBhvr>
                                        <p:cTn id="52" dur="250" fill="hold">
                                          <p:stCondLst>
                                            <p:cond delay="0"/>
                                          </p:stCondLst>
                                        </p:cTn>
                                        <p:tgtEl>
                                          <p:spTgt spid="65"/>
                                        </p:tgtEl>
                                        <p:attrNameLst>
                                          <p:attrName>r</p:attrName>
                                        </p:attrNameLst>
                                      </p:cBhvr>
                                    </p:animRot>
                                    <p:animRot by="-1500000">
                                      <p:cBhvr>
                                        <p:cTn id="53" dur="250" fill="hold">
                                          <p:stCondLst>
                                            <p:cond delay="250"/>
                                          </p:stCondLst>
                                        </p:cTn>
                                        <p:tgtEl>
                                          <p:spTgt spid="65"/>
                                        </p:tgtEl>
                                        <p:attrNameLst>
                                          <p:attrName>r</p:attrName>
                                        </p:attrNameLst>
                                      </p:cBhvr>
                                    </p:animRot>
                                    <p:animRot by="-1500000">
                                      <p:cBhvr>
                                        <p:cTn id="54" dur="250" fill="hold">
                                          <p:stCondLst>
                                            <p:cond delay="500"/>
                                          </p:stCondLst>
                                        </p:cTn>
                                        <p:tgtEl>
                                          <p:spTgt spid="65"/>
                                        </p:tgtEl>
                                        <p:attrNameLst>
                                          <p:attrName>r</p:attrName>
                                        </p:attrNameLst>
                                      </p:cBhvr>
                                    </p:animRot>
                                    <p:animRot by="1500000">
                                      <p:cBhvr>
                                        <p:cTn id="55" dur="250" fill="hold">
                                          <p:stCondLst>
                                            <p:cond delay="750"/>
                                          </p:stCondLst>
                                        </p:cTn>
                                        <p:tgtEl>
                                          <p:spTgt spid="65"/>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4" presetClass="exit" presetSubtype="16" fill="hold" grpId="1" nodeType="clickEffect">
                                  <p:stCondLst>
                                    <p:cond delay="0"/>
                                  </p:stCondLst>
                                  <p:iterate type="lt">
                                    <p:tmPct val="0"/>
                                  </p:iterate>
                                  <p:childTnLst>
                                    <p:animEffect transition="out" filter="box(in)">
                                      <p:cBhvr>
                                        <p:cTn id="59" dur="1000"/>
                                        <p:tgtEl>
                                          <p:spTgt spid="65"/>
                                        </p:tgtEl>
                                      </p:cBhvr>
                                    </p:animEffect>
                                    <p:set>
                                      <p:cBhvr>
                                        <p:cTn id="60" dur="1" fill="hold">
                                          <p:stCondLst>
                                            <p:cond delay="999"/>
                                          </p:stCondLst>
                                        </p:cTn>
                                        <p:tgtEl>
                                          <p:spTgt spid="65"/>
                                        </p:tgtEl>
                                        <p:attrNameLst>
                                          <p:attrName>style.visibility</p:attrName>
                                        </p:attrNameLst>
                                      </p:cBhvr>
                                      <p:to>
                                        <p:strVal val="hidden"/>
                                      </p:to>
                                    </p:set>
                                  </p:childTnLst>
                                </p:cTn>
                              </p:par>
                            </p:childTnLst>
                          </p:cTn>
                        </p:par>
                        <p:par>
                          <p:cTn id="61" fill="hold">
                            <p:stCondLst>
                              <p:cond delay="1000"/>
                            </p:stCondLst>
                            <p:childTnLst>
                              <p:par>
                                <p:cTn id="62" presetID="4" presetClass="exit" presetSubtype="16" fill="hold" grpId="1" nodeType="afterEffect">
                                  <p:stCondLst>
                                    <p:cond delay="0"/>
                                  </p:stCondLst>
                                  <p:childTnLst>
                                    <p:animEffect transition="out" filter="box(in)">
                                      <p:cBhvr>
                                        <p:cTn id="63" dur="2000"/>
                                        <p:tgtEl>
                                          <p:spTgt spid="142"/>
                                        </p:tgtEl>
                                      </p:cBhvr>
                                    </p:animEffect>
                                    <p:set>
                                      <p:cBhvr>
                                        <p:cTn id="64" dur="1" fill="hold">
                                          <p:stCondLst>
                                            <p:cond delay="1999"/>
                                          </p:stCondLst>
                                        </p:cTn>
                                        <p:tgtEl>
                                          <p:spTgt spid="142"/>
                                        </p:tgtEl>
                                        <p:attrNameLst>
                                          <p:attrName>style.visibility</p:attrName>
                                        </p:attrNameLst>
                                      </p:cBhvr>
                                      <p:to>
                                        <p:strVal val="hidden"/>
                                      </p:to>
                                    </p:set>
                                  </p:childTnLst>
                                </p:cTn>
                              </p:par>
                              <p:par>
                                <p:cTn id="65" presetID="4" presetClass="entr" presetSubtype="16" fill="hold" grpId="0" nodeType="withEffect">
                                  <p:stCondLst>
                                    <p:cond delay="0"/>
                                  </p:stCondLst>
                                  <p:childTnLst>
                                    <p:set>
                                      <p:cBhvr>
                                        <p:cTn id="66" dur="1" fill="hold">
                                          <p:stCondLst>
                                            <p:cond delay="0"/>
                                          </p:stCondLst>
                                        </p:cTn>
                                        <p:tgtEl>
                                          <p:spTgt spid="144"/>
                                        </p:tgtEl>
                                        <p:attrNameLst>
                                          <p:attrName>style.visibility</p:attrName>
                                        </p:attrNameLst>
                                      </p:cBhvr>
                                      <p:to>
                                        <p:strVal val="visible"/>
                                      </p:to>
                                    </p:set>
                                    <p:animEffect transition="in" filter="box(in)">
                                      <p:cBhvr>
                                        <p:cTn id="67" dur="2000"/>
                                        <p:tgtEl>
                                          <p:spTgt spid="144"/>
                                        </p:tgtEl>
                                      </p:cBhvr>
                                    </p:animEffect>
                                  </p:childTnLst>
                                </p:cTn>
                              </p:par>
                              <p:par>
                                <p:cTn id="68" presetID="4" presetClass="entr" presetSubtype="16" fill="hold" grpId="0" nodeType="withEffect">
                                  <p:stCondLst>
                                    <p:cond delay="0"/>
                                  </p:stCondLst>
                                  <p:childTnLst>
                                    <p:set>
                                      <p:cBhvr>
                                        <p:cTn id="69" dur="1" fill="hold">
                                          <p:stCondLst>
                                            <p:cond delay="0"/>
                                          </p:stCondLst>
                                        </p:cTn>
                                        <p:tgtEl>
                                          <p:spTgt spid="143"/>
                                        </p:tgtEl>
                                        <p:attrNameLst>
                                          <p:attrName>style.visibility</p:attrName>
                                        </p:attrNameLst>
                                      </p:cBhvr>
                                      <p:to>
                                        <p:strVal val="visible"/>
                                      </p:to>
                                    </p:set>
                                    <p:animEffect transition="in" filter="box(in)">
                                      <p:cBhvr>
                                        <p:cTn id="70" dur="1000"/>
                                        <p:tgtEl>
                                          <p:spTgt spid="143"/>
                                        </p:tgtEl>
                                      </p:cBhvr>
                                    </p:animEffect>
                                  </p:childTnLst>
                                </p:cTn>
                              </p:par>
                            </p:childTnLst>
                          </p:cTn>
                        </p:par>
                        <p:par>
                          <p:cTn id="71" fill="hold">
                            <p:stCondLst>
                              <p:cond delay="3000"/>
                            </p:stCondLst>
                            <p:childTnLst>
                              <p:par>
                                <p:cTn id="72" presetID="3" presetClass="exit" presetSubtype="10" fill="hold" nodeType="afterEffect">
                                  <p:stCondLst>
                                    <p:cond delay="0"/>
                                  </p:stCondLst>
                                  <p:childTnLst>
                                    <p:animEffect transition="out" filter="blinds(horizontal)">
                                      <p:cBhvr>
                                        <p:cTn id="73" dur="2000"/>
                                        <p:tgtEl>
                                          <p:spTgt spid="5"/>
                                        </p:tgtEl>
                                      </p:cBhvr>
                                    </p:animEffect>
                                    <p:set>
                                      <p:cBhvr>
                                        <p:cTn id="74"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106" grpId="0"/>
      <p:bldP spid="132" grpId="0"/>
      <p:bldP spid="132" grpId="1"/>
      <p:bldP spid="142" grpId="0"/>
      <p:bldP spid="142" grpId="1"/>
      <p:bldP spid="143" grpId="0" animBg="1"/>
      <p:bldP spid="144" grpId="0"/>
      <p:bldP spid="149" grpId="0" animBg="1"/>
      <p:bldP spid="65" grpId="0"/>
      <p:bldP spid="65" grpId="1"/>
      <p:bldP spid="65" grpId="2"/>
      <p:bldP spid="8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6"/>
          <p:cNvGrpSpPr/>
          <p:nvPr/>
        </p:nvGrpSpPr>
        <p:grpSpPr>
          <a:xfrm>
            <a:off x="304722" y="914400"/>
            <a:ext cx="11274663" cy="5715000"/>
            <a:chOff x="228600" y="1066800"/>
            <a:chExt cx="8458200" cy="5410200"/>
          </a:xfrm>
        </p:grpSpPr>
        <p:sp>
          <p:nvSpPr>
            <p:cNvPr id="58" name="Rectangle 57"/>
            <p:cNvSpPr/>
            <p:nvPr/>
          </p:nvSpPr>
          <p:spPr bwMode="auto">
            <a:xfrm>
              <a:off x="228600" y="1066800"/>
              <a:ext cx="8458200" cy="5410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9" name="TextBox 58"/>
            <p:cNvSpPr txBox="1"/>
            <p:nvPr/>
          </p:nvSpPr>
          <p:spPr>
            <a:xfrm>
              <a:off x="2857500" y="1170801"/>
              <a:ext cx="3200400" cy="262226"/>
            </a:xfrm>
            <a:prstGeom prst="rect">
              <a:avLst/>
            </a:prstGeom>
            <a:noFill/>
          </p:spPr>
          <p:txBody>
            <a:bodyPr wrap="square" lIns="0" tIns="0" rIns="0" bIns="0" rtlCol="0">
              <a:spAutoFit/>
            </a:bodyPr>
            <a:lstStyle/>
            <a:p>
              <a:r>
                <a:rPr lang="en-US" dirty="0" smtClean="0">
                  <a:solidFill>
                    <a:schemeClr val="tx1">
                      <a:lumMod val="50000"/>
                    </a:schemeClr>
                  </a:solidFill>
                </a:rPr>
                <a:t>Memphis Primary Data Center</a:t>
              </a:r>
            </a:p>
          </p:txBody>
        </p:sp>
      </p:grpSp>
      <p:sp>
        <p:nvSpPr>
          <p:cNvPr id="2" name="Title 1"/>
          <p:cNvSpPr>
            <a:spLocks noGrp="1"/>
          </p:cNvSpPr>
          <p:nvPr>
            <p:ph type="title"/>
          </p:nvPr>
        </p:nvSpPr>
        <p:spPr>
          <a:xfrm>
            <a:off x="507868" y="270605"/>
            <a:ext cx="11173090" cy="1218795"/>
          </a:xfrm>
        </p:spPr>
        <p:txBody>
          <a:bodyPr/>
          <a:lstStyle/>
          <a:p>
            <a:r>
              <a:rPr lang="en-US" smtClean="0"/>
              <a:t>Upgrading Infrastructure </a:t>
            </a:r>
            <a:r>
              <a:rPr lang="en-US" sz="1800" smtClean="0"/>
              <a:t>4</a:t>
            </a:r>
            <a:br>
              <a:rPr lang="en-US" sz="1800" smtClean="0"/>
            </a:br>
            <a:endParaRPr lang="en-US" dirty="0"/>
          </a:p>
        </p:txBody>
      </p:sp>
      <p:pic>
        <p:nvPicPr>
          <p:cNvPr id="1026" name="Picture 2"/>
          <p:cNvPicPr>
            <a:picLocks noChangeAspect="1" noChangeArrowheads="1"/>
          </p:cNvPicPr>
          <p:nvPr/>
        </p:nvPicPr>
        <p:blipFill>
          <a:blip r:embed="rId2"/>
          <a:srcRect/>
          <a:stretch>
            <a:fillRect/>
          </a:stretch>
        </p:blipFill>
        <p:spPr bwMode="auto">
          <a:xfrm>
            <a:off x="9080675" y="533400"/>
            <a:ext cx="719926" cy="457200"/>
          </a:xfrm>
          <a:prstGeom prst="rect">
            <a:avLst/>
          </a:prstGeom>
          <a:noFill/>
          <a:ln w="9525">
            <a:noFill/>
            <a:miter lim="800000"/>
            <a:headEnd/>
            <a:tailEnd/>
          </a:ln>
          <a:effectLst/>
        </p:spPr>
      </p:pic>
      <p:grpSp>
        <p:nvGrpSpPr>
          <p:cNvPr id="4" name="Group 130"/>
          <p:cNvGrpSpPr/>
          <p:nvPr/>
        </p:nvGrpSpPr>
        <p:grpSpPr>
          <a:xfrm>
            <a:off x="9791689" y="902208"/>
            <a:ext cx="2092415" cy="29077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7"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9649486" y="3276600"/>
            <a:ext cx="935546" cy="1416598"/>
          </a:xfrm>
          <a:prstGeom prst="rect">
            <a:avLst/>
          </a:prstGeom>
          <a:noFill/>
        </p:spPr>
      </p:pic>
      <p:cxnSp>
        <p:nvCxnSpPr>
          <p:cNvPr id="150" name="Straight Connector 149"/>
          <p:cNvCxnSpPr/>
          <p:nvPr/>
        </p:nvCxnSpPr>
        <p:spPr>
          <a:xfrm>
            <a:off x="3907909" y="3886200"/>
            <a:ext cx="112265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rot="5400000">
            <a:off x="6680789" y="1359153"/>
            <a:ext cx="553998" cy="1929897"/>
          </a:xfrm>
          <a:prstGeom prst="rect">
            <a:avLst/>
          </a:prstGeom>
          <a:noFill/>
        </p:spPr>
        <p:txBody>
          <a:bodyPr vert="vert270" wrap="square" lIns="0" tIns="0" rIns="0" bIns="0" rtlCol="0">
            <a:spAutoFit/>
          </a:bodyPr>
          <a:lstStyle/>
          <a:p>
            <a:pPr algn="ctr"/>
            <a:r>
              <a:rPr lang="en-US" sz="1200" b="1" dirty="0" smtClean="0">
                <a:solidFill>
                  <a:schemeClr val="bg1"/>
                </a:solidFill>
              </a:rPr>
              <a:t> Temporary </a:t>
            </a:r>
          </a:p>
          <a:p>
            <a:pPr algn="ctr"/>
            <a:r>
              <a:rPr lang="en-US" sz="1200" b="1" dirty="0" smtClean="0">
                <a:solidFill>
                  <a:schemeClr val="bg1"/>
                </a:solidFill>
              </a:rPr>
              <a:t>Production</a:t>
            </a:r>
          </a:p>
          <a:p>
            <a:pPr algn="ctr"/>
            <a:r>
              <a:rPr lang="en-US" sz="1200" b="1" dirty="0" smtClean="0">
                <a:solidFill>
                  <a:schemeClr val="bg1"/>
                </a:solidFill>
              </a:rPr>
              <a:t> SQL 2008 Cluster</a:t>
            </a:r>
          </a:p>
        </p:txBody>
      </p:sp>
      <p:sp>
        <p:nvSpPr>
          <p:cNvPr id="90" name="TextBox 89"/>
          <p:cNvSpPr txBox="1"/>
          <p:nvPr/>
        </p:nvSpPr>
        <p:spPr>
          <a:xfrm>
            <a:off x="1110617" y="6411165"/>
            <a:ext cx="6907001" cy="184666"/>
          </a:xfrm>
          <a:prstGeom prst="rect">
            <a:avLst/>
          </a:prstGeom>
          <a:noFill/>
        </p:spPr>
        <p:txBody>
          <a:bodyPr wrap="square" lIns="0" tIns="0" rIns="0" bIns="0" rtlCol="0">
            <a:spAutoFit/>
          </a:bodyPr>
          <a:lstStyle/>
          <a:p>
            <a:pPr algn="ctr"/>
            <a:r>
              <a:rPr lang="en-US" sz="1200" b="1" dirty="0" smtClean="0">
                <a:solidFill>
                  <a:schemeClr val="bg1"/>
                </a:solidFill>
              </a:rPr>
              <a:t>Installed New Windows 2008 SQL 2008 Cluster with Additional Disks  </a:t>
            </a:r>
          </a:p>
        </p:txBody>
      </p:sp>
      <p:grpSp>
        <p:nvGrpSpPr>
          <p:cNvPr id="5" name="Group 121"/>
          <p:cNvGrpSpPr/>
          <p:nvPr/>
        </p:nvGrpSpPr>
        <p:grpSpPr>
          <a:xfrm>
            <a:off x="4741881" y="3276600"/>
            <a:ext cx="2619528" cy="619762"/>
            <a:chOff x="3557337" y="3276600"/>
            <a:chExt cx="1965158" cy="619762"/>
          </a:xfrm>
        </p:grpSpPr>
        <p:sp>
          <p:nvSpPr>
            <p:cNvPr id="147" name="Rectangle 146"/>
            <p:cNvSpPr/>
            <p:nvPr/>
          </p:nvSpPr>
          <p:spPr bwMode="auto">
            <a:xfrm flipV="1">
              <a:off x="3697705" y="3807825"/>
              <a:ext cx="1824790" cy="88537"/>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flipV="1">
              <a:off x="3557337" y="3276600"/>
              <a:ext cx="280737" cy="619762"/>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0"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6153218" y="3405042"/>
            <a:ext cx="935546" cy="1416598"/>
          </a:xfrm>
          <a:prstGeom prst="rect">
            <a:avLst/>
          </a:prstGeom>
          <a:noFill/>
        </p:spPr>
      </p:pic>
      <p:sp>
        <p:nvSpPr>
          <p:cNvPr id="143" name="Left Arrow 142"/>
          <p:cNvSpPr/>
          <p:nvPr/>
        </p:nvSpPr>
        <p:spPr bwMode="auto">
          <a:xfrm>
            <a:off x="9141619" y="3886200"/>
            <a:ext cx="406294"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6" name="Up Arrow 65"/>
          <p:cNvSpPr/>
          <p:nvPr/>
        </p:nvSpPr>
        <p:spPr bwMode="auto">
          <a:xfrm flipV="1">
            <a:off x="5404783" y="3050893"/>
            <a:ext cx="374219" cy="168221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7" name="TextBox 66"/>
          <p:cNvSpPr txBox="1"/>
          <p:nvPr/>
        </p:nvSpPr>
        <p:spPr>
          <a:xfrm>
            <a:off x="4649819" y="4416626"/>
            <a:ext cx="835154" cy="307777"/>
          </a:xfrm>
          <a:prstGeom prst="rect">
            <a:avLst/>
          </a:prstGeom>
          <a:noFill/>
        </p:spPr>
        <p:txBody>
          <a:bodyPr vert="horz" wrap="square" lIns="0" tIns="0" rIns="0" bIns="0" rtlCol="0">
            <a:spAutoFit/>
          </a:bodyPr>
          <a:lstStyle/>
          <a:p>
            <a:pPr algn="ctr"/>
            <a:r>
              <a:rPr lang="en-US" sz="1000" b="1" dirty="0" smtClean="0">
                <a:solidFill>
                  <a:schemeClr val="bg1"/>
                </a:solidFill>
              </a:rPr>
              <a:t>Log </a:t>
            </a:r>
          </a:p>
          <a:p>
            <a:pPr algn="ctr"/>
            <a:r>
              <a:rPr lang="en-US" sz="1000" b="1" dirty="0" smtClean="0">
                <a:solidFill>
                  <a:schemeClr val="bg1"/>
                </a:solidFill>
              </a:rPr>
              <a:t>Shipping </a:t>
            </a:r>
          </a:p>
        </p:txBody>
      </p:sp>
      <p:sp>
        <p:nvSpPr>
          <p:cNvPr id="68" name="TextBox 67"/>
          <p:cNvSpPr txBox="1"/>
          <p:nvPr/>
        </p:nvSpPr>
        <p:spPr>
          <a:xfrm>
            <a:off x="2860098" y="5029201"/>
            <a:ext cx="70578"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69" name="TextBox 68"/>
          <p:cNvSpPr txBox="1"/>
          <p:nvPr/>
        </p:nvSpPr>
        <p:spPr>
          <a:xfrm>
            <a:off x="3063246" y="1614610"/>
            <a:ext cx="93554" cy="1661993"/>
          </a:xfrm>
          <a:prstGeom prst="rect">
            <a:avLst/>
          </a:prstGeom>
          <a:noFill/>
        </p:spPr>
        <p:txBody>
          <a:bodyPr wrap="square" lIns="0" tIns="0" rIns="0" bIns="0" rtlCol="0">
            <a:spAutoFit/>
          </a:bodyPr>
          <a:lstStyle/>
          <a:p>
            <a:pPr algn="ctr"/>
            <a:r>
              <a:rPr lang="en-US" sz="1200" b="1" dirty="0" smtClean="0">
                <a:solidFill>
                  <a:schemeClr val="bg1"/>
                </a:solidFill>
              </a:rPr>
              <a:t>PRINCI</a:t>
            </a:r>
          </a:p>
          <a:p>
            <a:pPr algn="ctr"/>
            <a:r>
              <a:rPr lang="en-US" sz="1200" b="1" dirty="0" smtClean="0">
                <a:solidFill>
                  <a:schemeClr val="bg1"/>
                </a:solidFill>
              </a:rPr>
              <a:t>PAL</a:t>
            </a:r>
          </a:p>
        </p:txBody>
      </p:sp>
      <p:sp>
        <p:nvSpPr>
          <p:cNvPr id="70" name="TextBox 69"/>
          <p:cNvSpPr txBox="1"/>
          <p:nvPr/>
        </p:nvSpPr>
        <p:spPr>
          <a:xfrm>
            <a:off x="5086204" y="3978333"/>
            <a:ext cx="1320456" cy="184666"/>
          </a:xfrm>
          <a:prstGeom prst="rect">
            <a:avLst/>
          </a:prstGeom>
          <a:noFill/>
        </p:spPr>
        <p:txBody>
          <a:bodyPr vert="horz" wrap="square" lIns="0" tIns="0" rIns="0" bIns="0" rtlCol="0">
            <a:spAutoFit/>
          </a:bodyPr>
          <a:lstStyle/>
          <a:p>
            <a:r>
              <a:rPr lang="en-US" sz="1200" b="1" dirty="0" smtClean="0">
                <a:solidFill>
                  <a:schemeClr val="bg1"/>
                </a:solidFill>
              </a:rPr>
              <a:t>DB Mirroring</a:t>
            </a:r>
          </a:p>
        </p:txBody>
      </p:sp>
      <p:sp>
        <p:nvSpPr>
          <p:cNvPr id="71" name="TextBox 70"/>
          <p:cNvSpPr txBox="1"/>
          <p:nvPr/>
        </p:nvSpPr>
        <p:spPr>
          <a:xfrm>
            <a:off x="3453502" y="6292334"/>
            <a:ext cx="2844059" cy="184666"/>
          </a:xfrm>
          <a:prstGeom prst="rect">
            <a:avLst/>
          </a:prstGeom>
          <a:noFill/>
        </p:spPr>
        <p:txBody>
          <a:bodyPr wrap="square" lIns="0" tIns="0" rIns="0" bIns="0" rtlCol="0">
            <a:spAutoFit/>
          </a:bodyPr>
          <a:lstStyle/>
          <a:p>
            <a:r>
              <a:rPr lang="en-US" sz="1200" b="1" dirty="0" smtClean="0">
                <a:solidFill>
                  <a:schemeClr val="bg1"/>
                </a:solidFill>
              </a:rPr>
              <a:t>SQL Server 2005 Cluster</a:t>
            </a:r>
          </a:p>
        </p:txBody>
      </p:sp>
      <p:grpSp>
        <p:nvGrpSpPr>
          <p:cNvPr id="6" name="Group 74"/>
          <p:cNvGrpSpPr/>
          <p:nvPr/>
        </p:nvGrpSpPr>
        <p:grpSpPr>
          <a:xfrm>
            <a:off x="3351927" y="1828800"/>
            <a:ext cx="2640912" cy="1143000"/>
            <a:chOff x="381000" y="2133600"/>
            <a:chExt cx="1981200" cy="1143000"/>
          </a:xfrm>
        </p:grpSpPr>
        <p:grpSp>
          <p:nvGrpSpPr>
            <p:cNvPr id="7" name="Group 102"/>
            <p:cNvGrpSpPr/>
            <p:nvPr/>
          </p:nvGrpSpPr>
          <p:grpSpPr>
            <a:xfrm>
              <a:off x="381000" y="2133600"/>
              <a:ext cx="1981200" cy="1143000"/>
              <a:chOff x="381000" y="2133599"/>
              <a:chExt cx="1981200" cy="1143000"/>
            </a:xfrm>
            <a:scene3d>
              <a:camera prst="orthographicFront">
                <a:rot lat="0" lon="0" rev="0"/>
              </a:camera>
              <a:lightRig rig="soft" dir="t">
                <a:rot lat="0" lon="0" rev="0"/>
              </a:lightRig>
            </a:scene3d>
          </p:grpSpPr>
          <p:sp>
            <p:nvSpPr>
              <p:cNvPr id="80" name="Rounded Rectangle 79"/>
              <p:cNvSpPr/>
              <p:nvPr/>
            </p:nvSpPr>
            <p:spPr bwMode="auto">
              <a:xfrm>
                <a:off x="381000" y="2133599"/>
                <a:ext cx="1981200" cy="1143000"/>
              </a:xfrm>
              <a:prstGeom prst="roundRect">
                <a:avLst/>
              </a:prstGeom>
              <a:ln>
                <a:noFill/>
                <a:headEnd type="none" w="med" len="med"/>
                <a:tailEnd type="none" w="med" len="med"/>
              </a:ln>
              <a:effectLst>
                <a:outerShdw blurRad="107950" dist="12700" dir="5400000" algn="ctr">
                  <a:srgbClr val="000000"/>
                </a:outerShdw>
              </a:effectLst>
              <a:scene3d>
                <a:camera prst="orthographicFront" fov="0">
                  <a:rot lat="0" lon="0" rev="0"/>
                </a:camera>
                <a:lightRig rig="contrasting" dir="t">
                  <a:rot lat="0" lon="0" rev="1200000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2" name="Picture 81"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15240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pic>
            <p:nvPicPr>
              <p:cNvPr id="87" name="Picture 86"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6858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79" name="Freeform 78"/>
            <p:cNvSpPr/>
            <p:nvPr/>
          </p:nvSpPr>
          <p:spPr>
            <a:xfrm>
              <a:off x="1023938" y="2528888"/>
              <a:ext cx="709612" cy="266700"/>
            </a:xfrm>
            <a:custGeom>
              <a:avLst/>
              <a:gdLst>
                <a:gd name="connsiteX0" fmla="*/ 0 w 709612"/>
                <a:gd name="connsiteY0" fmla="*/ 266700 h 266700"/>
                <a:gd name="connsiteX1" fmla="*/ 285750 w 709612"/>
                <a:gd name="connsiteY1" fmla="*/ 14287 h 266700"/>
                <a:gd name="connsiteX2" fmla="*/ 419100 w 709612"/>
                <a:gd name="connsiteY2" fmla="*/ 257175 h 266700"/>
                <a:gd name="connsiteX3" fmla="*/ 666750 w 709612"/>
                <a:gd name="connsiteY3" fmla="*/ 38100 h 266700"/>
                <a:gd name="connsiteX4" fmla="*/ 676275 w 709612"/>
                <a:gd name="connsiteY4" fmla="*/ 28575 h 266700"/>
                <a:gd name="connsiteX5" fmla="*/ 685800 w 709612"/>
                <a:gd name="connsiteY5" fmla="*/ 2381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612" h="266700">
                  <a:moveTo>
                    <a:pt x="0" y="266700"/>
                  </a:moveTo>
                  <a:cubicBezTo>
                    <a:pt x="107950" y="141287"/>
                    <a:pt x="215900" y="15875"/>
                    <a:pt x="285750" y="14287"/>
                  </a:cubicBezTo>
                  <a:cubicBezTo>
                    <a:pt x="355600" y="12700"/>
                    <a:pt x="355600" y="253206"/>
                    <a:pt x="419100" y="257175"/>
                  </a:cubicBezTo>
                  <a:cubicBezTo>
                    <a:pt x="482600" y="261144"/>
                    <a:pt x="623888" y="76200"/>
                    <a:pt x="666750" y="38100"/>
                  </a:cubicBezTo>
                  <a:cubicBezTo>
                    <a:pt x="709612" y="0"/>
                    <a:pt x="673100" y="30956"/>
                    <a:pt x="676275" y="28575"/>
                  </a:cubicBezTo>
                  <a:cubicBezTo>
                    <a:pt x="679450" y="26194"/>
                    <a:pt x="685800" y="23812"/>
                    <a:pt x="685800" y="23812"/>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8" name="Group 87"/>
          <p:cNvGrpSpPr/>
          <p:nvPr/>
        </p:nvGrpSpPr>
        <p:grpSpPr>
          <a:xfrm>
            <a:off x="3148781" y="4800600"/>
            <a:ext cx="2945633" cy="1676400"/>
            <a:chOff x="304800" y="4724400"/>
            <a:chExt cx="2209800" cy="1676400"/>
          </a:xfrm>
        </p:grpSpPr>
        <p:grpSp>
          <p:nvGrpSpPr>
            <p:cNvPr id="9" name="Group 156"/>
            <p:cNvGrpSpPr/>
            <p:nvPr/>
          </p:nvGrpSpPr>
          <p:grpSpPr>
            <a:xfrm>
              <a:off x="304800" y="4724400"/>
              <a:ext cx="2209800" cy="1676400"/>
              <a:chOff x="304800" y="4724400"/>
              <a:chExt cx="2209800" cy="1676400"/>
            </a:xfrm>
          </p:grpSpPr>
          <p:grpSp>
            <p:nvGrpSpPr>
              <p:cNvPr id="10" name="Group 116"/>
              <p:cNvGrpSpPr/>
              <p:nvPr/>
            </p:nvGrpSpPr>
            <p:grpSpPr>
              <a:xfrm>
                <a:off x="304800" y="4724400"/>
                <a:ext cx="2209800" cy="1676400"/>
                <a:chOff x="304800" y="4724400"/>
                <a:chExt cx="2209800" cy="1676400"/>
              </a:xfrm>
            </p:grpSpPr>
            <p:sp>
              <p:nvSpPr>
                <p:cNvPr id="94" name="Rounded Rectangle 93"/>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1" name="Group 9"/>
                <p:cNvGrpSpPr/>
                <p:nvPr/>
              </p:nvGrpSpPr>
              <p:grpSpPr>
                <a:xfrm>
                  <a:off x="381000" y="5029200"/>
                  <a:ext cx="2064827" cy="1371600"/>
                  <a:chOff x="609600" y="5029200"/>
                  <a:chExt cx="2064827" cy="1371600"/>
                </a:xfrm>
              </p:grpSpPr>
              <p:pic>
                <p:nvPicPr>
                  <p:cNvPr id="96" name="Picture 95"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97" name="Picture 4"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98" name="Picture 97"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93" name="TextBox 92"/>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91" name="Freeform 90"/>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09" name="TextBox 108"/>
          <p:cNvSpPr txBox="1"/>
          <p:nvPr/>
        </p:nvSpPr>
        <p:spPr>
          <a:xfrm>
            <a:off x="2857233" y="3167504"/>
            <a:ext cx="2705443" cy="369332"/>
          </a:xfrm>
          <a:prstGeom prst="rect">
            <a:avLst/>
          </a:prstGeom>
          <a:noFill/>
        </p:spPr>
        <p:txBody>
          <a:bodyPr wrap="square" lIns="0" tIns="0" rIns="0" bIns="0" rtlCol="0">
            <a:spAutoFit/>
          </a:bodyPr>
          <a:lstStyle/>
          <a:p>
            <a:pPr algn="ctr"/>
            <a:r>
              <a:rPr lang="en-US" sz="1200" b="1" dirty="0" smtClean="0">
                <a:solidFill>
                  <a:schemeClr val="bg1"/>
                </a:solidFill>
              </a:rPr>
              <a:t>Disabled Log Shipping. Setup Mirroring</a:t>
            </a:r>
          </a:p>
        </p:txBody>
      </p:sp>
      <p:grpSp>
        <p:nvGrpSpPr>
          <p:cNvPr id="12" name="Group 91"/>
          <p:cNvGrpSpPr/>
          <p:nvPr/>
        </p:nvGrpSpPr>
        <p:grpSpPr>
          <a:xfrm>
            <a:off x="10868369" y="381000"/>
            <a:ext cx="1117309" cy="533400"/>
            <a:chOff x="1524000" y="3657600"/>
            <a:chExt cx="914400" cy="685800"/>
          </a:xfrm>
        </p:grpSpPr>
        <p:grpSp>
          <p:nvGrpSpPr>
            <p:cNvPr id="13" name="Group 85"/>
            <p:cNvGrpSpPr/>
            <p:nvPr/>
          </p:nvGrpSpPr>
          <p:grpSpPr>
            <a:xfrm>
              <a:off x="1524000" y="3657600"/>
              <a:ext cx="914400" cy="685800"/>
              <a:chOff x="1676400" y="3505200"/>
              <a:chExt cx="914400" cy="685800"/>
            </a:xfrm>
          </p:grpSpPr>
          <p:sp>
            <p:nvSpPr>
              <p:cNvPr id="65" name="Rounded Rectangle 64"/>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4" name="Group 79"/>
              <p:cNvGrpSpPr/>
              <p:nvPr/>
            </p:nvGrpSpPr>
            <p:grpSpPr>
              <a:xfrm>
                <a:off x="1752600" y="3657600"/>
                <a:ext cx="714919" cy="455944"/>
                <a:chOff x="381000" y="3810000"/>
                <a:chExt cx="714919" cy="455944"/>
              </a:xfrm>
            </p:grpSpPr>
            <p:pic>
              <p:nvPicPr>
                <p:cNvPr id="76"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77"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64" name="Rectangle 63"/>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15" name="Group 91"/>
          <p:cNvGrpSpPr/>
          <p:nvPr/>
        </p:nvGrpSpPr>
        <p:grpSpPr>
          <a:xfrm>
            <a:off x="2640913" y="3733800"/>
            <a:ext cx="1218883" cy="685800"/>
            <a:chOff x="1524000" y="3657600"/>
            <a:chExt cx="914400" cy="685800"/>
          </a:xfrm>
        </p:grpSpPr>
        <p:grpSp>
          <p:nvGrpSpPr>
            <p:cNvPr id="16" name="Group 85"/>
            <p:cNvGrpSpPr/>
            <p:nvPr/>
          </p:nvGrpSpPr>
          <p:grpSpPr>
            <a:xfrm>
              <a:off x="1524000" y="3657600"/>
              <a:ext cx="914400" cy="685800"/>
              <a:chOff x="1676400" y="3505200"/>
              <a:chExt cx="914400" cy="685800"/>
            </a:xfrm>
          </p:grpSpPr>
          <p:sp>
            <p:nvSpPr>
              <p:cNvPr id="84" name="Rounded Rectangle 83"/>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7" name="Group 79"/>
              <p:cNvGrpSpPr/>
              <p:nvPr/>
            </p:nvGrpSpPr>
            <p:grpSpPr>
              <a:xfrm>
                <a:off x="1752600" y="3657600"/>
                <a:ext cx="714919" cy="455944"/>
                <a:chOff x="381000" y="3810000"/>
                <a:chExt cx="714919" cy="455944"/>
              </a:xfrm>
            </p:grpSpPr>
            <p:pic>
              <p:nvPicPr>
                <p:cNvPr id="88"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89"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83" name="Rectangle 82"/>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18" name="Group 91"/>
          <p:cNvGrpSpPr/>
          <p:nvPr/>
        </p:nvGrpSpPr>
        <p:grpSpPr>
          <a:xfrm>
            <a:off x="7719589" y="3276600"/>
            <a:ext cx="1218883" cy="1295400"/>
            <a:chOff x="2152620" y="1981200"/>
            <a:chExt cx="914400" cy="1295400"/>
          </a:xfrm>
        </p:grpSpPr>
        <p:sp>
          <p:nvSpPr>
            <p:cNvPr id="95" name="Rounded Rectangle 94"/>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9" name="Group 127"/>
            <p:cNvGrpSpPr/>
            <p:nvPr/>
          </p:nvGrpSpPr>
          <p:grpSpPr>
            <a:xfrm>
              <a:off x="2228820" y="1981200"/>
              <a:ext cx="762000" cy="1219200"/>
              <a:chOff x="2362200" y="1981200"/>
              <a:chExt cx="762000" cy="1219200"/>
            </a:xfrm>
          </p:grpSpPr>
          <p:grpSp>
            <p:nvGrpSpPr>
              <p:cNvPr id="20" name="Group 121"/>
              <p:cNvGrpSpPr/>
              <p:nvPr/>
            </p:nvGrpSpPr>
            <p:grpSpPr>
              <a:xfrm>
                <a:off x="2385741" y="2133600"/>
                <a:ext cx="714919" cy="1066800"/>
                <a:chOff x="2362200" y="2133600"/>
                <a:chExt cx="714919" cy="1066800"/>
              </a:xfrm>
            </p:grpSpPr>
            <p:pic>
              <p:nvPicPr>
                <p:cNvPr id="110"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11"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12"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13"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14"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06" name="TextBox 105"/>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sp>
        <p:nvSpPr>
          <p:cNvPr id="74" name="TextBox 73"/>
          <p:cNvSpPr txBox="1"/>
          <p:nvPr/>
        </p:nvSpPr>
        <p:spPr>
          <a:xfrm>
            <a:off x="4803217" y="4267200"/>
            <a:ext cx="609441" cy="184666"/>
          </a:xfrm>
          <a:prstGeom prst="rect">
            <a:avLst/>
          </a:prstGeom>
          <a:noFill/>
        </p:spPr>
        <p:txBody>
          <a:bodyPr wrap="square" lIns="0" tIns="0" rIns="0" bIns="0" rtlCol="0">
            <a:spAutoFit/>
          </a:bodyPr>
          <a:lstStyle/>
          <a:p>
            <a:r>
              <a:rPr lang="en-US" sz="1200" b="1" dirty="0" smtClean="0">
                <a:solidFill>
                  <a:schemeClr val="bg1"/>
                </a:solidFill>
              </a:rPr>
              <a:t>Setup</a:t>
            </a:r>
          </a:p>
        </p:txBody>
      </p:sp>
    </p:spTree>
    <p:extLst>
      <p:ext uri="{BB962C8B-B14F-4D97-AF65-F5344CB8AC3E}">
        <p14:creationId xmlns:p14="http://schemas.microsoft.com/office/powerpoint/2010/main" val="30972179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2000" tmFilter="0, 0; .2, .5; .8, .5; 1, 0"/>
                                        <p:tgtEl>
                                          <p:spTgt spid="86"/>
                                        </p:tgtEl>
                                      </p:cBhvr>
                                    </p:animEffect>
                                    <p:animScale>
                                      <p:cBhvr>
                                        <p:cTn id="7" dur="1000" autoRev="1" fill="hold"/>
                                        <p:tgtEl>
                                          <p:spTgt spid="86"/>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2000"/>
                                        <p:tgtEl>
                                          <p:spTgt spid="71">
                                            <p:txEl>
                                              <p:pRg st="0" end="0"/>
                                            </p:txEl>
                                          </p:spTgt>
                                        </p:tgtEl>
                                      </p:cBhvr>
                                    </p:animEffect>
                                    <p:set>
                                      <p:cBhvr>
                                        <p:cTn id="12" dur="1" fill="hold">
                                          <p:stCondLst>
                                            <p:cond delay="1999"/>
                                          </p:stCondLst>
                                        </p:cTn>
                                        <p:tgtEl>
                                          <p:spTgt spid="71">
                                            <p:txEl>
                                              <p:pRg st="0" end="0"/>
                                            </p:txEl>
                                          </p:spTgt>
                                        </p:tgtEl>
                                        <p:attrNameLst>
                                          <p:attrName>style.visibility</p:attrName>
                                        </p:attrNameLst>
                                      </p:cBhvr>
                                      <p:to>
                                        <p:strVal val="hidden"/>
                                      </p:to>
                                    </p:set>
                                  </p:childTnLst>
                                </p:cTn>
                              </p:par>
                            </p:childTnLst>
                          </p:cTn>
                        </p:par>
                        <p:par>
                          <p:cTn id="13" fill="hold">
                            <p:stCondLst>
                              <p:cond delay="2000"/>
                            </p:stCondLst>
                            <p:childTnLst>
                              <p:par>
                                <p:cTn id="14" presetID="4" presetClass="entr" presetSubtype="32"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box(out)">
                                      <p:cBhvr>
                                        <p:cTn id="16" dur="2000"/>
                                        <p:tgtEl>
                                          <p:spTgt spid="90"/>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box(in)">
                                      <p:cBhvr>
                                        <p:cTn id="21" dur="1000"/>
                                        <p:tgtEl>
                                          <p:spTgt spid="74"/>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wipe(up)">
                                      <p:cBhvr>
                                        <p:cTn id="24" dur="1000"/>
                                        <p:tgtEl>
                                          <p:spTgt spid="67"/>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wipe(up)">
                                      <p:cBhvr>
                                        <p:cTn id="28" dur="1000"/>
                                        <p:tgtEl>
                                          <p:spTgt spid="66"/>
                                        </p:tgtEl>
                                      </p:cBhvr>
                                    </p:animEffect>
                                  </p:childTnLst>
                                </p:cTn>
                              </p:par>
                            </p:childTnLst>
                          </p:cTn>
                        </p:par>
                        <p:par>
                          <p:cTn id="29" fill="hold">
                            <p:stCondLst>
                              <p:cond delay="2000"/>
                            </p:stCondLst>
                            <p:childTnLst>
                              <p:par>
                                <p:cTn id="30" presetID="4" presetClass="exit" presetSubtype="16" fill="hold" grpId="1" nodeType="afterEffect">
                                  <p:stCondLst>
                                    <p:cond delay="0"/>
                                  </p:stCondLst>
                                  <p:childTnLst>
                                    <p:animEffect transition="out" filter="box(in)">
                                      <p:cBhvr>
                                        <p:cTn id="31" dur="1000"/>
                                        <p:tgtEl>
                                          <p:spTgt spid="74"/>
                                        </p:tgtEl>
                                      </p:cBhvr>
                                    </p:animEffect>
                                    <p:set>
                                      <p:cBhvr>
                                        <p:cTn id="32" dur="1" fill="hold">
                                          <p:stCondLst>
                                            <p:cond delay="999"/>
                                          </p:stCondLst>
                                        </p:cTn>
                                        <p:tgtEl>
                                          <p:spTgt spid="7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09">
                                            <p:txEl>
                                              <p:pRg st="0" end="0"/>
                                            </p:txEl>
                                          </p:spTgt>
                                        </p:tgtEl>
                                        <p:attrNameLst>
                                          <p:attrName>style.visibility</p:attrName>
                                        </p:attrNameLst>
                                      </p:cBhvr>
                                      <p:to>
                                        <p:strVal val="visible"/>
                                      </p:to>
                                    </p:set>
                                    <p:animEffect transition="in" filter="wipe(up)">
                                      <p:cBhvr>
                                        <p:cTn id="37" dur="2000"/>
                                        <p:tgtEl>
                                          <p:spTgt spid="109">
                                            <p:txEl>
                                              <p:pRg st="0" end="0"/>
                                            </p:txEl>
                                          </p:spTgt>
                                        </p:tgtEl>
                                      </p:cBhvr>
                                    </p:animEffect>
                                  </p:childTnLst>
                                </p:cTn>
                              </p:par>
                            </p:childTnLst>
                          </p:cTn>
                        </p:par>
                        <p:par>
                          <p:cTn id="38" fill="hold">
                            <p:stCondLst>
                              <p:cond delay="2000"/>
                            </p:stCondLst>
                            <p:childTnLst>
                              <p:par>
                                <p:cTn id="39" presetID="22" presetClass="entr" presetSubtype="1"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up)">
                                      <p:cBhvr>
                                        <p:cTn id="41" dur="2000"/>
                                        <p:tgtEl>
                                          <p:spTgt spid="70"/>
                                        </p:tgtEl>
                                      </p:cBhvr>
                                    </p:animEffect>
                                  </p:childTnLst>
                                </p:cTn>
                              </p:par>
                            </p:childTnLst>
                          </p:cTn>
                        </p:par>
                        <p:par>
                          <p:cTn id="42" fill="hold">
                            <p:stCondLst>
                              <p:cond delay="4000"/>
                            </p:stCondLst>
                            <p:childTnLst>
                              <p:par>
                                <p:cTn id="43" presetID="22" presetClass="exit" presetSubtype="4" fill="hold" grpId="1" nodeType="afterEffect">
                                  <p:stCondLst>
                                    <p:cond delay="0"/>
                                  </p:stCondLst>
                                  <p:childTnLst>
                                    <p:animEffect transition="out" filter="wipe(down)">
                                      <p:cBhvr>
                                        <p:cTn id="44" dur="1000"/>
                                        <p:tgtEl>
                                          <p:spTgt spid="67"/>
                                        </p:tgtEl>
                                      </p:cBhvr>
                                    </p:animEffect>
                                    <p:set>
                                      <p:cBhvr>
                                        <p:cTn id="45" dur="1" fill="hold">
                                          <p:stCondLst>
                                            <p:cond delay="999"/>
                                          </p:stCondLst>
                                        </p:cTn>
                                        <p:tgtEl>
                                          <p:spTgt spid="67"/>
                                        </p:tgtEl>
                                        <p:attrNameLst>
                                          <p:attrName>style.visibility</p:attrName>
                                        </p:attrNameLst>
                                      </p:cBhvr>
                                      <p:to>
                                        <p:strVal val="hidden"/>
                                      </p:to>
                                    </p:set>
                                  </p:childTnLst>
                                </p:cTn>
                              </p:par>
                            </p:childTnLst>
                          </p:cTn>
                        </p:par>
                        <p:par>
                          <p:cTn id="46" fill="hold">
                            <p:stCondLst>
                              <p:cond delay="5000"/>
                            </p:stCondLst>
                            <p:childTnLst>
                              <p:par>
                                <p:cTn id="47" presetID="2" presetClass="entr" presetSubtype="8"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2000" fill="hold"/>
                                        <p:tgtEl>
                                          <p:spTgt spid="69"/>
                                        </p:tgtEl>
                                        <p:attrNameLst>
                                          <p:attrName>ppt_x</p:attrName>
                                        </p:attrNameLst>
                                      </p:cBhvr>
                                      <p:tavLst>
                                        <p:tav tm="0">
                                          <p:val>
                                            <p:strVal val="0-#ppt_w/2"/>
                                          </p:val>
                                        </p:tav>
                                        <p:tav tm="100000">
                                          <p:val>
                                            <p:strVal val="#ppt_x"/>
                                          </p:val>
                                        </p:tav>
                                      </p:tavLst>
                                    </p:anim>
                                    <p:anim calcmode="lin" valueType="num">
                                      <p:cBhvr additive="base">
                                        <p:cTn id="50" dur="2000" fill="hold"/>
                                        <p:tgtEl>
                                          <p:spTgt spid="69"/>
                                        </p:tgtEl>
                                        <p:attrNameLst>
                                          <p:attrName>ppt_y</p:attrName>
                                        </p:attrNameLst>
                                      </p:cBhvr>
                                      <p:tavLst>
                                        <p:tav tm="0">
                                          <p:val>
                                            <p:strVal val="#ppt_y"/>
                                          </p:val>
                                        </p:tav>
                                        <p:tav tm="100000">
                                          <p:val>
                                            <p:strVal val="#ppt_y"/>
                                          </p:val>
                                        </p:tav>
                                      </p:tavLst>
                                    </p:anim>
                                  </p:childTnLst>
                                </p:cTn>
                              </p:par>
                            </p:childTnLst>
                          </p:cTn>
                        </p:par>
                        <p:par>
                          <p:cTn id="51" fill="hold">
                            <p:stCondLst>
                              <p:cond delay="7000"/>
                            </p:stCondLst>
                            <p:childTnLst>
                              <p:par>
                                <p:cTn id="52" presetID="2" presetClass="entr" presetSubtype="8" fill="hold" grpId="0"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2000" fill="hold"/>
                                        <p:tgtEl>
                                          <p:spTgt spid="68"/>
                                        </p:tgtEl>
                                        <p:attrNameLst>
                                          <p:attrName>ppt_x</p:attrName>
                                        </p:attrNameLst>
                                      </p:cBhvr>
                                      <p:tavLst>
                                        <p:tav tm="0">
                                          <p:val>
                                            <p:strVal val="0-#ppt_w/2"/>
                                          </p:val>
                                        </p:tav>
                                        <p:tav tm="100000">
                                          <p:val>
                                            <p:strVal val="#ppt_x"/>
                                          </p:val>
                                        </p:tav>
                                      </p:tavLst>
                                    </p:anim>
                                    <p:anim calcmode="lin" valueType="num">
                                      <p:cBhvr additive="base">
                                        <p:cTn id="55" dur="2000" fill="hold"/>
                                        <p:tgtEl>
                                          <p:spTgt spid="68"/>
                                        </p:tgtEl>
                                        <p:attrNameLst>
                                          <p:attrName>ppt_y</p:attrName>
                                        </p:attrNameLst>
                                      </p:cBhvr>
                                      <p:tavLst>
                                        <p:tav tm="0">
                                          <p:val>
                                            <p:strVal val="#ppt_y"/>
                                          </p:val>
                                        </p:tav>
                                        <p:tav tm="100000">
                                          <p:val>
                                            <p:strVal val="#ppt_y"/>
                                          </p:val>
                                        </p:tav>
                                      </p:tavLst>
                                    </p:anim>
                                  </p:childTnLst>
                                </p:cTn>
                              </p:par>
                            </p:childTnLst>
                          </p:cTn>
                        </p:par>
                        <p:par>
                          <p:cTn id="56" fill="hold">
                            <p:stCondLst>
                              <p:cond delay="9000"/>
                            </p:stCondLst>
                            <p:childTnLst>
                              <p:par>
                                <p:cTn id="57" presetID="4" presetClass="exit" presetSubtype="16" fill="hold" grpId="0" nodeType="afterEffect">
                                  <p:stCondLst>
                                    <p:cond delay="0"/>
                                  </p:stCondLst>
                                  <p:childTnLst>
                                    <p:animEffect transition="out" filter="box(in)">
                                      <p:cBhvr>
                                        <p:cTn id="58" dur="1000"/>
                                        <p:tgtEl>
                                          <p:spTgt spid="109">
                                            <p:txEl>
                                              <p:pRg st="0" end="0"/>
                                            </p:txEl>
                                          </p:spTgt>
                                        </p:tgtEl>
                                      </p:cBhvr>
                                    </p:animEffect>
                                    <p:set>
                                      <p:cBhvr>
                                        <p:cTn id="59" dur="1" fill="hold">
                                          <p:stCondLst>
                                            <p:cond delay="999"/>
                                          </p:stCondLst>
                                        </p:cTn>
                                        <p:tgtEl>
                                          <p:spTgt spid="109">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90" grpId="0"/>
      <p:bldP spid="66" grpId="0" animBg="1"/>
      <p:bldP spid="67" grpId="0"/>
      <p:bldP spid="67" grpId="1"/>
      <p:bldP spid="68" grpId="0"/>
      <p:bldP spid="69" grpId="0"/>
      <p:bldP spid="70" grpId="0"/>
      <p:bldP spid="109" grpId="0" build="allAtOnce"/>
      <p:bldP spid="74" grpId="0"/>
      <p:bldP spid="7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1"/>
          <p:cNvGrpSpPr/>
          <p:nvPr/>
        </p:nvGrpSpPr>
        <p:grpSpPr>
          <a:xfrm>
            <a:off x="345913" y="1072558"/>
            <a:ext cx="11274663" cy="5562600"/>
            <a:chOff x="228600" y="1066800"/>
            <a:chExt cx="8458200" cy="5410200"/>
          </a:xfrm>
        </p:grpSpPr>
        <p:sp>
          <p:nvSpPr>
            <p:cNvPr id="63" name="Rectangle 62"/>
            <p:cNvSpPr/>
            <p:nvPr/>
          </p:nvSpPr>
          <p:spPr bwMode="auto">
            <a:xfrm>
              <a:off x="228600" y="1066800"/>
              <a:ext cx="8458200" cy="5410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4" name="TextBox 63"/>
            <p:cNvSpPr txBox="1"/>
            <p:nvPr/>
          </p:nvSpPr>
          <p:spPr>
            <a:xfrm>
              <a:off x="2857500" y="1170801"/>
              <a:ext cx="3200400" cy="276999"/>
            </a:xfrm>
            <a:prstGeom prst="rect">
              <a:avLst/>
            </a:prstGeom>
            <a:noFill/>
          </p:spPr>
          <p:txBody>
            <a:bodyPr wrap="square" lIns="0" tIns="0" rIns="0" bIns="0" rtlCol="0">
              <a:spAutoFit/>
            </a:bodyPr>
            <a:lstStyle/>
            <a:p>
              <a:r>
                <a:rPr lang="en-US" dirty="0" smtClean="0">
                  <a:solidFill>
                    <a:schemeClr val="tx1">
                      <a:lumMod val="50000"/>
                    </a:schemeClr>
                  </a:solidFill>
                </a:rPr>
                <a:t>Memphis Primary Data Center</a:t>
              </a:r>
            </a:p>
          </p:txBody>
        </p:sp>
      </p:grpSp>
      <p:sp>
        <p:nvSpPr>
          <p:cNvPr id="2" name="Title 1"/>
          <p:cNvSpPr>
            <a:spLocks noGrp="1"/>
          </p:cNvSpPr>
          <p:nvPr>
            <p:ph type="title"/>
          </p:nvPr>
        </p:nvSpPr>
        <p:spPr>
          <a:xfrm>
            <a:off x="507868" y="270605"/>
            <a:ext cx="11173090" cy="1218795"/>
          </a:xfrm>
        </p:spPr>
        <p:txBody>
          <a:bodyPr/>
          <a:lstStyle/>
          <a:p>
            <a:r>
              <a:rPr lang="en-US" smtClean="0"/>
              <a:t>Upgrading Infrastructure </a:t>
            </a:r>
            <a:r>
              <a:rPr lang="en-US" sz="1800" smtClean="0"/>
              <a:t>5</a:t>
            </a:r>
            <a:br>
              <a:rPr lang="en-US" sz="1800" smtClean="0"/>
            </a:br>
            <a:endParaRPr lang="en-US" dirty="0"/>
          </a:p>
        </p:txBody>
      </p:sp>
      <p:pic>
        <p:nvPicPr>
          <p:cNvPr id="1026" name="Picture 2"/>
          <p:cNvPicPr>
            <a:picLocks noChangeAspect="1" noChangeArrowheads="1"/>
          </p:cNvPicPr>
          <p:nvPr/>
        </p:nvPicPr>
        <p:blipFill>
          <a:blip r:embed="rId2"/>
          <a:srcRect/>
          <a:stretch>
            <a:fillRect/>
          </a:stretch>
        </p:blipFill>
        <p:spPr bwMode="auto">
          <a:xfrm>
            <a:off x="9080675" y="533400"/>
            <a:ext cx="719926" cy="457200"/>
          </a:xfrm>
          <a:prstGeom prst="rect">
            <a:avLst/>
          </a:prstGeom>
          <a:noFill/>
          <a:ln w="9525">
            <a:noFill/>
            <a:miter lim="800000"/>
            <a:headEnd/>
            <a:tailEnd/>
          </a:ln>
          <a:effectLst/>
        </p:spPr>
      </p:pic>
      <p:grpSp>
        <p:nvGrpSpPr>
          <p:cNvPr id="4" name="Group 130"/>
          <p:cNvGrpSpPr/>
          <p:nvPr/>
        </p:nvGrpSpPr>
        <p:grpSpPr>
          <a:xfrm>
            <a:off x="9791689" y="902208"/>
            <a:ext cx="2092415" cy="29077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027"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9590924" y="3352800"/>
            <a:ext cx="935546" cy="1416598"/>
          </a:xfrm>
          <a:prstGeom prst="rect">
            <a:avLst/>
          </a:prstGeom>
          <a:noFill/>
        </p:spPr>
      </p:pic>
      <p:cxnSp>
        <p:nvCxnSpPr>
          <p:cNvPr id="150" name="Straight Connector 149"/>
          <p:cNvCxnSpPr/>
          <p:nvPr/>
        </p:nvCxnSpPr>
        <p:spPr>
          <a:xfrm>
            <a:off x="3907909" y="3886200"/>
            <a:ext cx="1122656"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rot="5400000">
            <a:off x="6883936" y="1435352"/>
            <a:ext cx="553998" cy="1929897"/>
          </a:xfrm>
          <a:prstGeom prst="rect">
            <a:avLst/>
          </a:prstGeom>
          <a:noFill/>
        </p:spPr>
        <p:txBody>
          <a:bodyPr vert="vert270" wrap="square" lIns="0" tIns="0" rIns="0" bIns="0" rtlCol="0">
            <a:spAutoFit/>
          </a:bodyPr>
          <a:lstStyle/>
          <a:p>
            <a:pPr algn="ctr"/>
            <a:r>
              <a:rPr lang="en-US" sz="1200" b="1" dirty="0" smtClean="0">
                <a:solidFill>
                  <a:schemeClr val="bg1"/>
                </a:solidFill>
              </a:rPr>
              <a:t> Temporary </a:t>
            </a:r>
          </a:p>
          <a:p>
            <a:pPr algn="ctr"/>
            <a:r>
              <a:rPr lang="en-US" sz="1200" b="1" dirty="0" smtClean="0">
                <a:solidFill>
                  <a:schemeClr val="bg1"/>
                </a:solidFill>
              </a:rPr>
              <a:t>Production</a:t>
            </a:r>
          </a:p>
          <a:p>
            <a:pPr algn="ctr"/>
            <a:r>
              <a:rPr lang="en-US" sz="1200" b="1" dirty="0" smtClean="0">
                <a:solidFill>
                  <a:schemeClr val="bg1"/>
                </a:solidFill>
              </a:rPr>
              <a:t> SQL 2008 Cluster</a:t>
            </a:r>
          </a:p>
        </p:txBody>
      </p:sp>
      <p:grpSp>
        <p:nvGrpSpPr>
          <p:cNvPr id="5" name="Group 121"/>
          <p:cNvGrpSpPr/>
          <p:nvPr/>
        </p:nvGrpSpPr>
        <p:grpSpPr>
          <a:xfrm>
            <a:off x="4741881" y="3276600"/>
            <a:ext cx="2619528" cy="619762"/>
            <a:chOff x="3557337" y="3276600"/>
            <a:chExt cx="1965158" cy="619762"/>
          </a:xfrm>
        </p:grpSpPr>
        <p:sp>
          <p:nvSpPr>
            <p:cNvPr id="147" name="Rectangle 146"/>
            <p:cNvSpPr/>
            <p:nvPr/>
          </p:nvSpPr>
          <p:spPr bwMode="auto">
            <a:xfrm flipV="1">
              <a:off x="3697705" y="3807825"/>
              <a:ext cx="1824790" cy="88537"/>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flipV="1">
              <a:off x="3557337" y="3276600"/>
              <a:ext cx="280737" cy="619762"/>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43" name="Left Arrow 142"/>
          <p:cNvSpPr/>
          <p:nvPr/>
        </p:nvSpPr>
        <p:spPr bwMode="auto">
          <a:xfrm>
            <a:off x="9083057" y="3886200"/>
            <a:ext cx="406294"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6" name="Up Arrow 65"/>
          <p:cNvSpPr/>
          <p:nvPr/>
        </p:nvSpPr>
        <p:spPr bwMode="auto">
          <a:xfrm flipV="1">
            <a:off x="5404783" y="3050893"/>
            <a:ext cx="374219" cy="168221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68" name="TextBox 67"/>
          <p:cNvSpPr txBox="1"/>
          <p:nvPr/>
        </p:nvSpPr>
        <p:spPr>
          <a:xfrm>
            <a:off x="3164819" y="4961012"/>
            <a:ext cx="93556"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69" name="TextBox 68"/>
          <p:cNvSpPr txBox="1"/>
          <p:nvPr/>
        </p:nvSpPr>
        <p:spPr>
          <a:xfrm>
            <a:off x="3148782" y="1610935"/>
            <a:ext cx="109591" cy="1661993"/>
          </a:xfrm>
          <a:prstGeom prst="rect">
            <a:avLst/>
          </a:prstGeom>
          <a:noFill/>
        </p:spPr>
        <p:txBody>
          <a:bodyPr wrap="square" lIns="0" tIns="0" rIns="0" bIns="0" rtlCol="0">
            <a:spAutoFit/>
          </a:bodyPr>
          <a:lstStyle/>
          <a:p>
            <a:pPr algn="ctr"/>
            <a:r>
              <a:rPr lang="en-US" sz="1200" b="1" dirty="0" smtClean="0">
                <a:solidFill>
                  <a:schemeClr val="bg1"/>
                </a:solidFill>
              </a:rPr>
              <a:t>PRINCI</a:t>
            </a:r>
          </a:p>
          <a:p>
            <a:pPr algn="ctr"/>
            <a:r>
              <a:rPr lang="en-US" sz="1200" b="1" dirty="0" smtClean="0">
                <a:solidFill>
                  <a:schemeClr val="bg1"/>
                </a:solidFill>
              </a:rPr>
              <a:t>PAL</a:t>
            </a:r>
          </a:p>
        </p:txBody>
      </p:sp>
      <p:sp>
        <p:nvSpPr>
          <p:cNvPr id="67" name="Rectangle 66"/>
          <p:cNvSpPr/>
          <p:nvPr/>
        </p:nvSpPr>
        <p:spPr bwMode="auto">
          <a:xfrm>
            <a:off x="4961065" y="3886201"/>
            <a:ext cx="2432420" cy="88537"/>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70" name="TextBox 69"/>
          <p:cNvSpPr txBox="1"/>
          <p:nvPr/>
        </p:nvSpPr>
        <p:spPr>
          <a:xfrm rot="10800000" flipV="1">
            <a:off x="5789692" y="3140333"/>
            <a:ext cx="1320456" cy="184666"/>
          </a:xfrm>
          <a:prstGeom prst="rect">
            <a:avLst/>
          </a:prstGeom>
          <a:noFill/>
        </p:spPr>
        <p:txBody>
          <a:bodyPr vert="horz" wrap="square" lIns="0" tIns="0" rIns="0" bIns="0" rtlCol="0">
            <a:spAutoFit/>
          </a:bodyPr>
          <a:lstStyle/>
          <a:p>
            <a:r>
              <a:rPr lang="en-US" sz="1200" b="1" dirty="0" smtClean="0">
                <a:solidFill>
                  <a:schemeClr val="bg1"/>
                </a:solidFill>
              </a:rPr>
              <a:t>DB Mirroring</a:t>
            </a:r>
          </a:p>
        </p:txBody>
      </p:sp>
      <p:sp>
        <p:nvSpPr>
          <p:cNvPr id="71" name="Down Arrow 70"/>
          <p:cNvSpPr/>
          <p:nvPr/>
        </p:nvSpPr>
        <p:spPr bwMode="auto">
          <a:xfrm>
            <a:off x="4773958" y="3886200"/>
            <a:ext cx="374219" cy="619762"/>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6" name="Group 127"/>
          <p:cNvGrpSpPr/>
          <p:nvPr/>
        </p:nvGrpSpPr>
        <p:grpSpPr>
          <a:xfrm>
            <a:off x="9040043" y="1143000"/>
            <a:ext cx="858720" cy="2590800"/>
            <a:chOff x="7282933" y="1143000"/>
            <a:chExt cx="644207" cy="2590800"/>
          </a:xfrm>
        </p:grpSpPr>
        <p:sp>
          <p:nvSpPr>
            <p:cNvPr id="58" name="U-Turn Arrow 57"/>
            <p:cNvSpPr/>
            <p:nvPr/>
          </p:nvSpPr>
          <p:spPr bwMode="auto">
            <a:xfrm rot="16200000">
              <a:off x="6406633" y="2552700"/>
              <a:ext cx="2057400" cy="304800"/>
            </a:xfrm>
            <a:prstGeom prst="utur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59" name="TextBox 58"/>
            <p:cNvSpPr txBox="1"/>
            <p:nvPr/>
          </p:nvSpPr>
          <p:spPr>
            <a:xfrm>
              <a:off x="7511534" y="1143000"/>
              <a:ext cx="415606" cy="1676400"/>
            </a:xfrm>
            <a:prstGeom prst="rect">
              <a:avLst/>
            </a:prstGeom>
            <a:noFill/>
          </p:spPr>
          <p:txBody>
            <a:bodyPr vert="vert270" wrap="square" lIns="0" tIns="0" rIns="0" bIns="0" rtlCol="0">
              <a:spAutoFit/>
            </a:bodyPr>
            <a:lstStyle/>
            <a:p>
              <a:r>
                <a:rPr lang="en-US" sz="1200" b="1" dirty="0" smtClean="0">
                  <a:solidFill>
                    <a:schemeClr val="bg1"/>
                  </a:solidFill>
                </a:rPr>
                <a:t>Switched to a Web Server Delivering Down Time Message</a:t>
              </a:r>
            </a:p>
          </p:txBody>
        </p:sp>
      </p:grpSp>
      <p:sp>
        <p:nvSpPr>
          <p:cNvPr id="61" name="TextBox 60"/>
          <p:cNvSpPr txBox="1"/>
          <p:nvPr/>
        </p:nvSpPr>
        <p:spPr>
          <a:xfrm>
            <a:off x="3148781" y="3276600"/>
            <a:ext cx="1625177" cy="184666"/>
          </a:xfrm>
          <a:prstGeom prst="rect">
            <a:avLst/>
          </a:prstGeom>
          <a:noFill/>
        </p:spPr>
        <p:txBody>
          <a:bodyPr wrap="square" lIns="0" tIns="0" rIns="0" bIns="0" rtlCol="0">
            <a:spAutoFit/>
          </a:bodyPr>
          <a:lstStyle/>
          <a:p>
            <a:r>
              <a:rPr lang="en-US" sz="1200" b="1" dirty="0" smtClean="0">
                <a:solidFill>
                  <a:schemeClr val="bg1"/>
                </a:solidFill>
              </a:rPr>
              <a:t>Manual Failover</a:t>
            </a:r>
          </a:p>
        </p:txBody>
      </p:sp>
      <p:sp>
        <p:nvSpPr>
          <p:cNvPr id="74" name="TextBox 73"/>
          <p:cNvSpPr txBox="1"/>
          <p:nvPr/>
        </p:nvSpPr>
        <p:spPr>
          <a:xfrm>
            <a:off x="3859794" y="4495800"/>
            <a:ext cx="1422030" cy="184666"/>
          </a:xfrm>
          <a:prstGeom prst="rect">
            <a:avLst/>
          </a:prstGeom>
          <a:noFill/>
        </p:spPr>
        <p:txBody>
          <a:bodyPr wrap="square" lIns="0" tIns="0" rIns="0" bIns="0" rtlCol="0">
            <a:spAutoFit/>
          </a:bodyPr>
          <a:lstStyle/>
          <a:p>
            <a:r>
              <a:rPr lang="en-US" sz="1200" b="1" dirty="0" smtClean="0">
                <a:solidFill>
                  <a:schemeClr val="bg1"/>
                </a:solidFill>
              </a:rPr>
              <a:t>Quick Testing </a:t>
            </a:r>
          </a:p>
        </p:txBody>
      </p:sp>
      <p:sp>
        <p:nvSpPr>
          <p:cNvPr id="75" name="Up Arrow 74"/>
          <p:cNvSpPr/>
          <p:nvPr/>
        </p:nvSpPr>
        <p:spPr bwMode="auto">
          <a:xfrm>
            <a:off x="5281824" y="3048000"/>
            <a:ext cx="406294" cy="167640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77" name="Left Arrow 76"/>
          <p:cNvSpPr/>
          <p:nvPr/>
        </p:nvSpPr>
        <p:spPr bwMode="auto">
          <a:xfrm>
            <a:off x="9083057" y="3962400"/>
            <a:ext cx="406294" cy="15240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79" name="TextBox 78"/>
          <p:cNvSpPr txBox="1"/>
          <p:nvPr/>
        </p:nvSpPr>
        <p:spPr>
          <a:xfrm>
            <a:off x="4062943" y="6292334"/>
            <a:ext cx="1625177" cy="184666"/>
          </a:xfrm>
          <a:prstGeom prst="rect">
            <a:avLst/>
          </a:prstGeom>
          <a:noFill/>
        </p:spPr>
        <p:txBody>
          <a:bodyPr wrap="square" lIns="0" tIns="0" rIns="0" bIns="0" rtlCol="0">
            <a:spAutoFit/>
          </a:bodyPr>
          <a:lstStyle/>
          <a:p>
            <a:r>
              <a:rPr lang="en-US" sz="1200" b="1" dirty="0" smtClean="0">
                <a:solidFill>
                  <a:schemeClr val="bg1"/>
                </a:solidFill>
              </a:rPr>
              <a:t>SQL 2008 Cluster</a:t>
            </a:r>
          </a:p>
        </p:txBody>
      </p:sp>
      <p:pic>
        <p:nvPicPr>
          <p:cNvPr id="100"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6153218" y="3405042"/>
            <a:ext cx="935546" cy="1416598"/>
          </a:xfrm>
          <a:prstGeom prst="rect">
            <a:avLst/>
          </a:prstGeom>
          <a:noFill/>
        </p:spPr>
      </p:pic>
      <p:sp>
        <p:nvSpPr>
          <p:cNvPr id="65" name="TextBox 64"/>
          <p:cNvSpPr txBox="1"/>
          <p:nvPr/>
        </p:nvSpPr>
        <p:spPr>
          <a:xfrm>
            <a:off x="6500708" y="5334000"/>
            <a:ext cx="1117309" cy="369332"/>
          </a:xfrm>
          <a:prstGeom prst="rect">
            <a:avLst/>
          </a:prstGeom>
          <a:noFill/>
        </p:spPr>
        <p:txBody>
          <a:bodyPr wrap="square" lIns="0" tIns="0" rIns="0" bIns="0" rtlCol="0">
            <a:spAutoFit/>
          </a:bodyPr>
          <a:lstStyle/>
          <a:p>
            <a:pPr algn="ctr"/>
            <a:r>
              <a:rPr lang="en-US" sz="1200" b="1" dirty="0" smtClean="0">
                <a:solidFill>
                  <a:schemeClr val="bg1"/>
                </a:solidFill>
              </a:rPr>
              <a:t>Production Server</a:t>
            </a:r>
          </a:p>
        </p:txBody>
      </p:sp>
      <p:sp>
        <p:nvSpPr>
          <p:cNvPr id="72" name="TextBox 71"/>
          <p:cNvSpPr txBox="1"/>
          <p:nvPr/>
        </p:nvSpPr>
        <p:spPr>
          <a:xfrm>
            <a:off x="7211721" y="5791203"/>
            <a:ext cx="1828324" cy="276999"/>
          </a:xfrm>
          <a:prstGeom prst="rect">
            <a:avLst/>
          </a:prstGeom>
          <a:noFill/>
        </p:spPr>
        <p:txBody>
          <a:bodyPr wrap="square" lIns="0" tIns="0" rIns="0" bIns="0" rtlCol="0">
            <a:spAutoFit/>
          </a:bodyPr>
          <a:lstStyle/>
          <a:p>
            <a:r>
              <a:rPr lang="en-US" dirty="0" smtClean="0">
                <a:solidFill>
                  <a:schemeClr val="bg1"/>
                </a:solidFill>
              </a:rPr>
              <a:t>GO / NO GO</a:t>
            </a:r>
          </a:p>
        </p:txBody>
      </p:sp>
      <p:grpSp>
        <p:nvGrpSpPr>
          <p:cNvPr id="7" name="Group 79"/>
          <p:cNvGrpSpPr/>
          <p:nvPr/>
        </p:nvGrpSpPr>
        <p:grpSpPr>
          <a:xfrm>
            <a:off x="3555074" y="1828800"/>
            <a:ext cx="2640912" cy="1143000"/>
            <a:chOff x="381000" y="2133600"/>
            <a:chExt cx="1981200" cy="1143000"/>
          </a:xfrm>
        </p:grpSpPr>
        <p:grpSp>
          <p:nvGrpSpPr>
            <p:cNvPr id="8" name="Group 102"/>
            <p:cNvGrpSpPr/>
            <p:nvPr/>
          </p:nvGrpSpPr>
          <p:grpSpPr>
            <a:xfrm>
              <a:off x="381000" y="2133600"/>
              <a:ext cx="1981200" cy="1143000"/>
              <a:chOff x="381000" y="2133599"/>
              <a:chExt cx="1981200" cy="1143000"/>
            </a:xfrm>
            <a:scene3d>
              <a:camera prst="orthographicFront">
                <a:rot lat="0" lon="0" rev="0"/>
              </a:camera>
              <a:lightRig rig="soft" dir="t">
                <a:rot lat="0" lon="0" rev="0"/>
              </a:lightRig>
            </a:scene3d>
          </p:grpSpPr>
          <p:sp>
            <p:nvSpPr>
              <p:cNvPr id="88" name="Rounded Rectangle 87"/>
              <p:cNvSpPr/>
              <p:nvPr/>
            </p:nvSpPr>
            <p:spPr bwMode="auto">
              <a:xfrm>
                <a:off x="381000" y="2133599"/>
                <a:ext cx="1981200" cy="1143000"/>
              </a:xfrm>
              <a:prstGeom prst="roundRect">
                <a:avLst/>
              </a:prstGeom>
              <a:ln>
                <a:noFill/>
                <a:headEnd type="none" w="med" len="med"/>
                <a:tailEnd type="none" w="med" len="med"/>
              </a:ln>
              <a:effectLst>
                <a:outerShdw blurRad="107950" dist="12700" dir="5400000" algn="ctr">
                  <a:srgbClr val="000000"/>
                </a:outerShdw>
              </a:effectLst>
              <a:scene3d>
                <a:camera prst="orthographicFront" fov="0">
                  <a:rot lat="0" lon="0" rev="0"/>
                </a:camera>
                <a:lightRig rig="contrasting" dir="t">
                  <a:rot lat="0" lon="0" rev="1200000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89" name="Picture 88"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15240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pic>
            <p:nvPicPr>
              <p:cNvPr id="91" name="Picture 90"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6858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87" name="Freeform 86"/>
            <p:cNvSpPr/>
            <p:nvPr/>
          </p:nvSpPr>
          <p:spPr>
            <a:xfrm>
              <a:off x="1023938" y="2528888"/>
              <a:ext cx="709612" cy="266700"/>
            </a:xfrm>
            <a:custGeom>
              <a:avLst/>
              <a:gdLst>
                <a:gd name="connsiteX0" fmla="*/ 0 w 709612"/>
                <a:gd name="connsiteY0" fmla="*/ 266700 h 266700"/>
                <a:gd name="connsiteX1" fmla="*/ 285750 w 709612"/>
                <a:gd name="connsiteY1" fmla="*/ 14287 h 266700"/>
                <a:gd name="connsiteX2" fmla="*/ 419100 w 709612"/>
                <a:gd name="connsiteY2" fmla="*/ 257175 h 266700"/>
                <a:gd name="connsiteX3" fmla="*/ 666750 w 709612"/>
                <a:gd name="connsiteY3" fmla="*/ 38100 h 266700"/>
                <a:gd name="connsiteX4" fmla="*/ 676275 w 709612"/>
                <a:gd name="connsiteY4" fmla="*/ 28575 h 266700"/>
                <a:gd name="connsiteX5" fmla="*/ 685800 w 709612"/>
                <a:gd name="connsiteY5" fmla="*/ 2381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612" h="266700">
                  <a:moveTo>
                    <a:pt x="0" y="266700"/>
                  </a:moveTo>
                  <a:cubicBezTo>
                    <a:pt x="107950" y="141287"/>
                    <a:pt x="215900" y="15875"/>
                    <a:pt x="285750" y="14287"/>
                  </a:cubicBezTo>
                  <a:cubicBezTo>
                    <a:pt x="355600" y="12700"/>
                    <a:pt x="355600" y="253206"/>
                    <a:pt x="419100" y="257175"/>
                  </a:cubicBezTo>
                  <a:cubicBezTo>
                    <a:pt x="482600" y="261144"/>
                    <a:pt x="623888" y="76200"/>
                    <a:pt x="666750" y="38100"/>
                  </a:cubicBezTo>
                  <a:cubicBezTo>
                    <a:pt x="709612" y="0"/>
                    <a:pt x="673100" y="30956"/>
                    <a:pt x="676275" y="28575"/>
                  </a:cubicBezTo>
                  <a:cubicBezTo>
                    <a:pt x="679450" y="26194"/>
                    <a:pt x="685800" y="23812"/>
                    <a:pt x="685800" y="23812"/>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9" name="Group 91"/>
          <p:cNvGrpSpPr/>
          <p:nvPr/>
        </p:nvGrpSpPr>
        <p:grpSpPr>
          <a:xfrm>
            <a:off x="3453500" y="4800600"/>
            <a:ext cx="2945633" cy="1676400"/>
            <a:chOff x="304800" y="4724400"/>
            <a:chExt cx="2209800" cy="1676400"/>
          </a:xfrm>
        </p:grpSpPr>
        <p:grpSp>
          <p:nvGrpSpPr>
            <p:cNvPr id="10" name="Group 156"/>
            <p:cNvGrpSpPr/>
            <p:nvPr/>
          </p:nvGrpSpPr>
          <p:grpSpPr>
            <a:xfrm>
              <a:off x="304800" y="4724400"/>
              <a:ext cx="2209800" cy="1676400"/>
              <a:chOff x="304800" y="4724400"/>
              <a:chExt cx="2209800" cy="1676400"/>
            </a:xfrm>
          </p:grpSpPr>
          <p:grpSp>
            <p:nvGrpSpPr>
              <p:cNvPr id="11" name="Group 116"/>
              <p:cNvGrpSpPr/>
              <p:nvPr/>
            </p:nvGrpSpPr>
            <p:grpSpPr>
              <a:xfrm>
                <a:off x="304800" y="4724400"/>
                <a:ext cx="2209800" cy="1676400"/>
                <a:chOff x="304800" y="4724400"/>
                <a:chExt cx="2209800" cy="1676400"/>
              </a:xfrm>
            </p:grpSpPr>
            <p:sp>
              <p:nvSpPr>
                <p:cNvPr id="97" name="Rounded Rectangle 96"/>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2" name="Group 9"/>
                <p:cNvGrpSpPr/>
                <p:nvPr/>
              </p:nvGrpSpPr>
              <p:grpSpPr>
                <a:xfrm>
                  <a:off x="381000" y="5029200"/>
                  <a:ext cx="2064827" cy="1371600"/>
                  <a:chOff x="609600" y="5029200"/>
                  <a:chExt cx="2064827" cy="1371600"/>
                </a:xfrm>
              </p:grpSpPr>
              <p:pic>
                <p:nvPicPr>
                  <p:cNvPr id="99" name="Picture 98"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101" name="Picture 4"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102" name="Picture 101"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96" name="TextBox 95"/>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94" name="Freeform 93"/>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3" name="Group 91"/>
          <p:cNvGrpSpPr/>
          <p:nvPr/>
        </p:nvGrpSpPr>
        <p:grpSpPr>
          <a:xfrm>
            <a:off x="10868369" y="381000"/>
            <a:ext cx="1117309" cy="533400"/>
            <a:chOff x="1524000" y="3657600"/>
            <a:chExt cx="914400" cy="685800"/>
          </a:xfrm>
        </p:grpSpPr>
        <p:grpSp>
          <p:nvGrpSpPr>
            <p:cNvPr id="14" name="Group 85"/>
            <p:cNvGrpSpPr/>
            <p:nvPr/>
          </p:nvGrpSpPr>
          <p:grpSpPr>
            <a:xfrm>
              <a:off x="1524000" y="3657600"/>
              <a:ext cx="914400" cy="685800"/>
              <a:chOff x="1676400" y="3505200"/>
              <a:chExt cx="914400" cy="685800"/>
            </a:xfrm>
          </p:grpSpPr>
          <p:sp>
            <p:nvSpPr>
              <p:cNvPr id="81" name="Rounded Rectangle 80"/>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5" name="Group 79"/>
              <p:cNvGrpSpPr/>
              <p:nvPr/>
            </p:nvGrpSpPr>
            <p:grpSpPr>
              <a:xfrm>
                <a:off x="1752600" y="3657600"/>
                <a:ext cx="714919" cy="455944"/>
                <a:chOff x="381000" y="3810000"/>
                <a:chExt cx="714919" cy="455944"/>
              </a:xfrm>
            </p:grpSpPr>
            <p:pic>
              <p:nvPicPr>
                <p:cNvPr id="83"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84"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80" name="Rectangle 79"/>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16" name="Group 91"/>
          <p:cNvGrpSpPr/>
          <p:nvPr/>
        </p:nvGrpSpPr>
        <p:grpSpPr>
          <a:xfrm>
            <a:off x="2640913" y="3657600"/>
            <a:ext cx="1218883" cy="685800"/>
            <a:chOff x="1524000" y="3657600"/>
            <a:chExt cx="914400" cy="685800"/>
          </a:xfrm>
        </p:grpSpPr>
        <p:grpSp>
          <p:nvGrpSpPr>
            <p:cNvPr id="17" name="Group 85"/>
            <p:cNvGrpSpPr/>
            <p:nvPr/>
          </p:nvGrpSpPr>
          <p:grpSpPr>
            <a:xfrm>
              <a:off x="1524000" y="3657600"/>
              <a:ext cx="914400" cy="685800"/>
              <a:chOff x="1676400" y="3505200"/>
              <a:chExt cx="914400" cy="685800"/>
            </a:xfrm>
          </p:grpSpPr>
          <p:sp>
            <p:nvSpPr>
              <p:cNvPr id="93" name="Rounded Rectangle 92"/>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8" name="Group 79"/>
              <p:cNvGrpSpPr/>
              <p:nvPr/>
            </p:nvGrpSpPr>
            <p:grpSpPr>
              <a:xfrm>
                <a:off x="1752600" y="3657600"/>
                <a:ext cx="714919" cy="455944"/>
                <a:chOff x="381000" y="3810000"/>
                <a:chExt cx="714919" cy="455944"/>
              </a:xfrm>
            </p:grpSpPr>
            <p:pic>
              <p:nvPicPr>
                <p:cNvPr id="98"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03"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92" name="Rectangle 91"/>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19" name="Group 103"/>
          <p:cNvGrpSpPr/>
          <p:nvPr/>
        </p:nvGrpSpPr>
        <p:grpSpPr>
          <a:xfrm>
            <a:off x="7719589" y="3276600"/>
            <a:ext cx="1218883" cy="1295400"/>
            <a:chOff x="2152620" y="1981200"/>
            <a:chExt cx="914400" cy="1295400"/>
          </a:xfrm>
        </p:grpSpPr>
        <p:sp>
          <p:nvSpPr>
            <p:cNvPr id="107" name="Rounded Rectangle 106"/>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0" name="Group 127"/>
            <p:cNvGrpSpPr/>
            <p:nvPr/>
          </p:nvGrpSpPr>
          <p:grpSpPr>
            <a:xfrm>
              <a:off x="2228820" y="1981200"/>
              <a:ext cx="762000" cy="1219200"/>
              <a:chOff x="2362200" y="1981200"/>
              <a:chExt cx="762000" cy="1219200"/>
            </a:xfrm>
          </p:grpSpPr>
          <p:grpSp>
            <p:nvGrpSpPr>
              <p:cNvPr id="21" name="Group 121"/>
              <p:cNvGrpSpPr/>
              <p:nvPr/>
            </p:nvGrpSpPr>
            <p:grpSpPr>
              <a:xfrm>
                <a:off x="2385741" y="2133600"/>
                <a:ext cx="714919" cy="1066800"/>
                <a:chOff x="2362200" y="2133600"/>
                <a:chExt cx="714919" cy="1066800"/>
              </a:xfrm>
            </p:grpSpPr>
            <p:pic>
              <p:nvPicPr>
                <p:cNvPr id="119"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20"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21"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22"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23"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16" name="TextBox 115"/>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spTree>
    <p:extLst>
      <p:ext uri="{BB962C8B-B14F-4D97-AF65-F5344CB8AC3E}">
        <p14:creationId xmlns:p14="http://schemas.microsoft.com/office/powerpoint/2010/main" val="27207490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xit" presetSubtype="16" fill="hold" grpId="0" nodeType="withEffect">
                                  <p:stCondLst>
                                    <p:cond delay="0"/>
                                  </p:stCondLst>
                                  <p:childTnLst>
                                    <p:animEffect transition="out" filter="box(in)">
                                      <p:cBhvr>
                                        <p:cTn id="9" dur="2000"/>
                                        <p:tgtEl>
                                          <p:spTgt spid="143"/>
                                        </p:tgtEl>
                                      </p:cBhvr>
                                    </p:animEffect>
                                    <p:set>
                                      <p:cBhvr>
                                        <p:cTn id="10" dur="1" fill="hold">
                                          <p:stCondLst>
                                            <p:cond delay="1999"/>
                                          </p:stCondLst>
                                        </p:cTn>
                                        <p:tgtEl>
                                          <p:spTgt spid="143"/>
                                        </p:tgtEl>
                                        <p:attrNameLst>
                                          <p:attrName>style.visibility</p:attrName>
                                        </p:attrNameLst>
                                      </p:cBhvr>
                                      <p:to>
                                        <p:strVal val="hidden"/>
                                      </p:to>
                                    </p:set>
                                  </p:childTnLst>
                                </p:cTn>
                              </p:par>
                            </p:childTnLst>
                          </p:cTn>
                        </p:par>
                        <p:par>
                          <p:cTn id="11" fill="hold">
                            <p:stCondLst>
                              <p:cond delay="2000"/>
                            </p:stCondLst>
                            <p:childTnLst>
                              <p:par>
                                <p:cTn id="12" presetID="4" presetClass="exit" presetSubtype="16" fill="hold" grpId="0" nodeType="afterEffect">
                                  <p:stCondLst>
                                    <p:cond delay="2500"/>
                                  </p:stCondLst>
                                  <p:childTnLst>
                                    <p:animEffect transition="out" filter="box(in)">
                                      <p:cBhvr>
                                        <p:cTn id="13" dur="2000"/>
                                        <p:tgtEl>
                                          <p:spTgt spid="86"/>
                                        </p:tgtEl>
                                      </p:cBhvr>
                                    </p:animEffect>
                                    <p:set>
                                      <p:cBhvr>
                                        <p:cTn id="14" dur="1" fill="hold">
                                          <p:stCondLst>
                                            <p:cond delay="1999"/>
                                          </p:stCondLst>
                                        </p:cTn>
                                        <p:tgtEl>
                                          <p:spTgt spid="8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box(in)">
                                      <p:cBhvr>
                                        <p:cTn id="19" dur="2000"/>
                                        <p:tgtEl>
                                          <p:spTgt spid="61"/>
                                        </p:tgtEl>
                                      </p:cBhvr>
                                    </p:animEffect>
                                  </p:childTnLst>
                                </p:cTn>
                              </p:par>
                            </p:childTnLst>
                          </p:cTn>
                        </p:par>
                        <p:par>
                          <p:cTn id="20" fill="hold">
                            <p:stCondLst>
                              <p:cond delay="2000"/>
                            </p:stCondLst>
                            <p:childTnLst>
                              <p:par>
                                <p:cTn id="21" presetID="4" presetClass="exit" presetSubtype="16" fill="hold" nodeType="afterEffect">
                                  <p:stCondLst>
                                    <p:cond delay="0"/>
                                  </p:stCondLst>
                                  <p:childTnLst>
                                    <p:animEffect transition="out" filter="box(in)">
                                      <p:cBhvr>
                                        <p:cTn id="22" dur="2000"/>
                                        <p:tgtEl>
                                          <p:spTgt spid="5"/>
                                        </p:tgtEl>
                                      </p:cBhvr>
                                    </p:animEffect>
                                    <p:set>
                                      <p:cBhvr>
                                        <p:cTn id="23" dur="1" fill="hold">
                                          <p:stCondLst>
                                            <p:cond delay="1999"/>
                                          </p:stCondLst>
                                        </p:cTn>
                                        <p:tgtEl>
                                          <p:spTgt spid="5"/>
                                        </p:tgtEl>
                                        <p:attrNameLst>
                                          <p:attrName>style.visibility</p:attrName>
                                        </p:attrNameLst>
                                      </p:cBhvr>
                                      <p:to>
                                        <p:strVal val="hidden"/>
                                      </p:to>
                                    </p:set>
                                  </p:childTnLst>
                                </p:cTn>
                              </p:par>
                              <p:par>
                                <p:cTn id="24" presetID="4" presetClass="entr" presetSubtype="16"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box(in)">
                                      <p:cBhvr>
                                        <p:cTn id="26" dur="2000"/>
                                        <p:tgtEl>
                                          <p:spTgt spid="67"/>
                                        </p:tgtEl>
                                      </p:cBhvr>
                                    </p:animEffect>
                                  </p:childTnLst>
                                </p:cTn>
                              </p:par>
                              <p:par>
                                <p:cTn id="27" presetID="4" presetClass="entr" presetSubtype="16"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box(in)">
                                      <p:cBhvr>
                                        <p:cTn id="29" dur="2000"/>
                                        <p:tgtEl>
                                          <p:spTgt spid="71"/>
                                        </p:tgtEl>
                                      </p:cBhvr>
                                    </p:animEffect>
                                  </p:childTnLst>
                                </p:cTn>
                              </p:par>
                              <p:par>
                                <p:cTn id="30" presetID="64" presetClass="path" presetSubtype="0" accel="50000" decel="50000" fill="hold" grpId="0" nodeType="withEffect">
                                  <p:stCondLst>
                                    <p:cond delay="0"/>
                                  </p:stCondLst>
                                  <p:childTnLst>
                                    <p:animMotion origin="layout" path="M 0.0007 -0.0493 L 0.00903 -0.49375 " pathEditMode="relative" rAng="0" ptsTypes="AA">
                                      <p:cBhvr>
                                        <p:cTn id="31" dur="3000" fill="hold"/>
                                        <p:tgtEl>
                                          <p:spTgt spid="68"/>
                                        </p:tgtEl>
                                        <p:attrNameLst>
                                          <p:attrName>ppt_x</p:attrName>
                                          <p:attrName>ppt_y</p:attrName>
                                        </p:attrNameLst>
                                      </p:cBhvr>
                                      <p:rCtr x="4" y="-222"/>
                                    </p:animMotion>
                                  </p:childTnLst>
                                </p:cTn>
                              </p:par>
                              <p:par>
                                <p:cTn id="32" presetID="42" presetClass="path" presetSubtype="0" accel="50000" decel="50000" fill="hold" grpId="0" nodeType="withEffect">
                                  <p:stCondLst>
                                    <p:cond delay="0"/>
                                  </p:stCondLst>
                                  <p:childTnLst>
                                    <p:animMotion origin="layout" path="M 0.00069 -0.03218 L 0.00069 0.41227 " pathEditMode="relative" rAng="0" ptsTypes="AA">
                                      <p:cBhvr>
                                        <p:cTn id="33" dur="3000" fill="hold"/>
                                        <p:tgtEl>
                                          <p:spTgt spid="69"/>
                                        </p:tgtEl>
                                        <p:attrNameLst>
                                          <p:attrName>ppt_x</p:attrName>
                                          <p:attrName>ppt_y</p:attrName>
                                        </p:attrNameLst>
                                      </p:cBhvr>
                                      <p:rCtr x="0" y="222"/>
                                    </p:animMotion>
                                  </p:childTnLst>
                                </p:cTn>
                              </p:par>
                              <p:par>
                                <p:cTn id="34" presetID="4" presetClass="entr" presetSubtype="16" fill="hold" grpId="0" nodeType="with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box(in)">
                                      <p:cBhvr>
                                        <p:cTn id="36" dur="2000"/>
                                        <p:tgtEl>
                                          <p:spTgt spid="75"/>
                                        </p:tgtEl>
                                      </p:cBhvr>
                                    </p:animEffect>
                                  </p:childTnLst>
                                </p:cTn>
                              </p:par>
                              <p:par>
                                <p:cTn id="37" presetID="4" presetClass="exit" presetSubtype="16" fill="hold" grpId="0" nodeType="withEffect">
                                  <p:stCondLst>
                                    <p:cond delay="0"/>
                                  </p:stCondLst>
                                  <p:childTnLst>
                                    <p:animEffect transition="out" filter="box(in)">
                                      <p:cBhvr>
                                        <p:cTn id="38" dur="2000"/>
                                        <p:tgtEl>
                                          <p:spTgt spid="66"/>
                                        </p:tgtEl>
                                      </p:cBhvr>
                                    </p:animEffect>
                                    <p:set>
                                      <p:cBhvr>
                                        <p:cTn id="39" dur="1" fill="hold">
                                          <p:stCondLst>
                                            <p:cond delay="1999"/>
                                          </p:stCondLst>
                                        </p:cTn>
                                        <p:tgtEl>
                                          <p:spTgt spid="66"/>
                                        </p:tgtEl>
                                        <p:attrNameLst>
                                          <p:attrName>style.visibility</p:attrName>
                                        </p:attrNameLst>
                                      </p:cBhvr>
                                      <p:to>
                                        <p:strVal val="hidden"/>
                                      </p:to>
                                    </p:set>
                                  </p:childTnLst>
                                </p:cTn>
                              </p:par>
                            </p:childTnLst>
                          </p:cTn>
                        </p:par>
                        <p:par>
                          <p:cTn id="40" fill="hold">
                            <p:stCondLst>
                              <p:cond delay="5000"/>
                            </p:stCondLst>
                            <p:childTnLst>
                              <p:par>
                                <p:cTn id="41" presetID="4" presetClass="exit" presetSubtype="16" fill="hold" grpId="1" nodeType="afterEffect">
                                  <p:stCondLst>
                                    <p:cond delay="1500"/>
                                  </p:stCondLst>
                                  <p:childTnLst>
                                    <p:animEffect transition="out" filter="box(in)">
                                      <p:cBhvr>
                                        <p:cTn id="42" dur="2000"/>
                                        <p:tgtEl>
                                          <p:spTgt spid="61"/>
                                        </p:tgtEl>
                                      </p:cBhvr>
                                    </p:animEffect>
                                    <p:set>
                                      <p:cBhvr>
                                        <p:cTn id="43" dur="1" fill="hold">
                                          <p:stCondLst>
                                            <p:cond delay="1999"/>
                                          </p:stCondLst>
                                        </p:cTn>
                                        <p:tgtEl>
                                          <p:spTgt spid="6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74"/>
                                        </p:tgtEl>
                                        <p:attrNameLst>
                                          <p:attrName>style.visibility</p:attrName>
                                        </p:attrNameLst>
                                      </p:cBhvr>
                                      <p:to>
                                        <p:strVal val="visible"/>
                                      </p:to>
                                    </p:set>
                                    <p:animEffect transition="in" filter="wipe(left)">
                                      <p:cBhvr>
                                        <p:cTn id="48" dur="2000"/>
                                        <p:tgtEl>
                                          <p:spTgt spid="74"/>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iterate type="lt">
                                    <p:tmPct val="0"/>
                                  </p:iterate>
                                  <p:childTnLst>
                                    <p:set>
                                      <p:cBhvr>
                                        <p:cTn id="52" dur="1" fill="hold">
                                          <p:stCondLst>
                                            <p:cond delay="0"/>
                                          </p:stCondLst>
                                        </p:cTn>
                                        <p:tgtEl>
                                          <p:spTgt spid="72"/>
                                        </p:tgtEl>
                                        <p:attrNameLst>
                                          <p:attrName>style.visibility</p:attrName>
                                        </p:attrNameLst>
                                      </p:cBhvr>
                                      <p:to>
                                        <p:strVal val="visible"/>
                                      </p:to>
                                    </p:set>
                                    <p:animEffect transition="in" filter="box(in)">
                                      <p:cBhvr>
                                        <p:cTn id="53" dur="1000"/>
                                        <p:tgtEl>
                                          <p:spTgt spid="72"/>
                                        </p:tgtEl>
                                      </p:cBhvr>
                                    </p:animEffect>
                                  </p:childTnLst>
                                </p:cTn>
                              </p:par>
                            </p:childTnLst>
                          </p:cTn>
                        </p:par>
                        <p:par>
                          <p:cTn id="54" fill="hold">
                            <p:stCondLst>
                              <p:cond delay="1000"/>
                            </p:stCondLst>
                            <p:childTnLst>
                              <p:par>
                                <p:cTn id="55" presetID="34" presetClass="emph" presetSubtype="0" fill="hold" grpId="1" nodeType="afterEffect">
                                  <p:stCondLst>
                                    <p:cond delay="0"/>
                                  </p:stCondLst>
                                  <p:iterate type="lt">
                                    <p:tmPct val="10000"/>
                                  </p:iterate>
                                  <p:childTnLst>
                                    <p:animMotion origin="layout" path="M 0.0 0.0 L 0.0 -0.07213" pathEditMode="relative" ptsTypes="">
                                      <p:cBhvr>
                                        <p:cTn id="56" dur="500" accel="50000" decel="50000" autoRev="1" fill="hold">
                                          <p:stCondLst>
                                            <p:cond delay="0"/>
                                          </p:stCondLst>
                                        </p:cTn>
                                        <p:tgtEl>
                                          <p:spTgt spid="72"/>
                                        </p:tgtEl>
                                        <p:attrNameLst>
                                          <p:attrName>ppt_x</p:attrName>
                                          <p:attrName>ppt_y</p:attrName>
                                        </p:attrNameLst>
                                      </p:cBhvr>
                                    </p:animMotion>
                                    <p:animRot by="1500000">
                                      <p:cBhvr>
                                        <p:cTn id="57" dur="250" fill="hold">
                                          <p:stCondLst>
                                            <p:cond delay="0"/>
                                          </p:stCondLst>
                                        </p:cTn>
                                        <p:tgtEl>
                                          <p:spTgt spid="72"/>
                                        </p:tgtEl>
                                        <p:attrNameLst>
                                          <p:attrName>r</p:attrName>
                                        </p:attrNameLst>
                                      </p:cBhvr>
                                    </p:animRot>
                                    <p:animRot by="-1500000">
                                      <p:cBhvr>
                                        <p:cTn id="58" dur="250" fill="hold">
                                          <p:stCondLst>
                                            <p:cond delay="250"/>
                                          </p:stCondLst>
                                        </p:cTn>
                                        <p:tgtEl>
                                          <p:spTgt spid="72"/>
                                        </p:tgtEl>
                                        <p:attrNameLst>
                                          <p:attrName>r</p:attrName>
                                        </p:attrNameLst>
                                      </p:cBhvr>
                                    </p:animRot>
                                    <p:animRot by="-1500000">
                                      <p:cBhvr>
                                        <p:cTn id="59" dur="250" fill="hold">
                                          <p:stCondLst>
                                            <p:cond delay="500"/>
                                          </p:stCondLst>
                                        </p:cTn>
                                        <p:tgtEl>
                                          <p:spTgt spid="72"/>
                                        </p:tgtEl>
                                        <p:attrNameLst>
                                          <p:attrName>r</p:attrName>
                                        </p:attrNameLst>
                                      </p:cBhvr>
                                    </p:animRot>
                                    <p:animRot by="1500000">
                                      <p:cBhvr>
                                        <p:cTn id="60" dur="250" fill="hold">
                                          <p:stCondLst>
                                            <p:cond delay="750"/>
                                          </p:stCondLst>
                                        </p:cTn>
                                        <p:tgtEl>
                                          <p:spTgt spid="72"/>
                                        </p:tgtEl>
                                        <p:attrNameLst>
                                          <p:attrName>r</p:attrName>
                                        </p:attrNameLst>
                                      </p:cBhvr>
                                    </p:animRot>
                                  </p:childTnLst>
                                </p:cTn>
                              </p:par>
                            </p:childTnLst>
                          </p:cTn>
                        </p:par>
                        <p:par>
                          <p:cTn id="61" fill="hold">
                            <p:stCondLst>
                              <p:cond delay="2600"/>
                            </p:stCondLst>
                            <p:childTnLst>
                              <p:par>
                                <p:cTn id="62" presetID="4" presetClass="exit" presetSubtype="16" fill="hold" grpId="2" nodeType="afterEffect">
                                  <p:stCondLst>
                                    <p:cond delay="0"/>
                                  </p:stCondLst>
                                  <p:iterate type="lt">
                                    <p:tmPct val="0"/>
                                  </p:iterate>
                                  <p:childTnLst>
                                    <p:animEffect transition="out" filter="box(in)">
                                      <p:cBhvr>
                                        <p:cTn id="63" dur="1000"/>
                                        <p:tgtEl>
                                          <p:spTgt spid="72"/>
                                        </p:tgtEl>
                                      </p:cBhvr>
                                    </p:animEffect>
                                    <p:set>
                                      <p:cBhvr>
                                        <p:cTn id="64" dur="1" fill="hold">
                                          <p:stCondLst>
                                            <p:cond delay="999"/>
                                          </p:stCondLst>
                                        </p:cTn>
                                        <p:tgtEl>
                                          <p:spTgt spid="72"/>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grpId="0" nodeType="clickEffect">
                                  <p:stCondLst>
                                    <p:cond delay="0"/>
                                  </p:stCondLst>
                                  <p:childTnLst>
                                    <p:set>
                                      <p:cBhvr>
                                        <p:cTn id="68" dur="1" fill="hold">
                                          <p:stCondLst>
                                            <p:cond delay="0"/>
                                          </p:stCondLst>
                                        </p:cTn>
                                        <p:tgtEl>
                                          <p:spTgt spid="77"/>
                                        </p:tgtEl>
                                        <p:attrNameLst>
                                          <p:attrName>style.visibility</p:attrName>
                                        </p:attrNameLst>
                                      </p:cBhvr>
                                      <p:to>
                                        <p:strVal val="visible"/>
                                      </p:to>
                                    </p:set>
                                    <p:animEffect transition="in" filter="box(in)">
                                      <p:cBhvr>
                                        <p:cTn id="69" dur="1000"/>
                                        <p:tgtEl>
                                          <p:spTgt spid="77"/>
                                        </p:tgtEl>
                                      </p:cBhvr>
                                    </p:animEffect>
                                  </p:childTnLst>
                                </p:cTn>
                              </p:par>
                              <p:par>
                                <p:cTn id="70" presetID="4" presetClass="entr" presetSubtype="16"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box(in)">
                                      <p:cBhvr>
                                        <p:cTn id="72" dur="2000"/>
                                        <p:tgtEl>
                                          <p:spTgt spid="65"/>
                                        </p:tgtEl>
                                      </p:cBhvr>
                                    </p:animEffect>
                                  </p:childTnLst>
                                </p:cTn>
                              </p:par>
                              <p:par>
                                <p:cTn id="73" presetID="3" presetClass="exit" presetSubtype="10" fill="hold" nodeType="withEffect">
                                  <p:stCondLst>
                                    <p:cond delay="0"/>
                                  </p:stCondLst>
                                  <p:childTnLst>
                                    <p:animEffect transition="out" filter="blinds(horizontal)">
                                      <p:cBhvr>
                                        <p:cTn id="74" dur="2000"/>
                                        <p:tgtEl>
                                          <p:spTgt spid="6"/>
                                        </p:tgtEl>
                                      </p:cBhvr>
                                    </p:animEffect>
                                    <p:set>
                                      <p:cBhvr>
                                        <p:cTn id="75" dur="1" fill="hold">
                                          <p:stCondLst>
                                            <p:cond delay="1999"/>
                                          </p:stCondLst>
                                        </p:cTn>
                                        <p:tgtEl>
                                          <p:spTgt spid="6"/>
                                        </p:tgtEl>
                                        <p:attrNameLst>
                                          <p:attrName>style.visibility</p:attrName>
                                        </p:attrNameLst>
                                      </p:cBhvr>
                                      <p:to>
                                        <p:strVal val="hidden"/>
                                      </p:to>
                                    </p:set>
                                  </p:childTnLst>
                                </p:cTn>
                              </p:par>
                              <p:par>
                                <p:cTn id="76" presetID="22" presetClass="exit" presetSubtype="2" fill="hold" grpId="1" nodeType="withEffect">
                                  <p:stCondLst>
                                    <p:cond delay="0"/>
                                  </p:stCondLst>
                                  <p:childTnLst>
                                    <p:animEffect transition="out" filter="wipe(right)">
                                      <p:cBhvr>
                                        <p:cTn id="77" dur="2000"/>
                                        <p:tgtEl>
                                          <p:spTgt spid="74"/>
                                        </p:tgtEl>
                                      </p:cBhvr>
                                    </p:animEffect>
                                    <p:set>
                                      <p:cBhvr>
                                        <p:cTn id="78" dur="1" fill="hold">
                                          <p:stCondLst>
                                            <p:cond delay="1999"/>
                                          </p:stCondLst>
                                        </p:cTn>
                                        <p:tgtEl>
                                          <p:spTgt spid="74"/>
                                        </p:tgtEl>
                                        <p:attrNameLst>
                                          <p:attrName>style.visibility</p:attrName>
                                        </p:attrNameLst>
                                      </p:cBhvr>
                                      <p:to>
                                        <p:strVal val="hidden"/>
                                      </p:to>
                                    </p:set>
                                  </p:childTnLst>
                                </p:cTn>
                              </p:par>
                              <p:par>
                                <p:cTn id="79" presetID="4" presetClass="entr" presetSubtype="16" fill="hold" grpId="0" nodeType="with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box(in)">
                                      <p:cBhvr>
                                        <p:cTn id="81"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143" grpId="0" animBg="1"/>
      <p:bldP spid="66" grpId="0" animBg="1"/>
      <p:bldP spid="68" grpId="0"/>
      <p:bldP spid="69" grpId="0"/>
      <p:bldP spid="67" grpId="0" animBg="1"/>
      <p:bldP spid="71" grpId="0" animBg="1"/>
      <p:bldP spid="61" grpId="0"/>
      <p:bldP spid="61" grpId="1"/>
      <p:bldP spid="74" grpId="0"/>
      <p:bldP spid="74" grpId="1"/>
      <p:bldP spid="75" grpId="0" animBg="1"/>
      <p:bldP spid="77" grpId="0" animBg="1"/>
      <p:bldP spid="79" grpId="0"/>
      <p:bldP spid="65" grpId="0"/>
      <p:bldP spid="72" grpId="0"/>
      <p:bldP spid="72" grpId="1"/>
      <p:bldP spid="72" grpId="2"/>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95"/>
          <p:cNvGrpSpPr/>
          <p:nvPr/>
        </p:nvGrpSpPr>
        <p:grpSpPr>
          <a:xfrm>
            <a:off x="6297559" y="1524000"/>
            <a:ext cx="5586545" cy="5029200"/>
            <a:chOff x="4724400" y="1524000"/>
            <a:chExt cx="4191000" cy="5029200"/>
          </a:xfrm>
        </p:grpSpPr>
        <p:sp>
          <p:nvSpPr>
            <p:cNvPr id="103" name="Rectangle 102"/>
            <p:cNvSpPr/>
            <p:nvPr/>
          </p:nvSpPr>
          <p:spPr bwMode="auto">
            <a:xfrm>
              <a:off x="4724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05" name="TextBox 104"/>
            <p:cNvSpPr txBox="1"/>
            <p:nvPr/>
          </p:nvSpPr>
          <p:spPr>
            <a:xfrm>
              <a:off x="5410200" y="1655802"/>
              <a:ext cx="3048000" cy="276999"/>
            </a:xfrm>
            <a:prstGeom prst="rect">
              <a:avLst/>
            </a:prstGeom>
            <a:noFill/>
          </p:spPr>
          <p:txBody>
            <a:bodyPr wrap="square" lIns="0" tIns="0" rIns="0" bIns="0" rtlCol="0">
              <a:spAutoFit/>
            </a:bodyPr>
            <a:lstStyle/>
            <a:p>
              <a:pPr algn="ctr"/>
              <a:r>
                <a:rPr lang="en-US" dirty="0" smtClean="0">
                  <a:solidFill>
                    <a:schemeClr val="tx1">
                      <a:lumMod val="50000"/>
                    </a:schemeClr>
                  </a:solidFill>
                </a:rPr>
                <a:t>Atlanta Standby Data Center</a:t>
              </a:r>
            </a:p>
          </p:txBody>
        </p:sp>
      </p:grpSp>
      <p:grpSp>
        <p:nvGrpSpPr>
          <p:cNvPr id="4" name="Group 106"/>
          <p:cNvGrpSpPr/>
          <p:nvPr/>
        </p:nvGrpSpPr>
        <p:grpSpPr>
          <a:xfrm>
            <a:off x="203147" y="1524000"/>
            <a:ext cx="5586545" cy="5029200"/>
            <a:chOff x="152400" y="1524000"/>
            <a:chExt cx="4191000" cy="5029200"/>
          </a:xfrm>
        </p:grpSpPr>
        <p:sp>
          <p:nvSpPr>
            <p:cNvPr id="109" name="Rectangle 108"/>
            <p:cNvSpPr/>
            <p:nvPr/>
          </p:nvSpPr>
          <p:spPr bwMode="auto">
            <a:xfrm>
              <a:off x="152400" y="1524000"/>
              <a:ext cx="4191000" cy="5029200"/>
            </a:xfrm>
            <a:prstGeom prst="rect">
              <a:avLst/>
            </a:prstGeom>
            <a:solidFill>
              <a:schemeClr val="tx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10" name="TextBox 109"/>
            <p:cNvSpPr txBox="1"/>
            <p:nvPr/>
          </p:nvSpPr>
          <p:spPr>
            <a:xfrm>
              <a:off x="228600" y="1655802"/>
              <a:ext cx="3962400" cy="276999"/>
            </a:xfrm>
            <a:prstGeom prst="rect">
              <a:avLst/>
            </a:prstGeom>
            <a:noFill/>
          </p:spPr>
          <p:txBody>
            <a:bodyPr wrap="square" lIns="0" tIns="0" rIns="0" bIns="0" rtlCol="0">
              <a:spAutoFit/>
            </a:bodyPr>
            <a:lstStyle/>
            <a:p>
              <a:pPr algn="ctr"/>
              <a:r>
                <a:rPr lang="en-US" dirty="0" smtClean="0">
                  <a:solidFill>
                    <a:schemeClr val="tx1">
                      <a:lumMod val="50000"/>
                    </a:schemeClr>
                  </a:solidFill>
                </a:rPr>
                <a:t>Memphis  Primary Data Center</a:t>
              </a:r>
            </a:p>
          </p:txBody>
        </p:sp>
      </p:grpSp>
      <p:sp>
        <p:nvSpPr>
          <p:cNvPr id="2" name="Title 1"/>
          <p:cNvSpPr>
            <a:spLocks noGrp="1"/>
          </p:cNvSpPr>
          <p:nvPr>
            <p:ph type="title"/>
          </p:nvPr>
        </p:nvSpPr>
        <p:spPr>
          <a:xfrm>
            <a:off x="507868" y="228600"/>
            <a:ext cx="11173090" cy="1218795"/>
          </a:xfrm>
        </p:spPr>
        <p:txBody>
          <a:bodyPr/>
          <a:lstStyle/>
          <a:p>
            <a:r>
              <a:rPr lang="en-US" dirty="0" smtClean="0"/>
              <a:t>Upgrading Infrastructure </a:t>
            </a:r>
            <a:r>
              <a:rPr lang="en-US" sz="1800" dirty="0" smtClean="0"/>
              <a:t>6</a:t>
            </a:r>
            <a:br>
              <a:rPr lang="en-US" sz="1800" dirty="0" smtClean="0"/>
            </a:br>
            <a:endParaRPr lang="en-US" dirty="0"/>
          </a:p>
        </p:txBody>
      </p:sp>
      <p:pic>
        <p:nvPicPr>
          <p:cNvPr id="1026" name="Picture 2"/>
          <p:cNvPicPr>
            <a:picLocks noChangeAspect="1" noChangeArrowheads="1"/>
          </p:cNvPicPr>
          <p:nvPr/>
        </p:nvPicPr>
        <p:blipFill>
          <a:blip r:embed="rId2"/>
          <a:srcRect/>
          <a:stretch>
            <a:fillRect/>
          </a:stretch>
        </p:blipFill>
        <p:spPr bwMode="auto">
          <a:xfrm>
            <a:off x="3351927" y="914400"/>
            <a:ext cx="719926" cy="457200"/>
          </a:xfrm>
          <a:prstGeom prst="rect">
            <a:avLst/>
          </a:prstGeom>
          <a:noFill/>
          <a:ln w="9525">
            <a:noFill/>
            <a:miter lim="800000"/>
            <a:headEnd/>
            <a:tailEnd/>
          </a:ln>
          <a:effectLst/>
        </p:spPr>
      </p:pic>
      <p:pic>
        <p:nvPicPr>
          <p:cNvPr id="1027"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5180250" y="3505200"/>
            <a:ext cx="507868" cy="1219200"/>
          </a:xfrm>
          <a:prstGeom prst="rect">
            <a:avLst/>
          </a:prstGeom>
          <a:noFill/>
        </p:spPr>
      </p:pic>
      <p:pic>
        <p:nvPicPr>
          <p:cNvPr id="66"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flipH="1">
            <a:off x="6399133" y="3429000"/>
            <a:ext cx="507868" cy="1219200"/>
          </a:xfrm>
          <a:prstGeom prst="rect">
            <a:avLst/>
          </a:prstGeom>
          <a:noFill/>
        </p:spPr>
      </p:pic>
      <p:grpSp>
        <p:nvGrpSpPr>
          <p:cNvPr id="5" name="Group 130"/>
          <p:cNvGrpSpPr/>
          <p:nvPr/>
        </p:nvGrpSpPr>
        <p:grpSpPr>
          <a:xfrm>
            <a:off x="3961368" y="1371600"/>
            <a:ext cx="2092415" cy="2374392"/>
            <a:chOff x="2971800" y="1371600"/>
            <a:chExt cx="1569720" cy="2374392"/>
          </a:xfrm>
        </p:grpSpPr>
        <p:sp>
          <p:nvSpPr>
            <p:cNvPr id="73" name="Bent-Up Arrow 72"/>
            <p:cNvSpPr/>
            <p:nvPr/>
          </p:nvSpPr>
          <p:spPr bwMode="auto">
            <a:xfrm rot="16200000" flipH="1">
              <a:off x="3255264" y="2459736"/>
              <a:ext cx="2374392" cy="198120"/>
            </a:xfrm>
            <a:prstGeom prst="bentUpArrow">
              <a:avLst/>
            </a:prstGeom>
            <a:solidFill>
              <a:schemeClr val="accent4">
                <a:lumMod val="60000"/>
                <a:lumOff val="4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9" name="Rectangle 128"/>
            <p:cNvSpPr/>
            <p:nvPr/>
          </p:nvSpPr>
          <p:spPr bwMode="auto">
            <a:xfrm>
              <a:off x="2971800" y="1371600"/>
              <a:ext cx="1524000" cy="45719"/>
            </a:xfrm>
            <a:prstGeom prst="rect">
              <a:avLst/>
            </a:prstGeom>
            <a:solidFill>
              <a:schemeClr val="tx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cxnSp>
        <p:nvCxnSpPr>
          <p:cNvPr id="136" name="Straight Connector 135"/>
          <p:cNvCxnSpPr/>
          <p:nvPr/>
        </p:nvCxnSpPr>
        <p:spPr>
          <a:xfrm>
            <a:off x="5992839" y="1453393"/>
            <a:ext cx="101573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 name="Group 148"/>
          <p:cNvGrpSpPr/>
          <p:nvPr/>
        </p:nvGrpSpPr>
        <p:grpSpPr>
          <a:xfrm>
            <a:off x="2234618" y="4114800"/>
            <a:ext cx="1422030" cy="533400"/>
            <a:chOff x="1676400" y="4114800"/>
            <a:chExt cx="1066800" cy="533400"/>
          </a:xfrm>
        </p:grpSpPr>
        <p:sp>
          <p:nvSpPr>
            <p:cNvPr id="147" name="Rectangle 146"/>
            <p:cNvSpPr/>
            <p:nvPr/>
          </p:nvSpPr>
          <p:spPr bwMode="auto">
            <a:xfrm>
              <a:off x="1752600" y="4114800"/>
              <a:ext cx="9906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48" name="Down Arrow 147"/>
            <p:cNvSpPr/>
            <p:nvPr/>
          </p:nvSpPr>
          <p:spPr bwMode="auto">
            <a:xfrm>
              <a:off x="1676400" y="4114800"/>
              <a:ext cx="152400" cy="533400"/>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pic>
        <p:nvPicPr>
          <p:cNvPr id="100"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a:off x="2945633" y="3581400"/>
            <a:ext cx="507868" cy="1219200"/>
          </a:xfrm>
          <a:prstGeom prst="rect">
            <a:avLst/>
          </a:prstGeom>
          <a:noFill/>
        </p:spPr>
      </p:pic>
      <p:sp>
        <p:nvSpPr>
          <p:cNvPr id="154" name="Arc 153"/>
          <p:cNvSpPr/>
          <p:nvPr/>
        </p:nvSpPr>
        <p:spPr>
          <a:xfrm>
            <a:off x="-1625177" y="4343403"/>
            <a:ext cx="507868" cy="45719"/>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1"/>
              </a:solidFill>
            </a:endParaRPr>
          </a:p>
        </p:txBody>
      </p:sp>
      <p:sp>
        <p:nvSpPr>
          <p:cNvPr id="155" name="Arc 154"/>
          <p:cNvSpPr/>
          <p:nvPr/>
        </p:nvSpPr>
        <p:spPr>
          <a:xfrm>
            <a:off x="-3148780" y="3505200"/>
            <a:ext cx="2133044" cy="152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TextBox 89"/>
          <p:cNvSpPr txBox="1"/>
          <p:nvPr/>
        </p:nvSpPr>
        <p:spPr>
          <a:xfrm>
            <a:off x="914162" y="6216134"/>
            <a:ext cx="2234618" cy="184666"/>
          </a:xfrm>
          <a:prstGeom prst="rect">
            <a:avLst/>
          </a:prstGeom>
          <a:noFill/>
        </p:spPr>
        <p:txBody>
          <a:bodyPr wrap="square" lIns="0" tIns="0" rIns="0" bIns="0" rtlCol="0">
            <a:spAutoFit/>
          </a:bodyPr>
          <a:lstStyle/>
          <a:p>
            <a:pPr algn="ctr"/>
            <a:r>
              <a:rPr lang="en-US" sz="1200" b="1" dirty="0" smtClean="0">
                <a:solidFill>
                  <a:schemeClr val="bg1"/>
                </a:solidFill>
              </a:rPr>
              <a:t>SQL 2008 Cluster</a:t>
            </a:r>
          </a:p>
        </p:txBody>
      </p:sp>
      <p:sp>
        <p:nvSpPr>
          <p:cNvPr id="93" name="TextBox 92"/>
          <p:cNvSpPr txBox="1"/>
          <p:nvPr/>
        </p:nvSpPr>
        <p:spPr>
          <a:xfrm>
            <a:off x="11680957" y="49880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106" name="TextBox 105"/>
          <p:cNvSpPr txBox="1"/>
          <p:nvPr/>
        </p:nvSpPr>
        <p:spPr>
          <a:xfrm>
            <a:off x="304720" y="2092404"/>
            <a:ext cx="101574" cy="1107996"/>
          </a:xfrm>
          <a:prstGeom prst="rect">
            <a:avLst/>
          </a:prstGeom>
          <a:noFill/>
        </p:spPr>
        <p:txBody>
          <a:bodyPr wrap="square" lIns="0" tIns="0" rIns="0" bIns="0" rtlCol="0">
            <a:spAutoFit/>
          </a:bodyPr>
          <a:lstStyle/>
          <a:p>
            <a:pPr algn="ctr"/>
            <a:r>
              <a:rPr lang="en-US" sz="1200" b="1" dirty="0" smtClean="0">
                <a:solidFill>
                  <a:schemeClr val="bg1"/>
                </a:solidFill>
              </a:rPr>
              <a:t>MIRROR</a:t>
            </a:r>
          </a:p>
        </p:txBody>
      </p:sp>
      <p:sp>
        <p:nvSpPr>
          <p:cNvPr id="108" name="TextBox 107"/>
          <p:cNvSpPr txBox="1"/>
          <p:nvPr/>
        </p:nvSpPr>
        <p:spPr>
          <a:xfrm>
            <a:off x="3279379" y="2362200"/>
            <a:ext cx="2031471" cy="553998"/>
          </a:xfrm>
          <a:prstGeom prst="rect">
            <a:avLst/>
          </a:prstGeom>
          <a:noFill/>
        </p:spPr>
        <p:txBody>
          <a:bodyPr wrap="square" lIns="0" tIns="0" rIns="0" bIns="0" rtlCol="0">
            <a:spAutoFit/>
          </a:bodyPr>
          <a:lstStyle/>
          <a:p>
            <a:pPr algn="ctr"/>
            <a:r>
              <a:rPr lang="en-US" sz="1200" b="1" dirty="0" smtClean="0">
                <a:solidFill>
                  <a:schemeClr val="bg1"/>
                </a:solidFill>
              </a:rPr>
              <a:t>Break Mirror</a:t>
            </a:r>
          </a:p>
          <a:p>
            <a:pPr algn="ctr"/>
            <a:r>
              <a:rPr lang="en-US" sz="1200" b="1" dirty="0" smtClean="0">
                <a:solidFill>
                  <a:schemeClr val="bg1"/>
                </a:solidFill>
              </a:rPr>
              <a:t>Between Production &amp; Temporary 2008 Cluster </a:t>
            </a:r>
            <a:endParaRPr lang="en-US" sz="1200" dirty="0" smtClean="0">
              <a:gradFill>
                <a:gsLst>
                  <a:gs pos="0">
                    <a:schemeClr val="tx1"/>
                  </a:gs>
                  <a:gs pos="86000">
                    <a:schemeClr val="tx1"/>
                  </a:gs>
                </a:gsLst>
                <a:lin ang="5400000" scaled="0"/>
              </a:gradFill>
            </a:endParaRPr>
          </a:p>
        </p:txBody>
      </p:sp>
      <p:sp>
        <p:nvSpPr>
          <p:cNvPr id="112" name="TextBox 111"/>
          <p:cNvSpPr txBox="1"/>
          <p:nvPr/>
        </p:nvSpPr>
        <p:spPr>
          <a:xfrm>
            <a:off x="3279373" y="5791200"/>
            <a:ext cx="2626401" cy="338554"/>
          </a:xfrm>
          <a:prstGeom prst="rect">
            <a:avLst/>
          </a:prstGeom>
          <a:noFill/>
        </p:spPr>
        <p:txBody>
          <a:bodyPr wrap="square" lIns="0" tIns="0" rIns="0" bIns="0" rtlCol="0">
            <a:spAutoFit/>
          </a:bodyPr>
          <a:lstStyle/>
          <a:p>
            <a:pPr algn="ctr"/>
            <a:r>
              <a:rPr lang="en-US" sz="1100" b="1" dirty="0" smtClean="0">
                <a:solidFill>
                  <a:schemeClr val="bg1"/>
                </a:solidFill>
              </a:rPr>
              <a:t>Disable Log Shipping and Setup </a:t>
            </a:r>
          </a:p>
          <a:p>
            <a:pPr algn="ctr"/>
            <a:r>
              <a:rPr lang="en-US" sz="1100" b="1" dirty="0" smtClean="0">
                <a:solidFill>
                  <a:schemeClr val="bg1"/>
                </a:solidFill>
              </a:rPr>
              <a:t>Asynchronous  Mirroring  </a:t>
            </a:r>
            <a:endParaRPr lang="en-US" sz="1100" dirty="0" smtClean="0">
              <a:gradFill>
                <a:gsLst>
                  <a:gs pos="0">
                    <a:schemeClr val="tx1"/>
                  </a:gs>
                  <a:gs pos="86000">
                    <a:schemeClr val="tx1"/>
                  </a:gs>
                </a:gsLst>
                <a:lin ang="5400000" scaled="0"/>
              </a:gradFill>
            </a:endParaRPr>
          </a:p>
        </p:txBody>
      </p:sp>
      <p:grpSp>
        <p:nvGrpSpPr>
          <p:cNvPr id="7" name="Group 111"/>
          <p:cNvGrpSpPr/>
          <p:nvPr/>
        </p:nvGrpSpPr>
        <p:grpSpPr>
          <a:xfrm>
            <a:off x="3656647" y="4124965"/>
            <a:ext cx="5789692" cy="1330956"/>
            <a:chOff x="2743200" y="4411579"/>
            <a:chExt cx="4343400" cy="1050754"/>
          </a:xfrm>
        </p:grpSpPr>
        <p:sp>
          <p:nvSpPr>
            <p:cNvPr id="120" name="Rectangle 119"/>
            <p:cNvSpPr/>
            <p:nvPr/>
          </p:nvSpPr>
          <p:spPr bwMode="auto">
            <a:xfrm>
              <a:off x="2743200" y="5005133"/>
              <a:ext cx="76200" cy="457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1" name="Rectangle 120"/>
            <p:cNvSpPr/>
            <p:nvPr/>
          </p:nvSpPr>
          <p:spPr bwMode="auto">
            <a:xfrm>
              <a:off x="7010400" y="4411579"/>
              <a:ext cx="76200" cy="5334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2" name="Rectangle 121"/>
            <p:cNvSpPr/>
            <p:nvPr/>
          </p:nvSpPr>
          <p:spPr bwMode="auto">
            <a:xfrm>
              <a:off x="2743200" y="4928937"/>
              <a:ext cx="4343400" cy="76200"/>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sp>
        <p:nvSpPr>
          <p:cNvPr id="123" name="Left Arrow 122"/>
          <p:cNvSpPr/>
          <p:nvPr/>
        </p:nvSpPr>
        <p:spPr bwMode="auto">
          <a:xfrm>
            <a:off x="3351927" y="5369560"/>
            <a:ext cx="406294" cy="193040"/>
          </a:xfrm>
          <a:prstGeom prst="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124" name="Right Arrow 123"/>
          <p:cNvSpPr/>
          <p:nvPr/>
        </p:nvSpPr>
        <p:spPr bwMode="auto">
          <a:xfrm>
            <a:off x="8024310" y="4038600"/>
            <a:ext cx="1422030" cy="1524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02" name="Picture 3" descr="D:\Clip_Installer\DVD_ART\Artwork_Imagery\HARDWARE_IMAGERY\Illustration - Misc Hardware\Windows Security\Security firewall.png"/>
          <p:cNvPicPr>
            <a:picLocks noChangeAspect="1" noChangeArrowheads="1"/>
          </p:cNvPicPr>
          <p:nvPr/>
        </p:nvPicPr>
        <p:blipFill>
          <a:blip r:embed="rId3"/>
          <a:srcRect/>
          <a:stretch>
            <a:fillRect/>
          </a:stretch>
        </p:blipFill>
        <p:spPr bwMode="auto">
          <a:xfrm flipH="1">
            <a:off x="8430604" y="3429000"/>
            <a:ext cx="507868" cy="1219200"/>
          </a:xfrm>
          <a:prstGeom prst="rect">
            <a:avLst/>
          </a:prstGeom>
          <a:noFill/>
        </p:spPr>
      </p:pic>
      <p:sp>
        <p:nvSpPr>
          <p:cNvPr id="131" name="TextBox 130"/>
          <p:cNvSpPr txBox="1"/>
          <p:nvPr/>
        </p:nvSpPr>
        <p:spPr>
          <a:xfrm>
            <a:off x="3656649" y="4876800"/>
            <a:ext cx="2437765" cy="369332"/>
          </a:xfrm>
          <a:prstGeom prst="rect">
            <a:avLst/>
          </a:prstGeom>
          <a:noFill/>
        </p:spPr>
        <p:txBody>
          <a:bodyPr wrap="square" lIns="0" tIns="0" rIns="0" bIns="0" rtlCol="0">
            <a:spAutoFit/>
          </a:bodyPr>
          <a:lstStyle/>
          <a:p>
            <a:pPr algn="ctr"/>
            <a:r>
              <a:rPr lang="en-US" sz="1200" b="1" dirty="0" smtClean="0">
                <a:solidFill>
                  <a:schemeClr val="bg1"/>
                </a:solidFill>
              </a:rPr>
              <a:t>DB Connection to Memphis for Regular Test Exercise </a:t>
            </a:r>
          </a:p>
        </p:txBody>
      </p:sp>
      <p:sp>
        <p:nvSpPr>
          <p:cNvPr id="132" name="TextBox 131"/>
          <p:cNvSpPr txBox="1"/>
          <p:nvPr/>
        </p:nvSpPr>
        <p:spPr>
          <a:xfrm>
            <a:off x="6448323" y="6172200"/>
            <a:ext cx="5688118" cy="184666"/>
          </a:xfrm>
          <a:prstGeom prst="rect">
            <a:avLst/>
          </a:prstGeom>
          <a:noFill/>
        </p:spPr>
        <p:txBody>
          <a:bodyPr wrap="square" lIns="0" tIns="0" rIns="0" bIns="0" rtlCol="0">
            <a:spAutoFit/>
          </a:bodyPr>
          <a:lstStyle/>
          <a:p>
            <a:pPr algn="ctr"/>
            <a:r>
              <a:rPr lang="en-US" sz="1200" b="1" dirty="0" smtClean="0">
                <a:solidFill>
                  <a:schemeClr val="bg1"/>
                </a:solidFill>
              </a:rPr>
              <a:t>New Windows 2008 SQL 2008 Cluster with Additional Disks </a:t>
            </a:r>
          </a:p>
        </p:txBody>
      </p:sp>
      <p:sp>
        <p:nvSpPr>
          <p:cNvPr id="133" name="TextBox 132"/>
          <p:cNvSpPr txBox="1"/>
          <p:nvPr/>
        </p:nvSpPr>
        <p:spPr>
          <a:xfrm rot="5400000">
            <a:off x="-560039" y="5352210"/>
            <a:ext cx="1661993" cy="101574"/>
          </a:xfrm>
          <a:prstGeom prst="rect">
            <a:avLst/>
          </a:prstGeom>
          <a:noFill/>
        </p:spPr>
        <p:txBody>
          <a:bodyPr vert="vert270" wrap="square" lIns="0" tIns="0" rIns="0" bIns="0" rtlCol="0">
            <a:spAutoFit/>
          </a:bodyPr>
          <a:lstStyle/>
          <a:p>
            <a:r>
              <a:rPr lang="en-US" sz="1200" b="1" dirty="0" smtClean="0">
                <a:solidFill>
                  <a:schemeClr val="bg1"/>
                </a:solidFill>
              </a:rPr>
              <a:t>PRINCIPAL</a:t>
            </a:r>
          </a:p>
        </p:txBody>
      </p:sp>
      <p:grpSp>
        <p:nvGrpSpPr>
          <p:cNvPr id="8" name="Group 162"/>
          <p:cNvGrpSpPr/>
          <p:nvPr/>
        </p:nvGrpSpPr>
        <p:grpSpPr>
          <a:xfrm>
            <a:off x="507868" y="2133600"/>
            <a:ext cx="2640912" cy="1143000"/>
            <a:chOff x="381000" y="2133600"/>
            <a:chExt cx="1981200" cy="1143000"/>
          </a:xfrm>
        </p:grpSpPr>
        <p:grpSp>
          <p:nvGrpSpPr>
            <p:cNvPr id="9" name="Group 102"/>
            <p:cNvGrpSpPr/>
            <p:nvPr/>
          </p:nvGrpSpPr>
          <p:grpSpPr>
            <a:xfrm>
              <a:off x="381000" y="2133600"/>
              <a:ext cx="1981200" cy="1143000"/>
              <a:chOff x="381000" y="2133599"/>
              <a:chExt cx="1981200" cy="1143000"/>
            </a:xfrm>
            <a:scene3d>
              <a:camera prst="orthographicFront">
                <a:rot lat="0" lon="0" rev="0"/>
              </a:camera>
              <a:lightRig rig="soft" dir="t">
                <a:rot lat="0" lon="0" rev="0"/>
              </a:lightRig>
            </a:scene3d>
          </p:grpSpPr>
          <p:sp>
            <p:nvSpPr>
              <p:cNvPr id="166" name="Rounded Rectangle 165"/>
              <p:cNvSpPr/>
              <p:nvPr/>
            </p:nvSpPr>
            <p:spPr bwMode="auto">
              <a:xfrm>
                <a:off x="381000" y="2133599"/>
                <a:ext cx="1981200" cy="1143000"/>
              </a:xfrm>
              <a:prstGeom prst="roundRect">
                <a:avLst/>
              </a:prstGeom>
              <a:ln>
                <a:noFill/>
                <a:headEnd type="none" w="med" len="med"/>
                <a:tailEnd type="none" w="med" len="med"/>
              </a:ln>
              <a:effectLst>
                <a:outerShdw blurRad="107950" dist="12700" dir="5400000" algn="ctr">
                  <a:srgbClr val="000000"/>
                </a:outerShdw>
              </a:effectLst>
              <a:scene3d>
                <a:camera prst="orthographicFront" fov="0">
                  <a:rot lat="0" lon="0" rev="0"/>
                </a:camera>
                <a:lightRig rig="contrasting" dir="t">
                  <a:rot lat="0" lon="0" rev="1200000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pic>
            <p:nvPicPr>
              <p:cNvPr id="167" name="Picture 166"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15240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pic>
            <p:nvPicPr>
              <p:cNvPr id="168" name="Picture 167"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rot="10800000" flipV="1">
                <a:off x="685800" y="2209799"/>
                <a:ext cx="539177" cy="1066800"/>
              </a:xfrm>
              <a:prstGeom prst="rect">
                <a:avLst/>
              </a:prstGeom>
              <a:noFill/>
              <a:ln>
                <a:noFill/>
              </a:ln>
              <a:effectLst>
                <a:outerShdw blurRad="107950" dist="12700" dir="5400000" algn="ctr">
                  <a:srgbClr val="000000"/>
                </a:outerShdw>
              </a:effectLst>
              <a:sp3d contourW="44450" prstMaterial="matte">
                <a:bevelT w="63500" h="63500" prst="artDeco"/>
                <a:contourClr>
                  <a:srgbClr val="FFFFFF"/>
                </a:contourClr>
              </a:sp3d>
            </p:spPr>
          </p:pic>
        </p:grpSp>
        <p:sp>
          <p:nvSpPr>
            <p:cNvPr id="165" name="Freeform 164"/>
            <p:cNvSpPr/>
            <p:nvPr/>
          </p:nvSpPr>
          <p:spPr>
            <a:xfrm>
              <a:off x="1023938" y="2528888"/>
              <a:ext cx="709612" cy="266700"/>
            </a:xfrm>
            <a:custGeom>
              <a:avLst/>
              <a:gdLst>
                <a:gd name="connsiteX0" fmla="*/ 0 w 709612"/>
                <a:gd name="connsiteY0" fmla="*/ 266700 h 266700"/>
                <a:gd name="connsiteX1" fmla="*/ 285750 w 709612"/>
                <a:gd name="connsiteY1" fmla="*/ 14287 h 266700"/>
                <a:gd name="connsiteX2" fmla="*/ 419100 w 709612"/>
                <a:gd name="connsiteY2" fmla="*/ 257175 h 266700"/>
                <a:gd name="connsiteX3" fmla="*/ 666750 w 709612"/>
                <a:gd name="connsiteY3" fmla="*/ 38100 h 266700"/>
                <a:gd name="connsiteX4" fmla="*/ 676275 w 709612"/>
                <a:gd name="connsiteY4" fmla="*/ 28575 h 266700"/>
                <a:gd name="connsiteX5" fmla="*/ 685800 w 709612"/>
                <a:gd name="connsiteY5" fmla="*/ 23812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612" h="266700">
                  <a:moveTo>
                    <a:pt x="0" y="266700"/>
                  </a:moveTo>
                  <a:cubicBezTo>
                    <a:pt x="107950" y="141287"/>
                    <a:pt x="215900" y="15875"/>
                    <a:pt x="285750" y="14287"/>
                  </a:cubicBezTo>
                  <a:cubicBezTo>
                    <a:pt x="355600" y="12700"/>
                    <a:pt x="355600" y="253206"/>
                    <a:pt x="419100" y="257175"/>
                  </a:cubicBezTo>
                  <a:cubicBezTo>
                    <a:pt x="482600" y="261144"/>
                    <a:pt x="623888" y="76200"/>
                    <a:pt x="666750" y="38100"/>
                  </a:cubicBezTo>
                  <a:cubicBezTo>
                    <a:pt x="709612" y="0"/>
                    <a:pt x="673100" y="30956"/>
                    <a:pt x="676275" y="28575"/>
                  </a:cubicBezTo>
                  <a:cubicBezTo>
                    <a:pt x="679450" y="26194"/>
                    <a:pt x="685800" y="23812"/>
                    <a:pt x="685800" y="23812"/>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0" name="Group 168"/>
          <p:cNvGrpSpPr/>
          <p:nvPr/>
        </p:nvGrpSpPr>
        <p:grpSpPr>
          <a:xfrm>
            <a:off x="406294" y="4724400"/>
            <a:ext cx="2945633" cy="1676400"/>
            <a:chOff x="304800" y="4724400"/>
            <a:chExt cx="2209800" cy="1676400"/>
          </a:xfrm>
        </p:grpSpPr>
        <p:grpSp>
          <p:nvGrpSpPr>
            <p:cNvPr id="11" name="Group 156"/>
            <p:cNvGrpSpPr/>
            <p:nvPr/>
          </p:nvGrpSpPr>
          <p:grpSpPr>
            <a:xfrm>
              <a:off x="304800" y="4724400"/>
              <a:ext cx="2209800" cy="1676400"/>
              <a:chOff x="304800" y="4724400"/>
              <a:chExt cx="2209800" cy="1676400"/>
            </a:xfrm>
          </p:grpSpPr>
          <p:grpSp>
            <p:nvGrpSpPr>
              <p:cNvPr id="12" name="Group 116"/>
              <p:cNvGrpSpPr/>
              <p:nvPr/>
            </p:nvGrpSpPr>
            <p:grpSpPr>
              <a:xfrm>
                <a:off x="304800" y="4724400"/>
                <a:ext cx="2209800" cy="1676400"/>
                <a:chOff x="304800" y="4724400"/>
                <a:chExt cx="2209800" cy="1676400"/>
              </a:xfrm>
            </p:grpSpPr>
            <p:sp>
              <p:nvSpPr>
                <p:cNvPr id="174" name="Rounded Rectangle 173"/>
                <p:cNvSpPr/>
                <p:nvPr/>
              </p:nvSpPr>
              <p:spPr bwMode="auto">
                <a:xfrm>
                  <a:off x="304800" y="4724400"/>
                  <a:ext cx="2209800" cy="1447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3" name="Group 9"/>
                <p:cNvGrpSpPr/>
                <p:nvPr/>
              </p:nvGrpSpPr>
              <p:grpSpPr>
                <a:xfrm>
                  <a:off x="381000" y="5029200"/>
                  <a:ext cx="2064827" cy="1371600"/>
                  <a:chOff x="609600" y="5029200"/>
                  <a:chExt cx="2064827" cy="1371600"/>
                </a:xfrm>
              </p:grpSpPr>
              <p:pic>
                <p:nvPicPr>
                  <p:cNvPr id="176" name="Picture 175"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177" name="Picture 4"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178" name="Picture 177"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173" name="TextBox 172"/>
              <p:cNvSpPr txBox="1"/>
              <p:nvPr/>
            </p:nvSpPr>
            <p:spPr>
              <a:xfrm>
                <a:off x="1295400" y="4800600"/>
                <a:ext cx="990600" cy="184666"/>
              </a:xfrm>
              <a:prstGeom prst="rect">
                <a:avLst/>
              </a:prstGeom>
              <a:noFill/>
            </p:spPr>
            <p:txBody>
              <a:bodyPr wrap="square" lIns="0" tIns="0" rIns="0" bIns="0" rtlCol="0">
                <a:spAutoFit/>
              </a:bodyPr>
              <a:lstStyle/>
              <a:p>
                <a:r>
                  <a:rPr lang="en-US" sz="1200" dirty="0" smtClean="0">
                    <a:solidFill>
                      <a:schemeClr val="bg1"/>
                    </a:solidFill>
                  </a:rPr>
                  <a:t>Preferred</a:t>
                </a:r>
              </a:p>
            </p:txBody>
          </p:sp>
        </p:grpSp>
        <p:sp>
          <p:nvSpPr>
            <p:cNvPr id="171" name="Freeform 170"/>
            <p:cNvSpPr/>
            <p:nvPr/>
          </p:nvSpPr>
          <p:spPr>
            <a:xfrm>
              <a:off x="685800" y="51816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4" name="Group 186"/>
          <p:cNvGrpSpPr/>
          <p:nvPr/>
        </p:nvGrpSpPr>
        <p:grpSpPr>
          <a:xfrm>
            <a:off x="8532178" y="4876800"/>
            <a:ext cx="3047206" cy="1447800"/>
            <a:chOff x="6400800" y="4953000"/>
            <a:chExt cx="2286000" cy="1447800"/>
          </a:xfrm>
        </p:grpSpPr>
        <p:grpSp>
          <p:nvGrpSpPr>
            <p:cNvPr id="15" name="Group 125"/>
            <p:cNvGrpSpPr/>
            <p:nvPr/>
          </p:nvGrpSpPr>
          <p:grpSpPr>
            <a:xfrm>
              <a:off x="6400800" y="4953000"/>
              <a:ext cx="2286000" cy="1447800"/>
              <a:chOff x="6400800" y="4953000"/>
              <a:chExt cx="2286000" cy="1447800"/>
            </a:xfrm>
          </p:grpSpPr>
          <p:sp>
            <p:nvSpPr>
              <p:cNvPr id="190" name="Rounded Rectangle 189"/>
              <p:cNvSpPr/>
              <p:nvPr/>
            </p:nvSpPr>
            <p:spPr bwMode="auto">
              <a:xfrm>
                <a:off x="6400800" y="4953000"/>
                <a:ext cx="2286000" cy="1295400"/>
              </a:xfrm>
              <a:prstGeom prst="roundRect">
                <a:avLst/>
              </a:prstGeom>
              <a:solidFill>
                <a:schemeClr val="bg2">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6" name="Group 11"/>
              <p:cNvGrpSpPr/>
              <p:nvPr/>
            </p:nvGrpSpPr>
            <p:grpSpPr>
              <a:xfrm rot="10800000" flipV="1">
                <a:off x="6553200" y="5029200"/>
                <a:ext cx="2064827" cy="1371600"/>
                <a:chOff x="609600" y="5029200"/>
                <a:chExt cx="2064827" cy="1371600"/>
              </a:xfrm>
            </p:grpSpPr>
            <p:pic>
              <p:nvPicPr>
                <p:cNvPr id="192" name="Picture 191"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981200" y="5029200"/>
                  <a:ext cx="693227" cy="1371600"/>
                </a:xfrm>
                <a:prstGeom prst="rect">
                  <a:avLst/>
                </a:prstGeom>
                <a:noFill/>
              </p:spPr>
            </p:pic>
            <p:pic>
              <p:nvPicPr>
                <p:cNvPr id="193" name="Picture 192"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609600" y="5029200"/>
                  <a:ext cx="457200" cy="904603"/>
                </a:xfrm>
                <a:prstGeom prst="rect">
                  <a:avLst/>
                </a:prstGeom>
                <a:noFill/>
              </p:spPr>
            </p:pic>
            <p:pic>
              <p:nvPicPr>
                <p:cNvPr id="194" name="Picture 193" descr="E:\Users\ashammou.ITS\AppData\Local\Microsoft\Windows\Temporary Internet Files\Content.IE5\5UFWJ0G8\MCj04352420000[1].png"/>
                <p:cNvPicPr>
                  <a:picLocks noChangeAspect="1" noChangeArrowheads="1"/>
                </p:cNvPicPr>
                <p:nvPr/>
              </p:nvPicPr>
              <p:blipFill>
                <a:blip r:embed="rId4" cstate="print"/>
                <a:srcRect/>
                <a:stretch>
                  <a:fillRect/>
                </a:stretch>
              </p:blipFill>
              <p:spPr bwMode="auto">
                <a:xfrm>
                  <a:off x="1177386" y="5029200"/>
                  <a:ext cx="693227" cy="1371600"/>
                </a:xfrm>
                <a:prstGeom prst="rect">
                  <a:avLst/>
                </a:prstGeom>
                <a:noFill/>
              </p:spPr>
            </p:pic>
          </p:grpSp>
        </p:grpSp>
        <p:sp>
          <p:nvSpPr>
            <p:cNvPr id="189" name="Freeform 188"/>
            <p:cNvSpPr/>
            <p:nvPr/>
          </p:nvSpPr>
          <p:spPr>
            <a:xfrm>
              <a:off x="7010400" y="5257800"/>
              <a:ext cx="1295400" cy="477837"/>
            </a:xfrm>
            <a:custGeom>
              <a:avLst/>
              <a:gdLst>
                <a:gd name="connsiteX0" fmla="*/ 0 w 1000125"/>
                <a:gd name="connsiteY0" fmla="*/ 477837 h 477837"/>
                <a:gd name="connsiteX1" fmla="*/ 276225 w 1000125"/>
                <a:gd name="connsiteY1" fmla="*/ 58737 h 477837"/>
                <a:gd name="connsiteX2" fmla="*/ 657225 w 1000125"/>
                <a:gd name="connsiteY2" fmla="*/ 449262 h 477837"/>
                <a:gd name="connsiteX3" fmla="*/ 952500 w 1000125"/>
                <a:gd name="connsiteY3" fmla="*/ 68262 h 477837"/>
                <a:gd name="connsiteX4" fmla="*/ 942975 w 1000125"/>
                <a:gd name="connsiteY4" fmla="*/ 39687 h 477837"/>
                <a:gd name="connsiteX5" fmla="*/ 952500 w 1000125"/>
                <a:gd name="connsiteY5" fmla="*/ 39687 h 47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125" h="477837">
                  <a:moveTo>
                    <a:pt x="0" y="477837"/>
                  </a:moveTo>
                  <a:cubicBezTo>
                    <a:pt x="83344" y="270668"/>
                    <a:pt x="166688" y="63499"/>
                    <a:pt x="276225" y="58737"/>
                  </a:cubicBezTo>
                  <a:cubicBezTo>
                    <a:pt x="385762" y="53975"/>
                    <a:pt x="544513" y="447675"/>
                    <a:pt x="657225" y="449262"/>
                  </a:cubicBezTo>
                  <a:cubicBezTo>
                    <a:pt x="769937" y="450849"/>
                    <a:pt x="904875" y="136524"/>
                    <a:pt x="952500" y="68262"/>
                  </a:cubicBezTo>
                  <a:cubicBezTo>
                    <a:pt x="1000125" y="0"/>
                    <a:pt x="942975" y="44449"/>
                    <a:pt x="942975" y="39687"/>
                  </a:cubicBezTo>
                  <a:cubicBezTo>
                    <a:pt x="942975" y="34925"/>
                    <a:pt x="947737" y="37306"/>
                    <a:pt x="952500" y="39687"/>
                  </a:cubicBezTo>
                </a:path>
              </a:pathLst>
            </a:cu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91" name="TextBox 90"/>
          <p:cNvSpPr txBox="1"/>
          <p:nvPr/>
        </p:nvSpPr>
        <p:spPr>
          <a:xfrm>
            <a:off x="9040045" y="6292334"/>
            <a:ext cx="2234618" cy="184666"/>
          </a:xfrm>
          <a:prstGeom prst="rect">
            <a:avLst/>
          </a:prstGeom>
          <a:noFill/>
        </p:spPr>
        <p:txBody>
          <a:bodyPr wrap="square" lIns="0" tIns="0" rIns="0" bIns="0" rtlCol="0">
            <a:spAutoFit/>
          </a:bodyPr>
          <a:lstStyle/>
          <a:p>
            <a:pPr algn="ctr"/>
            <a:r>
              <a:rPr lang="en-US" sz="1200" b="1" dirty="0" smtClean="0">
                <a:solidFill>
                  <a:schemeClr val="bg1"/>
                </a:solidFill>
              </a:rPr>
              <a:t>SQL 2008 Cluster</a:t>
            </a:r>
          </a:p>
        </p:txBody>
      </p:sp>
      <p:sp>
        <p:nvSpPr>
          <p:cNvPr id="89" name="TextBox 88"/>
          <p:cNvSpPr txBox="1"/>
          <p:nvPr/>
        </p:nvSpPr>
        <p:spPr>
          <a:xfrm>
            <a:off x="6399133" y="5008602"/>
            <a:ext cx="2234618" cy="369332"/>
          </a:xfrm>
          <a:prstGeom prst="rect">
            <a:avLst/>
          </a:prstGeom>
          <a:noFill/>
        </p:spPr>
        <p:txBody>
          <a:bodyPr wrap="square" lIns="0" tIns="0" rIns="0" bIns="0" rtlCol="0">
            <a:spAutoFit/>
          </a:bodyPr>
          <a:lstStyle/>
          <a:p>
            <a:pPr algn="ctr"/>
            <a:r>
              <a:rPr lang="en-US" sz="1200" b="1" dirty="0" smtClean="0">
                <a:solidFill>
                  <a:schemeClr val="bg1"/>
                </a:solidFill>
              </a:rPr>
              <a:t>Setup SQL Server 2008</a:t>
            </a:r>
          </a:p>
          <a:p>
            <a:pPr algn="ctr"/>
            <a:r>
              <a:rPr lang="en-US" sz="1200" b="1" dirty="0" smtClean="0">
                <a:solidFill>
                  <a:schemeClr val="bg1"/>
                </a:solidFill>
              </a:rPr>
              <a:t>Cluster</a:t>
            </a:r>
          </a:p>
        </p:txBody>
      </p:sp>
      <p:sp>
        <p:nvSpPr>
          <p:cNvPr id="196" name="TextBox 195"/>
          <p:cNvSpPr txBox="1"/>
          <p:nvPr/>
        </p:nvSpPr>
        <p:spPr>
          <a:xfrm>
            <a:off x="6500708" y="5334000"/>
            <a:ext cx="1929897" cy="184666"/>
          </a:xfrm>
          <a:prstGeom prst="rect">
            <a:avLst/>
          </a:prstGeom>
          <a:noFill/>
        </p:spPr>
        <p:txBody>
          <a:bodyPr wrap="square" lIns="0" tIns="0" rIns="0" bIns="0" rtlCol="0">
            <a:spAutoFit/>
          </a:bodyPr>
          <a:lstStyle/>
          <a:p>
            <a:r>
              <a:rPr lang="en-US" sz="1200" b="1" dirty="0" smtClean="0">
                <a:solidFill>
                  <a:schemeClr val="bg1"/>
                </a:solidFill>
              </a:rPr>
              <a:t>Setup Log Shipping</a:t>
            </a:r>
          </a:p>
        </p:txBody>
      </p:sp>
      <p:sp>
        <p:nvSpPr>
          <p:cNvPr id="104" name="Right Arrow 103"/>
          <p:cNvSpPr/>
          <p:nvPr/>
        </p:nvSpPr>
        <p:spPr bwMode="auto">
          <a:xfrm>
            <a:off x="3351927" y="5638800"/>
            <a:ext cx="5383398" cy="2286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99" name="Right Arrow 98"/>
          <p:cNvSpPr/>
          <p:nvPr/>
        </p:nvSpPr>
        <p:spPr bwMode="auto">
          <a:xfrm>
            <a:off x="3351927" y="5486400"/>
            <a:ext cx="5383398" cy="228600"/>
          </a:xfrm>
          <a:prstGeom prst="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sp>
        <p:nvSpPr>
          <p:cNvPr id="87" name="Up Arrow 86"/>
          <p:cNvSpPr/>
          <p:nvPr/>
        </p:nvSpPr>
        <p:spPr bwMode="auto">
          <a:xfrm>
            <a:off x="2539340" y="3276600"/>
            <a:ext cx="203147" cy="1447800"/>
          </a:xfrm>
          <a:prstGeom prst="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7" name="Group 91"/>
          <p:cNvGrpSpPr/>
          <p:nvPr/>
        </p:nvGrpSpPr>
        <p:grpSpPr>
          <a:xfrm>
            <a:off x="10055780" y="3962400"/>
            <a:ext cx="1218883" cy="685800"/>
            <a:chOff x="1524000" y="3657600"/>
            <a:chExt cx="914400" cy="685800"/>
          </a:xfrm>
        </p:grpSpPr>
        <p:grpSp>
          <p:nvGrpSpPr>
            <p:cNvPr id="18" name="Group 85"/>
            <p:cNvGrpSpPr/>
            <p:nvPr/>
          </p:nvGrpSpPr>
          <p:grpSpPr>
            <a:xfrm>
              <a:off x="1524000" y="3657600"/>
              <a:ext cx="914400" cy="685800"/>
              <a:chOff x="1676400" y="3505200"/>
              <a:chExt cx="914400" cy="685800"/>
            </a:xfrm>
          </p:grpSpPr>
          <p:sp>
            <p:nvSpPr>
              <p:cNvPr id="119" name="Rounded Rectangle 118"/>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19" name="Group 79"/>
              <p:cNvGrpSpPr/>
              <p:nvPr/>
            </p:nvGrpSpPr>
            <p:grpSpPr>
              <a:xfrm>
                <a:off x="1752600" y="3657600"/>
                <a:ext cx="714919" cy="455944"/>
                <a:chOff x="381000" y="3810000"/>
                <a:chExt cx="714919" cy="455944"/>
              </a:xfrm>
            </p:grpSpPr>
            <p:pic>
              <p:nvPicPr>
                <p:cNvPr id="127"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34"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117" name="Rectangle 116"/>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cxnSp>
        <p:nvCxnSpPr>
          <p:cNvPr id="139" name="Straight Connector 138"/>
          <p:cNvCxnSpPr/>
          <p:nvPr/>
        </p:nvCxnSpPr>
        <p:spPr>
          <a:xfrm>
            <a:off x="9446341" y="43434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1726750" y="4267200"/>
            <a:ext cx="609441"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0" name="Group 91"/>
          <p:cNvGrpSpPr/>
          <p:nvPr/>
        </p:nvGrpSpPr>
        <p:grpSpPr>
          <a:xfrm>
            <a:off x="507867" y="3810000"/>
            <a:ext cx="1218883" cy="685800"/>
            <a:chOff x="1524000" y="3657600"/>
            <a:chExt cx="914400" cy="685800"/>
          </a:xfrm>
        </p:grpSpPr>
        <p:grpSp>
          <p:nvGrpSpPr>
            <p:cNvPr id="21" name="Group 85"/>
            <p:cNvGrpSpPr/>
            <p:nvPr/>
          </p:nvGrpSpPr>
          <p:grpSpPr>
            <a:xfrm>
              <a:off x="1524000" y="3657600"/>
              <a:ext cx="914400" cy="685800"/>
              <a:chOff x="1676400" y="3505200"/>
              <a:chExt cx="914400" cy="685800"/>
            </a:xfrm>
          </p:grpSpPr>
          <p:sp>
            <p:nvSpPr>
              <p:cNvPr id="153" name="Rounded Rectangle 152"/>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2" name="Group 79"/>
              <p:cNvGrpSpPr/>
              <p:nvPr/>
            </p:nvGrpSpPr>
            <p:grpSpPr>
              <a:xfrm>
                <a:off x="1752600" y="3657600"/>
                <a:ext cx="714919" cy="455944"/>
                <a:chOff x="381000" y="3810000"/>
                <a:chExt cx="714919" cy="455944"/>
              </a:xfrm>
            </p:grpSpPr>
            <p:pic>
              <p:nvPicPr>
                <p:cNvPr id="157"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160"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152" name="Rectangle 151"/>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grpSp>
        <p:nvGrpSpPr>
          <p:cNvPr id="23" name="Group 162"/>
          <p:cNvGrpSpPr/>
          <p:nvPr/>
        </p:nvGrpSpPr>
        <p:grpSpPr>
          <a:xfrm>
            <a:off x="3758222" y="3429000"/>
            <a:ext cx="1218883" cy="1295400"/>
            <a:chOff x="2152620" y="1981200"/>
            <a:chExt cx="914400" cy="1295400"/>
          </a:xfrm>
        </p:grpSpPr>
        <p:sp>
          <p:nvSpPr>
            <p:cNvPr id="164" name="Rounded Rectangle 163"/>
            <p:cNvSpPr/>
            <p:nvPr/>
          </p:nvSpPr>
          <p:spPr bwMode="auto">
            <a:xfrm>
              <a:off x="2152620" y="19812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4" name="Group 127"/>
            <p:cNvGrpSpPr/>
            <p:nvPr/>
          </p:nvGrpSpPr>
          <p:grpSpPr>
            <a:xfrm>
              <a:off x="2228820" y="1981200"/>
              <a:ext cx="762000" cy="1219200"/>
              <a:chOff x="2362200" y="1981200"/>
              <a:chExt cx="762000" cy="1219200"/>
            </a:xfrm>
          </p:grpSpPr>
          <p:grpSp>
            <p:nvGrpSpPr>
              <p:cNvPr id="25" name="Group 121"/>
              <p:cNvGrpSpPr/>
              <p:nvPr/>
            </p:nvGrpSpPr>
            <p:grpSpPr>
              <a:xfrm>
                <a:off x="2385741" y="2133600"/>
                <a:ext cx="714919" cy="1066800"/>
                <a:chOff x="2362200" y="2133600"/>
                <a:chExt cx="714919" cy="1066800"/>
              </a:xfrm>
            </p:grpSpPr>
            <p:pic>
              <p:nvPicPr>
                <p:cNvPr id="175"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79"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80"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81"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82"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72" name="TextBox 171"/>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26" name="Group 182"/>
          <p:cNvGrpSpPr/>
          <p:nvPr/>
        </p:nvGrpSpPr>
        <p:grpSpPr>
          <a:xfrm>
            <a:off x="7008574" y="3429000"/>
            <a:ext cx="1218883" cy="1295400"/>
            <a:chOff x="5257800" y="3429000"/>
            <a:chExt cx="914400" cy="1295400"/>
          </a:xfrm>
        </p:grpSpPr>
        <p:sp>
          <p:nvSpPr>
            <p:cNvPr id="184" name="Rounded Rectangle 183"/>
            <p:cNvSpPr/>
            <p:nvPr/>
          </p:nvSpPr>
          <p:spPr bwMode="auto">
            <a:xfrm>
              <a:off x="5257800" y="3429000"/>
              <a:ext cx="914400" cy="12954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27" name="Group 127"/>
            <p:cNvGrpSpPr/>
            <p:nvPr/>
          </p:nvGrpSpPr>
          <p:grpSpPr>
            <a:xfrm>
              <a:off x="5334000" y="3429000"/>
              <a:ext cx="762000" cy="1219200"/>
              <a:chOff x="2362200" y="1981200"/>
              <a:chExt cx="762000" cy="1219200"/>
            </a:xfrm>
          </p:grpSpPr>
          <p:grpSp>
            <p:nvGrpSpPr>
              <p:cNvPr id="28" name="Group 121"/>
              <p:cNvGrpSpPr/>
              <p:nvPr/>
            </p:nvGrpSpPr>
            <p:grpSpPr>
              <a:xfrm>
                <a:off x="2385741" y="2133600"/>
                <a:ext cx="714919" cy="1066800"/>
                <a:chOff x="2362200" y="2133600"/>
                <a:chExt cx="714919" cy="1066800"/>
              </a:xfrm>
            </p:grpSpPr>
            <p:pic>
              <p:nvPicPr>
                <p:cNvPr id="188"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133600"/>
                  <a:ext cx="714919" cy="227344"/>
                </a:xfrm>
                <a:prstGeom prst="rect">
                  <a:avLst/>
                </a:prstGeom>
                <a:noFill/>
              </p:spPr>
            </p:pic>
            <p:pic>
              <p:nvPicPr>
                <p:cNvPr id="191"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343464"/>
                  <a:ext cx="714919" cy="227344"/>
                </a:xfrm>
                <a:prstGeom prst="rect">
                  <a:avLst/>
                </a:prstGeom>
                <a:noFill/>
              </p:spPr>
            </p:pic>
            <p:pic>
              <p:nvPicPr>
                <p:cNvPr id="195"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973056"/>
                  <a:ext cx="714919" cy="227344"/>
                </a:xfrm>
                <a:prstGeom prst="rect">
                  <a:avLst/>
                </a:prstGeom>
                <a:noFill/>
              </p:spPr>
            </p:pic>
            <p:pic>
              <p:nvPicPr>
                <p:cNvPr id="197"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553328"/>
                  <a:ext cx="714919" cy="227344"/>
                </a:xfrm>
                <a:prstGeom prst="rect">
                  <a:avLst/>
                </a:prstGeom>
                <a:noFill/>
              </p:spPr>
            </p:pic>
            <p:pic>
              <p:nvPicPr>
                <p:cNvPr id="198" name="Picture 4" descr="D:\Clip_Installer\DVD_ART\Artwork_Imagery\HARDWARE_IMAGERY\Photos - OEM Hardware\Server Computer\HP Compaq ProLiant BL e-Class -  p-Class Enterprise server.png"/>
                <p:cNvPicPr>
                  <a:picLocks noChangeAspect="1" noChangeArrowheads="1"/>
                </p:cNvPicPr>
                <p:nvPr/>
              </p:nvPicPr>
              <p:blipFill>
                <a:blip r:embed="rId6"/>
                <a:srcRect/>
                <a:stretch>
                  <a:fillRect/>
                </a:stretch>
              </p:blipFill>
              <p:spPr bwMode="auto">
                <a:xfrm>
                  <a:off x="2362200" y="2763192"/>
                  <a:ext cx="714919" cy="227344"/>
                </a:xfrm>
                <a:prstGeom prst="rect">
                  <a:avLst/>
                </a:prstGeom>
                <a:noFill/>
              </p:spPr>
            </p:pic>
          </p:grpSp>
          <p:sp>
            <p:nvSpPr>
              <p:cNvPr id="187" name="TextBox 186"/>
              <p:cNvSpPr txBox="1"/>
              <p:nvPr/>
            </p:nvSpPr>
            <p:spPr>
              <a:xfrm>
                <a:off x="2362200" y="1981200"/>
                <a:ext cx="762000" cy="184666"/>
              </a:xfrm>
              <a:prstGeom prst="rect">
                <a:avLst/>
              </a:prstGeom>
              <a:noFill/>
            </p:spPr>
            <p:txBody>
              <a:bodyPr wrap="square" lIns="0" tIns="0" rIns="0" bIns="0" rtlCol="0">
                <a:spAutoFit/>
              </a:bodyPr>
              <a:lstStyle/>
              <a:p>
                <a:r>
                  <a:rPr lang="en-US" sz="1200" dirty="0" smtClean="0">
                    <a:solidFill>
                      <a:schemeClr val="bg1"/>
                    </a:solidFill>
                  </a:rPr>
                  <a:t>WEB FARM</a:t>
                </a:r>
              </a:p>
            </p:txBody>
          </p:sp>
        </p:grpSp>
      </p:grpSp>
      <p:grpSp>
        <p:nvGrpSpPr>
          <p:cNvPr id="29" name="Group 91"/>
          <p:cNvGrpSpPr/>
          <p:nvPr/>
        </p:nvGrpSpPr>
        <p:grpSpPr>
          <a:xfrm>
            <a:off x="7008574" y="914400"/>
            <a:ext cx="1117309" cy="533400"/>
            <a:chOff x="1524000" y="3657600"/>
            <a:chExt cx="914400" cy="685800"/>
          </a:xfrm>
        </p:grpSpPr>
        <p:grpSp>
          <p:nvGrpSpPr>
            <p:cNvPr id="30" name="Group 85"/>
            <p:cNvGrpSpPr/>
            <p:nvPr/>
          </p:nvGrpSpPr>
          <p:grpSpPr>
            <a:xfrm>
              <a:off x="1524000" y="3657600"/>
              <a:ext cx="914400" cy="685800"/>
              <a:chOff x="1676400" y="3505200"/>
              <a:chExt cx="914400" cy="685800"/>
            </a:xfrm>
          </p:grpSpPr>
          <p:sp>
            <p:nvSpPr>
              <p:cNvPr id="202" name="Rounded Rectangle 201"/>
              <p:cNvSpPr/>
              <p:nvPr/>
            </p:nvSpPr>
            <p:spPr bwMode="auto">
              <a:xfrm>
                <a:off x="1676400" y="3505200"/>
                <a:ext cx="914400" cy="685800"/>
              </a:xfrm>
              <a:prstGeom prst="roundRect">
                <a:avLst/>
              </a:prstGeom>
              <a:solidFill>
                <a:schemeClr val="accent1">
                  <a:lumMod val="60000"/>
                  <a:lumOff val="40000"/>
                </a:schemeClr>
              </a:solidFill>
              <a:ln>
                <a:noFill/>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solidFill>
                    <a:schemeClr val="tx1"/>
                  </a:solidFill>
                </a:endParaRPr>
              </a:p>
            </p:txBody>
          </p:sp>
          <p:grpSp>
            <p:nvGrpSpPr>
              <p:cNvPr id="31" name="Group 79"/>
              <p:cNvGrpSpPr/>
              <p:nvPr/>
            </p:nvGrpSpPr>
            <p:grpSpPr>
              <a:xfrm>
                <a:off x="1752600" y="3657600"/>
                <a:ext cx="714919" cy="455944"/>
                <a:chOff x="381000" y="3810000"/>
                <a:chExt cx="714919" cy="455944"/>
              </a:xfrm>
            </p:grpSpPr>
            <p:pic>
              <p:nvPicPr>
                <p:cNvPr id="204"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3810000"/>
                  <a:ext cx="714919" cy="227344"/>
                </a:xfrm>
                <a:prstGeom prst="rect">
                  <a:avLst/>
                </a:prstGeom>
                <a:noFill/>
              </p:spPr>
            </p:pic>
            <p:pic>
              <p:nvPicPr>
                <p:cNvPr id="205" name="Picture 4" descr="D:\Clip_Installer\DVD_ART\Artwork_Imagery\HARDWARE_IMAGERY\Photos - OEM Hardware\Server Computer\HP Compaq ProLiant BL e-Class -  p-Class Enterprise server.png"/>
                <p:cNvPicPr>
                  <a:picLocks noChangeAspect="1" noChangeArrowheads="1"/>
                </p:cNvPicPr>
                <p:nvPr/>
              </p:nvPicPr>
              <p:blipFill>
                <a:blip r:embed="rId5" cstate="print"/>
                <a:srcRect/>
                <a:stretch>
                  <a:fillRect/>
                </a:stretch>
              </p:blipFill>
              <p:spPr bwMode="auto">
                <a:xfrm>
                  <a:off x="381000" y="4038600"/>
                  <a:ext cx="714919" cy="227344"/>
                </a:xfrm>
                <a:prstGeom prst="rect">
                  <a:avLst/>
                </a:prstGeom>
                <a:noFill/>
              </p:spPr>
            </p:pic>
          </p:grpSp>
        </p:grpSp>
        <p:sp>
          <p:nvSpPr>
            <p:cNvPr id="201" name="Rectangle 200"/>
            <p:cNvSpPr/>
            <p:nvPr/>
          </p:nvSpPr>
          <p:spPr>
            <a:xfrm>
              <a:off x="1600200" y="3657600"/>
              <a:ext cx="609601" cy="152400"/>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DNS</a:t>
              </a:r>
              <a:endParaRPr lang="en-US" sz="1400" dirty="0"/>
            </a:p>
          </p:txBody>
        </p:sp>
      </p:grpSp>
    </p:spTree>
    <p:extLst>
      <p:ext uri="{BB962C8B-B14F-4D97-AF65-F5344CB8AC3E}">
        <p14:creationId xmlns:p14="http://schemas.microsoft.com/office/powerpoint/2010/main" val="14682759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up)">
                                      <p:cBhvr>
                                        <p:cTn id="7" dur="2000"/>
                                        <p:tgtEl>
                                          <p:spTgt spid="89"/>
                                        </p:tgtEl>
                                      </p:cBhvr>
                                    </p:animEffect>
                                  </p:childTnLst>
                                </p:cTn>
                              </p:par>
                            </p:childTnLst>
                          </p:cTn>
                        </p:par>
                        <p:par>
                          <p:cTn id="8" fill="hold">
                            <p:stCondLst>
                              <p:cond delay="2000"/>
                            </p:stCondLst>
                            <p:childTnLst>
                              <p:par>
                                <p:cTn id="9" presetID="22" presetClass="entr" presetSubtype="8" fill="hold" grpId="0" nodeType="afterEffect">
                                  <p:stCondLst>
                                    <p:cond delay="1500"/>
                                  </p:stCondLst>
                                  <p:childTnLst>
                                    <p:set>
                                      <p:cBhvr>
                                        <p:cTn id="10" dur="1" fill="hold">
                                          <p:stCondLst>
                                            <p:cond delay="0"/>
                                          </p:stCondLst>
                                        </p:cTn>
                                        <p:tgtEl>
                                          <p:spTgt spid="132"/>
                                        </p:tgtEl>
                                        <p:attrNameLst>
                                          <p:attrName>style.visibility</p:attrName>
                                        </p:attrNameLst>
                                      </p:cBhvr>
                                      <p:to>
                                        <p:strVal val="visible"/>
                                      </p:to>
                                    </p:set>
                                    <p:animEffect transition="in" filter="wipe(left)">
                                      <p:cBhvr>
                                        <p:cTn id="11" dur="2000"/>
                                        <p:tgtEl>
                                          <p:spTgt spid="132"/>
                                        </p:tgtEl>
                                      </p:cBhvr>
                                    </p:animEffect>
                                  </p:childTnLst>
                                </p:cTn>
                              </p:par>
                            </p:childTnLst>
                          </p:cTn>
                        </p:par>
                        <p:par>
                          <p:cTn id="12" fill="hold">
                            <p:stCondLst>
                              <p:cond delay="5500"/>
                            </p:stCondLst>
                            <p:childTnLst>
                              <p:par>
                                <p:cTn id="13" presetID="22" presetClass="exit" presetSubtype="2" fill="hold" grpId="1" nodeType="afterEffect">
                                  <p:stCondLst>
                                    <p:cond delay="1000"/>
                                  </p:stCondLst>
                                  <p:childTnLst>
                                    <p:animEffect transition="out" filter="wipe(right)">
                                      <p:cBhvr>
                                        <p:cTn id="14" dur="2000"/>
                                        <p:tgtEl>
                                          <p:spTgt spid="89"/>
                                        </p:tgtEl>
                                      </p:cBhvr>
                                    </p:animEffect>
                                    <p:set>
                                      <p:cBhvr>
                                        <p:cTn id="15" dur="1" fill="hold">
                                          <p:stCondLst>
                                            <p:cond delay="1999"/>
                                          </p:stCondLst>
                                        </p:cTn>
                                        <p:tgtEl>
                                          <p:spTgt spid="89"/>
                                        </p:tgtEl>
                                        <p:attrNameLst>
                                          <p:attrName>style.visibility</p:attrName>
                                        </p:attrNameLst>
                                      </p:cBhvr>
                                      <p:to>
                                        <p:strVal val="hidden"/>
                                      </p:to>
                                    </p:set>
                                  </p:childTnLst>
                                </p:cTn>
                              </p:par>
                            </p:childTnLst>
                          </p:cTn>
                        </p:par>
                        <p:par>
                          <p:cTn id="16" fill="hold">
                            <p:stCondLst>
                              <p:cond delay="8500"/>
                            </p:stCondLst>
                            <p:childTnLst>
                              <p:par>
                                <p:cTn id="17" presetID="22" presetClass="exit" presetSubtype="1" fill="hold" grpId="1" nodeType="afterEffect">
                                  <p:stCondLst>
                                    <p:cond delay="0"/>
                                  </p:stCondLst>
                                  <p:childTnLst>
                                    <p:animEffect transition="out" filter="wipe(up)">
                                      <p:cBhvr>
                                        <p:cTn id="18" dur="2000"/>
                                        <p:tgtEl>
                                          <p:spTgt spid="132"/>
                                        </p:tgtEl>
                                      </p:cBhvr>
                                    </p:animEffect>
                                    <p:set>
                                      <p:cBhvr>
                                        <p:cTn id="19" dur="1" fill="hold">
                                          <p:stCondLst>
                                            <p:cond delay="1999"/>
                                          </p:stCondLst>
                                        </p:cTn>
                                        <p:tgtEl>
                                          <p:spTgt spid="132"/>
                                        </p:tgtEl>
                                        <p:attrNameLst>
                                          <p:attrName>style.visibility</p:attrName>
                                        </p:attrNameLst>
                                      </p:cBhvr>
                                      <p:to>
                                        <p:strVal val="hidden"/>
                                      </p:to>
                                    </p:set>
                                  </p:childTnLst>
                                </p:cTn>
                              </p:par>
                            </p:childTnLst>
                          </p:cTn>
                        </p:par>
                        <p:par>
                          <p:cTn id="20" fill="hold">
                            <p:stCondLst>
                              <p:cond delay="10500"/>
                            </p:stCondLst>
                            <p:childTnLst>
                              <p:par>
                                <p:cTn id="21" presetID="22" presetClass="entr" presetSubtype="8"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left)">
                                      <p:cBhvr>
                                        <p:cTn id="23" dur="2000"/>
                                        <p:tgtEl>
                                          <p:spTgt spid="9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6"/>
                                        </p:tgtEl>
                                        <p:attrNameLst>
                                          <p:attrName>style.visibility</p:attrName>
                                        </p:attrNameLst>
                                      </p:cBhvr>
                                      <p:to>
                                        <p:strVal val="visible"/>
                                      </p:to>
                                    </p:set>
                                    <p:animEffect transition="in" filter="wipe(left)">
                                      <p:cBhvr>
                                        <p:cTn id="28" dur="2000"/>
                                        <p:tgtEl>
                                          <p:spTgt spid="196"/>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9"/>
                                        </p:tgtEl>
                                        <p:attrNameLst>
                                          <p:attrName>style.visibility</p:attrName>
                                        </p:attrNameLst>
                                      </p:cBhvr>
                                      <p:to>
                                        <p:strVal val="visible"/>
                                      </p:to>
                                    </p:set>
                                    <p:animEffect transition="in" filter="wipe(left)">
                                      <p:cBhvr>
                                        <p:cTn id="32" dur="2000"/>
                                        <p:tgtEl>
                                          <p:spTgt spid="99"/>
                                        </p:tgtEl>
                                      </p:cBhvr>
                                    </p:animEffect>
                                  </p:childTnLst>
                                </p:cTn>
                              </p:par>
                            </p:childTnLst>
                          </p:cTn>
                        </p:par>
                        <p:par>
                          <p:cTn id="33" fill="hold">
                            <p:stCondLst>
                              <p:cond delay="4000"/>
                            </p:stCondLst>
                            <p:childTnLst>
                              <p:par>
                                <p:cTn id="34" presetID="22" presetClass="exit" presetSubtype="1" fill="hold" grpId="1" nodeType="afterEffect">
                                  <p:stCondLst>
                                    <p:cond delay="1500"/>
                                  </p:stCondLst>
                                  <p:childTnLst>
                                    <p:animEffect transition="out" filter="wipe(up)">
                                      <p:cBhvr>
                                        <p:cTn id="35" dur="2000"/>
                                        <p:tgtEl>
                                          <p:spTgt spid="196"/>
                                        </p:tgtEl>
                                      </p:cBhvr>
                                    </p:animEffect>
                                    <p:set>
                                      <p:cBhvr>
                                        <p:cTn id="36" dur="1" fill="hold">
                                          <p:stCondLst>
                                            <p:cond delay="1999"/>
                                          </p:stCondLst>
                                        </p:cTn>
                                        <p:tgtEl>
                                          <p:spTgt spid="19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08"/>
                                        </p:tgtEl>
                                        <p:attrNameLst>
                                          <p:attrName>style.visibility</p:attrName>
                                        </p:attrNameLst>
                                      </p:cBhvr>
                                      <p:to>
                                        <p:strVal val="visible"/>
                                      </p:to>
                                    </p:set>
                                    <p:animEffect transition="in" filter="wipe(up)">
                                      <p:cBhvr>
                                        <p:cTn id="41" dur="2000"/>
                                        <p:tgtEl>
                                          <p:spTgt spid="108"/>
                                        </p:tgtEl>
                                      </p:cBhvr>
                                    </p:animEffect>
                                  </p:childTnLst>
                                </p:cTn>
                              </p:par>
                            </p:childTnLst>
                          </p:cTn>
                        </p:par>
                        <p:par>
                          <p:cTn id="42" fill="hold">
                            <p:stCondLst>
                              <p:cond delay="2000"/>
                            </p:stCondLst>
                            <p:childTnLst>
                              <p:par>
                                <p:cTn id="43" presetID="4" presetClass="exit" presetSubtype="16" fill="hold" grpId="0" nodeType="afterEffect">
                                  <p:stCondLst>
                                    <p:cond delay="1500"/>
                                  </p:stCondLst>
                                  <p:childTnLst>
                                    <p:animEffect transition="out" filter="box(in)">
                                      <p:cBhvr>
                                        <p:cTn id="44" dur="2000"/>
                                        <p:tgtEl>
                                          <p:spTgt spid="106"/>
                                        </p:tgtEl>
                                      </p:cBhvr>
                                    </p:animEffect>
                                    <p:set>
                                      <p:cBhvr>
                                        <p:cTn id="45" dur="1" fill="hold">
                                          <p:stCondLst>
                                            <p:cond delay="1999"/>
                                          </p:stCondLst>
                                        </p:cTn>
                                        <p:tgtEl>
                                          <p:spTgt spid="106"/>
                                        </p:tgtEl>
                                        <p:attrNameLst>
                                          <p:attrName>style.visibility</p:attrName>
                                        </p:attrNameLst>
                                      </p:cBhvr>
                                      <p:to>
                                        <p:strVal val="hidden"/>
                                      </p:to>
                                    </p:set>
                                  </p:childTnLst>
                                </p:cTn>
                              </p:par>
                            </p:childTnLst>
                          </p:cTn>
                        </p:par>
                        <p:par>
                          <p:cTn id="46" fill="hold">
                            <p:stCondLst>
                              <p:cond delay="5500"/>
                            </p:stCondLst>
                            <p:childTnLst>
                              <p:par>
                                <p:cTn id="47" presetID="4" presetClass="exit" presetSubtype="16" fill="hold" grpId="0" nodeType="afterEffect">
                                  <p:stCondLst>
                                    <p:cond delay="0"/>
                                  </p:stCondLst>
                                  <p:childTnLst>
                                    <p:animEffect transition="out" filter="box(in)">
                                      <p:cBhvr>
                                        <p:cTn id="48" dur="2000"/>
                                        <p:tgtEl>
                                          <p:spTgt spid="133"/>
                                        </p:tgtEl>
                                      </p:cBhvr>
                                    </p:animEffect>
                                    <p:set>
                                      <p:cBhvr>
                                        <p:cTn id="49" dur="1" fill="hold">
                                          <p:stCondLst>
                                            <p:cond delay="1999"/>
                                          </p:stCondLst>
                                        </p:cTn>
                                        <p:tgtEl>
                                          <p:spTgt spid="133"/>
                                        </p:tgtEl>
                                        <p:attrNameLst>
                                          <p:attrName>style.visibility</p:attrName>
                                        </p:attrNameLst>
                                      </p:cBhvr>
                                      <p:to>
                                        <p:strVal val="hidden"/>
                                      </p:to>
                                    </p:set>
                                  </p:childTnLst>
                                </p:cTn>
                              </p:par>
                            </p:childTnLst>
                          </p:cTn>
                        </p:par>
                        <p:par>
                          <p:cTn id="50" fill="hold">
                            <p:stCondLst>
                              <p:cond delay="7500"/>
                            </p:stCondLst>
                            <p:childTnLst>
                              <p:par>
                                <p:cTn id="51" presetID="22" presetClass="exit" presetSubtype="1" fill="hold" grpId="0" nodeType="afterEffect">
                                  <p:stCondLst>
                                    <p:cond delay="500"/>
                                  </p:stCondLst>
                                  <p:childTnLst>
                                    <p:animEffect transition="out" filter="wipe(up)">
                                      <p:cBhvr>
                                        <p:cTn id="52" dur="2000"/>
                                        <p:tgtEl>
                                          <p:spTgt spid="87"/>
                                        </p:tgtEl>
                                      </p:cBhvr>
                                    </p:animEffect>
                                    <p:set>
                                      <p:cBhvr>
                                        <p:cTn id="53" dur="1" fill="hold">
                                          <p:stCondLst>
                                            <p:cond delay="1999"/>
                                          </p:stCondLst>
                                        </p:cTn>
                                        <p:tgtEl>
                                          <p:spTgt spid="87"/>
                                        </p:tgtEl>
                                        <p:attrNameLst>
                                          <p:attrName>style.visibility</p:attrName>
                                        </p:attrNameLst>
                                      </p:cBhvr>
                                      <p:to>
                                        <p:strVal val="hidden"/>
                                      </p:to>
                                    </p:set>
                                  </p:childTnLst>
                                </p:cTn>
                              </p:par>
                            </p:childTnLst>
                          </p:cTn>
                        </p:par>
                        <p:par>
                          <p:cTn id="54" fill="hold">
                            <p:stCondLst>
                              <p:cond delay="10000"/>
                            </p:stCondLst>
                            <p:childTnLst>
                              <p:par>
                                <p:cTn id="55" presetID="22" presetClass="exit" presetSubtype="4" fill="hold" nodeType="afterEffect">
                                  <p:stCondLst>
                                    <p:cond delay="1500"/>
                                  </p:stCondLst>
                                  <p:childTnLst>
                                    <p:animEffect transition="out" filter="wipe(down)">
                                      <p:cBhvr>
                                        <p:cTn id="56" dur="2000"/>
                                        <p:tgtEl>
                                          <p:spTgt spid="108"/>
                                        </p:tgtEl>
                                      </p:cBhvr>
                                    </p:animEffect>
                                    <p:set>
                                      <p:cBhvr>
                                        <p:cTn id="57" dur="1" fill="hold">
                                          <p:stCondLst>
                                            <p:cond delay="1999"/>
                                          </p:stCondLst>
                                        </p:cTn>
                                        <p:tgtEl>
                                          <p:spTgt spid="10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12"/>
                                        </p:tgtEl>
                                        <p:attrNameLst>
                                          <p:attrName>style.visibility</p:attrName>
                                        </p:attrNameLst>
                                      </p:cBhvr>
                                      <p:to>
                                        <p:strVal val="visible"/>
                                      </p:to>
                                    </p:set>
                                    <p:animEffect transition="in" filter="wipe(up)">
                                      <p:cBhvr>
                                        <p:cTn id="62" dur="2000"/>
                                        <p:tgtEl>
                                          <p:spTgt spid="112"/>
                                        </p:tgtEl>
                                      </p:cBhvr>
                                    </p:animEffect>
                                  </p:childTnLst>
                                </p:cTn>
                              </p:par>
                            </p:childTnLst>
                          </p:cTn>
                        </p:par>
                        <p:par>
                          <p:cTn id="63" fill="hold">
                            <p:stCondLst>
                              <p:cond delay="2000"/>
                            </p:stCondLst>
                            <p:childTnLst>
                              <p:par>
                                <p:cTn id="64" presetID="22" presetClass="entr" presetSubtype="8" fill="hold" nodeType="afterEffect">
                                  <p:stCondLst>
                                    <p:cond delay="0"/>
                                  </p:stCondLst>
                                  <p:childTnLst>
                                    <p:set>
                                      <p:cBhvr>
                                        <p:cTn id="65" dur="1" fill="hold">
                                          <p:stCondLst>
                                            <p:cond delay="0"/>
                                          </p:stCondLst>
                                        </p:cTn>
                                        <p:tgtEl>
                                          <p:spTgt spid="104"/>
                                        </p:tgtEl>
                                        <p:attrNameLst>
                                          <p:attrName>style.visibility</p:attrName>
                                        </p:attrNameLst>
                                      </p:cBhvr>
                                      <p:to>
                                        <p:strVal val="visible"/>
                                      </p:to>
                                    </p:set>
                                    <p:animEffect transition="in" filter="wipe(left)">
                                      <p:cBhvr>
                                        <p:cTn id="66" dur="2000"/>
                                        <p:tgtEl>
                                          <p:spTgt spid="104"/>
                                        </p:tgtEl>
                                      </p:cBhvr>
                                    </p:animEffect>
                                  </p:childTnLst>
                                </p:cTn>
                              </p:par>
                            </p:childTnLst>
                          </p:cTn>
                        </p:par>
                        <p:par>
                          <p:cTn id="67" fill="hold">
                            <p:stCondLst>
                              <p:cond delay="4000"/>
                            </p:stCondLst>
                            <p:childTnLst>
                              <p:par>
                                <p:cTn id="68" presetID="22" presetClass="exit" presetSubtype="2" fill="hold" grpId="1" nodeType="afterEffect">
                                  <p:stCondLst>
                                    <p:cond delay="0"/>
                                  </p:stCondLst>
                                  <p:childTnLst>
                                    <p:animEffect transition="out" filter="wipe(right)">
                                      <p:cBhvr>
                                        <p:cTn id="69" dur="2000"/>
                                        <p:tgtEl>
                                          <p:spTgt spid="99"/>
                                        </p:tgtEl>
                                      </p:cBhvr>
                                    </p:animEffect>
                                    <p:set>
                                      <p:cBhvr>
                                        <p:cTn id="70" dur="1" fill="hold">
                                          <p:stCondLst>
                                            <p:cond delay="1999"/>
                                          </p:stCondLst>
                                        </p:cTn>
                                        <p:tgtEl>
                                          <p:spTgt spid="99"/>
                                        </p:tgtEl>
                                        <p:attrNameLst>
                                          <p:attrName>style.visibility</p:attrName>
                                        </p:attrNameLst>
                                      </p:cBhvr>
                                      <p:to>
                                        <p:strVal val="hidden"/>
                                      </p:to>
                                    </p:set>
                                  </p:childTnLst>
                                </p:cTn>
                              </p:par>
                            </p:childTnLst>
                          </p:cTn>
                        </p:par>
                        <p:par>
                          <p:cTn id="71" fill="hold">
                            <p:stCondLst>
                              <p:cond delay="6000"/>
                            </p:stCondLst>
                            <p:childTnLst>
                              <p:par>
                                <p:cTn id="72" presetID="4" presetClass="entr" presetSubtype="16" fill="hold" grpId="1" nodeType="afterEffect">
                                  <p:stCondLst>
                                    <p:cond delay="0"/>
                                  </p:stCondLst>
                                  <p:childTnLst>
                                    <p:set>
                                      <p:cBhvr>
                                        <p:cTn id="73" dur="1" fill="hold">
                                          <p:stCondLst>
                                            <p:cond delay="0"/>
                                          </p:stCondLst>
                                        </p:cTn>
                                        <p:tgtEl>
                                          <p:spTgt spid="133"/>
                                        </p:tgtEl>
                                        <p:attrNameLst>
                                          <p:attrName>style.visibility</p:attrName>
                                        </p:attrNameLst>
                                      </p:cBhvr>
                                      <p:to>
                                        <p:strVal val="visible"/>
                                      </p:to>
                                    </p:set>
                                    <p:animEffect transition="in" filter="box(in)">
                                      <p:cBhvr>
                                        <p:cTn id="74" dur="2000"/>
                                        <p:tgtEl>
                                          <p:spTgt spid="133"/>
                                        </p:tgtEl>
                                      </p:cBhvr>
                                    </p:animEffect>
                                  </p:childTnLst>
                                </p:cTn>
                              </p:par>
                            </p:childTnLst>
                          </p:cTn>
                        </p:par>
                        <p:par>
                          <p:cTn id="75" fill="hold">
                            <p:stCondLst>
                              <p:cond delay="8000"/>
                            </p:stCondLst>
                            <p:childTnLst>
                              <p:par>
                                <p:cTn id="76" presetID="4" presetClass="entr" presetSubtype="16"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box(in)">
                                      <p:cBhvr>
                                        <p:cTn id="78" dur="1000"/>
                                        <p:tgtEl>
                                          <p:spTgt spid="93"/>
                                        </p:tgtEl>
                                      </p:cBhvr>
                                    </p:animEffect>
                                  </p:childTnLst>
                                </p:cTn>
                              </p:par>
                            </p:childTnLst>
                          </p:cTn>
                        </p:par>
                        <p:par>
                          <p:cTn id="79" fill="hold">
                            <p:stCondLst>
                              <p:cond delay="9000"/>
                            </p:stCondLst>
                            <p:childTnLst>
                              <p:par>
                                <p:cTn id="80" presetID="22" presetClass="exit" presetSubtype="1" fill="hold" grpId="1" nodeType="afterEffect">
                                  <p:stCondLst>
                                    <p:cond delay="2000"/>
                                  </p:stCondLst>
                                  <p:childTnLst>
                                    <p:animEffect transition="out" filter="wipe(up)">
                                      <p:cBhvr>
                                        <p:cTn id="81" dur="2000"/>
                                        <p:tgtEl>
                                          <p:spTgt spid="112"/>
                                        </p:tgtEl>
                                      </p:cBhvr>
                                    </p:animEffect>
                                    <p:set>
                                      <p:cBhvr>
                                        <p:cTn id="82" dur="1" fill="hold">
                                          <p:stCondLst>
                                            <p:cond delay="1999"/>
                                          </p:stCondLst>
                                        </p:cTn>
                                        <p:tgtEl>
                                          <p:spTgt spid="11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24"/>
                                        </p:tgtEl>
                                        <p:attrNameLst>
                                          <p:attrName>style.visibility</p:attrName>
                                        </p:attrNameLst>
                                      </p:cBhvr>
                                      <p:to>
                                        <p:strVal val="visible"/>
                                      </p:to>
                                    </p:set>
                                    <p:animEffect transition="in" filter="wipe(left)">
                                      <p:cBhvr>
                                        <p:cTn id="87" dur="2000"/>
                                        <p:tgtEl>
                                          <p:spTgt spid="124"/>
                                        </p:tgtEl>
                                      </p:cBhvr>
                                    </p:animEffect>
                                  </p:childTnLst>
                                </p:cTn>
                              </p:par>
                            </p:childTnLst>
                          </p:cTn>
                        </p:par>
                        <p:par>
                          <p:cTn id="88" fill="hold">
                            <p:stCondLst>
                              <p:cond delay="2000"/>
                            </p:stCondLst>
                            <p:childTnLst>
                              <p:par>
                                <p:cTn id="89" presetID="22" presetClass="entr" presetSubtype="1" fill="hold" nodeType="afterEffect">
                                  <p:stCondLst>
                                    <p:cond delay="0"/>
                                  </p:stCondLst>
                                  <p:childTnLst>
                                    <p:set>
                                      <p:cBhvr>
                                        <p:cTn id="90" dur="1" fill="hold">
                                          <p:stCondLst>
                                            <p:cond delay="0"/>
                                          </p:stCondLst>
                                        </p:cTn>
                                        <p:tgtEl>
                                          <p:spTgt spid="7"/>
                                        </p:tgtEl>
                                        <p:attrNameLst>
                                          <p:attrName>style.visibility</p:attrName>
                                        </p:attrNameLst>
                                      </p:cBhvr>
                                      <p:to>
                                        <p:strVal val="visible"/>
                                      </p:to>
                                    </p:set>
                                    <p:animEffect transition="in" filter="wipe(up)">
                                      <p:cBhvr>
                                        <p:cTn id="91" dur="2000"/>
                                        <p:tgtEl>
                                          <p:spTgt spid="7"/>
                                        </p:tgtEl>
                                      </p:cBhvr>
                                    </p:animEffect>
                                  </p:childTnLst>
                                </p:cTn>
                              </p:par>
                            </p:childTnLst>
                          </p:cTn>
                        </p:par>
                        <p:par>
                          <p:cTn id="92" fill="hold">
                            <p:stCondLst>
                              <p:cond delay="4000"/>
                            </p:stCondLst>
                            <p:childTnLst>
                              <p:par>
                                <p:cTn id="93" presetID="22" presetClass="entr" presetSubtype="2" fill="hold" grpId="0" nodeType="afterEffect">
                                  <p:stCondLst>
                                    <p:cond delay="0"/>
                                  </p:stCondLst>
                                  <p:childTnLst>
                                    <p:set>
                                      <p:cBhvr>
                                        <p:cTn id="94" dur="1" fill="hold">
                                          <p:stCondLst>
                                            <p:cond delay="0"/>
                                          </p:stCondLst>
                                        </p:cTn>
                                        <p:tgtEl>
                                          <p:spTgt spid="123"/>
                                        </p:tgtEl>
                                        <p:attrNameLst>
                                          <p:attrName>style.visibility</p:attrName>
                                        </p:attrNameLst>
                                      </p:cBhvr>
                                      <p:to>
                                        <p:strVal val="visible"/>
                                      </p:to>
                                    </p:set>
                                    <p:animEffect transition="in" filter="wipe(right)">
                                      <p:cBhvr>
                                        <p:cTn id="95" dur="2000"/>
                                        <p:tgtEl>
                                          <p:spTgt spid="123"/>
                                        </p:tgtEl>
                                      </p:cBhvr>
                                    </p:animEffect>
                                  </p:childTnLst>
                                </p:cTn>
                              </p:par>
                              <p:par>
                                <p:cTn id="96" presetID="4" presetClass="entr" presetSubtype="16" fill="hold" grpId="0" nodeType="withEffect">
                                  <p:stCondLst>
                                    <p:cond delay="0"/>
                                  </p:stCondLst>
                                  <p:childTnLst>
                                    <p:set>
                                      <p:cBhvr>
                                        <p:cTn id="97" dur="1" fill="hold">
                                          <p:stCondLst>
                                            <p:cond delay="0"/>
                                          </p:stCondLst>
                                        </p:cTn>
                                        <p:tgtEl>
                                          <p:spTgt spid="131"/>
                                        </p:tgtEl>
                                        <p:attrNameLst>
                                          <p:attrName>style.visibility</p:attrName>
                                        </p:attrNameLst>
                                      </p:cBhvr>
                                      <p:to>
                                        <p:strVal val="visible"/>
                                      </p:to>
                                    </p:set>
                                    <p:animEffect transition="in" filter="box(in)">
                                      <p:cBhvr>
                                        <p:cTn id="98" dur="500"/>
                                        <p:tgtEl>
                                          <p:spTgt spid="131"/>
                                        </p:tgtEl>
                                      </p:cBhvr>
                                    </p:animEffect>
                                  </p:childTnLst>
                                </p:cTn>
                              </p:par>
                              <p:par>
                                <p:cTn id="99" presetID="4" presetClass="entr" presetSubtype="32" fill="hold" nodeType="withEffect">
                                  <p:stCondLst>
                                    <p:cond delay="0"/>
                                  </p:stCondLst>
                                  <p:childTnLst>
                                    <p:set>
                                      <p:cBhvr>
                                        <p:cTn id="100" dur="1" fill="hold">
                                          <p:stCondLst>
                                            <p:cond delay="0"/>
                                          </p:stCondLst>
                                        </p:cTn>
                                        <p:tgtEl>
                                          <p:spTgt spid="139"/>
                                        </p:tgtEl>
                                        <p:attrNameLst>
                                          <p:attrName>style.visibility</p:attrName>
                                        </p:attrNameLst>
                                      </p:cBhvr>
                                      <p:to>
                                        <p:strVal val="visible"/>
                                      </p:to>
                                    </p:set>
                                    <p:animEffect transition="in" filter="box(out)">
                                      <p:cBhvr>
                                        <p:cTn id="101" dur="1000"/>
                                        <p:tgtEl>
                                          <p:spTgt spid="139"/>
                                        </p:tgtEl>
                                      </p:cBhvr>
                                    </p:animEffect>
                                  </p:childTnLst>
                                </p:cTn>
                              </p:par>
                            </p:childTnLst>
                          </p:cTn>
                        </p:par>
                      </p:childTnLst>
                    </p:cTn>
                  </p:par>
                  <p:par>
                    <p:cTn id="102" fill="hold">
                      <p:stCondLst>
                        <p:cond delay="indefinite"/>
                      </p:stCondLst>
                      <p:childTnLst>
                        <p:par>
                          <p:cTn id="103" fill="hold">
                            <p:stCondLst>
                              <p:cond delay="0"/>
                            </p:stCondLst>
                            <p:childTnLst>
                              <p:par>
                                <p:cTn id="104" presetID="4" presetClass="exit" presetSubtype="16" fill="hold" nodeType="clickEffect">
                                  <p:stCondLst>
                                    <p:cond delay="0"/>
                                  </p:stCondLst>
                                  <p:childTnLst>
                                    <p:animEffect transition="out" filter="box(in)">
                                      <p:cBhvr>
                                        <p:cTn id="105" dur="2000"/>
                                        <p:tgtEl>
                                          <p:spTgt spid="8"/>
                                        </p:tgtEl>
                                      </p:cBhvr>
                                    </p:animEffect>
                                    <p:set>
                                      <p:cBhvr>
                                        <p:cTn id="106"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8" grpId="0"/>
      <p:bldP spid="112" grpId="0"/>
      <p:bldP spid="112" grpId="1"/>
      <p:bldP spid="123" grpId="0" animBg="1"/>
      <p:bldP spid="124" grpId="0" animBg="1"/>
      <p:bldP spid="131" grpId="0"/>
      <p:bldP spid="132" grpId="0"/>
      <p:bldP spid="132" grpId="1"/>
      <p:bldP spid="133" grpId="0"/>
      <p:bldP spid="133" grpId="1"/>
      <p:bldP spid="91" grpId="0"/>
      <p:bldP spid="89" grpId="0"/>
      <p:bldP spid="89" grpId="1"/>
      <p:bldP spid="196" grpId="0"/>
      <p:bldP spid="196" grpId="1"/>
      <p:bldP spid="99" grpId="0" animBg="1"/>
      <p:bldP spid="99" grpId="1" animBg="1"/>
      <p:bldP spid="8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Existing SQL Server 2005 Cluster </a:t>
            </a:r>
            <a:endParaRPr lang="en-US" dirty="0"/>
          </a:p>
        </p:txBody>
      </p:sp>
      <p:sp>
        <p:nvSpPr>
          <p:cNvPr id="4" name="Slide Number Placeholder 3"/>
          <p:cNvSpPr>
            <a:spLocks noGrp="1"/>
          </p:cNvSpPr>
          <p:nvPr>
            <p:ph type="sldNum" sz="quarter" idx="4294967295"/>
          </p:nvPr>
        </p:nvSpPr>
        <p:spPr>
          <a:xfrm>
            <a:off x="10966450" y="6399213"/>
            <a:ext cx="1222375" cy="241300"/>
          </a:xfrm>
          <a:prstGeom prst="rect">
            <a:avLst/>
          </a:prstGeom>
        </p:spPr>
        <p:txBody>
          <a:bodyPr/>
          <a:lstStyle/>
          <a:p>
            <a:pPr>
              <a:defRPr/>
            </a:pPr>
            <a:fld id="{4C7CCC86-93DC-4571-B760-D2D541EE67F9}" type="slidenum">
              <a:rPr lang="en-US" smtClean="0"/>
              <a:pPr>
                <a:defRPr/>
              </a:pPr>
              <a:t>48</a:t>
            </a:fld>
            <a:endParaRPr lang="en-US"/>
          </a:p>
        </p:txBody>
      </p:sp>
      <p:sp>
        <p:nvSpPr>
          <p:cNvPr id="14" name="Rectangle 13"/>
          <p:cNvSpPr/>
          <p:nvPr/>
        </p:nvSpPr>
        <p:spPr>
          <a:xfrm>
            <a:off x="0" y="1596393"/>
            <a:ext cx="12188825" cy="461962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5"/>
          <p:cNvGrpSpPr/>
          <p:nvPr/>
        </p:nvGrpSpPr>
        <p:grpSpPr>
          <a:xfrm>
            <a:off x="252376" y="1767528"/>
            <a:ext cx="11314313" cy="4128447"/>
            <a:chOff x="189330" y="1767528"/>
            <a:chExt cx="8487945" cy="4128447"/>
          </a:xfrm>
        </p:grpSpPr>
        <p:pic>
          <p:nvPicPr>
            <p:cNvPr id="16"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6790156" y="2162175"/>
              <a:ext cx="1887119" cy="3733800"/>
            </a:xfrm>
            <a:prstGeom prst="rect">
              <a:avLst/>
            </a:prstGeom>
            <a:noFill/>
          </p:spPr>
        </p:pic>
        <p:pic>
          <p:nvPicPr>
            <p:cNvPr id="17"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2139682" y="2162175"/>
              <a:ext cx="1887119" cy="3733800"/>
            </a:xfrm>
            <a:prstGeom prst="rect">
              <a:avLst/>
            </a:prstGeom>
            <a:noFill/>
          </p:spPr>
        </p:pic>
        <p:sp>
          <p:nvSpPr>
            <p:cNvPr id="19" name="Freeform 18"/>
            <p:cNvSpPr/>
            <p:nvPr/>
          </p:nvSpPr>
          <p:spPr>
            <a:xfrm>
              <a:off x="3723106" y="2983706"/>
              <a:ext cx="1828800" cy="688182"/>
            </a:xfrm>
            <a:custGeom>
              <a:avLst/>
              <a:gdLst>
                <a:gd name="connsiteX0" fmla="*/ 0 w 1562100"/>
                <a:gd name="connsiteY0" fmla="*/ 688182 h 688182"/>
                <a:gd name="connsiteX1" fmla="*/ 1042988 w 1562100"/>
                <a:gd name="connsiteY1" fmla="*/ 16669 h 688182"/>
                <a:gd name="connsiteX2" fmla="*/ 1485900 w 1562100"/>
                <a:gd name="connsiteY2" fmla="*/ 588169 h 688182"/>
                <a:gd name="connsiteX3" fmla="*/ 1500188 w 1562100"/>
                <a:gd name="connsiteY3" fmla="*/ 559594 h 688182"/>
              </a:gdLst>
              <a:ahLst/>
              <a:cxnLst>
                <a:cxn ang="0">
                  <a:pos x="connsiteX0" y="connsiteY0"/>
                </a:cxn>
                <a:cxn ang="0">
                  <a:pos x="connsiteX1" y="connsiteY1"/>
                </a:cxn>
                <a:cxn ang="0">
                  <a:pos x="connsiteX2" y="connsiteY2"/>
                </a:cxn>
                <a:cxn ang="0">
                  <a:pos x="connsiteX3" y="connsiteY3"/>
                </a:cxn>
              </a:cxnLst>
              <a:rect l="l" t="t" r="r" b="b"/>
              <a:pathLst>
                <a:path w="1562100" h="688182">
                  <a:moveTo>
                    <a:pt x="0" y="688182"/>
                  </a:moveTo>
                  <a:cubicBezTo>
                    <a:pt x="397669" y="360760"/>
                    <a:pt x="795338" y="33338"/>
                    <a:pt x="1042988" y="16669"/>
                  </a:cubicBezTo>
                  <a:cubicBezTo>
                    <a:pt x="1290638" y="0"/>
                    <a:pt x="1409700" y="497682"/>
                    <a:pt x="1485900" y="588169"/>
                  </a:cubicBezTo>
                  <a:cubicBezTo>
                    <a:pt x="1562100" y="678656"/>
                    <a:pt x="1531144" y="619125"/>
                    <a:pt x="1500188" y="55959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5494755" y="3381375"/>
              <a:ext cx="1447801" cy="1347787"/>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p:cNvSpPr txBox="1"/>
            <p:nvPr/>
          </p:nvSpPr>
          <p:spPr>
            <a:xfrm>
              <a:off x="6942556" y="1781175"/>
              <a:ext cx="1371600" cy="369332"/>
            </a:xfrm>
            <a:prstGeom prst="rect">
              <a:avLst/>
            </a:prstGeom>
            <a:noFill/>
          </p:spPr>
          <p:txBody>
            <a:bodyPr wrap="square" rtlCol="0">
              <a:spAutoFit/>
            </a:bodyPr>
            <a:lstStyle/>
            <a:p>
              <a:r>
                <a:rPr lang="en-US" dirty="0" smtClean="0"/>
                <a:t>Passive</a:t>
              </a:r>
              <a:endParaRPr lang="en-US" dirty="0"/>
            </a:p>
          </p:txBody>
        </p:sp>
        <p:sp>
          <p:nvSpPr>
            <p:cNvPr id="22" name="TextBox 21"/>
            <p:cNvSpPr txBox="1"/>
            <p:nvPr/>
          </p:nvSpPr>
          <p:spPr>
            <a:xfrm>
              <a:off x="2373967" y="1767528"/>
              <a:ext cx="1219200" cy="369332"/>
            </a:xfrm>
            <a:prstGeom prst="rect">
              <a:avLst/>
            </a:prstGeom>
            <a:noFill/>
          </p:spPr>
          <p:txBody>
            <a:bodyPr wrap="square" rtlCol="0">
              <a:spAutoFit/>
            </a:bodyPr>
            <a:lstStyle/>
            <a:p>
              <a:r>
                <a:rPr lang="en-US" dirty="0" smtClean="0"/>
                <a:t>Active</a:t>
              </a:r>
              <a:endParaRPr lang="en-US" dirty="0"/>
            </a:p>
          </p:txBody>
        </p:sp>
        <p:sp>
          <p:nvSpPr>
            <p:cNvPr id="23" name="TextBox 22"/>
            <p:cNvSpPr txBox="1"/>
            <p:nvPr/>
          </p:nvSpPr>
          <p:spPr>
            <a:xfrm>
              <a:off x="189330" y="3152775"/>
              <a:ext cx="2226323" cy="1754326"/>
            </a:xfrm>
            <a:prstGeom prst="rect">
              <a:avLst/>
            </a:prstGeom>
            <a:noFill/>
          </p:spPr>
          <p:txBody>
            <a:bodyPr wrap="square" rtlCol="0">
              <a:spAutoFit/>
            </a:bodyPr>
            <a:lstStyle/>
            <a:p>
              <a:pPr>
                <a:buFont typeface="Wingdings" pitchFamily="2" charset="2"/>
                <a:buChar char="Ø"/>
              </a:pPr>
              <a:r>
                <a:rPr lang="en-US" dirty="0" smtClean="0"/>
                <a:t> Windows Server 2003 R2 </a:t>
              </a:r>
            </a:p>
            <a:p>
              <a:r>
                <a:rPr lang="en-US" dirty="0" smtClean="0"/>
                <a:t>EE SP2, 64-Bit</a:t>
              </a:r>
            </a:p>
            <a:p>
              <a:endParaRPr lang="en-US" dirty="0" smtClean="0"/>
            </a:p>
            <a:p>
              <a:pPr>
                <a:buFont typeface="Wingdings" pitchFamily="2" charset="2"/>
                <a:buChar char="Ø"/>
              </a:pPr>
              <a:r>
                <a:rPr lang="en-US" dirty="0" smtClean="0"/>
                <a:t> SQL Server 2005 EE  SP2, 64-Bit</a:t>
              </a:r>
              <a:endParaRPr lang="en-US" dirty="0"/>
            </a:p>
          </p:txBody>
        </p:sp>
      </p:grpSp>
      <p:pic>
        <p:nvPicPr>
          <p:cNvPr id="3074" name="Picture 2" descr="\\sr42windham\ashammou$\My Pictures\DB\database2.gif"/>
          <p:cNvPicPr>
            <a:picLocks noChangeAspect="1" noChangeArrowheads="1"/>
          </p:cNvPicPr>
          <p:nvPr/>
        </p:nvPicPr>
        <p:blipFill>
          <a:blip r:embed="rId3" cstate="print"/>
          <a:srcRect/>
          <a:stretch>
            <a:fillRect/>
          </a:stretch>
        </p:blipFill>
        <p:spPr bwMode="auto">
          <a:xfrm>
            <a:off x="6622595" y="3307080"/>
            <a:ext cx="1482974" cy="1112520"/>
          </a:xfrm>
          <a:prstGeom prst="rect">
            <a:avLst/>
          </a:prstGeom>
          <a:noFill/>
        </p:spPr>
      </p:pic>
      <p:sp>
        <p:nvSpPr>
          <p:cNvPr id="24" name="TextBox 23"/>
          <p:cNvSpPr txBox="1"/>
          <p:nvPr/>
        </p:nvSpPr>
        <p:spPr>
          <a:xfrm>
            <a:off x="6886686" y="3093720"/>
            <a:ext cx="1218883" cy="369332"/>
          </a:xfrm>
          <a:prstGeom prst="rect">
            <a:avLst/>
          </a:prstGeom>
          <a:noFill/>
        </p:spPr>
        <p:txBody>
          <a:bodyPr wrap="square" rtlCol="0">
            <a:spAutoFit/>
          </a:bodyPr>
          <a:lstStyle/>
          <a:p>
            <a:r>
              <a:rPr lang="en-US" b="1" dirty="0" smtClean="0"/>
              <a:t>EMC</a:t>
            </a:r>
            <a:endParaRPr lang="en-US" b="1" dirty="0"/>
          </a:p>
        </p:txBody>
      </p:sp>
    </p:spTree>
    <p:extLst>
      <p:ext uri="{BB962C8B-B14F-4D97-AF65-F5344CB8AC3E}">
        <p14:creationId xmlns:p14="http://schemas.microsoft.com/office/powerpoint/2010/main" val="781829803"/>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a:spLocks noGrp="1"/>
          </p:cNvSpPr>
          <p:nvPr>
            <p:ph type="title"/>
          </p:nvPr>
        </p:nvSpPr>
        <p:spPr>
          <a:xfrm>
            <a:off x="519113" y="228600"/>
            <a:ext cx="9416714" cy="609398"/>
          </a:xfrm>
        </p:spPr>
        <p:txBody>
          <a:bodyPr/>
          <a:lstStyle/>
          <a:p>
            <a:r>
              <a:rPr lang="en-US" dirty="0" smtClean="0"/>
              <a:t>In-Place Upgrade </a:t>
            </a:r>
            <a:r>
              <a:rPr lang="en-US" sz="1800" dirty="0" smtClean="0"/>
              <a:t>1</a:t>
            </a:r>
            <a:endParaRPr lang="en-US" dirty="0"/>
          </a:p>
        </p:txBody>
      </p:sp>
      <p:sp>
        <p:nvSpPr>
          <p:cNvPr id="4" name="Slide Number Placeholder 3"/>
          <p:cNvSpPr>
            <a:spLocks noGrp="1"/>
          </p:cNvSpPr>
          <p:nvPr>
            <p:ph type="sldNum" sz="quarter" idx="4294967295"/>
          </p:nvPr>
        </p:nvSpPr>
        <p:spPr>
          <a:xfrm>
            <a:off x="10966450" y="6399213"/>
            <a:ext cx="1222375" cy="241300"/>
          </a:xfrm>
          <a:prstGeom prst="rect">
            <a:avLst/>
          </a:prstGeom>
        </p:spPr>
        <p:txBody>
          <a:bodyPr/>
          <a:lstStyle/>
          <a:p>
            <a:pPr>
              <a:defRPr/>
            </a:pPr>
            <a:fld id="{4C7CCC86-93DC-4571-B760-D2D541EE67F9}" type="slidenum">
              <a:rPr lang="en-US" smtClean="0"/>
              <a:pPr>
                <a:defRPr/>
              </a:pPr>
              <a:t>49</a:t>
            </a:fld>
            <a:endParaRPr lang="en-US"/>
          </a:p>
        </p:txBody>
      </p:sp>
      <p:sp>
        <p:nvSpPr>
          <p:cNvPr id="14" name="Rectangle 13"/>
          <p:cNvSpPr/>
          <p:nvPr/>
        </p:nvSpPr>
        <p:spPr>
          <a:xfrm>
            <a:off x="0" y="1596393"/>
            <a:ext cx="12188825" cy="461962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8044627" y="3461660"/>
            <a:ext cx="2109209" cy="3130731"/>
          </a:xfrm>
          <a:prstGeom prst="rect">
            <a:avLst/>
          </a:prstGeom>
          <a:noFill/>
        </p:spPr>
      </p:pic>
      <p:pic>
        <p:nvPicPr>
          <p:cNvPr id="24"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1645493" y="3544391"/>
            <a:ext cx="2109209" cy="3130731"/>
          </a:xfrm>
          <a:prstGeom prst="rect">
            <a:avLst/>
          </a:prstGeom>
          <a:noFill/>
        </p:spPr>
      </p:pic>
      <p:sp>
        <p:nvSpPr>
          <p:cNvPr id="26" name="Freeform 25"/>
          <p:cNvSpPr/>
          <p:nvPr/>
        </p:nvSpPr>
        <p:spPr>
          <a:xfrm>
            <a:off x="3549995" y="3680120"/>
            <a:ext cx="2437765" cy="688182"/>
          </a:xfrm>
          <a:custGeom>
            <a:avLst/>
            <a:gdLst>
              <a:gd name="connsiteX0" fmla="*/ 0 w 1562100"/>
              <a:gd name="connsiteY0" fmla="*/ 688182 h 688182"/>
              <a:gd name="connsiteX1" fmla="*/ 1042988 w 1562100"/>
              <a:gd name="connsiteY1" fmla="*/ 16669 h 688182"/>
              <a:gd name="connsiteX2" fmla="*/ 1485900 w 1562100"/>
              <a:gd name="connsiteY2" fmla="*/ 588169 h 688182"/>
              <a:gd name="connsiteX3" fmla="*/ 1500188 w 1562100"/>
              <a:gd name="connsiteY3" fmla="*/ 559594 h 688182"/>
            </a:gdLst>
            <a:ahLst/>
            <a:cxnLst>
              <a:cxn ang="0">
                <a:pos x="connsiteX0" y="connsiteY0"/>
              </a:cxn>
              <a:cxn ang="0">
                <a:pos x="connsiteX1" y="connsiteY1"/>
              </a:cxn>
              <a:cxn ang="0">
                <a:pos x="connsiteX2" y="connsiteY2"/>
              </a:cxn>
              <a:cxn ang="0">
                <a:pos x="connsiteX3" y="connsiteY3"/>
              </a:cxn>
            </a:cxnLst>
            <a:rect l="l" t="t" r="r" b="b"/>
            <a:pathLst>
              <a:path w="1562100" h="688182">
                <a:moveTo>
                  <a:pt x="0" y="688182"/>
                </a:moveTo>
                <a:cubicBezTo>
                  <a:pt x="397669" y="360760"/>
                  <a:pt x="795338" y="33338"/>
                  <a:pt x="1042988" y="16669"/>
                </a:cubicBezTo>
                <a:cubicBezTo>
                  <a:pt x="1290638" y="0"/>
                  <a:pt x="1409700" y="497682"/>
                  <a:pt x="1485900" y="588169"/>
                </a:cubicBezTo>
                <a:cubicBezTo>
                  <a:pt x="1562100" y="678656"/>
                  <a:pt x="1531144" y="619125"/>
                  <a:pt x="1500188" y="559594"/>
                </a:cubicBez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Freeform 26"/>
          <p:cNvSpPr/>
          <p:nvPr/>
        </p:nvSpPr>
        <p:spPr>
          <a:xfrm>
            <a:off x="5911581" y="4153992"/>
            <a:ext cx="2234619" cy="1271587"/>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a:xfrm>
            <a:off x="9872948" y="4992189"/>
            <a:ext cx="1320456" cy="369332"/>
          </a:xfrm>
          <a:prstGeom prst="rect">
            <a:avLst/>
          </a:prstGeom>
          <a:noFill/>
        </p:spPr>
        <p:txBody>
          <a:bodyPr wrap="square" rtlCol="0">
            <a:spAutoFit/>
          </a:bodyPr>
          <a:lstStyle/>
          <a:p>
            <a:r>
              <a:rPr lang="en-US" dirty="0" smtClean="0">
                <a:solidFill>
                  <a:schemeClr val="bg1"/>
                </a:solidFill>
              </a:rPr>
              <a:t>Passive</a:t>
            </a:r>
            <a:endParaRPr lang="en-US" dirty="0">
              <a:solidFill>
                <a:schemeClr val="bg1"/>
              </a:solidFill>
            </a:endParaRPr>
          </a:p>
        </p:txBody>
      </p:sp>
      <p:sp>
        <p:nvSpPr>
          <p:cNvPr id="29" name="TextBox 28"/>
          <p:cNvSpPr txBox="1"/>
          <p:nvPr/>
        </p:nvSpPr>
        <p:spPr>
          <a:xfrm>
            <a:off x="3473815" y="5068389"/>
            <a:ext cx="1625177" cy="369332"/>
          </a:xfrm>
          <a:prstGeom prst="rect">
            <a:avLst/>
          </a:prstGeom>
          <a:noFill/>
        </p:spPr>
        <p:txBody>
          <a:bodyPr wrap="square" rtlCol="0">
            <a:spAutoFit/>
          </a:bodyPr>
          <a:lstStyle/>
          <a:p>
            <a:r>
              <a:rPr lang="en-US" dirty="0" smtClean="0">
                <a:solidFill>
                  <a:schemeClr val="bg1"/>
                </a:solidFill>
              </a:rPr>
              <a:t>Active</a:t>
            </a:r>
            <a:endParaRPr lang="en-US" dirty="0">
              <a:solidFill>
                <a:schemeClr val="bg1"/>
              </a:solidFill>
            </a:endParaRPr>
          </a:p>
        </p:txBody>
      </p:sp>
      <p:sp>
        <p:nvSpPr>
          <p:cNvPr id="30" name="TextBox 29"/>
          <p:cNvSpPr txBox="1"/>
          <p:nvPr/>
        </p:nvSpPr>
        <p:spPr>
          <a:xfrm>
            <a:off x="6521021" y="1563189"/>
            <a:ext cx="4672383" cy="1815882"/>
          </a:xfrm>
          <a:prstGeom prst="rect">
            <a:avLst/>
          </a:prstGeom>
          <a:noFill/>
        </p:spPr>
        <p:txBody>
          <a:bodyPr wrap="square" rtlCol="0">
            <a:spAutoFit/>
          </a:bodyPr>
          <a:lstStyle/>
          <a:p>
            <a:r>
              <a:rPr lang="en-US" sz="1600" dirty="0" smtClean="0">
                <a:solidFill>
                  <a:schemeClr val="bg1"/>
                </a:solidFill>
              </a:rPr>
              <a:t>Step #1:</a:t>
            </a:r>
          </a:p>
          <a:p>
            <a:r>
              <a:rPr lang="en-US" sz="1600" dirty="0" smtClean="0">
                <a:solidFill>
                  <a:schemeClr val="bg1"/>
                </a:solidFill>
              </a:rPr>
              <a:t>Install Prerequisites:</a:t>
            </a:r>
          </a:p>
          <a:p>
            <a:r>
              <a:rPr lang="en-US" sz="1600" dirty="0" smtClean="0">
                <a:solidFill>
                  <a:schemeClr val="bg1"/>
                </a:solidFill>
              </a:rPr>
              <a:t>1- </a:t>
            </a:r>
            <a:r>
              <a:rPr lang="en-US" sz="1600" dirty="0" err="1" smtClean="0">
                <a:solidFill>
                  <a:schemeClr val="bg1"/>
                </a:solidFill>
              </a:rPr>
              <a:t>.Net</a:t>
            </a:r>
            <a:r>
              <a:rPr lang="en-US" sz="1600" dirty="0" smtClean="0">
                <a:solidFill>
                  <a:schemeClr val="bg1"/>
                </a:solidFill>
              </a:rPr>
              <a:t> Framework 3.5 SP1</a:t>
            </a:r>
          </a:p>
          <a:p>
            <a:r>
              <a:rPr lang="en-US" sz="1600" dirty="0" smtClean="0">
                <a:solidFill>
                  <a:schemeClr val="bg1"/>
                </a:solidFill>
              </a:rPr>
              <a:t>2- Windows Installer 4.5</a:t>
            </a:r>
          </a:p>
          <a:p>
            <a:r>
              <a:rPr lang="en-US" sz="1600" dirty="0" smtClean="0">
                <a:solidFill>
                  <a:schemeClr val="bg1"/>
                </a:solidFill>
              </a:rPr>
              <a:t>3- Windows QFE (KB937444)</a:t>
            </a:r>
          </a:p>
          <a:p>
            <a:r>
              <a:rPr lang="en-US" sz="1600" dirty="0" smtClean="0">
                <a:solidFill>
                  <a:schemeClr val="bg1"/>
                </a:solidFill>
              </a:rPr>
              <a:t>4- SQL2008 Setup Support files</a:t>
            </a:r>
          </a:p>
          <a:p>
            <a:r>
              <a:rPr lang="en-US" sz="1600" dirty="0" smtClean="0">
                <a:solidFill>
                  <a:schemeClr val="bg1"/>
                </a:solidFill>
              </a:rPr>
              <a:t>REBOOT….</a:t>
            </a:r>
            <a:endParaRPr lang="en-US" sz="1600" dirty="0">
              <a:solidFill>
                <a:schemeClr val="bg1"/>
              </a:solidFill>
            </a:endParaRPr>
          </a:p>
        </p:txBody>
      </p:sp>
      <p:sp>
        <p:nvSpPr>
          <p:cNvPr id="31" name="TextBox 30"/>
          <p:cNvSpPr txBox="1"/>
          <p:nvPr/>
        </p:nvSpPr>
        <p:spPr>
          <a:xfrm>
            <a:off x="934478" y="1639389"/>
            <a:ext cx="4672383" cy="1815882"/>
          </a:xfrm>
          <a:prstGeom prst="rect">
            <a:avLst/>
          </a:prstGeom>
          <a:noFill/>
        </p:spPr>
        <p:txBody>
          <a:bodyPr wrap="square" rtlCol="0">
            <a:spAutoFit/>
          </a:bodyPr>
          <a:lstStyle/>
          <a:p>
            <a:r>
              <a:rPr lang="en-US" sz="1600" dirty="0" smtClean="0">
                <a:solidFill>
                  <a:schemeClr val="bg1"/>
                </a:solidFill>
              </a:rPr>
              <a:t>Step #2:</a:t>
            </a:r>
          </a:p>
          <a:p>
            <a:r>
              <a:rPr lang="en-US" sz="1600" dirty="0" smtClean="0">
                <a:solidFill>
                  <a:schemeClr val="bg1"/>
                </a:solidFill>
              </a:rPr>
              <a:t>Install Prerequisites:</a:t>
            </a:r>
          </a:p>
          <a:p>
            <a:r>
              <a:rPr lang="en-US" sz="1600" dirty="0" smtClean="0">
                <a:solidFill>
                  <a:schemeClr val="bg1"/>
                </a:solidFill>
              </a:rPr>
              <a:t>1- </a:t>
            </a:r>
            <a:r>
              <a:rPr lang="en-US" sz="1600" dirty="0" err="1" smtClean="0">
                <a:solidFill>
                  <a:schemeClr val="bg1"/>
                </a:solidFill>
              </a:rPr>
              <a:t>.Net</a:t>
            </a:r>
            <a:r>
              <a:rPr lang="en-US" sz="1600" dirty="0" smtClean="0">
                <a:solidFill>
                  <a:schemeClr val="bg1"/>
                </a:solidFill>
              </a:rPr>
              <a:t> Framework 3.5 SP1</a:t>
            </a:r>
          </a:p>
          <a:p>
            <a:r>
              <a:rPr lang="en-US" sz="1600" dirty="0" smtClean="0">
                <a:solidFill>
                  <a:schemeClr val="bg1"/>
                </a:solidFill>
              </a:rPr>
              <a:t>2- Windows Installer 4.5</a:t>
            </a:r>
          </a:p>
          <a:p>
            <a:r>
              <a:rPr lang="en-US" sz="1600" dirty="0" smtClean="0">
                <a:solidFill>
                  <a:schemeClr val="bg1"/>
                </a:solidFill>
              </a:rPr>
              <a:t>3- Windows QFE (KB937444)</a:t>
            </a:r>
          </a:p>
          <a:p>
            <a:r>
              <a:rPr lang="en-US" sz="1600" dirty="0" smtClean="0">
                <a:solidFill>
                  <a:schemeClr val="bg1"/>
                </a:solidFill>
              </a:rPr>
              <a:t>4- SQL2008 Setup Support files</a:t>
            </a:r>
          </a:p>
          <a:p>
            <a:r>
              <a:rPr lang="en-US" sz="1600" dirty="0" smtClean="0">
                <a:solidFill>
                  <a:schemeClr val="bg1"/>
                </a:solidFill>
              </a:rPr>
              <a:t>REBOOT …..</a:t>
            </a:r>
            <a:endParaRPr lang="en-US" sz="1600" dirty="0">
              <a:solidFill>
                <a:schemeClr val="bg1"/>
              </a:solidFill>
            </a:endParaRPr>
          </a:p>
        </p:txBody>
      </p:sp>
      <p:sp>
        <p:nvSpPr>
          <p:cNvPr id="32" name="Right Arrow 31"/>
          <p:cNvSpPr/>
          <p:nvPr/>
        </p:nvSpPr>
        <p:spPr>
          <a:xfrm>
            <a:off x="4489550" y="5525589"/>
            <a:ext cx="3656648"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4306857" y="5296989"/>
            <a:ext cx="4067022" cy="338554"/>
          </a:xfrm>
          <a:prstGeom prst="rect">
            <a:avLst/>
          </a:prstGeom>
          <a:noFill/>
        </p:spPr>
        <p:txBody>
          <a:bodyPr wrap="square" rtlCol="0">
            <a:spAutoFit/>
          </a:bodyPr>
          <a:lstStyle/>
          <a:p>
            <a:r>
              <a:rPr lang="en-US" sz="1600" dirty="0" smtClean="0">
                <a:solidFill>
                  <a:schemeClr val="bg1"/>
                </a:solidFill>
              </a:rPr>
              <a:t>SQL Instance Manual Failover  </a:t>
            </a:r>
            <a:endParaRPr lang="en-US" sz="1600" dirty="0">
              <a:solidFill>
                <a:schemeClr val="bg1"/>
              </a:solidFill>
            </a:endParaRPr>
          </a:p>
        </p:txBody>
      </p:sp>
      <p:pic>
        <p:nvPicPr>
          <p:cNvPr id="37" name="Picture 2" descr="\\sr42windham\ashammou$\My Pictures\DB\database2.gif"/>
          <p:cNvPicPr>
            <a:picLocks noChangeAspect="1" noChangeArrowheads="1"/>
          </p:cNvPicPr>
          <p:nvPr/>
        </p:nvPicPr>
        <p:blipFill>
          <a:blip r:embed="rId3" cstate="print"/>
          <a:srcRect/>
          <a:stretch>
            <a:fillRect/>
          </a:stretch>
        </p:blipFill>
        <p:spPr bwMode="auto">
          <a:xfrm>
            <a:off x="5281824" y="4145280"/>
            <a:ext cx="1300141" cy="975360"/>
          </a:xfrm>
          <a:prstGeom prst="rect">
            <a:avLst/>
          </a:prstGeom>
          <a:noFill/>
        </p:spPr>
      </p:pic>
    </p:spTree>
    <p:extLst>
      <p:ext uri="{BB962C8B-B14F-4D97-AF65-F5344CB8AC3E}">
        <p14:creationId xmlns:p14="http://schemas.microsoft.com/office/powerpoint/2010/main" val="3670941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20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15"/>
                                        </p:tgtEl>
                                      </p:cBhvr>
                                    </p:animEffect>
                                    <p:animScale>
                                      <p:cBhvr>
                                        <p:cTn id="12" dur="250" autoRev="1" fill="hold"/>
                                        <p:tgtEl>
                                          <p:spTgt spid="1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strVal val="#ppt_w*0.05"/>
                                          </p:val>
                                        </p:tav>
                                        <p:tav tm="100000">
                                          <p:val>
                                            <p:strVal val="#ppt_w"/>
                                          </p:val>
                                        </p:tav>
                                      </p:tavLst>
                                    </p:anim>
                                    <p:anim calcmode="lin" valueType="num">
                                      <p:cBhvr>
                                        <p:cTn id="18" dur="500" fill="hold"/>
                                        <p:tgtEl>
                                          <p:spTgt spid="32"/>
                                        </p:tgtEl>
                                        <p:attrNameLst>
                                          <p:attrName>ppt_h</p:attrName>
                                        </p:attrNameLst>
                                      </p:cBhvr>
                                      <p:tavLst>
                                        <p:tav tm="0">
                                          <p:val>
                                            <p:strVal val="#ppt_h"/>
                                          </p:val>
                                        </p:tav>
                                        <p:tav tm="100000">
                                          <p:val>
                                            <p:strVal val="#ppt_h"/>
                                          </p:val>
                                        </p:tav>
                                      </p:tavLst>
                                    </p:anim>
                                    <p:anim calcmode="lin" valueType="num">
                                      <p:cBhvr>
                                        <p:cTn id="19" dur="500" fill="hold"/>
                                        <p:tgtEl>
                                          <p:spTgt spid="32"/>
                                        </p:tgtEl>
                                        <p:attrNameLst>
                                          <p:attrName>ppt_x</p:attrName>
                                        </p:attrNameLst>
                                      </p:cBhvr>
                                      <p:tavLst>
                                        <p:tav tm="0">
                                          <p:val>
                                            <p:strVal val="#ppt_x-.2"/>
                                          </p:val>
                                        </p:tav>
                                        <p:tav tm="100000">
                                          <p:val>
                                            <p:strVal val="#ppt_x"/>
                                          </p:val>
                                        </p:tav>
                                      </p:tavLst>
                                    </p:anim>
                                    <p:anim calcmode="lin" valueType="num">
                                      <p:cBhvr>
                                        <p:cTn id="20" dur="500" fill="hold"/>
                                        <p:tgtEl>
                                          <p:spTgt spid="32"/>
                                        </p:tgtEl>
                                        <p:attrNameLst>
                                          <p:attrName>ppt_y</p:attrName>
                                        </p:attrNameLst>
                                      </p:cBhvr>
                                      <p:tavLst>
                                        <p:tav tm="0">
                                          <p:val>
                                            <p:strVal val="#ppt_y"/>
                                          </p:val>
                                        </p:tav>
                                        <p:tav tm="100000">
                                          <p:val>
                                            <p:strVal val="#ppt_y"/>
                                          </p:val>
                                        </p:tav>
                                      </p:tavLst>
                                    </p:anim>
                                    <p:animEffect transition="in" filter="fade">
                                      <p:cBhvr>
                                        <p:cTn id="21" dur="500"/>
                                        <p:tgtEl>
                                          <p:spTgt spid="32"/>
                                        </p:tgtEl>
                                      </p:cBhvr>
                                    </p:animEffect>
                                  </p:childTnLst>
                                </p:cTn>
                              </p:par>
                              <p:par>
                                <p:cTn id="22" presetID="54" presetClass="entr" presetSubtype="0" accel="10000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strVal val="#ppt_w*0.05"/>
                                          </p:val>
                                        </p:tav>
                                        <p:tav tm="100000">
                                          <p:val>
                                            <p:strVal val="#ppt_w"/>
                                          </p:val>
                                        </p:tav>
                                      </p:tavLst>
                                    </p:anim>
                                    <p:anim calcmode="lin" valueType="num">
                                      <p:cBhvr>
                                        <p:cTn id="25" dur="500" fill="hold"/>
                                        <p:tgtEl>
                                          <p:spTgt spid="33"/>
                                        </p:tgtEl>
                                        <p:attrNameLst>
                                          <p:attrName>ppt_h</p:attrName>
                                        </p:attrNameLst>
                                      </p:cBhvr>
                                      <p:tavLst>
                                        <p:tav tm="0">
                                          <p:val>
                                            <p:strVal val="#ppt_h"/>
                                          </p:val>
                                        </p:tav>
                                        <p:tav tm="100000">
                                          <p:val>
                                            <p:strVal val="#ppt_h"/>
                                          </p:val>
                                        </p:tav>
                                      </p:tavLst>
                                    </p:anim>
                                    <p:anim calcmode="lin" valueType="num">
                                      <p:cBhvr>
                                        <p:cTn id="26" dur="500" fill="hold"/>
                                        <p:tgtEl>
                                          <p:spTgt spid="33"/>
                                        </p:tgtEl>
                                        <p:attrNameLst>
                                          <p:attrName>ppt_x</p:attrName>
                                        </p:attrNameLst>
                                      </p:cBhvr>
                                      <p:tavLst>
                                        <p:tav tm="0">
                                          <p:val>
                                            <p:strVal val="#ppt_x-.2"/>
                                          </p:val>
                                        </p:tav>
                                        <p:tav tm="100000">
                                          <p:val>
                                            <p:strVal val="#ppt_x"/>
                                          </p:val>
                                        </p:tav>
                                      </p:tavLst>
                                    </p:anim>
                                    <p:anim calcmode="lin" valueType="num">
                                      <p:cBhvr>
                                        <p:cTn id="27" dur="500" fill="hold"/>
                                        <p:tgtEl>
                                          <p:spTgt spid="33"/>
                                        </p:tgtEl>
                                        <p:attrNameLst>
                                          <p:attrName>ppt_y</p:attrName>
                                        </p:attrNameLst>
                                      </p:cBhvr>
                                      <p:tavLst>
                                        <p:tav tm="0">
                                          <p:val>
                                            <p:strVal val="#ppt_y"/>
                                          </p:val>
                                        </p:tav>
                                        <p:tav tm="100000">
                                          <p:val>
                                            <p:strVal val="#ppt_y"/>
                                          </p:val>
                                        </p:tav>
                                      </p:tavLst>
                                    </p:anim>
                                    <p:animEffect transition="in" filter="fade">
                                      <p:cBhvr>
                                        <p:cTn id="28" dur="500"/>
                                        <p:tgtEl>
                                          <p:spTgt spid="33"/>
                                        </p:tgtEl>
                                      </p:cBhvr>
                                    </p:animEffect>
                                  </p:childTnLst>
                                </p:cTn>
                              </p:par>
                              <p:par>
                                <p:cTn id="29" presetID="35" presetClass="path" presetSubtype="0" accel="50000" decel="50000" fill="hold" grpId="0" nodeType="withEffect">
                                  <p:stCondLst>
                                    <p:cond delay="0"/>
                                  </p:stCondLst>
                                  <p:childTnLst>
                                    <p:animMotion origin="layout" path="M 3.88889E-6 -2.81221E-6 L -0.52414 -0.00347 " pathEditMode="relative" rAng="0" ptsTypes="AA">
                                      <p:cBhvr>
                                        <p:cTn id="30" dur="2000" fill="hold"/>
                                        <p:tgtEl>
                                          <p:spTgt spid="28"/>
                                        </p:tgtEl>
                                        <p:attrNameLst>
                                          <p:attrName>ppt_x</p:attrName>
                                          <p:attrName>ppt_y</p:attrName>
                                        </p:attrNameLst>
                                      </p:cBhvr>
                                      <p:rCtr x="-26200" y="-200"/>
                                    </p:animMotion>
                                  </p:childTnLst>
                                </p:cTn>
                              </p:par>
                              <p:par>
                                <p:cTn id="31" presetID="63" presetClass="path" presetSubtype="0" accel="50000" decel="50000" fill="hold" grpId="0" nodeType="withEffect">
                                  <p:stCondLst>
                                    <p:cond delay="0"/>
                                  </p:stCondLst>
                                  <p:childTnLst>
                                    <p:animMotion origin="layout" path="M -4.16667E-6 -3.80204E-6 L 0.52657 0.00509 " pathEditMode="relative" rAng="0" ptsTypes="AA">
                                      <p:cBhvr>
                                        <p:cTn id="32" dur="2000" fill="hold"/>
                                        <p:tgtEl>
                                          <p:spTgt spid="29"/>
                                        </p:tgtEl>
                                        <p:attrNameLst>
                                          <p:attrName>ppt_x</p:attrName>
                                          <p:attrName>ppt_y</p:attrName>
                                        </p:attrNameLst>
                                      </p:cBhvr>
                                      <p:rCtr x="26300" y="300"/>
                                    </p:animMotion>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20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24"/>
                                        </p:tgtEl>
                                      </p:cBhvr>
                                    </p:animEffect>
                                    <p:animScale>
                                      <p:cBhvr>
                                        <p:cTn id="42" dur="250" autoRev="1" fill="hold"/>
                                        <p:tgtEl>
                                          <p:spTgt spid="24"/>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2000"/>
                                        <p:tgtEl>
                                          <p:spTgt spid="33"/>
                                        </p:tgtEl>
                                      </p:cBhvr>
                                    </p:animEffect>
                                    <p:set>
                                      <p:cBhvr>
                                        <p:cTn id="47" dur="1" fill="hold">
                                          <p:stCondLst>
                                            <p:cond delay="1999"/>
                                          </p:stCondLst>
                                        </p:cTn>
                                        <p:tgtEl>
                                          <p:spTgt spid="33"/>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2000"/>
                                        <p:tgtEl>
                                          <p:spTgt spid="32"/>
                                        </p:tgtEl>
                                      </p:cBhvr>
                                    </p:animEffect>
                                    <p:set>
                                      <p:cBhvr>
                                        <p:cTn id="50" dur="1" fill="hold">
                                          <p:stCondLst>
                                            <p:cond delay="19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animBg="1"/>
      <p:bldP spid="32" grpId="1" animBg="1"/>
      <p:bldP spid="33" grpId="0"/>
      <p:bldP spid="3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507868" y="228600"/>
            <a:ext cx="11173090" cy="609398"/>
          </a:xfrm>
        </p:spPr>
        <p:txBody>
          <a:bodyPr/>
          <a:lstStyle/>
          <a:p>
            <a:r>
              <a:rPr lang="en-US" sz="4400" dirty="0" smtClean="0"/>
              <a:t>Design Wins Program</a:t>
            </a:r>
            <a:endParaRPr lang="en-US" sz="4400" dirty="0"/>
          </a:p>
        </p:txBody>
      </p:sp>
      <p:sp>
        <p:nvSpPr>
          <p:cNvPr id="3" name="Text Placeholder 2"/>
          <p:cNvSpPr>
            <a:spLocks noGrp="1"/>
          </p:cNvSpPr>
          <p:nvPr>
            <p:ph type="body" sz="quarter" idx="10"/>
          </p:nvPr>
        </p:nvSpPr>
        <p:spPr>
          <a:xfrm>
            <a:off x="507868" y="2665239"/>
            <a:ext cx="11173090" cy="3228576"/>
          </a:xfrm>
        </p:spPr>
        <p:txBody>
          <a:bodyPr/>
          <a:lstStyle/>
          <a:p>
            <a:r>
              <a:rPr lang="en-US" sz="1800" dirty="0" smtClean="0"/>
              <a:t>Customer Benefits</a:t>
            </a:r>
          </a:p>
          <a:p>
            <a:pPr lvl="1"/>
            <a:r>
              <a:rPr lang="en-US" sz="1400" dirty="0" smtClean="0"/>
              <a:t>Direct engagement from product group (SQL CAT technical/project experience)</a:t>
            </a:r>
          </a:p>
          <a:p>
            <a:pPr lvl="1"/>
            <a:r>
              <a:rPr lang="en-US" sz="1400" dirty="0" smtClean="0"/>
              <a:t>Reduced risk</a:t>
            </a:r>
          </a:p>
          <a:p>
            <a:pPr lvl="1"/>
            <a:r>
              <a:rPr lang="en-US" sz="1400" dirty="0" smtClean="0"/>
              <a:t>Architecture Best Practices and Guidance </a:t>
            </a:r>
          </a:p>
          <a:p>
            <a:pPr lvl="1"/>
            <a:r>
              <a:rPr lang="en-US" sz="1400" dirty="0" smtClean="0"/>
              <a:t>SQL CAT-led service offerings (i.e. Architecture Design Reviews) </a:t>
            </a:r>
            <a:r>
              <a:rPr lang="en-US" sz="1400" dirty="0">
                <a:solidFill>
                  <a:schemeClr val="tx2"/>
                </a:solidFill>
              </a:rPr>
              <a:t>optional</a:t>
            </a:r>
            <a:endParaRPr lang="en-US" sz="1400" dirty="0" smtClean="0">
              <a:solidFill>
                <a:schemeClr val="tx2"/>
              </a:solidFill>
            </a:endParaRPr>
          </a:p>
          <a:p>
            <a:pPr lvl="1"/>
            <a:r>
              <a:rPr lang="en-US" sz="1400" dirty="0" smtClean="0"/>
              <a:t>Lab visit to Redmond or Regional Microsoft Technology Center (MTC) </a:t>
            </a:r>
            <a:r>
              <a:rPr lang="en-US" sz="1400" dirty="0" smtClean="0">
                <a:solidFill>
                  <a:schemeClr val="tx2"/>
                </a:solidFill>
              </a:rPr>
              <a:t>optional</a:t>
            </a:r>
          </a:p>
          <a:p>
            <a:pPr lvl="1"/>
            <a:r>
              <a:rPr lang="en-US" sz="1400" dirty="0" smtClean="0"/>
              <a:t>Business Investment Funds (BIF) </a:t>
            </a:r>
            <a:r>
              <a:rPr lang="en-US" sz="1400" dirty="0" smtClean="0">
                <a:solidFill>
                  <a:schemeClr val="tx2"/>
                </a:solidFill>
              </a:rPr>
              <a:t>optional/limited availability!</a:t>
            </a:r>
          </a:p>
          <a:p>
            <a:pPr lvl="1"/>
            <a:r>
              <a:rPr lang="en-US" sz="1400" dirty="0" smtClean="0"/>
              <a:t>Invitations to special events/programs (i.e. TAP) </a:t>
            </a:r>
            <a:r>
              <a:rPr lang="en-US" sz="1400" dirty="0">
                <a:solidFill>
                  <a:schemeClr val="tx2"/>
                </a:solidFill>
              </a:rPr>
              <a:t>optional</a:t>
            </a:r>
            <a:endParaRPr lang="en-US" sz="1400" dirty="0" smtClean="0"/>
          </a:p>
          <a:p>
            <a:pPr lvl="1"/>
            <a:r>
              <a:rPr lang="en-US" sz="1400" dirty="0" smtClean="0"/>
              <a:t>Co-marketing and PR</a:t>
            </a:r>
            <a:endParaRPr lang="en-US" sz="1400" dirty="0"/>
          </a:p>
          <a:p>
            <a:r>
              <a:rPr lang="en-US" sz="1800" dirty="0">
                <a:solidFill>
                  <a:schemeClr val="tx1"/>
                </a:solidFill>
              </a:rPr>
              <a:t>Example </a:t>
            </a:r>
            <a:r>
              <a:rPr lang="en-US" sz="1800" dirty="0" smtClean="0">
                <a:solidFill>
                  <a:schemeClr val="tx1"/>
                </a:solidFill>
              </a:rPr>
              <a:t>(SQL </a:t>
            </a:r>
            <a:r>
              <a:rPr lang="en-US" sz="1800" dirty="0">
                <a:solidFill>
                  <a:schemeClr val="tx1"/>
                </a:solidFill>
              </a:rPr>
              <a:t>Server </a:t>
            </a:r>
            <a:r>
              <a:rPr lang="en-US" sz="1800" dirty="0" smtClean="0">
                <a:solidFill>
                  <a:schemeClr val="tx1"/>
                </a:solidFill>
              </a:rPr>
              <a:t>Qualifying Criteria)</a:t>
            </a:r>
            <a:endParaRPr lang="en-US" sz="1800" dirty="0">
              <a:solidFill>
                <a:schemeClr val="tx1"/>
              </a:solidFill>
            </a:endParaRPr>
          </a:p>
          <a:p>
            <a:pPr lvl="1"/>
            <a:r>
              <a:rPr lang="en-US" sz="1400" dirty="0">
                <a:solidFill>
                  <a:schemeClr val="tx1"/>
                </a:solidFill>
              </a:rPr>
              <a:t>10+ TB DW, 3k </a:t>
            </a:r>
            <a:r>
              <a:rPr lang="en-US" sz="1400" dirty="0" err="1">
                <a:solidFill>
                  <a:schemeClr val="tx1"/>
                </a:solidFill>
              </a:rPr>
              <a:t>tx</a:t>
            </a:r>
            <a:r>
              <a:rPr lang="en-US" sz="1400" dirty="0">
                <a:solidFill>
                  <a:schemeClr val="tx1"/>
                </a:solidFill>
              </a:rPr>
              <a:t>/s OLTP, Large 500GB+ Cubes, Competitive migrations, Complex deployments, Server Consolidation (1000+) </a:t>
            </a:r>
          </a:p>
          <a:p>
            <a:r>
              <a:rPr lang="en-US" sz="1800" dirty="0" smtClean="0"/>
              <a:t>Nominating a Customer</a:t>
            </a:r>
          </a:p>
          <a:p>
            <a:pPr lvl="1"/>
            <a:r>
              <a:rPr lang="en-US" sz="1400" dirty="0" smtClean="0"/>
              <a:t>Customer’s </a:t>
            </a:r>
            <a:r>
              <a:rPr lang="en-US" sz="1400" dirty="0"/>
              <a:t>a</a:t>
            </a:r>
            <a:r>
              <a:rPr lang="en-US" sz="1400" dirty="0" smtClean="0"/>
              <a:t>ccount team can nominate their  customer to the SQL CAT team</a:t>
            </a:r>
            <a:endParaRPr lang="en-US" sz="1400" dirty="0"/>
          </a:p>
        </p:txBody>
      </p:sp>
      <p:sp>
        <p:nvSpPr>
          <p:cNvPr id="22" name="Rectangle 21"/>
          <p:cNvSpPr/>
          <p:nvPr/>
        </p:nvSpPr>
        <p:spPr bwMode="auto">
          <a:xfrm>
            <a:off x="439872" y="987552"/>
            <a:ext cx="11376237" cy="1447800"/>
          </a:xfrm>
          <a:prstGeom prst="rect">
            <a:avLst/>
          </a:prstGeom>
          <a:solidFill>
            <a:schemeClr val="accent4"/>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r>
              <a:rPr lang="en-US" dirty="0"/>
              <a:t>The Customer Experience </a:t>
            </a:r>
            <a:r>
              <a:rPr lang="en-US" u="sng" dirty="0">
                <a:solidFill>
                  <a:schemeClr val="tx2"/>
                </a:solidFill>
              </a:rPr>
              <a:t>(CX) Design Wins </a:t>
            </a:r>
            <a:r>
              <a:rPr lang="en-US" u="sng" dirty="0" smtClean="0">
                <a:solidFill>
                  <a:schemeClr val="tx2"/>
                </a:solidFill>
              </a:rPr>
              <a:t>Program </a:t>
            </a:r>
            <a:r>
              <a:rPr lang="en-US" dirty="0"/>
              <a:t>is how the Microsoft Business Platform Division identifies and invests in strategic and large-scale customer projects with challenging, unique, and complex applications running on the Microsoft platform.</a:t>
            </a:r>
            <a:endParaRPr lang="en-US"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71158087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p:cNvSpPr>
            <a:spLocks noGrp="1"/>
          </p:cNvSpPr>
          <p:nvPr>
            <p:ph type="title"/>
          </p:nvPr>
        </p:nvSpPr>
        <p:spPr>
          <a:xfrm>
            <a:off x="519113" y="228600"/>
            <a:ext cx="9416714" cy="609398"/>
          </a:xfrm>
        </p:spPr>
        <p:txBody>
          <a:bodyPr/>
          <a:lstStyle/>
          <a:p>
            <a:r>
              <a:rPr lang="en-US" dirty="0" smtClean="0"/>
              <a:t>In-Place Upgrade </a:t>
            </a:r>
            <a:r>
              <a:rPr lang="en-US" sz="1800" dirty="0" smtClean="0"/>
              <a:t>2</a:t>
            </a:r>
            <a:endParaRPr lang="en-US" dirty="0"/>
          </a:p>
        </p:txBody>
      </p:sp>
      <p:sp>
        <p:nvSpPr>
          <p:cNvPr id="4" name="Slide Number Placeholder 3"/>
          <p:cNvSpPr>
            <a:spLocks noGrp="1"/>
          </p:cNvSpPr>
          <p:nvPr>
            <p:ph type="sldNum" sz="quarter" idx="4294967295"/>
          </p:nvPr>
        </p:nvSpPr>
        <p:spPr>
          <a:xfrm>
            <a:off x="10966450" y="6399213"/>
            <a:ext cx="1222375" cy="241300"/>
          </a:xfrm>
          <a:prstGeom prst="rect">
            <a:avLst/>
          </a:prstGeom>
        </p:spPr>
        <p:txBody>
          <a:bodyPr/>
          <a:lstStyle/>
          <a:p>
            <a:pPr>
              <a:defRPr/>
            </a:pPr>
            <a:fld id="{4C7CCC86-93DC-4571-B760-D2D541EE67F9}" type="slidenum">
              <a:rPr lang="en-US" smtClean="0"/>
              <a:pPr>
                <a:defRPr/>
              </a:pPr>
              <a:t>50</a:t>
            </a:fld>
            <a:endParaRPr lang="en-US"/>
          </a:p>
        </p:txBody>
      </p:sp>
      <p:sp>
        <p:nvSpPr>
          <p:cNvPr id="14" name="Rectangle 13"/>
          <p:cNvSpPr/>
          <p:nvPr/>
        </p:nvSpPr>
        <p:spPr>
          <a:xfrm>
            <a:off x="0" y="1432560"/>
            <a:ext cx="12188825" cy="476821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9040047" y="3764280"/>
            <a:ext cx="1848125" cy="2743200"/>
          </a:xfrm>
          <a:prstGeom prst="rect">
            <a:avLst/>
          </a:prstGeom>
          <a:noFill/>
        </p:spPr>
      </p:pic>
      <p:pic>
        <p:nvPicPr>
          <p:cNvPr id="21"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2234618" y="3611880"/>
            <a:ext cx="2053472" cy="3048000"/>
          </a:xfrm>
          <a:prstGeom prst="rect">
            <a:avLst/>
          </a:prstGeom>
          <a:noFill/>
        </p:spPr>
      </p:pic>
      <p:sp>
        <p:nvSpPr>
          <p:cNvPr id="23" name="Freeform 22"/>
          <p:cNvSpPr/>
          <p:nvPr/>
        </p:nvSpPr>
        <p:spPr>
          <a:xfrm>
            <a:off x="4164515" y="4221482"/>
            <a:ext cx="2437765" cy="457201"/>
          </a:xfrm>
          <a:custGeom>
            <a:avLst/>
            <a:gdLst>
              <a:gd name="connsiteX0" fmla="*/ 0 w 1562100"/>
              <a:gd name="connsiteY0" fmla="*/ 688182 h 688182"/>
              <a:gd name="connsiteX1" fmla="*/ 1042988 w 1562100"/>
              <a:gd name="connsiteY1" fmla="*/ 16669 h 688182"/>
              <a:gd name="connsiteX2" fmla="*/ 1485900 w 1562100"/>
              <a:gd name="connsiteY2" fmla="*/ 588169 h 688182"/>
              <a:gd name="connsiteX3" fmla="*/ 1500188 w 1562100"/>
              <a:gd name="connsiteY3" fmla="*/ 559594 h 688182"/>
            </a:gdLst>
            <a:ahLst/>
            <a:cxnLst>
              <a:cxn ang="0">
                <a:pos x="connsiteX0" y="connsiteY0"/>
              </a:cxn>
              <a:cxn ang="0">
                <a:pos x="connsiteX1" y="connsiteY1"/>
              </a:cxn>
              <a:cxn ang="0">
                <a:pos x="connsiteX2" y="connsiteY2"/>
              </a:cxn>
              <a:cxn ang="0">
                <a:pos x="connsiteX3" y="connsiteY3"/>
              </a:cxn>
            </a:cxnLst>
            <a:rect l="l" t="t" r="r" b="b"/>
            <a:pathLst>
              <a:path w="1562100" h="688182">
                <a:moveTo>
                  <a:pt x="0" y="688182"/>
                </a:moveTo>
                <a:cubicBezTo>
                  <a:pt x="397669" y="360760"/>
                  <a:pt x="795338" y="33338"/>
                  <a:pt x="1042988" y="16669"/>
                </a:cubicBezTo>
                <a:cubicBezTo>
                  <a:pt x="1290638" y="0"/>
                  <a:pt x="1409700" y="497682"/>
                  <a:pt x="1485900" y="588169"/>
                </a:cubicBezTo>
                <a:cubicBezTo>
                  <a:pt x="1562100" y="678656"/>
                  <a:pt x="1531144" y="619125"/>
                  <a:pt x="1500188" y="559594"/>
                </a:cubicBez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Freeform 23"/>
          <p:cNvSpPr/>
          <p:nvPr/>
        </p:nvSpPr>
        <p:spPr>
          <a:xfrm>
            <a:off x="6907002" y="4526281"/>
            <a:ext cx="2234619" cy="914400"/>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10868369" y="5288280"/>
            <a:ext cx="1320456" cy="369332"/>
          </a:xfrm>
          <a:prstGeom prst="rect">
            <a:avLst/>
          </a:prstGeom>
          <a:noFill/>
        </p:spPr>
        <p:txBody>
          <a:bodyPr wrap="square" rtlCol="0">
            <a:spAutoFit/>
          </a:bodyPr>
          <a:lstStyle/>
          <a:p>
            <a:r>
              <a:rPr lang="en-US" dirty="0" smtClean="0">
                <a:solidFill>
                  <a:schemeClr val="bg1"/>
                </a:solidFill>
              </a:rPr>
              <a:t>Active</a:t>
            </a:r>
            <a:endParaRPr lang="en-US" dirty="0">
              <a:solidFill>
                <a:schemeClr val="bg1"/>
              </a:solidFill>
            </a:endParaRPr>
          </a:p>
        </p:txBody>
      </p:sp>
      <p:sp>
        <p:nvSpPr>
          <p:cNvPr id="26" name="TextBox 25"/>
          <p:cNvSpPr txBox="1"/>
          <p:nvPr/>
        </p:nvSpPr>
        <p:spPr>
          <a:xfrm>
            <a:off x="1015735" y="5364480"/>
            <a:ext cx="1625177" cy="369332"/>
          </a:xfrm>
          <a:prstGeom prst="rect">
            <a:avLst/>
          </a:prstGeom>
          <a:noFill/>
        </p:spPr>
        <p:txBody>
          <a:bodyPr wrap="square" rtlCol="0">
            <a:spAutoFit/>
          </a:bodyPr>
          <a:lstStyle/>
          <a:p>
            <a:r>
              <a:rPr lang="en-US" dirty="0" smtClean="0">
                <a:solidFill>
                  <a:schemeClr val="bg1"/>
                </a:solidFill>
              </a:rPr>
              <a:t>Passive</a:t>
            </a:r>
            <a:endParaRPr lang="en-US" dirty="0">
              <a:solidFill>
                <a:schemeClr val="bg1"/>
              </a:solidFill>
            </a:endParaRPr>
          </a:p>
        </p:txBody>
      </p:sp>
      <p:sp>
        <p:nvSpPr>
          <p:cNvPr id="27" name="TextBox 26"/>
          <p:cNvSpPr txBox="1"/>
          <p:nvPr/>
        </p:nvSpPr>
        <p:spPr>
          <a:xfrm>
            <a:off x="7516442" y="2164083"/>
            <a:ext cx="4672383" cy="584775"/>
          </a:xfrm>
          <a:prstGeom prst="rect">
            <a:avLst/>
          </a:prstGeom>
          <a:noFill/>
        </p:spPr>
        <p:txBody>
          <a:bodyPr wrap="square" rtlCol="0">
            <a:spAutoFit/>
          </a:bodyPr>
          <a:lstStyle/>
          <a:p>
            <a:r>
              <a:rPr lang="en-US" sz="1600" dirty="0" smtClean="0">
                <a:solidFill>
                  <a:schemeClr val="bg1"/>
                </a:solidFill>
              </a:rPr>
              <a:t>Step #4:</a:t>
            </a:r>
          </a:p>
          <a:p>
            <a:r>
              <a:rPr lang="en-US" sz="1600" dirty="0" smtClean="0">
                <a:solidFill>
                  <a:schemeClr val="bg1"/>
                </a:solidFill>
              </a:rPr>
              <a:t>Upgrade to SQL Server 2008 on Active Node</a:t>
            </a:r>
            <a:endParaRPr lang="en-US" sz="1600" dirty="0">
              <a:solidFill>
                <a:schemeClr val="bg1"/>
              </a:solidFill>
            </a:endParaRPr>
          </a:p>
        </p:txBody>
      </p:sp>
      <p:sp>
        <p:nvSpPr>
          <p:cNvPr id="28" name="TextBox 27"/>
          <p:cNvSpPr txBox="1"/>
          <p:nvPr/>
        </p:nvSpPr>
        <p:spPr>
          <a:xfrm>
            <a:off x="0" y="2316483"/>
            <a:ext cx="4672383" cy="584775"/>
          </a:xfrm>
          <a:prstGeom prst="rect">
            <a:avLst/>
          </a:prstGeom>
          <a:noFill/>
        </p:spPr>
        <p:txBody>
          <a:bodyPr wrap="square" rtlCol="0">
            <a:spAutoFit/>
          </a:bodyPr>
          <a:lstStyle/>
          <a:p>
            <a:r>
              <a:rPr lang="en-US" sz="1600" dirty="0" smtClean="0">
                <a:solidFill>
                  <a:schemeClr val="bg1"/>
                </a:solidFill>
              </a:rPr>
              <a:t>Step #3:</a:t>
            </a:r>
          </a:p>
          <a:p>
            <a:r>
              <a:rPr lang="en-US" sz="1600" dirty="0" smtClean="0">
                <a:solidFill>
                  <a:schemeClr val="bg1"/>
                </a:solidFill>
              </a:rPr>
              <a:t>Upgrade to SQL Server 2008 on Passive Node</a:t>
            </a:r>
            <a:endParaRPr lang="en-US" sz="1600" dirty="0">
              <a:solidFill>
                <a:schemeClr val="bg1"/>
              </a:solidFill>
            </a:endParaRPr>
          </a:p>
        </p:txBody>
      </p:sp>
      <p:sp>
        <p:nvSpPr>
          <p:cNvPr id="30" name="TextBox 29"/>
          <p:cNvSpPr txBox="1"/>
          <p:nvPr/>
        </p:nvSpPr>
        <p:spPr>
          <a:xfrm>
            <a:off x="4304755" y="5782878"/>
            <a:ext cx="5161372" cy="338554"/>
          </a:xfrm>
          <a:prstGeom prst="rect">
            <a:avLst/>
          </a:prstGeom>
          <a:noFill/>
        </p:spPr>
        <p:txBody>
          <a:bodyPr wrap="square" rtlCol="0">
            <a:spAutoFit/>
          </a:bodyPr>
          <a:lstStyle/>
          <a:p>
            <a:r>
              <a:rPr lang="en-US" sz="1600" dirty="0" smtClean="0">
                <a:solidFill>
                  <a:schemeClr val="bg1"/>
                </a:solidFill>
              </a:rPr>
              <a:t>Step 5: SQL Instance Automatic Failover</a:t>
            </a:r>
            <a:endParaRPr lang="en-US" sz="1600" dirty="0">
              <a:solidFill>
                <a:schemeClr val="bg1"/>
              </a:solidFill>
            </a:endParaRPr>
          </a:p>
        </p:txBody>
      </p:sp>
      <p:cxnSp>
        <p:nvCxnSpPr>
          <p:cNvPr id="32" name="Straight Arrow Connector 31"/>
          <p:cNvCxnSpPr/>
          <p:nvPr/>
        </p:nvCxnSpPr>
        <p:spPr>
          <a:xfrm>
            <a:off x="6805429" y="2621280"/>
            <a:ext cx="2336191" cy="1143000"/>
          </a:xfrm>
          <a:prstGeom prst="straightConnector1">
            <a:avLst/>
          </a:prstGeom>
          <a:ln w="254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3859636" y="2646814"/>
            <a:ext cx="1219200" cy="1015735"/>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8" name="Multiply 47"/>
          <p:cNvSpPr/>
          <p:nvPr/>
        </p:nvSpPr>
        <p:spPr>
          <a:xfrm>
            <a:off x="7520400" y="2606435"/>
            <a:ext cx="1015735" cy="1143000"/>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5078677" y="3078483"/>
            <a:ext cx="2640912" cy="954107"/>
          </a:xfrm>
          <a:prstGeom prst="rect">
            <a:avLst/>
          </a:prstGeom>
          <a:solidFill>
            <a:srgbClr val="0070C0"/>
          </a:solidFill>
        </p:spPr>
        <p:txBody>
          <a:bodyPr wrap="square" rtlCol="0">
            <a:spAutoFit/>
          </a:bodyPr>
          <a:lstStyle/>
          <a:p>
            <a:r>
              <a:rPr lang="en-US" sz="1400" b="1" dirty="0" smtClean="0">
                <a:solidFill>
                  <a:schemeClr val="bg1"/>
                </a:solidFill>
              </a:rPr>
              <a:t>No client connection for 1-2 minutes while  db is being upgraded to 2008 on the left node</a:t>
            </a:r>
            <a:endParaRPr lang="en-US" sz="1400" b="1" dirty="0">
              <a:solidFill>
                <a:schemeClr val="bg1"/>
              </a:solidFill>
            </a:endParaRPr>
          </a:p>
        </p:txBody>
      </p:sp>
      <p:sp>
        <p:nvSpPr>
          <p:cNvPr id="50" name="TextBox 49"/>
          <p:cNvSpPr txBox="1"/>
          <p:nvPr/>
        </p:nvSpPr>
        <p:spPr>
          <a:xfrm>
            <a:off x="10055781" y="3307080"/>
            <a:ext cx="1726750" cy="369332"/>
          </a:xfrm>
          <a:prstGeom prst="rect">
            <a:avLst/>
          </a:prstGeom>
          <a:solidFill>
            <a:srgbClr val="0070C0"/>
          </a:solidFill>
        </p:spPr>
        <p:txBody>
          <a:bodyPr wrap="square" rtlCol="0">
            <a:spAutoFit/>
          </a:bodyPr>
          <a:lstStyle/>
          <a:p>
            <a:r>
              <a:rPr lang="en-US" b="1" dirty="0" smtClean="0">
                <a:solidFill>
                  <a:schemeClr val="bg1"/>
                </a:solidFill>
              </a:rPr>
              <a:t>SQL 2008</a:t>
            </a:r>
            <a:endParaRPr lang="en-US" b="1" dirty="0">
              <a:solidFill>
                <a:schemeClr val="bg1"/>
              </a:solidFill>
            </a:endParaRPr>
          </a:p>
        </p:txBody>
      </p:sp>
      <p:sp>
        <p:nvSpPr>
          <p:cNvPr id="51" name="TextBox 50"/>
          <p:cNvSpPr txBox="1"/>
          <p:nvPr/>
        </p:nvSpPr>
        <p:spPr>
          <a:xfrm>
            <a:off x="812588" y="3230880"/>
            <a:ext cx="1726750" cy="369332"/>
          </a:xfrm>
          <a:prstGeom prst="rect">
            <a:avLst/>
          </a:prstGeom>
          <a:solidFill>
            <a:srgbClr val="0070C0"/>
          </a:solidFill>
        </p:spPr>
        <p:txBody>
          <a:bodyPr wrap="square" rtlCol="0">
            <a:spAutoFit/>
          </a:bodyPr>
          <a:lstStyle/>
          <a:p>
            <a:r>
              <a:rPr lang="en-US" b="1" dirty="0" smtClean="0">
                <a:solidFill>
                  <a:schemeClr val="bg1"/>
                </a:solidFill>
              </a:rPr>
              <a:t>SQL 2008</a:t>
            </a:r>
            <a:endParaRPr lang="en-US" b="1" dirty="0">
              <a:solidFill>
                <a:schemeClr val="bg1"/>
              </a:solidFill>
            </a:endParaRPr>
          </a:p>
        </p:txBody>
      </p:sp>
      <p:sp>
        <p:nvSpPr>
          <p:cNvPr id="53" name="TextBox 52"/>
          <p:cNvSpPr txBox="1"/>
          <p:nvPr/>
        </p:nvSpPr>
        <p:spPr>
          <a:xfrm>
            <a:off x="1040800" y="5576257"/>
            <a:ext cx="1320456" cy="369332"/>
          </a:xfrm>
          <a:prstGeom prst="rect">
            <a:avLst/>
          </a:prstGeom>
          <a:noFill/>
        </p:spPr>
        <p:txBody>
          <a:bodyPr wrap="square" rtlCol="0">
            <a:spAutoFit/>
          </a:bodyPr>
          <a:lstStyle/>
          <a:p>
            <a:r>
              <a:rPr lang="en-US" dirty="0" smtClean="0">
                <a:solidFill>
                  <a:schemeClr val="bg1"/>
                </a:solidFill>
              </a:rPr>
              <a:t>Active</a:t>
            </a:r>
            <a:endParaRPr lang="en-US" dirty="0">
              <a:solidFill>
                <a:schemeClr val="bg1"/>
              </a:solidFill>
            </a:endParaRPr>
          </a:p>
        </p:txBody>
      </p:sp>
      <p:pic>
        <p:nvPicPr>
          <p:cNvPr id="1027" name="Picture 3" descr="E:\Users\ashammou.ITS\Pictures\Microsoft Clip Organizer\j0238951.wmf"/>
          <p:cNvPicPr>
            <a:picLocks noChangeAspect="1" noChangeArrowheads="1"/>
          </p:cNvPicPr>
          <p:nvPr/>
        </p:nvPicPr>
        <p:blipFill>
          <a:blip r:embed="rId3" cstate="print"/>
          <a:srcRect/>
          <a:stretch>
            <a:fillRect/>
          </a:stretch>
        </p:blipFill>
        <p:spPr bwMode="auto">
          <a:xfrm>
            <a:off x="5046512" y="1550038"/>
            <a:ext cx="1982377" cy="1406461"/>
          </a:xfrm>
          <a:prstGeom prst="rect">
            <a:avLst/>
          </a:prstGeom>
          <a:noFill/>
        </p:spPr>
      </p:pic>
      <p:pic>
        <p:nvPicPr>
          <p:cNvPr id="56" name="Picture 2" descr="\\sr42windham\ashammou$\My Pictures\DB\database2.gif"/>
          <p:cNvPicPr>
            <a:picLocks noChangeAspect="1" noChangeArrowheads="1"/>
          </p:cNvPicPr>
          <p:nvPr/>
        </p:nvPicPr>
        <p:blipFill>
          <a:blip r:embed="rId4" cstate="print"/>
          <a:srcRect/>
          <a:stretch>
            <a:fillRect/>
          </a:stretch>
        </p:blipFill>
        <p:spPr bwMode="auto">
          <a:xfrm>
            <a:off x="6155356" y="4389120"/>
            <a:ext cx="1218883" cy="914400"/>
          </a:xfrm>
          <a:prstGeom prst="rect">
            <a:avLst/>
          </a:prstGeom>
          <a:noFill/>
        </p:spPr>
      </p:pic>
      <p:sp>
        <p:nvSpPr>
          <p:cNvPr id="31" name="Left Arrow 30"/>
          <p:cNvSpPr/>
          <p:nvPr/>
        </p:nvSpPr>
        <p:spPr>
          <a:xfrm>
            <a:off x="4606425" y="5343900"/>
            <a:ext cx="4099879" cy="51063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189957" y="3752603"/>
            <a:ext cx="2026195" cy="830997"/>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en-US" sz="1600" dirty="0" smtClean="0">
                <a:solidFill>
                  <a:schemeClr val="tx1"/>
                </a:solidFill>
              </a:rPr>
              <a:t>Removed from Cluster Group Possible Owners</a:t>
            </a:r>
            <a:endParaRPr lang="en-US" sz="1600" dirty="0">
              <a:solidFill>
                <a:schemeClr val="tx1"/>
              </a:solidFill>
            </a:endParaRPr>
          </a:p>
        </p:txBody>
      </p:sp>
    </p:spTree>
    <p:extLst>
      <p:ext uri="{BB962C8B-B14F-4D97-AF65-F5344CB8AC3E}">
        <p14:creationId xmlns:p14="http://schemas.microsoft.com/office/powerpoint/2010/main" val="13820553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26" presetClass="emph" presetSubtype="0" fill="hold" nodeType="withEffect">
                                  <p:stCondLst>
                                    <p:cond delay="0"/>
                                  </p:stCondLst>
                                  <p:childTnLst>
                                    <p:animEffect transition="out" filter="fade">
                                      <p:cBhvr>
                                        <p:cTn id="9" dur="500" tmFilter="0, 0; .2, .5; .8, .5; 1, 0"/>
                                        <p:tgtEl>
                                          <p:spTgt spid="21"/>
                                        </p:tgtEl>
                                      </p:cBhvr>
                                    </p:animEffect>
                                    <p:animScale>
                                      <p:cBhvr>
                                        <p:cTn id="10" dur="250" autoRev="1" fill="hold"/>
                                        <p:tgtEl>
                                          <p:spTgt spid="21"/>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Scale>
                                      <p:cBhvr>
                                        <p:cTn id="15"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33"/>
                                        </p:tgtEl>
                                        <p:attrNameLst>
                                          <p:attrName>ppt_x</p:attrName>
                                          <p:attrName>ppt_y</p:attrName>
                                        </p:attrNameLst>
                                      </p:cBhvr>
                                    </p:animMotion>
                                    <p:animEffect transition="in" filter="fade">
                                      <p:cBhvr>
                                        <p:cTn id="17" dur="10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20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2000"/>
                                        <p:tgtEl>
                                          <p:spTgt spid="27"/>
                                        </p:tgtEl>
                                      </p:cBhvr>
                                    </p:animEffect>
                                  </p:childTnLst>
                                </p:cTn>
                              </p:par>
                              <p:par>
                                <p:cTn id="28" presetID="26" presetClass="emph" presetSubtype="0" fill="hold" nodeType="withEffect">
                                  <p:stCondLst>
                                    <p:cond delay="0"/>
                                  </p:stCondLst>
                                  <p:childTnLst>
                                    <p:animEffect transition="out" filter="fade">
                                      <p:cBhvr>
                                        <p:cTn id="29" dur="500" tmFilter="0, 0; .2, .5; .8, .5; 1, 0"/>
                                        <p:tgtEl>
                                          <p:spTgt spid="20"/>
                                        </p:tgtEl>
                                      </p:cBhvr>
                                    </p:animEffect>
                                    <p:animScale>
                                      <p:cBhvr>
                                        <p:cTn id="30" dur="250" autoRev="1" fill="hold"/>
                                        <p:tgtEl>
                                          <p:spTgt spid="20"/>
                                        </p:tgtEl>
                                      </p:cBhvr>
                                      <p:by x="105000" y="105000"/>
                                    </p:animScale>
                                  </p:childTnLst>
                                </p:cTn>
                              </p:par>
                              <p:par>
                                <p:cTn id="31" presetID="10" presetClass="exit" presetSubtype="0" fill="hold" grpId="1" nodeType="withEffect">
                                  <p:stCondLst>
                                    <p:cond delay="0"/>
                                  </p:stCondLst>
                                  <p:childTnLst>
                                    <p:animEffect transition="out" filter="fade">
                                      <p:cBhvr>
                                        <p:cTn id="32" dur="2000"/>
                                        <p:tgtEl>
                                          <p:spTgt spid="33"/>
                                        </p:tgtEl>
                                      </p:cBhvr>
                                    </p:animEffect>
                                    <p:set>
                                      <p:cBhvr>
                                        <p:cTn id="33" dur="1" fill="hold">
                                          <p:stCondLst>
                                            <p:cond delay="1999"/>
                                          </p:stCondLst>
                                        </p:cTn>
                                        <p:tgtEl>
                                          <p:spTgt spid="33"/>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54" presetClass="entr" presetSubtype="0" accel="100000"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strVal val="#ppt_w*0.05"/>
                                          </p:val>
                                        </p:tav>
                                        <p:tav tm="100000">
                                          <p:val>
                                            <p:strVal val="#ppt_w"/>
                                          </p:val>
                                        </p:tav>
                                      </p:tavLst>
                                    </p:anim>
                                    <p:anim calcmode="lin" valueType="num">
                                      <p:cBhvr>
                                        <p:cTn id="39" dur="500" fill="hold"/>
                                        <p:tgtEl>
                                          <p:spTgt spid="30"/>
                                        </p:tgtEl>
                                        <p:attrNameLst>
                                          <p:attrName>ppt_h</p:attrName>
                                        </p:attrNameLst>
                                      </p:cBhvr>
                                      <p:tavLst>
                                        <p:tav tm="0">
                                          <p:val>
                                            <p:strVal val="#ppt_h"/>
                                          </p:val>
                                        </p:tav>
                                        <p:tav tm="100000">
                                          <p:val>
                                            <p:strVal val="#ppt_h"/>
                                          </p:val>
                                        </p:tav>
                                      </p:tavLst>
                                    </p:anim>
                                    <p:anim calcmode="lin" valueType="num">
                                      <p:cBhvr>
                                        <p:cTn id="40" dur="500" fill="hold"/>
                                        <p:tgtEl>
                                          <p:spTgt spid="30"/>
                                        </p:tgtEl>
                                        <p:attrNameLst>
                                          <p:attrName>ppt_x</p:attrName>
                                        </p:attrNameLst>
                                      </p:cBhvr>
                                      <p:tavLst>
                                        <p:tav tm="0">
                                          <p:val>
                                            <p:strVal val="#ppt_x-.2"/>
                                          </p:val>
                                        </p:tav>
                                        <p:tav tm="100000">
                                          <p:val>
                                            <p:strVal val="#ppt_x"/>
                                          </p:val>
                                        </p:tav>
                                      </p:tavLst>
                                    </p:anim>
                                    <p:anim calcmode="lin" valueType="num">
                                      <p:cBhvr>
                                        <p:cTn id="41" dur="500" fill="hold"/>
                                        <p:tgtEl>
                                          <p:spTgt spid="30"/>
                                        </p:tgtEl>
                                        <p:attrNameLst>
                                          <p:attrName>ppt_y</p:attrName>
                                        </p:attrNameLst>
                                      </p:cBhvr>
                                      <p:tavLst>
                                        <p:tav tm="0">
                                          <p:val>
                                            <p:strVal val="#ppt_y"/>
                                          </p:val>
                                        </p:tav>
                                        <p:tav tm="100000">
                                          <p:val>
                                            <p:strVal val="#ppt_y"/>
                                          </p:val>
                                        </p:tav>
                                      </p:tavLst>
                                    </p:anim>
                                    <p:animEffect transition="in" filter="fade">
                                      <p:cBhvr>
                                        <p:cTn id="42" dur="500"/>
                                        <p:tgtEl>
                                          <p:spTgt spid="30"/>
                                        </p:tgtEl>
                                      </p:cBhvr>
                                    </p:animEffect>
                                  </p:childTnLst>
                                </p:cTn>
                              </p:par>
                              <p:par>
                                <p:cTn id="43" presetID="23" presetClass="entr" presetSubtype="16"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2000"/>
                                        <p:tgtEl>
                                          <p:spTgt spid="49"/>
                                        </p:tgtEl>
                                      </p:cBhvr>
                                    </p:animEffect>
                                  </p:childTnLst>
                                </p:cTn>
                              </p:par>
                              <p:par>
                                <p:cTn id="52" presetID="10" presetClass="entr" presetSubtype="0" fill="hold" nodeType="with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2000"/>
                                        <p:tgtEl>
                                          <p:spTgt spid="48"/>
                                        </p:tgtEl>
                                      </p:cBhvr>
                                    </p:animEffect>
                                  </p:childTnLst>
                                </p:cTn>
                              </p:par>
                              <p:par>
                                <p:cTn id="55" presetID="26" presetClass="emph" presetSubtype="0" fill="hold" grpId="0" nodeType="withEffect">
                                  <p:stCondLst>
                                    <p:cond delay="0"/>
                                  </p:stCondLst>
                                  <p:childTnLst>
                                    <p:animEffect transition="out" filter="fade">
                                      <p:cBhvr>
                                        <p:cTn id="56" dur="500" tmFilter="0, 0; .2, .5; .8, .5; 1, 0"/>
                                        <p:tgtEl>
                                          <p:spTgt spid="48"/>
                                        </p:tgtEl>
                                      </p:cBhvr>
                                    </p:animEffect>
                                    <p:animScale>
                                      <p:cBhvr>
                                        <p:cTn id="57" dur="250" autoRev="1" fill="hold"/>
                                        <p:tgtEl>
                                          <p:spTgt spid="48"/>
                                        </p:tgtEl>
                                      </p:cBhvr>
                                      <p:by x="105000" y="105000"/>
                                    </p:animScale>
                                  </p:childTnLst>
                                </p:cTn>
                              </p:par>
                            </p:childTnLst>
                          </p:cTn>
                        </p:par>
                      </p:childTnLst>
                    </p:cTn>
                  </p:par>
                  <p:par>
                    <p:cTn id="58" fill="hold">
                      <p:stCondLst>
                        <p:cond delay="indefinite"/>
                      </p:stCondLst>
                      <p:childTnLst>
                        <p:par>
                          <p:cTn id="59" fill="hold">
                            <p:stCondLst>
                              <p:cond delay="0"/>
                            </p:stCondLst>
                            <p:childTnLst>
                              <p:par>
                                <p:cTn id="60" presetID="26" presetClass="emph" presetSubtype="0" fill="hold" grpId="0" nodeType="clickEffect">
                                  <p:stCondLst>
                                    <p:cond delay="0"/>
                                  </p:stCondLst>
                                  <p:childTnLst>
                                    <p:animEffect transition="out" filter="fade">
                                      <p:cBhvr>
                                        <p:cTn id="61" dur="500" tmFilter="0, 0; .2, .5; .8, .5; 1, 0"/>
                                        <p:tgtEl>
                                          <p:spTgt spid="49"/>
                                        </p:tgtEl>
                                      </p:cBhvr>
                                    </p:animEffect>
                                    <p:animScale>
                                      <p:cBhvr>
                                        <p:cTn id="62" dur="250" autoRev="1" fill="hold"/>
                                        <p:tgtEl>
                                          <p:spTgt spid="49"/>
                                        </p:tgtEl>
                                      </p:cBhvr>
                                      <p:by x="105000" y="105000"/>
                                    </p:animScale>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2000"/>
                                        <p:tgtEl>
                                          <p:spTgt spid="49"/>
                                        </p:tgtEl>
                                      </p:cBhvr>
                                    </p:animEffect>
                                    <p:set>
                                      <p:cBhvr>
                                        <p:cTn id="67" dur="1" fill="hold">
                                          <p:stCondLst>
                                            <p:cond delay="1999"/>
                                          </p:stCondLst>
                                        </p:cTn>
                                        <p:tgtEl>
                                          <p:spTgt spid="49"/>
                                        </p:tgtEl>
                                        <p:attrNameLst>
                                          <p:attrName>style.visibility</p:attrName>
                                        </p:attrNameLst>
                                      </p:cBhvr>
                                      <p:to>
                                        <p:strVal val="hidden"/>
                                      </p:to>
                                    </p:set>
                                  </p:childTnLst>
                                </p:cTn>
                              </p:par>
                              <p:par>
                                <p:cTn id="68" presetID="35" presetClass="path" presetSubtype="0" accel="50000" decel="50000" fill="hold" grpId="0" nodeType="withEffect">
                                  <p:stCondLst>
                                    <p:cond delay="0"/>
                                  </p:stCondLst>
                                  <p:childTnLst>
                                    <p:animMotion origin="layout" path="M 3.33333E-6 -3.33333E-6 L -0.78334 -0.01111 " pathEditMode="relative" rAng="0" ptsTypes="AA">
                                      <p:cBhvr>
                                        <p:cTn id="69" dur="2000" fill="hold"/>
                                        <p:tgtEl>
                                          <p:spTgt spid="25"/>
                                        </p:tgtEl>
                                        <p:attrNameLst>
                                          <p:attrName>ppt_x</p:attrName>
                                          <p:attrName>ppt_y</p:attrName>
                                        </p:attrNameLst>
                                      </p:cBhvr>
                                      <p:rCtr x="-39200" y="-600"/>
                                    </p:animMotion>
                                  </p:childTnLst>
                                </p:cTn>
                              </p:par>
                              <p:par>
                                <p:cTn id="70" presetID="63" presetClass="path" presetSubtype="0" accel="50000" decel="50000" fill="hold" grpId="0" nodeType="withEffect">
                                  <p:stCondLst>
                                    <p:cond delay="0"/>
                                  </p:stCondLst>
                                  <p:childTnLst>
                                    <p:animMotion origin="layout" path="M 2.77556E-17 -1.85185E-6 L 0.77917 0.00648 " pathEditMode="relative" rAng="0" ptsTypes="AA">
                                      <p:cBhvr>
                                        <p:cTn id="71" dur="2000" fill="hold"/>
                                        <p:tgtEl>
                                          <p:spTgt spid="26"/>
                                        </p:tgtEl>
                                        <p:attrNameLst>
                                          <p:attrName>ppt_x</p:attrName>
                                          <p:attrName>ppt_y</p:attrName>
                                        </p:attrNameLst>
                                      </p:cBhvr>
                                      <p:rCtr x="39000" y="300"/>
                                    </p:animMotion>
                                  </p:childTnLst>
                                </p:cTn>
                              </p:par>
                              <p:par>
                                <p:cTn id="72" presetID="10" presetClass="entr" presetSubtype="0"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2000"/>
                                        <p:tgtEl>
                                          <p:spTgt spid="47"/>
                                        </p:tgtEl>
                                      </p:cBhvr>
                                    </p:animEffect>
                                  </p:childTnLst>
                                </p:cTn>
                              </p:par>
                              <p:par>
                                <p:cTn id="75" presetID="10" presetClass="exit" presetSubtype="0" fill="hold" grpId="1" nodeType="withEffect">
                                  <p:stCondLst>
                                    <p:cond delay="0"/>
                                  </p:stCondLst>
                                  <p:childTnLst>
                                    <p:animEffect transition="out" filter="fade">
                                      <p:cBhvr>
                                        <p:cTn id="76" dur="2000"/>
                                        <p:tgtEl>
                                          <p:spTgt spid="30"/>
                                        </p:tgtEl>
                                      </p:cBhvr>
                                    </p:animEffect>
                                    <p:set>
                                      <p:cBhvr>
                                        <p:cTn id="77" dur="1" fill="hold">
                                          <p:stCondLst>
                                            <p:cond delay="1999"/>
                                          </p:stCondLst>
                                        </p:cTn>
                                        <p:tgtEl>
                                          <p:spTgt spid="30"/>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2000"/>
                                        <p:tgtEl>
                                          <p:spTgt spid="31"/>
                                        </p:tgtEl>
                                      </p:cBhvr>
                                    </p:animEffect>
                                    <p:set>
                                      <p:cBhvr>
                                        <p:cTn id="80" dur="1" fill="hold">
                                          <p:stCondLst>
                                            <p:cond delay="1999"/>
                                          </p:stCondLst>
                                        </p:cTn>
                                        <p:tgtEl>
                                          <p:spTgt spid="31"/>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iterate type="lt">
                                    <p:tmPct val="0"/>
                                  </p:iterate>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500" fill="hold"/>
                                        <p:tgtEl>
                                          <p:spTgt spid="50"/>
                                        </p:tgtEl>
                                        <p:attrNameLst>
                                          <p:attrName>ppt_x</p:attrName>
                                        </p:attrNameLst>
                                      </p:cBhvr>
                                      <p:tavLst>
                                        <p:tav tm="0">
                                          <p:val>
                                            <p:strVal val="#ppt_x"/>
                                          </p:val>
                                        </p:tav>
                                        <p:tav tm="100000">
                                          <p:val>
                                            <p:strVal val="#ppt_x"/>
                                          </p:val>
                                        </p:tav>
                                      </p:tavLst>
                                    </p:anim>
                                    <p:anim calcmode="lin" valueType="num">
                                      <p:cBhvr additive="base">
                                        <p:cTn id="8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0" presetClass="exit" presetSubtype="0" fill="hold" grpId="1" nodeType="clickEffect">
                                  <p:stCondLst>
                                    <p:cond delay="0"/>
                                  </p:stCondLst>
                                  <p:childTnLst>
                                    <p:animEffect transition="out" filter="fade">
                                      <p:cBhvr>
                                        <p:cTn id="90" dur="2000"/>
                                        <p:tgtEl>
                                          <p:spTgt spid="48"/>
                                        </p:tgtEl>
                                      </p:cBhvr>
                                    </p:animEffect>
                                    <p:set>
                                      <p:cBhvr>
                                        <p:cTn id="91" dur="1" fill="hold">
                                          <p:stCondLst>
                                            <p:cond delay="1999"/>
                                          </p:stCondLst>
                                        </p:cTn>
                                        <p:tgtEl>
                                          <p:spTgt spid="4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2000"/>
                                        <p:tgtEl>
                                          <p:spTgt spid="32"/>
                                        </p:tgtEl>
                                      </p:cBhvr>
                                    </p:animEffect>
                                    <p:set>
                                      <p:cBhvr>
                                        <p:cTn id="94" dur="1" fill="hold">
                                          <p:stCondLst>
                                            <p:cond delay="1999"/>
                                          </p:stCondLst>
                                        </p:cTn>
                                        <p:tgtEl>
                                          <p:spTgt spid="32"/>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2000"/>
                                        <p:tgtEl>
                                          <p:spTgt spid="25"/>
                                        </p:tgtEl>
                                      </p:cBhvr>
                                    </p:animEffect>
                                    <p:set>
                                      <p:cBhvr>
                                        <p:cTn id="97" dur="1" fill="hold">
                                          <p:stCondLst>
                                            <p:cond delay="1999"/>
                                          </p:stCondLst>
                                        </p:cTn>
                                        <p:tgtEl>
                                          <p:spTgt spid="25"/>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2000"/>
                                        <p:tgtEl>
                                          <p:spTgt spid="26"/>
                                        </p:tgtEl>
                                      </p:cBhvr>
                                    </p:animEffect>
                                    <p:set>
                                      <p:cBhvr>
                                        <p:cTn id="100" dur="1" fill="hold">
                                          <p:stCondLst>
                                            <p:cond delay="1999"/>
                                          </p:stCondLst>
                                        </p:cTn>
                                        <p:tgtEl>
                                          <p:spTgt spid="26"/>
                                        </p:tgtEl>
                                        <p:attrNameLst>
                                          <p:attrName>style.visibility</p:attrName>
                                        </p:attrNameLst>
                                      </p:cBhvr>
                                      <p:to>
                                        <p:strVal val="hidden"/>
                                      </p:to>
                                    </p:set>
                                  </p:childTnLst>
                                </p:cTn>
                              </p:par>
                              <p:par>
                                <p:cTn id="101" presetID="10" presetClass="entr" presetSubtype="0" fill="hold" grpId="0"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2000"/>
                                        <p:tgtEl>
                                          <p:spTgt spid="53"/>
                                        </p:tgtEl>
                                      </p:cBhvr>
                                    </p:animEffect>
                                  </p:childTnLst>
                                </p:cTn>
                              </p:par>
                              <p:par>
                                <p:cTn id="104" presetID="10" presetClass="exit" presetSubtype="0" fill="hold" grpId="1" nodeType="withEffect">
                                  <p:stCondLst>
                                    <p:cond delay="0"/>
                                  </p:stCondLst>
                                  <p:childTnLst>
                                    <p:animEffect transition="out" filter="fade">
                                      <p:cBhvr>
                                        <p:cTn id="105" dur="2000"/>
                                        <p:tgtEl>
                                          <p:spTgt spid="27"/>
                                        </p:tgtEl>
                                      </p:cBhvr>
                                    </p:animEffect>
                                    <p:set>
                                      <p:cBhvr>
                                        <p:cTn id="106" dur="1" fill="hold">
                                          <p:stCondLst>
                                            <p:cond delay="1999"/>
                                          </p:stCondLst>
                                        </p:cTn>
                                        <p:tgtEl>
                                          <p:spTgt spid="27"/>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2000"/>
                                        <p:tgtEl>
                                          <p:spTgt spid="28"/>
                                        </p:tgtEl>
                                      </p:cBhvr>
                                    </p:animEffect>
                                    <p:set>
                                      <p:cBhvr>
                                        <p:cTn id="109" dur="1" fill="hold">
                                          <p:stCondLst>
                                            <p:cond delay="19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26" grpId="1"/>
      <p:bldP spid="27" grpId="0"/>
      <p:bldP spid="27" grpId="1"/>
      <p:bldP spid="28" grpId="0"/>
      <p:bldP spid="28" grpId="1"/>
      <p:bldP spid="30" grpId="0"/>
      <p:bldP spid="30" grpId="1"/>
      <p:bldP spid="48" grpId="0" animBg="1"/>
      <p:bldP spid="48" grpId="1" animBg="1"/>
      <p:bldP spid="49" grpId="0" animBg="1"/>
      <p:bldP spid="49" grpId="1" animBg="1"/>
      <p:bldP spid="50" grpId="0" animBg="1"/>
      <p:bldP spid="51" grpId="0" animBg="1"/>
      <p:bldP spid="53" grpId="0"/>
      <p:bldP spid="31" grpId="0" animBg="1"/>
      <p:bldP spid="31" grpId="1" animBg="1"/>
      <p:bldP spid="33" grpId="0" animBg="1"/>
      <p:bldP spid="33"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1"/>
          <p:cNvSpPr>
            <a:spLocks noGrp="1"/>
          </p:cNvSpPr>
          <p:nvPr>
            <p:ph type="title"/>
          </p:nvPr>
        </p:nvSpPr>
        <p:spPr/>
        <p:txBody>
          <a:bodyPr/>
          <a:lstStyle/>
          <a:p>
            <a:r>
              <a:rPr lang="en-US" smtClean="0"/>
              <a:t>In-Place Upgrade With Mirroring</a:t>
            </a:r>
            <a:endParaRPr lang="en-US" dirty="0"/>
          </a:p>
        </p:txBody>
      </p:sp>
      <p:sp>
        <p:nvSpPr>
          <p:cNvPr id="4" name="Slide Number Placeholder 3"/>
          <p:cNvSpPr>
            <a:spLocks noGrp="1"/>
          </p:cNvSpPr>
          <p:nvPr>
            <p:ph type="sldNum" sz="quarter" idx="4294967295"/>
          </p:nvPr>
        </p:nvSpPr>
        <p:spPr>
          <a:xfrm>
            <a:off x="10966450" y="6399213"/>
            <a:ext cx="1222375" cy="241300"/>
          </a:xfrm>
          <a:prstGeom prst="rect">
            <a:avLst/>
          </a:prstGeom>
        </p:spPr>
        <p:txBody>
          <a:bodyPr/>
          <a:lstStyle/>
          <a:p>
            <a:pPr>
              <a:defRPr/>
            </a:pPr>
            <a:fld id="{4C7CCC86-93DC-4571-B760-D2D541EE67F9}" type="slidenum">
              <a:rPr lang="en-US" smtClean="0"/>
              <a:pPr>
                <a:defRPr/>
              </a:pPr>
              <a:t>51</a:t>
            </a:fld>
            <a:endParaRPr lang="en-US"/>
          </a:p>
        </p:txBody>
      </p:sp>
      <p:sp>
        <p:nvSpPr>
          <p:cNvPr id="14" name="Rectangle 13"/>
          <p:cNvSpPr/>
          <p:nvPr/>
        </p:nvSpPr>
        <p:spPr>
          <a:xfrm>
            <a:off x="0" y="1310643"/>
            <a:ext cx="12188825" cy="489013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2670402" y="2497888"/>
            <a:ext cx="7214998" cy="1179871"/>
          </a:xfrm>
          <a:custGeom>
            <a:avLst/>
            <a:gdLst>
              <a:gd name="connsiteX0" fmla="*/ 0 w 5412658"/>
              <a:gd name="connsiteY0" fmla="*/ 1179871 h 1179871"/>
              <a:gd name="connsiteX1" fmla="*/ 899651 w 5412658"/>
              <a:gd name="connsiteY1" fmla="*/ 29497 h 1179871"/>
              <a:gd name="connsiteX2" fmla="*/ 4144296 w 5412658"/>
              <a:gd name="connsiteY2" fmla="*/ 1002890 h 1179871"/>
              <a:gd name="connsiteX3" fmla="*/ 5412658 w 5412658"/>
              <a:gd name="connsiteY3" fmla="*/ 516194 h 1179871"/>
            </a:gdLst>
            <a:ahLst/>
            <a:cxnLst>
              <a:cxn ang="0">
                <a:pos x="connsiteX0" y="connsiteY0"/>
              </a:cxn>
              <a:cxn ang="0">
                <a:pos x="connsiteX1" y="connsiteY1"/>
              </a:cxn>
              <a:cxn ang="0">
                <a:pos x="connsiteX2" y="connsiteY2"/>
              </a:cxn>
              <a:cxn ang="0">
                <a:pos x="connsiteX3" y="connsiteY3"/>
              </a:cxn>
            </a:cxnLst>
            <a:rect l="l" t="t" r="r" b="b"/>
            <a:pathLst>
              <a:path w="5412658" h="1179871">
                <a:moveTo>
                  <a:pt x="0" y="1179871"/>
                </a:moveTo>
                <a:cubicBezTo>
                  <a:pt x="104467" y="619432"/>
                  <a:pt x="208935" y="58994"/>
                  <a:pt x="899651" y="29497"/>
                </a:cubicBezTo>
                <a:cubicBezTo>
                  <a:pt x="1590367" y="0"/>
                  <a:pt x="3392128" y="921774"/>
                  <a:pt x="4144296" y="1002890"/>
                </a:cubicBezTo>
                <a:cubicBezTo>
                  <a:pt x="4896464" y="1084006"/>
                  <a:pt x="5154561" y="800100"/>
                  <a:pt x="5412658" y="516194"/>
                </a:cubicBezTo>
              </a:path>
            </a:pathLst>
          </a:custGeom>
          <a:solidFill>
            <a:schemeClr val="bg1"/>
          </a:solidFill>
          <a:ln w="31750" cap="rnd">
            <a:solidFill>
              <a:schemeClr val="tx1"/>
            </a:solidFill>
            <a:headEnd type="oval"/>
            <a:tailEnd type="triangle" w="lg" len="lg"/>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ounded Rectangle 5"/>
          <p:cNvSpPr/>
          <p:nvPr/>
        </p:nvSpPr>
        <p:spPr>
          <a:xfrm>
            <a:off x="1320456" y="2377440"/>
            <a:ext cx="7516442" cy="3810000"/>
          </a:xfrm>
          <a:prstGeom prst="roundRect">
            <a:avLst/>
          </a:prstGeom>
          <a:solidFill>
            <a:schemeClr val="accent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1828324" y="3270253"/>
            <a:ext cx="1422030" cy="2697057"/>
          </a:xfrm>
          <a:prstGeom prst="rect">
            <a:avLst/>
          </a:prstGeom>
          <a:noFill/>
        </p:spPr>
      </p:pic>
      <p:sp>
        <p:nvSpPr>
          <p:cNvPr id="9" name="Freeform 8"/>
          <p:cNvSpPr/>
          <p:nvPr/>
        </p:nvSpPr>
        <p:spPr>
          <a:xfrm>
            <a:off x="2945633" y="4587243"/>
            <a:ext cx="1422030" cy="457201"/>
          </a:xfrm>
          <a:custGeom>
            <a:avLst/>
            <a:gdLst>
              <a:gd name="connsiteX0" fmla="*/ 0 w 1562100"/>
              <a:gd name="connsiteY0" fmla="*/ 688182 h 688182"/>
              <a:gd name="connsiteX1" fmla="*/ 1042988 w 1562100"/>
              <a:gd name="connsiteY1" fmla="*/ 16669 h 688182"/>
              <a:gd name="connsiteX2" fmla="*/ 1485900 w 1562100"/>
              <a:gd name="connsiteY2" fmla="*/ 588169 h 688182"/>
              <a:gd name="connsiteX3" fmla="*/ 1500188 w 1562100"/>
              <a:gd name="connsiteY3" fmla="*/ 559594 h 688182"/>
            </a:gdLst>
            <a:ahLst/>
            <a:cxnLst>
              <a:cxn ang="0">
                <a:pos x="connsiteX0" y="connsiteY0"/>
              </a:cxn>
              <a:cxn ang="0">
                <a:pos x="connsiteX1" y="connsiteY1"/>
              </a:cxn>
              <a:cxn ang="0">
                <a:pos x="connsiteX2" y="connsiteY2"/>
              </a:cxn>
              <a:cxn ang="0">
                <a:pos x="connsiteX3" y="connsiteY3"/>
              </a:cxn>
            </a:cxnLst>
            <a:rect l="l" t="t" r="r" b="b"/>
            <a:pathLst>
              <a:path w="1562100" h="688182">
                <a:moveTo>
                  <a:pt x="0" y="688182"/>
                </a:moveTo>
                <a:cubicBezTo>
                  <a:pt x="397669" y="360760"/>
                  <a:pt x="795338" y="33338"/>
                  <a:pt x="1042988" y="16669"/>
                </a:cubicBezTo>
                <a:cubicBezTo>
                  <a:pt x="1290638" y="0"/>
                  <a:pt x="1409700" y="497682"/>
                  <a:pt x="1485900" y="588169"/>
                </a:cubicBezTo>
                <a:cubicBezTo>
                  <a:pt x="1562100" y="678656"/>
                  <a:pt x="1531144" y="619125"/>
                  <a:pt x="1500188" y="559594"/>
                </a:cubicBez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reeform 9"/>
          <p:cNvSpPr/>
          <p:nvPr/>
        </p:nvSpPr>
        <p:spPr>
          <a:xfrm>
            <a:off x="4570809" y="4892040"/>
            <a:ext cx="1625177" cy="787400"/>
          </a:xfrm>
          <a:custGeom>
            <a:avLst/>
            <a:gdLst>
              <a:gd name="connsiteX0" fmla="*/ 0 w 1457325"/>
              <a:gd name="connsiteY0" fmla="*/ 685800 h 1271587"/>
              <a:gd name="connsiteX1" fmla="*/ 957262 w 1457325"/>
              <a:gd name="connsiteY1" fmla="*/ 1157287 h 1271587"/>
              <a:gd name="connsiteX2" fmla="*/ 1457325 w 1457325"/>
              <a:gd name="connsiteY2" fmla="*/ 0 h 1271587"/>
              <a:gd name="connsiteX3" fmla="*/ 1457325 w 1457325"/>
              <a:gd name="connsiteY3" fmla="*/ 0 h 1271587"/>
            </a:gdLst>
            <a:ahLst/>
            <a:cxnLst>
              <a:cxn ang="0">
                <a:pos x="connsiteX0" y="connsiteY0"/>
              </a:cxn>
              <a:cxn ang="0">
                <a:pos x="connsiteX1" y="connsiteY1"/>
              </a:cxn>
              <a:cxn ang="0">
                <a:pos x="connsiteX2" y="connsiteY2"/>
              </a:cxn>
              <a:cxn ang="0">
                <a:pos x="connsiteX3" y="connsiteY3"/>
              </a:cxn>
            </a:cxnLst>
            <a:rect l="l" t="t" r="r" b="b"/>
            <a:pathLst>
              <a:path w="1457325" h="1271587">
                <a:moveTo>
                  <a:pt x="0" y="685800"/>
                </a:moveTo>
                <a:cubicBezTo>
                  <a:pt x="357187" y="978693"/>
                  <a:pt x="714375" y="1271587"/>
                  <a:pt x="957262" y="1157287"/>
                </a:cubicBezTo>
                <a:cubicBezTo>
                  <a:pt x="1200150" y="1042987"/>
                  <a:pt x="1457325" y="0"/>
                  <a:pt x="1457325" y="0"/>
                </a:cubicBezTo>
                <a:lnTo>
                  <a:pt x="1457325" y="0"/>
                </a:lnTo>
              </a:path>
            </a:pathLst>
          </a:custGeom>
          <a:ln w="254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7211721" y="5501640"/>
            <a:ext cx="1625177" cy="369332"/>
          </a:xfrm>
          <a:prstGeom prst="rect">
            <a:avLst/>
          </a:prstGeom>
          <a:noFill/>
        </p:spPr>
        <p:txBody>
          <a:bodyPr wrap="square" rtlCol="0">
            <a:spAutoFit/>
          </a:bodyPr>
          <a:lstStyle/>
          <a:p>
            <a:r>
              <a:rPr lang="en-US" dirty="0" smtClean="0">
                <a:solidFill>
                  <a:schemeClr val="bg1"/>
                </a:solidFill>
              </a:rPr>
              <a:t>Passive</a:t>
            </a:r>
            <a:endParaRPr lang="en-US" dirty="0">
              <a:solidFill>
                <a:schemeClr val="bg1"/>
              </a:solidFill>
            </a:endParaRPr>
          </a:p>
        </p:txBody>
      </p:sp>
      <p:sp>
        <p:nvSpPr>
          <p:cNvPr id="12" name="TextBox 11"/>
          <p:cNvSpPr txBox="1"/>
          <p:nvPr/>
        </p:nvSpPr>
        <p:spPr>
          <a:xfrm>
            <a:off x="1523603" y="5425440"/>
            <a:ext cx="1598680" cy="369332"/>
          </a:xfrm>
          <a:prstGeom prst="rect">
            <a:avLst/>
          </a:prstGeom>
          <a:noFill/>
        </p:spPr>
        <p:txBody>
          <a:bodyPr wrap="square" rtlCol="0">
            <a:spAutoFit/>
          </a:bodyPr>
          <a:lstStyle/>
          <a:p>
            <a:r>
              <a:rPr lang="en-US" dirty="0" smtClean="0">
                <a:solidFill>
                  <a:schemeClr val="bg1"/>
                </a:solidFill>
              </a:rPr>
              <a:t>Active</a:t>
            </a:r>
            <a:endParaRPr lang="en-US" dirty="0">
              <a:solidFill>
                <a:schemeClr val="bg1"/>
              </a:solidFill>
            </a:endParaRPr>
          </a:p>
        </p:txBody>
      </p:sp>
      <p:pic>
        <p:nvPicPr>
          <p:cNvPr id="13"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9751060" y="2064682"/>
            <a:ext cx="1422030" cy="2697057"/>
          </a:xfrm>
          <a:prstGeom prst="rect">
            <a:avLst/>
          </a:prstGeom>
          <a:noFill/>
        </p:spPr>
      </p:pic>
      <p:sp>
        <p:nvSpPr>
          <p:cNvPr id="15" name="TextBox 14"/>
          <p:cNvSpPr txBox="1"/>
          <p:nvPr/>
        </p:nvSpPr>
        <p:spPr>
          <a:xfrm rot="5400000">
            <a:off x="10662107" y="2970163"/>
            <a:ext cx="1676400" cy="338554"/>
          </a:xfrm>
          <a:prstGeom prst="rect">
            <a:avLst/>
          </a:prstGeom>
          <a:noFill/>
        </p:spPr>
        <p:txBody>
          <a:bodyPr wrap="square" rtlCol="0">
            <a:spAutoFit/>
          </a:bodyPr>
          <a:lstStyle/>
          <a:p>
            <a:r>
              <a:rPr lang="en-US" sz="1600" b="1" dirty="0" smtClean="0">
                <a:solidFill>
                  <a:schemeClr val="bg1"/>
                </a:solidFill>
              </a:rPr>
              <a:t>Mirrored SQL</a:t>
            </a:r>
            <a:endParaRPr lang="en-US" sz="1600" b="1" dirty="0">
              <a:solidFill>
                <a:schemeClr val="bg1"/>
              </a:solidFill>
            </a:endParaRPr>
          </a:p>
        </p:txBody>
      </p:sp>
      <p:sp>
        <p:nvSpPr>
          <p:cNvPr id="16" name="TextBox 15"/>
          <p:cNvSpPr txBox="1"/>
          <p:nvPr/>
        </p:nvSpPr>
        <p:spPr>
          <a:xfrm>
            <a:off x="8125884" y="1310643"/>
            <a:ext cx="3808249" cy="830997"/>
          </a:xfrm>
          <a:prstGeom prst="rect">
            <a:avLst/>
          </a:prstGeom>
          <a:noFill/>
        </p:spPr>
        <p:txBody>
          <a:bodyPr wrap="square" rtlCol="0">
            <a:spAutoFit/>
          </a:bodyPr>
          <a:lstStyle/>
          <a:p>
            <a:r>
              <a:rPr lang="en-US" sz="1600" dirty="0" smtClean="0">
                <a:solidFill>
                  <a:schemeClr val="bg1"/>
                </a:solidFill>
              </a:rPr>
              <a:t>Step #1:</a:t>
            </a:r>
          </a:p>
          <a:p>
            <a:r>
              <a:rPr lang="en-US" sz="1600" dirty="0" smtClean="0">
                <a:solidFill>
                  <a:schemeClr val="bg1"/>
                </a:solidFill>
              </a:rPr>
              <a:t>Upgrade to SQL Server 2008 on Mirrored Instance</a:t>
            </a:r>
            <a:endParaRPr lang="en-US" sz="1600" dirty="0">
              <a:solidFill>
                <a:schemeClr val="bg1"/>
              </a:solidFill>
            </a:endParaRPr>
          </a:p>
        </p:txBody>
      </p:sp>
      <p:sp>
        <p:nvSpPr>
          <p:cNvPr id="17" name="TextBox 16"/>
          <p:cNvSpPr txBox="1"/>
          <p:nvPr/>
        </p:nvSpPr>
        <p:spPr>
          <a:xfrm>
            <a:off x="3094695" y="1527366"/>
            <a:ext cx="4062942" cy="923330"/>
          </a:xfrm>
          <a:prstGeom prst="rect">
            <a:avLst/>
          </a:prstGeom>
          <a:solidFill>
            <a:schemeClr val="bg1">
              <a:lumMod val="85000"/>
            </a:schemeClr>
          </a:solidFill>
          <a:effectLst>
            <a:innerShdw blurRad="63500" dist="50800" dir="2700000">
              <a:prstClr val="black">
                <a:alpha val="50000"/>
              </a:prstClr>
            </a:innerShdw>
          </a:effectLst>
        </p:spPr>
        <p:txBody>
          <a:bodyPr wrap="square" rtlCol="0">
            <a:spAutoFit/>
          </a:bodyPr>
          <a:lstStyle/>
          <a:p>
            <a:r>
              <a:rPr lang="en-US" dirty="0" smtClean="0"/>
              <a:t>Step#2: Manual Failover to the database mirroring  partner for each database</a:t>
            </a:r>
            <a:endParaRPr lang="en-US" dirty="0"/>
          </a:p>
        </p:txBody>
      </p:sp>
      <p:sp>
        <p:nvSpPr>
          <p:cNvPr id="18" name="Bent Arrow 17"/>
          <p:cNvSpPr/>
          <p:nvPr/>
        </p:nvSpPr>
        <p:spPr>
          <a:xfrm rot="10800000">
            <a:off x="9178190" y="4692060"/>
            <a:ext cx="1783669" cy="128506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9" name="Picture 2" descr="E:\Users\ashammou.ITS\AppData\Local\Microsoft\Windows\Temporary Internet Files\Content.IE5\5UFWJ0G8\MCj04352420000[1].png"/>
          <p:cNvPicPr>
            <a:picLocks noChangeAspect="1" noChangeArrowheads="1"/>
          </p:cNvPicPr>
          <p:nvPr/>
        </p:nvPicPr>
        <p:blipFill>
          <a:blip r:embed="rId2" cstate="print"/>
          <a:srcRect/>
          <a:stretch>
            <a:fillRect/>
          </a:stretch>
        </p:blipFill>
        <p:spPr bwMode="auto">
          <a:xfrm>
            <a:off x="5992839" y="3835430"/>
            <a:ext cx="1320456" cy="2504410"/>
          </a:xfrm>
          <a:prstGeom prst="rect">
            <a:avLst/>
          </a:prstGeom>
          <a:noFill/>
        </p:spPr>
      </p:pic>
      <p:sp>
        <p:nvSpPr>
          <p:cNvPr id="20" name="TextBox 19"/>
          <p:cNvSpPr txBox="1"/>
          <p:nvPr/>
        </p:nvSpPr>
        <p:spPr>
          <a:xfrm>
            <a:off x="9649488" y="4053843"/>
            <a:ext cx="1929897" cy="646331"/>
          </a:xfrm>
          <a:prstGeom prst="rect">
            <a:avLst/>
          </a:prstGeom>
          <a:solidFill>
            <a:schemeClr val="accent2"/>
          </a:solidFill>
        </p:spPr>
        <p:txBody>
          <a:bodyPr wrap="square" rtlCol="0">
            <a:spAutoFit/>
          </a:bodyPr>
          <a:lstStyle/>
          <a:p>
            <a:r>
              <a:rPr lang="en-US" b="1" dirty="0" smtClean="0">
                <a:solidFill>
                  <a:schemeClr val="bg1"/>
                </a:solidFill>
              </a:rPr>
              <a:t>Mirroring  suspended</a:t>
            </a:r>
            <a:endParaRPr lang="en-US" b="1" dirty="0">
              <a:solidFill>
                <a:schemeClr val="bg1"/>
              </a:solidFill>
            </a:endParaRPr>
          </a:p>
        </p:txBody>
      </p:sp>
      <p:sp>
        <p:nvSpPr>
          <p:cNvPr id="21" name="TextBox 20"/>
          <p:cNvSpPr txBox="1"/>
          <p:nvPr/>
        </p:nvSpPr>
        <p:spPr>
          <a:xfrm>
            <a:off x="9649487" y="2529840"/>
            <a:ext cx="1726750" cy="369332"/>
          </a:xfrm>
          <a:prstGeom prst="rect">
            <a:avLst/>
          </a:prstGeom>
          <a:solidFill>
            <a:srgbClr val="0070C0"/>
          </a:solidFill>
        </p:spPr>
        <p:txBody>
          <a:bodyPr wrap="square" rtlCol="0">
            <a:spAutoFit/>
          </a:bodyPr>
          <a:lstStyle/>
          <a:p>
            <a:r>
              <a:rPr lang="en-US" b="1" dirty="0" smtClean="0">
                <a:solidFill>
                  <a:schemeClr val="bg1"/>
                </a:solidFill>
              </a:rPr>
              <a:t>SQL 2008</a:t>
            </a:r>
            <a:endParaRPr lang="en-US" b="1" dirty="0">
              <a:solidFill>
                <a:schemeClr val="bg1"/>
              </a:solidFill>
            </a:endParaRPr>
          </a:p>
        </p:txBody>
      </p:sp>
      <p:sp>
        <p:nvSpPr>
          <p:cNvPr id="22" name="TextBox 21"/>
          <p:cNvSpPr txBox="1"/>
          <p:nvPr/>
        </p:nvSpPr>
        <p:spPr>
          <a:xfrm>
            <a:off x="3758220" y="3215640"/>
            <a:ext cx="3045692" cy="369332"/>
          </a:xfrm>
          <a:prstGeom prst="rect">
            <a:avLst/>
          </a:prstGeom>
          <a:noFill/>
        </p:spPr>
        <p:txBody>
          <a:bodyPr wrap="square" rtlCol="0">
            <a:spAutoFit/>
          </a:bodyPr>
          <a:lstStyle/>
          <a:p>
            <a:r>
              <a:rPr lang="en-US" dirty="0" smtClean="0"/>
              <a:t>SQL Server Cluster</a:t>
            </a:r>
            <a:endParaRPr lang="en-US" dirty="0"/>
          </a:p>
        </p:txBody>
      </p:sp>
      <p:sp>
        <p:nvSpPr>
          <p:cNvPr id="23" name="TextBox 22"/>
          <p:cNvSpPr txBox="1"/>
          <p:nvPr/>
        </p:nvSpPr>
        <p:spPr>
          <a:xfrm rot="5400000">
            <a:off x="10835020" y="2878575"/>
            <a:ext cx="1371600" cy="369332"/>
          </a:xfrm>
          <a:prstGeom prst="rect">
            <a:avLst/>
          </a:prstGeom>
          <a:noFill/>
        </p:spPr>
        <p:txBody>
          <a:bodyPr wrap="square" rtlCol="0">
            <a:spAutoFit/>
          </a:bodyPr>
          <a:lstStyle/>
          <a:p>
            <a:r>
              <a:rPr lang="en-US" dirty="0" smtClean="0">
                <a:solidFill>
                  <a:schemeClr val="bg1"/>
                </a:solidFill>
              </a:rPr>
              <a:t>Principal</a:t>
            </a:r>
            <a:endParaRPr lang="en-US" dirty="0">
              <a:solidFill>
                <a:schemeClr val="bg1"/>
              </a:solidFill>
            </a:endParaRPr>
          </a:p>
        </p:txBody>
      </p:sp>
      <p:sp>
        <p:nvSpPr>
          <p:cNvPr id="25" name="16-Point Star 24"/>
          <p:cNvSpPr/>
          <p:nvPr/>
        </p:nvSpPr>
        <p:spPr>
          <a:xfrm>
            <a:off x="609440" y="1767840"/>
            <a:ext cx="2337708" cy="1447800"/>
          </a:xfrm>
          <a:prstGeom prst="star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SQL</a:t>
            </a:r>
          </a:p>
          <a:p>
            <a:pPr algn="ctr"/>
            <a:r>
              <a:rPr lang="en-US" b="1" dirty="0" smtClean="0">
                <a:solidFill>
                  <a:schemeClr val="tx1"/>
                </a:solidFill>
              </a:rPr>
              <a:t>Server 2008</a:t>
            </a:r>
            <a:endParaRPr lang="en-US" b="1" dirty="0">
              <a:solidFill>
                <a:schemeClr val="tx1"/>
              </a:solidFill>
            </a:endParaRPr>
          </a:p>
        </p:txBody>
      </p:sp>
      <p:sp>
        <p:nvSpPr>
          <p:cNvPr id="26" name="Rectangle 25"/>
          <p:cNvSpPr/>
          <p:nvPr/>
        </p:nvSpPr>
        <p:spPr>
          <a:xfrm>
            <a:off x="9766889" y="4073632"/>
            <a:ext cx="1726750" cy="6096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Mirroring resumed</a:t>
            </a:r>
            <a:endParaRPr lang="en-US" b="1" dirty="0"/>
          </a:p>
        </p:txBody>
      </p:sp>
      <p:sp>
        <p:nvSpPr>
          <p:cNvPr id="28" name="Up Arrow 27"/>
          <p:cNvSpPr/>
          <p:nvPr/>
        </p:nvSpPr>
        <p:spPr>
          <a:xfrm>
            <a:off x="10258929" y="4206240"/>
            <a:ext cx="609441" cy="304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descr="E:\Users\ashammou.ITS\Pictures\Microsoft Clip Organizer\j0238951.wmf"/>
          <p:cNvPicPr>
            <a:picLocks noChangeAspect="1" noChangeArrowheads="1"/>
          </p:cNvPicPr>
          <p:nvPr/>
        </p:nvPicPr>
        <p:blipFill>
          <a:blip r:embed="rId3" cstate="print"/>
          <a:srcRect/>
          <a:stretch>
            <a:fillRect/>
          </a:stretch>
        </p:blipFill>
        <p:spPr bwMode="auto">
          <a:xfrm>
            <a:off x="9478069" y="4691263"/>
            <a:ext cx="1879957" cy="1333795"/>
          </a:xfrm>
          <a:prstGeom prst="rect">
            <a:avLst/>
          </a:prstGeom>
          <a:noFill/>
        </p:spPr>
      </p:pic>
      <p:pic>
        <p:nvPicPr>
          <p:cNvPr id="31" name="Picture 2" descr="\\sr42windham\ashammou$\My Pictures\DB\database2.gif"/>
          <p:cNvPicPr>
            <a:picLocks noChangeAspect="1" noChangeArrowheads="1"/>
          </p:cNvPicPr>
          <p:nvPr/>
        </p:nvPicPr>
        <p:blipFill>
          <a:blip r:embed="rId4" cstate="print"/>
          <a:srcRect/>
          <a:stretch>
            <a:fillRect/>
          </a:stretch>
        </p:blipFill>
        <p:spPr bwMode="auto">
          <a:xfrm>
            <a:off x="4164515" y="4770120"/>
            <a:ext cx="1218883" cy="914400"/>
          </a:xfrm>
          <a:prstGeom prst="rect">
            <a:avLst/>
          </a:prstGeom>
          <a:noFill/>
        </p:spPr>
      </p:pic>
      <p:sp>
        <p:nvSpPr>
          <p:cNvPr id="24" name="Rounded Rectangle 23"/>
          <p:cNvSpPr/>
          <p:nvPr/>
        </p:nvSpPr>
        <p:spPr>
          <a:xfrm>
            <a:off x="3024465" y="3014336"/>
            <a:ext cx="3656648" cy="2590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Step #3:</a:t>
            </a:r>
          </a:p>
          <a:p>
            <a:pPr algn="ct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Upgrade Cluster to SQL Server 2008</a:t>
            </a:r>
          </a:p>
          <a:p>
            <a:pPr algn="ctr"/>
            <a:endParaRPr 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0" name="TextBox 29"/>
          <p:cNvSpPr txBox="1"/>
          <p:nvPr/>
        </p:nvSpPr>
        <p:spPr>
          <a:xfrm>
            <a:off x="3107064" y="1513511"/>
            <a:ext cx="4062942" cy="923330"/>
          </a:xfrm>
          <a:prstGeom prst="rect">
            <a:avLst/>
          </a:prstGeom>
          <a:solidFill>
            <a:schemeClr val="bg1">
              <a:lumMod val="85000"/>
            </a:schemeClr>
          </a:solidFill>
          <a:effectLst>
            <a:innerShdw blurRad="63500" dist="50800" dir="2700000">
              <a:prstClr val="black">
                <a:alpha val="50000"/>
              </a:prstClr>
            </a:innerShdw>
          </a:effectLst>
        </p:spPr>
        <p:txBody>
          <a:bodyPr wrap="square" rtlCol="0">
            <a:spAutoFit/>
          </a:bodyPr>
          <a:lstStyle/>
          <a:p>
            <a:r>
              <a:rPr lang="en-US" dirty="0" smtClean="0"/>
              <a:t>Step#4: Manual Failover to the database mirroring  partner for each database</a:t>
            </a:r>
            <a:endParaRPr lang="en-US" dirty="0"/>
          </a:p>
        </p:txBody>
      </p:sp>
    </p:spTree>
    <p:extLst>
      <p:ext uri="{BB962C8B-B14F-4D97-AF65-F5344CB8AC3E}">
        <p14:creationId xmlns:p14="http://schemas.microsoft.com/office/powerpoint/2010/main" val="37486454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iterate type="lt">
                                    <p:tmPct val="0"/>
                                  </p:iterate>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770" decel="100000"/>
                                        <p:tgtEl>
                                          <p:spTgt spid="17"/>
                                        </p:tgtEl>
                                      </p:cBhvr>
                                    </p:animEffect>
                                    <p:animScale>
                                      <p:cBhvr>
                                        <p:cTn id="24" dur="770" decel="100000"/>
                                        <p:tgtEl>
                                          <p:spTgt spid="17"/>
                                        </p:tgtEl>
                                      </p:cBhvr>
                                      <p:from x="10000" y="10000"/>
                                      <p:to x="200000" y="450000"/>
                                    </p:animScale>
                                    <p:animScale>
                                      <p:cBhvr>
                                        <p:cTn id="25" dur="1230" accel="100000" fill="hold">
                                          <p:stCondLst>
                                            <p:cond delay="770"/>
                                          </p:stCondLst>
                                        </p:cTn>
                                        <p:tgtEl>
                                          <p:spTgt spid="17"/>
                                        </p:tgtEl>
                                      </p:cBhvr>
                                      <p:from x="200000" y="450000"/>
                                      <p:to x="100000" y="100000"/>
                                    </p:animScale>
                                    <p:set>
                                      <p:cBhvr>
                                        <p:cTn id="26" dur="770" fill="hold"/>
                                        <p:tgtEl>
                                          <p:spTgt spid="17"/>
                                        </p:tgtEl>
                                        <p:attrNameLst>
                                          <p:attrName>ppt_x</p:attrName>
                                        </p:attrNameLst>
                                      </p:cBhvr>
                                      <p:to>
                                        <p:strVal val="(0.5)"/>
                                      </p:to>
                                    </p:set>
                                    <p:anim from="(0.5)" to="(#ppt_x)" calcmode="lin" valueType="num">
                                      <p:cBhvr>
                                        <p:cTn id="27" dur="1230" accel="100000" fill="hold">
                                          <p:stCondLst>
                                            <p:cond delay="770"/>
                                          </p:stCondLst>
                                        </p:cTn>
                                        <p:tgtEl>
                                          <p:spTgt spid="17"/>
                                        </p:tgtEl>
                                        <p:attrNameLst>
                                          <p:attrName>ppt_x</p:attrName>
                                        </p:attrNameLst>
                                      </p:cBhvr>
                                    </p:anim>
                                    <p:set>
                                      <p:cBhvr>
                                        <p:cTn id="28" dur="770" fill="hold"/>
                                        <p:tgtEl>
                                          <p:spTgt spid="17"/>
                                        </p:tgtEl>
                                        <p:attrNameLst>
                                          <p:attrName>ppt_y</p:attrName>
                                        </p:attrNameLst>
                                      </p:cBhvr>
                                      <p:to>
                                        <p:strVal val="(#ppt_y+0.4)"/>
                                      </p:to>
                                    </p:set>
                                    <p:anim from="(#ppt_y+0.4)" to="(#ppt_y)" calcmode="lin" valueType="num">
                                      <p:cBhvr>
                                        <p:cTn id="29" dur="1230" accel="100000" fill="hold">
                                          <p:stCondLst>
                                            <p:cond delay="770"/>
                                          </p:stCondLst>
                                        </p:cTn>
                                        <p:tgtEl>
                                          <p:spTgt spid="17"/>
                                        </p:tgtEl>
                                        <p:attrNameLst>
                                          <p:attrName>ppt_y</p:attrName>
                                        </p:attrNameLst>
                                      </p:cBhvr>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xit" presetSubtype="4" fill="hold" grpId="0" nodeType="clickEffect">
                                  <p:stCondLst>
                                    <p:cond delay="0"/>
                                  </p:stCondLst>
                                  <p:childTnLst>
                                    <p:animEffect transition="out" filter="wipe(down)">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par>
                                <p:cTn id="39" presetID="47"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51" presetClass="entr" presetSubtype="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770" decel="100000"/>
                                        <p:tgtEl>
                                          <p:spTgt spid="24"/>
                                        </p:tgtEl>
                                      </p:cBhvr>
                                    </p:animEffect>
                                    <p:animScale>
                                      <p:cBhvr>
                                        <p:cTn id="49" dur="770" decel="100000"/>
                                        <p:tgtEl>
                                          <p:spTgt spid="24"/>
                                        </p:tgtEl>
                                      </p:cBhvr>
                                      <p:from x="10000" y="10000"/>
                                      <p:to x="200000" y="450000"/>
                                    </p:animScale>
                                    <p:animScale>
                                      <p:cBhvr>
                                        <p:cTn id="50" dur="1230" accel="100000" fill="hold">
                                          <p:stCondLst>
                                            <p:cond delay="770"/>
                                          </p:stCondLst>
                                        </p:cTn>
                                        <p:tgtEl>
                                          <p:spTgt spid="24"/>
                                        </p:tgtEl>
                                      </p:cBhvr>
                                      <p:from x="200000" y="450000"/>
                                      <p:to x="100000" y="100000"/>
                                    </p:animScale>
                                    <p:set>
                                      <p:cBhvr>
                                        <p:cTn id="51" dur="770" fill="hold"/>
                                        <p:tgtEl>
                                          <p:spTgt spid="24"/>
                                        </p:tgtEl>
                                        <p:attrNameLst>
                                          <p:attrName>ppt_x</p:attrName>
                                        </p:attrNameLst>
                                      </p:cBhvr>
                                      <p:to>
                                        <p:strVal val="(0.5)"/>
                                      </p:to>
                                    </p:set>
                                    <p:anim from="(0.5)" to="(#ppt_x)" calcmode="lin" valueType="num">
                                      <p:cBhvr>
                                        <p:cTn id="52" dur="1230" accel="100000" fill="hold">
                                          <p:stCondLst>
                                            <p:cond delay="770"/>
                                          </p:stCondLst>
                                        </p:cTn>
                                        <p:tgtEl>
                                          <p:spTgt spid="24"/>
                                        </p:tgtEl>
                                        <p:attrNameLst>
                                          <p:attrName>ppt_x</p:attrName>
                                        </p:attrNameLst>
                                      </p:cBhvr>
                                    </p:anim>
                                    <p:set>
                                      <p:cBhvr>
                                        <p:cTn id="53" dur="770" fill="hold"/>
                                        <p:tgtEl>
                                          <p:spTgt spid="24"/>
                                        </p:tgtEl>
                                        <p:attrNameLst>
                                          <p:attrName>ppt_y</p:attrName>
                                        </p:attrNameLst>
                                      </p:cBhvr>
                                      <p:to>
                                        <p:strVal val="(#ppt_y+0.4)"/>
                                      </p:to>
                                    </p:set>
                                    <p:anim from="(#ppt_y+0.4)" to="(#ppt_y)" calcmode="lin" valueType="num">
                                      <p:cBhvr>
                                        <p:cTn id="54" dur="1230" accel="100000" fill="hold">
                                          <p:stCondLst>
                                            <p:cond delay="770"/>
                                          </p:stCondLst>
                                        </p:cTn>
                                        <p:tgtEl>
                                          <p:spTgt spid="24"/>
                                        </p:tgtEl>
                                        <p:attrNameLst>
                                          <p:attrName>ppt_y</p:attrName>
                                        </p:attrNameLst>
                                      </p:cBhvr>
                                    </p:anim>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2000"/>
                                        <p:tgtEl>
                                          <p:spTgt spid="28"/>
                                        </p:tgtEl>
                                      </p:cBhvr>
                                    </p:animEffect>
                                  </p:childTnLst>
                                </p:cTn>
                              </p:par>
                              <p:par>
                                <p:cTn id="58" presetID="10" presetClass="exit" presetSubtype="0" fill="hold" grpId="1" nodeType="withEffect">
                                  <p:stCondLst>
                                    <p:cond delay="0"/>
                                  </p:stCondLst>
                                  <p:childTnLst>
                                    <p:animEffect transition="out" filter="fade">
                                      <p:cBhvr>
                                        <p:cTn id="59" dur="2000"/>
                                        <p:tgtEl>
                                          <p:spTgt spid="17"/>
                                        </p:tgtEl>
                                      </p:cBhvr>
                                    </p:animEffect>
                                    <p:set>
                                      <p:cBhvr>
                                        <p:cTn id="60" dur="1" fill="hold">
                                          <p:stCondLst>
                                            <p:cond delay="1999"/>
                                          </p:stCondLst>
                                        </p:cTn>
                                        <p:tgtEl>
                                          <p:spTgt spid="17"/>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2000"/>
                                        <p:tgtEl>
                                          <p:spTgt spid="5"/>
                                        </p:tgtEl>
                                      </p:cBhvr>
                                    </p:animEffect>
                                    <p:set>
                                      <p:cBhvr>
                                        <p:cTn id="63" dur="1" fill="hold">
                                          <p:stCondLst>
                                            <p:cond delay="1999"/>
                                          </p:stCondLst>
                                        </p:cTn>
                                        <p:tgtEl>
                                          <p:spTgt spid="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2000"/>
                                        <p:tgtEl>
                                          <p:spTgt spid="20"/>
                                        </p:tgtEl>
                                      </p:cBhvr>
                                    </p:animEffect>
                                    <p:set>
                                      <p:cBhvr>
                                        <p:cTn id="66" dur="1" fill="hold">
                                          <p:stCondLst>
                                            <p:cond delay="1999"/>
                                          </p:stCondLst>
                                        </p:cTn>
                                        <p:tgtEl>
                                          <p:spTgt spid="20"/>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52"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Scale>
                                      <p:cBhvr>
                                        <p:cTn id="7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5"/>
                                        </p:tgtEl>
                                        <p:attrNameLst>
                                          <p:attrName>ppt_x</p:attrName>
                                          <p:attrName>ppt_y</p:attrName>
                                        </p:attrNameLst>
                                      </p:cBhvr>
                                    </p:animMotion>
                                    <p:animEffect transition="in" filter="fade">
                                      <p:cBhvr>
                                        <p:cTn id="73" dur="1000"/>
                                        <p:tgtEl>
                                          <p:spTgt spid="2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2000"/>
                                        <p:tgtEl>
                                          <p:spTgt spid="26"/>
                                        </p:tgtEl>
                                      </p:cBhvr>
                                    </p:animEffect>
                                  </p:childTnLst>
                                </p:cTn>
                              </p:par>
                              <p:par>
                                <p:cTn id="77" presetID="10" presetClass="entr" presetSubtype="0" fill="hold" grpId="1" nodeType="with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000"/>
                                        <p:tgtEl>
                                          <p:spTgt spid="18"/>
                                        </p:tgtEl>
                                      </p:cBhvr>
                                    </p:animEffect>
                                  </p:childTnLst>
                                </p:cTn>
                              </p:par>
                              <p:par>
                                <p:cTn id="80" presetID="10" presetClass="exit" presetSubtype="0" fill="hold" nodeType="withEffect">
                                  <p:stCondLst>
                                    <p:cond delay="0"/>
                                  </p:stCondLst>
                                  <p:childTnLst>
                                    <p:animEffect transition="out" filter="fade">
                                      <p:cBhvr>
                                        <p:cTn id="81" dur="2000"/>
                                        <p:tgtEl>
                                          <p:spTgt spid="2051"/>
                                        </p:tgtEl>
                                      </p:cBhvr>
                                    </p:animEffect>
                                    <p:set>
                                      <p:cBhvr>
                                        <p:cTn id="82" dur="1" fill="hold">
                                          <p:stCondLst>
                                            <p:cond delay="1999"/>
                                          </p:stCondLst>
                                        </p:cTn>
                                        <p:tgtEl>
                                          <p:spTgt spid="2051"/>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2000"/>
                                        <p:tgtEl>
                                          <p:spTgt spid="28"/>
                                        </p:tgtEl>
                                      </p:cBhvr>
                                    </p:animEffect>
                                    <p:set>
                                      <p:cBhvr>
                                        <p:cTn id="85" dur="1" fill="hold">
                                          <p:stCondLst>
                                            <p:cond delay="1999"/>
                                          </p:stCondLst>
                                        </p:cTn>
                                        <p:tgtEl>
                                          <p:spTgt spid="28"/>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2000"/>
                                        <p:tgtEl>
                                          <p:spTgt spid="24"/>
                                        </p:tgtEl>
                                      </p:cBhvr>
                                    </p:animEffect>
                                    <p:set>
                                      <p:cBhvr>
                                        <p:cTn id="88" dur="1" fill="hold">
                                          <p:stCondLst>
                                            <p:cond delay="1999"/>
                                          </p:stCondLst>
                                        </p:cTn>
                                        <p:tgtEl>
                                          <p:spTgt spid="24"/>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51" presetClass="entr" presetSubtype="0" fill="hold" grpId="0" nodeType="click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770" decel="100000"/>
                                        <p:tgtEl>
                                          <p:spTgt spid="30"/>
                                        </p:tgtEl>
                                      </p:cBhvr>
                                    </p:animEffect>
                                    <p:animScale>
                                      <p:cBhvr>
                                        <p:cTn id="94" dur="770" decel="100000"/>
                                        <p:tgtEl>
                                          <p:spTgt spid="30"/>
                                        </p:tgtEl>
                                      </p:cBhvr>
                                      <p:from x="10000" y="10000"/>
                                      <p:to x="200000" y="450000"/>
                                    </p:animScale>
                                    <p:animScale>
                                      <p:cBhvr>
                                        <p:cTn id="95" dur="1230" accel="100000" fill="hold">
                                          <p:stCondLst>
                                            <p:cond delay="770"/>
                                          </p:stCondLst>
                                        </p:cTn>
                                        <p:tgtEl>
                                          <p:spTgt spid="30"/>
                                        </p:tgtEl>
                                      </p:cBhvr>
                                      <p:from x="200000" y="450000"/>
                                      <p:to x="100000" y="100000"/>
                                    </p:animScale>
                                    <p:set>
                                      <p:cBhvr>
                                        <p:cTn id="96" dur="770" fill="hold"/>
                                        <p:tgtEl>
                                          <p:spTgt spid="30"/>
                                        </p:tgtEl>
                                        <p:attrNameLst>
                                          <p:attrName>ppt_x</p:attrName>
                                        </p:attrNameLst>
                                      </p:cBhvr>
                                      <p:to>
                                        <p:strVal val="(0.5)"/>
                                      </p:to>
                                    </p:set>
                                    <p:anim from="(0.5)" to="(#ppt_x)" calcmode="lin" valueType="num">
                                      <p:cBhvr>
                                        <p:cTn id="97" dur="1230" accel="100000" fill="hold">
                                          <p:stCondLst>
                                            <p:cond delay="770"/>
                                          </p:stCondLst>
                                        </p:cTn>
                                        <p:tgtEl>
                                          <p:spTgt spid="30"/>
                                        </p:tgtEl>
                                        <p:attrNameLst>
                                          <p:attrName>ppt_x</p:attrName>
                                        </p:attrNameLst>
                                      </p:cBhvr>
                                    </p:anim>
                                    <p:set>
                                      <p:cBhvr>
                                        <p:cTn id="98" dur="770" fill="hold"/>
                                        <p:tgtEl>
                                          <p:spTgt spid="30"/>
                                        </p:tgtEl>
                                        <p:attrNameLst>
                                          <p:attrName>ppt_y</p:attrName>
                                        </p:attrNameLst>
                                      </p:cBhvr>
                                      <p:to>
                                        <p:strVal val="(#ppt_y+0.4)"/>
                                      </p:to>
                                    </p:set>
                                    <p:anim from="(#ppt_y+0.4)" to="(#ppt_y)" calcmode="lin" valueType="num">
                                      <p:cBhvr>
                                        <p:cTn id="99" dur="1230" accel="100000" fill="hold">
                                          <p:stCondLst>
                                            <p:cond delay="770"/>
                                          </p:stCondLst>
                                        </p:cTn>
                                        <p:tgtEl>
                                          <p:spTgt spid="30"/>
                                        </p:tgtEl>
                                        <p:attrNameLst>
                                          <p:attrName>ppt_y</p:attrName>
                                        </p:attrNameLst>
                                      </p:cBhvr>
                                    </p:anim>
                                  </p:childTnLst>
                                </p:cTn>
                              </p:par>
                            </p:childTnLst>
                          </p:cTn>
                        </p:par>
                      </p:childTnLst>
                    </p:cTn>
                  </p:par>
                  <p:par>
                    <p:cTn id="100" fill="hold">
                      <p:stCondLst>
                        <p:cond delay="indefinite"/>
                      </p:stCondLst>
                      <p:childTnLst>
                        <p:par>
                          <p:cTn id="101" fill="hold">
                            <p:stCondLst>
                              <p:cond delay="0"/>
                            </p:stCondLst>
                            <p:childTnLst>
                              <p:par>
                                <p:cTn id="102" presetID="0" presetClass="path" presetSubtype="0" accel="50000" decel="50000" fill="hold" grpId="1" nodeType="clickEffect">
                                  <p:stCondLst>
                                    <p:cond delay="0"/>
                                  </p:stCondLst>
                                  <p:childTnLst>
                                    <p:animMotion origin="layout" path="M -0.01198 0.00069 C -0.26215 -0.0331 -0.51232 -0.06667 -0.65243 -0.05949 C -0.79253 -0.05232 -0.82639 0.00139 -0.85243 0.04375 C -0.87847 0.08611 -0.81614 0.16944 -0.80885 0.19444 " pathEditMode="relative" rAng="0" ptsTypes="aaaA">
                                      <p:cBhvr>
                                        <p:cTn id="103" dur="2000" fill="hold"/>
                                        <p:tgtEl>
                                          <p:spTgt spid="23"/>
                                        </p:tgtEl>
                                        <p:attrNameLst>
                                          <p:attrName>ppt_x</p:attrName>
                                          <p:attrName>ppt_y</p:attrName>
                                        </p:attrNameLst>
                                      </p:cBhvr>
                                      <p:rCtr x="-43300" y="6300"/>
                                    </p:animMotion>
                                  </p:childTnLst>
                                </p:cTn>
                              </p:par>
                              <p:par>
                                <p:cTn id="104" presetID="27" presetClass="emph" presetSubtype="0" fill="hold" grpId="0" nodeType="withEffect">
                                  <p:stCondLst>
                                    <p:cond delay="0"/>
                                  </p:stCondLst>
                                  <p:childTnLst>
                                    <p:animClr clrSpc="rgb" dir="cw">
                                      <p:cBhvr override="childStyle">
                                        <p:cTn id="105" dur="250" autoRev="1" fill="hold"/>
                                        <p:tgtEl>
                                          <p:spTgt spid="18"/>
                                        </p:tgtEl>
                                        <p:attrNameLst>
                                          <p:attrName>style.color</p:attrName>
                                        </p:attrNameLst>
                                      </p:cBhvr>
                                      <p:to>
                                        <a:schemeClr val="bg1"/>
                                      </p:to>
                                    </p:animClr>
                                    <p:animClr clrSpc="rgb" dir="cw">
                                      <p:cBhvr>
                                        <p:cTn id="106" dur="250" autoRev="1" fill="hold"/>
                                        <p:tgtEl>
                                          <p:spTgt spid="18"/>
                                        </p:tgtEl>
                                        <p:attrNameLst>
                                          <p:attrName>fillcolor</p:attrName>
                                        </p:attrNameLst>
                                      </p:cBhvr>
                                      <p:to>
                                        <a:schemeClr val="bg1"/>
                                      </p:to>
                                    </p:animClr>
                                    <p:set>
                                      <p:cBhvr>
                                        <p:cTn id="107" dur="250" autoRev="1" fill="hold"/>
                                        <p:tgtEl>
                                          <p:spTgt spid="18"/>
                                        </p:tgtEl>
                                        <p:attrNameLst>
                                          <p:attrName>fill.type</p:attrName>
                                        </p:attrNameLst>
                                      </p:cBhvr>
                                      <p:to>
                                        <p:strVal val="solid"/>
                                      </p:to>
                                    </p:set>
                                    <p:set>
                                      <p:cBhvr>
                                        <p:cTn id="108" dur="250" autoRev="1" fill="hold"/>
                                        <p:tgtEl>
                                          <p:spTgt spid="18"/>
                                        </p:tgtEl>
                                        <p:attrNameLst>
                                          <p:attrName>fill.on</p:attrName>
                                        </p:attrNameLst>
                                      </p:cBhvr>
                                      <p:to>
                                        <p:strVal val="true"/>
                                      </p:to>
                                    </p:set>
                                  </p:childTnLst>
                                </p:cTn>
                              </p:par>
                              <p:par>
                                <p:cTn id="109" presetID="10" presetClass="entr" presetSubtype="0" fill="hold" grpId="1" nodeType="withEffect">
                                  <p:stCondLst>
                                    <p:cond delay="0"/>
                                  </p:stCondLst>
                                  <p:childTnLst>
                                    <p:set>
                                      <p:cBhvr>
                                        <p:cTn id="110" dur="1" fill="hold">
                                          <p:stCondLst>
                                            <p:cond delay="0"/>
                                          </p:stCondLst>
                                        </p:cTn>
                                        <p:tgtEl>
                                          <p:spTgt spid="5"/>
                                        </p:tgtEl>
                                        <p:attrNameLst>
                                          <p:attrName>style.visibility</p:attrName>
                                        </p:attrNameLst>
                                      </p:cBhvr>
                                      <p:to>
                                        <p:strVal val="visible"/>
                                      </p:to>
                                    </p:set>
                                    <p:animEffect transition="in" filter="fade">
                                      <p:cBhvr>
                                        <p:cTn id="1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5" grpId="0"/>
      <p:bldP spid="16" grpId="0"/>
      <p:bldP spid="17" grpId="0" animBg="1"/>
      <p:bldP spid="17" grpId="1" animBg="1"/>
      <p:bldP spid="18" grpId="0" animBg="1"/>
      <p:bldP spid="18" grpId="1" animBg="1"/>
      <p:bldP spid="20" grpId="0" animBg="1"/>
      <p:bldP spid="20" grpId="1" animBg="1"/>
      <p:bldP spid="21" grpId="0" animBg="1"/>
      <p:bldP spid="23" grpId="0"/>
      <p:bldP spid="23" grpId="1"/>
      <p:bldP spid="25" grpId="0" animBg="1"/>
      <p:bldP spid="26" grpId="0" animBg="1"/>
      <p:bldP spid="28" grpId="0" animBg="1"/>
      <p:bldP spid="28" grpId="1" animBg="1"/>
      <p:bldP spid="24" grpId="0" animBg="1"/>
      <p:bldP spid="24" grpId="1" animBg="1"/>
      <p:bldP spid="30"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HA Zero Data Loss Solution Remarks</a:t>
            </a:r>
            <a:endParaRPr lang="en-US" dirty="0"/>
          </a:p>
        </p:txBody>
      </p:sp>
      <p:sp>
        <p:nvSpPr>
          <p:cNvPr id="3" name="Content Placeholder 2"/>
          <p:cNvSpPr>
            <a:spLocks noGrp="1"/>
          </p:cNvSpPr>
          <p:nvPr>
            <p:ph idx="1"/>
          </p:nvPr>
        </p:nvSpPr>
        <p:spPr>
          <a:xfrm>
            <a:off x="519112" y="1447799"/>
            <a:ext cx="10693401" cy="4690515"/>
          </a:xfrm>
        </p:spPr>
        <p:txBody>
          <a:bodyPr/>
          <a:lstStyle/>
          <a:p>
            <a:r>
              <a:rPr lang="en-US" sz="2400" dirty="0" smtClean="0"/>
              <a:t>Zero data loss is higher priority than Availability, so if we can’t harden the transaction to disk in two datacenters, we put our application offline</a:t>
            </a:r>
          </a:p>
          <a:p>
            <a:r>
              <a:rPr lang="en-US" sz="2400" dirty="0" smtClean="0"/>
              <a:t>If “Principal” fails, we put our application offline, failover to “Mirror”, break the mirror and promote “Log Shipping Copy 2” to be the new mirror.</a:t>
            </a:r>
          </a:p>
          <a:p>
            <a:r>
              <a:rPr lang="en-US" sz="2400" dirty="0" smtClean="0"/>
              <a:t>If “Mirror” fails, we put our application offline, let “Log Shipping” catch up and promote it to be the new mirror</a:t>
            </a:r>
          </a:p>
          <a:p>
            <a:r>
              <a:rPr lang="en-US" sz="2400" dirty="0" smtClean="0"/>
              <a:t>If either of the log shipping </a:t>
            </a:r>
            <a:r>
              <a:rPr lang="en-US" sz="2400" dirty="0" err="1" smtClean="0"/>
              <a:t>secondaries</a:t>
            </a:r>
            <a:r>
              <a:rPr lang="en-US" sz="2400" dirty="0" smtClean="0"/>
              <a:t> fail, we continue operation</a:t>
            </a:r>
          </a:p>
          <a:p>
            <a:r>
              <a:rPr lang="en-US" sz="2400" dirty="0" smtClean="0"/>
              <a:t>One of the log shipping </a:t>
            </a:r>
            <a:r>
              <a:rPr lang="en-US" sz="2400" dirty="0" err="1" smtClean="0"/>
              <a:t>secondaries</a:t>
            </a:r>
            <a:r>
              <a:rPr lang="en-US" sz="2400" dirty="0" smtClean="0"/>
              <a:t> has the one hour delay to be able to fix human or applications errors (like deleting data) quickly, if we do not detect deleted data within an hour we have to restore on of our backups</a:t>
            </a:r>
          </a:p>
          <a:p>
            <a:r>
              <a:rPr lang="en-US" sz="2400" dirty="0" smtClean="0"/>
              <a:t>Backup Infrastructure: Each datacenter has one file server optimized to hold large files (but just a few &lt; 10,000) and one to hold small files (but many of them &gt; 1,000,000)</a:t>
            </a:r>
          </a:p>
        </p:txBody>
      </p:sp>
    </p:spTree>
    <p:extLst>
      <p:ext uri="{BB962C8B-B14F-4D97-AF65-F5344CB8AC3E}">
        <p14:creationId xmlns:p14="http://schemas.microsoft.com/office/powerpoint/2010/main" val="2184767467"/>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High Availability Solution Remarks</a:t>
            </a:r>
            <a:endParaRPr lang="en-US" dirty="0"/>
          </a:p>
        </p:txBody>
      </p:sp>
      <p:sp>
        <p:nvSpPr>
          <p:cNvPr id="3" name="Content Placeholder 2"/>
          <p:cNvSpPr>
            <a:spLocks noGrp="1"/>
          </p:cNvSpPr>
          <p:nvPr>
            <p:ph idx="1"/>
          </p:nvPr>
        </p:nvSpPr>
        <p:spPr>
          <a:xfrm>
            <a:off x="519112" y="1447799"/>
            <a:ext cx="11149013" cy="4210383"/>
          </a:xfrm>
        </p:spPr>
        <p:txBody>
          <a:bodyPr/>
          <a:lstStyle/>
          <a:p>
            <a:r>
              <a:rPr lang="en-US" sz="2400" dirty="0" smtClean="0"/>
              <a:t>Priority is Availability but with the theoretical ability of loosing some data</a:t>
            </a:r>
          </a:p>
          <a:p>
            <a:r>
              <a:rPr lang="en-US" sz="2400" dirty="0" smtClean="0"/>
              <a:t>“Principal” does sync database mirroring to “Mirror” and a Witness watches them both</a:t>
            </a:r>
          </a:p>
          <a:p>
            <a:r>
              <a:rPr lang="en-US" sz="2400" dirty="0" smtClean="0"/>
              <a:t>If “Principal” fails, we automatically failover to the mirror, a scheduled SQL Server Agent script will then assess the situation and if the failed server does not come online within a few minutes it will break the mirroring session, and promote “Log Shipping Copy 2” to be the new mirror.</a:t>
            </a:r>
          </a:p>
          <a:p>
            <a:r>
              <a:rPr lang="en-US" sz="2400" dirty="0" smtClean="0"/>
              <a:t>If the second data center fails we go offline, a scheduled SQL Server Agent script will then assess the situation and if the failed server does not come online within a few minutes (we give it more than the principal) it will break the mirroring session and let “Log Shipping” catch up and promote </a:t>
            </a:r>
            <a:br>
              <a:rPr lang="en-US" sz="2400" dirty="0" smtClean="0"/>
            </a:br>
            <a:r>
              <a:rPr lang="en-US" sz="2400" dirty="0" smtClean="0"/>
              <a:t>it to be the new mirror.</a:t>
            </a:r>
          </a:p>
        </p:txBody>
      </p:sp>
    </p:spTree>
    <p:extLst>
      <p:ext uri="{BB962C8B-B14F-4D97-AF65-F5344CB8AC3E}">
        <p14:creationId xmlns:p14="http://schemas.microsoft.com/office/powerpoint/2010/main" val="1537934367"/>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Edgenet - RecoverPoint CE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310" y="973393"/>
            <a:ext cx="10922991" cy="5530646"/>
          </a:xfrm>
          <a:prstGeom prst="rect">
            <a:avLst/>
          </a:prstGeom>
          <a:noFill/>
          <a:ln>
            <a:noFill/>
          </a:ln>
          <a:effectLst/>
          <a:extLst/>
        </p:spPr>
      </p:pic>
    </p:spTree>
    <p:extLst>
      <p:ext uri="{BB962C8B-B14F-4D97-AF65-F5344CB8AC3E}">
        <p14:creationId xmlns:p14="http://schemas.microsoft.com/office/powerpoint/2010/main" val="310301294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Content</a:t>
            </a:r>
            <a:endParaRPr lang="en-US" dirty="0"/>
          </a:p>
        </p:txBody>
      </p:sp>
      <p:sp>
        <p:nvSpPr>
          <p:cNvPr id="3" name="Content Placeholder 2"/>
          <p:cNvSpPr>
            <a:spLocks noGrp="1"/>
          </p:cNvSpPr>
          <p:nvPr>
            <p:ph idx="1"/>
          </p:nvPr>
        </p:nvSpPr>
        <p:spPr/>
        <p:txBody>
          <a:bodyPr/>
          <a:lstStyle/>
          <a:p>
            <a:r>
              <a:rPr lang="en-US" smtClean="0"/>
              <a:t>HA DR Capabilities and Technologies</a:t>
            </a:r>
          </a:p>
          <a:p>
            <a:r>
              <a:rPr lang="en-US" smtClean="0"/>
              <a:t>Architectural Solutions and Customer Deployments</a:t>
            </a:r>
          </a:p>
          <a:p>
            <a:r>
              <a:rPr lang="en-US" smtClean="0"/>
              <a:t>Key Takeaways</a:t>
            </a:r>
          </a:p>
          <a:p>
            <a:r>
              <a:rPr lang="en-US" smtClean="0"/>
              <a:t>Questions &amp; Answers	</a:t>
            </a:r>
            <a:endParaRPr lang="en-US" dirty="0" smtClean="0"/>
          </a:p>
        </p:txBody>
      </p:sp>
    </p:spTree>
    <p:extLst>
      <p:ext uri="{BB962C8B-B14F-4D97-AF65-F5344CB8AC3E}">
        <p14:creationId xmlns:p14="http://schemas.microsoft.com/office/powerpoint/2010/main" val="493859670"/>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387798"/>
          </a:xfrm>
        </p:spPr>
        <p:txBody>
          <a:bodyPr/>
          <a:lstStyle/>
          <a:p>
            <a:r>
              <a:rPr lang="en-US" sz="2800" dirty="0" smtClean="0"/>
              <a:t>Proven HA / DR Architectures:  Successfully Deployed by Customers    </a:t>
            </a:r>
            <a:endParaRPr lang="en-US" sz="2800" dirty="0"/>
          </a:p>
        </p:txBody>
      </p:sp>
      <p:graphicFrame>
        <p:nvGraphicFramePr>
          <p:cNvPr id="4" name="Table 3"/>
          <p:cNvGraphicFramePr>
            <a:graphicFrameLocks noGrp="1"/>
          </p:cNvGraphicFramePr>
          <p:nvPr>
            <p:extLst>
              <p:ext uri="{D42A27DB-BD31-4B8C-83A1-F6EECF244321}">
                <p14:modId xmlns:p14="http://schemas.microsoft.com/office/powerpoint/2010/main" val="1806134894"/>
              </p:ext>
            </p:extLst>
          </p:nvPr>
        </p:nvGraphicFramePr>
        <p:xfrm>
          <a:off x="400492" y="1024258"/>
          <a:ext cx="11535850" cy="5498463"/>
        </p:xfrm>
        <a:graphic>
          <a:graphicData uri="http://schemas.openxmlformats.org/drawingml/2006/table">
            <a:tbl>
              <a:tblPr firstRow="1" bandRow="1">
                <a:tableStyleId>{5C22544A-7EE6-4342-B048-85BDC9FD1C3A}</a:tableStyleId>
              </a:tblPr>
              <a:tblGrid>
                <a:gridCol w="456753"/>
                <a:gridCol w="4097447"/>
                <a:gridCol w="5181562"/>
                <a:gridCol w="1800088"/>
              </a:tblGrid>
              <a:tr h="940338">
                <a:tc>
                  <a:txBody>
                    <a:bodyPr/>
                    <a:lstStyle/>
                    <a:p>
                      <a:pPr algn="ctr"/>
                      <a:r>
                        <a:rPr lang="en-US" dirty="0" smtClean="0"/>
                        <a:t>#</a:t>
                      </a:r>
                      <a:endParaRPr lang="en-US" dirty="0"/>
                    </a:p>
                  </a:txBody>
                  <a:tcPr/>
                </a:tc>
                <a:tc>
                  <a:txBody>
                    <a:bodyPr/>
                    <a:lstStyle/>
                    <a:p>
                      <a:pPr algn="ctr"/>
                      <a:r>
                        <a:rPr lang="en-US" dirty="0" smtClean="0"/>
                        <a:t>Architecture</a:t>
                      </a:r>
                      <a:endParaRPr lang="en-US" dirty="0"/>
                    </a:p>
                  </a:txBody>
                  <a:tcPr/>
                </a:tc>
                <a:tc>
                  <a:txBody>
                    <a:bodyPr/>
                    <a:lstStyle/>
                    <a:p>
                      <a:pPr algn="ctr"/>
                      <a:r>
                        <a:rPr lang="en-US" dirty="0" smtClean="0"/>
                        <a:t>Key Distinguishing </a:t>
                      </a:r>
                    </a:p>
                    <a:p>
                      <a:pPr algn="ctr"/>
                      <a:r>
                        <a:rPr lang="en-US" dirty="0" smtClean="0"/>
                        <a:t>Scenario Use &amp; Deployment Characteristics</a:t>
                      </a:r>
                      <a:endParaRPr lang="en-US" dirty="0"/>
                    </a:p>
                  </a:txBody>
                  <a:tcPr/>
                </a:tc>
                <a:tc>
                  <a:txBody>
                    <a:bodyPr/>
                    <a:lstStyle/>
                    <a:p>
                      <a:pPr algn="ctr"/>
                      <a:r>
                        <a:rPr lang="en-US" dirty="0" smtClean="0"/>
                        <a:t>Examples</a:t>
                      </a:r>
                      <a:endParaRPr lang="en-US" dirty="0"/>
                    </a:p>
                  </a:txBody>
                  <a:tcPr/>
                </a:tc>
              </a:tr>
              <a:tr h="971683">
                <a:tc>
                  <a:txBody>
                    <a:bodyPr/>
                    <a:lstStyle/>
                    <a:p>
                      <a:pPr algn="ctr"/>
                      <a:r>
                        <a:rPr lang="en-US" dirty="0" smtClean="0"/>
                        <a:t>1</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Failover Clustering for HA and Database Mirroring for DR</a:t>
                      </a:r>
                      <a:endParaRPr lang="en-US" dirty="0"/>
                    </a:p>
                  </a:txBody>
                  <a:tcPr/>
                </a:tc>
                <a:tc>
                  <a:txBody>
                    <a:bodyPr/>
                    <a:lstStyle/>
                    <a:p>
                      <a:pPr marL="342900" indent="-342900">
                        <a:buAutoNum type="alphaUcParenR"/>
                      </a:pPr>
                      <a:r>
                        <a:rPr lang="en-US" sz="1400" dirty="0" smtClean="0"/>
                        <a:t>Single data copy for HA sufficient </a:t>
                      </a:r>
                    </a:p>
                    <a:p>
                      <a:pPr marL="342900" indent="-342900">
                        <a:buAutoNum type="alphaUcParenR"/>
                      </a:pPr>
                      <a:r>
                        <a:rPr lang="en-US" sz="1400" baseline="0" dirty="0" smtClean="0"/>
                        <a:t>Positive experience with Failover clustering  </a:t>
                      </a:r>
                    </a:p>
                    <a:p>
                      <a:pPr marL="342900" indent="-342900">
                        <a:buAutoNum type="alphaUcParenR"/>
                      </a:pPr>
                      <a:r>
                        <a:rPr lang="en-US" sz="1400" baseline="0" dirty="0" smtClean="0"/>
                        <a:t>Comfortable deploying two different technologies for HA &amp; DR</a:t>
                      </a:r>
                      <a:endParaRPr lang="en-US" sz="1400" dirty="0"/>
                    </a:p>
                  </a:txBody>
                  <a:tcPr/>
                </a:tc>
                <a:tc>
                  <a:txBody>
                    <a:bodyPr/>
                    <a:lstStyle/>
                    <a:p>
                      <a:r>
                        <a:rPr lang="en-US" sz="1600" dirty="0" err="1" smtClean="0"/>
                        <a:t>ServiceU</a:t>
                      </a:r>
                      <a:r>
                        <a:rPr lang="en-US" sz="1600" dirty="0" smtClean="0"/>
                        <a:t> and </a:t>
                      </a:r>
                      <a:r>
                        <a:rPr lang="en-US" sz="1600" dirty="0" err="1" smtClean="0"/>
                        <a:t>CareGroup</a:t>
                      </a:r>
                      <a:endParaRPr lang="en-US" sz="1600" dirty="0"/>
                    </a:p>
                  </a:txBody>
                  <a:tcPr/>
                </a:tc>
              </a:tr>
              <a:tr h="1191094">
                <a:tc>
                  <a:txBody>
                    <a:bodyPr/>
                    <a:lstStyle/>
                    <a:p>
                      <a:pPr algn="ctr"/>
                      <a:r>
                        <a:rPr lang="en-US" dirty="0" smtClean="0"/>
                        <a:t>2</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Synchronous Database Mirroring for HA/DR and Log Shipping for additional DR</a:t>
                      </a:r>
                      <a:endParaRPr lang="en-US" dirty="0"/>
                    </a:p>
                  </a:txBody>
                  <a:tcPr/>
                </a:tc>
                <a:tc>
                  <a:txBody>
                    <a:bodyPr/>
                    <a:lstStyle/>
                    <a:p>
                      <a:pPr marL="342900" indent="-342900">
                        <a:buAutoNum type="alphaUcParenR"/>
                      </a:pPr>
                      <a:r>
                        <a:rPr lang="en-US" sz="1400" baseline="0" dirty="0" smtClean="0"/>
                        <a:t>Require deploying fewer (only one) technology for HA &amp; DR</a:t>
                      </a:r>
                    </a:p>
                    <a:p>
                      <a:pPr marL="342900" indent="-342900">
                        <a:buAutoNum type="alphaUcParenR"/>
                      </a:pPr>
                      <a:r>
                        <a:rPr lang="en-US" sz="1400" baseline="0" dirty="0" smtClean="0"/>
                        <a:t>Avoid costs associated with Failover clustering </a:t>
                      </a:r>
                    </a:p>
                    <a:p>
                      <a:pPr marL="342900" indent="-342900">
                        <a:buAutoNum type="alphaUcParenR"/>
                      </a:pPr>
                      <a:r>
                        <a:rPr lang="en-US" sz="1400" baseline="0" dirty="0" smtClean="0"/>
                        <a:t>For HA, remote data center execution acceptable  </a:t>
                      </a:r>
                      <a:endParaRPr lang="en-US" sz="1400" dirty="0"/>
                    </a:p>
                  </a:txBody>
                  <a:tcPr/>
                </a:tc>
                <a:tc>
                  <a:txBody>
                    <a:bodyPr/>
                    <a:lstStyle/>
                    <a:p>
                      <a:r>
                        <a:rPr lang="en-US" sz="1600" dirty="0" err="1" smtClean="0"/>
                        <a:t>bwin</a:t>
                      </a:r>
                      <a:endParaRPr lang="en-US" sz="1600" dirty="0"/>
                    </a:p>
                  </a:txBody>
                  <a:tcPr/>
                </a:tc>
              </a:tr>
              <a:tr h="890806">
                <a:tc>
                  <a:txBody>
                    <a:bodyPr/>
                    <a:lstStyle/>
                    <a:p>
                      <a:pPr algn="ctr"/>
                      <a:r>
                        <a:rPr lang="en-US" dirty="0" smtClean="0"/>
                        <a:t>3</a:t>
                      </a:r>
                      <a:endParaRPr lang="en-US" dirty="0"/>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t>Geo-Cluster for HA/DR</a:t>
                      </a:r>
                      <a:endParaRPr lang="en-US" dirty="0"/>
                    </a:p>
                  </a:txBody>
                  <a:tcPr/>
                </a:tc>
                <a:tc>
                  <a:txBody>
                    <a:bodyPr/>
                    <a:lstStyle/>
                    <a:p>
                      <a:pPr marL="342900" indent="-342900">
                        <a:buAutoNum type="alphaUcParenR"/>
                      </a:pPr>
                      <a:r>
                        <a:rPr lang="en-US" sz="1400" dirty="0" smtClean="0"/>
                        <a:t>Require deploying fewer (only one) technology for HA &amp; DR </a:t>
                      </a:r>
                    </a:p>
                    <a:p>
                      <a:pPr marL="342900" indent="-342900">
                        <a:buAutoNum type="alphaUcParenR"/>
                      </a:pPr>
                      <a:r>
                        <a:rPr lang="en-US" sz="1400" dirty="0" smtClean="0"/>
                        <a:t>Positive</a:t>
                      </a:r>
                      <a:r>
                        <a:rPr lang="en-US" sz="1400" baseline="0" dirty="0" smtClean="0"/>
                        <a:t> experience with Geo-Clustering </a:t>
                      </a:r>
                      <a:endParaRPr lang="en-US" sz="1400" dirty="0"/>
                    </a:p>
                  </a:txBody>
                  <a:tcPr/>
                </a:tc>
                <a:tc>
                  <a:txBody>
                    <a:bodyPr/>
                    <a:lstStyle/>
                    <a:p>
                      <a:r>
                        <a:rPr lang="en-US" sz="1600" dirty="0" err="1" smtClean="0"/>
                        <a:t>Edgenet</a:t>
                      </a:r>
                      <a:endParaRPr lang="en-US" sz="1600" dirty="0"/>
                    </a:p>
                  </a:txBody>
                  <a:tcPr/>
                </a:tc>
              </a:tr>
              <a:tr h="752271">
                <a:tc>
                  <a:txBody>
                    <a:bodyPr/>
                    <a:lstStyle/>
                    <a:p>
                      <a:pPr algn="ctr"/>
                      <a:r>
                        <a:rPr lang="en-US" dirty="0" smtClean="0">
                          <a:solidFill>
                            <a:schemeClr val="tx1">
                              <a:lumMod val="65000"/>
                            </a:schemeClr>
                          </a:solidFill>
                        </a:rPr>
                        <a:t>4</a:t>
                      </a:r>
                      <a:endParaRPr lang="en-US" dirty="0">
                        <a:solidFill>
                          <a:schemeClr val="tx1">
                            <a:lumMod val="65000"/>
                          </a:schemeClr>
                        </a:solidFill>
                      </a:endParaRPr>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solidFill>
                            <a:schemeClr val="tx1">
                              <a:lumMod val="65000"/>
                            </a:schemeClr>
                          </a:solidFill>
                        </a:rPr>
                        <a:t>Failover Clustering for HA and SAN-based  Replication for DR </a:t>
                      </a:r>
                      <a:endParaRPr lang="en-US" dirty="0">
                        <a:solidFill>
                          <a:schemeClr val="tx1">
                            <a:lumMod val="65000"/>
                          </a:schemeClr>
                        </a:solidFill>
                      </a:endParaRPr>
                    </a:p>
                  </a:txBody>
                  <a:tcPr/>
                </a:tc>
                <a:tc>
                  <a:txBody>
                    <a:bodyPr/>
                    <a:lstStyle/>
                    <a:p>
                      <a:pPr marL="342900" indent="-342900">
                        <a:buAutoNum type="alphaUcParenR"/>
                      </a:pPr>
                      <a:r>
                        <a:rPr lang="en-US" sz="1400" dirty="0" smtClean="0">
                          <a:solidFill>
                            <a:schemeClr val="tx1">
                              <a:lumMod val="65000"/>
                            </a:schemeClr>
                          </a:solidFill>
                        </a:rPr>
                        <a:t>Require deploying single DR technology across</a:t>
                      </a:r>
                      <a:r>
                        <a:rPr lang="en-US" sz="1400" baseline="0" dirty="0" smtClean="0">
                          <a:solidFill>
                            <a:schemeClr val="tx1">
                              <a:lumMod val="65000"/>
                            </a:schemeClr>
                          </a:solidFill>
                        </a:rPr>
                        <a:t> multiple DBMSs </a:t>
                      </a:r>
                    </a:p>
                    <a:p>
                      <a:pPr marL="342900" indent="-342900">
                        <a:buAutoNum type="alphaUcParenR"/>
                      </a:pPr>
                      <a:r>
                        <a:rPr lang="en-US" sz="1400" baseline="0" dirty="0" smtClean="0">
                          <a:solidFill>
                            <a:schemeClr val="tx1">
                              <a:lumMod val="65000"/>
                            </a:schemeClr>
                          </a:solidFill>
                        </a:rPr>
                        <a:t>A third party DR technology acceptable </a:t>
                      </a:r>
                      <a:endParaRPr lang="en-US" sz="1400" dirty="0">
                        <a:solidFill>
                          <a:schemeClr val="tx1">
                            <a:lumMod val="65000"/>
                          </a:schemeClr>
                        </a:solidFill>
                      </a:endParaRPr>
                    </a:p>
                  </a:txBody>
                  <a:tcPr/>
                </a:tc>
                <a:tc>
                  <a:txBody>
                    <a:bodyPr/>
                    <a:lstStyle/>
                    <a:p>
                      <a:r>
                        <a:rPr lang="en-US" sz="1600" dirty="0" smtClean="0">
                          <a:solidFill>
                            <a:schemeClr val="tx1">
                              <a:lumMod val="65000"/>
                            </a:schemeClr>
                          </a:solidFill>
                        </a:rPr>
                        <a:t>Progressive Insurance</a:t>
                      </a:r>
                      <a:endParaRPr lang="en-US" sz="1600" dirty="0">
                        <a:solidFill>
                          <a:schemeClr val="tx1">
                            <a:lumMod val="65000"/>
                          </a:schemeClr>
                        </a:solidFill>
                      </a:endParaRPr>
                    </a:p>
                  </a:txBody>
                  <a:tcPr/>
                </a:tc>
              </a:tr>
              <a:tr h="752271">
                <a:tc>
                  <a:txBody>
                    <a:bodyPr/>
                    <a:lstStyle/>
                    <a:p>
                      <a:pPr algn="ctr"/>
                      <a:r>
                        <a:rPr lang="en-US" dirty="0" smtClean="0">
                          <a:solidFill>
                            <a:schemeClr val="tx1">
                              <a:lumMod val="65000"/>
                            </a:schemeClr>
                          </a:solidFill>
                        </a:rPr>
                        <a:t>5</a:t>
                      </a:r>
                      <a:endParaRPr lang="en-US" dirty="0">
                        <a:solidFill>
                          <a:schemeClr val="tx1">
                            <a:lumMod val="65000"/>
                          </a:schemeClr>
                        </a:solidFill>
                      </a:endParaRPr>
                    </a:p>
                  </a:txBody>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dirty="0" smtClean="0">
                          <a:solidFill>
                            <a:schemeClr val="tx1">
                              <a:lumMod val="65000"/>
                            </a:schemeClr>
                          </a:solidFill>
                        </a:rPr>
                        <a:t>Peer-to-Peer Replication for HA and DR (and reporting)</a:t>
                      </a:r>
                      <a:endParaRPr lang="en-US" dirty="0">
                        <a:solidFill>
                          <a:schemeClr val="tx1">
                            <a:lumMod val="65000"/>
                          </a:schemeClr>
                        </a:solidFill>
                      </a:endParaRPr>
                    </a:p>
                  </a:txBody>
                  <a:tcPr/>
                </a:tc>
                <a:tc>
                  <a:txBody>
                    <a:bodyPr/>
                    <a:lstStyle/>
                    <a:p>
                      <a:pPr marL="342900" indent="-342900">
                        <a:buAutoNum type="alphaUcParenR"/>
                      </a:pPr>
                      <a:r>
                        <a:rPr lang="en-US" sz="1400" dirty="0" smtClean="0">
                          <a:solidFill>
                            <a:schemeClr val="tx1">
                              <a:lumMod val="65000"/>
                            </a:schemeClr>
                          </a:solidFill>
                        </a:rPr>
                        <a:t>Simultaneous</a:t>
                      </a:r>
                      <a:r>
                        <a:rPr lang="en-US" sz="1400" baseline="0" dirty="0" smtClean="0">
                          <a:solidFill>
                            <a:schemeClr val="tx1">
                              <a:lumMod val="65000"/>
                            </a:schemeClr>
                          </a:solidFill>
                        </a:rPr>
                        <a:t> data manipulation from multiple sites</a:t>
                      </a:r>
                    </a:p>
                    <a:p>
                      <a:pPr marL="342900" indent="-342900">
                        <a:buAutoNum type="alphaUcParenR"/>
                      </a:pPr>
                      <a:r>
                        <a:rPr lang="en-US" sz="1400" baseline="0" dirty="0" smtClean="0">
                          <a:solidFill>
                            <a:schemeClr val="tx1">
                              <a:lumMod val="65000"/>
                            </a:schemeClr>
                          </a:solidFill>
                        </a:rPr>
                        <a:t>Potential data loss acceptable</a:t>
                      </a:r>
                      <a:endParaRPr lang="en-US" sz="1400" dirty="0">
                        <a:solidFill>
                          <a:schemeClr val="tx1">
                            <a:lumMod val="65000"/>
                          </a:schemeClr>
                        </a:solidFill>
                      </a:endParaRPr>
                    </a:p>
                  </a:txBody>
                  <a:tcPr/>
                </a:tc>
                <a:tc>
                  <a:txBody>
                    <a:bodyPr/>
                    <a:lstStyle/>
                    <a:p>
                      <a:r>
                        <a:rPr lang="en-US" sz="1600" dirty="0" smtClean="0">
                          <a:solidFill>
                            <a:schemeClr val="tx1">
                              <a:lumMod val="65000"/>
                            </a:schemeClr>
                          </a:solidFill>
                        </a:rPr>
                        <a:t>Enterprise in Travel Industry</a:t>
                      </a:r>
                      <a:endParaRPr lang="en-US" sz="1600" dirty="0">
                        <a:solidFill>
                          <a:schemeClr val="tx1">
                            <a:lumMod val="65000"/>
                          </a:schemeClr>
                        </a:solidFill>
                      </a:endParaRPr>
                    </a:p>
                  </a:txBody>
                  <a:tcPr/>
                </a:tc>
              </a:tr>
            </a:tbl>
          </a:graphicData>
        </a:graphic>
      </p:graphicFrame>
    </p:spTree>
    <p:extLst>
      <p:ext uri="{BB962C8B-B14F-4D97-AF65-F5344CB8AC3E}">
        <p14:creationId xmlns:p14="http://schemas.microsoft.com/office/powerpoint/2010/main" val="183589067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Content</a:t>
            </a:r>
            <a:endParaRPr lang="en-US" dirty="0"/>
          </a:p>
        </p:txBody>
      </p:sp>
      <p:sp>
        <p:nvSpPr>
          <p:cNvPr id="3" name="Content Placeholder 2"/>
          <p:cNvSpPr>
            <a:spLocks noGrp="1"/>
          </p:cNvSpPr>
          <p:nvPr>
            <p:ph idx="1"/>
          </p:nvPr>
        </p:nvSpPr>
        <p:spPr/>
        <p:txBody>
          <a:bodyPr/>
          <a:lstStyle/>
          <a:p>
            <a:r>
              <a:rPr lang="en-US" smtClean="0"/>
              <a:t>HA DR Capabilities and Technologies</a:t>
            </a:r>
          </a:p>
          <a:p>
            <a:r>
              <a:rPr lang="en-US" smtClean="0"/>
              <a:t>Architectural Solutions and Customer Deployments</a:t>
            </a:r>
          </a:p>
          <a:p>
            <a:r>
              <a:rPr lang="en-US" smtClean="0"/>
              <a:t>Key Takeaways</a:t>
            </a:r>
          </a:p>
          <a:p>
            <a:r>
              <a:rPr lang="en-US" smtClean="0"/>
              <a:t>Questions &amp; Answers	</a:t>
            </a:r>
            <a:endParaRPr lang="en-US" dirty="0" smtClean="0"/>
          </a:p>
        </p:txBody>
      </p:sp>
    </p:spTree>
    <p:extLst>
      <p:ext uri="{BB962C8B-B14F-4D97-AF65-F5344CB8AC3E}">
        <p14:creationId xmlns:p14="http://schemas.microsoft.com/office/powerpoint/2010/main" val="421762672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ServiceU Corporation</a:t>
            </a:r>
            <a:endParaRPr lang="en-US" dirty="0"/>
          </a:p>
        </p:txBody>
      </p:sp>
      <p:sp>
        <p:nvSpPr>
          <p:cNvPr id="3" name="Subtitle 2"/>
          <p:cNvSpPr>
            <a:spLocks noGrp="1"/>
          </p:cNvSpPr>
          <p:nvPr>
            <p:ph type="subTitle" idx="1"/>
          </p:nvPr>
        </p:nvSpPr>
        <p:spPr/>
        <p:txBody>
          <a:bodyPr/>
          <a:lstStyle/>
          <a:p>
            <a:r>
              <a:rPr lang="en-US" smtClean="0"/>
              <a:t>David P Smith</a:t>
            </a:r>
          </a:p>
          <a:p>
            <a:r>
              <a:rPr lang="en-US" smtClean="0"/>
              <a:t>Chief Technology Officer</a:t>
            </a:r>
            <a:endParaRPr lang="en-US" dirty="0" smtClean="0"/>
          </a:p>
        </p:txBody>
      </p:sp>
      <p:sp>
        <p:nvSpPr>
          <p:cNvPr id="6" name="Text Placeholder 5"/>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2428378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3316</TotalTime>
  <Words>4439</Words>
  <Application>Microsoft Office PowerPoint</Application>
  <PresentationFormat>Custom</PresentationFormat>
  <Paragraphs>629</Paragraphs>
  <Slides>54</Slides>
  <Notes>24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54</vt:i4>
      </vt:variant>
    </vt:vector>
  </HeadingPairs>
  <TitlesOfParts>
    <vt:vector size="57" baseType="lpstr">
      <vt:lpstr>TENA11_BreakoutSession_Template_16x9_Final_05132011</vt:lpstr>
      <vt:lpstr>White with Consolas font for code slides</vt:lpstr>
      <vt:lpstr>Visio</vt:lpstr>
      <vt:lpstr>PowerPoint Presentation</vt:lpstr>
      <vt:lpstr>High Availability and Disaster  Recovery Customer Panel:  Architectures and Lessons Learned</vt:lpstr>
      <vt:lpstr>Key Takeaways of the Session</vt:lpstr>
      <vt:lpstr>SQL CAT (Customer Advisory Team)</vt:lpstr>
      <vt:lpstr>Design Wins Program</vt:lpstr>
      <vt:lpstr>Content</vt:lpstr>
      <vt:lpstr>Proven HA / DR Architectures:  Successfully Deployed by Customers    </vt:lpstr>
      <vt:lpstr>Content</vt:lpstr>
      <vt:lpstr>ServiceU Corporation</vt:lpstr>
      <vt:lpstr>ServiceU Corporation</vt:lpstr>
      <vt:lpstr>ServiceU Corporation</vt:lpstr>
      <vt:lpstr>SQL Server Infrastructure</vt:lpstr>
      <vt:lpstr>ServiceU Upgrade Goals  </vt:lpstr>
      <vt:lpstr>ServiceU Upgrade Process</vt:lpstr>
      <vt:lpstr>Caregroup</vt:lpstr>
      <vt:lpstr>Caregroup Healthcare System</vt:lpstr>
      <vt:lpstr>CareGroup DB Classification &amp; SLA</vt:lpstr>
      <vt:lpstr>SQL Server Disaster Recovery </vt:lpstr>
      <vt:lpstr>Upgrading Failover Cluster: To Windows Server 2008 R2 and SQL Server 2008 R2</vt:lpstr>
      <vt:lpstr>bwin</vt:lpstr>
      <vt:lpstr>About bwin</vt:lpstr>
      <vt:lpstr>bwin Mission &amp; Challenges</vt:lpstr>
      <vt:lpstr>bwin Solution and Environment</vt:lpstr>
      <vt:lpstr>bwin Infrastructure  Scale Up &amp; Zero Data Loss</vt:lpstr>
      <vt:lpstr>Scale Up Infrastructure</vt:lpstr>
      <vt:lpstr>bwin Infrastructure  Scale Up and High Availability</vt:lpstr>
      <vt:lpstr>Edgenet</vt:lpstr>
      <vt:lpstr>About Edgenet</vt:lpstr>
      <vt:lpstr>Edgenet Distance Cluster Solution</vt:lpstr>
      <vt:lpstr>Edgenet Cluster Diagram</vt:lpstr>
      <vt:lpstr>Edgenet – RecoverPoint CE</vt:lpstr>
      <vt:lpstr>Key Takeaways</vt:lpstr>
      <vt:lpstr>Key Takeaways</vt:lpstr>
      <vt:lpstr>Appendix</vt:lpstr>
      <vt:lpstr>Questions ?</vt:lpstr>
      <vt:lpstr>Database Platform (DAT) Resources</vt:lpstr>
      <vt:lpstr>Resources</vt:lpstr>
      <vt:lpstr>PowerPoint Presentation</vt:lpstr>
      <vt:lpstr>PowerPoint Presentation</vt:lpstr>
      <vt:lpstr>PowerPoint Presentation</vt:lpstr>
      <vt:lpstr>Appendix</vt:lpstr>
      <vt:lpstr>Upgrading Infrastructure 1 </vt:lpstr>
      <vt:lpstr>Upgrading Infrastructure 2 </vt:lpstr>
      <vt:lpstr>Upgrading Infrastructure 3 </vt:lpstr>
      <vt:lpstr>Upgrading Infrastructure 4 </vt:lpstr>
      <vt:lpstr>Upgrading Infrastructure 5 </vt:lpstr>
      <vt:lpstr>Upgrading Infrastructure 6 </vt:lpstr>
      <vt:lpstr>Existing SQL Server 2005 Cluster </vt:lpstr>
      <vt:lpstr>In-Place Upgrade 1</vt:lpstr>
      <vt:lpstr>In-Place Upgrade 2</vt:lpstr>
      <vt:lpstr>In-Place Upgrade With Mirroring</vt:lpstr>
      <vt:lpstr>HA Zero Data Loss Solution Remarks</vt:lpstr>
      <vt:lpstr>High Availability Solution Remarks</vt:lpstr>
      <vt:lpstr>Edgenet - RecoverPoint CE</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DBI309: High Availability and Disaster Recovery Customer Panel: Architectures and Lessons Learned</dc:title>
  <dc:subject>Microsoft TechEd North America 2011</dc:subject>
  <dc:creator>Sanjay Mishra; Prem Mehra, David P. Smith, Ayad Shammout, Thomas Grohser, Michael Steineke</dc:creator>
  <dc:description>Template: Jordan Cayabyab
Formatting: John Lee, Silver Fox Productions
Event Date: May 16-19, 2011
Event Location: Atlanta
Audience Type:</dc:description>
  <cp:lastModifiedBy>Shows</cp:lastModifiedBy>
  <cp:revision>36</cp:revision>
  <cp:lastPrinted>2010-05-11T05:02:34Z</cp:lastPrinted>
  <dcterms:created xsi:type="dcterms:W3CDTF">2011-04-01T22:59:53Z</dcterms:created>
  <dcterms:modified xsi:type="dcterms:W3CDTF">2011-05-14T14:40:49Z</dcterms:modified>
</cp:coreProperties>
</file>