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57"/>
  </p:notesMasterIdLst>
  <p:handoutMasterIdLst>
    <p:handoutMasterId r:id="rId58"/>
  </p:handoutMasterIdLst>
  <p:sldIdLst>
    <p:sldId id="322" r:id="rId6"/>
    <p:sldId id="336" r:id="rId7"/>
    <p:sldId id="337" r:id="rId8"/>
    <p:sldId id="338" r:id="rId9"/>
    <p:sldId id="339" r:id="rId10"/>
    <p:sldId id="340" r:id="rId11"/>
    <p:sldId id="341" r:id="rId12"/>
    <p:sldId id="342" r:id="rId13"/>
    <p:sldId id="343" r:id="rId14"/>
    <p:sldId id="344" r:id="rId15"/>
    <p:sldId id="345" r:id="rId16"/>
    <p:sldId id="346" r:id="rId17"/>
    <p:sldId id="348" r:id="rId18"/>
    <p:sldId id="350" r:id="rId19"/>
    <p:sldId id="351" r:id="rId20"/>
    <p:sldId id="352" r:id="rId21"/>
    <p:sldId id="353" r:id="rId22"/>
    <p:sldId id="354" r:id="rId23"/>
    <p:sldId id="355" r:id="rId24"/>
    <p:sldId id="383" r:id="rId25"/>
    <p:sldId id="357" r:id="rId26"/>
    <p:sldId id="358" r:id="rId27"/>
    <p:sldId id="359" r:id="rId28"/>
    <p:sldId id="360" r:id="rId29"/>
    <p:sldId id="361" r:id="rId30"/>
    <p:sldId id="362" r:id="rId31"/>
    <p:sldId id="363" r:id="rId32"/>
    <p:sldId id="364" r:id="rId33"/>
    <p:sldId id="366" r:id="rId34"/>
    <p:sldId id="365" r:id="rId35"/>
    <p:sldId id="367" r:id="rId36"/>
    <p:sldId id="368" r:id="rId37"/>
    <p:sldId id="369" r:id="rId38"/>
    <p:sldId id="370" r:id="rId39"/>
    <p:sldId id="371" r:id="rId40"/>
    <p:sldId id="385" r:id="rId41"/>
    <p:sldId id="372" r:id="rId42"/>
    <p:sldId id="373" r:id="rId43"/>
    <p:sldId id="374" r:id="rId44"/>
    <p:sldId id="384" r:id="rId45"/>
    <p:sldId id="377" r:id="rId46"/>
    <p:sldId id="378" r:id="rId47"/>
    <p:sldId id="379" r:id="rId48"/>
    <p:sldId id="380" r:id="rId49"/>
    <p:sldId id="381" r:id="rId50"/>
    <p:sldId id="386" r:id="rId51"/>
    <p:sldId id="387" r:id="rId52"/>
    <p:sldId id="388" r:id="rId53"/>
    <p:sldId id="389" r:id="rId54"/>
    <p:sldId id="271" r:id="rId55"/>
    <p:sldId id="319" r:id="rId5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0050"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10:37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10</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11</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9536832-554E-4168-B051-664A2F68C9E5}" type="slidenum">
              <a:rPr lang="en-US" smtClean="0"/>
              <a:pPr/>
              <a:t>12</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15</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E929D-2F34-40A6-A6F4-213E4D8AF218}" type="slidenum">
              <a:rPr lang="en-US" smtClean="0"/>
              <a:t>18</a:t>
            </a:fld>
            <a:endParaRPr lang="en-US"/>
          </a:p>
        </p:txBody>
      </p:sp>
    </p:spTree>
    <p:extLst>
      <p:ext uri="{BB962C8B-B14F-4D97-AF65-F5344CB8AC3E}">
        <p14:creationId xmlns:p14="http://schemas.microsoft.com/office/powerpoint/2010/main" val="303858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10:37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EE7FD3-A428-4CE3-B798-48171C9401E1}"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23</a:t>
            </a:fld>
            <a:endParaRPr lang="en-CA" dirty="0"/>
          </a:p>
        </p:txBody>
      </p:sp>
    </p:spTree>
    <p:extLst>
      <p:ext uri="{BB962C8B-B14F-4D97-AF65-F5344CB8AC3E}">
        <p14:creationId xmlns:p14="http://schemas.microsoft.com/office/powerpoint/2010/main" val="413116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9536832-554E-4168-B051-664A2F68C9E5}" type="slidenum">
              <a:rPr lang="en-US" smtClean="0"/>
              <a:pPr/>
              <a:t>26</a:t>
            </a:fld>
            <a:endParaRPr lang="en-US" dirty="0"/>
          </a:p>
        </p:txBody>
      </p:sp>
    </p:spTree>
    <p:extLst>
      <p:ext uri="{BB962C8B-B14F-4D97-AF65-F5344CB8AC3E}">
        <p14:creationId xmlns:p14="http://schemas.microsoft.com/office/powerpoint/2010/main" val="35804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27</a:t>
            </a:fld>
            <a:endParaRPr lang="en-CA" dirty="0"/>
          </a:p>
        </p:txBody>
      </p:sp>
    </p:spTree>
    <p:extLst>
      <p:ext uri="{BB962C8B-B14F-4D97-AF65-F5344CB8AC3E}">
        <p14:creationId xmlns:p14="http://schemas.microsoft.com/office/powerpoint/2010/main" val="170852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2</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28</a:t>
            </a:fld>
            <a:endParaRPr lang="en-US" dirty="0"/>
          </a:p>
        </p:txBody>
      </p:sp>
    </p:spTree>
    <p:extLst>
      <p:ext uri="{BB962C8B-B14F-4D97-AF65-F5344CB8AC3E}">
        <p14:creationId xmlns:p14="http://schemas.microsoft.com/office/powerpoint/2010/main" val="35804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29</a:t>
            </a:fld>
            <a:endParaRPr lang="en-US" dirty="0"/>
          </a:p>
        </p:txBody>
      </p:sp>
    </p:spTree>
    <p:extLst>
      <p:ext uri="{BB962C8B-B14F-4D97-AF65-F5344CB8AC3E}">
        <p14:creationId xmlns:p14="http://schemas.microsoft.com/office/powerpoint/2010/main" val="358044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30</a:t>
            </a:fld>
            <a:endParaRPr lang="en-CA" dirty="0"/>
          </a:p>
        </p:txBody>
      </p:sp>
    </p:spTree>
    <p:extLst>
      <p:ext uri="{BB962C8B-B14F-4D97-AF65-F5344CB8AC3E}">
        <p14:creationId xmlns:p14="http://schemas.microsoft.com/office/powerpoint/2010/main" val="1856026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A147FA-3FD6-4031-95DE-04146A18DB50}" type="slidenum">
              <a:rPr lang="en-CA" smtClean="0"/>
              <a:pPr/>
              <a:t>31</a:t>
            </a:fld>
            <a:endParaRPr lang="en-CA" dirty="0"/>
          </a:p>
        </p:txBody>
      </p:sp>
    </p:spTree>
    <p:extLst>
      <p:ext uri="{BB962C8B-B14F-4D97-AF65-F5344CB8AC3E}">
        <p14:creationId xmlns:p14="http://schemas.microsoft.com/office/powerpoint/2010/main" val="1818025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32</a:t>
            </a:fld>
            <a:endParaRPr lang="en-CA" dirty="0"/>
          </a:p>
        </p:txBody>
      </p:sp>
    </p:spTree>
    <p:extLst>
      <p:ext uri="{BB962C8B-B14F-4D97-AF65-F5344CB8AC3E}">
        <p14:creationId xmlns:p14="http://schemas.microsoft.com/office/powerpoint/2010/main" val="1588121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35</a:t>
            </a:fld>
            <a:endParaRPr lang="en-CA" dirty="0"/>
          </a:p>
        </p:txBody>
      </p:sp>
    </p:spTree>
    <p:extLst>
      <p:ext uri="{BB962C8B-B14F-4D97-AF65-F5344CB8AC3E}">
        <p14:creationId xmlns:p14="http://schemas.microsoft.com/office/powerpoint/2010/main" val="2999605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37</a:t>
            </a:fld>
            <a:endParaRPr lang="en-US" dirty="0"/>
          </a:p>
        </p:txBody>
      </p:sp>
    </p:spTree>
    <p:extLst>
      <p:ext uri="{BB962C8B-B14F-4D97-AF65-F5344CB8AC3E}">
        <p14:creationId xmlns:p14="http://schemas.microsoft.com/office/powerpoint/2010/main" val="358044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38</a:t>
            </a:fld>
            <a:endParaRPr lang="en-CA" dirty="0"/>
          </a:p>
        </p:txBody>
      </p:sp>
    </p:spTree>
    <p:extLst>
      <p:ext uri="{BB962C8B-B14F-4D97-AF65-F5344CB8AC3E}">
        <p14:creationId xmlns:p14="http://schemas.microsoft.com/office/powerpoint/2010/main" val="315435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39</a:t>
            </a:fld>
            <a:endParaRPr lang="en-CA" dirty="0"/>
          </a:p>
        </p:txBody>
      </p:sp>
    </p:spTree>
    <p:extLst>
      <p:ext uri="{BB962C8B-B14F-4D97-AF65-F5344CB8AC3E}">
        <p14:creationId xmlns:p14="http://schemas.microsoft.com/office/powerpoint/2010/main" val="900774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E929D-2F34-40A6-A6F4-213E4D8AF218}" type="slidenum">
              <a:rPr lang="en-US" smtClean="0"/>
              <a:t>43</a:t>
            </a:fld>
            <a:endParaRPr lang="en-US"/>
          </a:p>
        </p:txBody>
      </p:sp>
    </p:spTree>
    <p:extLst>
      <p:ext uri="{BB962C8B-B14F-4D97-AF65-F5344CB8AC3E}">
        <p14:creationId xmlns:p14="http://schemas.microsoft.com/office/powerpoint/2010/main" val="258251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3</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44</a:t>
            </a:fld>
            <a:endParaRPr lang="en-CA" dirty="0"/>
          </a:p>
        </p:txBody>
      </p:sp>
    </p:spTree>
    <p:extLst>
      <p:ext uri="{BB962C8B-B14F-4D97-AF65-F5344CB8AC3E}">
        <p14:creationId xmlns:p14="http://schemas.microsoft.com/office/powerpoint/2010/main" val="2073009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10:37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10:37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10:37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10:37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10:37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4</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5</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6</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7</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8</a:t>
            </a:fld>
            <a:endParaRPr lang="en-US" dirty="0"/>
          </a:p>
        </p:txBody>
      </p:sp>
    </p:spTree>
    <p:extLst>
      <p:ext uri="{BB962C8B-B14F-4D97-AF65-F5344CB8AC3E}">
        <p14:creationId xmlns:p14="http://schemas.microsoft.com/office/powerpoint/2010/main" val="358744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9</a:t>
            </a:fld>
            <a:endParaRPr lang="en-US" dirty="0"/>
          </a:p>
        </p:txBody>
      </p:sp>
    </p:spTree>
    <p:extLst>
      <p:ext uri="{BB962C8B-B14F-4D97-AF65-F5344CB8AC3E}">
        <p14:creationId xmlns:p14="http://schemas.microsoft.com/office/powerpoint/2010/main" val="3587442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98374964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64183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74307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28628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377334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8333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6529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6420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0288693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53884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927027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0242448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79498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234920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473120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877996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792912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1155694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24718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75215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6369303"/>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7950172"/>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www.microsoft.com/sqlserver"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0.png"/><Relationship Id="rId5" Type="http://schemas.openxmlformats.org/officeDocument/2006/relationships/hyperlink" Target="http://www.microsoft.com/learning" TargetMode="External"/><Relationship Id="rId10" Type="http://schemas.openxmlformats.org/officeDocument/2006/relationships/image" Target="../media/image39.emf"/><Relationship Id="rId4" Type="http://schemas.openxmlformats.org/officeDocument/2006/relationships/image" Target="../media/image36.png"/><Relationship Id="rId9" Type="http://schemas.openxmlformats.org/officeDocument/2006/relationships/image" Target="../media/image38.png"/><Relationship Id="rId14" Type="http://schemas.microsoft.com/office/2007/relationships/hdphoto" Target="../media/hdphoto1.wdp"/></Relationships>
</file>

<file path=ppt/slides/_rels/slide4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wmf"/></Relationships>
</file>

<file path=ppt/slides/_rels/slide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Columnstore</a:t>
            </a:r>
            <a:r>
              <a:rPr lang="en-US" dirty="0" smtClean="0"/>
              <a:t> Indexes Unveiled</a:t>
            </a:r>
            <a:endParaRPr lang="en-US" dirty="0"/>
          </a:p>
        </p:txBody>
      </p:sp>
      <p:sp>
        <p:nvSpPr>
          <p:cNvPr id="3" name="Subtitle 2"/>
          <p:cNvSpPr>
            <a:spLocks noGrp="1"/>
          </p:cNvSpPr>
          <p:nvPr>
            <p:ph type="subTitle" idx="1"/>
          </p:nvPr>
        </p:nvSpPr>
        <p:spPr/>
        <p:txBody>
          <a:bodyPr/>
          <a:lstStyle/>
          <a:p>
            <a:r>
              <a:rPr lang="en-US" smtClean="0"/>
              <a:t>Eric N Hanson</a:t>
            </a:r>
          </a:p>
          <a:p>
            <a:r>
              <a:rPr lang="en-US" smtClean="0"/>
              <a:t>Principal Program Manager</a:t>
            </a:r>
          </a:p>
          <a:p>
            <a:r>
              <a:rPr lang="en-US" smtClean="0"/>
              <a:t>Microsoft</a:t>
            </a:r>
            <a:endParaRPr lang="en-US" dirty="0"/>
          </a:p>
        </p:txBody>
      </p:sp>
      <p:sp>
        <p:nvSpPr>
          <p:cNvPr id="6" name="Text Placeholder 5"/>
          <p:cNvSpPr>
            <a:spLocks noGrp="1"/>
          </p:cNvSpPr>
          <p:nvPr>
            <p:ph type="body" sz="quarter" idx="10"/>
          </p:nvPr>
        </p:nvSpPr>
        <p:spPr/>
        <p:txBody>
          <a:bodyPr/>
          <a:lstStyle/>
          <a:p>
            <a:r>
              <a:rPr lang="en-US" dirty="0"/>
              <a:t>DBI 312</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Tomorrow</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35" y="2851030"/>
            <a:ext cx="4875530" cy="37352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33045" y="3276600"/>
            <a:ext cx="1015735"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13769158"/>
              </p:ext>
            </p:extLst>
          </p:nvPr>
        </p:nvGraphicFramePr>
        <p:xfrm>
          <a:off x="2145753" y="3390900"/>
          <a:ext cx="1091918" cy="762000"/>
        </p:xfrm>
        <a:graphic>
          <a:graphicData uri="http://schemas.openxmlformats.org/drawingml/2006/table">
            <a:tbl>
              <a:tblPr firstRow="1" bandRow="1">
                <a:tableStyleId>{5C22544A-7EE6-4342-B048-85BDC9FD1C3A}</a:tableStyleId>
              </a:tblPr>
              <a:tblGrid>
                <a:gridCol w="272978"/>
                <a:gridCol w="272978"/>
                <a:gridCol w="241241"/>
                <a:gridCol w="304721"/>
              </a:tblGrid>
              <a:tr h="137160">
                <a:tc>
                  <a:txBody>
                    <a:bodyPr/>
                    <a:lstStyle/>
                    <a:p>
                      <a:r>
                        <a:rPr lang="en-US" sz="400" dirty="0" smtClean="0">
                          <a:latin typeface="Arial Narrow" pitchFamily="34" charset="0"/>
                        </a:rPr>
                        <a:t>Mon</a:t>
                      </a:r>
                      <a:endParaRPr lang="en-US" sz="400" dirty="0">
                        <a:latin typeface="Arial Narrow" pitchFamily="34" charset="0"/>
                      </a:endParaRPr>
                    </a:p>
                  </a:txBody>
                  <a:tcPr marL="60944" marR="60944"/>
                </a:tc>
                <a:tc>
                  <a:txBody>
                    <a:bodyPr/>
                    <a:lstStyle/>
                    <a:p>
                      <a:r>
                        <a:rPr lang="en-US" sz="400" dirty="0" smtClean="0">
                          <a:latin typeface="Arial Narrow" pitchFamily="34" charset="0"/>
                        </a:rPr>
                        <a:t>Prod</a:t>
                      </a:r>
                      <a:endParaRPr lang="en-US" sz="400" dirty="0">
                        <a:latin typeface="Arial Narrow" pitchFamily="34" charset="0"/>
                      </a:endParaRPr>
                    </a:p>
                  </a:txBody>
                  <a:tcPr marL="60944" marR="60944"/>
                </a:tc>
                <a:tc>
                  <a:txBody>
                    <a:bodyPr/>
                    <a:lstStyle/>
                    <a:p>
                      <a:r>
                        <a:rPr lang="en-US" sz="400" dirty="0" smtClean="0">
                          <a:latin typeface="Arial Narrow" pitchFamily="34" charset="0"/>
                        </a:rPr>
                        <a:t>Cus</a:t>
                      </a:r>
                      <a:endParaRPr lang="en-US" sz="400" dirty="0">
                        <a:latin typeface="Arial Narrow" pitchFamily="34" charset="0"/>
                      </a:endParaRPr>
                    </a:p>
                  </a:txBody>
                  <a:tcPr marL="60944" marR="60944"/>
                </a:tc>
                <a:tc>
                  <a:txBody>
                    <a:bodyPr/>
                    <a:lstStyle/>
                    <a:p>
                      <a:r>
                        <a:rPr lang="en-US" sz="400" dirty="0" smtClean="0">
                          <a:latin typeface="Arial Narrow" pitchFamily="34" charset="0"/>
                        </a:rPr>
                        <a:t>Sales</a:t>
                      </a:r>
                      <a:endParaRPr lang="en-US" sz="400" dirty="0">
                        <a:latin typeface="Arial Narrow" pitchFamily="34" charset="0"/>
                      </a:endParaRPr>
                    </a:p>
                  </a:txBody>
                  <a:tcPr marL="60944" marR="60944"/>
                </a:tc>
              </a:tr>
              <a:tr h="137160">
                <a:tc>
                  <a:txBody>
                    <a:bodyPr/>
                    <a:lstStyle/>
                    <a:p>
                      <a:r>
                        <a:rPr lang="en-US" sz="400" dirty="0" smtClean="0">
                          <a:latin typeface="Arial Narrow" pitchFamily="34" charset="0"/>
                        </a:rPr>
                        <a:t>Sept</a:t>
                      </a:r>
                      <a:endParaRPr lang="en-US" sz="400" dirty="0">
                        <a:latin typeface="Arial Narrow" pitchFamily="34" charset="0"/>
                      </a:endParaRPr>
                    </a:p>
                  </a:txBody>
                  <a:tcPr marL="60944" marR="60944"/>
                </a:tc>
                <a:tc>
                  <a:txBody>
                    <a:bodyPr/>
                    <a:lstStyle/>
                    <a:p>
                      <a:r>
                        <a:rPr lang="en-US" sz="400" dirty="0" smtClean="0">
                          <a:latin typeface="Arial Narrow" pitchFamily="34" charset="0"/>
                        </a:rPr>
                        <a:t>Cxtpo</a:t>
                      </a:r>
                      <a:endParaRPr lang="en-US" sz="400" dirty="0">
                        <a:latin typeface="Arial Narrow" pitchFamily="34" charset="0"/>
                      </a:endParaRPr>
                    </a:p>
                  </a:txBody>
                  <a:tcPr marL="60944" marR="60944"/>
                </a:tc>
                <a:tc>
                  <a:txBody>
                    <a:bodyPr/>
                    <a:lstStyle/>
                    <a:p>
                      <a:r>
                        <a:rPr lang="en-US" sz="400" dirty="0" smtClean="0">
                          <a:latin typeface="Arial Narrow" pitchFamily="34" charset="0"/>
                        </a:rPr>
                        <a:t>Aam</a:t>
                      </a:r>
                      <a:endParaRPr lang="en-US" sz="400" dirty="0">
                        <a:latin typeface="Arial Narrow" pitchFamily="34" charset="0"/>
                      </a:endParaRPr>
                    </a:p>
                  </a:txBody>
                  <a:tcPr marL="60944" marR="60944"/>
                </a:tc>
                <a:tc>
                  <a:txBody>
                    <a:bodyPr/>
                    <a:lstStyle/>
                    <a:p>
                      <a:r>
                        <a:rPr lang="en-US" sz="400" dirty="0" smtClean="0">
                          <a:latin typeface="Arial Narrow" pitchFamily="34" charset="0"/>
                        </a:rPr>
                        <a:t>109.23</a:t>
                      </a:r>
                    </a:p>
                  </a:txBody>
                  <a:tcPr marL="60944" marR="60944"/>
                </a:tc>
              </a:tr>
              <a:tr h="137160">
                <a:tc>
                  <a:txBody>
                    <a:bodyPr/>
                    <a:lstStyle/>
                    <a:p>
                      <a:r>
                        <a:rPr lang="en-US" sz="400" dirty="0" smtClean="0">
                          <a:latin typeface="Arial Narrow" pitchFamily="34" charset="0"/>
                        </a:rPr>
                        <a:t>Oct</a:t>
                      </a:r>
                      <a:endParaRPr lang="en-US" sz="400" dirty="0">
                        <a:latin typeface="Arial Narrow" pitchFamily="34" charset="0"/>
                      </a:endParaRPr>
                    </a:p>
                  </a:txBody>
                  <a:tcPr marL="60944" marR="60944"/>
                </a:tc>
                <a:tc>
                  <a:txBody>
                    <a:bodyPr/>
                    <a:lstStyle/>
                    <a:p>
                      <a:r>
                        <a:rPr lang="en-US" sz="400" dirty="0" smtClean="0">
                          <a:latin typeface="Arial Narrow" pitchFamily="34" charset="0"/>
                        </a:rPr>
                        <a:t>Hifyw</a:t>
                      </a:r>
                      <a:endParaRPr lang="en-US" sz="400" dirty="0">
                        <a:latin typeface="Arial Narrow" pitchFamily="34" charset="0"/>
                      </a:endParaRPr>
                    </a:p>
                  </a:txBody>
                  <a:tcPr marL="60944" marR="60944"/>
                </a:tc>
                <a:tc>
                  <a:txBody>
                    <a:bodyPr/>
                    <a:lstStyle/>
                    <a:p>
                      <a:r>
                        <a:rPr lang="en-US" sz="400" dirty="0" smtClean="0">
                          <a:latin typeface="Arial Narrow" pitchFamily="34" charset="0"/>
                        </a:rPr>
                        <a:t>Cty</a:t>
                      </a:r>
                      <a:endParaRPr lang="en-US" sz="400" dirty="0">
                        <a:latin typeface="Arial Narrow" pitchFamily="34" charset="0"/>
                      </a:endParaRPr>
                    </a:p>
                  </a:txBody>
                  <a:tcPr marL="60944" marR="60944"/>
                </a:tc>
                <a:tc>
                  <a:txBody>
                    <a:bodyPr/>
                    <a:lstStyle/>
                    <a:p>
                      <a:r>
                        <a:rPr lang="en-US" sz="400" dirty="0" smtClean="0">
                          <a:latin typeface="Arial Narrow" pitchFamily="34" charset="0"/>
                        </a:rPr>
                        <a:t>289.35</a:t>
                      </a:r>
                      <a:endParaRPr lang="en-US" sz="400" dirty="0">
                        <a:latin typeface="Arial Narrow" pitchFamily="34" charset="0"/>
                      </a:endParaRPr>
                    </a:p>
                  </a:txBody>
                  <a:tcPr marL="60944" marR="60944"/>
                </a:tc>
              </a:tr>
              <a:tr h="137160">
                <a:tc>
                  <a:txBody>
                    <a:bodyPr/>
                    <a:lstStyle/>
                    <a:p>
                      <a:r>
                        <a:rPr lang="en-US" sz="400" dirty="0" smtClean="0">
                          <a:latin typeface="Arial Narrow" pitchFamily="34" charset="0"/>
                        </a:rPr>
                        <a:t>Nov</a:t>
                      </a:r>
                      <a:endParaRPr lang="en-US" sz="400" dirty="0">
                        <a:latin typeface="Arial Narrow" pitchFamily="34" charset="0"/>
                      </a:endParaRPr>
                    </a:p>
                  </a:txBody>
                  <a:tcPr marL="60944" marR="60944"/>
                </a:tc>
                <a:tc>
                  <a:txBody>
                    <a:bodyPr/>
                    <a:lstStyle/>
                    <a:p>
                      <a:r>
                        <a:rPr lang="en-US" sz="400" dirty="0" smtClean="0">
                          <a:latin typeface="Arial Narrow" pitchFamily="34" charset="0"/>
                        </a:rPr>
                        <a:t>Nrvan</a:t>
                      </a:r>
                      <a:endParaRPr lang="en-US" sz="400" dirty="0">
                        <a:latin typeface="Arial Narrow" pitchFamily="34" charset="0"/>
                      </a:endParaRPr>
                    </a:p>
                  </a:txBody>
                  <a:tcPr marL="60944" marR="60944"/>
                </a:tc>
                <a:tc>
                  <a:txBody>
                    <a:bodyPr/>
                    <a:lstStyle/>
                    <a:p>
                      <a:r>
                        <a:rPr lang="en-US" sz="400" dirty="0" smtClean="0">
                          <a:latin typeface="Arial Narrow" pitchFamily="34" charset="0"/>
                        </a:rPr>
                        <a:t>Rrst</a:t>
                      </a:r>
                      <a:endParaRPr lang="en-US" sz="400" dirty="0">
                        <a:latin typeface="Arial Narrow" pitchFamily="34" charset="0"/>
                      </a:endParaRPr>
                    </a:p>
                  </a:txBody>
                  <a:tcPr marL="60944" marR="60944"/>
                </a:tc>
                <a:tc>
                  <a:txBody>
                    <a:bodyPr/>
                    <a:lstStyle/>
                    <a:p>
                      <a:r>
                        <a:rPr lang="en-US" sz="400" dirty="0" smtClean="0">
                          <a:latin typeface="Arial Narrow" pitchFamily="34" charset="0"/>
                        </a:rPr>
                        <a:t>453.89</a:t>
                      </a:r>
                      <a:endParaRPr lang="en-US" sz="400" dirty="0">
                        <a:latin typeface="Arial Narrow" pitchFamily="34" charset="0"/>
                      </a:endParaRPr>
                    </a:p>
                  </a:txBody>
                  <a:tcPr marL="60944" marR="60944"/>
                </a:tc>
              </a:tr>
              <a:tr h="13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dirty="0" smtClean="0">
                          <a:latin typeface="Arial Narrow" pitchFamily="34" charset="0"/>
                        </a:rPr>
                        <a:t>Dec</a:t>
                      </a:r>
                    </a:p>
                  </a:txBody>
                  <a:tcPr marL="60944" marR="609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dirty="0" smtClean="0">
                          <a:latin typeface="Arial Narrow" pitchFamily="34" charset="0"/>
                        </a:rPr>
                        <a:t>Cxtpo</a:t>
                      </a:r>
                    </a:p>
                  </a:txBody>
                  <a:tcPr marL="60944" marR="609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dirty="0" smtClean="0">
                          <a:latin typeface="Arial Narrow" pitchFamily="34" charset="0"/>
                        </a:rPr>
                        <a:t>Cty</a:t>
                      </a:r>
                    </a:p>
                  </a:txBody>
                  <a:tcPr marL="60944" marR="60944"/>
                </a:tc>
                <a:tc>
                  <a:txBody>
                    <a:bodyPr/>
                    <a:lstStyle/>
                    <a:p>
                      <a:r>
                        <a:rPr lang="en-US" sz="400" dirty="0" smtClean="0">
                          <a:latin typeface="Arial Narrow" pitchFamily="34" charset="0"/>
                        </a:rPr>
                        <a:t>321.79</a:t>
                      </a:r>
                      <a:endParaRPr lang="en-US" sz="400" dirty="0">
                        <a:latin typeface="Arial Narrow" pitchFamily="34" charset="0"/>
                      </a:endParaRPr>
                    </a:p>
                  </a:txBody>
                  <a:tcPr marL="60944" marR="60944"/>
                </a:tc>
              </a:tr>
            </a:tbl>
          </a:graphicData>
        </a:graphic>
      </p:graphicFrame>
    </p:spTree>
    <p:extLst>
      <p:ext uri="{BB962C8B-B14F-4D97-AF65-F5344CB8AC3E}">
        <p14:creationId xmlns:p14="http://schemas.microsoft.com/office/powerpoint/2010/main" val="34783049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Tomorrow</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35" y="2851030"/>
            <a:ext cx="4875530" cy="3735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3045" y="3276600"/>
            <a:ext cx="1015735"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041657" y="3449598"/>
            <a:ext cx="1422030" cy="553998"/>
          </a:xfrm>
          <a:prstGeom prst="rect">
            <a:avLst/>
          </a:prstGeom>
          <a:noFill/>
        </p:spPr>
        <p:txBody>
          <a:bodyPr wrap="square" rtlCol="0">
            <a:spAutoFit/>
          </a:bodyPr>
          <a:lstStyle/>
          <a:p>
            <a:r>
              <a:rPr lang="en-US" sz="1000" dirty="0" smtClean="0">
                <a:latin typeface="Arial Narrow" pitchFamily="34" charset="0"/>
              </a:rPr>
              <a:t>SELECT custom ..</a:t>
            </a:r>
          </a:p>
          <a:p>
            <a:r>
              <a:rPr lang="en-US" sz="1000" dirty="0" smtClean="0">
                <a:latin typeface="Arial Narrow" pitchFamily="34" charset="0"/>
              </a:rPr>
              <a:t>FROM Cust, ,,,</a:t>
            </a:r>
          </a:p>
          <a:p>
            <a:r>
              <a:rPr lang="en-US" sz="1000" dirty="0" smtClean="0">
                <a:latin typeface="Arial Narrow" pitchFamily="34" charset="0"/>
              </a:rPr>
              <a:t>WHERE ….</a:t>
            </a:r>
            <a:endParaRPr lang="en-US" sz="1000" dirty="0">
              <a:latin typeface="Arial Narrow" pitchFamily="34" charset="0"/>
            </a:endParaRPr>
          </a:p>
        </p:txBody>
      </p:sp>
    </p:spTree>
    <p:extLst>
      <p:ext uri="{BB962C8B-B14F-4D97-AF65-F5344CB8AC3E}">
        <p14:creationId xmlns:p14="http://schemas.microsoft.com/office/powerpoint/2010/main" val="413654105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Tomorrow</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35" y="2851030"/>
            <a:ext cx="4875530" cy="37352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33045" y="3276600"/>
            <a:ext cx="1015735"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Callout 7"/>
          <p:cNvSpPr/>
          <p:nvPr/>
        </p:nvSpPr>
        <p:spPr>
          <a:xfrm>
            <a:off x="6703854" y="1371600"/>
            <a:ext cx="3250353" cy="1981200"/>
          </a:xfrm>
          <a:prstGeom prst="cloudCallout">
            <a:avLst>
              <a:gd name="adj1" fmla="val -68817"/>
              <a:gd name="adj2" fmla="val 53804"/>
            </a:avLst>
          </a:prstGeom>
          <a:solidFill>
            <a:srgbClr val="53548A">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465655" y="1981200"/>
            <a:ext cx="1726750" cy="584775"/>
          </a:xfrm>
          <a:prstGeom prst="rect">
            <a:avLst/>
          </a:prstGeom>
          <a:noFill/>
        </p:spPr>
        <p:txBody>
          <a:bodyPr wrap="square" rtlCol="0">
            <a:spAutoFit/>
          </a:bodyPr>
          <a:lstStyle/>
          <a:p>
            <a:r>
              <a:rPr lang="en-US" sz="3200" dirty="0" smtClean="0"/>
              <a:t>Aha!</a:t>
            </a:r>
            <a:endParaRPr lang="en-US" sz="3200" dirty="0"/>
          </a:p>
        </p:txBody>
      </p:sp>
      <p:pic>
        <p:nvPicPr>
          <p:cNvPr id="2051" name="Picture 3" descr="C:\Users\susanpr\AppData\Local\Microsoft\Windows\Temporary Internet Files\Content.IE5\JO3243EC\MC90044145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338" y="3175001"/>
            <a:ext cx="1726749"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9755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 Apollo</a:t>
            </a:r>
            <a:endParaRPr lang="en-US" dirty="0"/>
          </a:p>
        </p:txBody>
      </p:sp>
      <p:sp>
        <p:nvSpPr>
          <p:cNvPr id="4" name="Content Placeholder 3"/>
          <p:cNvSpPr>
            <a:spLocks noGrp="1"/>
          </p:cNvSpPr>
          <p:nvPr>
            <p:ph idx="1"/>
          </p:nvPr>
        </p:nvSpPr>
        <p:spPr/>
        <p:txBody>
          <a:bodyPr/>
          <a:lstStyle/>
          <a:p>
            <a:r>
              <a:rPr lang="en-US" smtClean="0"/>
              <a:t>Accelerates data warehouse queries</a:t>
            </a:r>
          </a:p>
          <a:p>
            <a:pPr lvl="1"/>
            <a:r>
              <a:rPr lang="en-US" smtClean="0"/>
              <a:t>New columnstore index</a:t>
            </a:r>
          </a:p>
          <a:p>
            <a:pPr lvl="1"/>
            <a:r>
              <a:rPr lang="en-US" smtClean="0"/>
              <a:t>Improved query execution</a:t>
            </a:r>
          </a:p>
          <a:p>
            <a:r>
              <a:rPr lang="en-US" smtClean="0"/>
              <a:t>Makes SQL Server more interactive</a:t>
            </a:r>
          </a:p>
          <a:p>
            <a:r>
              <a:rPr lang="en-US" smtClean="0"/>
              <a:t>Easy to use</a:t>
            </a:r>
          </a:p>
          <a:p>
            <a:r>
              <a:rPr lang="en-US" smtClean="0"/>
              <a:t>Reduces TCO</a:t>
            </a:r>
            <a:endParaRPr lang="en-US" dirty="0" smtClean="0"/>
          </a:p>
        </p:txBody>
      </p:sp>
    </p:spTree>
    <p:extLst>
      <p:ext uri="{BB962C8B-B14F-4D97-AF65-F5344CB8AC3E}">
        <p14:creationId xmlns:p14="http://schemas.microsoft.com/office/powerpoint/2010/main" val="68382678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warehouse workload</a:t>
            </a:r>
            <a:endParaRPr lang="en-US" dirty="0"/>
          </a:p>
        </p:txBody>
      </p:sp>
      <p:sp>
        <p:nvSpPr>
          <p:cNvPr id="3" name="Content Placeholder 2"/>
          <p:cNvSpPr>
            <a:spLocks noGrp="1"/>
          </p:cNvSpPr>
          <p:nvPr>
            <p:ph idx="1"/>
          </p:nvPr>
        </p:nvSpPr>
        <p:spPr/>
        <p:txBody>
          <a:bodyPr/>
          <a:lstStyle/>
          <a:p>
            <a:r>
              <a:rPr lang="en-US" smtClean="0"/>
              <a:t>Read-mostly</a:t>
            </a:r>
          </a:p>
          <a:p>
            <a:pPr lvl="1"/>
            <a:r>
              <a:rPr lang="en-US" smtClean="0"/>
              <a:t>Load large amounts of data</a:t>
            </a:r>
          </a:p>
          <a:p>
            <a:pPr lvl="1"/>
            <a:r>
              <a:rPr lang="en-US" smtClean="0"/>
              <a:t>Append new data incrementally</a:t>
            </a:r>
          </a:p>
          <a:p>
            <a:pPr lvl="1"/>
            <a:r>
              <a:rPr lang="en-US" smtClean="0"/>
              <a:t>Rarely update existing data</a:t>
            </a:r>
          </a:p>
          <a:p>
            <a:pPr lvl="1"/>
            <a:r>
              <a:rPr lang="en-US" smtClean="0"/>
              <a:t>Often retain data for given time (e.g. 1, 3, 7 yrs)</a:t>
            </a:r>
          </a:p>
          <a:p>
            <a:pPr lvl="2"/>
            <a:r>
              <a:rPr lang="en-US" smtClean="0"/>
              <a:t>Sliding window data management</a:t>
            </a:r>
            <a:endParaRPr lang="en-US" dirty="0" smtClean="0"/>
          </a:p>
        </p:txBody>
      </p:sp>
    </p:spTree>
    <p:extLst>
      <p:ext uri="{BB962C8B-B14F-4D97-AF65-F5344CB8AC3E}">
        <p14:creationId xmlns:p14="http://schemas.microsoft.com/office/powerpoint/2010/main" val="207247712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Sliding window</a:t>
            </a:r>
            <a:endParaRPr lang="en-US" dirty="0"/>
          </a:p>
        </p:txBody>
      </p:sp>
      <p:grpSp>
        <p:nvGrpSpPr>
          <p:cNvPr id="3" name="Group 30"/>
          <p:cNvGrpSpPr/>
          <p:nvPr/>
        </p:nvGrpSpPr>
        <p:grpSpPr>
          <a:xfrm>
            <a:off x="1775058" y="2168861"/>
            <a:ext cx="1218884" cy="2145569"/>
            <a:chOff x="828473" y="1910574"/>
            <a:chExt cx="914401" cy="2347912"/>
          </a:xfrm>
        </p:grpSpPr>
        <p:sp>
          <p:nvSpPr>
            <p:cNvPr id="20" name="Rectangle 19"/>
            <p:cNvSpPr/>
            <p:nvPr/>
          </p:nvSpPr>
          <p:spPr>
            <a:xfrm>
              <a:off x="828474" y="1910574"/>
              <a:ext cx="914400" cy="781050"/>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2010</a:t>
              </a:r>
              <a:endParaRPr lang="en-US" dirty="0"/>
            </a:p>
          </p:txBody>
        </p:sp>
        <p:sp>
          <p:nvSpPr>
            <p:cNvPr id="21" name="Rectangle 20"/>
            <p:cNvSpPr/>
            <p:nvPr/>
          </p:nvSpPr>
          <p:spPr>
            <a:xfrm>
              <a:off x="828473" y="2696386"/>
              <a:ext cx="914400" cy="781050"/>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2009</a:t>
              </a:r>
              <a:endParaRPr lang="en-US" dirty="0"/>
            </a:p>
          </p:txBody>
        </p:sp>
        <p:sp>
          <p:nvSpPr>
            <p:cNvPr id="22" name="Rectangle 21"/>
            <p:cNvSpPr/>
            <p:nvPr/>
          </p:nvSpPr>
          <p:spPr>
            <a:xfrm>
              <a:off x="828473" y="3477436"/>
              <a:ext cx="914400" cy="781050"/>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2008</a:t>
              </a:r>
              <a:endParaRPr lang="en-US" dirty="0"/>
            </a:p>
          </p:txBody>
        </p:sp>
      </p:grpSp>
      <p:sp>
        <p:nvSpPr>
          <p:cNvPr id="52" name="Rectangle 51"/>
          <p:cNvSpPr/>
          <p:nvPr/>
        </p:nvSpPr>
        <p:spPr>
          <a:xfrm>
            <a:off x="1775057" y="4329101"/>
            <a:ext cx="1218883" cy="713739"/>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2007</a:t>
            </a:r>
            <a:endParaRPr lang="en-US" dirty="0"/>
          </a:p>
        </p:txBody>
      </p:sp>
      <p:sp>
        <p:nvSpPr>
          <p:cNvPr id="64" name="Rectangle 63"/>
          <p:cNvSpPr/>
          <p:nvPr/>
        </p:nvSpPr>
        <p:spPr>
          <a:xfrm>
            <a:off x="8350077" y="2096853"/>
            <a:ext cx="1218883" cy="698895"/>
          </a:xfrm>
          <a:prstGeom prst="rect">
            <a:avLst/>
          </a:prstGeom>
          <a:solidFill>
            <a:srgbClr val="FFFFFF"/>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lumMod val="50000"/>
                  </a:schemeClr>
                </a:solidFill>
              </a:rPr>
              <a:t>2011</a:t>
            </a:r>
            <a:endParaRPr lang="en-US" dirty="0">
              <a:solidFill>
                <a:schemeClr val="accent6">
                  <a:lumMod val="50000"/>
                </a:schemeClr>
              </a:solidFill>
            </a:endParaRPr>
          </a:p>
        </p:txBody>
      </p:sp>
      <p:grpSp>
        <p:nvGrpSpPr>
          <p:cNvPr id="65" name="Group 30"/>
          <p:cNvGrpSpPr/>
          <p:nvPr/>
        </p:nvGrpSpPr>
        <p:grpSpPr>
          <a:xfrm>
            <a:off x="4942586" y="2132857"/>
            <a:ext cx="1218884" cy="2145569"/>
            <a:chOff x="828473" y="1910574"/>
            <a:chExt cx="914401" cy="2347912"/>
          </a:xfrm>
        </p:grpSpPr>
        <p:sp>
          <p:nvSpPr>
            <p:cNvPr id="66" name="Rectangle 65"/>
            <p:cNvSpPr/>
            <p:nvPr/>
          </p:nvSpPr>
          <p:spPr>
            <a:xfrm>
              <a:off x="828474" y="1910574"/>
              <a:ext cx="914400" cy="781050"/>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2010</a:t>
              </a:r>
              <a:endParaRPr lang="en-US" dirty="0"/>
            </a:p>
          </p:txBody>
        </p:sp>
        <p:sp>
          <p:nvSpPr>
            <p:cNvPr id="67" name="Rectangle 66"/>
            <p:cNvSpPr/>
            <p:nvPr/>
          </p:nvSpPr>
          <p:spPr>
            <a:xfrm>
              <a:off x="828473" y="2696386"/>
              <a:ext cx="914400" cy="781050"/>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2009</a:t>
              </a:r>
              <a:endParaRPr lang="en-US" dirty="0"/>
            </a:p>
          </p:txBody>
        </p:sp>
        <p:sp>
          <p:nvSpPr>
            <p:cNvPr id="68" name="Rectangle 67"/>
            <p:cNvSpPr/>
            <p:nvPr/>
          </p:nvSpPr>
          <p:spPr>
            <a:xfrm>
              <a:off x="828473" y="3477436"/>
              <a:ext cx="914400" cy="781050"/>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2008</a:t>
              </a:r>
              <a:endParaRPr lang="en-US" dirty="0"/>
            </a:p>
          </p:txBody>
        </p:sp>
      </p:grpSp>
      <p:grpSp>
        <p:nvGrpSpPr>
          <p:cNvPr id="74" name="Group 30"/>
          <p:cNvGrpSpPr/>
          <p:nvPr/>
        </p:nvGrpSpPr>
        <p:grpSpPr>
          <a:xfrm>
            <a:off x="8350076" y="2816933"/>
            <a:ext cx="1218884" cy="2145569"/>
            <a:chOff x="828473" y="1910574"/>
            <a:chExt cx="914401" cy="2347912"/>
          </a:xfrm>
        </p:grpSpPr>
        <p:sp>
          <p:nvSpPr>
            <p:cNvPr id="75" name="Rectangle 74"/>
            <p:cNvSpPr/>
            <p:nvPr/>
          </p:nvSpPr>
          <p:spPr>
            <a:xfrm>
              <a:off x="828474" y="1910574"/>
              <a:ext cx="914400" cy="781050"/>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2010</a:t>
              </a:r>
              <a:endParaRPr lang="en-US" dirty="0"/>
            </a:p>
          </p:txBody>
        </p:sp>
        <p:sp>
          <p:nvSpPr>
            <p:cNvPr id="76" name="Rectangle 75"/>
            <p:cNvSpPr/>
            <p:nvPr/>
          </p:nvSpPr>
          <p:spPr>
            <a:xfrm>
              <a:off x="828473" y="2696386"/>
              <a:ext cx="914400" cy="781050"/>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2009</a:t>
              </a:r>
              <a:endParaRPr lang="en-US" dirty="0"/>
            </a:p>
          </p:txBody>
        </p:sp>
        <p:sp>
          <p:nvSpPr>
            <p:cNvPr id="77" name="Rectangle 76"/>
            <p:cNvSpPr/>
            <p:nvPr/>
          </p:nvSpPr>
          <p:spPr>
            <a:xfrm>
              <a:off x="828473" y="3477436"/>
              <a:ext cx="914400" cy="781050"/>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2008</a:t>
              </a:r>
              <a:endParaRPr lang="en-US" dirty="0"/>
            </a:p>
          </p:txBody>
        </p:sp>
      </p:grpSp>
      <p:pic>
        <p:nvPicPr>
          <p:cNvPr id="78" name="Picture 2" descr="C:\Users\susanpr\AppData\Local\Microsoft\Windows\Temporary Internet Files\Content.IE5\FDDF4PPY\MC90043157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681" y="5265869"/>
            <a:ext cx="3105703" cy="159275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a:off x="3972278" y="4908999"/>
            <a:ext cx="1218883" cy="713739"/>
          </a:xfrm>
          <a:prstGeom prst="rect">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2007</a:t>
            </a:r>
            <a:endParaRPr lang="en-US" dirty="0"/>
          </a:p>
        </p:txBody>
      </p:sp>
      <p:sp>
        <p:nvSpPr>
          <p:cNvPr id="79" name="Rectangle 78"/>
          <p:cNvSpPr/>
          <p:nvPr/>
        </p:nvSpPr>
        <p:spPr>
          <a:xfrm>
            <a:off x="4942586" y="4293097"/>
            <a:ext cx="1218883" cy="698895"/>
          </a:xfrm>
          <a:prstGeom prst="rect">
            <a:avLst/>
          </a:prstGeom>
          <a:noFill/>
          <a:ln w="190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9" name="Curved Right Arrow 8"/>
          <p:cNvSpPr/>
          <p:nvPr/>
        </p:nvSpPr>
        <p:spPr>
          <a:xfrm rot="3000201">
            <a:off x="4080578" y="3889659"/>
            <a:ext cx="731520" cy="2068496"/>
          </a:xfrm>
          <a:prstGeom prst="curvedRightArrow">
            <a:avLst/>
          </a:prstGeom>
          <a:solidFill>
            <a:schemeClr val="tx1"/>
          </a:solidFill>
          <a:ln>
            <a:solidFill>
              <a:srgbClr val="000000">
                <a:alpha val="7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94139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warehouse schemas and queries</a:t>
            </a:r>
            <a:endParaRPr lang="en-US" dirty="0"/>
          </a:p>
        </p:txBody>
      </p:sp>
      <p:sp>
        <p:nvSpPr>
          <p:cNvPr id="3" name="Content Placeholder 2"/>
          <p:cNvSpPr>
            <a:spLocks noGrp="1"/>
          </p:cNvSpPr>
          <p:nvPr>
            <p:ph idx="1"/>
          </p:nvPr>
        </p:nvSpPr>
        <p:spPr/>
        <p:txBody>
          <a:bodyPr/>
          <a:lstStyle/>
          <a:p>
            <a:r>
              <a:rPr lang="en-US" smtClean="0"/>
              <a:t>Star schema</a:t>
            </a:r>
          </a:p>
          <a:p>
            <a:pPr lvl="1"/>
            <a:r>
              <a:rPr lang="en-US" smtClean="0"/>
              <a:t>Fact tables </a:t>
            </a:r>
            <a:r>
              <a:rPr lang="en-US" smtClean="0">
                <a:sym typeface="Wingdings" pitchFamily="2" charset="2"/>
              </a:rPr>
              <a:t> put columnstore indexes here</a:t>
            </a:r>
            <a:endParaRPr lang="en-US" smtClean="0"/>
          </a:p>
          <a:p>
            <a:pPr lvl="1"/>
            <a:r>
              <a:rPr lang="en-US" smtClean="0"/>
              <a:t>Dimension tables</a:t>
            </a:r>
          </a:p>
          <a:p>
            <a:r>
              <a:rPr lang="en-US" smtClean="0"/>
              <a:t>Star joins</a:t>
            </a:r>
          </a:p>
          <a:p>
            <a:r>
              <a:rPr lang="en-US" smtClean="0"/>
              <a:t>Most queries aggregate data</a:t>
            </a:r>
            <a:endParaRPr lang="en-US" dirty="0"/>
          </a:p>
        </p:txBody>
      </p:sp>
    </p:spTree>
    <p:extLst>
      <p:ext uri="{BB962C8B-B14F-4D97-AF65-F5344CB8AC3E}">
        <p14:creationId xmlns:p14="http://schemas.microsoft.com/office/powerpoint/2010/main" val="15977393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Star schema</a:t>
            </a:r>
            <a:endParaRPr lang="en-US" dirty="0"/>
          </a:p>
        </p:txBody>
      </p:sp>
      <p:sp>
        <p:nvSpPr>
          <p:cNvPr id="3" name="TextBox 2"/>
          <p:cNvSpPr txBox="1"/>
          <p:nvPr/>
        </p:nvSpPr>
        <p:spPr>
          <a:xfrm>
            <a:off x="7465655" y="914400"/>
            <a:ext cx="1726750" cy="369332"/>
          </a:xfrm>
          <a:prstGeom prst="rect">
            <a:avLst/>
          </a:prstGeom>
          <a:noFill/>
        </p:spPr>
        <p:txBody>
          <a:bodyPr wrap="square" rtlCol="0">
            <a:spAutoFit/>
          </a:bodyPr>
          <a:lstStyle/>
          <a:p>
            <a:r>
              <a:rPr lang="en-US" dirty="0" err="1" smtClean="0"/>
              <a:t>FactSales</a:t>
            </a:r>
            <a:endParaRPr lang="en-US" dirty="0"/>
          </a:p>
        </p:txBody>
      </p:sp>
      <p:sp>
        <p:nvSpPr>
          <p:cNvPr id="4" name="TextBox 3"/>
          <p:cNvSpPr txBox="1"/>
          <p:nvPr/>
        </p:nvSpPr>
        <p:spPr>
          <a:xfrm>
            <a:off x="9547913" y="3505200"/>
            <a:ext cx="2336191" cy="369332"/>
          </a:xfrm>
          <a:prstGeom prst="rect">
            <a:avLst/>
          </a:prstGeom>
          <a:noFill/>
        </p:spPr>
        <p:txBody>
          <a:bodyPr wrap="square" rtlCol="0">
            <a:spAutoFit/>
          </a:bodyPr>
          <a:lstStyle/>
          <a:p>
            <a:pPr algn="ctr"/>
            <a:r>
              <a:rPr lang="en-US" dirty="0" err="1" smtClean="0"/>
              <a:t>DimCustomer</a:t>
            </a:r>
            <a:endParaRPr lang="en-US" dirty="0"/>
          </a:p>
        </p:txBody>
      </p:sp>
      <p:sp>
        <p:nvSpPr>
          <p:cNvPr id="5" name="Rectangle 4"/>
          <p:cNvSpPr/>
          <p:nvPr/>
        </p:nvSpPr>
        <p:spPr>
          <a:xfrm>
            <a:off x="7618015" y="1283733"/>
            <a:ext cx="1422030" cy="5247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54207" y="3846340"/>
            <a:ext cx="1422030" cy="1868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81824" y="2936797"/>
            <a:ext cx="1422030" cy="1492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009" y="2450183"/>
            <a:ext cx="4672383" cy="3970318"/>
          </a:xfrm>
          <a:prstGeom prst="rect">
            <a:avLst/>
          </a:prstGeom>
          <a:noFill/>
        </p:spPr>
        <p:txBody>
          <a:bodyPr wrap="square" rtlCol="0">
            <a:spAutoFit/>
          </a:bodyPr>
          <a:lstStyle/>
          <a:p>
            <a:r>
              <a:rPr lang="en-US" dirty="0" err="1" smtClean="0">
                <a:latin typeface="Arial Narrow" pitchFamily="34" charset="0"/>
              </a:rPr>
              <a:t>FactSales</a:t>
            </a:r>
            <a:r>
              <a:rPr lang="en-US" dirty="0" smtClean="0">
                <a:latin typeface="Arial Narrow" pitchFamily="34" charset="0"/>
              </a:rPr>
              <a:t>(</a:t>
            </a:r>
            <a:r>
              <a:rPr lang="en-US" dirty="0" err="1" smtClean="0">
                <a:latin typeface="Arial Narrow" pitchFamily="34" charset="0"/>
              </a:rPr>
              <a:t>CustomerKey</a:t>
            </a:r>
            <a:r>
              <a:rPr lang="en-US" dirty="0" smtClean="0">
                <a:latin typeface="Arial Narrow" pitchFamily="34" charset="0"/>
              </a:rPr>
              <a:t> </a:t>
            </a:r>
            <a:r>
              <a:rPr lang="en-US" dirty="0" err="1" smtClean="0">
                <a:latin typeface="Arial Narrow" pitchFamily="34" charset="0"/>
              </a:rPr>
              <a:t>int</a:t>
            </a:r>
            <a:r>
              <a:rPr lang="en-US" dirty="0" smtClean="0">
                <a:latin typeface="Arial Narrow" pitchFamily="34" charset="0"/>
              </a:rPr>
              <a:t>, </a:t>
            </a:r>
          </a:p>
          <a:p>
            <a:r>
              <a:rPr lang="en-US" dirty="0" smtClean="0">
                <a:latin typeface="Arial Narrow" pitchFamily="34" charset="0"/>
              </a:rPr>
              <a:t>	</a:t>
            </a:r>
            <a:r>
              <a:rPr lang="en-US" dirty="0" err="1" smtClean="0">
                <a:latin typeface="Arial Narrow" pitchFamily="34" charset="0"/>
              </a:rPr>
              <a:t>ProductKey</a:t>
            </a:r>
            <a:r>
              <a:rPr lang="en-US" dirty="0" smtClean="0">
                <a:latin typeface="Arial Narrow" pitchFamily="34" charset="0"/>
              </a:rPr>
              <a:t> </a:t>
            </a:r>
            <a:r>
              <a:rPr lang="en-US" dirty="0" err="1" smtClean="0">
                <a:latin typeface="Arial Narrow" pitchFamily="34" charset="0"/>
              </a:rPr>
              <a:t>int</a:t>
            </a:r>
            <a:r>
              <a:rPr lang="en-US" dirty="0" smtClean="0">
                <a:latin typeface="Arial Narrow" pitchFamily="34" charset="0"/>
              </a:rPr>
              <a:t>,</a:t>
            </a:r>
          </a:p>
          <a:p>
            <a:r>
              <a:rPr lang="en-US" dirty="0">
                <a:latin typeface="Arial Narrow" pitchFamily="34" charset="0"/>
              </a:rPr>
              <a:t>	</a:t>
            </a:r>
            <a:r>
              <a:rPr lang="en-US" dirty="0" err="1" smtClean="0">
                <a:latin typeface="Arial Narrow" pitchFamily="34" charset="0"/>
              </a:rPr>
              <a:t>EmployeeKey</a:t>
            </a:r>
            <a:r>
              <a:rPr lang="en-US" dirty="0" smtClean="0">
                <a:latin typeface="Arial Narrow" pitchFamily="34" charset="0"/>
              </a:rPr>
              <a:t> </a:t>
            </a:r>
            <a:r>
              <a:rPr lang="en-US" dirty="0" err="1" smtClean="0">
                <a:latin typeface="Arial Narrow" pitchFamily="34" charset="0"/>
              </a:rPr>
              <a:t>int</a:t>
            </a:r>
            <a:r>
              <a:rPr lang="en-US" dirty="0" smtClean="0">
                <a:latin typeface="Arial Narrow" pitchFamily="34" charset="0"/>
              </a:rPr>
              <a:t>,</a:t>
            </a:r>
          </a:p>
          <a:p>
            <a:r>
              <a:rPr lang="en-US" dirty="0">
                <a:latin typeface="Arial Narrow" pitchFamily="34" charset="0"/>
              </a:rPr>
              <a:t>	</a:t>
            </a:r>
            <a:r>
              <a:rPr lang="en-US" dirty="0" err="1" smtClean="0">
                <a:latin typeface="Arial Narrow" pitchFamily="34" charset="0"/>
              </a:rPr>
              <a:t>StoreKey</a:t>
            </a:r>
            <a:r>
              <a:rPr lang="en-US" dirty="0" smtClean="0">
                <a:latin typeface="Arial Narrow" pitchFamily="34" charset="0"/>
              </a:rPr>
              <a:t> </a:t>
            </a:r>
            <a:r>
              <a:rPr lang="en-US" dirty="0" err="1" smtClean="0">
                <a:latin typeface="Arial Narrow" pitchFamily="34" charset="0"/>
              </a:rPr>
              <a:t>int</a:t>
            </a:r>
            <a:r>
              <a:rPr lang="en-US" dirty="0" smtClean="0">
                <a:latin typeface="Arial Narrow" pitchFamily="34" charset="0"/>
              </a:rPr>
              <a:t>,</a:t>
            </a:r>
          </a:p>
          <a:p>
            <a:r>
              <a:rPr lang="en-US" dirty="0">
                <a:latin typeface="Arial Narrow" pitchFamily="34" charset="0"/>
              </a:rPr>
              <a:t>	</a:t>
            </a:r>
            <a:r>
              <a:rPr lang="en-US" dirty="0" err="1" smtClean="0">
                <a:latin typeface="Arial Narrow" pitchFamily="34" charset="0"/>
              </a:rPr>
              <a:t>OrderDateKey</a:t>
            </a:r>
            <a:r>
              <a:rPr lang="en-US" dirty="0" smtClean="0">
                <a:latin typeface="Arial Narrow" pitchFamily="34" charset="0"/>
              </a:rPr>
              <a:t> </a:t>
            </a:r>
            <a:r>
              <a:rPr lang="en-US" dirty="0" err="1" smtClean="0">
                <a:latin typeface="Arial Narrow" pitchFamily="34" charset="0"/>
              </a:rPr>
              <a:t>int</a:t>
            </a:r>
            <a:r>
              <a:rPr lang="en-US" dirty="0" smtClean="0">
                <a:latin typeface="Arial Narrow" pitchFamily="34" charset="0"/>
              </a:rPr>
              <a:t>,</a:t>
            </a:r>
          </a:p>
          <a:p>
            <a:r>
              <a:rPr lang="en-US" dirty="0">
                <a:latin typeface="Arial Narrow" pitchFamily="34" charset="0"/>
              </a:rPr>
              <a:t>	</a:t>
            </a:r>
            <a:r>
              <a:rPr lang="en-US" dirty="0" err="1" smtClean="0">
                <a:latin typeface="Arial Narrow" pitchFamily="34" charset="0"/>
              </a:rPr>
              <a:t>SalesAmount</a:t>
            </a:r>
            <a:r>
              <a:rPr lang="en-US" dirty="0" smtClean="0">
                <a:latin typeface="Arial Narrow" pitchFamily="34" charset="0"/>
              </a:rPr>
              <a:t> money)</a:t>
            </a:r>
          </a:p>
          <a:p>
            <a:endParaRPr lang="en-US" dirty="0" smtClean="0">
              <a:latin typeface="Arial Narrow" pitchFamily="34" charset="0"/>
            </a:endParaRPr>
          </a:p>
          <a:p>
            <a:r>
              <a:rPr lang="en-US" dirty="0" err="1" smtClean="0">
                <a:latin typeface="Arial Narrow" pitchFamily="34" charset="0"/>
              </a:rPr>
              <a:t>DimCustomer</a:t>
            </a:r>
            <a:r>
              <a:rPr lang="en-US" dirty="0" smtClean="0">
                <a:latin typeface="Arial Narrow" pitchFamily="34" charset="0"/>
              </a:rPr>
              <a:t>(</a:t>
            </a:r>
            <a:r>
              <a:rPr lang="en-US" dirty="0" err="1" smtClean="0">
                <a:latin typeface="Arial Narrow" pitchFamily="34" charset="0"/>
              </a:rPr>
              <a:t>CustomerKey</a:t>
            </a:r>
            <a:r>
              <a:rPr lang="en-US" dirty="0" smtClean="0">
                <a:latin typeface="Arial Narrow" pitchFamily="34" charset="0"/>
              </a:rPr>
              <a:t> </a:t>
            </a:r>
            <a:r>
              <a:rPr lang="en-US" dirty="0" err="1" smtClean="0">
                <a:latin typeface="Arial Narrow" pitchFamily="34" charset="0"/>
              </a:rPr>
              <a:t>int</a:t>
            </a:r>
            <a:r>
              <a:rPr lang="en-US" dirty="0" smtClean="0">
                <a:latin typeface="Arial Narrow" pitchFamily="34" charset="0"/>
              </a:rPr>
              <a:t>,</a:t>
            </a:r>
          </a:p>
          <a:p>
            <a:r>
              <a:rPr lang="en-US" dirty="0" smtClean="0">
                <a:latin typeface="Arial Narrow" pitchFamily="34" charset="0"/>
              </a:rPr>
              <a:t>	</a:t>
            </a:r>
            <a:r>
              <a:rPr lang="en-US" dirty="0" err="1" smtClean="0">
                <a:latin typeface="Arial Narrow" pitchFamily="34" charset="0"/>
              </a:rPr>
              <a:t>FirstName</a:t>
            </a:r>
            <a:r>
              <a:rPr lang="en-US" dirty="0" smtClean="0">
                <a:latin typeface="Arial Narrow" pitchFamily="34" charset="0"/>
              </a:rPr>
              <a:t> </a:t>
            </a:r>
            <a:r>
              <a:rPr lang="en-US" dirty="0" err="1" smtClean="0">
                <a:latin typeface="Arial Narrow" pitchFamily="34" charset="0"/>
              </a:rPr>
              <a:t>nvarchar</a:t>
            </a:r>
            <a:r>
              <a:rPr lang="en-US" dirty="0" smtClean="0">
                <a:latin typeface="Arial Narrow" pitchFamily="34" charset="0"/>
              </a:rPr>
              <a:t>(50),</a:t>
            </a:r>
          </a:p>
          <a:p>
            <a:r>
              <a:rPr lang="en-US" dirty="0">
                <a:latin typeface="Arial Narrow" pitchFamily="34" charset="0"/>
              </a:rPr>
              <a:t>	</a:t>
            </a:r>
            <a:r>
              <a:rPr lang="en-US" dirty="0" err="1" smtClean="0">
                <a:latin typeface="Arial Narrow" pitchFamily="34" charset="0"/>
              </a:rPr>
              <a:t>LastName</a:t>
            </a:r>
            <a:r>
              <a:rPr lang="en-US" dirty="0" smtClean="0">
                <a:latin typeface="Arial Narrow" pitchFamily="34" charset="0"/>
              </a:rPr>
              <a:t> </a:t>
            </a:r>
            <a:r>
              <a:rPr lang="en-US" dirty="0" err="1" smtClean="0">
                <a:latin typeface="Arial Narrow" pitchFamily="34" charset="0"/>
              </a:rPr>
              <a:t>nvarchar</a:t>
            </a:r>
            <a:r>
              <a:rPr lang="en-US" dirty="0" smtClean="0">
                <a:latin typeface="Arial Narrow" pitchFamily="34" charset="0"/>
              </a:rPr>
              <a:t>(50),</a:t>
            </a:r>
          </a:p>
          <a:p>
            <a:r>
              <a:rPr lang="en-US" dirty="0" smtClean="0">
                <a:latin typeface="Arial Narrow" pitchFamily="34" charset="0"/>
              </a:rPr>
              <a:t>	Birthdate date,</a:t>
            </a:r>
          </a:p>
          <a:p>
            <a:r>
              <a:rPr lang="en-US" dirty="0">
                <a:latin typeface="Arial Narrow" pitchFamily="34" charset="0"/>
              </a:rPr>
              <a:t>	</a:t>
            </a:r>
            <a:r>
              <a:rPr lang="en-US" dirty="0" err="1" smtClean="0">
                <a:latin typeface="Arial Narrow" pitchFamily="34" charset="0"/>
              </a:rPr>
              <a:t>EmailAddress</a:t>
            </a:r>
            <a:r>
              <a:rPr lang="en-US" dirty="0" smtClean="0">
                <a:latin typeface="Arial Narrow" pitchFamily="34" charset="0"/>
              </a:rPr>
              <a:t> </a:t>
            </a:r>
            <a:r>
              <a:rPr lang="en-US" dirty="0" err="1" smtClean="0">
                <a:latin typeface="Arial Narrow" pitchFamily="34" charset="0"/>
              </a:rPr>
              <a:t>nvarchar</a:t>
            </a:r>
            <a:r>
              <a:rPr lang="en-US" dirty="0" smtClean="0">
                <a:latin typeface="Arial Narrow" pitchFamily="34" charset="0"/>
              </a:rPr>
              <a:t>(50))</a:t>
            </a:r>
          </a:p>
          <a:p>
            <a:endParaRPr lang="en-US" dirty="0" smtClean="0">
              <a:latin typeface="Arial Narrow" pitchFamily="34" charset="0"/>
            </a:endParaRPr>
          </a:p>
          <a:p>
            <a:r>
              <a:rPr lang="en-US" dirty="0" err="1" smtClean="0">
                <a:latin typeface="Arial Narrow" pitchFamily="34" charset="0"/>
              </a:rPr>
              <a:t>DimProduct</a:t>
            </a:r>
            <a:r>
              <a:rPr lang="en-US" dirty="0" smtClean="0">
                <a:latin typeface="Arial Narrow" pitchFamily="34" charset="0"/>
              </a:rPr>
              <a:t> …</a:t>
            </a:r>
          </a:p>
        </p:txBody>
      </p:sp>
      <p:sp>
        <p:nvSpPr>
          <p:cNvPr id="9" name="TextBox 8"/>
          <p:cNvSpPr txBox="1"/>
          <p:nvPr/>
        </p:nvSpPr>
        <p:spPr>
          <a:xfrm>
            <a:off x="9772825" y="1600200"/>
            <a:ext cx="1472816" cy="369332"/>
          </a:xfrm>
          <a:prstGeom prst="rect">
            <a:avLst/>
          </a:prstGeom>
          <a:noFill/>
        </p:spPr>
        <p:txBody>
          <a:bodyPr wrap="square" rtlCol="0">
            <a:spAutoFit/>
          </a:bodyPr>
          <a:lstStyle/>
          <a:p>
            <a:r>
              <a:rPr lang="en-US" dirty="0" err="1" smtClean="0"/>
              <a:t>DimDate</a:t>
            </a:r>
            <a:endParaRPr lang="en-US" dirty="0"/>
          </a:p>
        </p:txBody>
      </p:sp>
      <p:sp>
        <p:nvSpPr>
          <p:cNvPr id="10" name="TextBox 9"/>
          <p:cNvSpPr txBox="1"/>
          <p:nvPr/>
        </p:nvSpPr>
        <p:spPr>
          <a:xfrm>
            <a:off x="4857392" y="2567464"/>
            <a:ext cx="2336191" cy="369332"/>
          </a:xfrm>
          <a:prstGeom prst="rect">
            <a:avLst/>
          </a:prstGeom>
          <a:noFill/>
        </p:spPr>
        <p:txBody>
          <a:bodyPr wrap="square" rtlCol="0">
            <a:spAutoFit/>
          </a:bodyPr>
          <a:lstStyle/>
          <a:p>
            <a:r>
              <a:rPr lang="en-US" dirty="0" err="1" smtClean="0"/>
              <a:t>DimEmployee</a:t>
            </a:r>
            <a:endParaRPr lang="en-US" dirty="0"/>
          </a:p>
        </p:txBody>
      </p:sp>
      <p:sp>
        <p:nvSpPr>
          <p:cNvPr id="12" name="Rectangle 11"/>
          <p:cNvSpPr/>
          <p:nvPr/>
        </p:nvSpPr>
        <p:spPr>
          <a:xfrm>
            <a:off x="9925185" y="1969532"/>
            <a:ext cx="1451051" cy="1046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89079" y="5334000"/>
            <a:ext cx="1422030" cy="1046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703854" y="3352800"/>
            <a:ext cx="914162" cy="0"/>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03854" y="5562600"/>
            <a:ext cx="914162" cy="0"/>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11023" y="2362200"/>
            <a:ext cx="914162" cy="0"/>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40045" y="4572000"/>
            <a:ext cx="914162" cy="0"/>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6431" y="4963103"/>
            <a:ext cx="1548997" cy="369332"/>
          </a:xfrm>
          <a:prstGeom prst="rect">
            <a:avLst/>
          </a:prstGeom>
          <a:noFill/>
        </p:spPr>
        <p:txBody>
          <a:bodyPr wrap="square" rtlCol="0">
            <a:spAutoFit/>
          </a:bodyPr>
          <a:lstStyle/>
          <a:p>
            <a:r>
              <a:rPr lang="en-US" dirty="0" err="1" smtClean="0"/>
              <a:t>DimStore</a:t>
            </a:r>
            <a:endParaRPr lang="en-US" dirty="0"/>
          </a:p>
        </p:txBody>
      </p:sp>
    </p:spTree>
    <p:extLst>
      <p:ext uri="{BB962C8B-B14F-4D97-AF65-F5344CB8AC3E}">
        <p14:creationId xmlns:p14="http://schemas.microsoft.com/office/powerpoint/2010/main" val="237626795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Star join query</a:t>
            </a:r>
            <a:endParaRPr lang="en-US" dirty="0"/>
          </a:p>
        </p:txBody>
      </p:sp>
      <p:sp>
        <p:nvSpPr>
          <p:cNvPr id="3" name="TextBox 2"/>
          <p:cNvSpPr txBox="1"/>
          <p:nvPr/>
        </p:nvSpPr>
        <p:spPr>
          <a:xfrm>
            <a:off x="812588" y="2133601"/>
            <a:ext cx="10033115" cy="3477875"/>
          </a:xfrm>
          <a:prstGeom prst="rect">
            <a:avLst/>
          </a:prstGeom>
          <a:noFill/>
        </p:spPr>
        <p:txBody>
          <a:bodyPr wrap="square" rtlCol="0">
            <a:spAutoFit/>
          </a:bodyPr>
          <a:lstStyle/>
          <a:p>
            <a:r>
              <a:rPr lang="en-US" sz="2000" dirty="0" smtClean="0"/>
              <a:t>SELECT TOP 10 </a:t>
            </a:r>
            <a:r>
              <a:rPr lang="en-US" sz="2000" dirty="0" err="1"/>
              <a:t>p.ModelName</a:t>
            </a:r>
            <a:r>
              <a:rPr lang="en-US" sz="2000" dirty="0"/>
              <a:t>, </a:t>
            </a:r>
            <a:r>
              <a:rPr lang="en-US" sz="2000" dirty="0" err="1"/>
              <a:t>p.EnglishDescription</a:t>
            </a:r>
            <a:r>
              <a:rPr lang="en-US" sz="2000" dirty="0"/>
              <a:t>, </a:t>
            </a:r>
          </a:p>
          <a:p>
            <a:r>
              <a:rPr lang="en-US" sz="2000" dirty="0"/>
              <a:t>   </a:t>
            </a:r>
            <a:r>
              <a:rPr lang="en-US" sz="2000" dirty="0" smtClean="0"/>
              <a:t>   SUM(</a:t>
            </a:r>
            <a:r>
              <a:rPr lang="en-US" sz="2000" dirty="0" err="1" smtClean="0"/>
              <a:t>f.SalesAmount</a:t>
            </a:r>
            <a:r>
              <a:rPr lang="en-US" sz="2000" dirty="0"/>
              <a:t>) as </a:t>
            </a:r>
            <a:r>
              <a:rPr lang="en-US" sz="2000" dirty="0" err="1"/>
              <a:t>SalesAmount</a:t>
            </a:r>
            <a:endParaRPr lang="en-US" sz="2000" dirty="0"/>
          </a:p>
          <a:p>
            <a:r>
              <a:rPr lang="en-US" sz="2000" dirty="0" smtClean="0"/>
              <a:t>FROM </a:t>
            </a:r>
            <a:r>
              <a:rPr lang="en-US" sz="2000" dirty="0" err="1" smtClean="0"/>
              <a:t>FactResellerSalesPart</a:t>
            </a:r>
            <a:r>
              <a:rPr lang="en-US" sz="2000" dirty="0" smtClean="0"/>
              <a:t> </a:t>
            </a:r>
            <a:r>
              <a:rPr lang="en-US" sz="2000" dirty="0"/>
              <a:t>f, </a:t>
            </a:r>
            <a:r>
              <a:rPr lang="en-US" sz="2000" dirty="0" err="1"/>
              <a:t>DimProduct</a:t>
            </a:r>
            <a:r>
              <a:rPr lang="en-US" sz="2000" dirty="0"/>
              <a:t> p, </a:t>
            </a:r>
            <a:r>
              <a:rPr lang="en-US" sz="2000" dirty="0" err="1"/>
              <a:t>DimEmployee</a:t>
            </a:r>
            <a:r>
              <a:rPr lang="en-US" sz="2000" dirty="0"/>
              <a:t> e</a:t>
            </a:r>
          </a:p>
          <a:p>
            <a:r>
              <a:rPr lang="en-US" sz="2000" dirty="0" smtClean="0"/>
              <a:t>WHERE </a:t>
            </a:r>
            <a:r>
              <a:rPr lang="en-US" sz="2000" dirty="0" err="1"/>
              <a:t>f.ProductKey</a:t>
            </a:r>
            <a:r>
              <a:rPr lang="en-US" sz="2000" dirty="0"/>
              <a:t>=</a:t>
            </a:r>
            <a:r>
              <a:rPr lang="en-US" sz="2000" dirty="0" err="1"/>
              <a:t>p.ProductKey</a:t>
            </a:r>
            <a:endParaRPr lang="en-US" sz="2000" dirty="0"/>
          </a:p>
          <a:p>
            <a:r>
              <a:rPr lang="en-US" sz="2000" dirty="0" smtClean="0"/>
              <a:t>      AND </a:t>
            </a:r>
            <a:r>
              <a:rPr lang="en-US" sz="2000" dirty="0" err="1"/>
              <a:t>e.EmployeeKey</a:t>
            </a:r>
            <a:r>
              <a:rPr lang="en-US" sz="2000" dirty="0"/>
              <a:t>=</a:t>
            </a:r>
            <a:r>
              <a:rPr lang="en-US" sz="2000" dirty="0" err="1"/>
              <a:t>f.EmployeeKey</a:t>
            </a:r>
            <a:r>
              <a:rPr lang="en-US" sz="2000" dirty="0"/>
              <a:t> </a:t>
            </a:r>
            <a:endParaRPr lang="en-US" sz="2000" dirty="0" smtClean="0"/>
          </a:p>
          <a:p>
            <a:r>
              <a:rPr lang="en-US" sz="2000" dirty="0" smtClean="0"/>
              <a:t>      AND </a:t>
            </a:r>
            <a:r>
              <a:rPr lang="en-US" sz="2000" dirty="0" err="1"/>
              <a:t>f.OrderDateKey</a:t>
            </a:r>
            <a:r>
              <a:rPr lang="en-US" sz="2000" dirty="0"/>
              <a:t> &gt;= 20030601</a:t>
            </a:r>
          </a:p>
          <a:p>
            <a:r>
              <a:rPr lang="en-US" sz="2000" dirty="0" smtClean="0"/>
              <a:t>      AND </a:t>
            </a:r>
            <a:r>
              <a:rPr lang="en-US" sz="2000" dirty="0" err="1"/>
              <a:t>p.ProductLine</a:t>
            </a:r>
            <a:r>
              <a:rPr lang="en-US" sz="2000" dirty="0"/>
              <a:t> = 'M' </a:t>
            </a:r>
            <a:r>
              <a:rPr lang="en-US" sz="2000" dirty="0">
                <a:solidFill>
                  <a:schemeClr val="tx1">
                    <a:lumMod val="50000"/>
                    <a:lumOff val="50000"/>
                  </a:schemeClr>
                </a:solidFill>
              </a:rPr>
              <a:t>-- Mountain </a:t>
            </a:r>
          </a:p>
          <a:p>
            <a:r>
              <a:rPr lang="en-US" sz="2000" dirty="0" smtClean="0"/>
              <a:t>      AND </a:t>
            </a:r>
            <a:r>
              <a:rPr lang="en-US" sz="2000" dirty="0" err="1"/>
              <a:t>p.ModelName</a:t>
            </a:r>
            <a:r>
              <a:rPr lang="en-US" sz="2000" dirty="0"/>
              <a:t> </a:t>
            </a:r>
            <a:r>
              <a:rPr lang="en-US" sz="2000" dirty="0" smtClean="0"/>
              <a:t>LIKE </a:t>
            </a:r>
            <a:r>
              <a:rPr lang="en-US" sz="2000" dirty="0"/>
              <a:t>'%Frame%'</a:t>
            </a:r>
          </a:p>
          <a:p>
            <a:r>
              <a:rPr lang="en-US" sz="2000" dirty="0" smtClean="0"/>
              <a:t>      AND </a:t>
            </a:r>
            <a:r>
              <a:rPr lang="en-US" sz="2000" dirty="0" err="1"/>
              <a:t>e.SalesTerritoryKey</a:t>
            </a:r>
            <a:r>
              <a:rPr lang="en-US" sz="2000" dirty="0"/>
              <a:t> = 1 </a:t>
            </a:r>
          </a:p>
          <a:p>
            <a:r>
              <a:rPr lang="en-US" sz="2000" dirty="0" smtClean="0"/>
              <a:t>GROUP BY </a:t>
            </a:r>
            <a:r>
              <a:rPr lang="en-US" sz="2000" dirty="0" err="1"/>
              <a:t>p.ModelName</a:t>
            </a:r>
            <a:r>
              <a:rPr lang="en-US" sz="2000" dirty="0"/>
              <a:t>, </a:t>
            </a:r>
            <a:r>
              <a:rPr lang="en-US" sz="2000" dirty="0" err="1"/>
              <a:t>p.EnglishDescription</a:t>
            </a:r>
            <a:endParaRPr lang="en-US" sz="2000" dirty="0"/>
          </a:p>
          <a:p>
            <a:r>
              <a:rPr lang="en-US" sz="2000" dirty="0" smtClean="0"/>
              <a:t>ORDER BY SUM(</a:t>
            </a:r>
            <a:r>
              <a:rPr lang="en-US" sz="2000" dirty="0" err="1" smtClean="0"/>
              <a:t>f.SalesAmount</a:t>
            </a:r>
            <a:r>
              <a:rPr lang="en-US" sz="2000" dirty="0"/>
              <a:t>) </a:t>
            </a:r>
            <a:r>
              <a:rPr lang="en-US" sz="2000" dirty="0" err="1"/>
              <a:t>desc</a:t>
            </a:r>
            <a:r>
              <a:rPr lang="en-US" sz="2000" dirty="0"/>
              <a:t>;</a:t>
            </a:r>
          </a:p>
        </p:txBody>
      </p:sp>
    </p:spTree>
    <p:extLst>
      <p:ext uri="{BB962C8B-B14F-4D97-AF65-F5344CB8AC3E}">
        <p14:creationId xmlns:p14="http://schemas.microsoft.com/office/powerpoint/2010/main" val="14132288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“Typical” data warehouse queries</a:t>
            </a:r>
            <a:endParaRPr lang="en-US" dirty="0"/>
          </a:p>
        </p:txBody>
      </p:sp>
      <p:sp>
        <p:nvSpPr>
          <p:cNvPr id="3" name="Content Placeholder 2"/>
          <p:cNvSpPr>
            <a:spLocks noGrp="1"/>
          </p:cNvSpPr>
          <p:nvPr>
            <p:ph idx="1"/>
          </p:nvPr>
        </p:nvSpPr>
        <p:spPr/>
        <p:txBody>
          <a:bodyPr/>
          <a:lstStyle/>
          <a:p>
            <a:r>
              <a:rPr lang="en-US" smtClean="0"/>
              <a:t>Process large amounts of data</a:t>
            </a:r>
          </a:p>
          <a:p>
            <a:r>
              <a:rPr lang="en-US" smtClean="0"/>
              <a:t>Reporting queries</a:t>
            </a:r>
          </a:p>
          <a:p>
            <a:r>
              <a:rPr lang="en-US" smtClean="0"/>
              <a:t>Often slow (minutes to hours)</a:t>
            </a:r>
          </a:p>
          <a:p>
            <a:r>
              <a:rPr lang="en-US" smtClean="0"/>
              <a:t>DBAs spend considerable effort</a:t>
            </a:r>
          </a:p>
          <a:p>
            <a:pPr lvl="1"/>
            <a:r>
              <a:rPr lang="en-US" smtClean="0"/>
              <a:t>Designing indexes, tuning queries</a:t>
            </a:r>
          </a:p>
          <a:p>
            <a:pPr lvl="1"/>
            <a:r>
              <a:rPr lang="en-US" smtClean="0"/>
              <a:t>Building summary tables, indexed views, OLAP cubes</a:t>
            </a:r>
            <a:endParaRPr lang="en-US" dirty="0"/>
          </a:p>
        </p:txBody>
      </p:sp>
    </p:spTree>
    <p:extLst>
      <p:ext uri="{BB962C8B-B14F-4D97-AF65-F5344CB8AC3E}">
        <p14:creationId xmlns:p14="http://schemas.microsoft.com/office/powerpoint/2010/main" val="28127082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Today</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36" y="2851031"/>
            <a:ext cx="3937230" cy="301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6665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Query Acceleration With Columnstore Indexes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06323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Columnar storage structure</a:t>
            </a:r>
            <a:endParaRPr lang="en-US" dirty="0"/>
          </a:p>
        </p:txBody>
      </p:sp>
      <p:sp>
        <p:nvSpPr>
          <p:cNvPr id="4" name="Content Placeholder 2"/>
          <p:cNvSpPr txBox="1">
            <a:spLocks/>
          </p:cNvSpPr>
          <p:nvPr/>
        </p:nvSpPr>
        <p:spPr>
          <a:xfrm>
            <a:off x="685514" y="4210722"/>
            <a:ext cx="3235887" cy="1195741"/>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80010" indent="0">
              <a:buNone/>
            </a:pPr>
            <a:r>
              <a:rPr lang="en-US" sz="1800" dirty="0" smtClean="0"/>
              <a:t>Uses </a:t>
            </a:r>
            <a:r>
              <a:rPr lang="en-US" sz="1800" dirty="0" err="1" smtClean="0"/>
              <a:t>VertiPaq</a:t>
            </a:r>
            <a:r>
              <a:rPr lang="en-US" sz="1800" dirty="0" smtClean="0"/>
              <a:t> </a:t>
            </a:r>
          </a:p>
          <a:p>
            <a:pPr marL="80010" indent="0">
              <a:buNone/>
            </a:pPr>
            <a:r>
              <a:rPr lang="en-US" sz="1800" dirty="0" smtClean="0"/>
              <a:t>compression</a:t>
            </a:r>
          </a:p>
        </p:txBody>
      </p:sp>
      <p:grpSp>
        <p:nvGrpSpPr>
          <p:cNvPr id="5" name="Group 4"/>
          <p:cNvGrpSpPr/>
          <p:nvPr/>
        </p:nvGrpSpPr>
        <p:grpSpPr>
          <a:xfrm>
            <a:off x="2999763" y="1210448"/>
            <a:ext cx="5180251" cy="1219200"/>
            <a:chOff x="4267200" y="1524000"/>
            <a:chExt cx="3886200" cy="1219200"/>
          </a:xfrm>
        </p:grpSpPr>
        <p:grpSp>
          <p:nvGrpSpPr>
            <p:cNvPr id="7" name="Group 6"/>
            <p:cNvGrpSpPr/>
            <p:nvPr/>
          </p:nvGrpSpPr>
          <p:grpSpPr>
            <a:xfrm>
              <a:off x="4267200" y="1524000"/>
              <a:ext cx="1013791" cy="1219200"/>
              <a:chOff x="4267200" y="1524000"/>
              <a:chExt cx="1013791" cy="1219200"/>
            </a:xfrm>
          </p:grpSpPr>
          <p:sp>
            <p:nvSpPr>
              <p:cNvPr id="24" name="Rectangle 23"/>
              <p:cNvSpPr/>
              <p:nvPr/>
            </p:nvSpPr>
            <p:spPr>
              <a:xfrm>
                <a:off x="4267200" y="1524000"/>
                <a:ext cx="1013791" cy="1219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4379843" y="17526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79843" y="19050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79843" y="20574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79843" y="22098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79843" y="23622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79843" y="25146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393635" y="1524000"/>
              <a:ext cx="1013791" cy="1219200"/>
              <a:chOff x="5393635" y="1524000"/>
              <a:chExt cx="1013791" cy="1219200"/>
            </a:xfrm>
          </p:grpSpPr>
          <p:sp>
            <p:nvSpPr>
              <p:cNvPr id="17" name="Rectangle 16"/>
              <p:cNvSpPr/>
              <p:nvPr/>
            </p:nvSpPr>
            <p:spPr>
              <a:xfrm>
                <a:off x="5393635" y="1524000"/>
                <a:ext cx="1013791" cy="1219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5506278" y="17526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06278" y="19050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06278" y="20574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06278" y="22098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6278" y="23622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06278" y="25146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139609" y="1524000"/>
              <a:ext cx="1013791" cy="1219200"/>
              <a:chOff x="7139609" y="1524000"/>
              <a:chExt cx="1013791" cy="1219200"/>
            </a:xfrm>
          </p:grpSpPr>
          <p:sp>
            <p:nvSpPr>
              <p:cNvPr id="10" name="Rectangle 9"/>
              <p:cNvSpPr/>
              <p:nvPr/>
            </p:nvSpPr>
            <p:spPr>
              <a:xfrm>
                <a:off x="7139609" y="1524000"/>
                <a:ext cx="1013791" cy="1219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7252252" y="17526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52252" y="19050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52252" y="20574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52252" y="22098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52252" y="23622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52252" y="2514600"/>
                <a:ext cx="788504" cy="1588"/>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p:cNvGrpSpPr/>
          <p:nvPr/>
        </p:nvGrpSpPr>
        <p:grpSpPr>
          <a:xfrm>
            <a:off x="2970699" y="2886113"/>
            <a:ext cx="3547217" cy="3700446"/>
            <a:chOff x="5594998" y="2861630"/>
            <a:chExt cx="2661106" cy="3700446"/>
          </a:xfrm>
        </p:grpSpPr>
        <p:grpSp>
          <p:nvGrpSpPr>
            <p:cNvPr id="31" name="Group 30"/>
            <p:cNvGrpSpPr/>
            <p:nvPr/>
          </p:nvGrpSpPr>
          <p:grpSpPr>
            <a:xfrm>
              <a:off x="5594998" y="2861630"/>
              <a:ext cx="2661106" cy="3694694"/>
              <a:chOff x="5594998" y="2861630"/>
              <a:chExt cx="2661106" cy="3694694"/>
            </a:xfrm>
          </p:grpSpPr>
          <p:grpSp>
            <p:nvGrpSpPr>
              <p:cNvPr id="32" name="Group 31"/>
              <p:cNvGrpSpPr/>
              <p:nvPr/>
            </p:nvGrpSpPr>
            <p:grpSpPr>
              <a:xfrm>
                <a:off x="5594998" y="2861630"/>
                <a:ext cx="358128" cy="3657600"/>
                <a:chOff x="5594998" y="2861630"/>
                <a:chExt cx="358128" cy="3657600"/>
              </a:xfrm>
            </p:grpSpPr>
            <p:sp>
              <p:nvSpPr>
                <p:cNvPr id="68" name="Rectangle 67"/>
                <p:cNvSpPr/>
                <p:nvPr/>
              </p:nvSpPr>
              <p:spPr>
                <a:xfrm>
                  <a:off x="5677080" y="3088160"/>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5686380" y="4275838"/>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5688492" y="5463516"/>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5594998" y="2861630"/>
                  <a:ext cx="274426" cy="261610"/>
                </a:xfrm>
                <a:prstGeom prst="rect">
                  <a:avLst/>
                </a:prstGeom>
                <a:noFill/>
                <a:ln>
                  <a:noFill/>
                </a:ln>
              </p:spPr>
              <p:txBody>
                <a:bodyPr wrap="none" rtlCol="0">
                  <a:spAutoFit/>
                </a:bodyPr>
                <a:lstStyle/>
                <a:p>
                  <a:r>
                    <a:rPr lang="en-US" sz="1100" dirty="0" smtClean="0"/>
                    <a:t>C1</a:t>
                  </a:r>
                  <a:endParaRPr lang="en-US" sz="1100" dirty="0"/>
                </a:p>
              </p:txBody>
            </p:sp>
            <p:sp>
              <p:nvSpPr>
                <p:cNvPr id="72" name="Rectangle 71"/>
                <p:cNvSpPr/>
                <p:nvPr/>
              </p:nvSpPr>
              <p:spPr>
                <a:xfrm>
                  <a:off x="5608218" y="3056336"/>
                  <a:ext cx="344907"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608218" y="4238744"/>
                  <a:ext cx="344908"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6041918" y="2866393"/>
                <a:ext cx="368606" cy="3652837"/>
                <a:chOff x="6041918" y="2866393"/>
                <a:chExt cx="368606" cy="3652837"/>
              </a:xfrm>
            </p:grpSpPr>
            <p:sp>
              <p:nvSpPr>
                <p:cNvPr id="62" name="Rectangle 61"/>
                <p:cNvSpPr/>
                <p:nvPr/>
              </p:nvSpPr>
              <p:spPr>
                <a:xfrm>
                  <a:off x="6108762" y="3093431"/>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6114826" y="4275838"/>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6113525" y="5463516"/>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6047154" y="2866393"/>
                  <a:ext cx="363370" cy="261610"/>
                </a:xfrm>
                <a:prstGeom prst="rect">
                  <a:avLst/>
                </a:prstGeom>
                <a:noFill/>
                <a:ln>
                  <a:noFill/>
                </a:ln>
              </p:spPr>
              <p:txBody>
                <a:bodyPr wrap="square" rtlCol="0">
                  <a:spAutoFit/>
                </a:bodyPr>
                <a:lstStyle/>
                <a:p>
                  <a:r>
                    <a:rPr lang="en-US" sz="1100" dirty="0" smtClean="0"/>
                    <a:t>C2</a:t>
                  </a:r>
                  <a:endParaRPr lang="en-US" sz="1100" dirty="0"/>
                </a:p>
              </p:txBody>
            </p:sp>
            <p:sp>
              <p:nvSpPr>
                <p:cNvPr id="66" name="Rectangle 65"/>
                <p:cNvSpPr/>
                <p:nvPr/>
              </p:nvSpPr>
              <p:spPr>
                <a:xfrm>
                  <a:off x="6047129" y="3056337"/>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6041918" y="4238745"/>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6470044" y="2861671"/>
                <a:ext cx="396194" cy="3657559"/>
                <a:chOff x="6470044" y="2861671"/>
                <a:chExt cx="396194" cy="3657559"/>
              </a:xfrm>
            </p:grpSpPr>
            <p:sp>
              <p:nvSpPr>
                <p:cNvPr id="56" name="Rectangle 55"/>
                <p:cNvSpPr/>
                <p:nvPr/>
              </p:nvSpPr>
              <p:spPr>
                <a:xfrm>
                  <a:off x="6544187" y="3092923"/>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6557664" y="4271572"/>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6560659" y="5463516"/>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6470044" y="2861671"/>
                  <a:ext cx="396194" cy="261610"/>
                </a:xfrm>
                <a:prstGeom prst="rect">
                  <a:avLst/>
                </a:prstGeom>
                <a:noFill/>
                <a:ln>
                  <a:noFill/>
                </a:ln>
              </p:spPr>
              <p:txBody>
                <a:bodyPr wrap="square" rtlCol="0">
                  <a:spAutoFit/>
                </a:bodyPr>
                <a:lstStyle/>
                <a:p>
                  <a:r>
                    <a:rPr lang="en-US" sz="1100" dirty="0" smtClean="0"/>
                    <a:t>C3</a:t>
                  </a:r>
                  <a:endParaRPr lang="en-US" sz="1100" dirty="0"/>
                </a:p>
              </p:txBody>
            </p:sp>
            <p:sp>
              <p:nvSpPr>
                <p:cNvPr id="60" name="Rectangle 59"/>
                <p:cNvSpPr/>
                <p:nvPr/>
              </p:nvSpPr>
              <p:spPr>
                <a:xfrm>
                  <a:off x="6477343" y="3055829"/>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6485981" y="4238745"/>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p:cNvGrpSpPr/>
              <p:nvPr/>
            </p:nvGrpSpPr>
            <p:grpSpPr>
              <a:xfrm>
                <a:off x="7325647" y="2861630"/>
                <a:ext cx="423562" cy="3657600"/>
                <a:chOff x="7325647" y="2861630"/>
                <a:chExt cx="423562" cy="3657600"/>
              </a:xfrm>
            </p:grpSpPr>
            <p:sp>
              <p:nvSpPr>
                <p:cNvPr id="50" name="Rectangle 49"/>
                <p:cNvSpPr/>
                <p:nvPr/>
              </p:nvSpPr>
              <p:spPr>
                <a:xfrm>
                  <a:off x="7392491" y="3092923"/>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7401617" y="4275838"/>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7415906" y="5463516"/>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7327071" y="2861630"/>
                  <a:ext cx="422138" cy="261610"/>
                </a:xfrm>
                <a:prstGeom prst="rect">
                  <a:avLst/>
                </a:prstGeom>
                <a:noFill/>
                <a:ln>
                  <a:noFill/>
                </a:ln>
              </p:spPr>
              <p:txBody>
                <a:bodyPr wrap="square" rtlCol="0">
                  <a:spAutoFit/>
                </a:bodyPr>
                <a:lstStyle/>
                <a:p>
                  <a:r>
                    <a:rPr lang="en-US" sz="1100" dirty="0" smtClean="0"/>
                    <a:t>C5</a:t>
                  </a:r>
                  <a:endParaRPr lang="en-US" sz="1100" dirty="0"/>
                </a:p>
              </p:txBody>
            </p:sp>
            <p:sp>
              <p:nvSpPr>
                <p:cNvPr id="54" name="Rectangle 53"/>
                <p:cNvSpPr/>
                <p:nvPr/>
              </p:nvSpPr>
              <p:spPr>
                <a:xfrm>
                  <a:off x="7325647" y="3056337"/>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336597" y="4238744"/>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7752775" y="2861630"/>
                <a:ext cx="503329" cy="3657600"/>
                <a:chOff x="7752775" y="2861630"/>
                <a:chExt cx="503329" cy="3657600"/>
              </a:xfrm>
            </p:grpSpPr>
            <p:sp>
              <p:nvSpPr>
                <p:cNvPr id="44" name="Rectangle 43"/>
                <p:cNvSpPr/>
                <p:nvPr/>
              </p:nvSpPr>
              <p:spPr>
                <a:xfrm>
                  <a:off x="7819619" y="3088160"/>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7835260" y="4271572"/>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7848441" y="5463516"/>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7753372" y="2861630"/>
                  <a:ext cx="502732" cy="261610"/>
                </a:xfrm>
                <a:prstGeom prst="rect">
                  <a:avLst/>
                </a:prstGeom>
                <a:noFill/>
                <a:ln>
                  <a:noFill/>
                </a:ln>
              </p:spPr>
              <p:txBody>
                <a:bodyPr wrap="square" rtlCol="0">
                  <a:spAutoFit/>
                </a:bodyPr>
                <a:lstStyle/>
                <a:p>
                  <a:r>
                    <a:rPr lang="en-US" sz="1100" dirty="0" smtClean="0"/>
                    <a:t>C6</a:t>
                  </a:r>
                  <a:endParaRPr lang="en-US" sz="1100" dirty="0"/>
                </a:p>
              </p:txBody>
            </p:sp>
            <p:sp>
              <p:nvSpPr>
                <p:cNvPr id="48" name="Rectangle 47"/>
                <p:cNvSpPr/>
                <p:nvPr/>
              </p:nvSpPr>
              <p:spPr>
                <a:xfrm>
                  <a:off x="7752775" y="3051066"/>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7763653" y="4238745"/>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6909785" y="2861630"/>
                <a:ext cx="415862" cy="3694694"/>
                <a:chOff x="6909785" y="2861630"/>
                <a:chExt cx="415862" cy="3694694"/>
              </a:xfrm>
            </p:grpSpPr>
            <p:sp>
              <p:nvSpPr>
                <p:cNvPr id="38" name="Rectangle 37"/>
                <p:cNvSpPr/>
                <p:nvPr/>
              </p:nvSpPr>
              <p:spPr>
                <a:xfrm>
                  <a:off x="6978607" y="3092923"/>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985699" y="4278903"/>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6909785" y="2861630"/>
                  <a:ext cx="415862" cy="261610"/>
                </a:xfrm>
                <a:prstGeom prst="rect">
                  <a:avLst/>
                </a:prstGeom>
                <a:noFill/>
                <a:ln>
                  <a:noFill/>
                </a:ln>
              </p:spPr>
              <p:txBody>
                <a:bodyPr wrap="square" rtlCol="0">
                  <a:spAutoFit/>
                </a:bodyPr>
                <a:lstStyle/>
                <a:p>
                  <a:r>
                    <a:rPr lang="en-US" sz="1100" dirty="0" smtClean="0"/>
                    <a:t>C4</a:t>
                  </a:r>
                  <a:endParaRPr lang="en-US" sz="1100" dirty="0"/>
                </a:p>
              </p:txBody>
            </p:sp>
            <p:sp>
              <p:nvSpPr>
                <p:cNvPr id="41" name="Rectangle 40"/>
                <p:cNvSpPr/>
                <p:nvPr/>
              </p:nvSpPr>
              <p:spPr>
                <a:xfrm>
                  <a:off x="6911763" y="3056337"/>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6918920" y="4238745"/>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44643" y="5426422"/>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4" name="Rectangle 73"/>
            <p:cNvSpPr/>
            <p:nvPr/>
          </p:nvSpPr>
          <p:spPr>
            <a:xfrm>
              <a:off x="7007185" y="5463516"/>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7334662" y="5426422"/>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7777942" y="5422342"/>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6490536" y="5432174"/>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6041918" y="5426422"/>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5608218" y="5426422"/>
              <a:ext cx="344907"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p:cNvSpPr txBox="1"/>
          <p:nvPr/>
        </p:nvSpPr>
        <p:spPr>
          <a:xfrm>
            <a:off x="6212556" y="1681548"/>
            <a:ext cx="230832"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a:t>
            </a:r>
          </a:p>
        </p:txBody>
      </p:sp>
      <p:sp>
        <p:nvSpPr>
          <p:cNvPr id="81" name="Rectangle 80"/>
          <p:cNvSpPr/>
          <p:nvPr/>
        </p:nvSpPr>
        <p:spPr bwMode="auto">
          <a:xfrm>
            <a:off x="8486775" y="2866000"/>
            <a:ext cx="1143000" cy="49328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Pages</a:t>
            </a:r>
          </a:p>
        </p:txBody>
      </p:sp>
      <p:cxnSp>
        <p:nvCxnSpPr>
          <p:cNvPr id="83" name="Straight Arrow Connector 82"/>
          <p:cNvCxnSpPr>
            <a:stCxn id="81" idx="1"/>
          </p:cNvCxnSpPr>
          <p:nvPr/>
        </p:nvCxnSpPr>
        <p:spPr>
          <a:xfrm flipH="1">
            <a:off x="6291052" y="3112643"/>
            <a:ext cx="2195723" cy="464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1"/>
            <a:endCxn id="10" idx="2"/>
          </p:cNvCxnSpPr>
          <p:nvPr/>
        </p:nvCxnSpPr>
        <p:spPr>
          <a:xfrm flipH="1" flipV="1">
            <a:off x="7504330" y="2429648"/>
            <a:ext cx="982445" cy="682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05376" y="1548197"/>
            <a:ext cx="1102866"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sym typeface="Wingdings" pitchFamily="2" charset="2"/>
              </a:rPr>
              <a:t>Row store:</a:t>
            </a:r>
            <a:endParaRPr lang="en-US" dirty="0" smtClean="0">
              <a:gradFill>
                <a:gsLst>
                  <a:gs pos="0">
                    <a:schemeClr val="tx1"/>
                  </a:gs>
                  <a:gs pos="86000">
                    <a:schemeClr val="tx1"/>
                  </a:gs>
                </a:gsLst>
                <a:lin ang="5400000" scaled="0"/>
              </a:gradFill>
            </a:endParaRPr>
          </a:p>
        </p:txBody>
      </p:sp>
      <p:sp>
        <p:nvSpPr>
          <p:cNvPr id="87" name="TextBox 86"/>
          <p:cNvSpPr txBox="1"/>
          <p:nvPr/>
        </p:nvSpPr>
        <p:spPr>
          <a:xfrm>
            <a:off x="905376" y="3075549"/>
            <a:ext cx="14362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sym typeface="Wingdings" pitchFamily="2" charset="2"/>
              </a:rPr>
              <a:t>Column store:</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828943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mtClean="0"/>
              <a:t>Reduced I/O using columnstore indexes</a:t>
            </a:r>
            <a:endParaRPr lang="en-US" sz="3200" dirty="0"/>
          </a:p>
        </p:txBody>
      </p:sp>
      <p:sp>
        <p:nvSpPr>
          <p:cNvPr id="3" name="Content Placeholder 2"/>
          <p:cNvSpPr>
            <a:spLocks noGrp="1"/>
          </p:cNvSpPr>
          <p:nvPr>
            <p:ph type="body" sz="quarter" idx="10"/>
          </p:nvPr>
        </p:nvSpPr>
        <p:spPr>
          <a:xfrm>
            <a:off x="4734560" y="1447799"/>
            <a:ext cx="6933565" cy="1973561"/>
          </a:xfrm>
        </p:spPr>
        <p:txBody>
          <a:bodyPr>
            <a:normAutofit/>
          </a:bodyPr>
          <a:lstStyle/>
          <a:p>
            <a:pPr marL="587502" indent="-514350"/>
            <a:r>
              <a:rPr lang="en-US" sz="2400" dirty="0" smtClean="0"/>
              <a:t>Fetches only needed columns from disk</a:t>
            </a:r>
          </a:p>
          <a:p>
            <a:pPr marL="587502" indent="-514350"/>
            <a:r>
              <a:rPr lang="en-US" sz="2400" dirty="0" smtClean="0"/>
              <a:t>Columns are compressed</a:t>
            </a:r>
          </a:p>
          <a:p>
            <a:pPr marL="587502" indent="-514350"/>
            <a:r>
              <a:rPr lang="en-US" sz="2400" dirty="0" smtClean="0"/>
              <a:t>Less IO</a:t>
            </a:r>
          </a:p>
          <a:p>
            <a:pPr marL="587502" indent="-514350"/>
            <a:r>
              <a:rPr lang="en-US" sz="2400" dirty="0" smtClean="0"/>
              <a:t>Better buffer hit rates</a:t>
            </a:r>
          </a:p>
          <a:p>
            <a:pPr marL="73152" indent="0">
              <a:buNone/>
            </a:pPr>
            <a:endParaRPr lang="en-US" sz="2400" dirty="0" smtClean="0"/>
          </a:p>
        </p:txBody>
      </p:sp>
      <p:grpSp>
        <p:nvGrpSpPr>
          <p:cNvPr id="5" name="Group 4"/>
          <p:cNvGrpSpPr/>
          <p:nvPr/>
        </p:nvGrpSpPr>
        <p:grpSpPr>
          <a:xfrm>
            <a:off x="1083057" y="2301670"/>
            <a:ext cx="2972364" cy="736825"/>
            <a:chOff x="5893060" y="2348389"/>
            <a:chExt cx="2229854" cy="736825"/>
          </a:xfrm>
        </p:grpSpPr>
        <p:sp>
          <p:nvSpPr>
            <p:cNvPr id="30" name="TextBox 29"/>
            <p:cNvSpPr txBox="1"/>
            <p:nvPr/>
          </p:nvSpPr>
          <p:spPr>
            <a:xfrm>
              <a:off x="5893060" y="2823604"/>
              <a:ext cx="274426" cy="261610"/>
            </a:xfrm>
            <a:prstGeom prst="rect">
              <a:avLst/>
            </a:prstGeom>
            <a:noFill/>
          </p:spPr>
          <p:txBody>
            <a:bodyPr wrap="none" rtlCol="0">
              <a:spAutoFit/>
            </a:bodyPr>
            <a:lstStyle/>
            <a:p>
              <a:r>
                <a:rPr lang="en-US" sz="1100" dirty="0" smtClean="0"/>
                <a:t>C1</a:t>
              </a:r>
              <a:endParaRPr lang="en-US" sz="1100" dirty="0"/>
            </a:p>
          </p:txBody>
        </p:sp>
        <p:sp>
          <p:nvSpPr>
            <p:cNvPr id="31" name="TextBox 30"/>
            <p:cNvSpPr txBox="1"/>
            <p:nvPr/>
          </p:nvSpPr>
          <p:spPr>
            <a:xfrm>
              <a:off x="6282729" y="2348389"/>
              <a:ext cx="385310" cy="261610"/>
            </a:xfrm>
            <a:prstGeom prst="rect">
              <a:avLst/>
            </a:prstGeom>
            <a:noFill/>
          </p:spPr>
          <p:txBody>
            <a:bodyPr wrap="square" rtlCol="0">
              <a:spAutoFit/>
            </a:bodyPr>
            <a:lstStyle/>
            <a:p>
              <a:r>
                <a:rPr lang="en-US" sz="1100" dirty="0" smtClean="0"/>
                <a:t>C2</a:t>
              </a:r>
              <a:endParaRPr lang="en-US" sz="1100" dirty="0"/>
            </a:p>
          </p:txBody>
        </p:sp>
        <p:sp>
          <p:nvSpPr>
            <p:cNvPr id="32" name="TextBox 31"/>
            <p:cNvSpPr txBox="1"/>
            <p:nvPr/>
          </p:nvSpPr>
          <p:spPr>
            <a:xfrm>
              <a:off x="7059624" y="2814078"/>
              <a:ext cx="274426" cy="261610"/>
            </a:xfrm>
            <a:prstGeom prst="rect">
              <a:avLst/>
            </a:prstGeom>
            <a:noFill/>
          </p:spPr>
          <p:txBody>
            <a:bodyPr wrap="none" rtlCol="0">
              <a:spAutoFit/>
            </a:bodyPr>
            <a:lstStyle/>
            <a:p>
              <a:r>
                <a:rPr lang="en-US" sz="1100" dirty="0" smtClean="0"/>
                <a:t>C4</a:t>
              </a:r>
              <a:endParaRPr lang="en-US" sz="1100" dirty="0"/>
            </a:p>
          </p:txBody>
        </p:sp>
        <p:sp>
          <p:nvSpPr>
            <p:cNvPr id="33" name="TextBox 32"/>
            <p:cNvSpPr txBox="1"/>
            <p:nvPr/>
          </p:nvSpPr>
          <p:spPr>
            <a:xfrm>
              <a:off x="7444530" y="2817185"/>
              <a:ext cx="274426" cy="261610"/>
            </a:xfrm>
            <a:prstGeom prst="rect">
              <a:avLst/>
            </a:prstGeom>
            <a:noFill/>
          </p:spPr>
          <p:txBody>
            <a:bodyPr wrap="none" rtlCol="0">
              <a:spAutoFit/>
            </a:bodyPr>
            <a:lstStyle/>
            <a:p>
              <a:r>
                <a:rPr lang="en-US" sz="1100" dirty="0" smtClean="0"/>
                <a:t>C5</a:t>
              </a:r>
              <a:endParaRPr lang="en-US" sz="1100" dirty="0"/>
            </a:p>
          </p:txBody>
        </p:sp>
        <p:sp>
          <p:nvSpPr>
            <p:cNvPr id="34" name="TextBox 33"/>
            <p:cNvSpPr txBox="1"/>
            <p:nvPr/>
          </p:nvSpPr>
          <p:spPr>
            <a:xfrm>
              <a:off x="7848488" y="2809315"/>
              <a:ext cx="274426" cy="261610"/>
            </a:xfrm>
            <a:prstGeom prst="rect">
              <a:avLst/>
            </a:prstGeom>
            <a:noFill/>
          </p:spPr>
          <p:txBody>
            <a:bodyPr wrap="none" rtlCol="0">
              <a:spAutoFit/>
            </a:bodyPr>
            <a:lstStyle/>
            <a:p>
              <a:r>
                <a:rPr lang="en-US" sz="1100" dirty="0" smtClean="0"/>
                <a:t>C6</a:t>
              </a:r>
              <a:endParaRPr lang="en-US" sz="1100" dirty="0"/>
            </a:p>
          </p:txBody>
        </p:sp>
        <p:sp>
          <p:nvSpPr>
            <p:cNvPr id="59" name="TextBox 58"/>
            <p:cNvSpPr txBox="1"/>
            <p:nvPr/>
          </p:nvSpPr>
          <p:spPr>
            <a:xfrm>
              <a:off x="6677547" y="2348389"/>
              <a:ext cx="396194" cy="261610"/>
            </a:xfrm>
            <a:prstGeom prst="rect">
              <a:avLst/>
            </a:prstGeom>
            <a:noFill/>
          </p:spPr>
          <p:txBody>
            <a:bodyPr wrap="square" rtlCol="0">
              <a:spAutoFit/>
            </a:bodyPr>
            <a:lstStyle/>
            <a:p>
              <a:r>
                <a:rPr lang="en-US" sz="1100" dirty="0" smtClean="0"/>
                <a:t>C3</a:t>
              </a:r>
              <a:endParaRPr lang="en-US" sz="1100" dirty="0"/>
            </a:p>
          </p:txBody>
        </p:sp>
      </p:grpSp>
      <p:sp>
        <p:nvSpPr>
          <p:cNvPr id="56" name="TextBox 55"/>
          <p:cNvSpPr txBox="1"/>
          <p:nvPr/>
        </p:nvSpPr>
        <p:spPr>
          <a:xfrm>
            <a:off x="812589" y="1979057"/>
            <a:ext cx="4658754" cy="369332"/>
          </a:xfrm>
          <a:prstGeom prst="rect">
            <a:avLst/>
          </a:prstGeom>
          <a:noFill/>
        </p:spPr>
        <p:txBody>
          <a:bodyPr wrap="square" rtlCol="0">
            <a:spAutoFit/>
          </a:bodyPr>
          <a:lstStyle/>
          <a:p>
            <a:r>
              <a:rPr lang="en-US" dirty="0" smtClean="0"/>
              <a:t>SELECT region, sum (sales) …</a:t>
            </a:r>
            <a:endParaRPr lang="en-US" dirty="0"/>
          </a:p>
        </p:txBody>
      </p:sp>
      <p:grpSp>
        <p:nvGrpSpPr>
          <p:cNvPr id="4" name="Group 3"/>
          <p:cNvGrpSpPr/>
          <p:nvPr/>
        </p:nvGrpSpPr>
        <p:grpSpPr>
          <a:xfrm>
            <a:off x="1117310" y="2536142"/>
            <a:ext cx="3080905" cy="3987956"/>
            <a:chOff x="5893060" y="2536142"/>
            <a:chExt cx="2311281" cy="3987956"/>
          </a:xfrm>
        </p:grpSpPr>
        <p:sp>
          <p:nvSpPr>
            <p:cNvPr id="9" name="Rectangle 8"/>
            <p:cNvSpPr/>
            <p:nvPr/>
          </p:nvSpPr>
          <p:spPr>
            <a:xfrm>
              <a:off x="5968969" y="3050134"/>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353875" y="2576989"/>
              <a:ext cx="199448" cy="1055714"/>
            </a:xfrm>
            <a:prstGeom prst="rect">
              <a:avLst/>
            </a:prstGeom>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38780" y="2576989"/>
              <a:ext cx="199448" cy="1055714"/>
            </a:xfrm>
            <a:prstGeom prst="rect">
              <a:avLst/>
            </a:prstGeom>
            <a:solidFill>
              <a:schemeClr val="accent1"/>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129135" y="3050134"/>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918413" y="3045371"/>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520399" y="3050134"/>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973732" y="4237812"/>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358638" y="3748567"/>
              <a:ext cx="199448" cy="1055714"/>
            </a:xfrm>
            <a:prstGeom prst="rect">
              <a:avLst/>
            </a:prstGeom>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750276" y="3747557"/>
              <a:ext cx="199448" cy="1055714"/>
            </a:xfrm>
            <a:prstGeom prst="rect">
              <a:avLst/>
            </a:prstGeom>
            <a:solidFill>
              <a:schemeClr val="accent1"/>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37928" y="4237812"/>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918413" y="4238320"/>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529925" y="4238320"/>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982097" y="5425490"/>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367659" y="4926343"/>
              <a:ext cx="199448" cy="1055714"/>
            </a:xfrm>
            <a:prstGeom prst="rect">
              <a:avLst/>
            </a:prstGeom>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756774" y="4919135"/>
              <a:ext cx="199448" cy="1055714"/>
            </a:xfrm>
            <a:prstGeom prst="rect">
              <a:avLst/>
            </a:prstGeom>
            <a:solidFill>
              <a:schemeClr val="accent1"/>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151233" y="5435016"/>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927400" y="5428757"/>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538330" y="5428757"/>
              <a:ext cx="199448" cy="1055714"/>
            </a:xfrm>
            <a:prstGeom prst="rect">
              <a:avLst/>
            </a:prstGeom>
            <a:solidFill>
              <a:schemeClr val="accent1">
                <a:alpha val="66000"/>
              </a:schemeClr>
            </a:solid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893060" y="3013469"/>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894906" y="4201728"/>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5902585" y="5394169"/>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6278322" y="2536142"/>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282430" y="3706710"/>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6287847" y="4884486"/>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6668039" y="2536142"/>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056406" y="3008181"/>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7447670" y="3008181"/>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845684" y="3003414"/>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7850447" y="4200718"/>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7454056" y="4200718"/>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7064215" y="4200718"/>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6674492" y="3706710"/>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6677547" y="4886804"/>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7859434" y="5394196"/>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7466278" y="5394196"/>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7073741" y="5394196"/>
              <a:ext cx="344907" cy="1129902"/>
            </a:xfrm>
            <a:prstGeom prst="rect">
              <a:avLst/>
            </a:prstGeom>
            <a:noFill/>
            <a:ln>
              <a:solidFill>
                <a:srgbClr val="8F9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866689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Advanced query execution technology</a:t>
            </a:r>
            <a:br>
              <a:rPr lang="en-US" smtClean="0"/>
            </a:br>
            <a:endParaRPr lang="en-US" dirty="0"/>
          </a:p>
        </p:txBody>
      </p:sp>
      <p:sp>
        <p:nvSpPr>
          <p:cNvPr id="5" name="Content Placeholder 4"/>
          <p:cNvSpPr>
            <a:spLocks noGrp="1"/>
          </p:cNvSpPr>
          <p:nvPr>
            <p:ph type="body" sz="quarter" idx="10"/>
          </p:nvPr>
        </p:nvSpPr>
        <p:spPr>
          <a:xfrm>
            <a:off x="3759200" y="1447799"/>
            <a:ext cx="7908925" cy="1973561"/>
          </a:xfrm>
        </p:spPr>
        <p:txBody>
          <a:bodyPr/>
          <a:lstStyle/>
          <a:p>
            <a:r>
              <a:rPr lang="en-US" dirty="0" smtClean="0"/>
              <a:t>Batch mode execution of some operations</a:t>
            </a:r>
          </a:p>
          <a:p>
            <a:pPr lvl="1"/>
            <a:r>
              <a:rPr lang="en-US" dirty="0" smtClean="0"/>
              <a:t>Processes rows in batches</a:t>
            </a:r>
          </a:p>
          <a:p>
            <a:pPr lvl="1"/>
            <a:r>
              <a:rPr lang="en-US" dirty="0" smtClean="0"/>
              <a:t>Groups of batch operations in query plan</a:t>
            </a:r>
          </a:p>
          <a:p>
            <a:r>
              <a:rPr lang="en-US" dirty="0" smtClean="0"/>
              <a:t>Efficient data representation</a:t>
            </a:r>
          </a:p>
          <a:p>
            <a:r>
              <a:rPr lang="en-US" dirty="0" smtClean="0"/>
              <a:t>Highly efficient algorithms</a:t>
            </a:r>
          </a:p>
          <a:p>
            <a:r>
              <a:rPr lang="en-US" dirty="0" smtClean="0"/>
              <a:t>Better parallelism</a:t>
            </a:r>
          </a:p>
          <a:p>
            <a:endParaRPr lang="en-US" dirty="0"/>
          </a:p>
        </p:txBody>
      </p:sp>
      <p:pic>
        <p:nvPicPr>
          <p:cNvPr id="2059" name="Picture 11" descr="C:\Users\susanpr\AppData\Local\Microsoft\Windows\Temporary Internet Files\Content.IE5\J2NLP3MX\MC9000244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00" y="2238445"/>
            <a:ext cx="2490177" cy="9217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susanpr\AppData\Local\Microsoft\Windows\Temporary Internet Files\Content.IE5\XVPX38R8\MC9002168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84" y="3697835"/>
            <a:ext cx="2114761" cy="182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9217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Column segments</a:t>
            </a:r>
            <a:endParaRPr lang="en-US" dirty="0"/>
          </a:p>
        </p:txBody>
      </p:sp>
      <p:sp>
        <p:nvSpPr>
          <p:cNvPr id="55" name="Content Placeholder 54"/>
          <p:cNvSpPr>
            <a:spLocks noGrp="1"/>
          </p:cNvSpPr>
          <p:nvPr>
            <p:ph type="body" sz="quarter" idx="10"/>
          </p:nvPr>
        </p:nvSpPr>
        <p:spPr>
          <a:xfrm>
            <a:off x="6403602" y="1447799"/>
            <a:ext cx="5264522" cy="3871829"/>
          </a:xfrm>
        </p:spPr>
        <p:txBody>
          <a:bodyPr/>
          <a:lstStyle/>
          <a:p>
            <a:r>
              <a:rPr lang="en-US" sz="2800" dirty="0" smtClean="0"/>
              <a:t>Column segment contains values from one column for a set of about 1M rows</a:t>
            </a:r>
          </a:p>
          <a:p>
            <a:r>
              <a:rPr lang="en-US" sz="2800" dirty="0" smtClean="0"/>
              <a:t>Column segments are compressed</a:t>
            </a:r>
          </a:p>
          <a:p>
            <a:r>
              <a:rPr lang="en-US" sz="2800" dirty="0" smtClean="0"/>
              <a:t>Each column segment stored in separate LOB</a:t>
            </a:r>
          </a:p>
          <a:p>
            <a:r>
              <a:rPr lang="en-US" sz="2800" dirty="0" smtClean="0"/>
              <a:t>Column segment is unit of transfer from disk</a:t>
            </a:r>
            <a:endParaRPr lang="en-US" sz="2800" dirty="0"/>
          </a:p>
        </p:txBody>
      </p:sp>
      <p:grpSp>
        <p:nvGrpSpPr>
          <p:cNvPr id="4" name="Group 3"/>
          <p:cNvGrpSpPr/>
          <p:nvPr/>
        </p:nvGrpSpPr>
        <p:grpSpPr>
          <a:xfrm>
            <a:off x="617298" y="2362200"/>
            <a:ext cx="3547217" cy="3700446"/>
            <a:chOff x="5594998" y="2861630"/>
            <a:chExt cx="2661106" cy="3700446"/>
          </a:xfrm>
        </p:grpSpPr>
        <p:grpSp>
          <p:nvGrpSpPr>
            <p:cNvPr id="5" name="Group 4"/>
            <p:cNvGrpSpPr/>
            <p:nvPr/>
          </p:nvGrpSpPr>
          <p:grpSpPr>
            <a:xfrm>
              <a:off x="5594998" y="2861630"/>
              <a:ext cx="2661106" cy="3694694"/>
              <a:chOff x="5594998" y="2861630"/>
              <a:chExt cx="2661106" cy="3694694"/>
            </a:xfrm>
          </p:grpSpPr>
          <p:grpSp>
            <p:nvGrpSpPr>
              <p:cNvPr id="12" name="Group 11"/>
              <p:cNvGrpSpPr/>
              <p:nvPr/>
            </p:nvGrpSpPr>
            <p:grpSpPr>
              <a:xfrm>
                <a:off x="5594998" y="2861630"/>
                <a:ext cx="358128" cy="3657600"/>
                <a:chOff x="5594998" y="2861630"/>
                <a:chExt cx="358128" cy="3657600"/>
              </a:xfrm>
            </p:grpSpPr>
            <p:sp>
              <p:nvSpPr>
                <p:cNvPr id="48" name="Rectangle 47"/>
                <p:cNvSpPr/>
                <p:nvPr/>
              </p:nvSpPr>
              <p:spPr>
                <a:xfrm>
                  <a:off x="5677080" y="3088160"/>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5686380" y="4275838"/>
                  <a:ext cx="199448" cy="105571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688492" y="5463516"/>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594998" y="2861630"/>
                  <a:ext cx="274426" cy="261610"/>
                </a:xfrm>
                <a:prstGeom prst="rect">
                  <a:avLst/>
                </a:prstGeom>
                <a:noFill/>
                <a:ln>
                  <a:noFill/>
                </a:ln>
              </p:spPr>
              <p:txBody>
                <a:bodyPr wrap="none" rtlCol="0">
                  <a:spAutoFit/>
                </a:bodyPr>
                <a:lstStyle/>
                <a:p>
                  <a:r>
                    <a:rPr lang="en-US" sz="1100" dirty="0" smtClean="0"/>
                    <a:t>C1</a:t>
                  </a:r>
                  <a:endParaRPr lang="en-US" sz="1100" dirty="0"/>
                </a:p>
              </p:txBody>
            </p:sp>
            <p:sp>
              <p:nvSpPr>
                <p:cNvPr id="52" name="Rectangle 51"/>
                <p:cNvSpPr/>
                <p:nvPr/>
              </p:nvSpPr>
              <p:spPr>
                <a:xfrm>
                  <a:off x="5608218" y="3056336"/>
                  <a:ext cx="344907"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5608218" y="4238744"/>
                  <a:ext cx="344908" cy="112990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6041918" y="2866393"/>
                <a:ext cx="368606" cy="3652837"/>
                <a:chOff x="6041918" y="2866393"/>
                <a:chExt cx="368606" cy="3652837"/>
              </a:xfrm>
            </p:grpSpPr>
            <p:sp>
              <p:nvSpPr>
                <p:cNvPr id="42" name="Rectangle 41"/>
                <p:cNvSpPr/>
                <p:nvPr/>
              </p:nvSpPr>
              <p:spPr>
                <a:xfrm>
                  <a:off x="6108762" y="3093431"/>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114826" y="4275838"/>
                  <a:ext cx="199448" cy="105571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113525" y="5463516"/>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6047154" y="2866393"/>
                  <a:ext cx="363370" cy="261610"/>
                </a:xfrm>
                <a:prstGeom prst="rect">
                  <a:avLst/>
                </a:prstGeom>
                <a:noFill/>
                <a:ln>
                  <a:noFill/>
                </a:ln>
              </p:spPr>
              <p:txBody>
                <a:bodyPr wrap="square" rtlCol="0">
                  <a:spAutoFit/>
                </a:bodyPr>
                <a:lstStyle/>
                <a:p>
                  <a:r>
                    <a:rPr lang="en-US" sz="1100" dirty="0" smtClean="0"/>
                    <a:t>C2</a:t>
                  </a:r>
                  <a:endParaRPr lang="en-US" sz="1100" dirty="0"/>
                </a:p>
              </p:txBody>
            </p:sp>
            <p:sp>
              <p:nvSpPr>
                <p:cNvPr id="46" name="Rectangle 45"/>
                <p:cNvSpPr/>
                <p:nvPr/>
              </p:nvSpPr>
              <p:spPr>
                <a:xfrm>
                  <a:off x="6047129" y="3056337"/>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6041918" y="4238745"/>
                  <a:ext cx="333136" cy="112990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6470044" y="2861671"/>
                <a:ext cx="396194" cy="3657559"/>
                <a:chOff x="6470044" y="2861671"/>
                <a:chExt cx="396194" cy="3657559"/>
              </a:xfrm>
            </p:grpSpPr>
            <p:sp>
              <p:nvSpPr>
                <p:cNvPr id="36" name="Rectangle 35"/>
                <p:cNvSpPr/>
                <p:nvPr/>
              </p:nvSpPr>
              <p:spPr>
                <a:xfrm>
                  <a:off x="6544187" y="3092923"/>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6557664" y="4271572"/>
                  <a:ext cx="199448" cy="105571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6560659" y="5463516"/>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6470044" y="2861671"/>
                  <a:ext cx="396194" cy="261610"/>
                </a:xfrm>
                <a:prstGeom prst="rect">
                  <a:avLst/>
                </a:prstGeom>
                <a:noFill/>
                <a:ln>
                  <a:noFill/>
                </a:ln>
              </p:spPr>
              <p:txBody>
                <a:bodyPr wrap="square" rtlCol="0">
                  <a:spAutoFit/>
                </a:bodyPr>
                <a:lstStyle/>
                <a:p>
                  <a:r>
                    <a:rPr lang="en-US" sz="1100" dirty="0" smtClean="0"/>
                    <a:t>C3</a:t>
                  </a:r>
                  <a:endParaRPr lang="en-US" sz="1100" dirty="0"/>
                </a:p>
              </p:txBody>
            </p:sp>
            <p:sp>
              <p:nvSpPr>
                <p:cNvPr id="40" name="Rectangle 39"/>
                <p:cNvSpPr/>
                <p:nvPr/>
              </p:nvSpPr>
              <p:spPr>
                <a:xfrm>
                  <a:off x="6477343" y="3055829"/>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6485981" y="4238745"/>
                  <a:ext cx="333136" cy="112990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7325647" y="2861630"/>
                <a:ext cx="423562" cy="3657600"/>
                <a:chOff x="7325647" y="2861630"/>
                <a:chExt cx="423562" cy="3657600"/>
              </a:xfrm>
            </p:grpSpPr>
            <p:sp>
              <p:nvSpPr>
                <p:cNvPr id="30" name="Rectangle 29"/>
                <p:cNvSpPr/>
                <p:nvPr/>
              </p:nvSpPr>
              <p:spPr>
                <a:xfrm>
                  <a:off x="7392491" y="3092923"/>
                  <a:ext cx="199448" cy="1055714"/>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7401617" y="4275838"/>
                  <a:ext cx="199448" cy="105571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7415906" y="5463516"/>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7327071" y="2861630"/>
                  <a:ext cx="422138" cy="261610"/>
                </a:xfrm>
                <a:prstGeom prst="rect">
                  <a:avLst/>
                </a:prstGeom>
                <a:noFill/>
                <a:ln>
                  <a:noFill/>
                </a:ln>
              </p:spPr>
              <p:txBody>
                <a:bodyPr wrap="square" rtlCol="0">
                  <a:spAutoFit/>
                </a:bodyPr>
                <a:lstStyle/>
                <a:p>
                  <a:r>
                    <a:rPr lang="en-US" sz="1100" dirty="0" smtClean="0"/>
                    <a:t>C5</a:t>
                  </a:r>
                  <a:endParaRPr lang="en-US" sz="1100" dirty="0"/>
                </a:p>
              </p:txBody>
            </p:sp>
            <p:sp>
              <p:nvSpPr>
                <p:cNvPr id="34" name="Rectangle 33"/>
                <p:cNvSpPr/>
                <p:nvPr/>
              </p:nvSpPr>
              <p:spPr>
                <a:xfrm>
                  <a:off x="7325647" y="3056337"/>
                  <a:ext cx="333136" cy="112990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7336597" y="4238744"/>
                  <a:ext cx="333136" cy="112990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7752775" y="2861630"/>
                <a:ext cx="503329" cy="3657600"/>
                <a:chOff x="7752775" y="2861630"/>
                <a:chExt cx="503329" cy="3657600"/>
              </a:xfrm>
            </p:grpSpPr>
            <p:sp>
              <p:nvSpPr>
                <p:cNvPr id="24" name="Rectangle 23"/>
                <p:cNvSpPr/>
                <p:nvPr/>
              </p:nvSpPr>
              <p:spPr>
                <a:xfrm>
                  <a:off x="7819619" y="3088160"/>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835260" y="4271572"/>
                  <a:ext cx="199448" cy="105571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848441" y="5463516"/>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753372" y="2861630"/>
                  <a:ext cx="502732" cy="261610"/>
                </a:xfrm>
                <a:prstGeom prst="rect">
                  <a:avLst/>
                </a:prstGeom>
                <a:noFill/>
                <a:ln>
                  <a:noFill/>
                </a:ln>
              </p:spPr>
              <p:txBody>
                <a:bodyPr wrap="square" rtlCol="0">
                  <a:spAutoFit/>
                </a:bodyPr>
                <a:lstStyle/>
                <a:p>
                  <a:r>
                    <a:rPr lang="en-US" sz="1100" dirty="0" smtClean="0"/>
                    <a:t>C6</a:t>
                  </a:r>
                  <a:endParaRPr lang="en-US" sz="1100" dirty="0"/>
                </a:p>
              </p:txBody>
            </p:sp>
            <p:sp>
              <p:nvSpPr>
                <p:cNvPr id="28" name="Rectangle 27"/>
                <p:cNvSpPr/>
                <p:nvPr/>
              </p:nvSpPr>
              <p:spPr>
                <a:xfrm>
                  <a:off x="7752775" y="3051066"/>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763653" y="4238745"/>
                  <a:ext cx="333136" cy="112990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6909785" y="2861630"/>
                <a:ext cx="415862" cy="3694694"/>
                <a:chOff x="6909785" y="2861630"/>
                <a:chExt cx="415862" cy="3694694"/>
              </a:xfrm>
            </p:grpSpPr>
            <p:sp>
              <p:nvSpPr>
                <p:cNvPr id="18" name="Rectangle 17"/>
                <p:cNvSpPr/>
                <p:nvPr/>
              </p:nvSpPr>
              <p:spPr>
                <a:xfrm>
                  <a:off x="6978607" y="3092923"/>
                  <a:ext cx="199448" cy="1055714"/>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985699" y="4278903"/>
                  <a:ext cx="199448" cy="105571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6909785" y="2861630"/>
                  <a:ext cx="415862" cy="261610"/>
                </a:xfrm>
                <a:prstGeom prst="rect">
                  <a:avLst/>
                </a:prstGeom>
                <a:noFill/>
                <a:ln>
                  <a:noFill/>
                </a:ln>
              </p:spPr>
              <p:txBody>
                <a:bodyPr wrap="square" rtlCol="0">
                  <a:spAutoFit/>
                </a:bodyPr>
                <a:lstStyle/>
                <a:p>
                  <a:r>
                    <a:rPr lang="en-US" sz="1100" dirty="0" smtClean="0"/>
                    <a:t>C4</a:t>
                  </a:r>
                  <a:endParaRPr lang="en-US" sz="1100" dirty="0"/>
                </a:p>
              </p:txBody>
            </p:sp>
            <p:sp>
              <p:nvSpPr>
                <p:cNvPr id="21" name="Rectangle 20"/>
                <p:cNvSpPr/>
                <p:nvPr/>
              </p:nvSpPr>
              <p:spPr>
                <a:xfrm>
                  <a:off x="6911763" y="3056337"/>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918920" y="4238745"/>
                  <a:ext cx="333136" cy="112990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944643" y="5426422"/>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Rectangle 5"/>
            <p:cNvSpPr/>
            <p:nvPr/>
          </p:nvSpPr>
          <p:spPr>
            <a:xfrm>
              <a:off x="7007185" y="5463516"/>
              <a:ext cx="199448" cy="105571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334662" y="5426422"/>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777942" y="5422342"/>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490536" y="5432174"/>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41918" y="5426422"/>
              <a:ext cx="333136"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08218" y="5426422"/>
              <a:ext cx="344907" cy="1129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4832871" y="3953387"/>
            <a:ext cx="1570731" cy="707886"/>
          </a:xfrm>
          <a:prstGeom prst="rect">
            <a:avLst/>
          </a:prstGeom>
          <a:noFill/>
        </p:spPr>
        <p:txBody>
          <a:bodyPr wrap="square" rtlCol="0">
            <a:spAutoFit/>
          </a:bodyPr>
          <a:lstStyle/>
          <a:p>
            <a:r>
              <a:rPr lang="en-US" sz="2000" dirty="0" smtClean="0"/>
              <a:t>Set of about 1M rows</a:t>
            </a:r>
            <a:endParaRPr lang="en-US" sz="2000" dirty="0"/>
          </a:p>
        </p:txBody>
      </p:sp>
      <p:sp>
        <p:nvSpPr>
          <p:cNvPr id="59" name="TextBox 58"/>
          <p:cNvSpPr txBox="1"/>
          <p:nvPr/>
        </p:nvSpPr>
        <p:spPr>
          <a:xfrm>
            <a:off x="4822711" y="4977472"/>
            <a:ext cx="2031471" cy="707886"/>
          </a:xfrm>
          <a:prstGeom prst="rect">
            <a:avLst/>
          </a:prstGeom>
          <a:noFill/>
        </p:spPr>
        <p:txBody>
          <a:bodyPr wrap="square" rtlCol="0">
            <a:spAutoFit/>
          </a:bodyPr>
          <a:lstStyle/>
          <a:p>
            <a:r>
              <a:rPr lang="en-US" sz="2000" dirty="0" smtClean="0"/>
              <a:t>Column Segment</a:t>
            </a:r>
            <a:endParaRPr lang="en-US" sz="2000" dirty="0"/>
          </a:p>
        </p:txBody>
      </p:sp>
      <p:cxnSp>
        <p:nvCxnSpPr>
          <p:cNvPr id="61" name="Straight Arrow Connector 60"/>
          <p:cNvCxnSpPr>
            <a:stCxn id="59" idx="1"/>
          </p:cNvCxnSpPr>
          <p:nvPr/>
        </p:nvCxnSpPr>
        <p:spPr>
          <a:xfrm flipH="1" flipV="1">
            <a:off x="3829447" y="4457700"/>
            <a:ext cx="993264" cy="8737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auto">
          <a:xfrm>
            <a:off x="504825" y="3686809"/>
            <a:ext cx="3659690" cy="1207748"/>
          </a:xfrm>
          <a:prstGeom prst="rect">
            <a:avLst/>
          </a:prstGeom>
          <a:no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cxnSp>
        <p:nvCxnSpPr>
          <p:cNvPr id="63" name="Straight Arrow Connector 62"/>
          <p:cNvCxnSpPr>
            <a:stCxn id="57" idx="1"/>
          </p:cNvCxnSpPr>
          <p:nvPr/>
        </p:nvCxnSpPr>
        <p:spPr>
          <a:xfrm flipH="1" flipV="1">
            <a:off x="4185929" y="4270341"/>
            <a:ext cx="646942" cy="3698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43464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Constraints on use with other </a:t>
            </a:r>
            <a:br>
              <a:rPr lang="en-US" dirty="0" smtClean="0"/>
            </a:br>
            <a:r>
              <a:rPr lang="en-US" dirty="0" smtClean="0"/>
              <a:t>indexes &amp; partitioning</a:t>
            </a:r>
            <a:endParaRPr lang="en-US" dirty="0"/>
          </a:p>
        </p:txBody>
      </p:sp>
      <p:sp>
        <p:nvSpPr>
          <p:cNvPr id="4" name="Content Placeholder 3"/>
          <p:cNvSpPr>
            <a:spLocks noGrp="1"/>
          </p:cNvSpPr>
          <p:nvPr>
            <p:ph type="body" sz="quarter" idx="10"/>
          </p:nvPr>
        </p:nvSpPr>
        <p:spPr>
          <a:xfrm>
            <a:off x="519906" y="1905000"/>
            <a:ext cx="11149013" cy="1973561"/>
          </a:xfrm>
        </p:spPr>
        <p:txBody>
          <a:bodyPr/>
          <a:lstStyle/>
          <a:p>
            <a:r>
              <a:rPr lang="en-US" dirty="0" smtClean="0"/>
              <a:t>Base table must be clustered B-tree or heap</a:t>
            </a:r>
          </a:p>
          <a:p>
            <a:r>
              <a:rPr lang="en-US" dirty="0" err="1" smtClean="0"/>
              <a:t>Columnstore</a:t>
            </a:r>
            <a:r>
              <a:rPr lang="en-US" dirty="0" smtClean="0"/>
              <a:t> index:</a:t>
            </a:r>
          </a:p>
          <a:p>
            <a:pPr lvl="1"/>
            <a:r>
              <a:rPr lang="en-US" dirty="0" err="1" smtClean="0"/>
              <a:t>nonclustered</a:t>
            </a:r>
            <a:r>
              <a:rPr lang="en-US" dirty="0" smtClean="0"/>
              <a:t> </a:t>
            </a:r>
          </a:p>
          <a:p>
            <a:pPr lvl="1"/>
            <a:r>
              <a:rPr lang="en-US" dirty="0" smtClean="0"/>
              <a:t>one per table</a:t>
            </a:r>
          </a:p>
          <a:p>
            <a:pPr lvl="1"/>
            <a:r>
              <a:rPr lang="en-US" dirty="0" smtClean="0"/>
              <a:t>must be partition-aligned</a:t>
            </a:r>
          </a:p>
          <a:p>
            <a:pPr lvl="1"/>
            <a:r>
              <a:rPr lang="en-US" dirty="0" smtClean="0"/>
              <a:t>not allowed on indexed view</a:t>
            </a:r>
          </a:p>
          <a:p>
            <a:pPr lvl="1"/>
            <a:r>
              <a:rPr lang="en-US" dirty="0" smtClean="0"/>
              <a:t>can’t be a filtered index</a:t>
            </a:r>
          </a:p>
          <a:p>
            <a:endParaRPr lang="en-US" dirty="0"/>
          </a:p>
        </p:txBody>
      </p:sp>
    </p:spTree>
    <p:extLst>
      <p:ext uri="{BB962C8B-B14F-4D97-AF65-F5344CB8AC3E}">
        <p14:creationId xmlns:p14="http://schemas.microsoft.com/office/powerpoint/2010/main" val="111176947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the columnstore index</a:t>
            </a:r>
            <a:endParaRPr lang="en-US" dirty="0"/>
          </a:p>
        </p:txBody>
      </p:sp>
      <p:sp>
        <p:nvSpPr>
          <p:cNvPr id="3" name="Content Placeholder 2"/>
          <p:cNvSpPr>
            <a:spLocks noGrp="1"/>
          </p:cNvSpPr>
          <p:nvPr>
            <p:ph idx="1"/>
          </p:nvPr>
        </p:nvSpPr>
        <p:spPr/>
        <p:txBody>
          <a:bodyPr>
            <a:noAutofit/>
          </a:bodyPr>
          <a:lstStyle/>
          <a:p>
            <a:r>
              <a:rPr lang="en-US" sz="2800" smtClean="0"/>
              <a:t>Create the table</a:t>
            </a:r>
          </a:p>
          <a:p>
            <a:r>
              <a:rPr lang="en-US" sz="2800" smtClean="0"/>
              <a:t>Load data into the table</a:t>
            </a:r>
          </a:p>
          <a:p>
            <a:r>
              <a:rPr lang="en-US" sz="2800" smtClean="0"/>
              <a:t>Create a non-clustered columnstore index on all, or some, columns</a:t>
            </a:r>
          </a:p>
          <a:p>
            <a:pPr marL="295275" lvl="2" indent="0">
              <a:buNone/>
            </a:pPr>
            <a:r>
              <a:rPr lang="en-US" sz="1800" smtClean="0">
                <a:latin typeface="Courier New" pitchFamily="49" charset="0"/>
                <a:cs typeface="Courier New" pitchFamily="49" charset="0"/>
              </a:rPr>
              <a:t>CREATE NONCLUSTERED COLUMNSTORE INDEX ncci ON myTable(OrderDate, ProductID, SaleAmount)</a:t>
            </a:r>
            <a:endParaRPr lang="en-US" sz="1800" smtClean="0"/>
          </a:p>
          <a:p>
            <a:pPr marL="42862" lvl="1" indent="0">
              <a:buNone/>
            </a:pPr>
            <a:endParaRPr lang="en-US" smtClean="0">
              <a:latin typeface="Arial" pitchFamily="34" charset="0"/>
              <a:cs typeface="Arial" pitchFamily="34" charset="0"/>
            </a:endParaRPr>
          </a:p>
          <a:p>
            <a:pPr marL="42862" lvl="1" indent="0">
              <a:buNone/>
            </a:pPr>
            <a:r>
              <a:rPr lang="en-US" smtClean="0">
                <a:latin typeface="Arial" pitchFamily="34" charset="0"/>
                <a:cs typeface="Arial" pitchFamily="34" charset="0"/>
              </a:rPr>
              <a:t>Object Explorer</a:t>
            </a:r>
            <a:endParaRPr lang="en-US" dirty="0">
              <a:latin typeface="Arial" pitchFamily="34" charset="0"/>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772" y="4734771"/>
            <a:ext cx="4163913" cy="186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6330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Index dialog makes index creation easy</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69" y="1498330"/>
            <a:ext cx="11588157" cy="500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0614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Query optimization with columnstores</a:t>
            </a:r>
            <a:endParaRPr lang="en-US" dirty="0"/>
          </a:p>
        </p:txBody>
      </p:sp>
      <p:sp>
        <p:nvSpPr>
          <p:cNvPr id="3" name="Content Placeholder 2"/>
          <p:cNvSpPr>
            <a:spLocks noGrp="1"/>
          </p:cNvSpPr>
          <p:nvPr>
            <p:ph type="body" sz="quarter" idx="10"/>
          </p:nvPr>
        </p:nvSpPr>
        <p:spPr/>
        <p:txBody>
          <a:bodyPr/>
          <a:lstStyle/>
          <a:p>
            <a:pPr lvl="1"/>
            <a:r>
              <a:rPr lang="en-US" dirty="0" smtClean="0"/>
              <a:t>Cost-based</a:t>
            </a:r>
          </a:p>
          <a:p>
            <a:pPr lvl="1"/>
            <a:r>
              <a:rPr lang="en-US" dirty="0" smtClean="0"/>
              <a:t>Optimizer chooses index</a:t>
            </a:r>
          </a:p>
          <a:p>
            <a:pPr lvl="1"/>
            <a:r>
              <a:rPr lang="en-US" dirty="0" smtClean="0"/>
              <a:t>Optimizer chooses batch mode operators</a:t>
            </a:r>
            <a:endParaRPr lang="en-US" dirty="0"/>
          </a:p>
        </p:txBody>
      </p:sp>
    </p:spTree>
    <p:extLst>
      <p:ext uri="{BB962C8B-B14F-4D97-AF65-F5344CB8AC3E}">
        <p14:creationId xmlns:p14="http://schemas.microsoft.com/office/powerpoint/2010/main" val="26115169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hints with columnstore indexes</a:t>
            </a:r>
            <a:endParaRPr lang="en-US" dirty="0"/>
          </a:p>
        </p:txBody>
      </p:sp>
      <p:sp>
        <p:nvSpPr>
          <p:cNvPr id="3" name="Content Placeholder 2"/>
          <p:cNvSpPr>
            <a:spLocks noGrp="1"/>
          </p:cNvSpPr>
          <p:nvPr>
            <p:ph idx="1"/>
          </p:nvPr>
        </p:nvSpPr>
        <p:spPr>
          <a:xfrm>
            <a:off x="609441" y="1628800"/>
            <a:ext cx="11228217" cy="4636533"/>
          </a:xfrm>
        </p:spPr>
        <p:txBody>
          <a:bodyPr>
            <a:normAutofit/>
          </a:bodyPr>
          <a:lstStyle/>
          <a:p>
            <a:pPr marL="342900" indent="-342900">
              <a:buFont typeface="Arial" pitchFamily="34" charset="0"/>
              <a:buChar char="•"/>
            </a:pPr>
            <a:r>
              <a:rPr lang="en-US" sz="2800" dirty="0" smtClean="0"/>
              <a:t>use the columnstore index</a:t>
            </a:r>
          </a:p>
          <a:p>
            <a:pPr lvl="1" indent="0">
              <a:buNone/>
            </a:pPr>
            <a:endParaRPr lang="en-US" sz="3200" dirty="0" smtClean="0"/>
          </a:p>
          <a:p>
            <a:endParaRPr lang="en-US" sz="2800" dirty="0" smtClean="0"/>
          </a:p>
          <a:p>
            <a:pPr marL="342900" indent="-342900">
              <a:buFont typeface="Arial" pitchFamily="34" charset="0"/>
              <a:buChar char="•"/>
            </a:pPr>
            <a:r>
              <a:rPr lang="en-US" sz="2800" dirty="0" smtClean="0"/>
              <a:t>use a different index</a:t>
            </a:r>
          </a:p>
          <a:p>
            <a:pPr marL="342900" indent="-342900">
              <a:buFont typeface="Arial" pitchFamily="34" charset="0"/>
              <a:buChar char="•"/>
            </a:pPr>
            <a:endParaRPr lang="en-US" sz="2800" dirty="0"/>
          </a:p>
          <a:p>
            <a:pPr marL="342900" indent="-342900">
              <a:buFont typeface="Arial" pitchFamily="34" charset="0"/>
              <a:buChar char="•"/>
            </a:pPr>
            <a:endParaRPr lang="en-US" sz="2800" dirty="0" smtClean="0"/>
          </a:p>
          <a:p>
            <a:pPr marL="342900" indent="-342900">
              <a:buFont typeface="Arial" pitchFamily="34" charset="0"/>
              <a:buChar char="•"/>
            </a:pPr>
            <a:r>
              <a:rPr lang="en-US" sz="2800" dirty="0" smtClean="0"/>
              <a:t>ignore columnstore</a:t>
            </a:r>
          </a:p>
          <a:p>
            <a:pPr lvl="1" indent="0">
              <a:buNone/>
            </a:pPr>
            <a:endParaRPr lang="en-US" sz="3200" dirty="0" smtClean="0"/>
          </a:p>
          <a:p>
            <a:pPr lvl="1" indent="0">
              <a:buNone/>
            </a:pPr>
            <a:endParaRPr lang="en-US" sz="3200" dirty="0"/>
          </a:p>
        </p:txBody>
      </p:sp>
      <p:sp>
        <p:nvSpPr>
          <p:cNvPr id="5" name="TextBox 4"/>
          <p:cNvSpPr txBox="1"/>
          <p:nvPr/>
        </p:nvSpPr>
        <p:spPr>
          <a:xfrm>
            <a:off x="1235636" y="3666542"/>
            <a:ext cx="9784915" cy="707886"/>
          </a:xfrm>
          <a:prstGeom prst="rect">
            <a:avLst/>
          </a:prstGeom>
          <a:noFill/>
        </p:spPr>
        <p:txBody>
          <a:bodyPr wrap="square" rtlCol="0">
            <a:spAutoFit/>
          </a:bodyPr>
          <a:lstStyle/>
          <a:p>
            <a:r>
              <a:rPr lang="en-US" sz="2000" dirty="0">
                <a:latin typeface="Courier New" pitchFamily="49" charset="0"/>
                <a:cs typeface="Courier New" pitchFamily="49" charset="0"/>
              </a:rPr>
              <a:t>select </a:t>
            </a:r>
            <a:r>
              <a:rPr lang="en-US" sz="2000" dirty="0" smtClean="0">
                <a:latin typeface="Courier New" pitchFamily="49" charset="0"/>
                <a:cs typeface="Courier New" pitchFamily="49" charset="0"/>
              </a:rPr>
              <a:t>distinct (</a:t>
            </a:r>
            <a:r>
              <a:rPr lang="en-US" sz="2000" dirty="0">
                <a:latin typeface="Courier New" pitchFamily="49" charset="0"/>
                <a:cs typeface="Courier New" pitchFamily="49" charset="0"/>
              </a:rPr>
              <a:t>SalesTerritoryKey)</a:t>
            </a:r>
          </a:p>
          <a:p>
            <a:r>
              <a:rPr lang="en-US" sz="2000" dirty="0">
                <a:latin typeface="Courier New" pitchFamily="49" charset="0"/>
                <a:cs typeface="Courier New" pitchFamily="49" charset="0"/>
              </a:rPr>
              <a:t>from </a:t>
            </a:r>
            <a:r>
              <a:rPr lang="en-US" sz="2000" dirty="0" err="1" smtClean="0">
                <a:latin typeface="Courier New" pitchFamily="49" charset="0"/>
                <a:cs typeface="Courier New" pitchFamily="49" charset="0"/>
              </a:rPr>
              <a:t>dbo.FactResellerSales</a:t>
            </a:r>
            <a:r>
              <a:rPr lang="en-US" sz="2000" dirty="0" smtClean="0">
                <a:latin typeface="Courier New" pitchFamily="49" charset="0"/>
                <a:cs typeface="Courier New" pitchFamily="49" charset="0"/>
              </a:rPr>
              <a:t> with </a:t>
            </a:r>
            <a:r>
              <a:rPr lang="en-US" sz="2000" dirty="0">
                <a:latin typeface="Courier New" pitchFamily="49" charset="0"/>
                <a:cs typeface="Courier New" pitchFamily="49" charset="0"/>
              </a:rPr>
              <a:t>(</a:t>
            </a:r>
            <a:r>
              <a:rPr lang="en-US" sz="2000" dirty="0" smtClean="0">
                <a:latin typeface="Courier New" pitchFamily="49" charset="0"/>
                <a:cs typeface="Courier New" pitchFamily="49" charset="0"/>
              </a:rPr>
              <a:t>index (ci))</a:t>
            </a:r>
            <a:endParaRPr lang="en-US" sz="2000" dirty="0">
              <a:latin typeface="Courier New" pitchFamily="49" charset="0"/>
              <a:cs typeface="Courier New" pitchFamily="49" charset="0"/>
            </a:endParaRPr>
          </a:p>
        </p:txBody>
      </p:sp>
      <p:sp>
        <p:nvSpPr>
          <p:cNvPr id="6" name="TextBox 5"/>
          <p:cNvSpPr txBox="1"/>
          <p:nvPr/>
        </p:nvSpPr>
        <p:spPr>
          <a:xfrm>
            <a:off x="1241456" y="2187151"/>
            <a:ext cx="10337928" cy="707886"/>
          </a:xfrm>
          <a:prstGeom prst="rect">
            <a:avLst/>
          </a:prstGeom>
          <a:noFill/>
        </p:spPr>
        <p:txBody>
          <a:bodyPr wrap="square" rtlCol="0">
            <a:spAutoFit/>
          </a:bodyPr>
          <a:lstStyle/>
          <a:p>
            <a:r>
              <a:rPr lang="en-US" sz="2000" dirty="0">
                <a:latin typeface="Courier New" pitchFamily="49" charset="0"/>
                <a:cs typeface="Courier New" pitchFamily="49" charset="0"/>
              </a:rPr>
              <a:t>select </a:t>
            </a:r>
            <a:r>
              <a:rPr lang="en-US" sz="2000" dirty="0" smtClean="0">
                <a:latin typeface="Courier New" pitchFamily="49" charset="0"/>
                <a:cs typeface="Courier New" pitchFamily="49" charset="0"/>
              </a:rPr>
              <a:t>distinct (</a:t>
            </a:r>
            <a:r>
              <a:rPr lang="en-US" sz="2000" dirty="0">
                <a:latin typeface="Courier New" pitchFamily="49" charset="0"/>
                <a:cs typeface="Courier New" pitchFamily="49" charset="0"/>
              </a:rPr>
              <a:t>SalesTerritoryKey)</a:t>
            </a:r>
          </a:p>
          <a:p>
            <a:r>
              <a:rPr lang="en-US" sz="2000" dirty="0">
                <a:latin typeface="Courier New" pitchFamily="49" charset="0"/>
                <a:cs typeface="Courier New" pitchFamily="49" charset="0"/>
              </a:rPr>
              <a:t>from </a:t>
            </a:r>
            <a:r>
              <a:rPr lang="en-US" sz="2000" dirty="0" err="1" smtClean="0">
                <a:latin typeface="Courier New" pitchFamily="49" charset="0"/>
                <a:cs typeface="Courier New" pitchFamily="49" charset="0"/>
              </a:rPr>
              <a:t>dbo.FactResellerSales</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with (index (ncci</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
        <p:nvSpPr>
          <p:cNvPr id="7" name="TextBox 6"/>
          <p:cNvSpPr txBox="1"/>
          <p:nvPr/>
        </p:nvSpPr>
        <p:spPr>
          <a:xfrm>
            <a:off x="1241456" y="4999459"/>
            <a:ext cx="9784915" cy="1015663"/>
          </a:xfrm>
          <a:prstGeom prst="rect">
            <a:avLst/>
          </a:prstGeom>
          <a:noFill/>
        </p:spPr>
        <p:txBody>
          <a:bodyPr wrap="square" rtlCol="0">
            <a:spAutoFit/>
          </a:bodyPr>
          <a:lstStyle/>
          <a:p>
            <a:r>
              <a:rPr lang="en-US" sz="2000" dirty="0">
                <a:latin typeface="Courier New" pitchFamily="49" charset="0"/>
                <a:cs typeface="Courier New" pitchFamily="49" charset="0"/>
              </a:rPr>
              <a:t>select </a:t>
            </a:r>
            <a:r>
              <a:rPr lang="en-US" sz="2000" dirty="0" smtClean="0">
                <a:latin typeface="Courier New" pitchFamily="49" charset="0"/>
                <a:cs typeface="Courier New" pitchFamily="49" charset="0"/>
              </a:rPr>
              <a:t>distinct (</a:t>
            </a:r>
            <a:r>
              <a:rPr lang="en-US" sz="2000" dirty="0">
                <a:latin typeface="Courier New" pitchFamily="49" charset="0"/>
                <a:cs typeface="Courier New" pitchFamily="49" charset="0"/>
              </a:rPr>
              <a:t>SalesTerritoryKey)</a:t>
            </a:r>
          </a:p>
          <a:p>
            <a:r>
              <a:rPr lang="en-US" sz="2000" dirty="0">
                <a:latin typeface="Courier New" pitchFamily="49" charset="0"/>
                <a:cs typeface="Courier New" pitchFamily="49" charset="0"/>
              </a:rPr>
              <a:t>from </a:t>
            </a:r>
            <a:r>
              <a:rPr lang="en-US" sz="2000" dirty="0" err="1" smtClean="0">
                <a:latin typeface="Courier New" pitchFamily="49" charset="0"/>
                <a:cs typeface="Courier New" pitchFamily="49" charset="0"/>
              </a:rPr>
              <a:t>dbo.FactResellerSales</a:t>
            </a:r>
            <a:endParaRPr lang="en-US" sz="2000" dirty="0">
              <a:latin typeface="Courier New" pitchFamily="49" charset="0"/>
              <a:cs typeface="Courier New" pitchFamily="49" charset="0"/>
            </a:endParaRPr>
          </a:p>
          <a:p>
            <a:r>
              <a:rPr lang="en-US" sz="2000" dirty="0" smtClean="0">
                <a:latin typeface="Courier New" pitchFamily="49" charset="0"/>
                <a:cs typeface="Courier New" pitchFamily="49" charset="0"/>
              </a:rPr>
              <a:t>option(</a:t>
            </a:r>
            <a:r>
              <a:rPr lang="en-US" sz="2000" dirty="0" err="1" smtClean="0">
                <a:latin typeface="Courier New" pitchFamily="49" charset="0"/>
                <a:cs typeface="Courier New" pitchFamily="49" charset="0"/>
              </a:rPr>
              <a:t>ignore_nonclustered_columnstore_index</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40312570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Today</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039" y="3276601"/>
            <a:ext cx="3937230" cy="3016369"/>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5688119" y="1371600"/>
            <a:ext cx="3250353" cy="1981200"/>
          </a:xfrm>
          <a:prstGeom prst="cloudCallout">
            <a:avLst>
              <a:gd name="adj1" fmla="val -68817"/>
              <a:gd name="adj2" fmla="val 53804"/>
            </a:avLst>
          </a:prstGeom>
          <a:solidFill>
            <a:srgbClr val="53548A">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C:\Users\susanpr\AppData\Local\Microsoft\Windows\Temporary Internet Files\Content.IE5\JO3243EC\MC90005355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0838" y="1617663"/>
            <a:ext cx="1805047" cy="135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07705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Memory management</a:t>
            </a:r>
            <a:endParaRPr lang="en-US" dirty="0"/>
          </a:p>
        </p:txBody>
      </p:sp>
      <p:sp>
        <p:nvSpPr>
          <p:cNvPr id="3" name="Content Placeholder 2"/>
          <p:cNvSpPr>
            <a:spLocks noGrp="1"/>
          </p:cNvSpPr>
          <p:nvPr>
            <p:ph idx="1"/>
          </p:nvPr>
        </p:nvSpPr>
        <p:spPr/>
        <p:txBody>
          <a:bodyPr/>
          <a:lstStyle/>
          <a:p>
            <a:r>
              <a:rPr lang="en-US" smtClean="0"/>
              <a:t>Memory management is automatic</a:t>
            </a:r>
          </a:p>
          <a:p>
            <a:r>
              <a:rPr lang="en-US" smtClean="0"/>
              <a:t>Columnstore persisted on disk</a:t>
            </a:r>
          </a:p>
          <a:p>
            <a:r>
              <a:rPr lang="en-US" smtClean="0"/>
              <a:t>Needed columns fetched into memory</a:t>
            </a:r>
          </a:p>
          <a:p>
            <a:r>
              <a:rPr lang="en-US" smtClean="0"/>
              <a:t>Column segments flow between disk and memory</a:t>
            </a:r>
            <a:endParaRPr lang="en-US" dirty="0" smtClean="0"/>
          </a:p>
        </p:txBody>
      </p:sp>
      <p:sp>
        <p:nvSpPr>
          <p:cNvPr id="27" name="TextBox 26"/>
          <p:cNvSpPr txBox="1"/>
          <p:nvPr/>
        </p:nvSpPr>
        <p:spPr>
          <a:xfrm>
            <a:off x="4135714" y="3632538"/>
            <a:ext cx="3198901" cy="1015663"/>
          </a:xfrm>
          <a:prstGeom prst="rect">
            <a:avLst/>
          </a:prstGeom>
          <a:noFill/>
        </p:spPr>
        <p:txBody>
          <a:bodyPr wrap="square" rtlCol="0">
            <a:spAutoFit/>
          </a:bodyPr>
          <a:lstStyle/>
          <a:p>
            <a:r>
              <a:rPr lang="en-US" sz="2000" dirty="0" smtClean="0"/>
              <a:t>SELECT C2, SUM(C4)</a:t>
            </a:r>
          </a:p>
          <a:p>
            <a:r>
              <a:rPr lang="en-US" sz="2000" dirty="0" smtClean="0"/>
              <a:t>FROM T</a:t>
            </a:r>
          </a:p>
          <a:p>
            <a:r>
              <a:rPr lang="en-US" sz="2000" dirty="0" smtClean="0"/>
              <a:t>GROUP BY C2;</a:t>
            </a:r>
            <a:endParaRPr lang="en-US" sz="2000" dirty="0"/>
          </a:p>
        </p:txBody>
      </p:sp>
      <p:grpSp>
        <p:nvGrpSpPr>
          <p:cNvPr id="30" name="Group 29"/>
          <p:cNvGrpSpPr/>
          <p:nvPr/>
        </p:nvGrpSpPr>
        <p:grpSpPr>
          <a:xfrm>
            <a:off x="4934426" y="5438359"/>
            <a:ext cx="687054" cy="457873"/>
            <a:chOff x="6717571" y="1721960"/>
            <a:chExt cx="515425" cy="457873"/>
          </a:xfrm>
          <a:solidFill>
            <a:schemeClr val="accent1">
              <a:lumMod val="75000"/>
            </a:schemeClr>
          </a:solidFill>
        </p:grpSpPr>
        <p:sp>
          <p:nvSpPr>
            <p:cNvPr id="31" name="Rectangle 30"/>
            <p:cNvSpPr/>
            <p:nvPr/>
          </p:nvSpPr>
          <p:spPr>
            <a:xfrm>
              <a:off x="6780943" y="1722633"/>
              <a:ext cx="318491" cy="4572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717571" y="1721960"/>
              <a:ext cx="515425" cy="276999"/>
            </a:xfrm>
            <a:prstGeom prst="rect">
              <a:avLst/>
            </a:prstGeom>
            <a:noFill/>
            <a:ln>
              <a:noFill/>
            </a:ln>
          </p:spPr>
          <p:txBody>
            <a:bodyPr wrap="square" rtlCol="0">
              <a:spAutoFit/>
            </a:bodyPr>
            <a:lstStyle/>
            <a:p>
              <a:r>
                <a:rPr lang="en-US" sz="1200" b="1" dirty="0" smtClean="0"/>
                <a:t>T.C2</a:t>
              </a:r>
              <a:endParaRPr lang="en-US" sz="1200" b="1" dirty="0"/>
            </a:p>
          </p:txBody>
        </p:sp>
      </p:grpSp>
      <p:grpSp>
        <p:nvGrpSpPr>
          <p:cNvPr id="72" name="Group 71"/>
          <p:cNvGrpSpPr/>
          <p:nvPr/>
        </p:nvGrpSpPr>
        <p:grpSpPr>
          <a:xfrm>
            <a:off x="5866323" y="5348217"/>
            <a:ext cx="687054" cy="457873"/>
            <a:chOff x="6717571" y="1721960"/>
            <a:chExt cx="515425" cy="457873"/>
          </a:xfrm>
        </p:grpSpPr>
        <p:sp>
          <p:nvSpPr>
            <p:cNvPr id="73" name="Rectangle 72"/>
            <p:cNvSpPr/>
            <p:nvPr/>
          </p:nvSpPr>
          <p:spPr>
            <a:xfrm>
              <a:off x="6780943" y="1722633"/>
              <a:ext cx="318491" cy="45720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717571" y="1721960"/>
              <a:ext cx="515425" cy="276999"/>
            </a:xfrm>
            <a:prstGeom prst="rect">
              <a:avLst/>
            </a:prstGeom>
            <a:noFill/>
            <a:ln>
              <a:noFill/>
            </a:ln>
          </p:spPr>
          <p:txBody>
            <a:bodyPr wrap="square" rtlCol="0">
              <a:spAutoFit/>
            </a:bodyPr>
            <a:lstStyle/>
            <a:p>
              <a:r>
                <a:rPr lang="en-US" sz="1200" b="1" dirty="0" smtClean="0"/>
                <a:t>T.C4</a:t>
              </a:r>
              <a:endParaRPr lang="en-US" sz="1200" b="1" dirty="0"/>
            </a:p>
          </p:txBody>
        </p:sp>
      </p:grpSp>
      <p:grpSp>
        <p:nvGrpSpPr>
          <p:cNvPr id="92" name="Group 91"/>
          <p:cNvGrpSpPr/>
          <p:nvPr/>
        </p:nvGrpSpPr>
        <p:grpSpPr>
          <a:xfrm>
            <a:off x="7282505" y="4281462"/>
            <a:ext cx="2848625" cy="1202076"/>
            <a:chOff x="6339155" y="1284270"/>
            <a:chExt cx="2137025" cy="1202076"/>
          </a:xfrm>
        </p:grpSpPr>
        <p:sp>
          <p:nvSpPr>
            <p:cNvPr id="6" name="Freeform 5"/>
            <p:cNvSpPr/>
            <p:nvPr/>
          </p:nvSpPr>
          <p:spPr>
            <a:xfrm>
              <a:off x="6339155" y="1284270"/>
              <a:ext cx="2137025" cy="1202076"/>
            </a:xfrm>
            <a:custGeom>
              <a:avLst/>
              <a:gdLst>
                <a:gd name="connsiteX0" fmla="*/ 873303 w 2137025"/>
                <a:gd name="connsiteY0" fmla="*/ 68176 h 1198333"/>
                <a:gd name="connsiteX1" fmla="*/ 873303 w 2137025"/>
                <a:gd name="connsiteY1" fmla="*/ 68176 h 1198333"/>
                <a:gd name="connsiteX2" fmla="*/ 482885 w 2137025"/>
                <a:gd name="connsiteY2" fmla="*/ 16805 h 1198333"/>
                <a:gd name="connsiteX3" fmla="*/ 308225 w 2137025"/>
                <a:gd name="connsiteY3" fmla="*/ 160643 h 1198333"/>
                <a:gd name="connsiteX4" fmla="*/ 82193 w 2137025"/>
                <a:gd name="connsiteY4" fmla="*/ 427771 h 1198333"/>
                <a:gd name="connsiteX5" fmla="*/ 0 w 2137025"/>
                <a:gd name="connsiteY5" fmla="*/ 694899 h 1198333"/>
                <a:gd name="connsiteX6" fmla="*/ 82193 w 2137025"/>
                <a:gd name="connsiteY6" fmla="*/ 972302 h 1198333"/>
                <a:gd name="connsiteX7" fmla="*/ 410966 w 2137025"/>
                <a:gd name="connsiteY7" fmla="*/ 1075043 h 1198333"/>
                <a:gd name="connsiteX8" fmla="*/ 760288 w 2137025"/>
                <a:gd name="connsiteY8" fmla="*/ 1188059 h 1198333"/>
                <a:gd name="connsiteX9" fmla="*/ 1027416 w 2137025"/>
                <a:gd name="connsiteY9" fmla="*/ 1198333 h 1198333"/>
                <a:gd name="connsiteX10" fmla="*/ 1191802 w 2137025"/>
                <a:gd name="connsiteY10" fmla="*/ 1157236 h 1198333"/>
                <a:gd name="connsiteX11" fmla="*/ 1643865 w 2137025"/>
                <a:gd name="connsiteY11" fmla="*/ 1157236 h 1198333"/>
                <a:gd name="connsiteX12" fmla="*/ 1880171 w 2137025"/>
                <a:gd name="connsiteY12" fmla="*/ 1054495 h 1198333"/>
                <a:gd name="connsiteX13" fmla="*/ 2034283 w 2137025"/>
                <a:gd name="connsiteY13" fmla="*/ 869560 h 1198333"/>
                <a:gd name="connsiteX14" fmla="*/ 2137025 w 2137025"/>
                <a:gd name="connsiteY14" fmla="*/ 653803 h 1198333"/>
                <a:gd name="connsiteX15" fmla="*/ 2106202 w 2137025"/>
                <a:gd name="connsiteY15" fmla="*/ 468868 h 1198333"/>
                <a:gd name="connsiteX16" fmla="*/ 1849348 w 2137025"/>
                <a:gd name="connsiteY16" fmla="*/ 263385 h 1198333"/>
                <a:gd name="connsiteX17" fmla="*/ 1613043 w 2137025"/>
                <a:gd name="connsiteY17" fmla="*/ 129821 h 1198333"/>
                <a:gd name="connsiteX18" fmla="*/ 1356189 w 2137025"/>
                <a:gd name="connsiteY18" fmla="*/ 88724 h 1198333"/>
                <a:gd name="connsiteX19" fmla="*/ 1140432 w 2137025"/>
                <a:gd name="connsiteY19" fmla="*/ 6531 h 1198333"/>
                <a:gd name="connsiteX20" fmla="*/ 873303 w 2137025"/>
                <a:gd name="connsiteY20" fmla="*/ 68176 h 1198333"/>
                <a:gd name="connsiteX0" fmla="*/ 873303 w 2137025"/>
                <a:gd name="connsiteY0" fmla="*/ 0 h 1202076"/>
                <a:gd name="connsiteX1" fmla="*/ 873303 w 2137025"/>
                <a:gd name="connsiteY1" fmla="*/ 71919 h 1202076"/>
                <a:gd name="connsiteX2" fmla="*/ 482885 w 2137025"/>
                <a:gd name="connsiteY2" fmla="*/ 20548 h 1202076"/>
                <a:gd name="connsiteX3" fmla="*/ 308225 w 2137025"/>
                <a:gd name="connsiteY3" fmla="*/ 164386 h 1202076"/>
                <a:gd name="connsiteX4" fmla="*/ 82193 w 2137025"/>
                <a:gd name="connsiteY4" fmla="*/ 431514 h 1202076"/>
                <a:gd name="connsiteX5" fmla="*/ 0 w 2137025"/>
                <a:gd name="connsiteY5" fmla="*/ 698642 h 1202076"/>
                <a:gd name="connsiteX6" fmla="*/ 82193 w 2137025"/>
                <a:gd name="connsiteY6" fmla="*/ 976045 h 1202076"/>
                <a:gd name="connsiteX7" fmla="*/ 410966 w 2137025"/>
                <a:gd name="connsiteY7" fmla="*/ 1078786 h 1202076"/>
                <a:gd name="connsiteX8" fmla="*/ 760288 w 2137025"/>
                <a:gd name="connsiteY8" fmla="*/ 1191802 h 1202076"/>
                <a:gd name="connsiteX9" fmla="*/ 1027416 w 2137025"/>
                <a:gd name="connsiteY9" fmla="*/ 1202076 h 1202076"/>
                <a:gd name="connsiteX10" fmla="*/ 1191802 w 2137025"/>
                <a:gd name="connsiteY10" fmla="*/ 1160979 h 1202076"/>
                <a:gd name="connsiteX11" fmla="*/ 1643865 w 2137025"/>
                <a:gd name="connsiteY11" fmla="*/ 1160979 h 1202076"/>
                <a:gd name="connsiteX12" fmla="*/ 1880171 w 2137025"/>
                <a:gd name="connsiteY12" fmla="*/ 1058238 h 1202076"/>
                <a:gd name="connsiteX13" fmla="*/ 2034283 w 2137025"/>
                <a:gd name="connsiteY13" fmla="*/ 873303 h 1202076"/>
                <a:gd name="connsiteX14" fmla="*/ 2137025 w 2137025"/>
                <a:gd name="connsiteY14" fmla="*/ 657546 h 1202076"/>
                <a:gd name="connsiteX15" fmla="*/ 2106202 w 2137025"/>
                <a:gd name="connsiteY15" fmla="*/ 472611 h 1202076"/>
                <a:gd name="connsiteX16" fmla="*/ 1849348 w 2137025"/>
                <a:gd name="connsiteY16" fmla="*/ 267128 h 1202076"/>
                <a:gd name="connsiteX17" fmla="*/ 1613043 w 2137025"/>
                <a:gd name="connsiteY17" fmla="*/ 133564 h 1202076"/>
                <a:gd name="connsiteX18" fmla="*/ 1356189 w 2137025"/>
                <a:gd name="connsiteY18" fmla="*/ 92467 h 1202076"/>
                <a:gd name="connsiteX19" fmla="*/ 1140432 w 2137025"/>
                <a:gd name="connsiteY19" fmla="*/ 10274 h 1202076"/>
                <a:gd name="connsiteX20" fmla="*/ 873303 w 2137025"/>
                <a:gd name="connsiteY20" fmla="*/ 0 h 1202076"/>
                <a:gd name="connsiteX0" fmla="*/ 873303 w 2137025"/>
                <a:gd name="connsiteY0" fmla="*/ 0 h 1202076"/>
                <a:gd name="connsiteX1" fmla="*/ 811658 w 2137025"/>
                <a:gd name="connsiteY1" fmla="*/ 20548 h 1202076"/>
                <a:gd name="connsiteX2" fmla="*/ 482885 w 2137025"/>
                <a:gd name="connsiteY2" fmla="*/ 20548 h 1202076"/>
                <a:gd name="connsiteX3" fmla="*/ 308225 w 2137025"/>
                <a:gd name="connsiteY3" fmla="*/ 164386 h 1202076"/>
                <a:gd name="connsiteX4" fmla="*/ 82193 w 2137025"/>
                <a:gd name="connsiteY4" fmla="*/ 431514 h 1202076"/>
                <a:gd name="connsiteX5" fmla="*/ 0 w 2137025"/>
                <a:gd name="connsiteY5" fmla="*/ 698642 h 1202076"/>
                <a:gd name="connsiteX6" fmla="*/ 82193 w 2137025"/>
                <a:gd name="connsiteY6" fmla="*/ 976045 h 1202076"/>
                <a:gd name="connsiteX7" fmla="*/ 410966 w 2137025"/>
                <a:gd name="connsiteY7" fmla="*/ 1078786 h 1202076"/>
                <a:gd name="connsiteX8" fmla="*/ 760288 w 2137025"/>
                <a:gd name="connsiteY8" fmla="*/ 1191802 h 1202076"/>
                <a:gd name="connsiteX9" fmla="*/ 1027416 w 2137025"/>
                <a:gd name="connsiteY9" fmla="*/ 1202076 h 1202076"/>
                <a:gd name="connsiteX10" fmla="*/ 1191802 w 2137025"/>
                <a:gd name="connsiteY10" fmla="*/ 1160979 h 1202076"/>
                <a:gd name="connsiteX11" fmla="*/ 1643865 w 2137025"/>
                <a:gd name="connsiteY11" fmla="*/ 1160979 h 1202076"/>
                <a:gd name="connsiteX12" fmla="*/ 1880171 w 2137025"/>
                <a:gd name="connsiteY12" fmla="*/ 1058238 h 1202076"/>
                <a:gd name="connsiteX13" fmla="*/ 2034283 w 2137025"/>
                <a:gd name="connsiteY13" fmla="*/ 873303 h 1202076"/>
                <a:gd name="connsiteX14" fmla="*/ 2137025 w 2137025"/>
                <a:gd name="connsiteY14" fmla="*/ 657546 h 1202076"/>
                <a:gd name="connsiteX15" fmla="*/ 2106202 w 2137025"/>
                <a:gd name="connsiteY15" fmla="*/ 472611 h 1202076"/>
                <a:gd name="connsiteX16" fmla="*/ 1849348 w 2137025"/>
                <a:gd name="connsiteY16" fmla="*/ 267128 h 1202076"/>
                <a:gd name="connsiteX17" fmla="*/ 1613043 w 2137025"/>
                <a:gd name="connsiteY17" fmla="*/ 133564 h 1202076"/>
                <a:gd name="connsiteX18" fmla="*/ 1356189 w 2137025"/>
                <a:gd name="connsiteY18" fmla="*/ 92467 h 1202076"/>
                <a:gd name="connsiteX19" fmla="*/ 1140432 w 2137025"/>
                <a:gd name="connsiteY19" fmla="*/ 10274 h 1202076"/>
                <a:gd name="connsiteX20" fmla="*/ 873303 w 2137025"/>
                <a:gd name="connsiteY20" fmla="*/ 0 h 120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7025" h="1202076">
                  <a:moveTo>
                    <a:pt x="873303" y="0"/>
                  </a:moveTo>
                  <a:cubicBezTo>
                    <a:pt x="873303" y="23973"/>
                    <a:pt x="876728" y="17123"/>
                    <a:pt x="811658" y="20548"/>
                  </a:cubicBezTo>
                  <a:cubicBezTo>
                    <a:pt x="746588" y="23973"/>
                    <a:pt x="830845" y="20548"/>
                    <a:pt x="482885" y="20548"/>
                  </a:cubicBezTo>
                  <a:lnTo>
                    <a:pt x="308225" y="164386"/>
                  </a:lnTo>
                  <a:lnTo>
                    <a:pt x="82193" y="431514"/>
                  </a:lnTo>
                  <a:lnTo>
                    <a:pt x="0" y="698642"/>
                  </a:lnTo>
                  <a:lnTo>
                    <a:pt x="82193" y="976045"/>
                  </a:lnTo>
                  <a:lnTo>
                    <a:pt x="410966" y="1078786"/>
                  </a:lnTo>
                  <a:lnTo>
                    <a:pt x="760288" y="1191802"/>
                  </a:lnTo>
                  <a:lnTo>
                    <a:pt x="1027416" y="1202076"/>
                  </a:lnTo>
                  <a:lnTo>
                    <a:pt x="1191802" y="1160979"/>
                  </a:lnTo>
                  <a:lnTo>
                    <a:pt x="1643865" y="1160979"/>
                  </a:lnTo>
                  <a:lnTo>
                    <a:pt x="1880171" y="1058238"/>
                  </a:lnTo>
                  <a:lnTo>
                    <a:pt x="2034283" y="873303"/>
                  </a:lnTo>
                  <a:lnTo>
                    <a:pt x="2137025" y="657546"/>
                  </a:lnTo>
                  <a:lnTo>
                    <a:pt x="2106202" y="472611"/>
                  </a:lnTo>
                  <a:lnTo>
                    <a:pt x="1849348" y="267128"/>
                  </a:lnTo>
                  <a:lnTo>
                    <a:pt x="1613043" y="133564"/>
                  </a:lnTo>
                  <a:lnTo>
                    <a:pt x="1356189" y="92467"/>
                  </a:lnTo>
                  <a:lnTo>
                    <a:pt x="1140432" y="10274"/>
                  </a:lnTo>
                  <a:lnTo>
                    <a:pt x="873303" y="0"/>
                  </a:lnTo>
                  <a:close/>
                </a:path>
              </a:pathLst>
            </a:custGeom>
            <a:gradFill>
              <a:gsLst>
                <a:gs pos="0">
                  <a:schemeClr val="accent1">
                    <a:tint val="100000"/>
                    <a:shade val="100000"/>
                    <a:satMod val="130000"/>
                    <a:alpha val="4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6940188" y="1757697"/>
              <a:ext cx="515425" cy="405983"/>
              <a:chOff x="6717571" y="1721960"/>
              <a:chExt cx="515425" cy="405983"/>
            </a:xfrm>
            <a:solidFill>
              <a:schemeClr val="accent1">
                <a:lumMod val="75000"/>
              </a:schemeClr>
            </a:solidFill>
          </p:grpSpPr>
          <p:sp>
            <p:nvSpPr>
              <p:cNvPr id="10" name="Rectangle 9"/>
              <p:cNvSpPr/>
              <p:nvPr/>
            </p:nvSpPr>
            <p:spPr>
              <a:xfrm>
                <a:off x="6780943" y="1722633"/>
                <a:ext cx="318491" cy="40531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6717571" y="1721960"/>
                <a:ext cx="515425" cy="276999"/>
              </a:xfrm>
              <a:prstGeom prst="rect">
                <a:avLst/>
              </a:prstGeom>
              <a:noFill/>
              <a:ln>
                <a:noFill/>
              </a:ln>
            </p:spPr>
            <p:txBody>
              <a:bodyPr wrap="square" rtlCol="0">
                <a:spAutoFit/>
              </a:bodyPr>
              <a:lstStyle/>
              <a:p>
                <a:r>
                  <a:rPr lang="en-US" sz="1200" b="1" dirty="0" smtClean="0"/>
                  <a:t>T.C2</a:t>
                </a:r>
                <a:endParaRPr lang="en-US" sz="1200" b="1" dirty="0"/>
              </a:p>
            </p:txBody>
          </p:sp>
        </p:grpSp>
        <p:grpSp>
          <p:nvGrpSpPr>
            <p:cNvPr id="75" name="Group 74"/>
            <p:cNvGrpSpPr/>
            <p:nvPr/>
          </p:nvGrpSpPr>
          <p:grpSpPr>
            <a:xfrm>
              <a:off x="7574632" y="1663518"/>
              <a:ext cx="515425" cy="457873"/>
              <a:chOff x="6717571" y="1721960"/>
              <a:chExt cx="515425" cy="457873"/>
            </a:xfrm>
          </p:grpSpPr>
          <p:sp>
            <p:nvSpPr>
              <p:cNvPr id="76" name="Rectangle 75"/>
              <p:cNvSpPr/>
              <p:nvPr/>
            </p:nvSpPr>
            <p:spPr>
              <a:xfrm>
                <a:off x="6780943" y="1722633"/>
                <a:ext cx="318491" cy="457200"/>
              </a:xfrm>
              <a:prstGeom prst="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6717571" y="1721960"/>
                <a:ext cx="515425" cy="276999"/>
              </a:xfrm>
              <a:prstGeom prst="rect">
                <a:avLst/>
              </a:prstGeom>
              <a:noFill/>
            </p:spPr>
            <p:txBody>
              <a:bodyPr wrap="square" rtlCol="0">
                <a:spAutoFit/>
              </a:bodyPr>
              <a:lstStyle/>
              <a:p>
                <a:r>
                  <a:rPr lang="en-US" sz="1200" b="1" dirty="0" smtClean="0"/>
                  <a:t>T.C4</a:t>
                </a:r>
                <a:endParaRPr lang="en-US" sz="1200" b="1" dirty="0"/>
              </a:p>
            </p:txBody>
          </p:sp>
        </p:grpSp>
      </p:grpSp>
      <p:grpSp>
        <p:nvGrpSpPr>
          <p:cNvPr id="91" name="Group 90"/>
          <p:cNvGrpSpPr/>
          <p:nvPr/>
        </p:nvGrpSpPr>
        <p:grpSpPr>
          <a:xfrm>
            <a:off x="616727" y="3996989"/>
            <a:ext cx="3341176" cy="2414427"/>
            <a:chOff x="6273580" y="3852809"/>
            <a:chExt cx="2506535" cy="2414427"/>
          </a:xfrm>
        </p:grpSpPr>
        <p:sp>
          <p:nvSpPr>
            <p:cNvPr id="4" name="Can 3"/>
            <p:cNvSpPr/>
            <p:nvPr/>
          </p:nvSpPr>
          <p:spPr>
            <a:xfrm>
              <a:off x="6339154" y="3852809"/>
              <a:ext cx="2414427" cy="2414427"/>
            </a:xfrm>
            <a:prstGeom prst="can">
              <a:avLst/>
            </a:prstGeom>
            <a:gradFill>
              <a:gsLst>
                <a:gs pos="0">
                  <a:schemeClr val="accent1">
                    <a:tint val="100000"/>
                    <a:shade val="100000"/>
                    <a:satMod val="130000"/>
                    <a:alpha val="27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8" name="Group 87"/>
            <p:cNvGrpSpPr/>
            <p:nvPr/>
          </p:nvGrpSpPr>
          <p:grpSpPr>
            <a:xfrm>
              <a:off x="7086586" y="4498367"/>
              <a:ext cx="531699" cy="1621415"/>
              <a:chOff x="7086586" y="4498367"/>
              <a:chExt cx="531699" cy="1621415"/>
            </a:xfrm>
          </p:grpSpPr>
          <p:grpSp>
            <p:nvGrpSpPr>
              <p:cNvPr id="33" name="Group 32"/>
              <p:cNvGrpSpPr/>
              <p:nvPr/>
            </p:nvGrpSpPr>
            <p:grpSpPr>
              <a:xfrm>
                <a:off x="7102860" y="5661909"/>
                <a:ext cx="515425" cy="457873"/>
                <a:chOff x="6717571" y="1721960"/>
                <a:chExt cx="515425" cy="457873"/>
              </a:xfrm>
              <a:solidFill>
                <a:schemeClr val="accent1">
                  <a:lumMod val="75000"/>
                </a:schemeClr>
              </a:solidFill>
            </p:grpSpPr>
            <p:sp>
              <p:nvSpPr>
                <p:cNvPr id="34" name="Rectangle 33"/>
                <p:cNvSpPr/>
                <p:nvPr/>
              </p:nvSpPr>
              <p:spPr>
                <a:xfrm>
                  <a:off x="6780943" y="1722633"/>
                  <a:ext cx="318491" cy="4572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717571" y="1721960"/>
                  <a:ext cx="515425" cy="276999"/>
                </a:xfrm>
                <a:prstGeom prst="rect">
                  <a:avLst/>
                </a:prstGeom>
                <a:noFill/>
                <a:ln>
                  <a:noFill/>
                </a:ln>
              </p:spPr>
              <p:txBody>
                <a:bodyPr wrap="square" rtlCol="0">
                  <a:spAutoFit/>
                </a:bodyPr>
                <a:lstStyle/>
                <a:p>
                  <a:r>
                    <a:rPr lang="en-US" sz="1200" b="1" dirty="0" smtClean="0"/>
                    <a:t>T.C2</a:t>
                  </a:r>
                  <a:endParaRPr lang="en-US" sz="1200" b="1" dirty="0"/>
                </a:p>
              </p:txBody>
            </p:sp>
          </p:grpSp>
          <p:grpSp>
            <p:nvGrpSpPr>
              <p:cNvPr id="36" name="Group 35"/>
              <p:cNvGrpSpPr/>
              <p:nvPr/>
            </p:nvGrpSpPr>
            <p:grpSpPr>
              <a:xfrm>
                <a:off x="7093457" y="5070296"/>
                <a:ext cx="515425" cy="457873"/>
                <a:chOff x="6717571" y="1721960"/>
                <a:chExt cx="515425" cy="457873"/>
              </a:xfrm>
            </p:grpSpPr>
            <p:sp>
              <p:nvSpPr>
                <p:cNvPr id="37" name="Rectangle 36"/>
                <p:cNvSpPr/>
                <p:nvPr/>
              </p:nvSpPr>
              <p:spPr>
                <a:xfrm>
                  <a:off x="6780943" y="1722633"/>
                  <a:ext cx="318491" cy="4572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6717571" y="1721960"/>
                  <a:ext cx="515425" cy="276999"/>
                </a:xfrm>
                <a:prstGeom prst="rect">
                  <a:avLst/>
                </a:prstGeom>
                <a:noFill/>
                <a:ln>
                  <a:noFill/>
                </a:ln>
              </p:spPr>
              <p:txBody>
                <a:bodyPr wrap="square" rtlCol="0">
                  <a:spAutoFit/>
                </a:bodyPr>
                <a:lstStyle/>
                <a:p>
                  <a:r>
                    <a:rPr lang="en-US" sz="1200" b="1" dirty="0" smtClean="0"/>
                    <a:t>T.C2</a:t>
                  </a:r>
                  <a:endParaRPr lang="en-US" sz="1200" b="1" dirty="0"/>
                </a:p>
              </p:txBody>
            </p:sp>
          </p:grpSp>
          <p:grpSp>
            <p:nvGrpSpPr>
              <p:cNvPr id="39" name="Group 38"/>
              <p:cNvGrpSpPr/>
              <p:nvPr/>
            </p:nvGrpSpPr>
            <p:grpSpPr>
              <a:xfrm>
                <a:off x="7086586" y="4498367"/>
                <a:ext cx="515425" cy="457873"/>
                <a:chOff x="6717571" y="1721960"/>
                <a:chExt cx="515425" cy="457873"/>
              </a:xfrm>
            </p:grpSpPr>
            <p:sp>
              <p:nvSpPr>
                <p:cNvPr id="40" name="Rectangle 39"/>
                <p:cNvSpPr/>
                <p:nvPr/>
              </p:nvSpPr>
              <p:spPr>
                <a:xfrm>
                  <a:off x="6780943" y="1722633"/>
                  <a:ext cx="318491" cy="4572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6717571" y="1721960"/>
                  <a:ext cx="515425" cy="276999"/>
                </a:xfrm>
                <a:prstGeom prst="rect">
                  <a:avLst/>
                </a:prstGeom>
                <a:noFill/>
                <a:ln>
                  <a:noFill/>
                </a:ln>
              </p:spPr>
              <p:txBody>
                <a:bodyPr wrap="square" rtlCol="0">
                  <a:spAutoFit/>
                </a:bodyPr>
                <a:lstStyle/>
                <a:p>
                  <a:r>
                    <a:rPr lang="en-US" sz="1200" b="1" dirty="0" smtClean="0"/>
                    <a:t>T.C2</a:t>
                  </a:r>
                  <a:endParaRPr lang="en-US" sz="1200" b="1" dirty="0"/>
                </a:p>
              </p:txBody>
            </p:sp>
          </p:grpSp>
        </p:grpSp>
        <p:grpSp>
          <p:nvGrpSpPr>
            <p:cNvPr id="87" name="Group 86"/>
            <p:cNvGrpSpPr/>
            <p:nvPr/>
          </p:nvGrpSpPr>
          <p:grpSpPr>
            <a:xfrm>
              <a:off x="6273580" y="4444021"/>
              <a:ext cx="899475" cy="1556216"/>
              <a:chOff x="6273580" y="4444021"/>
              <a:chExt cx="899475" cy="1556216"/>
            </a:xfrm>
          </p:grpSpPr>
          <p:grpSp>
            <p:nvGrpSpPr>
              <p:cNvPr id="42" name="Group 41"/>
              <p:cNvGrpSpPr/>
              <p:nvPr/>
            </p:nvGrpSpPr>
            <p:grpSpPr>
              <a:xfrm>
                <a:off x="6273580" y="4444021"/>
                <a:ext cx="515425" cy="457873"/>
                <a:chOff x="6669110" y="1721960"/>
                <a:chExt cx="515425" cy="457873"/>
              </a:xfrm>
            </p:grpSpPr>
            <p:sp>
              <p:nvSpPr>
                <p:cNvPr id="43" name="Rectangle 42"/>
                <p:cNvSpPr/>
                <p:nvPr/>
              </p:nvSpPr>
              <p:spPr>
                <a:xfrm>
                  <a:off x="6780943" y="1722633"/>
                  <a:ext cx="318491" cy="457200"/>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6669110" y="1721960"/>
                  <a:ext cx="515425" cy="276999"/>
                </a:xfrm>
                <a:prstGeom prst="rect">
                  <a:avLst/>
                </a:prstGeom>
                <a:noFill/>
                <a:ln>
                  <a:noFill/>
                </a:ln>
              </p:spPr>
              <p:txBody>
                <a:bodyPr wrap="square" rtlCol="0">
                  <a:spAutoFit/>
                </a:bodyPr>
                <a:lstStyle/>
                <a:p>
                  <a:r>
                    <a:rPr lang="en-US" sz="1200" b="1" dirty="0" smtClean="0">
                      <a:solidFill>
                        <a:schemeClr val="bg1">
                          <a:lumMod val="75000"/>
                        </a:schemeClr>
                      </a:solidFill>
                    </a:rPr>
                    <a:t>T.C1</a:t>
                  </a:r>
                  <a:endParaRPr lang="en-US" sz="1200" b="1" dirty="0">
                    <a:solidFill>
                      <a:schemeClr val="bg1">
                        <a:lumMod val="75000"/>
                      </a:schemeClr>
                    </a:solidFill>
                  </a:endParaRPr>
                </a:p>
              </p:txBody>
            </p:sp>
          </p:grpSp>
          <p:grpSp>
            <p:nvGrpSpPr>
              <p:cNvPr id="45" name="Group 44"/>
              <p:cNvGrpSpPr/>
              <p:nvPr/>
            </p:nvGrpSpPr>
            <p:grpSpPr>
              <a:xfrm>
                <a:off x="6657630" y="4700539"/>
                <a:ext cx="515425" cy="457873"/>
                <a:chOff x="6683299" y="1721960"/>
                <a:chExt cx="515425" cy="457873"/>
              </a:xfrm>
            </p:grpSpPr>
            <p:sp>
              <p:nvSpPr>
                <p:cNvPr id="46" name="Rectangle 45"/>
                <p:cNvSpPr/>
                <p:nvPr/>
              </p:nvSpPr>
              <p:spPr>
                <a:xfrm>
                  <a:off x="6780943" y="1722633"/>
                  <a:ext cx="318491" cy="457200"/>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6683299" y="1721960"/>
                  <a:ext cx="515425" cy="276999"/>
                </a:xfrm>
                <a:prstGeom prst="rect">
                  <a:avLst/>
                </a:prstGeom>
                <a:noFill/>
                <a:ln>
                  <a:noFill/>
                </a:ln>
              </p:spPr>
              <p:txBody>
                <a:bodyPr wrap="square" rtlCol="0">
                  <a:spAutoFit/>
                </a:bodyPr>
                <a:lstStyle/>
                <a:p>
                  <a:r>
                    <a:rPr lang="en-US" sz="1200" b="1" dirty="0" smtClean="0">
                      <a:solidFill>
                        <a:schemeClr val="bg1">
                          <a:lumMod val="75000"/>
                        </a:schemeClr>
                      </a:solidFill>
                    </a:rPr>
                    <a:t>T.C1</a:t>
                  </a:r>
                  <a:endParaRPr lang="en-US" sz="1200" b="1" dirty="0">
                    <a:solidFill>
                      <a:schemeClr val="bg1">
                        <a:lumMod val="75000"/>
                      </a:schemeClr>
                    </a:solidFill>
                  </a:endParaRPr>
                </a:p>
              </p:txBody>
            </p:sp>
          </p:grpSp>
          <p:grpSp>
            <p:nvGrpSpPr>
              <p:cNvPr id="48" name="Group 47"/>
              <p:cNvGrpSpPr/>
              <p:nvPr/>
            </p:nvGrpSpPr>
            <p:grpSpPr>
              <a:xfrm>
                <a:off x="6657630" y="5253364"/>
                <a:ext cx="515425" cy="457873"/>
                <a:chOff x="6686716" y="1721960"/>
                <a:chExt cx="515425" cy="457873"/>
              </a:xfrm>
            </p:grpSpPr>
            <p:sp>
              <p:nvSpPr>
                <p:cNvPr id="49" name="Rectangle 48"/>
                <p:cNvSpPr/>
                <p:nvPr/>
              </p:nvSpPr>
              <p:spPr>
                <a:xfrm>
                  <a:off x="6780943" y="1722633"/>
                  <a:ext cx="318491" cy="457200"/>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6686716" y="1721960"/>
                  <a:ext cx="515425" cy="276999"/>
                </a:xfrm>
                <a:prstGeom prst="rect">
                  <a:avLst/>
                </a:prstGeom>
                <a:noFill/>
                <a:ln>
                  <a:noFill/>
                </a:ln>
              </p:spPr>
              <p:txBody>
                <a:bodyPr wrap="square" rtlCol="0">
                  <a:spAutoFit/>
                </a:bodyPr>
                <a:lstStyle/>
                <a:p>
                  <a:r>
                    <a:rPr lang="en-US" sz="1200" b="1" dirty="0" smtClean="0">
                      <a:solidFill>
                        <a:schemeClr val="bg1">
                          <a:lumMod val="75000"/>
                        </a:schemeClr>
                      </a:solidFill>
                    </a:rPr>
                    <a:t>T.C1</a:t>
                  </a:r>
                  <a:endParaRPr lang="en-US" sz="1200" b="1" dirty="0">
                    <a:solidFill>
                      <a:schemeClr val="bg1">
                        <a:lumMod val="75000"/>
                      </a:schemeClr>
                    </a:solidFill>
                  </a:endParaRPr>
                </a:p>
              </p:txBody>
            </p:sp>
          </p:grpSp>
          <p:grpSp>
            <p:nvGrpSpPr>
              <p:cNvPr id="51" name="Group 50"/>
              <p:cNvGrpSpPr/>
              <p:nvPr/>
            </p:nvGrpSpPr>
            <p:grpSpPr>
              <a:xfrm>
                <a:off x="6311985" y="5007187"/>
                <a:ext cx="515425" cy="457873"/>
                <a:chOff x="6680976" y="1721960"/>
                <a:chExt cx="515425" cy="457873"/>
              </a:xfrm>
            </p:grpSpPr>
            <p:sp>
              <p:nvSpPr>
                <p:cNvPr id="52" name="Rectangle 51"/>
                <p:cNvSpPr/>
                <p:nvPr/>
              </p:nvSpPr>
              <p:spPr>
                <a:xfrm>
                  <a:off x="6780943" y="1722633"/>
                  <a:ext cx="318491" cy="457200"/>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6680976" y="1721960"/>
                  <a:ext cx="515425" cy="276999"/>
                </a:xfrm>
                <a:prstGeom prst="rect">
                  <a:avLst/>
                </a:prstGeom>
                <a:noFill/>
                <a:ln>
                  <a:noFill/>
                </a:ln>
              </p:spPr>
              <p:txBody>
                <a:bodyPr wrap="square" rtlCol="0">
                  <a:spAutoFit/>
                </a:bodyPr>
                <a:lstStyle/>
                <a:p>
                  <a:r>
                    <a:rPr lang="en-US" sz="1200" b="1" dirty="0" smtClean="0">
                      <a:solidFill>
                        <a:schemeClr val="bg1">
                          <a:lumMod val="75000"/>
                        </a:schemeClr>
                      </a:solidFill>
                    </a:rPr>
                    <a:t>T.C1</a:t>
                  </a:r>
                  <a:endParaRPr lang="en-US" sz="1200" b="1" dirty="0">
                    <a:solidFill>
                      <a:schemeClr val="bg1">
                        <a:lumMod val="75000"/>
                      </a:schemeClr>
                    </a:solidFill>
                  </a:endParaRPr>
                </a:p>
              </p:txBody>
            </p:sp>
          </p:grpSp>
          <p:grpSp>
            <p:nvGrpSpPr>
              <p:cNvPr id="54" name="Group 53"/>
              <p:cNvGrpSpPr/>
              <p:nvPr/>
            </p:nvGrpSpPr>
            <p:grpSpPr>
              <a:xfrm>
                <a:off x="6311985" y="5542364"/>
                <a:ext cx="515425" cy="457873"/>
                <a:chOff x="6680967" y="1721960"/>
                <a:chExt cx="515425" cy="457873"/>
              </a:xfrm>
            </p:grpSpPr>
            <p:sp>
              <p:nvSpPr>
                <p:cNvPr id="55" name="Rectangle 54"/>
                <p:cNvSpPr/>
                <p:nvPr/>
              </p:nvSpPr>
              <p:spPr>
                <a:xfrm>
                  <a:off x="6780943" y="1722633"/>
                  <a:ext cx="318491" cy="457200"/>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6680967" y="1721960"/>
                  <a:ext cx="515425" cy="276999"/>
                </a:xfrm>
                <a:prstGeom prst="rect">
                  <a:avLst/>
                </a:prstGeom>
                <a:noFill/>
                <a:ln>
                  <a:noFill/>
                </a:ln>
              </p:spPr>
              <p:txBody>
                <a:bodyPr wrap="square" rtlCol="0">
                  <a:spAutoFit/>
                </a:bodyPr>
                <a:lstStyle/>
                <a:p>
                  <a:r>
                    <a:rPr lang="en-US" sz="1200" b="1" dirty="0" smtClean="0">
                      <a:solidFill>
                        <a:schemeClr val="bg1">
                          <a:lumMod val="75000"/>
                        </a:schemeClr>
                      </a:solidFill>
                    </a:rPr>
                    <a:t>T.C1</a:t>
                  </a:r>
                  <a:endParaRPr lang="en-US" sz="1200" b="1" dirty="0">
                    <a:solidFill>
                      <a:schemeClr val="bg1">
                        <a:lumMod val="75000"/>
                      </a:schemeClr>
                    </a:solidFill>
                  </a:endParaRPr>
                </a:p>
              </p:txBody>
            </p:sp>
          </p:grpSp>
        </p:grpSp>
        <p:grpSp>
          <p:nvGrpSpPr>
            <p:cNvPr id="89" name="Group 88"/>
            <p:cNvGrpSpPr/>
            <p:nvPr/>
          </p:nvGrpSpPr>
          <p:grpSpPr>
            <a:xfrm>
              <a:off x="7499273" y="4461321"/>
              <a:ext cx="893876" cy="1549415"/>
              <a:chOff x="7499273" y="4461321"/>
              <a:chExt cx="893876" cy="1549415"/>
            </a:xfrm>
          </p:grpSpPr>
          <p:grpSp>
            <p:nvGrpSpPr>
              <p:cNvPr id="57" name="Group 56"/>
              <p:cNvGrpSpPr/>
              <p:nvPr/>
            </p:nvGrpSpPr>
            <p:grpSpPr>
              <a:xfrm>
                <a:off x="7877724" y="5401974"/>
                <a:ext cx="515425" cy="457873"/>
                <a:chOff x="6717571" y="1721960"/>
                <a:chExt cx="515425" cy="457873"/>
              </a:xfrm>
            </p:grpSpPr>
            <p:sp>
              <p:nvSpPr>
                <p:cNvPr id="58" name="Rectangle 57"/>
                <p:cNvSpPr/>
                <p:nvPr/>
              </p:nvSpPr>
              <p:spPr>
                <a:xfrm>
                  <a:off x="6780943" y="1722633"/>
                  <a:ext cx="318491" cy="457200"/>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6717571" y="1721960"/>
                  <a:ext cx="515425" cy="276999"/>
                </a:xfrm>
                <a:prstGeom prst="rect">
                  <a:avLst/>
                </a:prstGeom>
                <a:noFill/>
                <a:ln>
                  <a:noFill/>
                </a:ln>
              </p:spPr>
              <p:txBody>
                <a:bodyPr wrap="square" rtlCol="0">
                  <a:spAutoFit/>
                </a:bodyPr>
                <a:lstStyle/>
                <a:p>
                  <a:r>
                    <a:rPr lang="en-US" sz="1200" b="1" dirty="0" smtClean="0"/>
                    <a:t>T.C3</a:t>
                  </a:r>
                  <a:endParaRPr lang="en-US" sz="1200" b="1" dirty="0"/>
                </a:p>
              </p:txBody>
            </p:sp>
          </p:grpSp>
          <p:grpSp>
            <p:nvGrpSpPr>
              <p:cNvPr id="60" name="Group 59"/>
              <p:cNvGrpSpPr/>
              <p:nvPr/>
            </p:nvGrpSpPr>
            <p:grpSpPr>
              <a:xfrm>
                <a:off x="7877724" y="4818542"/>
                <a:ext cx="515425" cy="457873"/>
                <a:chOff x="6717571" y="1721960"/>
                <a:chExt cx="515425" cy="457873"/>
              </a:xfrm>
            </p:grpSpPr>
            <p:sp>
              <p:nvSpPr>
                <p:cNvPr id="61" name="Rectangle 60"/>
                <p:cNvSpPr/>
                <p:nvPr/>
              </p:nvSpPr>
              <p:spPr>
                <a:xfrm>
                  <a:off x="6780943" y="1722633"/>
                  <a:ext cx="318491" cy="457200"/>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6717571" y="1721960"/>
                  <a:ext cx="515425" cy="276999"/>
                </a:xfrm>
                <a:prstGeom prst="rect">
                  <a:avLst/>
                </a:prstGeom>
                <a:noFill/>
                <a:ln>
                  <a:noFill/>
                </a:ln>
              </p:spPr>
              <p:txBody>
                <a:bodyPr wrap="square" rtlCol="0">
                  <a:spAutoFit/>
                </a:bodyPr>
                <a:lstStyle/>
                <a:p>
                  <a:r>
                    <a:rPr lang="en-US" sz="1200" b="1" dirty="0" smtClean="0"/>
                    <a:t>T.C3</a:t>
                  </a:r>
                  <a:endParaRPr lang="en-US" sz="1200" b="1" dirty="0"/>
                </a:p>
              </p:txBody>
            </p:sp>
          </p:grpSp>
          <p:grpSp>
            <p:nvGrpSpPr>
              <p:cNvPr id="63" name="Group 62"/>
              <p:cNvGrpSpPr/>
              <p:nvPr/>
            </p:nvGrpSpPr>
            <p:grpSpPr>
              <a:xfrm>
                <a:off x="7511271" y="4461321"/>
                <a:ext cx="515425" cy="457873"/>
                <a:chOff x="6717571" y="1721960"/>
                <a:chExt cx="515425" cy="457873"/>
              </a:xfrm>
            </p:grpSpPr>
            <p:sp>
              <p:nvSpPr>
                <p:cNvPr id="64" name="Rectangle 63"/>
                <p:cNvSpPr/>
                <p:nvPr/>
              </p:nvSpPr>
              <p:spPr>
                <a:xfrm>
                  <a:off x="6780943" y="1722633"/>
                  <a:ext cx="318491" cy="457200"/>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6717571" y="1721960"/>
                  <a:ext cx="515425" cy="276999"/>
                </a:xfrm>
                <a:prstGeom prst="rect">
                  <a:avLst/>
                </a:prstGeom>
                <a:noFill/>
                <a:ln>
                  <a:noFill/>
                </a:ln>
              </p:spPr>
              <p:txBody>
                <a:bodyPr wrap="square" rtlCol="0">
                  <a:spAutoFit/>
                </a:bodyPr>
                <a:lstStyle/>
                <a:p>
                  <a:r>
                    <a:rPr lang="en-US" sz="1200" b="1" dirty="0" smtClean="0"/>
                    <a:t>T.C3</a:t>
                  </a:r>
                  <a:endParaRPr lang="en-US" sz="1200" b="1" dirty="0"/>
                </a:p>
              </p:txBody>
            </p:sp>
          </p:grpSp>
          <p:grpSp>
            <p:nvGrpSpPr>
              <p:cNvPr id="66" name="Group 65"/>
              <p:cNvGrpSpPr/>
              <p:nvPr/>
            </p:nvGrpSpPr>
            <p:grpSpPr>
              <a:xfrm>
                <a:off x="7499273" y="5016019"/>
                <a:ext cx="515425" cy="457873"/>
                <a:chOff x="6717571" y="1721960"/>
                <a:chExt cx="515425" cy="457873"/>
              </a:xfrm>
            </p:grpSpPr>
            <p:sp>
              <p:nvSpPr>
                <p:cNvPr id="67" name="Rectangle 66"/>
                <p:cNvSpPr/>
                <p:nvPr/>
              </p:nvSpPr>
              <p:spPr>
                <a:xfrm>
                  <a:off x="6780943" y="1722633"/>
                  <a:ext cx="318491" cy="457200"/>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6717571" y="1721960"/>
                  <a:ext cx="515425" cy="276999"/>
                </a:xfrm>
                <a:prstGeom prst="rect">
                  <a:avLst/>
                </a:prstGeom>
                <a:noFill/>
                <a:ln>
                  <a:noFill/>
                </a:ln>
              </p:spPr>
              <p:txBody>
                <a:bodyPr wrap="square" rtlCol="0">
                  <a:spAutoFit/>
                </a:bodyPr>
                <a:lstStyle/>
                <a:p>
                  <a:r>
                    <a:rPr lang="en-US" sz="1200" b="1" dirty="0" smtClean="0"/>
                    <a:t>T.C3</a:t>
                  </a:r>
                  <a:endParaRPr lang="en-US" sz="1200" b="1" dirty="0"/>
                </a:p>
              </p:txBody>
            </p:sp>
          </p:grpSp>
          <p:grpSp>
            <p:nvGrpSpPr>
              <p:cNvPr id="69" name="Group 68"/>
              <p:cNvGrpSpPr/>
              <p:nvPr/>
            </p:nvGrpSpPr>
            <p:grpSpPr>
              <a:xfrm>
                <a:off x="7505271" y="5552863"/>
                <a:ext cx="515425" cy="457873"/>
                <a:chOff x="6717571" y="1721960"/>
                <a:chExt cx="515425" cy="457873"/>
              </a:xfrm>
            </p:grpSpPr>
            <p:sp>
              <p:nvSpPr>
                <p:cNvPr id="70" name="Rectangle 69"/>
                <p:cNvSpPr/>
                <p:nvPr/>
              </p:nvSpPr>
              <p:spPr>
                <a:xfrm>
                  <a:off x="6780943" y="1722633"/>
                  <a:ext cx="318491" cy="457200"/>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6717571" y="1721960"/>
                  <a:ext cx="515425" cy="276999"/>
                </a:xfrm>
                <a:prstGeom prst="rect">
                  <a:avLst/>
                </a:prstGeom>
                <a:noFill/>
                <a:ln>
                  <a:noFill/>
                </a:ln>
              </p:spPr>
              <p:txBody>
                <a:bodyPr wrap="square" rtlCol="0">
                  <a:spAutoFit/>
                </a:bodyPr>
                <a:lstStyle/>
                <a:p>
                  <a:r>
                    <a:rPr lang="en-US" sz="1200" b="1" dirty="0" smtClean="0"/>
                    <a:t>T.C3</a:t>
                  </a:r>
                  <a:endParaRPr lang="en-US" sz="1200" b="1" dirty="0"/>
                </a:p>
              </p:txBody>
            </p:sp>
          </p:grpSp>
        </p:grpSp>
        <p:grpSp>
          <p:nvGrpSpPr>
            <p:cNvPr id="90" name="Group 89"/>
            <p:cNvGrpSpPr/>
            <p:nvPr/>
          </p:nvGrpSpPr>
          <p:grpSpPr>
            <a:xfrm>
              <a:off x="8255281" y="4426218"/>
              <a:ext cx="524834" cy="1587516"/>
              <a:chOff x="8255281" y="4426218"/>
              <a:chExt cx="524834" cy="1587516"/>
            </a:xfrm>
          </p:grpSpPr>
          <p:grpSp>
            <p:nvGrpSpPr>
              <p:cNvPr id="78" name="Group 77"/>
              <p:cNvGrpSpPr/>
              <p:nvPr/>
            </p:nvGrpSpPr>
            <p:grpSpPr>
              <a:xfrm>
                <a:off x="8255281" y="4426218"/>
                <a:ext cx="515425" cy="457873"/>
                <a:chOff x="6717571" y="1721960"/>
                <a:chExt cx="515425" cy="457873"/>
              </a:xfrm>
            </p:grpSpPr>
            <p:sp>
              <p:nvSpPr>
                <p:cNvPr id="79" name="Rectangle 78"/>
                <p:cNvSpPr/>
                <p:nvPr/>
              </p:nvSpPr>
              <p:spPr>
                <a:xfrm>
                  <a:off x="6780943" y="1722633"/>
                  <a:ext cx="318491" cy="45720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17571" y="1721960"/>
                  <a:ext cx="515425" cy="276999"/>
                </a:xfrm>
                <a:prstGeom prst="rect">
                  <a:avLst/>
                </a:prstGeom>
                <a:noFill/>
                <a:ln>
                  <a:noFill/>
                </a:ln>
              </p:spPr>
              <p:txBody>
                <a:bodyPr wrap="square" rtlCol="0">
                  <a:spAutoFit/>
                </a:bodyPr>
                <a:lstStyle/>
                <a:p>
                  <a:r>
                    <a:rPr lang="en-US" sz="1200" b="1" dirty="0" smtClean="0"/>
                    <a:t>T.C4</a:t>
                  </a:r>
                  <a:endParaRPr lang="en-US" sz="1200" b="1" dirty="0"/>
                </a:p>
              </p:txBody>
            </p:sp>
          </p:grpSp>
          <p:grpSp>
            <p:nvGrpSpPr>
              <p:cNvPr id="81" name="Group 80"/>
              <p:cNvGrpSpPr/>
              <p:nvPr/>
            </p:nvGrpSpPr>
            <p:grpSpPr>
              <a:xfrm>
                <a:off x="8262987" y="5001850"/>
                <a:ext cx="515425" cy="457873"/>
                <a:chOff x="6717571" y="1721960"/>
                <a:chExt cx="515425" cy="457873"/>
              </a:xfrm>
            </p:grpSpPr>
            <p:sp>
              <p:nvSpPr>
                <p:cNvPr id="82" name="Rectangle 81"/>
                <p:cNvSpPr/>
                <p:nvPr/>
              </p:nvSpPr>
              <p:spPr>
                <a:xfrm>
                  <a:off x="6780943" y="1722633"/>
                  <a:ext cx="318491" cy="45720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6717571" y="1721960"/>
                  <a:ext cx="515425" cy="276999"/>
                </a:xfrm>
                <a:prstGeom prst="rect">
                  <a:avLst/>
                </a:prstGeom>
                <a:noFill/>
                <a:ln>
                  <a:noFill/>
                </a:ln>
              </p:spPr>
              <p:txBody>
                <a:bodyPr wrap="square" rtlCol="0">
                  <a:spAutoFit/>
                </a:bodyPr>
                <a:lstStyle/>
                <a:p>
                  <a:r>
                    <a:rPr lang="en-US" sz="1200" b="1" dirty="0" smtClean="0"/>
                    <a:t>T.C4</a:t>
                  </a:r>
                  <a:endParaRPr lang="en-US" sz="1200" b="1" dirty="0"/>
                </a:p>
              </p:txBody>
            </p:sp>
          </p:grpSp>
          <p:grpSp>
            <p:nvGrpSpPr>
              <p:cNvPr id="84" name="Group 83"/>
              <p:cNvGrpSpPr/>
              <p:nvPr/>
            </p:nvGrpSpPr>
            <p:grpSpPr>
              <a:xfrm>
                <a:off x="8264690" y="5555861"/>
                <a:ext cx="515425" cy="457873"/>
                <a:chOff x="6717571" y="1721960"/>
                <a:chExt cx="515425" cy="457873"/>
              </a:xfrm>
            </p:grpSpPr>
            <p:sp>
              <p:nvSpPr>
                <p:cNvPr id="85" name="Rectangle 84"/>
                <p:cNvSpPr/>
                <p:nvPr/>
              </p:nvSpPr>
              <p:spPr>
                <a:xfrm>
                  <a:off x="6780943" y="1722633"/>
                  <a:ext cx="318491" cy="45720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6717571" y="1721960"/>
                  <a:ext cx="515425" cy="276999"/>
                </a:xfrm>
                <a:prstGeom prst="rect">
                  <a:avLst/>
                </a:prstGeom>
                <a:noFill/>
                <a:ln>
                  <a:noFill/>
                </a:ln>
              </p:spPr>
              <p:txBody>
                <a:bodyPr wrap="square" rtlCol="0">
                  <a:spAutoFit/>
                </a:bodyPr>
                <a:lstStyle/>
                <a:p>
                  <a:r>
                    <a:rPr lang="en-US" sz="1200" b="1" dirty="0" smtClean="0"/>
                    <a:t>T.C4</a:t>
                  </a:r>
                  <a:endParaRPr lang="en-US" sz="1200" b="1" dirty="0"/>
                </a:p>
              </p:txBody>
            </p:sp>
          </p:grpSp>
        </p:grpSp>
      </p:grpSp>
      <p:sp>
        <p:nvSpPr>
          <p:cNvPr id="5" name="Right Arrow 4"/>
          <p:cNvSpPr/>
          <p:nvPr/>
        </p:nvSpPr>
        <p:spPr>
          <a:xfrm>
            <a:off x="5071137" y="4828151"/>
            <a:ext cx="130420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25098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sz="4000" dirty="0" smtClean="0"/>
              <a:t>New </a:t>
            </a:r>
            <a:r>
              <a:rPr lang="en-US" sz="4000" dirty="0" err="1" smtClean="0"/>
              <a:t>showplan</a:t>
            </a:r>
            <a:r>
              <a:rPr lang="en-US" sz="4000" dirty="0" smtClean="0"/>
              <a:t> elements for </a:t>
            </a:r>
            <a:r>
              <a:rPr lang="en-US" sz="4000" dirty="0" err="1" smtClean="0"/>
              <a:t>columnstores</a:t>
            </a:r>
            <a:r>
              <a:rPr lang="en-US" sz="4000" dirty="0" smtClean="0"/>
              <a:t> and batch processing</a:t>
            </a:r>
            <a:endParaRPr lang="en-US" sz="40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132"/>
          <a:stretch/>
        </p:blipFill>
        <p:spPr bwMode="auto">
          <a:xfrm>
            <a:off x="1171512" y="1382058"/>
            <a:ext cx="3950228" cy="120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83" y="3002647"/>
            <a:ext cx="11789042" cy="299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134" y="1380388"/>
            <a:ext cx="4046713" cy="121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59628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511" t="29181"/>
          <a:stretch/>
        </p:blipFill>
        <p:spPr bwMode="auto">
          <a:xfrm>
            <a:off x="895589" y="723900"/>
            <a:ext cx="10267760" cy="580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51236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Columnstore index catalog tables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58" y="1508751"/>
            <a:ext cx="9230496"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58" y="2891330"/>
            <a:ext cx="888768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75" y="4657961"/>
            <a:ext cx="8557571"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80283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Columnstore indexes: interoperability with </a:t>
            </a:r>
            <a:br>
              <a:rPr lang="en-US" smtClean="0"/>
            </a:br>
            <a:r>
              <a:rPr lang="en-US" smtClean="0"/>
              <a:t>the rest of SQL Server</a:t>
            </a:r>
            <a:endParaRPr lang="en-US" dirty="0"/>
          </a:p>
        </p:txBody>
      </p:sp>
      <p:sp>
        <p:nvSpPr>
          <p:cNvPr id="3" name="Content Placeholder 2"/>
          <p:cNvSpPr>
            <a:spLocks noGrp="1"/>
          </p:cNvSpPr>
          <p:nvPr>
            <p:ph idx="1"/>
          </p:nvPr>
        </p:nvSpPr>
        <p:spPr>
          <a:xfrm>
            <a:off x="519112" y="1910080"/>
            <a:ext cx="11149013" cy="2000548"/>
          </a:xfrm>
        </p:spPr>
        <p:txBody>
          <a:bodyPr/>
          <a:lstStyle/>
          <a:p>
            <a:r>
              <a:rPr lang="en-US" dirty="0" smtClean="0"/>
              <a:t>Most things “just work” with </a:t>
            </a:r>
            <a:r>
              <a:rPr lang="en-US" dirty="0" err="1" smtClean="0"/>
              <a:t>columnstore</a:t>
            </a:r>
            <a:r>
              <a:rPr lang="en-US" dirty="0" smtClean="0"/>
              <a:t> indexes</a:t>
            </a:r>
          </a:p>
          <a:p>
            <a:pPr lvl="1"/>
            <a:r>
              <a:rPr lang="en-US" dirty="0" smtClean="0"/>
              <a:t>Backup and restore</a:t>
            </a:r>
          </a:p>
          <a:p>
            <a:pPr lvl="1"/>
            <a:r>
              <a:rPr lang="en-US" dirty="0" smtClean="0"/>
              <a:t>Mirroring</a:t>
            </a:r>
          </a:p>
          <a:p>
            <a:pPr lvl="1"/>
            <a:r>
              <a:rPr lang="en-US" dirty="0" smtClean="0"/>
              <a:t>Log shipping</a:t>
            </a:r>
          </a:p>
          <a:p>
            <a:pPr lvl="1"/>
            <a:r>
              <a:rPr lang="en-US" dirty="0" smtClean="0"/>
              <a:t>SSMS</a:t>
            </a:r>
          </a:p>
          <a:p>
            <a:pPr lvl="1"/>
            <a:r>
              <a:rPr lang="en-US" dirty="0" smtClean="0"/>
              <a:t>Administration, tools</a:t>
            </a:r>
          </a:p>
        </p:txBody>
      </p:sp>
    </p:spTree>
    <p:extLst>
      <p:ext uri="{BB962C8B-B14F-4D97-AF65-F5344CB8AC3E}">
        <p14:creationId xmlns:p14="http://schemas.microsoft.com/office/powerpoint/2010/main" val="47896160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type restrictions</a:t>
            </a:r>
            <a:endParaRPr lang="en-US" dirty="0"/>
          </a:p>
        </p:txBody>
      </p:sp>
      <p:sp>
        <p:nvSpPr>
          <p:cNvPr id="3" name="Content Placeholder 2"/>
          <p:cNvSpPr>
            <a:spLocks noGrp="1"/>
          </p:cNvSpPr>
          <p:nvPr>
            <p:ph type="body" sz="quarter" idx="10"/>
          </p:nvPr>
        </p:nvSpPr>
        <p:spPr/>
        <p:txBody>
          <a:bodyPr/>
          <a:lstStyle/>
          <a:p>
            <a:pPr lvl="1"/>
            <a:r>
              <a:rPr lang="en-US" dirty="0" smtClean="0"/>
              <a:t>Unsupported types</a:t>
            </a:r>
          </a:p>
          <a:p>
            <a:pPr lvl="2"/>
            <a:r>
              <a:rPr lang="en-US" dirty="0" smtClean="0"/>
              <a:t>decimal &gt; 18 digits</a:t>
            </a:r>
          </a:p>
          <a:p>
            <a:pPr lvl="2"/>
            <a:r>
              <a:rPr lang="en-US" dirty="0" smtClean="0"/>
              <a:t>Binary</a:t>
            </a:r>
          </a:p>
          <a:p>
            <a:pPr lvl="2"/>
            <a:r>
              <a:rPr lang="en-US" dirty="0" smtClean="0"/>
              <a:t>BLOB</a:t>
            </a:r>
          </a:p>
          <a:p>
            <a:pPr lvl="2"/>
            <a:r>
              <a:rPr lang="en-US" dirty="0" smtClean="0"/>
              <a:t>(n)</a:t>
            </a:r>
            <a:r>
              <a:rPr lang="en-US" dirty="0" err="1" smtClean="0"/>
              <a:t>varchar</a:t>
            </a:r>
            <a:r>
              <a:rPr lang="en-US" dirty="0" smtClean="0"/>
              <a:t>(max)</a:t>
            </a:r>
          </a:p>
          <a:p>
            <a:pPr lvl="2"/>
            <a:r>
              <a:rPr lang="en-US" dirty="0" err="1" smtClean="0"/>
              <a:t>Uniqueidentifier</a:t>
            </a:r>
            <a:endParaRPr lang="en-US" dirty="0" smtClean="0"/>
          </a:p>
          <a:p>
            <a:pPr lvl="2"/>
            <a:r>
              <a:rPr lang="en-US" dirty="0" smtClean="0"/>
              <a:t>Date/time types &gt; 8 bytes</a:t>
            </a:r>
          </a:p>
          <a:p>
            <a:pPr lvl="2"/>
            <a:r>
              <a:rPr lang="en-US" dirty="0" smtClean="0"/>
              <a:t>CLR</a:t>
            </a:r>
          </a:p>
        </p:txBody>
      </p:sp>
    </p:spTree>
    <p:extLst>
      <p:ext uri="{BB962C8B-B14F-4D97-AF65-F5344CB8AC3E}">
        <p14:creationId xmlns:p14="http://schemas.microsoft.com/office/powerpoint/2010/main" val="113881074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Query performance restrictions</a:t>
            </a:r>
            <a:endParaRPr lang="en-US" dirty="0"/>
          </a:p>
        </p:txBody>
      </p:sp>
      <p:sp>
        <p:nvSpPr>
          <p:cNvPr id="3" name="Content Placeholder 2"/>
          <p:cNvSpPr>
            <a:spLocks noGrp="1"/>
          </p:cNvSpPr>
          <p:nvPr>
            <p:ph idx="1"/>
          </p:nvPr>
        </p:nvSpPr>
        <p:spPr>
          <a:xfrm>
            <a:off x="519112" y="1447799"/>
            <a:ext cx="11149013" cy="2948499"/>
          </a:xfrm>
        </p:spPr>
        <p:txBody>
          <a:bodyPr/>
          <a:lstStyle/>
          <a:p>
            <a:r>
              <a:rPr lang="en-US" dirty="0" smtClean="0"/>
              <a:t>Outer joins</a:t>
            </a:r>
          </a:p>
          <a:p>
            <a:r>
              <a:rPr lang="en-US" dirty="0" smtClean="0"/>
              <a:t>Unions</a:t>
            </a:r>
          </a:p>
          <a:p>
            <a:r>
              <a:rPr lang="en-US" dirty="0" smtClean="0"/>
              <a:t>Consider modifying queries to hit “sweet spot”</a:t>
            </a:r>
          </a:p>
          <a:p>
            <a:pPr lvl="1"/>
            <a:r>
              <a:rPr lang="en-US" dirty="0" smtClean="0"/>
              <a:t>Inner joins</a:t>
            </a:r>
          </a:p>
          <a:p>
            <a:pPr lvl="1"/>
            <a:r>
              <a:rPr lang="en-US" dirty="0" smtClean="0"/>
              <a:t>Star joins</a:t>
            </a:r>
          </a:p>
          <a:p>
            <a:pPr lvl="1"/>
            <a:r>
              <a:rPr lang="en-US" dirty="0" smtClean="0"/>
              <a:t>Aggregation</a:t>
            </a:r>
            <a:endParaRPr lang="en-US" dirty="0"/>
          </a:p>
        </p:txBody>
      </p:sp>
    </p:spTree>
    <p:extLst>
      <p:ext uri="{BB962C8B-B14F-4D97-AF65-F5344CB8AC3E}">
        <p14:creationId xmlns:p14="http://schemas.microsoft.com/office/powerpoint/2010/main" val="155537542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Loading new data into a columnstore index</a:t>
            </a:r>
            <a:endParaRPr lang="en-US" dirty="0"/>
          </a:p>
        </p:txBody>
      </p:sp>
      <p:sp>
        <p:nvSpPr>
          <p:cNvPr id="3" name="Content Placeholder 2"/>
          <p:cNvSpPr>
            <a:spLocks noGrp="1"/>
          </p:cNvSpPr>
          <p:nvPr>
            <p:ph type="body" sz="quarter" idx="10"/>
          </p:nvPr>
        </p:nvSpPr>
        <p:spPr/>
        <p:txBody>
          <a:bodyPr/>
          <a:lstStyle/>
          <a:p>
            <a:pPr lvl="1"/>
            <a:r>
              <a:rPr lang="en-US" smtClean="0"/>
              <a:t>Columnstore makes table read-only</a:t>
            </a:r>
          </a:p>
          <a:p>
            <a:pPr lvl="1"/>
            <a:r>
              <a:rPr lang="en-US" smtClean="0"/>
              <a:t>Partition switching allowed</a:t>
            </a:r>
          </a:p>
          <a:p>
            <a:pPr lvl="1"/>
            <a:r>
              <a:rPr lang="en-US" smtClean="0"/>
              <a:t>INSERT, UPDATE, DELETE, and MERGE not allowed</a:t>
            </a:r>
          </a:p>
          <a:p>
            <a:pPr lvl="1"/>
            <a:r>
              <a:rPr lang="en-US" smtClean="0"/>
              <a:t>Two recommended methods for loading data</a:t>
            </a:r>
          </a:p>
          <a:p>
            <a:pPr lvl="1"/>
            <a:r>
              <a:rPr lang="en-US" smtClean="0"/>
              <a:t>Disable, update, rebuild</a:t>
            </a:r>
          </a:p>
          <a:p>
            <a:pPr lvl="1"/>
            <a:r>
              <a:rPr lang="en-US" smtClean="0"/>
              <a:t>Partition switching</a:t>
            </a:r>
            <a:endParaRPr lang="en-US" dirty="0" smtClean="0"/>
          </a:p>
        </p:txBody>
      </p:sp>
    </p:spTree>
    <p:extLst>
      <p:ext uri="{BB962C8B-B14F-4D97-AF65-F5344CB8AC3E}">
        <p14:creationId xmlns:p14="http://schemas.microsoft.com/office/powerpoint/2010/main" val="409879393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Adding data to a table with a </a:t>
            </a:r>
            <a:br>
              <a:rPr lang="en-US" dirty="0" smtClean="0"/>
            </a:br>
            <a:r>
              <a:rPr lang="en-US" dirty="0" err="1" smtClean="0"/>
              <a:t>columnstore</a:t>
            </a:r>
            <a:r>
              <a:rPr lang="en-US" dirty="0" smtClean="0"/>
              <a:t> index</a:t>
            </a:r>
            <a:endParaRPr lang="en-US" dirty="0"/>
          </a:p>
        </p:txBody>
      </p:sp>
      <p:sp>
        <p:nvSpPr>
          <p:cNvPr id="3" name="Content Placeholder 2"/>
          <p:cNvSpPr>
            <a:spLocks noGrp="1"/>
          </p:cNvSpPr>
          <p:nvPr>
            <p:ph idx="1"/>
          </p:nvPr>
        </p:nvSpPr>
        <p:spPr>
          <a:xfrm>
            <a:off x="519112" y="1905000"/>
            <a:ext cx="11149013" cy="3016210"/>
          </a:xfrm>
        </p:spPr>
        <p:txBody>
          <a:bodyPr/>
          <a:lstStyle/>
          <a:p>
            <a:r>
              <a:rPr lang="en-US" dirty="0" smtClean="0"/>
              <a:t>Method 1: Disable the </a:t>
            </a:r>
            <a:r>
              <a:rPr lang="en-US" dirty="0" err="1" smtClean="0"/>
              <a:t>columnstore</a:t>
            </a:r>
            <a:r>
              <a:rPr lang="en-US" dirty="0" smtClean="0"/>
              <a:t> index</a:t>
            </a:r>
          </a:p>
          <a:p>
            <a:r>
              <a:rPr lang="en-US" dirty="0" smtClean="0"/>
              <a:t>Disable (or drop) the index</a:t>
            </a:r>
          </a:p>
          <a:p>
            <a:pPr lvl="1"/>
            <a:r>
              <a:rPr lang="en-US" dirty="0" smtClean="0"/>
              <a:t>ALTER INDEX </a:t>
            </a:r>
            <a:r>
              <a:rPr lang="en-US" dirty="0" err="1" smtClean="0"/>
              <a:t>my_index</a:t>
            </a:r>
            <a:r>
              <a:rPr lang="en-US" dirty="0" smtClean="0"/>
              <a:t> ON </a:t>
            </a:r>
            <a:r>
              <a:rPr lang="en-US" dirty="0" err="1" smtClean="0"/>
              <a:t>MyTable</a:t>
            </a:r>
            <a:r>
              <a:rPr lang="en-US" dirty="0" smtClean="0"/>
              <a:t> DISABLE</a:t>
            </a:r>
          </a:p>
          <a:p>
            <a:r>
              <a:rPr lang="en-US" dirty="0" smtClean="0"/>
              <a:t>Update the table</a:t>
            </a:r>
          </a:p>
          <a:p>
            <a:r>
              <a:rPr lang="en-US" dirty="0" smtClean="0"/>
              <a:t>Rebuild the </a:t>
            </a:r>
            <a:r>
              <a:rPr lang="en-US" dirty="0" err="1" smtClean="0"/>
              <a:t>columnstore</a:t>
            </a:r>
            <a:r>
              <a:rPr lang="en-US" dirty="0" smtClean="0"/>
              <a:t> index</a:t>
            </a:r>
          </a:p>
          <a:p>
            <a:pPr lvl="1"/>
            <a:r>
              <a:rPr lang="en-US" dirty="0" smtClean="0"/>
              <a:t>ALTER INDEX </a:t>
            </a:r>
            <a:r>
              <a:rPr lang="en-US" dirty="0" err="1" smtClean="0"/>
              <a:t>my_index</a:t>
            </a:r>
            <a:r>
              <a:rPr lang="en-US" dirty="0" smtClean="0"/>
              <a:t> ON </a:t>
            </a:r>
            <a:r>
              <a:rPr lang="en-US" dirty="0" err="1" smtClean="0"/>
              <a:t>MyTable</a:t>
            </a:r>
            <a:r>
              <a:rPr lang="en-US" dirty="0" smtClean="0"/>
              <a:t> REBUILD</a:t>
            </a:r>
            <a:endParaRPr lang="en-US" dirty="0"/>
          </a:p>
        </p:txBody>
      </p:sp>
    </p:spTree>
    <p:extLst>
      <p:ext uri="{BB962C8B-B14F-4D97-AF65-F5344CB8AC3E}">
        <p14:creationId xmlns:p14="http://schemas.microsoft.com/office/powerpoint/2010/main" val="61287696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Adding data to a table with a </a:t>
            </a:r>
            <a:br>
              <a:rPr lang="en-US" dirty="0" smtClean="0"/>
            </a:br>
            <a:r>
              <a:rPr lang="en-US" dirty="0" err="1" smtClean="0"/>
              <a:t>columnstore</a:t>
            </a:r>
            <a:r>
              <a:rPr lang="en-US" dirty="0" smtClean="0"/>
              <a:t> index</a:t>
            </a:r>
            <a:endParaRPr lang="en-US" dirty="0"/>
          </a:p>
        </p:txBody>
      </p:sp>
      <p:sp>
        <p:nvSpPr>
          <p:cNvPr id="3" name="Content Placeholder 2"/>
          <p:cNvSpPr>
            <a:spLocks noGrp="1"/>
          </p:cNvSpPr>
          <p:nvPr>
            <p:ph idx="1"/>
          </p:nvPr>
        </p:nvSpPr>
        <p:spPr>
          <a:xfrm>
            <a:off x="519906" y="1899920"/>
            <a:ext cx="11149013" cy="2000548"/>
          </a:xfrm>
        </p:spPr>
        <p:txBody>
          <a:bodyPr/>
          <a:lstStyle/>
          <a:p>
            <a:r>
              <a:rPr lang="en-US" dirty="0" smtClean="0"/>
              <a:t>Method 2: Use Partitioning</a:t>
            </a:r>
          </a:p>
          <a:p>
            <a:r>
              <a:rPr lang="en-US" dirty="0" smtClean="0"/>
              <a:t>Load new data into a staging table</a:t>
            </a:r>
          </a:p>
          <a:p>
            <a:r>
              <a:rPr lang="en-US" dirty="0" smtClean="0"/>
              <a:t>Build a </a:t>
            </a:r>
            <a:r>
              <a:rPr lang="en-US" dirty="0" err="1" smtClean="0"/>
              <a:t>columnstore</a:t>
            </a:r>
            <a:r>
              <a:rPr lang="en-US" dirty="0" smtClean="0"/>
              <a:t> index</a:t>
            </a:r>
          </a:p>
          <a:p>
            <a:pPr lvl="2"/>
            <a:r>
              <a:rPr lang="en-US" dirty="0" smtClean="0"/>
              <a:t>CREATE NONCLUSTERED COLUMNSTORE INDEX </a:t>
            </a:r>
            <a:r>
              <a:rPr lang="en-US" dirty="0" err="1" smtClean="0"/>
              <a:t>my_index</a:t>
            </a:r>
            <a:r>
              <a:rPr lang="en-US" dirty="0" smtClean="0"/>
              <a:t> ON </a:t>
            </a:r>
            <a:r>
              <a:rPr lang="en-US" dirty="0" err="1" smtClean="0"/>
              <a:t>StagingT</a:t>
            </a:r>
            <a:r>
              <a:rPr lang="en-US" dirty="0" smtClean="0"/>
              <a:t>(</a:t>
            </a:r>
            <a:r>
              <a:rPr lang="en-US" dirty="0" err="1" smtClean="0"/>
              <a:t>OrderDate</a:t>
            </a:r>
            <a:r>
              <a:rPr lang="en-US" dirty="0" smtClean="0"/>
              <a:t>, </a:t>
            </a:r>
            <a:r>
              <a:rPr lang="en-US" dirty="0" err="1" smtClean="0"/>
              <a:t>ProductID</a:t>
            </a:r>
            <a:r>
              <a:rPr lang="en-US" dirty="0" smtClean="0"/>
              <a:t>, </a:t>
            </a:r>
            <a:r>
              <a:rPr lang="en-US" dirty="0" err="1" smtClean="0"/>
              <a:t>SaleAmount</a:t>
            </a:r>
            <a:r>
              <a:rPr lang="en-US" dirty="0" smtClean="0"/>
              <a:t>)</a:t>
            </a:r>
          </a:p>
          <a:p>
            <a:r>
              <a:rPr lang="en-US" dirty="0" smtClean="0"/>
              <a:t>Split empty partition</a:t>
            </a:r>
          </a:p>
          <a:p>
            <a:r>
              <a:rPr lang="en-US" dirty="0" smtClean="0"/>
              <a:t>Switch the partition into the table</a:t>
            </a:r>
          </a:p>
          <a:p>
            <a:pPr lvl="2"/>
            <a:r>
              <a:rPr lang="en-US" dirty="0" smtClean="0"/>
              <a:t>ALTER TABLE </a:t>
            </a:r>
            <a:r>
              <a:rPr lang="en-US" dirty="0" err="1" smtClean="0"/>
              <a:t>StagingT</a:t>
            </a:r>
            <a:r>
              <a:rPr lang="en-US" dirty="0" smtClean="0"/>
              <a:t> SWITCH TO T PARTITION 5</a:t>
            </a:r>
          </a:p>
          <a:p>
            <a:pPr lvl="1"/>
            <a:endParaRPr lang="en-US" dirty="0" smtClean="0"/>
          </a:p>
        </p:txBody>
      </p:sp>
    </p:spTree>
    <p:extLst>
      <p:ext uri="{BB962C8B-B14F-4D97-AF65-F5344CB8AC3E}">
        <p14:creationId xmlns:p14="http://schemas.microsoft.com/office/powerpoint/2010/main" val="20704261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Today</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35" y="2851030"/>
            <a:ext cx="4875530" cy="3735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3045" y="3276600"/>
            <a:ext cx="1015735"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133045" y="3449598"/>
            <a:ext cx="1218882" cy="553998"/>
          </a:xfrm>
          <a:prstGeom prst="rect">
            <a:avLst/>
          </a:prstGeom>
          <a:noFill/>
        </p:spPr>
        <p:txBody>
          <a:bodyPr wrap="square" rtlCol="0">
            <a:spAutoFit/>
          </a:bodyPr>
          <a:lstStyle/>
          <a:p>
            <a:r>
              <a:rPr lang="en-US" sz="1000" dirty="0" smtClean="0">
                <a:latin typeface="Arial Narrow" pitchFamily="34" charset="0"/>
              </a:rPr>
              <a:t>SELECT prod ..</a:t>
            </a:r>
          </a:p>
          <a:p>
            <a:r>
              <a:rPr lang="en-US" sz="1000" dirty="0" smtClean="0">
                <a:latin typeface="Arial Narrow" pitchFamily="34" charset="0"/>
              </a:rPr>
              <a:t>FROM Product, ,,,</a:t>
            </a:r>
          </a:p>
          <a:p>
            <a:r>
              <a:rPr lang="en-US" sz="1000" dirty="0" smtClean="0">
                <a:latin typeface="Arial Narrow" pitchFamily="34" charset="0"/>
              </a:rPr>
              <a:t>WHERE ….</a:t>
            </a:r>
            <a:endParaRPr lang="en-US" sz="1000" dirty="0">
              <a:latin typeface="Arial Narrow" pitchFamily="34" charset="0"/>
            </a:endParaRPr>
          </a:p>
        </p:txBody>
      </p:sp>
    </p:spTree>
    <p:extLst>
      <p:ext uri="{BB962C8B-B14F-4D97-AF65-F5344CB8AC3E}">
        <p14:creationId xmlns:p14="http://schemas.microsoft.com/office/powerpoint/2010/main" val="68019223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8598"/>
          </a:xfrm>
        </p:spPr>
        <p:txBody>
          <a:bodyPr/>
          <a:lstStyle/>
          <a:p>
            <a:r>
              <a:rPr lang="en-US" sz="3600" dirty="0" smtClean="0"/>
              <a:t>Advanced near-real-time append</a:t>
            </a:r>
            <a:endParaRPr lang="en-US" sz="3600" dirty="0"/>
          </a:p>
        </p:txBody>
      </p:sp>
      <p:sp>
        <p:nvSpPr>
          <p:cNvPr id="3" name="Content Placeholder 2"/>
          <p:cNvSpPr>
            <a:spLocks noGrp="1"/>
          </p:cNvSpPr>
          <p:nvPr>
            <p:ph idx="1"/>
          </p:nvPr>
        </p:nvSpPr>
        <p:spPr>
          <a:xfrm>
            <a:off x="519112" y="1447799"/>
            <a:ext cx="11149013" cy="4610493"/>
          </a:xfrm>
        </p:spPr>
        <p:txBody>
          <a:bodyPr/>
          <a:lstStyle/>
          <a:p>
            <a:r>
              <a:rPr lang="en-US" dirty="0" smtClean="0"/>
              <a:t>Partitioned table with columnstore index</a:t>
            </a:r>
          </a:p>
          <a:p>
            <a:r>
              <a:rPr lang="en-US" dirty="0" smtClean="0"/>
              <a:t>Keep copy of data from latest partition in separate row-store table S</a:t>
            </a:r>
          </a:p>
          <a:p>
            <a:r>
              <a:rPr lang="en-US" dirty="0" smtClean="0"/>
              <a:t>While(True) {</a:t>
            </a:r>
          </a:p>
          <a:p>
            <a:pPr marL="863600" lvl="2" indent="0">
              <a:buNone/>
            </a:pPr>
            <a:r>
              <a:rPr lang="en-US" dirty="0" smtClean="0"/>
              <a:t>Append new data to S for desired period (say 15 minutes)</a:t>
            </a:r>
          </a:p>
          <a:p>
            <a:pPr marL="863600" lvl="2" indent="0">
              <a:buNone/>
            </a:pPr>
            <a:r>
              <a:rPr lang="en-US" dirty="0" smtClean="0"/>
              <a:t>Columnstore index S</a:t>
            </a:r>
          </a:p>
          <a:p>
            <a:pPr marL="863600" lvl="2" indent="0">
              <a:buNone/>
            </a:pPr>
            <a:r>
              <a:rPr lang="en-US" dirty="0" smtClean="0"/>
              <a:t>Swap S with newest partition</a:t>
            </a:r>
          </a:p>
          <a:p>
            <a:pPr marL="863600" lvl="2" indent="0">
              <a:buNone/>
            </a:pPr>
            <a:r>
              <a:rPr lang="en-US" dirty="0" smtClean="0"/>
              <a:t>Drop columnstore index on S</a:t>
            </a:r>
          </a:p>
          <a:p>
            <a:pPr marL="863600" lvl="2" indent="0">
              <a:buNone/>
            </a:pPr>
            <a:r>
              <a:rPr lang="en-US" dirty="0" smtClean="0"/>
              <a:t>Insert rows in S to “catch up” S to current time</a:t>
            </a:r>
          </a:p>
          <a:p>
            <a:pPr marL="460375" lvl="1" indent="0">
              <a:buNone/>
            </a:pPr>
            <a:r>
              <a:rPr lang="en-US" dirty="0"/>
              <a:t>}</a:t>
            </a:r>
            <a:endParaRPr lang="en-US" dirty="0" smtClean="0"/>
          </a:p>
        </p:txBody>
      </p:sp>
    </p:spTree>
    <p:extLst>
      <p:ext uri="{BB962C8B-B14F-4D97-AF65-F5344CB8AC3E}">
        <p14:creationId xmlns:p14="http://schemas.microsoft.com/office/powerpoint/2010/main" val="312090592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When to build a columnstore index</a:t>
            </a:r>
            <a:endParaRPr lang="en-US" dirty="0"/>
          </a:p>
        </p:txBody>
      </p:sp>
      <p:sp>
        <p:nvSpPr>
          <p:cNvPr id="3" name="Content Placeholder 2"/>
          <p:cNvSpPr>
            <a:spLocks noGrp="1"/>
          </p:cNvSpPr>
          <p:nvPr>
            <p:ph idx="1"/>
          </p:nvPr>
        </p:nvSpPr>
        <p:spPr/>
        <p:txBody>
          <a:bodyPr/>
          <a:lstStyle/>
          <a:p>
            <a:r>
              <a:rPr lang="en-US" smtClean="0"/>
              <a:t>Read-mostly workload</a:t>
            </a:r>
          </a:p>
          <a:p>
            <a:r>
              <a:rPr lang="en-US" smtClean="0"/>
              <a:t>Most updates are appending new data</a:t>
            </a:r>
          </a:p>
          <a:p>
            <a:r>
              <a:rPr lang="en-US" smtClean="0"/>
              <a:t>Workflow permits partitioning or index drop/rebuild </a:t>
            </a:r>
          </a:p>
          <a:p>
            <a:pPr lvl="1"/>
            <a:r>
              <a:rPr lang="en-US" smtClean="0"/>
              <a:t>Typically a nightly load window</a:t>
            </a:r>
          </a:p>
          <a:p>
            <a:r>
              <a:rPr lang="en-US" smtClean="0"/>
              <a:t>Queries often scan &amp; aggregate lots of data</a:t>
            </a:r>
          </a:p>
          <a:p>
            <a:endParaRPr lang="en-US" dirty="0"/>
          </a:p>
        </p:txBody>
      </p:sp>
    </p:spTree>
    <p:extLst>
      <p:ext uri="{BB962C8B-B14F-4D97-AF65-F5344CB8AC3E}">
        <p14:creationId xmlns:p14="http://schemas.microsoft.com/office/powerpoint/2010/main" val="180940341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tables to columnstore index</a:t>
            </a:r>
            <a:endParaRPr lang="en-US" dirty="0"/>
          </a:p>
        </p:txBody>
      </p:sp>
      <p:sp>
        <p:nvSpPr>
          <p:cNvPr id="3" name="Content Placeholder 2"/>
          <p:cNvSpPr>
            <a:spLocks noGrp="1"/>
          </p:cNvSpPr>
          <p:nvPr>
            <p:ph idx="1"/>
          </p:nvPr>
        </p:nvSpPr>
        <p:spPr/>
        <p:txBody>
          <a:bodyPr/>
          <a:lstStyle/>
          <a:p>
            <a:r>
              <a:rPr lang="en-US" smtClean="0"/>
              <a:t>Large fact tables</a:t>
            </a:r>
          </a:p>
          <a:p>
            <a:r>
              <a:rPr lang="en-US" smtClean="0"/>
              <a:t>(Maybe) very large dimension tables</a:t>
            </a:r>
          </a:p>
          <a:p>
            <a:endParaRPr lang="en-US" dirty="0"/>
          </a:p>
        </p:txBody>
      </p:sp>
    </p:spTree>
    <p:extLst>
      <p:ext uri="{BB962C8B-B14F-4D97-AF65-F5344CB8AC3E}">
        <p14:creationId xmlns:p14="http://schemas.microsoft.com/office/powerpoint/2010/main" val="228966319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When not to build a columnstore index</a:t>
            </a:r>
            <a:endParaRPr lang="en-US" dirty="0"/>
          </a:p>
        </p:txBody>
      </p:sp>
      <p:sp>
        <p:nvSpPr>
          <p:cNvPr id="3" name="Content Placeholder 2"/>
          <p:cNvSpPr>
            <a:spLocks noGrp="1"/>
          </p:cNvSpPr>
          <p:nvPr>
            <p:ph idx="1"/>
          </p:nvPr>
        </p:nvSpPr>
        <p:spPr/>
        <p:txBody>
          <a:bodyPr/>
          <a:lstStyle/>
          <a:p>
            <a:r>
              <a:rPr lang="en-US" smtClean="0"/>
              <a:t>Frequent updates</a:t>
            </a:r>
          </a:p>
          <a:p>
            <a:r>
              <a:rPr lang="en-US" smtClean="0"/>
              <a:t>Partition switching or rebuilding index doesn’t fit workflow</a:t>
            </a:r>
          </a:p>
          <a:p>
            <a:r>
              <a:rPr lang="en-US" smtClean="0"/>
              <a:t>Frequent small look up queries</a:t>
            </a:r>
          </a:p>
          <a:p>
            <a:pPr lvl="1"/>
            <a:r>
              <a:rPr lang="en-US" smtClean="0"/>
              <a:t>B-tree indexes may give better performance</a:t>
            </a:r>
          </a:p>
          <a:p>
            <a:r>
              <a:rPr lang="en-US" smtClean="0"/>
              <a:t>Your workload does not benefit</a:t>
            </a:r>
            <a:endParaRPr lang="en-US" dirty="0"/>
          </a:p>
        </p:txBody>
      </p:sp>
    </p:spTree>
    <p:extLst>
      <p:ext uri="{BB962C8B-B14F-4D97-AF65-F5344CB8AC3E}">
        <p14:creationId xmlns:p14="http://schemas.microsoft.com/office/powerpoint/2010/main" val="150987322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Apollo in a nutshell</a:t>
            </a:r>
            <a:endParaRPr lang="en-US" dirty="0"/>
          </a:p>
        </p:txBody>
      </p:sp>
      <p:sp>
        <p:nvSpPr>
          <p:cNvPr id="5" name="TextBox 4"/>
          <p:cNvSpPr txBox="1"/>
          <p:nvPr/>
        </p:nvSpPr>
        <p:spPr>
          <a:xfrm>
            <a:off x="2715910" y="4336107"/>
            <a:ext cx="6835526" cy="584775"/>
          </a:xfrm>
          <a:prstGeom prst="rect">
            <a:avLst/>
          </a:prstGeom>
          <a:noFill/>
        </p:spPr>
        <p:txBody>
          <a:bodyPr wrap="none" rtlCol="0">
            <a:spAutoFit/>
          </a:bodyPr>
          <a:lstStyle/>
          <a:p>
            <a:pPr algn="ctr"/>
            <a:r>
              <a:rPr lang="en-US" sz="3200" dirty="0" smtClean="0"/>
              <a:t>Astonishing speedup for DW queries</a:t>
            </a:r>
          </a:p>
        </p:txBody>
      </p:sp>
      <p:sp>
        <p:nvSpPr>
          <p:cNvPr id="6" name="TextBox 5"/>
          <p:cNvSpPr txBox="1"/>
          <p:nvPr/>
        </p:nvSpPr>
        <p:spPr>
          <a:xfrm>
            <a:off x="3538797" y="1685925"/>
            <a:ext cx="5240537" cy="1569660"/>
          </a:xfrm>
          <a:prstGeom prst="rect">
            <a:avLst/>
          </a:prstGeom>
          <a:noFill/>
        </p:spPr>
        <p:txBody>
          <a:bodyPr wrap="none" rtlCol="0">
            <a:spAutoFit/>
          </a:bodyPr>
          <a:lstStyle/>
          <a:p>
            <a:pPr algn="ctr"/>
            <a:r>
              <a:rPr lang="en-US" sz="3200" dirty="0" err="1" smtClean="0"/>
              <a:t>Columnstore</a:t>
            </a:r>
            <a:r>
              <a:rPr lang="en-US" sz="3200" dirty="0" smtClean="0"/>
              <a:t> technology</a:t>
            </a:r>
          </a:p>
          <a:p>
            <a:pPr algn="ctr"/>
            <a:r>
              <a:rPr lang="en-US" sz="3200" dirty="0" smtClean="0"/>
              <a:t>+</a:t>
            </a:r>
          </a:p>
          <a:p>
            <a:pPr algn="ctr"/>
            <a:r>
              <a:rPr lang="en-US" sz="3200" dirty="0" smtClean="0"/>
              <a:t>Advanced query processing</a:t>
            </a:r>
            <a:endParaRPr lang="en-US" sz="3200" dirty="0"/>
          </a:p>
        </p:txBody>
      </p:sp>
      <p:sp>
        <p:nvSpPr>
          <p:cNvPr id="8" name="Down Arrow 7"/>
          <p:cNvSpPr/>
          <p:nvPr/>
        </p:nvSpPr>
        <p:spPr>
          <a:xfrm>
            <a:off x="5846065" y="3295650"/>
            <a:ext cx="646008"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14811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Tree>
    <p:extLst>
      <p:ext uri="{BB962C8B-B14F-4D97-AF65-F5344CB8AC3E}">
        <p14:creationId xmlns:p14="http://schemas.microsoft.com/office/powerpoint/2010/main" val="367439115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Database Platform (DAT)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3125373"/>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t>Try the new SQL Server Mission Critical </a:t>
            </a:r>
            <a:r>
              <a:rPr lang="en-US" sz="2400" dirty="0" err="1" smtClean="0"/>
              <a:t>BareMetal</a:t>
            </a:r>
            <a:r>
              <a:rPr lang="en-US" sz="2400" dirty="0" smtClean="0"/>
              <a:t> Hand’s on-Labs</a:t>
            </a:r>
            <a:endParaRPr lang="en-US" sz="2400" dirty="0"/>
          </a:p>
        </p:txBody>
      </p:sp>
      <p:sp>
        <p:nvSpPr>
          <p:cNvPr id="17" name="Rectangle 16"/>
          <p:cNvSpPr/>
          <p:nvPr/>
        </p:nvSpPr>
        <p:spPr bwMode="auto">
          <a:xfrm>
            <a:off x="507868" y="1256675"/>
            <a:ext cx="11173090" cy="168046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1" indent="-460375">
              <a:lnSpc>
                <a:spcPct val="90000"/>
              </a:lnSpc>
              <a:spcBef>
                <a:spcPct val="20000"/>
              </a:spcBef>
              <a:buSzPct val="90000"/>
              <a:buBlip>
                <a:blip r:embed="rId3"/>
              </a:buBlip>
            </a:pPr>
            <a:r>
              <a:rPr lang="en-US" sz="2400" dirty="0" smtClean="0"/>
              <a:t>Visit the updated website for SQL Server</a:t>
            </a:r>
            <a:r>
              <a:rPr lang="en-US" sz="2400" dirty="0">
                <a:solidFill>
                  <a:srgbClr val="FFFFFF"/>
                </a:solidFill>
              </a:rPr>
              <a:t>®</a:t>
            </a:r>
            <a:r>
              <a:rPr lang="en-US" sz="2400" dirty="0" smtClean="0"/>
              <a:t> Code Name “Denali” on </a:t>
            </a:r>
            <a:r>
              <a:rPr lang="en-US" sz="2400" u="sng" dirty="0">
                <a:hlinkClick r:id="rId4"/>
              </a:rPr>
              <a:t>www.microsoft.com/sqlserver</a:t>
            </a:r>
            <a:r>
              <a:rPr lang="en-US" sz="2400" dirty="0"/>
              <a:t> </a:t>
            </a:r>
            <a:r>
              <a:rPr lang="en-US" sz="2400" dirty="0" smtClean="0"/>
              <a:t>and sign to be notified when the next                                CTP is available</a:t>
            </a:r>
          </a:p>
          <a:p>
            <a:pPr marL="460375" lvl="1" indent="-460375">
              <a:lnSpc>
                <a:spcPct val="90000"/>
              </a:lnSpc>
              <a:spcBef>
                <a:spcPct val="20000"/>
              </a:spcBef>
              <a:buSzPct val="90000"/>
              <a:buBlip>
                <a:blip r:embed="rId3"/>
              </a:buBlip>
            </a:pPr>
            <a:r>
              <a:rPr lang="en-US" sz="2400" dirty="0" smtClean="0"/>
              <a:t>Follow </a:t>
            </a:r>
            <a:r>
              <a:rPr lang="en-US" sz="2400" dirty="0"/>
              <a:t>the @SQLServer Twitter account to watch for </a:t>
            </a:r>
            <a:r>
              <a:rPr lang="en-US" sz="2400" dirty="0" smtClean="0"/>
              <a:t>updates</a:t>
            </a:r>
            <a:endParaRPr lang="en-US" sz="2400" dirty="0"/>
          </a:p>
        </p:txBody>
      </p:sp>
      <p:sp>
        <p:nvSpPr>
          <p:cNvPr id="9" name="Rectangle 8"/>
          <p:cNvSpPr/>
          <p:nvPr/>
        </p:nvSpPr>
        <p:spPr bwMode="auto">
          <a:xfrm>
            <a:off x="507868" y="3936990"/>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t>Visit the </a:t>
            </a:r>
            <a:r>
              <a:rPr lang="en-US" sz="2400" dirty="0">
                <a:solidFill>
                  <a:srgbClr val="FFFFFF"/>
                </a:solidFill>
              </a:rPr>
              <a:t>SQL </a:t>
            </a:r>
            <a:r>
              <a:rPr lang="en-US" sz="2400" dirty="0" smtClean="0">
                <a:solidFill>
                  <a:srgbClr val="FFFFFF"/>
                </a:solidFill>
              </a:rPr>
              <a:t>Server Product Demo Stations in the DBI Track section of the </a:t>
            </a:r>
            <a:r>
              <a:rPr lang="en-US" sz="2400" dirty="0">
                <a:solidFill>
                  <a:srgbClr val="FFFFFF">
                    <a:alpha val="99000"/>
                  </a:srgbClr>
                </a:solidFill>
              </a:rPr>
              <a:t>Expo/TLC </a:t>
            </a:r>
            <a:r>
              <a:rPr lang="en-US" sz="2400" dirty="0" smtClean="0">
                <a:solidFill>
                  <a:srgbClr val="FFFFFF">
                    <a:alpha val="99000"/>
                  </a:srgbClr>
                </a:solidFill>
              </a:rPr>
              <a:t>Hall</a:t>
            </a:r>
            <a:r>
              <a:rPr lang="en-US" sz="2400" dirty="0" smtClean="0">
                <a:solidFill>
                  <a:srgbClr val="FFFFFF"/>
                </a:solidFill>
              </a:rPr>
              <a:t>. </a:t>
            </a:r>
            <a:r>
              <a:rPr lang="en-US" sz="2400" dirty="0" smtClean="0"/>
              <a:t>Bring </a:t>
            </a:r>
            <a:r>
              <a:rPr lang="en-US" sz="2400" dirty="0"/>
              <a:t>your questions, ideas and </a:t>
            </a:r>
            <a:r>
              <a:rPr lang="en-US" sz="2400" dirty="0" smtClean="0"/>
              <a:t>conversations!</a:t>
            </a:r>
          </a:p>
          <a:p>
            <a:pPr marL="460375" lvl="0" indent="-460375">
              <a:lnSpc>
                <a:spcPct val="90000"/>
              </a:lnSpc>
              <a:spcBef>
                <a:spcPct val="20000"/>
              </a:spcBef>
              <a:buSzPct val="90000"/>
              <a:buBlip>
                <a:blip r:embed="rId3"/>
              </a:buBlip>
            </a:pPr>
            <a:endParaRPr lang="en-US" sz="2400" dirty="0"/>
          </a:p>
          <a:p>
            <a:pPr marL="460375" lvl="0" indent="-460375">
              <a:lnSpc>
                <a:spcPct val="90000"/>
              </a:lnSpc>
              <a:spcBef>
                <a:spcPct val="20000"/>
              </a:spcBef>
              <a:buSzPct val="90000"/>
              <a:buBlip>
                <a:blip r:embed="rId3"/>
              </a:buBlip>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877570049"/>
              </p:ext>
            </p:extLst>
          </p:nvPr>
        </p:nvGraphicFramePr>
        <p:xfrm>
          <a:off x="637823" y="4940238"/>
          <a:ext cx="10938934" cy="672084"/>
        </p:xfrm>
        <a:graphic>
          <a:graphicData uri="http://schemas.openxmlformats.org/drawingml/2006/table">
            <a:tbl>
              <a:tblPr firstRow="1" firstCol="1" bandRow="1">
                <a:tableStyleId>{5C22544A-7EE6-4342-B048-85BDC9FD1C3A}</a:tableStyleId>
              </a:tblPr>
              <a:tblGrid>
                <a:gridCol w="5469467"/>
                <a:gridCol w="5469467"/>
              </a:tblGrid>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Security &amp; Management</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Optimization and Scalability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r>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Programmability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Warehousing</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r>
              <a:tr h="217538">
                <a:tc>
                  <a:txBody>
                    <a:bodyPr/>
                    <a:lstStyle/>
                    <a:p>
                      <a:pPr marL="171450" marR="0" indent="-171450">
                        <a:lnSpc>
                          <a:spcPct val="115000"/>
                        </a:lnSpc>
                        <a:spcBef>
                          <a:spcPts val="0"/>
                        </a:spcBef>
                        <a:spcAft>
                          <a:spcPts val="0"/>
                        </a:spcAft>
                        <a:buFont typeface="Arial" pitchFamily="34" charset="0"/>
                        <a:buChar char="•"/>
                      </a:pPr>
                      <a:r>
                        <a:rPr lang="en-US" sz="1400" b="0" kern="1200" dirty="0">
                          <a:solidFill>
                            <a:srgbClr val="FFFFFF"/>
                          </a:solidFill>
                          <a:effectLst/>
                        </a:rPr>
                        <a:t>Microsoft® SQL Server® Mission Critical</a:t>
                      </a:r>
                      <a:endParaRPr lang="en-US" sz="1400" b="0" dirty="0">
                        <a:solidFill>
                          <a:srgbClr val="FFFFFF"/>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Integration</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r>
            </a:tbl>
          </a:graphicData>
        </a:graphic>
      </p:graphicFrame>
    </p:spTree>
    <p:extLst>
      <p:ext uri="{BB962C8B-B14F-4D97-AF65-F5344CB8AC3E}">
        <p14:creationId xmlns:p14="http://schemas.microsoft.com/office/powerpoint/2010/main" val="326789640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40848303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02728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356350" y="1454150"/>
            <a:ext cx="4114800" cy="4114800"/>
          </a:xfrm>
        </p:spPr>
      </p:pic>
    </p:spTree>
    <p:extLst>
      <p:ext uri="{BB962C8B-B14F-4D97-AF65-F5344CB8AC3E}">
        <p14:creationId xmlns:p14="http://schemas.microsoft.com/office/powerpoint/2010/main" val="16185573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Today</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35" y="2851030"/>
            <a:ext cx="4875530" cy="3735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3045" y="3276600"/>
            <a:ext cx="1015735"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656071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Today</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35" y="2851030"/>
            <a:ext cx="4875530" cy="37352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33045" y="3276600"/>
            <a:ext cx="1015735"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78876133"/>
              </p:ext>
            </p:extLst>
          </p:nvPr>
        </p:nvGraphicFramePr>
        <p:xfrm>
          <a:off x="2145753" y="3390900"/>
          <a:ext cx="1091918" cy="762000"/>
        </p:xfrm>
        <a:graphic>
          <a:graphicData uri="http://schemas.openxmlformats.org/drawingml/2006/table">
            <a:tbl>
              <a:tblPr firstRow="1" bandRow="1">
                <a:tableStyleId>{5C22544A-7EE6-4342-B048-85BDC9FD1C3A}</a:tableStyleId>
              </a:tblPr>
              <a:tblGrid>
                <a:gridCol w="272978"/>
                <a:gridCol w="272978"/>
                <a:gridCol w="241241"/>
                <a:gridCol w="304721"/>
              </a:tblGrid>
              <a:tr h="137160">
                <a:tc>
                  <a:txBody>
                    <a:bodyPr/>
                    <a:lstStyle/>
                    <a:p>
                      <a:r>
                        <a:rPr lang="en-US" sz="400" dirty="0" smtClean="0">
                          <a:latin typeface="Arial Narrow" pitchFamily="34" charset="0"/>
                        </a:rPr>
                        <a:t>Mon</a:t>
                      </a:r>
                      <a:endParaRPr lang="en-US" sz="400" dirty="0">
                        <a:latin typeface="Arial Narrow" pitchFamily="34" charset="0"/>
                      </a:endParaRPr>
                    </a:p>
                  </a:txBody>
                  <a:tcPr marL="60944" marR="60944"/>
                </a:tc>
                <a:tc>
                  <a:txBody>
                    <a:bodyPr/>
                    <a:lstStyle/>
                    <a:p>
                      <a:r>
                        <a:rPr lang="en-US" sz="400" dirty="0" smtClean="0">
                          <a:latin typeface="Arial Narrow" pitchFamily="34" charset="0"/>
                        </a:rPr>
                        <a:t>Prod</a:t>
                      </a:r>
                      <a:endParaRPr lang="en-US" sz="400" dirty="0">
                        <a:latin typeface="Arial Narrow" pitchFamily="34" charset="0"/>
                      </a:endParaRPr>
                    </a:p>
                  </a:txBody>
                  <a:tcPr marL="60944" marR="60944"/>
                </a:tc>
                <a:tc>
                  <a:txBody>
                    <a:bodyPr/>
                    <a:lstStyle/>
                    <a:p>
                      <a:r>
                        <a:rPr lang="en-US" sz="400" dirty="0" smtClean="0">
                          <a:latin typeface="Arial Narrow" pitchFamily="34" charset="0"/>
                        </a:rPr>
                        <a:t>Cus</a:t>
                      </a:r>
                      <a:endParaRPr lang="en-US" sz="400" dirty="0">
                        <a:latin typeface="Arial Narrow" pitchFamily="34" charset="0"/>
                      </a:endParaRPr>
                    </a:p>
                  </a:txBody>
                  <a:tcPr marL="60944" marR="60944"/>
                </a:tc>
                <a:tc>
                  <a:txBody>
                    <a:bodyPr/>
                    <a:lstStyle/>
                    <a:p>
                      <a:r>
                        <a:rPr lang="en-US" sz="400" dirty="0" smtClean="0">
                          <a:latin typeface="Arial Narrow" pitchFamily="34" charset="0"/>
                        </a:rPr>
                        <a:t>Sales</a:t>
                      </a:r>
                      <a:endParaRPr lang="en-US" sz="400" dirty="0">
                        <a:latin typeface="Arial Narrow" pitchFamily="34" charset="0"/>
                      </a:endParaRPr>
                    </a:p>
                  </a:txBody>
                  <a:tcPr marL="60944" marR="60944"/>
                </a:tc>
              </a:tr>
              <a:tr h="137160">
                <a:tc>
                  <a:txBody>
                    <a:bodyPr/>
                    <a:lstStyle/>
                    <a:p>
                      <a:r>
                        <a:rPr lang="en-US" sz="400" dirty="0" smtClean="0">
                          <a:latin typeface="Arial Narrow" pitchFamily="34" charset="0"/>
                        </a:rPr>
                        <a:t>Sept</a:t>
                      </a:r>
                      <a:endParaRPr lang="en-US" sz="400" dirty="0">
                        <a:latin typeface="Arial Narrow" pitchFamily="34" charset="0"/>
                      </a:endParaRPr>
                    </a:p>
                  </a:txBody>
                  <a:tcPr marL="60944" marR="60944"/>
                </a:tc>
                <a:tc>
                  <a:txBody>
                    <a:bodyPr/>
                    <a:lstStyle/>
                    <a:p>
                      <a:r>
                        <a:rPr lang="en-US" sz="400" dirty="0" smtClean="0">
                          <a:latin typeface="Arial Narrow" pitchFamily="34" charset="0"/>
                        </a:rPr>
                        <a:t>Cxtpo</a:t>
                      </a:r>
                      <a:endParaRPr lang="en-US" sz="400" dirty="0">
                        <a:latin typeface="Arial Narrow" pitchFamily="34" charset="0"/>
                      </a:endParaRPr>
                    </a:p>
                  </a:txBody>
                  <a:tcPr marL="60944" marR="60944"/>
                </a:tc>
                <a:tc>
                  <a:txBody>
                    <a:bodyPr/>
                    <a:lstStyle/>
                    <a:p>
                      <a:r>
                        <a:rPr lang="en-US" sz="400" dirty="0" smtClean="0">
                          <a:latin typeface="Arial Narrow" pitchFamily="34" charset="0"/>
                        </a:rPr>
                        <a:t>Aam</a:t>
                      </a:r>
                      <a:endParaRPr lang="en-US" sz="400" dirty="0">
                        <a:latin typeface="Arial Narrow" pitchFamily="34" charset="0"/>
                      </a:endParaRPr>
                    </a:p>
                  </a:txBody>
                  <a:tcPr marL="60944" marR="60944"/>
                </a:tc>
                <a:tc>
                  <a:txBody>
                    <a:bodyPr/>
                    <a:lstStyle/>
                    <a:p>
                      <a:r>
                        <a:rPr lang="en-US" sz="400" dirty="0" smtClean="0">
                          <a:latin typeface="Arial Narrow" pitchFamily="34" charset="0"/>
                        </a:rPr>
                        <a:t>109.23</a:t>
                      </a:r>
                    </a:p>
                  </a:txBody>
                  <a:tcPr marL="60944" marR="60944"/>
                </a:tc>
              </a:tr>
              <a:tr h="137160">
                <a:tc>
                  <a:txBody>
                    <a:bodyPr/>
                    <a:lstStyle/>
                    <a:p>
                      <a:r>
                        <a:rPr lang="en-US" sz="400" dirty="0" smtClean="0">
                          <a:latin typeface="Arial Narrow" pitchFamily="34" charset="0"/>
                        </a:rPr>
                        <a:t>Oct</a:t>
                      </a:r>
                      <a:endParaRPr lang="en-US" sz="400" dirty="0">
                        <a:latin typeface="Arial Narrow" pitchFamily="34" charset="0"/>
                      </a:endParaRPr>
                    </a:p>
                  </a:txBody>
                  <a:tcPr marL="60944" marR="60944"/>
                </a:tc>
                <a:tc>
                  <a:txBody>
                    <a:bodyPr/>
                    <a:lstStyle/>
                    <a:p>
                      <a:r>
                        <a:rPr lang="en-US" sz="400" dirty="0" smtClean="0">
                          <a:latin typeface="Arial Narrow" pitchFamily="34" charset="0"/>
                        </a:rPr>
                        <a:t>Hifyw</a:t>
                      </a:r>
                      <a:endParaRPr lang="en-US" sz="400" dirty="0">
                        <a:latin typeface="Arial Narrow" pitchFamily="34" charset="0"/>
                      </a:endParaRPr>
                    </a:p>
                  </a:txBody>
                  <a:tcPr marL="60944" marR="60944"/>
                </a:tc>
                <a:tc>
                  <a:txBody>
                    <a:bodyPr/>
                    <a:lstStyle/>
                    <a:p>
                      <a:r>
                        <a:rPr lang="en-US" sz="400" dirty="0" smtClean="0">
                          <a:latin typeface="Arial Narrow" pitchFamily="34" charset="0"/>
                        </a:rPr>
                        <a:t>Cty</a:t>
                      </a:r>
                      <a:endParaRPr lang="en-US" sz="400" dirty="0">
                        <a:latin typeface="Arial Narrow" pitchFamily="34" charset="0"/>
                      </a:endParaRPr>
                    </a:p>
                  </a:txBody>
                  <a:tcPr marL="60944" marR="60944"/>
                </a:tc>
                <a:tc>
                  <a:txBody>
                    <a:bodyPr/>
                    <a:lstStyle/>
                    <a:p>
                      <a:r>
                        <a:rPr lang="en-US" sz="400" dirty="0" smtClean="0">
                          <a:latin typeface="Arial Narrow" pitchFamily="34" charset="0"/>
                        </a:rPr>
                        <a:t>289.35</a:t>
                      </a:r>
                      <a:endParaRPr lang="en-US" sz="400" dirty="0">
                        <a:latin typeface="Arial Narrow" pitchFamily="34" charset="0"/>
                      </a:endParaRPr>
                    </a:p>
                  </a:txBody>
                  <a:tcPr marL="60944" marR="60944"/>
                </a:tc>
              </a:tr>
              <a:tr h="137160">
                <a:tc>
                  <a:txBody>
                    <a:bodyPr/>
                    <a:lstStyle/>
                    <a:p>
                      <a:r>
                        <a:rPr lang="en-US" sz="400" dirty="0" smtClean="0">
                          <a:latin typeface="Arial Narrow" pitchFamily="34" charset="0"/>
                        </a:rPr>
                        <a:t>Nov</a:t>
                      </a:r>
                      <a:endParaRPr lang="en-US" sz="400" dirty="0">
                        <a:latin typeface="Arial Narrow" pitchFamily="34" charset="0"/>
                      </a:endParaRPr>
                    </a:p>
                  </a:txBody>
                  <a:tcPr marL="60944" marR="60944"/>
                </a:tc>
                <a:tc>
                  <a:txBody>
                    <a:bodyPr/>
                    <a:lstStyle/>
                    <a:p>
                      <a:r>
                        <a:rPr lang="en-US" sz="400" dirty="0" smtClean="0">
                          <a:latin typeface="Arial Narrow" pitchFamily="34" charset="0"/>
                        </a:rPr>
                        <a:t>Nrvan</a:t>
                      </a:r>
                      <a:endParaRPr lang="en-US" sz="400" dirty="0">
                        <a:latin typeface="Arial Narrow" pitchFamily="34" charset="0"/>
                      </a:endParaRPr>
                    </a:p>
                  </a:txBody>
                  <a:tcPr marL="60944" marR="60944"/>
                </a:tc>
                <a:tc>
                  <a:txBody>
                    <a:bodyPr/>
                    <a:lstStyle/>
                    <a:p>
                      <a:r>
                        <a:rPr lang="en-US" sz="400" dirty="0" smtClean="0">
                          <a:latin typeface="Arial Narrow" pitchFamily="34" charset="0"/>
                        </a:rPr>
                        <a:t>Rrst</a:t>
                      </a:r>
                      <a:endParaRPr lang="en-US" sz="400" dirty="0">
                        <a:latin typeface="Arial Narrow" pitchFamily="34" charset="0"/>
                      </a:endParaRPr>
                    </a:p>
                  </a:txBody>
                  <a:tcPr marL="60944" marR="60944"/>
                </a:tc>
                <a:tc>
                  <a:txBody>
                    <a:bodyPr/>
                    <a:lstStyle/>
                    <a:p>
                      <a:r>
                        <a:rPr lang="en-US" sz="400" dirty="0" smtClean="0">
                          <a:latin typeface="Arial Narrow" pitchFamily="34" charset="0"/>
                        </a:rPr>
                        <a:t>453.89</a:t>
                      </a:r>
                      <a:endParaRPr lang="en-US" sz="400" dirty="0">
                        <a:latin typeface="Arial Narrow" pitchFamily="34" charset="0"/>
                      </a:endParaRPr>
                    </a:p>
                  </a:txBody>
                  <a:tcPr marL="60944" marR="60944"/>
                </a:tc>
              </a:tr>
              <a:tr h="13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dirty="0" smtClean="0">
                          <a:latin typeface="Arial Narrow" pitchFamily="34" charset="0"/>
                        </a:rPr>
                        <a:t>Dec</a:t>
                      </a:r>
                    </a:p>
                  </a:txBody>
                  <a:tcPr marL="60944" marR="609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dirty="0" smtClean="0">
                          <a:latin typeface="Arial Narrow" pitchFamily="34" charset="0"/>
                        </a:rPr>
                        <a:t>Cxtpo</a:t>
                      </a:r>
                    </a:p>
                  </a:txBody>
                  <a:tcPr marL="60944" marR="609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dirty="0" smtClean="0">
                          <a:latin typeface="Arial Narrow" pitchFamily="34" charset="0"/>
                        </a:rPr>
                        <a:t>Cty</a:t>
                      </a:r>
                    </a:p>
                  </a:txBody>
                  <a:tcPr marL="60944" marR="60944"/>
                </a:tc>
                <a:tc>
                  <a:txBody>
                    <a:bodyPr/>
                    <a:lstStyle/>
                    <a:p>
                      <a:r>
                        <a:rPr lang="en-US" sz="400" dirty="0" smtClean="0">
                          <a:latin typeface="Arial Narrow" pitchFamily="34" charset="0"/>
                        </a:rPr>
                        <a:t>321.79</a:t>
                      </a:r>
                      <a:endParaRPr lang="en-US" sz="400" dirty="0">
                        <a:latin typeface="Arial Narrow" pitchFamily="34" charset="0"/>
                      </a:endParaRPr>
                    </a:p>
                  </a:txBody>
                  <a:tcPr marL="60944" marR="60944"/>
                </a:tc>
              </a:tr>
            </a:tbl>
          </a:graphicData>
        </a:graphic>
      </p:graphicFrame>
    </p:spTree>
    <p:extLst>
      <p:ext uri="{BB962C8B-B14F-4D97-AF65-F5344CB8AC3E}">
        <p14:creationId xmlns:p14="http://schemas.microsoft.com/office/powerpoint/2010/main" val="6237122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Today</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35" y="2851030"/>
            <a:ext cx="4875530" cy="37352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33045" y="3276600"/>
            <a:ext cx="1015735"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05872489"/>
              </p:ext>
            </p:extLst>
          </p:nvPr>
        </p:nvGraphicFramePr>
        <p:xfrm>
          <a:off x="2145753" y="3390900"/>
          <a:ext cx="1091918" cy="762000"/>
        </p:xfrm>
        <a:graphic>
          <a:graphicData uri="http://schemas.openxmlformats.org/drawingml/2006/table">
            <a:tbl>
              <a:tblPr firstRow="1" bandRow="1">
                <a:tableStyleId>{5C22544A-7EE6-4342-B048-85BDC9FD1C3A}</a:tableStyleId>
              </a:tblPr>
              <a:tblGrid>
                <a:gridCol w="272978"/>
                <a:gridCol w="272978"/>
                <a:gridCol w="241241"/>
                <a:gridCol w="304721"/>
              </a:tblGrid>
              <a:tr h="137160">
                <a:tc>
                  <a:txBody>
                    <a:bodyPr/>
                    <a:lstStyle/>
                    <a:p>
                      <a:r>
                        <a:rPr lang="en-US" sz="400" dirty="0" smtClean="0">
                          <a:latin typeface="Arial Narrow" pitchFamily="34" charset="0"/>
                        </a:rPr>
                        <a:t>Mon</a:t>
                      </a:r>
                      <a:endParaRPr lang="en-US" sz="400" dirty="0">
                        <a:latin typeface="Arial Narrow" pitchFamily="34" charset="0"/>
                      </a:endParaRPr>
                    </a:p>
                  </a:txBody>
                  <a:tcPr marL="60944" marR="60944"/>
                </a:tc>
                <a:tc>
                  <a:txBody>
                    <a:bodyPr/>
                    <a:lstStyle/>
                    <a:p>
                      <a:r>
                        <a:rPr lang="en-US" sz="400" dirty="0" smtClean="0">
                          <a:latin typeface="Arial Narrow" pitchFamily="34" charset="0"/>
                        </a:rPr>
                        <a:t>Prod</a:t>
                      </a:r>
                      <a:endParaRPr lang="en-US" sz="400" dirty="0">
                        <a:latin typeface="Arial Narrow" pitchFamily="34" charset="0"/>
                      </a:endParaRPr>
                    </a:p>
                  </a:txBody>
                  <a:tcPr marL="60944" marR="60944"/>
                </a:tc>
                <a:tc>
                  <a:txBody>
                    <a:bodyPr/>
                    <a:lstStyle/>
                    <a:p>
                      <a:r>
                        <a:rPr lang="en-US" sz="400" dirty="0" smtClean="0">
                          <a:latin typeface="Arial Narrow" pitchFamily="34" charset="0"/>
                        </a:rPr>
                        <a:t>Cus</a:t>
                      </a:r>
                      <a:endParaRPr lang="en-US" sz="400" dirty="0">
                        <a:latin typeface="Arial Narrow" pitchFamily="34" charset="0"/>
                      </a:endParaRPr>
                    </a:p>
                  </a:txBody>
                  <a:tcPr marL="60944" marR="60944"/>
                </a:tc>
                <a:tc>
                  <a:txBody>
                    <a:bodyPr/>
                    <a:lstStyle/>
                    <a:p>
                      <a:r>
                        <a:rPr lang="en-US" sz="400" dirty="0" smtClean="0">
                          <a:latin typeface="Arial Narrow" pitchFamily="34" charset="0"/>
                        </a:rPr>
                        <a:t>Sales</a:t>
                      </a:r>
                      <a:endParaRPr lang="en-US" sz="400" dirty="0">
                        <a:latin typeface="Arial Narrow" pitchFamily="34" charset="0"/>
                      </a:endParaRPr>
                    </a:p>
                  </a:txBody>
                  <a:tcPr marL="60944" marR="60944"/>
                </a:tc>
              </a:tr>
              <a:tr h="137160">
                <a:tc>
                  <a:txBody>
                    <a:bodyPr/>
                    <a:lstStyle/>
                    <a:p>
                      <a:r>
                        <a:rPr lang="en-US" sz="400" dirty="0" smtClean="0">
                          <a:latin typeface="Arial Narrow" pitchFamily="34" charset="0"/>
                        </a:rPr>
                        <a:t>Sept</a:t>
                      </a:r>
                      <a:endParaRPr lang="en-US" sz="400" dirty="0">
                        <a:latin typeface="Arial Narrow" pitchFamily="34" charset="0"/>
                      </a:endParaRPr>
                    </a:p>
                  </a:txBody>
                  <a:tcPr marL="60944" marR="60944"/>
                </a:tc>
                <a:tc>
                  <a:txBody>
                    <a:bodyPr/>
                    <a:lstStyle/>
                    <a:p>
                      <a:r>
                        <a:rPr lang="en-US" sz="400" dirty="0" smtClean="0">
                          <a:latin typeface="Arial Narrow" pitchFamily="34" charset="0"/>
                        </a:rPr>
                        <a:t>Cxtpo</a:t>
                      </a:r>
                      <a:endParaRPr lang="en-US" sz="400" dirty="0">
                        <a:latin typeface="Arial Narrow" pitchFamily="34" charset="0"/>
                      </a:endParaRPr>
                    </a:p>
                  </a:txBody>
                  <a:tcPr marL="60944" marR="60944"/>
                </a:tc>
                <a:tc>
                  <a:txBody>
                    <a:bodyPr/>
                    <a:lstStyle/>
                    <a:p>
                      <a:r>
                        <a:rPr lang="en-US" sz="400" dirty="0" smtClean="0">
                          <a:latin typeface="Arial Narrow" pitchFamily="34" charset="0"/>
                        </a:rPr>
                        <a:t>Aam</a:t>
                      </a:r>
                      <a:endParaRPr lang="en-US" sz="400" dirty="0">
                        <a:latin typeface="Arial Narrow" pitchFamily="34" charset="0"/>
                      </a:endParaRPr>
                    </a:p>
                  </a:txBody>
                  <a:tcPr marL="60944" marR="60944"/>
                </a:tc>
                <a:tc>
                  <a:txBody>
                    <a:bodyPr/>
                    <a:lstStyle/>
                    <a:p>
                      <a:r>
                        <a:rPr lang="en-US" sz="400" dirty="0" smtClean="0">
                          <a:latin typeface="Arial Narrow" pitchFamily="34" charset="0"/>
                        </a:rPr>
                        <a:t>109.23</a:t>
                      </a:r>
                    </a:p>
                  </a:txBody>
                  <a:tcPr marL="60944" marR="60944"/>
                </a:tc>
              </a:tr>
              <a:tr h="137160">
                <a:tc>
                  <a:txBody>
                    <a:bodyPr/>
                    <a:lstStyle/>
                    <a:p>
                      <a:r>
                        <a:rPr lang="en-US" sz="400" dirty="0" smtClean="0">
                          <a:latin typeface="Arial Narrow" pitchFamily="34" charset="0"/>
                        </a:rPr>
                        <a:t>Oct</a:t>
                      </a:r>
                      <a:endParaRPr lang="en-US" sz="400" dirty="0">
                        <a:latin typeface="Arial Narrow" pitchFamily="34" charset="0"/>
                      </a:endParaRPr>
                    </a:p>
                  </a:txBody>
                  <a:tcPr marL="60944" marR="60944"/>
                </a:tc>
                <a:tc>
                  <a:txBody>
                    <a:bodyPr/>
                    <a:lstStyle/>
                    <a:p>
                      <a:r>
                        <a:rPr lang="en-US" sz="400" dirty="0" smtClean="0">
                          <a:latin typeface="Arial Narrow" pitchFamily="34" charset="0"/>
                        </a:rPr>
                        <a:t>Hifyw</a:t>
                      </a:r>
                      <a:endParaRPr lang="en-US" sz="400" dirty="0">
                        <a:latin typeface="Arial Narrow" pitchFamily="34" charset="0"/>
                      </a:endParaRPr>
                    </a:p>
                  </a:txBody>
                  <a:tcPr marL="60944" marR="60944"/>
                </a:tc>
                <a:tc>
                  <a:txBody>
                    <a:bodyPr/>
                    <a:lstStyle/>
                    <a:p>
                      <a:r>
                        <a:rPr lang="en-US" sz="400" dirty="0" smtClean="0">
                          <a:latin typeface="Arial Narrow" pitchFamily="34" charset="0"/>
                        </a:rPr>
                        <a:t>Cty</a:t>
                      </a:r>
                      <a:endParaRPr lang="en-US" sz="400" dirty="0">
                        <a:latin typeface="Arial Narrow" pitchFamily="34" charset="0"/>
                      </a:endParaRPr>
                    </a:p>
                  </a:txBody>
                  <a:tcPr marL="60944" marR="60944"/>
                </a:tc>
                <a:tc>
                  <a:txBody>
                    <a:bodyPr/>
                    <a:lstStyle/>
                    <a:p>
                      <a:r>
                        <a:rPr lang="en-US" sz="400" dirty="0" smtClean="0">
                          <a:latin typeface="Arial Narrow" pitchFamily="34" charset="0"/>
                        </a:rPr>
                        <a:t>289.35</a:t>
                      </a:r>
                      <a:endParaRPr lang="en-US" sz="400" dirty="0">
                        <a:latin typeface="Arial Narrow" pitchFamily="34" charset="0"/>
                      </a:endParaRPr>
                    </a:p>
                  </a:txBody>
                  <a:tcPr marL="60944" marR="60944"/>
                </a:tc>
              </a:tr>
              <a:tr h="137160">
                <a:tc>
                  <a:txBody>
                    <a:bodyPr/>
                    <a:lstStyle/>
                    <a:p>
                      <a:r>
                        <a:rPr lang="en-US" sz="400" dirty="0" smtClean="0">
                          <a:latin typeface="Arial Narrow" pitchFamily="34" charset="0"/>
                        </a:rPr>
                        <a:t>Nov</a:t>
                      </a:r>
                      <a:endParaRPr lang="en-US" sz="400" dirty="0">
                        <a:latin typeface="Arial Narrow" pitchFamily="34" charset="0"/>
                      </a:endParaRPr>
                    </a:p>
                  </a:txBody>
                  <a:tcPr marL="60944" marR="60944"/>
                </a:tc>
                <a:tc>
                  <a:txBody>
                    <a:bodyPr/>
                    <a:lstStyle/>
                    <a:p>
                      <a:r>
                        <a:rPr lang="en-US" sz="400" dirty="0" smtClean="0">
                          <a:latin typeface="Arial Narrow" pitchFamily="34" charset="0"/>
                        </a:rPr>
                        <a:t>Nrvan</a:t>
                      </a:r>
                      <a:endParaRPr lang="en-US" sz="400" dirty="0">
                        <a:latin typeface="Arial Narrow" pitchFamily="34" charset="0"/>
                      </a:endParaRPr>
                    </a:p>
                  </a:txBody>
                  <a:tcPr marL="60944" marR="60944"/>
                </a:tc>
                <a:tc>
                  <a:txBody>
                    <a:bodyPr/>
                    <a:lstStyle/>
                    <a:p>
                      <a:r>
                        <a:rPr lang="en-US" sz="400" dirty="0" smtClean="0">
                          <a:latin typeface="Arial Narrow" pitchFamily="34" charset="0"/>
                        </a:rPr>
                        <a:t>Rrst</a:t>
                      </a:r>
                      <a:endParaRPr lang="en-US" sz="400" dirty="0">
                        <a:latin typeface="Arial Narrow" pitchFamily="34" charset="0"/>
                      </a:endParaRPr>
                    </a:p>
                  </a:txBody>
                  <a:tcPr marL="60944" marR="60944"/>
                </a:tc>
                <a:tc>
                  <a:txBody>
                    <a:bodyPr/>
                    <a:lstStyle/>
                    <a:p>
                      <a:r>
                        <a:rPr lang="en-US" sz="400" dirty="0" smtClean="0">
                          <a:latin typeface="Arial Narrow" pitchFamily="34" charset="0"/>
                        </a:rPr>
                        <a:t>453.89</a:t>
                      </a:r>
                      <a:endParaRPr lang="en-US" sz="400" dirty="0">
                        <a:latin typeface="Arial Narrow" pitchFamily="34" charset="0"/>
                      </a:endParaRPr>
                    </a:p>
                  </a:txBody>
                  <a:tcPr marL="60944" marR="60944"/>
                </a:tc>
              </a:tr>
              <a:tr h="13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dirty="0" smtClean="0">
                          <a:latin typeface="Arial Narrow" pitchFamily="34" charset="0"/>
                        </a:rPr>
                        <a:t>Dec</a:t>
                      </a:r>
                    </a:p>
                  </a:txBody>
                  <a:tcPr marL="60944" marR="609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dirty="0" smtClean="0">
                          <a:latin typeface="Arial Narrow" pitchFamily="34" charset="0"/>
                        </a:rPr>
                        <a:t>Cxtpo</a:t>
                      </a:r>
                    </a:p>
                  </a:txBody>
                  <a:tcPr marL="60944" marR="609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dirty="0" smtClean="0">
                          <a:latin typeface="Arial Narrow" pitchFamily="34" charset="0"/>
                        </a:rPr>
                        <a:t>Cty</a:t>
                      </a:r>
                    </a:p>
                  </a:txBody>
                  <a:tcPr marL="60944" marR="60944"/>
                </a:tc>
                <a:tc>
                  <a:txBody>
                    <a:bodyPr/>
                    <a:lstStyle/>
                    <a:p>
                      <a:r>
                        <a:rPr lang="en-US" sz="400" dirty="0" smtClean="0">
                          <a:latin typeface="Arial Narrow" pitchFamily="34" charset="0"/>
                        </a:rPr>
                        <a:t>321.79</a:t>
                      </a:r>
                      <a:endParaRPr lang="en-US" sz="400" dirty="0">
                        <a:latin typeface="Arial Narrow" pitchFamily="34" charset="0"/>
                      </a:endParaRPr>
                    </a:p>
                  </a:txBody>
                  <a:tcPr marL="60944" marR="60944"/>
                </a:tc>
              </a:tr>
            </a:tbl>
          </a:graphicData>
        </a:graphic>
      </p:graphicFrame>
      <p:sp>
        <p:nvSpPr>
          <p:cNvPr id="8" name="Cloud Callout 7"/>
          <p:cNvSpPr/>
          <p:nvPr/>
        </p:nvSpPr>
        <p:spPr>
          <a:xfrm>
            <a:off x="6602280" y="1371600"/>
            <a:ext cx="3250353" cy="1981200"/>
          </a:xfrm>
          <a:prstGeom prst="cloudCallout">
            <a:avLst>
              <a:gd name="adj1" fmla="val -68817"/>
              <a:gd name="adj2" fmla="val 53804"/>
            </a:avLst>
          </a:prstGeom>
          <a:solidFill>
            <a:srgbClr val="53548A">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C:\Users\susanpr\AppData\Local\Microsoft\Windows\Temporary Internet Files\Content.IE5\JO3243EC\MC900053551[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862661" y="2210948"/>
            <a:ext cx="567944" cy="426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12376" y="1961514"/>
            <a:ext cx="654346" cy="1015663"/>
          </a:xfrm>
          <a:prstGeom prst="rect">
            <a:avLst/>
          </a:prstGeom>
          <a:noFill/>
        </p:spPr>
        <p:txBody>
          <a:bodyPr wrap="none" rtlCol="0">
            <a:spAutoFit/>
          </a:bodyPr>
          <a:lstStyle/>
          <a:p>
            <a:r>
              <a:rPr lang="en-US" sz="6000" b="1" dirty="0" smtClean="0">
                <a:solidFill>
                  <a:srgbClr val="FF0000"/>
                </a:solidFill>
              </a:rPr>
              <a:t>?</a:t>
            </a:r>
            <a:endParaRPr lang="en-US" sz="6000" b="1" dirty="0">
              <a:solidFill>
                <a:srgbClr val="FF0000"/>
              </a:solidFill>
            </a:endParaRPr>
          </a:p>
        </p:txBody>
      </p:sp>
    </p:spTree>
    <p:extLst>
      <p:ext uri="{BB962C8B-B14F-4D97-AF65-F5344CB8AC3E}">
        <p14:creationId xmlns:p14="http://schemas.microsoft.com/office/powerpoint/2010/main" val="31169251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Tomorrow</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039" y="3276601"/>
            <a:ext cx="3937230" cy="3016369"/>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5688119" y="1371600"/>
            <a:ext cx="3250353" cy="1981200"/>
          </a:xfrm>
          <a:prstGeom prst="cloudCallout">
            <a:avLst>
              <a:gd name="adj1" fmla="val -68817"/>
              <a:gd name="adj2" fmla="val 53804"/>
            </a:avLst>
          </a:prstGeom>
          <a:solidFill>
            <a:srgbClr val="53548A">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C:\Users\susanpr\AppData\Local\Microsoft\Windows\Temporary Internet Files\Content.IE5\JO3243EC\MC90005355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0838" y="1617663"/>
            <a:ext cx="1805047" cy="135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0074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Alice, Tomorrow</a:t>
            </a:r>
            <a:endParaRPr lang="en-US" dirty="0"/>
          </a:p>
        </p:txBody>
      </p:sp>
      <p:pic>
        <p:nvPicPr>
          <p:cNvPr id="1030" name="Picture 6"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35" y="2851030"/>
            <a:ext cx="4875530" cy="3735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3045" y="3276600"/>
            <a:ext cx="1015735"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061977" y="3449598"/>
            <a:ext cx="1422030" cy="553998"/>
          </a:xfrm>
          <a:prstGeom prst="rect">
            <a:avLst/>
          </a:prstGeom>
          <a:noFill/>
        </p:spPr>
        <p:txBody>
          <a:bodyPr wrap="square" rtlCol="0">
            <a:spAutoFit/>
          </a:bodyPr>
          <a:lstStyle/>
          <a:p>
            <a:r>
              <a:rPr lang="en-US" sz="1000" dirty="0" smtClean="0">
                <a:latin typeface="Arial Narrow" pitchFamily="34" charset="0"/>
              </a:rPr>
              <a:t>SELECT prod ..</a:t>
            </a:r>
          </a:p>
          <a:p>
            <a:r>
              <a:rPr lang="en-US" sz="1000" dirty="0" smtClean="0">
                <a:latin typeface="Arial Narrow" pitchFamily="34" charset="0"/>
              </a:rPr>
              <a:t>FROM Product, ,,,</a:t>
            </a:r>
          </a:p>
          <a:p>
            <a:r>
              <a:rPr lang="en-US" sz="1000" dirty="0" smtClean="0">
                <a:latin typeface="Arial Narrow" pitchFamily="34" charset="0"/>
              </a:rPr>
              <a:t>WHERE ….</a:t>
            </a:r>
            <a:endParaRPr lang="en-US" sz="1000" dirty="0">
              <a:latin typeface="Arial Narrow" pitchFamily="34" charset="0"/>
            </a:endParaRPr>
          </a:p>
        </p:txBody>
      </p:sp>
    </p:spTree>
    <p:extLst>
      <p:ext uri="{BB962C8B-B14F-4D97-AF65-F5344CB8AC3E}">
        <p14:creationId xmlns:p14="http://schemas.microsoft.com/office/powerpoint/2010/main" val="15585641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schemas.microsoft.com/office/2006/documentManagement/types"/>
    <ds:schemaRef ds:uri="http://purl.org/dc/terms/"/>
    <ds:schemaRef ds:uri="http://purl.org/dc/dcmitype/"/>
    <ds:schemaRef ds:uri="http://schemas.openxmlformats.org/package/2006/metadata/core-properties"/>
    <ds:schemaRef ds:uri="http://www.w3.org/XML/1998/namespace"/>
    <ds:schemaRef ds:uri="8b529f77-48ab-4581-b468-93f09345b8aa"/>
    <ds:schemaRef ds:uri="http://purl.org/dc/elements/1.1/"/>
    <ds:schemaRef ds:uri="http://schemas.microsoft.com/office/2006/metadata/properties"/>
    <ds:schemaRef ds:uri="2295e2e7-0eeb-498e-8716-217bb2ee6ee3"/>
    <ds:schemaRef ds:uri="http://schemas.microsoft.com/office/infopath/2007/PartnerControl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260</TotalTime>
  <Words>2065</Words>
  <Application>Microsoft Office PowerPoint</Application>
  <PresentationFormat>Custom</PresentationFormat>
  <Paragraphs>437</Paragraphs>
  <Slides>51</Slides>
  <Notes>36</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TENA11_BreakoutSession_Template_16x9_Final_05132011</vt:lpstr>
      <vt:lpstr>White with Consolas font for code slides</vt:lpstr>
      <vt:lpstr>Columnstore Indexes Unveiled</vt:lpstr>
      <vt:lpstr>Alice, Today</vt:lpstr>
      <vt:lpstr>Alice, Today</vt:lpstr>
      <vt:lpstr>Alice, Today</vt:lpstr>
      <vt:lpstr>Alice, Today</vt:lpstr>
      <vt:lpstr>Alice, Today</vt:lpstr>
      <vt:lpstr>Alice, Today</vt:lpstr>
      <vt:lpstr>Alice, Tomorrow</vt:lpstr>
      <vt:lpstr>Alice, Tomorrow</vt:lpstr>
      <vt:lpstr>Alice, Tomorrow</vt:lpstr>
      <vt:lpstr>Alice, Tomorrow</vt:lpstr>
      <vt:lpstr>Alice, Tomorrow</vt:lpstr>
      <vt:lpstr>Project Apollo</vt:lpstr>
      <vt:lpstr>Data warehouse workload</vt:lpstr>
      <vt:lpstr>Sliding window</vt:lpstr>
      <vt:lpstr>Data warehouse schemas and queries</vt:lpstr>
      <vt:lpstr>Star schema</vt:lpstr>
      <vt:lpstr>Star join query</vt:lpstr>
      <vt:lpstr>“Typical” data warehouse queries</vt:lpstr>
      <vt:lpstr>Query Acceleration With Columnstore Indexes</vt:lpstr>
      <vt:lpstr>Columnar storage structure</vt:lpstr>
      <vt:lpstr>Reduced I/O using columnstore indexes</vt:lpstr>
      <vt:lpstr>Advanced query execution technology </vt:lpstr>
      <vt:lpstr>Column segments</vt:lpstr>
      <vt:lpstr>Constraints on use with other  indexes &amp; partitioning</vt:lpstr>
      <vt:lpstr>Creating the columnstore index</vt:lpstr>
      <vt:lpstr>Index dialog makes index creation easy</vt:lpstr>
      <vt:lpstr>Query optimization with columnstores</vt:lpstr>
      <vt:lpstr>Using hints with columnstore indexes</vt:lpstr>
      <vt:lpstr>Memory management</vt:lpstr>
      <vt:lpstr>New showplan elements for columnstores and batch processing</vt:lpstr>
      <vt:lpstr>PowerPoint Presentation</vt:lpstr>
      <vt:lpstr>Columnstore index catalog tables</vt:lpstr>
      <vt:lpstr>Columnstore indexes: interoperability with  the rest of SQL Server</vt:lpstr>
      <vt:lpstr>Data type restrictions</vt:lpstr>
      <vt:lpstr>Query performance restrictions</vt:lpstr>
      <vt:lpstr>Loading new data into a columnstore index</vt:lpstr>
      <vt:lpstr>Adding data to a table with a  columnstore index</vt:lpstr>
      <vt:lpstr>Adding data to a table with a  columnstore index</vt:lpstr>
      <vt:lpstr>Advanced near-real-time append</vt:lpstr>
      <vt:lpstr>When to build a columnstore index</vt:lpstr>
      <vt:lpstr>What tables to columnstore index</vt:lpstr>
      <vt:lpstr>When not to build a columnstore index</vt:lpstr>
      <vt:lpstr>Summary: Apollo in a nutshell</vt:lpstr>
      <vt:lpstr>Thank you!</vt:lpstr>
      <vt:lpstr>Database Platform (DAT)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DBI312: Columnstore Indexes Unveiled</dc:title>
  <dc:subject>Microsoft TechEd North America 2011</dc:subject>
  <dc:creator>Eric N Hanson</dc:creator>
  <dc:description>Template Design: Jordan Cayabyab
Formatter: John Lee, Silver Fox Productions
Event Date: May 16-19, 2011
Event Location: Atlanta
Audience Type: Developers, IT Pros</dc:description>
  <cp:lastModifiedBy>Shows</cp:lastModifiedBy>
  <cp:revision>56</cp:revision>
  <cp:lastPrinted>2010-05-11T05:02:34Z</cp:lastPrinted>
  <dcterms:created xsi:type="dcterms:W3CDTF">2011-04-11T00:19:44Z</dcterms:created>
  <dcterms:modified xsi:type="dcterms:W3CDTF">2011-05-17T14:37:51Z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