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4"/>
    <p:sldMasterId id="2147483761" r:id="rId5"/>
    <p:sldMasterId id="2147483769" r:id="rId6"/>
  </p:sldMasterIdLst>
  <p:notesMasterIdLst>
    <p:notesMasterId r:id="rId41"/>
  </p:notesMasterIdLst>
  <p:handoutMasterIdLst>
    <p:handoutMasterId r:id="rId42"/>
  </p:handoutMasterIdLst>
  <p:sldIdLst>
    <p:sldId id="322" r:id="rId7"/>
    <p:sldId id="335" r:id="rId8"/>
    <p:sldId id="336" r:id="rId9"/>
    <p:sldId id="337" r:id="rId10"/>
    <p:sldId id="338" r:id="rId11"/>
    <p:sldId id="340" r:id="rId12"/>
    <p:sldId id="345" r:id="rId13"/>
    <p:sldId id="346" r:id="rId14"/>
    <p:sldId id="347" r:id="rId15"/>
    <p:sldId id="352" r:id="rId16"/>
    <p:sldId id="349" r:id="rId17"/>
    <p:sldId id="350" r:id="rId18"/>
    <p:sldId id="351" r:id="rId19"/>
    <p:sldId id="353" r:id="rId20"/>
    <p:sldId id="355" r:id="rId21"/>
    <p:sldId id="368" r:id="rId22"/>
    <p:sldId id="364" r:id="rId23"/>
    <p:sldId id="365" r:id="rId24"/>
    <p:sldId id="366" r:id="rId25"/>
    <p:sldId id="367" r:id="rId26"/>
    <p:sldId id="356" r:id="rId27"/>
    <p:sldId id="357" r:id="rId28"/>
    <p:sldId id="358" r:id="rId29"/>
    <p:sldId id="359" r:id="rId30"/>
    <p:sldId id="360" r:id="rId31"/>
    <p:sldId id="361" r:id="rId32"/>
    <p:sldId id="369" r:id="rId33"/>
    <p:sldId id="331" r:id="rId34"/>
    <p:sldId id="370" r:id="rId35"/>
    <p:sldId id="371" r:id="rId36"/>
    <p:sldId id="372" r:id="rId37"/>
    <p:sldId id="373" r:id="rId38"/>
    <p:sldId id="271" r:id="rId39"/>
    <p:sldId id="319" r:id="rId40"/>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3C2F1"/>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96163" autoAdjust="0"/>
  </p:normalViewPr>
  <p:slideViewPr>
    <p:cSldViewPr snapToGrid="0">
      <p:cViewPr varScale="1">
        <p:scale>
          <a:sx n="61" d="100"/>
          <a:sy n="61" d="100"/>
        </p:scale>
        <p:origin x="-1434"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20" d="100"/>
        <a:sy n="20" d="100"/>
      </p:scale>
      <p:origin x="0" y="0"/>
    </p:cViewPr>
  </p:sorterViewPr>
  <p:notesViewPr>
    <p:cSldViewPr snapToGrid="0" showGuides="1">
      <p:cViewPr>
        <p:scale>
          <a:sx n="148" d="100"/>
          <a:sy n="148" d="100"/>
        </p:scale>
        <p:origin x="-168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5/16/2011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5/16/2011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5:19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1250F3-5C66-4DF7-BB30-44F9D4C9625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5/16/2011 5:19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5:19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30</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5:19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31</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5:19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32</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5:19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5:19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extLst>
      <p:ext uri="{BB962C8B-B14F-4D97-AF65-F5344CB8AC3E}">
        <p14:creationId xmlns:p14="http://schemas.microsoft.com/office/powerpoint/2010/main" val="2153231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3592486809"/>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5729865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9865734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1699815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29110640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80789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551928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634040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80575806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4085236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811542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198536098"/>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7596953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115140326"/>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10849586"/>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61458431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277610837"/>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237861402"/>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040027038"/>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285849847"/>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30744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28841921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974853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536347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20584290"/>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2005846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2576884224"/>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178270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780315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3640693"/>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883618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99124560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140312121"/>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355695" y="1453896"/>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0" y="2180216"/>
            <a:ext cx="3685032" cy="2339102"/>
          </a:xfrm>
          <a:prstGeom prst="rect">
            <a:avLst/>
          </a:prstGeom>
          <a:noFill/>
        </p:spPr>
        <p:txBody>
          <a:bodyPr wrap="square" lIns="0" tIns="0" rIns="0" bIns="0" rtlCol="0">
            <a:spAutoFit/>
          </a:bodyPr>
          <a:lstStyle/>
          <a:p>
            <a:pPr algn="r"/>
            <a:r>
              <a:rPr lang="en-US" sz="3600" dirty="0" smtClean="0">
                <a:solidFill>
                  <a:srgbClr val="F09A1F"/>
                </a:solidFill>
              </a:rPr>
              <a:t>To access </a:t>
            </a:r>
            <a:br>
              <a:rPr lang="en-US" sz="3600" dirty="0" smtClean="0">
                <a:solidFill>
                  <a:srgbClr val="F09A1F"/>
                </a:solidFill>
              </a:rPr>
            </a:br>
            <a:r>
              <a:rPr lang="en-US" sz="3600" dirty="0" smtClean="0">
                <a:solidFill>
                  <a:srgbClr val="F09A1F"/>
                </a:solidFill>
              </a:rPr>
              <a:t>more details </a:t>
            </a:r>
            <a:br>
              <a:rPr lang="en-US" sz="3600" dirty="0" smtClean="0">
                <a:solidFill>
                  <a:srgbClr val="F09A1F"/>
                </a:solidFill>
              </a:rPr>
            </a:br>
            <a:r>
              <a:rPr lang="en-US" sz="3600" dirty="0" smtClean="0">
                <a:solidFill>
                  <a:srgbClr val="F09A1F"/>
                </a:solidFill>
              </a:rPr>
              <a:t>on this session, </a:t>
            </a:r>
            <a:br>
              <a:rPr lang="en-US" sz="3600" dirty="0" smtClean="0">
                <a:solidFill>
                  <a:srgbClr val="F09A1F"/>
                </a:solidFill>
              </a:rPr>
            </a:br>
            <a:r>
              <a:rPr lang="en-US" sz="3600" dirty="0" smtClean="0">
                <a:solidFill>
                  <a:srgbClr val="F09A1F"/>
                </a:solidFill>
              </a:rPr>
              <a:t>capture this </a:t>
            </a:r>
            <a:r>
              <a:rPr lang="en-US" sz="4400" b="1" dirty="0" smtClean="0">
                <a:solidFill>
                  <a:srgbClr val="F09A1F"/>
                </a:solidFill>
              </a:rPr>
              <a:t>TAG</a:t>
            </a:r>
            <a:endParaRPr lang="en-US" sz="3600" b="1" dirty="0" smtClean="0">
              <a:solidFill>
                <a:srgbClr val="F09A1F"/>
              </a:solidFill>
            </a:endParaRPr>
          </a:p>
        </p:txBody>
      </p:sp>
    </p:spTree>
    <p:extLst>
      <p:ext uri="{BB962C8B-B14F-4D97-AF65-F5344CB8AC3E}">
        <p14:creationId xmlns:p14="http://schemas.microsoft.com/office/powerpoint/2010/main" val="41501145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28307862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33721761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7033246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3477378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7818268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image" Target="../media/image1.jpeg"/><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theme" Target="../theme/theme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79055834"/>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8"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32818669"/>
      </p:ext>
    </p:extLst>
  </p:cSld>
  <p:clrMap bg1="dk1" tx1="lt1" bg2="dk2" tx2="lt2" accent1="accent1" accent2="accent2" accent3="accent3" accent4="accent4" accent5="accent5" accent6="accent6" hlink="hlink" folHlink="folHlink"/>
  <p:sldLayoutIdLst>
    <p:sldLayoutId id="2147483762"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29373487"/>
      </p:ext>
    </p:extLst>
  </p:cSld>
  <p:clrMap bg1="dk1" tx1="lt1" bg2="dk2" tx2="lt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4.xml"/><Relationship Id="rId4" Type="http://schemas.openxmlformats.org/officeDocument/2006/relationships/hyperlink" Target="http://www.microsoft.com/sqlserv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hyperlink" Target="http://microsoft.com/technet" TargetMode="External"/><Relationship Id="rId11" Type="http://schemas.openxmlformats.org/officeDocument/2006/relationships/image" Target="../media/image26.png"/><Relationship Id="rId5" Type="http://schemas.openxmlformats.org/officeDocument/2006/relationships/hyperlink" Target="http://www.microsoft.com/learning" TargetMode="External"/><Relationship Id="rId10" Type="http://schemas.openxmlformats.org/officeDocument/2006/relationships/image" Target="../media/image25.emf"/><Relationship Id="rId4" Type="http://schemas.openxmlformats.org/officeDocument/2006/relationships/image" Target="../media/image22.png"/><Relationship Id="rId9" Type="http://schemas.openxmlformats.org/officeDocument/2006/relationships/image" Target="../media/image24.png"/><Relationship Id="rId14" Type="http://schemas.microsoft.com/office/2007/relationships/hdphoto" Target="../media/hdphoto1.wdp"/></Relationships>
</file>

<file path=ppt/slides/_rels/slide31.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35.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362200"/>
            <a:ext cx="10242549" cy="1523497"/>
          </a:xfrm>
        </p:spPr>
        <p:txBody>
          <a:bodyPr/>
          <a:lstStyle/>
          <a:p>
            <a:r>
              <a:rPr lang="en-US" sz="4000" dirty="0"/>
              <a:t>The T-SQL Cookbook: What's Cool in Microsoft SQL Server 2008 R2 and New in SQL Server Code-Named </a:t>
            </a:r>
            <a:r>
              <a:rPr lang="en-US" sz="4000" dirty="0" smtClean="0"/>
              <a:t>“Denali”</a:t>
            </a:r>
            <a:endParaRPr lang="en-US" sz="2800" dirty="0"/>
          </a:p>
        </p:txBody>
      </p:sp>
      <p:sp>
        <p:nvSpPr>
          <p:cNvPr id="3" name="Subtitle 2"/>
          <p:cNvSpPr>
            <a:spLocks noGrp="1"/>
          </p:cNvSpPr>
          <p:nvPr>
            <p:ph type="subTitle" idx="1"/>
          </p:nvPr>
        </p:nvSpPr>
        <p:spPr/>
        <p:txBody>
          <a:bodyPr/>
          <a:lstStyle/>
          <a:p>
            <a:r>
              <a:rPr lang="en-US" dirty="0" smtClean="0"/>
              <a:t>Tobias Ternström</a:t>
            </a:r>
          </a:p>
          <a:p>
            <a:r>
              <a:rPr lang="en-US" dirty="0" smtClean="0"/>
              <a:t>Senior Program Manager Lead</a:t>
            </a:r>
          </a:p>
          <a:p>
            <a:r>
              <a:rPr lang="en-US" dirty="0" smtClean="0"/>
              <a:t>Microsoft Corporation</a:t>
            </a:r>
            <a:endParaRPr lang="en-US" dirty="0"/>
          </a:p>
        </p:txBody>
      </p:sp>
      <p:sp>
        <p:nvSpPr>
          <p:cNvPr id="4" name="Text Placeholder 3"/>
          <p:cNvSpPr>
            <a:spLocks noGrp="1"/>
          </p:cNvSpPr>
          <p:nvPr>
            <p:ph type="body" sz="quarter" idx="10"/>
          </p:nvPr>
        </p:nvSpPr>
        <p:spPr>
          <a:xfrm>
            <a:off x="3737368" y="1837299"/>
            <a:ext cx="2188302" cy="249299"/>
          </a:xfrm>
        </p:spPr>
        <p:txBody>
          <a:bodyPr/>
          <a:lstStyle/>
          <a:p>
            <a:r>
              <a:rPr lang="en-US" dirty="0"/>
              <a:t>DBI318</a:t>
            </a:r>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Code-named Denali</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solidFill>
                  <a:schemeClr val="tx1"/>
                </a:solidFill>
              </a:rPr>
              <a:t>New Query &amp; Schema Constructs</a:t>
            </a:r>
          </a:p>
          <a:p>
            <a:r>
              <a:rPr lang="en-US" dirty="0" smtClean="0">
                <a:solidFill>
                  <a:srgbClr val="FFFF00"/>
                </a:solidFill>
              </a:rPr>
              <a:t>Improved Error Handling</a:t>
            </a:r>
          </a:p>
          <a:p>
            <a:r>
              <a:rPr lang="en-US" dirty="0" smtClean="0"/>
              <a:t>Improvements to Dynamic SQL</a:t>
            </a:r>
          </a:p>
          <a:p>
            <a:r>
              <a:rPr lang="en-US" dirty="0" smtClean="0"/>
              <a:t>Additional Scalar Functions</a:t>
            </a:r>
          </a:p>
          <a:p>
            <a:r>
              <a:rPr lang="en-US" dirty="0" smtClean="0"/>
              <a:t>Robust Result set Metadata Discovery</a:t>
            </a:r>
            <a:endParaRPr lang="en-US" dirty="0"/>
          </a:p>
        </p:txBody>
      </p:sp>
    </p:spTree>
    <p:extLst>
      <p:ext uri="{BB962C8B-B14F-4D97-AF65-F5344CB8AC3E}">
        <p14:creationId xmlns:p14="http://schemas.microsoft.com/office/powerpoint/2010/main" val="32827280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266801"/>
            <a:ext cx="10969943" cy="609398"/>
          </a:xfrm>
        </p:spPr>
        <p:txBody>
          <a:bodyPr anchor="ctr"/>
          <a:lstStyle/>
          <a:p>
            <a:r>
              <a:rPr lang="en-US" dirty="0" smtClean="0"/>
              <a:t>The </a:t>
            </a:r>
            <a:r>
              <a:rPr lang="en-US" dirty="0"/>
              <a:t>Error </a:t>
            </a:r>
            <a:r>
              <a:rPr lang="en-US" dirty="0" smtClean="0"/>
              <a:t>Handling Quiz </a:t>
            </a:r>
            <a:endParaRPr lang="en-US" dirty="0"/>
          </a:p>
        </p:txBody>
      </p:sp>
      <p:sp>
        <p:nvSpPr>
          <p:cNvPr id="3" name="Content Placeholder 2"/>
          <p:cNvSpPr>
            <a:spLocks noGrp="1"/>
          </p:cNvSpPr>
          <p:nvPr>
            <p:ph idx="1"/>
          </p:nvPr>
        </p:nvSpPr>
        <p:spPr>
          <a:xfrm>
            <a:off x="507868" y="1066802"/>
            <a:ext cx="11173090" cy="6654799"/>
          </a:xfrm>
        </p:spPr>
        <p:txBody>
          <a:bodyPr>
            <a:noAutofit/>
          </a:bodyPr>
          <a:lstStyle/>
          <a:p>
            <a:pPr>
              <a:lnSpc>
                <a:spcPct val="100000"/>
              </a:lnSpc>
            </a:pPr>
            <a:r>
              <a:rPr lang="en-US" sz="2400" dirty="0" smtClean="0"/>
              <a:t>What is returned to the client?</a:t>
            </a:r>
            <a:br>
              <a:rPr lang="en-US" sz="2400" dirty="0" smtClean="0"/>
            </a:br>
            <a:r>
              <a:rPr lang="en-US" sz="2400" b="1" dirty="0" smtClean="0"/>
              <a:t>a) Error  b) Error &amp; Hello</a:t>
            </a:r>
          </a:p>
          <a:p>
            <a:pPr marL="800100" lvl="1" indent="-339725">
              <a:lnSpc>
                <a:spcPct val="100000"/>
              </a:lnSpc>
              <a:buFont typeface="+mj-lt"/>
              <a:buAutoNum type="arabicPeriod"/>
            </a:pPr>
            <a:r>
              <a:rPr lang="en-US" sz="1800" dirty="0" smtClean="0"/>
              <a:t>RAISERROR(‘Error‘, 10, 1);</a:t>
            </a:r>
            <a:br>
              <a:rPr lang="en-US" sz="1800" dirty="0" smtClean="0"/>
            </a:br>
            <a:r>
              <a:rPr lang="en-US" sz="1800" dirty="0" smtClean="0"/>
              <a:t>PRINT ‘Hello‘;</a:t>
            </a:r>
          </a:p>
          <a:p>
            <a:pPr marL="800100" lvl="1" indent="-339725">
              <a:lnSpc>
                <a:spcPct val="100000"/>
              </a:lnSpc>
              <a:buFont typeface="+mj-lt"/>
              <a:buAutoNum type="arabicPeriod"/>
            </a:pPr>
            <a:r>
              <a:rPr lang="en-US" sz="1800" dirty="0" smtClean="0"/>
              <a:t>RAISERROR(‘Error‘, 16, 1);</a:t>
            </a:r>
            <a:br>
              <a:rPr lang="en-US" sz="1800" dirty="0" smtClean="0"/>
            </a:br>
            <a:r>
              <a:rPr lang="en-US" sz="1800" dirty="0" smtClean="0"/>
              <a:t>PRINT ‘Hello‘;</a:t>
            </a:r>
          </a:p>
          <a:p>
            <a:pPr marL="800100" lvl="1" indent="-339725">
              <a:lnSpc>
                <a:spcPct val="100000"/>
              </a:lnSpc>
              <a:buFont typeface="+mj-lt"/>
              <a:buAutoNum type="arabicPeriod"/>
            </a:pPr>
            <a:r>
              <a:rPr lang="en-US" sz="1800" dirty="0" smtClean="0"/>
              <a:t>RAISERROR(‘Error‘, 20, 1);</a:t>
            </a:r>
            <a:br>
              <a:rPr lang="en-US" sz="1800" dirty="0" smtClean="0"/>
            </a:br>
            <a:r>
              <a:rPr lang="en-US" sz="1800" dirty="0" smtClean="0"/>
              <a:t>PRINT ‘Hello‘;</a:t>
            </a:r>
          </a:p>
          <a:p>
            <a:pPr marL="800100" lvl="1" indent="-339725">
              <a:lnSpc>
                <a:spcPct val="100000"/>
              </a:lnSpc>
              <a:buFont typeface="+mj-lt"/>
              <a:buAutoNum type="arabicPeriod"/>
            </a:pPr>
            <a:r>
              <a:rPr lang="en-US" sz="1800" dirty="0" smtClean="0"/>
              <a:t>RAISERROR(‘Error‘, 20, 1) WITH LOG;</a:t>
            </a:r>
            <a:br>
              <a:rPr lang="en-US" sz="1800" dirty="0" smtClean="0"/>
            </a:br>
            <a:r>
              <a:rPr lang="en-US" sz="1800" dirty="0" smtClean="0"/>
              <a:t>PRINT ‘Hello‘;</a:t>
            </a:r>
          </a:p>
          <a:p>
            <a:pPr marL="800100" lvl="1" indent="-339725">
              <a:lnSpc>
                <a:spcPct val="100000"/>
              </a:lnSpc>
              <a:buFont typeface="Arial" pitchFamily="34" charset="0"/>
              <a:buChar char="•"/>
            </a:pPr>
            <a:r>
              <a:rPr lang="en-US" sz="1800" dirty="0" smtClean="0"/>
              <a:t>CREATE PROC sp1 AS RAISERROR(‘Error‘, 11, 1); PRINT ‘Hello‘;</a:t>
            </a:r>
          </a:p>
          <a:p>
            <a:pPr marL="800100" lvl="1" indent="-339725">
              <a:lnSpc>
                <a:spcPct val="100000"/>
              </a:lnSpc>
              <a:buFont typeface="Arial" pitchFamily="34" charset="0"/>
              <a:buChar char="•"/>
            </a:pPr>
            <a:r>
              <a:rPr lang="en-US" sz="1800" dirty="0" smtClean="0"/>
              <a:t>CREATE PROC sp2 AS RAISERROR(‘Error‘, 10, 1); PRINT ‘Hello‘;</a:t>
            </a:r>
          </a:p>
          <a:p>
            <a:pPr marL="800100" lvl="1" indent="-339725">
              <a:lnSpc>
                <a:spcPct val="100000"/>
              </a:lnSpc>
              <a:buFont typeface="+mj-lt"/>
              <a:buAutoNum type="arabicPeriod" startAt="5"/>
            </a:pPr>
            <a:r>
              <a:rPr lang="en-US" sz="1800" dirty="0" smtClean="0"/>
              <a:t> </a:t>
            </a:r>
            <a:r>
              <a:rPr lang="en-US" sz="1800" b="1" dirty="0" smtClean="0"/>
              <a:t>EXEC sp1;</a:t>
            </a:r>
          </a:p>
          <a:p>
            <a:pPr marL="800100" lvl="1" indent="-339725">
              <a:lnSpc>
                <a:spcPct val="100000"/>
              </a:lnSpc>
              <a:buFont typeface="+mj-lt"/>
              <a:buAutoNum type="arabicPeriod" startAt="5"/>
            </a:pPr>
            <a:r>
              <a:rPr lang="en-US" sz="1800" dirty="0" smtClean="0"/>
              <a:t> </a:t>
            </a:r>
            <a:r>
              <a:rPr lang="en-US" sz="1800" b="1" dirty="0" smtClean="0"/>
              <a:t>EXEC sp2;</a:t>
            </a:r>
          </a:p>
          <a:p>
            <a:pPr marL="800100" lvl="1" indent="-339725">
              <a:lnSpc>
                <a:spcPct val="100000"/>
              </a:lnSpc>
              <a:buFont typeface="+mj-lt"/>
              <a:buAutoNum type="arabicPeriod" startAt="5"/>
            </a:pPr>
            <a:r>
              <a:rPr lang="en-US" sz="1800" dirty="0" smtClean="0"/>
              <a:t> BEGIN TRY </a:t>
            </a:r>
            <a:r>
              <a:rPr lang="en-US" sz="1800" b="1" dirty="0" smtClean="0"/>
              <a:t>EXEC sp1</a:t>
            </a:r>
            <a:r>
              <a:rPr lang="en-US" sz="1800" dirty="0" smtClean="0"/>
              <a:t>; END TRY BEGIN CATCH END CATCH</a:t>
            </a:r>
          </a:p>
          <a:p>
            <a:pPr marL="800100" lvl="1" indent="-339725">
              <a:lnSpc>
                <a:spcPct val="100000"/>
              </a:lnSpc>
              <a:buFont typeface="+mj-lt"/>
              <a:buAutoNum type="arabicPeriod" startAt="5"/>
            </a:pPr>
            <a:r>
              <a:rPr lang="en-US" sz="1800" dirty="0" smtClean="0"/>
              <a:t> BEGIN TRY </a:t>
            </a:r>
            <a:r>
              <a:rPr lang="en-US" sz="1800" b="1" dirty="0" smtClean="0"/>
              <a:t>EXEC sp2</a:t>
            </a:r>
            <a:r>
              <a:rPr lang="en-US" sz="1800" dirty="0" smtClean="0"/>
              <a:t>; END TRY BEGIN CATCH END CATCH</a:t>
            </a:r>
            <a:endParaRPr lang="en-US" sz="2000" dirty="0" smtClean="0"/>
          </a:p>
          <a:p>
            <a:pPr lvl="2">
              <a:buNone/>
            </a:pPr>
            <a:endParaRPr lang="en-US" sz="1800" dirty="0"/>
          </a:p>
        </p:txBody>
      </p:sp>
    </p:spTree>
    <p:extLst>
      <p:ext uri="{BB962C8B-B14F-4D97-AF65-F5344CB8AC3E}">
        <p14:creationId xmlns:p14="http://schemas.microsoft.com/office/powerpoint/2010/main" val="2113199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1"/>
            <a:ext cx="11173090" cy="664797"/>
          </a:xfrm>
        </p:spPr>
        <p:txBody>
          <a:bodyPr>
            <a:normAutofit/>
          </a:bodyPr>
          <a:lstStyle/>
          <a:p>
            <a:r>
              <a:rPr lang="en-US" dirty="0" smtClean="0"/>
              <a:t>Error Actions != Severity Levels</a:t>
            </a:r>
            <a:endParaRPr lang="en-US" dirty="0"/>
          </a:p>
        </p:txBody>
      </p:sp>
      <p:sp>
        <p:nvSpPr>
          <p:cNvPr id="3" name="Content Placeholder 2"/>
          <p:cNvSpPr>
            <a:spLocks noGrp="1"/>
          </p:cNvSpPr>
          <p:nvPr>
            <p:ph idx="1"/>
          </p:nvPr>
        </p:nvSpPr>
        <p:spPr>
          <a:xfrm>
            <a:off x="507868" y="1143001"/>
            <a:ext cx="11173090" cy="5078313"/>
          </a:xfrm>
        </p:spPr>
        <p:txBody>
          <a:bodyPr>
            <a:normAutofit/>
          </a:bodyPr>
          <a:lstStyle/>
          <a:p>
            <a:r>
              <a:rPr lang="en-US" sz="2800" dirty="0" smtClean="0"/>
              <a:t>Error actions </a:t>
            </a:r>
            <a:br>
              <a:rPr lang="en-US" sz="2800" dirty="0" smtClean="0"/>
            </a:br>
            <a:r>
              <a:rPr lang="en-US" dirty="0" smtClean="0"/>
              <a:t>(independent of the severity level)</a:t>
            </a:r>
            <a:endParaRPr lang="en-US" sz="2800" dirty="0" smtClean="0"/>
          </a:p>
          <a:p>
            <a:pPr lvl="1"/>
            <a:r>
              <a:rPr lang="en-US" sz="2400" dirty="0" smtClean="0"/>
              <a:t>None</a:t>
            </a:r>
          </a:p>
          <a:p>
            <a:pPr lvl="1"/>
            <a:r>
              <a:rPr lang="en-US" sz="2400" dirty="0" smtClean="0"/>
              <a:t>Statement abort</a:t>
            </a:r>
          </a:p>
          <a:p>
            <a:pPr lvl="2"/>
            <a:r>
              <a:rPr lang="en-US" dirty="0" err="1" smtClean="0"/>
              <a:t>Msg</a:t>
            </a:r>
            <a:r>
              <a:rPr lang="en-US" dirty="0" smtClean="0"/>
              <a:t> 241, Level </a:t>
            </a:r>
            <a:r>
              <a:rPr lang="en-US" sz="2000" b="1" dirty="0" smtClean="0"/>
              <a:t>16</a:t>
            </a:r>
            <a:r>
              <a:rPr lang="en-US" dirty="0" smtClean="0"/>
              <a:t>, State 1, Line 1</a:t>
            </a:r>
          </a:p>
          <a:p>
            <a:pPr lvl="2"/>
            <a:r>
              <a:rPr lang="en-US" dirty="0" smtClean="0"/>
              <a:t>Conversion failed when converting date and/or time from character string.</a:t>
            </a:r>
          </a:p>
          <a:p>
            <a:pPr lvl="1"/>
            <a:r>
              <a:rPr lang="en-US" sz="2400" dirty="0" smtClean="0"/>
              <a:t>Scope Abort</a:t>
            </a:r>
          </a:p>
          <a:p>
            <a:pPr lvl="1"/>
            <a:r>
              <a:rPr lang="en-US" sz="2400" dirty="0" smtClean="0"/>
              <a:t>Batch abort </a:t>
            </a:r>
          </a:p>
          <a:p>
            <a:pPr lvl="1"/>
            <a:r>
              <a:rPr lang="en-US" sz="2400" dirty="0" smtClean="0"/>
              <a:t>Transaction abort</a:t>
            </a:r>
          </a:p>
          <a:p>
            <a:pPr lvl="2"/>
            <a:r>
              <a:rPr lang="en-US" sz="1600" dirty="0" err="1" smtClean="0"/>
              <a:t>Msg</a:t>
            </a:r>
            <a:r>
              <a:rPr lang="en-US" sz="1600" dirty="0" smtClean="0"/>
              <a:t> 242, Level </a:t>
            </a:r>
            <a:r>
              <a:rPr lang="en-US" sz="2000" b="1" dirty="0" smtClean="0"/>
              <a:t>16</a:t>
            </a:r>
            <a:r>
              <a:rPr lang="en-US" sz="1600" dirty="0" smtClean="0"/>
              <a:t>, State 3, Line 2</a:t>
            </a:r>
          </a:p>
          <a:p>
            <a:pPr lvl="2"/>
            <a:r>
              <a:rPr lang="en-US" sz="1600" dirty="0" smtClean="0"/>
              <a:t>The conversion of a </a:t>
            </a:r>
            <a:r>
              <a:rPr lang="en-US" sz="1600" dirty="0" err="1" smtClean="0"/>
              <a:t>varchar</a:t>
            </a:r>
            <a:r>
              <a:rPr lang="en-US" sz="1600" dirty="0" smtClean="0"/>
              <a:t> data type to a </a:t>
            </a:r>
            <a:r>
              <a:rPr lang="en-US" sz="1600" dirty="0" err="1" smtClean="0"/>
              <a:t>datetime</a:t>
            </a:r>
            <a:r>
              <a:rPr lang="en-US" sz="1600" dirty="0" smtClean="0"/>
              <a:t> data type resulted in an out-of-range value.</a:t>
            </a:r>
          </a:p>
          <a:p>
            <a:pPr lvl="1"/>
            <a:r>
              <a:rPr lang="en-US" sz="2400" dirty="0" smtClean="0"/>
              <a:t>Connection abort</a:t>
            </a:r>
            <a:endParaRPr lang="en-US" sz="2400" i="1" dirty="0" smtClean="0"/>
          </a:p>
        </p:txBody>
      </p:sp>
    </p:spTree>
    <p:extLst>
      <p:ext uri="{BB962C8B-B14F-4D97-AF65-F5344CB8AC3E}">
        <p14:creationId xmlns:p14="http://schemas.microsoft.com/office/powerpoint/2010/main" val="186950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0"/>
            <a:ext cx="11173090" cy="498598"/>
          </a:xfrm>
        </p:spPr>
        <p:txBody>
          <a:bodyPr>
            <a:noAutofit/>
          </a:bodyPr>
          <a:lstStyle/>
          <a:p>
            <a:r>
              <a:rPr lang="en-US" dirty="0"/>
              <a:t>What </a:t>
            </a:r>
            <a:r>
              <a:rPr lang="en-US" dirty="0" smtClean="0"/>
              <a:t>is in Denali?   </a:t>
            </a:r>
            <a:endParaRPr lang="en-US" dirty="0"/>
          </a:p>
        </p:txBody>
      </p:sp>
      <p:sp>
        <p:nvSpPr>
          <p:cNvPr id="3" name="Content Placeholder 2"/>
          <p:cNvSpPr>
            <a:spLocks noGrp="1"/>
          </p:cNvSpPr>
          <p:nvPr>
            <p:ph idx="1"/>
          </p:nvPr>
        </p:nvSpPr>
        <p:spPr>
          <a:xfrm>
            <a:off x="507868" y="1447801"/>
            <a:ext cx="11173090" cy="5181600"/>
          </a:xfrm>
        </p:spPr>
        <p:txBody>
          <a:bodyPr>
            <a:normAutofit/>
          </a:bodyPr>
          <a:lstStyle/>
          <a:p>
            <a:r>
              <a:rPr lang="en-US" sz="2800" dirty="0" smtClean="0">
                <a:solidFill>
                  <a:schemeClr val="tx1"/>
                </a:solidFill>
              </a:rPr>
              <a:t>Introducing </a:t>
            </a:r>
            <a:r>
              <a:rPr lang="en-US" sz="2800" b="1" dirty="0" smtClean="0">
                <a:solidFill>
                  <a:schemeClr val="tx1"/>
                </a:solidFill>
              </a:rPr>
              <a:t>THROW </a:t>
            </a:r>
            <a:r>
              <a:rPr lang="en-US" sz="2800" dirty="0" smtClean="0">
                <a:solidFill>
                  <a:schemeClr val="tx1"/>
                </a:solidFill>
              </a:rPr>
              <a:t>which…</a:t>
            </a:r>
          </a:p>
          <a:p>
            <a:pPr lvl="1"/>
            <a:r>
              <a:rPr lang="en-US" sz="2400" dirty="0" smtClean="0">
                <a:solidFill>
                  <a:schemeClr val="tx1"/>
                </a:solidFill>
              </a:rPr>
              <a:t>always THROWs </a:t>
            </a:r>
          </a:p>
          <a:p>
            <a:pPr lvl="1"/>
            <a:r>
              <a:rPr lang="en-US" sz="2400" dirty="0" smtClean="0">
                <a:solidFill>
                  <a:schemeClr val="tx1"/>
                </a:solidFill>
              </a:rPr>
              <a:t>is even spelled correctly!</a:t>
            </a:r>
          </a:p>
          <a:p>
            <a:r>
              <a:rPr lang="en-US" sz="2800" b="1" dirty="0" smtClean="0">
                <a:solidFill>
                  <a:schemeClr val="tx1"/>
                </a:solidFill>
              </a:rPr>
              <a:t>THROW</a:t>
            </a:r>
          </a:p>
          <a:p>
            <a:pPr lvl="1"/>
            <a:r>
              <a:rPr lang="en-US" sz="2400" dirty="0" smtClean="0">
                <a:solidFill>
                  <a:schemeClr val="tx1"/>
                </a:solidFill>
              </a:rPr>
              <a:t>THROW  &lt;number&gt;, &lt;message&gt;, &lt;state&gt;;</a:t>
            </a:r>
          </a:p>
          <a:p>
            <a:pPr lvl="2"/>
            <a:r>
              <a:rPr lang="en-US" sz="2000" dirty="0" smtClean="0">
                <a:solidFill>
                  <a:schemeClr val="tx1"/>
                </a:solidFill>
              </a:rPr>
              <a:t>Batch aborts if not in SET XACT_ABORT ON where it </a:t>
            </a:r>
            <a:br>
              <a:rPr lang="en-US" sz="2000" dirty="0" smtClean="0">
                <a:solidFill>
                  <a:schemeClr val="tx1"/>
                </a:solidFill>
              </a:rPr>
            </a:br>
            <a:r>
              <a:rPr lang="en-US" sz="2000" dirty="0" smtClean="0">
                <a:solidFill>
                  <a:schemeClr val="tx1"/>
                </a:solidFill>
              </a:rPr>
              <a:t>Transaction-aborts</a:t>
            </a:r>
          </a:p>
          <a:p>
            <a:pPr lvl="2"/>
            <a:r>
              <a:rPr lang="en-US" sz="2000" dirty="0" smtClean="0">
                <a:solidFill>
                  <a:schemeClr val="tx1"/>
                </a:solidFill>
              </a:rPr>
              <a:t>Does not automatically use </a:t>
            </a:r>
            <a:r>
              <a:rPr lang="en-US" sz="2000" i="1" dirty="0" err="1" smtClean="0">
                <a:solidFill>
                  <a:schemeClr val="tx1"/>
                </a:solidFill>
              </a:rPr>
              <a:t>sys.messages</a:t>
            </a:r>
            <a:endParaRPr lang="en-US" sz="2000" dirty="0" smtClean="0">
              <a:solidFill>
                <a:schemeClr val="tx1"/>
              </a:solidFill>
            </a:endParaRPr>
          </a:p>
          <a:p>
            <a:r>
              <a:rPr lang="en-US" sz="2800" dirty="0" smtClean="0">
                <a:solidFill>
                  <a:schemeClr val="tx1"/>
                </a:solidFill>
              </a:rPr>
              <a:t>And re-</a:t>
            </a:r>
            <a:r>
              <a:rPr lang="en-US" sz="2800" b="1" dirty="0" smtClean="0">
                <a:solidFill>
                  <a:schemeClr val="tx1"/>
                </a:solidFill>
              </a:rPr>
              <a:t>THROW</a:t>
            </a:r>
          </a:p>
          <a:p>
            <a:pPr lvl="2"/>
            <a:r>
              <a:rPr lang="en-US" sz="2000" dirty="0" smtClean="0">
                <a:solidFill>
                  <a:schemeClr val="tx1"/>
                </a:solidFill>
              </a:rPr>
              <a:t>BEGIN CATCH</a:t>
            </a:r>
            <a:br>
              <a:rPr lang="en-US" sz="2000" dirty="0" smtClean="0">
                <a:solidFill>
                  <a:schemeClr val="tx1"/>
                </a:solidFill>
              </a:rPr>
            </a:br>
            <a:r>
              <a:rPr lang="en-US" sz="2000" dirty="0" smtClean="0">
                <a:solidFill>
                  <a:schemeClr val="tx1"/>
                </a:solidFill>
              </a:rPr>
              <a:t>    …</a:t>
            </a:r>
            <a:r>
              <a:rPr lang="en-US" sz="3200" b="1" dirty="0" smtClean="0">
                <a:solidFill>
                  <a:schemeClr val="tx1"/>
                </a:solidFill>
              </a:rPr>
              <a:t>;</a:t>
            </a:r>
            <a:r>
              <a:rPr lang="en-US" sz="2000" dirty="0" smtClean="0">
                <a:solidFill>
                  <a:schemeClr val="tx1"/>
                </a:solidFill>
              </a:rPr>
              <a:t/>
            </a:r>
            <a:br>
              <a:rPr lang="en-US" sz="2000" dirty="0" smtClean="0">
                <a:solidFill>
                  <a:schemeClr val="tx1"/>
                </a:solidFill>
              </a:rPr>
            </a:br>
            <a:r>
              <a:rPr lang="en-US" sz="2000" dirty="0" smtClean="0">
                <a:solidFill>
                  <a:schemeClr val="tx1"/>
                </a:solidFill>
              </a:rPr>
              <a:t>    THROW;</a:t>
            </a:r>
            <a:br>
              <a:rPr lang="en-US" sz="2000" dirty="0" smtClean="0">
                <a:solidFill>
                  <a:schemeClr val="tx1"/>
                </a:solidFill>
              </a:rPr>
            </a:br>
            <a:r>
              <a:rPr lang="en-US" sz="2000" dirty="0" smtClean="0">
                <a:solidFill>
                  <a:schemeClr val="tx1"/>
                </a:solidFill>
              </a:rPr>
              <a:t>END CATCH</a:t>
            </a:r>
          </a:p>
        </p:txBody>
      </p:sp>
    </p:spTree>
    <p:extLst>
      <p:ext uri="{BB962C8B-B14F-4D97-AF65-F5344CB8AC3E}">
        <p14:creationId xmlns:p14="http://schemas.microsoft.com/office/powerpoint/2010/main" val="21448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Code-named Denali</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solidFill>
                  <a:schemeClr val="tx1"/>
                </a:solidFill>
              </a:rPr>
              <a:t>New Query &amp; Schema Constructs</a:t>
            </a:r>
          </a:p>
          <a:p>
            <a:r>
              <a:rPr lang="en-US" dirty="0" smtClean="0">
                <a:solidFill>
                  <a:schemeClr val="tx1"/>
                </a:solidFill>
              </a:rPr>
              <a:t>Improved Error Handling</a:t>
            </a:r>
          </a:p>
          <a:p>
            <a:r>
              <a:rPr lang="en-US" dirty="0" smtClean="0">
                <a:solidFill>
                  <a:srgbClr val="FFFF00"/>
                </a:solidFill>
              </a:rPr>
              <a:t>Improvements to Dynamic SQL</a:t>
            </a:r>
          </a:p>
          <a:p>
            <a:r>
              <a:rPr lang="en-US" dirty="0" smtClean="0"/>
              <a:t>Additional Scalar Functions</a:t>
            </a:r>
          </a:p>
          <a:p>
            <a:r>
              <a:rPr lang="en-US" dirty="0" smtClean="0"/>
              <a:t>Robust Result set Metadata Discovery</a:t>
            </a:r>
            <a:endParaRPr lang="en-US" dirty="0"/>
          </a:p>
        </p:txBody>
      </p:sp>
    </p:spTree>
    <p:extLst>
      <p:ext uri="{BB962C8B-B14F-4D97-AF65-F5344CB8AC3E}">
        <p14:creationId xmlns:p14="http://schemas.microsoft.com/office/powerpoint/2010/main" val="150210047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Improvements to Dynamic SQL</a:t>
            </a:r>
          </a:p>
        </p:txBody>
      </p:sp>
      <p:sp>
        <p:nvSpPr>
          <p:cNvPr id="3" name="Text Placeholder 2"/>
          <p:cNvSpPr>
            <a:spLocks noGrp="1"/>
          </p:cNvSpPr>
          <p:nvPr>
            <p:ph type="body" sz="quarter" idx="10"/>
          </p:nvPr>
        </p:nvSpPr>
        <p:spPr>
          <a:xfrm>
            <a:off x="519112" y="1072019"/>
            <a:ext cx="11149013" cy="2813078"/>
          </a:xfrm>
        </p:spPr>
        <p:txBody>
          <a:bodyPr/>
          <a:lstStyle/>
          <a:p>
            <a:r>
              <a:rPr lang="en-US" sz="2800" dirty="0" smtClean="0">
                <a:solidFill>
                  <a:schemeClr val="tx1"/>
                </a:solidFill>
              </a:rPr>
              <a:t>Support for defining a contract for returned result set(s)</a:t>
            </a:r>
          </a:p>
          <a:p>
            <a:pPr marL="0" indent="0">
              <a:buNone/>
            </a:pPr>
            <a:r>
              <a:rPr lang="en-US" sz="2000" b="1" dirty="0" smtClean="0">
                <a:solidFill>
                  <a:schemeClr val="tx1"/>
                </a:solidFill>
              </a:rPr>
              <a:t/>
            </a:r>
            <a:br>
              <a:rPr lang="en-US" sz="2000" b="1" dirty="0" smtClean="0">
                <a:solidFill>
                  <a:schemeClr val="tx1"/>
                </a:solidFill>
              </a:rPr>
            </a:br>
            <a:r>
              <a:rPr lang="en-US" sz="2000" b="1" dirty="0" smtClean="0">
                <a:solidFill>
                  <a:schemeClr val="tx1"/>
                </a:solidFill>
              </a:rPr>
              <a:t>EXECUTE</a:t>
            </a:r>
            <a:r>
              <a:rPr lang="en-US" sz="2000" dirty="0" smtClean="0">
                <a:solidFill>
                  <a:schemeClr val="tx1"/>
                </a:solidFill>
              </a:rPr>
              <a:t> </a:t>
            </a:r>
            <a:r>
              <a:rPr lang="en-US" sz="2000" dirty="0">
                <a:solidFill>
                  <a:schemeClr val="tx1"/>
                </a:solidFill>
              </a:rPr>
              <a:t>&lt;</a:t>
            </a:r>
            <a:r>
              <a:rPr lang="en-US" sz="2000" dirty="0" err="1">
                <a:solidFill>
                  <a:schemeClr val="tx1"/>
                </a:solidFill>
              </a:rPr>
              <a:t>proc|clr</a:t>
            </a:r>
            <a:r>
              <a:rPr lang="en-US" sz="2000" dirty="0">
                <a:solidFill>
                  <a:schemeClr val="tx1"/>
                </a:solidFill>
              </a:rPr>
              <a:t> </a:t>
            </a:r>
            <a:r>
              <a:rPr lang="en-US" sz="2000" dirty="0" err="1">
                <a:solidFill>
                  <a:schemeClr val="tx1"/>
                </a:solidFill>
              </a:rPr>
              <a:t>proc|remote</a:t>
            </a:r>
            <a:r>
              <a:rPr lang="en-US" sz="2000" dirty="0">
                <a:solidFill>
                  <a:schemeClr val="tx1"/>
                </a:solidFill>
              </a:rPr>
              <a:t> </a:t>
            </a:r>
            <a:r>
              <a:rPr lang="en-US" sz="2000" dirty="0" err="1">
                <a:solidFill>
                  <a:schemeClr val="tx1"/>
                </a:solidFill>
              </a:rPr>
              <a:t>proc|function</a:t>
            </a:r>
            <a:r>
              <a:rPr lang="en-US" sz="2000" dirty="0" smtClean="0">
                <a:solidFill>
                  <a:schemeClr val="tx1"/>
                </a:solidFill>
              </a:rPr>
              <a:t>&gt; [</a:t>
            </a:r>
            <a:r>
              <a:rPr lang="en-US" sz="2000" dirty="0">
                <a:solidFill>
                  <a:schemeClr val="tx1"/>
                </a:solidFill>
              </a:rPr>
              <a:t>WITH &lt;</a:t>
            </a:r>
            <a:r>
              <a:rPr lang="en-US" sz="2000" dirty="0" err="1">
                <a:solidFill>
                  <a:schemeClr val="tx1"/>
                </a:solidFill>
              </a:rPr>
              <a:t>execute_option</a:t>
            </a:r>
            <a:r>
              <a:rPr lang="en-US" sz="2000" dirty="0">
                <a:solidFill>
                  <a:schemeClr val="tx1"/>
                </a:solidFill>
              </a:rPr>
              <a:t>&gt;[,...n ]]</a:t>
            </a:r>
          </a:p>
          <a:p>
            <a:pPr>
              <a:lnSpc>
                <a:spcPct val="100000"/>
              </a:lnSpc>
              <a:buNone/>
            </a:pPr>
            <a:r>
              <a:rPr lang="en-US" sz="2000" dirty="0">
                <a:solidFill>
                  <a:schemeClr val="tx1"/>
                </a:solidFill>
              </a:rPr>
              <a:t>{ </a:t>
            </a:r>
            <a:r>
              <a:rPr lang="en-US" sz="2000" b="1" dirty="0">
                <a:solidFill>
                  <a:schemeClr val="tx1"/>
                </a:solidFill>
              </a:rPr>
              <a:t>RESULT SETS </a:t>
            </a:r>
            <a:r>
              <a:rPr lang="en-US" sz="2000" dirty="0">
                <a:solidFill>
                  <a:schemeClr val="tx1"/>
                </a:solidFill>
              </a:rPr>
              <a:t>{</a:t>
            </a:r>
            <a:r>
              <a:rPr lang="en-US" sz="2000" b="1" u="sng" dirty="0">
                <a:solidFill>
                  <a:schemeClr val="tx1"/>
                </a:solidFill>
              </a:rPr>
              <a:t>UNDEFINED</a:t>
            </a:r>
            <a:r>
              <a:rPr lang="en-US" sz="2000" b="1" dirty="0">
                <a:solidFill>
                  <a:schemeClr val="tx1"/>
                </a:solidFill>
              </a:rPr>
              <a:t>|NONE</a:t>
            </a:r>
            <a:r>
              <a:rPr lang="en-US" sz="2000" dirty="0">
                <a:solidFill>
                  <a:schemeClr val="tx1"/>
                </a:solidFill>
              </a:rPr>
              <a:t>|(&lt;</a:t>
            </a:r>
            <a:r>
              <a:rPr lang="en-US" sz="2000" dirty="0" err="1">
                <a:solidFill>
                  <a:schemeClr val="tx1"/>
                </a:solidFill>
              </a:rPr>
              <a:t>result_sets_definition</a:t>
            </a:r>
            <a:r>
              <a:rPr lang="en-US" sz="2000" dirty="0">
                <a:solidFill>
                  <a:schemeClr val="tx1"/>
                </a:solidFill>
              </a:rPr>
              <a:t>&gt;)} }</a:t>
            </a:r>
          </a:p>
          <a:p>
            <a:pPr>
              <a:lnSpc>
                <a:spcPct val="100000"/>
              </a:lnSpc>
              <a:buNone/>
            </a:pPr>
            <a:r>
              <a:rPr lang="en-US" sz="2000" dirty="0">
                <a:solidFill>
                  <a:schemeClr val="tx1"/>
                </a:solidFill>
              </a:rPr>
              <a:t> &lt;</a:t>
            </a:r>
            <a:r>
              <a:rPr lang="en-US" sz="2000" dirty="0" err="1">
                <a:solidFill>
                  <a:schemeClr val="tx1"/>
                </a:solidFill>
              </a:rPr>
              <a:t>result_sets_definition</a:t>
            </a:r>
            <a:r>
              <a:rPr lang="en-US" sz="2000" dirty="0">
                <a:solidFill>
                  <a:schemeClr val="tx1"/>
                </a:solidFill>
              </a:rPr>
              <a:t>&gt; ::= </a:t>
            </a:r>
          </a:p>
          <a:p>
            <a:pPr>
              <a:lnSpc>
                <a:spcPct val="100000"/>
              </a:lnSpc>
              <a:buNone/>
            </a:pPr>
            <a:r>
              <a:rPr lang="en-US" sz="2000" dirty="0" smtClean="0">
                <a:solidFill>
                  <a:schemeClr val="tx1"/>
                </a:solidFill>
              </a:rPr>
              <a:t>{ &lt;</a:t>
            </a:r>
            <a:r>
              <a:rPr lang="en-US" sz="2000" dirty="0" err="1">
                <a:solidFill>
                  <a:schemeClr val="tx1"/>
                </a:solidFill>
              </a:rPr>
              <a:t>result_set_definition</a:t>
            </a:r>
            <a:r>
              <a:rPr lang="en-US" sz="2000" dirty="0" smtClean="0">
                <a:solidFill>
                  <a:schemeClr val="tx1"/>
                </a:solidFill>
              </a:rPr>
              <a:t>&gt; </a:t>
            </a:r>
            <a:r>
              <a:rPr lang="en-US" sz="2000" b="1" dirty="0" smtClean="0">
                <a:solidFill>
                  <a:schemeClr val="tx1"/>
                </a:solidFill>
              </a:rPr>
              <a:t>|</a:t>
            </a:r>
            <a:r>
              <a:rPr lang="en-US" sz="2000" b="1" dirty="0">
                <a:solidFill>
                  <a:schemeClr val="tx1"/>
                </a:solidFill>
              </a:rPr>
              <a:t>AS OBJECT [&lt;</a:t>
            </a:r>
            <a:r>
              <a:rPr lang="en-US" sz="2000" b="1" dirty="0" err="1">
                <a:solidFill>
                  <a:schemeClr val="tx1"/>
                </a:solidFill>
              </a:rPr>
              <a:t>object_location</a:t>
            </a:r>
            <a:r>
              <a:rPr lang="en-US" sz="2000" b="1" dirty="0">
                <a:solidFill>
                  <a:schemeClr val="tx1"/>
                </a:solidFill>
              </a:rPr>
              <a:t>&gt;.]{</a:t>
            </a:r>
            <a:r>
              <a:rPr lang="en-US" sz="2000" b="1" dirty="0" err="1">
                <a:solidFill>
                  <a:schemeClr val="tx1"/>
                </a:solidFill>
              </a:rPr>
              <a:t>table_name</a:t>
            </a:r>
            <a:r>
              <a:rPr lang="en-US" sz="2000" b="1" dirty="0">
                <a:solidFill>
                  <a:schemeClr val="tx1"/>
                </a:solidFill>
              </a:rPr>
              <a:t>| </a:t>
            </a:r>
            <a:r>
              <a:rPr lang="en-US" sz="2000" b="1" dirty="0" err="1">
                <a:solidFill>
                  <a:schemeClr val="tx1"/>
                </a:solidFill>
              </a:rPr>
              <a:t>view_name</a:t>
            </a:r>
            <a:r>
              <a:rPr lang="en-US" sz="2000" b="1" dirty="0">
                <a:solidFill>
                  <a:schemeClr val="tx1"/>
                </a:solidFill>
              </a:rPr>
              <a:t> | </a:t>
            </a:r>
            <a:r>
              <a:rPr lang="en-US" sz="2000" b="1" dirty="0" err="1">
                <a:solidFill>
                  <a:schemeClr val="tx1"/>
                </a:solidFill>
              </a:rPr>
              <a:t>tvf</a:t>
            </a:r>
            <a:r>
              <a:rPr lang="en-US" sz="2000" b="1" dirty="0" smtClean="0">
                <a:solidFill>
                  <a:schemeClr val="tx1"/>
                </a:solidFill>
              </a:rPr>
              <a:t>}</a:t>
            </a:r>
            <a:br>
              <a:rPr lang="en-US" sz="2000" b="1" dirty="0" smtClean="0">
                <a:solidFill>
                  <a:schemeClr val="tx1"/>
                </a:solidFill>
              </a:rPr>
            </a:br>
            <a:r>
              <a:rPr lang="en-US" sz="2000" b="1" dirty="0" smtClean="0">
                <a:solidFill>
                  <a:schemeClr val="tx1"/>
                </a:solidFill>
              </a:rPr>
              <a:t>|</a:t>
            </a:r>
            <a:r>
              <a:rPr lang="en-US" sz="2000" b="1" dirty="0">
                <a:solidFill>
                  <a:schemeClr val="tx1"/>
                </a:solidFill>
              </a:rPr>
              <a:t>AS TYPE [</a:t>
            </a:r>
            <a:r>
              <a:rPr lang="en-US" sz="2000" b="1" dirty="0" err="1">
                <a:solidFill>
                  <a:schemeClr val="tx1"/>
                </a:solidFill>
              </a:rPr>
              <a:t>schema_name</a:t>
            </a:r>
            <a:r>
              <a:rPr lang="en-US" sz="2000" b="1" dirty="0">
                <a:solidFill>
                  <a:schemeClr val="tx1"/>
                </a:solidFill>
              </a:rPr>
              <a:t>.]</a:t>
            </a:r>
            <a:r>
              <a:rPr lang="en-US" sz="2000" b="1" dirty="0" err="1" smtClean="0">
                <a:solidFill>
                  <a:schemeClr val="tx1"/>
                </a:solidFill>
              </a:rPr>
              <a:t>table_type_name</a:t>
            </a:r>
            <a:r>
              <a:rPr lang="en-US" sz="2000" b="1" dirty="0">
                <a:solidFill>
                  <a:schemeClr val="tx1"/>
                </a:solidFill>
              </a:rPr>
              <a:t> </a:t>
            </a:r>
            <a:r>
              <a:rPr lang="en-US" sz="2000" b="1" dirty="0" smtClean="0">
                <a:solidFill>
                  <a:schemeClr val="tx1"/>
                </a:solidFill>
              </a:rPr>
              <a:t>| AS </a:t>
            </a:r>
            <a:r>
              <a:rPr lang="en-US" sz="2000" b="1" dirty="0">
                <a:solidFill>
                  <a:schemeClr val="tx1"/>
                </a:solidFill>
              </a:rPr>
              <a:t>FOR XML </a:t>
            </a:r>
            <a:r>
              <a:rPr lang="en-US" sz="2000" b="1" dirty="0" smtClean="0">
                <a:solidFill>
                  <a:schemeClr val="tx1"/>
                </a:solidFill>
              </a:rPr>
              <a:t> | (…) </a:t>
            </a:r>
            <a:r>
              <a:rPr lang="en-US" sz="2000" dirty="0" smtClean="0">
                <a:solidFill>
                  <a:schemeClr val="tx1"/>
                </a:solidFill>
              </a:rPr>
              <a:t>[,...</a:t>
            </a:r>
            <a:r>
              <a:rPr lang="en-US" sz="2000" dirty="0">
                <a:solidFill>
                  <a:schemeClr val="tx1"/>
                </a:solidFill>
              </a:rPr>
              <a:t>n </a:t>
            </a:r>
            <a:r>
              <a:rPr lang="en-US" sz="2000" dirty="0" smtClean="0">
                <a:solidFill>
                  <a:schemeClr val="tx1"/>
                </a:solidFill>
              </a:rPr>
              <a:t>]}</a:t>
            </a:r>
            <a:endParaRPr lang="en-US" sz="2000" dirty="0">
              <a:solidFill>
                <a:schemeClr val="tx1"/>
              </a:solidFill>
            </a:endParaRPr>
          </a:p>
          <a:p>
            <a:pPr marL="0" indent="0">
              <a:buNone/>
            </a:pPr>
            <a:endParaRPr lang="en-US" sz="2000" dirty="0" smtClean="0"/>
          </a:p>
        </p:txBody>
      </p:sp>
      <p:sp>
        <p:nvSpPr>
          <p:cNvPr id="4" name="Rectangle 3"/>
          <p:cNvSpPr/>
          <p:nvPr/>
        </p:nvSpPr>
        <p:spPr>
          <a:xfrm>
            <a:off x="1517359" y="3620022"/>
            <a:ext cx="8077200" cy="3112248"/>
          </a:xfrm>
          <a:prstGeom prst="rect">
            <a:avLst/>
          </a:prstGeom>
          <a:solidFill>
            <a:srgbClr val="FFFFFF"/>
          </a:solidFill>
          <a:ln w="12700" cap="flat" cmpd="sng" algn="ctr">
            <a:solidFill>
              <a:srgbClr val="000000"/>
            </a:solidFill>
            <a:prstDash val="solid"/>
          </a:ln>
          <a:effectLst>
            <a:outerShdw blurRad="50800" dist="38100" dir="2700000" algn="tl" rotWithShape="0">
              <a:prstClr val="black">
                <a:alpha val="40000"/>
              </a:prstClr>
            </a:outerShdw>
          </a:effectLst>
        </p:spPr>
        <p:txBody>
          <a:bodyPr lIns="274320" tIns="91440" rIns="274320" bIns="91440" rtlCol="0" anchor="t" anchorCtr="0"/>
          <a:lstStyle/>
          <a:p>
            <a:r>
              <a:rPr lang="en-US" sz="2400" dirty="0">
                <a:solidFill>
                  <a:srgbClr val="0000FF"/>
                </a:solidFill>
                <a:latin typeface="Consolas"/>
              </a:rPr>
              <a:t>EXEC</a:t>
            </a:r>
            <a:r>
              <a:rPr lang="en-US" sz="2400" dirty="0" smtClean="0">
                <a:solidFill>
                  <a:srgbClr val="808080"/>
                </a:solidFill>
                <a:latin typeface="Consolas"/>
              </a:rPr>
              <a:t>(</a:t>
            </a:r>
            <a:r>
              <a:rPr lang="en-US" sz="2400" dirty="0" smtClean="0">
                <a:solidFill>
                  <a:schemeClr val="bg1"/>
                </a:solidFill>
                <a:latin typeface="Consolas"/>
              </a:rPr>
              <a:t>@SQL</a:t>
            </a:r>
            <a:r>
              <a:rPr lang="en-US" sz="2400" dirty="0" smtClean="0">
                <a:solidFill>
                  <a:srgbClr val="808080"/>
                </a:solidFill>
                <a:latin typeface="Consolas"/>
              </a:rPr>
              <a:t>)</a:t>
            </a:r>
            <a:endParaRPr lang="en-US" sz="2400" dirty="0">
              <a:solidFill>
                <a:prstClr val="black"/>
              </a:solidFill>
              <a:latin typeface="Consolas"/>
            </a:endParaRPr>
          </a:p>
          <a:p>
            <a:r>
              <a:rPr lang="sv-SE" sz="2400" dirty="0">
                <a:solidFill>
                  <a:srgbClr val="0000FF"/>
                </a:solidFill>
                <a:latin typeface="Consolas"/>
              </a:rPr>
              <a:t>WITH RESULT SETS </a:t>
            </a:r>
            <a:r>
              <a:rPr lang="sv-SE" sz="2400" dirty="0" smtClean="0">
                <a:solidFill>
                  <a:srgbClr val="0000FF"/>
                </a:solidFill>
                <a:latin typeface="Consolas"/>
              </a:rPr>
              <a:t/>
            </a:r>
            <a:br>
              <a:rPr lang="sv-SE" sz="2400" dirty="0" smtClean="0">
                <a:solidFill>
                  <a:srgbClr val="0000FF"/>
                </a:solidFill>
                <a:latin typeface="Consolas"/>
              </a:rPr>
            </a:br>
            <a:r>
              <a:rPr lang="sv-SE" sz="2400" dirty="0" smtClean="0">
                <a:solidFill>
                  <a:srgbClr val="808080"/>
                </a:solidFill>
                <a:latin typeface="Consolas"/>
              </a:rPr>
              <a:t>(</a:t>
            </a:r>
            <a:r>
              <a:rPr lang="sv-SE" sz="2400" dirty="0" smtClean="0">
                <a:solidFill>
                  <a:prstClr val="black"/>
                </a:solidFill>
                <a:latin typeface="Consolas"/>
              </a:rPr>
              <a:t> </a:t>
            </a:r>
            <a:br>
              <a:rPr lang="sv-SE" sz="2400" dirty="0" smtClean="0">
                <a:solidFill>
                  <a:prstClr val="black"/>
                </a:solidFill>
                <a:latin typeface="Consolas"/>
              </a:rPr>
            </a:br>
            <a:r>
              <a:rPr lang="sv-SE" sz="2400" dirty="0" smtClean="0">
                <a:solidFill>
                  <a:prstClr val="black"/>
                </a:solidFill>
                <a:latin typeface="Consolas"/>
              </a:rPr>
              <a:t>   </a:t>
            </a:r>
            <a:r>
              <a:rPr lang="sv-SE" sz="2400" dirty="0" smtClean="0">
                <a:solidFill>
                  <a:srgbClr val="808080"/>
                </a:solidFill>
                <a:latin typeface="Consolas"/>
              </a:rPr>
              <a:t>(</a:t>
            </a:r>
            <a:r>
              <a:rPr lang="sv-SE" sz="2400" dirty="0">
                <a:solidFill>
                  <a:srgbClr val="008080"/>
                </a:solidFill>
                <a:latin typeface="Consolas"/>
              </a:rPr>
              <a:t>ObjectID</a:t>
            </a:r>
            <a:r>
              <a:rPr lang="sv-SE" sz="2400" dirty="0">
                <a:solidFill>
                  <a:prstClr val="black"/>
                </a:solidFill>
                <a:latin typeface="Consolas"/>
              </a:rPr>
              <a:t> </a:t>
            </a:r>
            <a:r>
              <a:rPr lang="sv-SE" sz="2400" dirty="0">
                <a:solidFill>
                  <a:srgbClr val="0000FF"/>
                </a:solidFill>
                <a:latin typeface="Consolas"/>
              </a:rPr>
              <a:t>BIGINT</a:t>
            </a:r>
            <a:r>
              <a:rPr lang="sv-SE" sz="2400" dirty="0">
                <a:solidFill>
                  <a:srgbClr val="808080"/>
                </a:solidFill>
                <a:latin typeface="Consolas"/>
              </a:rPr>
              <a:t>,</a:t>
            </a:r>
            <a:r>
              <a:rPr lang="sv-SE" sz="2400" dirty="0">
                <a:solidFill>
                  <a:prstClr val="black"/>
                </a:solidFill>
                <a:latin typeface="Consolas"/>
              </a:rPr>
              <a:t> </a:t>
            </a:r>
            <a:r>
              <a:rPr lang="sv-SE" sz="2400" dirty="0">
                <a:solidFill>
                  <a:srgbClr val="008080"/>
                </a:solidFill>
                <a:latin typeface="Consolas"/>
              </a:rPr>
              <a:t>Name</a:t>
            </a:r>
            <a:r>
              <a:rPr lang="sv-SE" sz="2400" dirty="0">
                <a:solidFill>
                  <a:prstClr val="black"/>
                </a:solidFill>
                <a:latin typeface="Consolas"/>
              </a:rPr>
              <a:t> </a:t>
            </a:r>
            <a:r>
              <a:rPr lang="sv-SE" sz="2400" dirty="0">
                <a:solidFill>
                  <a:srgbClr val="0000FF"/>
                </a:solidFill>
                <a:latin typeface="Consolas"/>
              </a:rPr>
              <a:t>NVARCHAR</a:t>
            </a:r>
            <a:r>
              <a:rPr lang="sv-SE" sz="2400" dirty="0">
                <a:solidFill>
                  <a:srgbClr val="808080"/>
                </a:solidFill>
                <a:latin typeface="Consolas"/>
              </a:rPr>
              <a:t>(</a:t>
            </a:r>
            <a:r>
              <a:rPr lang="sv-SE" sz="2400" dirty="0">
                <a:solidFill>
                  <a:prstClr val="black"/>
                </a:solidFill>
                <a:latin typeface="Consolas"/>
              </a:rPr>
              <a:t>100</a:t>
            </a:r>
            <a:r>
              <a:rPr lang="sv-SE" sz="2400" dirty="0">
                <a:solidFill>
                  <a:srgbClr val="808080"/>
                </a:solidFill>
                <a:latin typeface="Consolas"/>
              </a:rPr>
              <a:t>))</a:t>
            </a:r>
            <a:endParaRPr lang="sv-SE" sz="2400" dirty="0">
              <a:solidFill>
                <a:prstClr val="black"/>
              </a:solidFill>
              <a:latin typeface="Consolas"/>
            </a:endParaRPr>
          </a:p>
          <a:p>
            <a:r>
              <a:rPr lang="sv-SE" sz="2400" dirty="0" smtClean="0">
                <a:solidFill>
                  <a:srgbClr val="808080"/>
                </a:solidFill>
                <a:latin typeface="Consolas"/>
              </a:rPr>
              <a:t>);</a:t>
            </a:r>
            <a:br>
              <a:rPr lang="sv-SE" sz="2400" dirty="0" smtClean="0">
                <a:solidFill>
                  <a:srgbClr val="808080"/>
                </a:solidFill>
                <a:latin typeface="Consolas"/>
              </a:rPr>
            </a:br>
            <a:r>
              <a:rPr lang="sv-SE" sz="2400" dirty="0" smtClean="0">
                <a:solidFill>
                  <a:srgbClr val="808080"/>
                </a:solidFill>
                <a:latin typeface="Consolas"/>
              </a:rPr>
              <a:t/>
            </a:r>
            <a:br>
              <a:rPr lang="sv-SE" sz="2400" dirty="0" smtClean="0">
                <a:solidFill>
                  <a:srgbClr val="808080"/>
                </a:solidFill>
                <a:latin typeface="Consolas"/>
              </a:rPr>
            </a:br>
            <a:r>
              <a:rPr lang="en-US" sz="2400" dirty="0">
                <a:solidFill>
                  <a:srgbClr val="0000FF"/>
                </a:solidFill>
                <a:latin typeface="Consolas"/>
              </a:rPr>
              <a:t>EXEC</a:t>
            </a:r>
            <a:r>
              <a:rPr lang="en-US" sz="2400" dirty="0">
                <a:solidFill>
                  <a:srgbClr val="808080"/>
                </a:solidFill>
                <a:latin typeface="Consolas"/>
              </a:rPr>
              <a:t>(</a:t>
            </a:r>
            <a:r>
              <a:rPr lang="en-US" sz="2400" dirty="0">
                <a:solidFill>
                  <a:schemeClr val="bg1"/>
                </a:solidFill>
                <a:latin typeface="Consolas"/>
              </a:rPr>
              <a:t>@SQL</a:t>
            </a:r>
            <a:r>
              <a:rPr lang="en-US" sz="2400" dirty="0">
                <a:solidFill>
                  <a:srgbClr val="808080"/>
                </a:solidFill>
                <a:latin typeface="Consolas"/>
              </a:rPr>
              <a:t>)</a:t>
            </a:r>
            <a:endParaRPr lang="en-US" sz="2400" dirty="0">
              <a:solidFill>
                <a:prstClr val="black"/>
              </a:solidFill>
              <a:latin typeface="Consolas"/>
            </a:endParaRPr>
          </a:p>
          <a:p>
            <a:r>
              <a:rPr lang="sv-SE" sz="2400" dirty="0">
                <a:solidFill>
                  <a:srgbClr val="0000FF"/>
                </a:solidFill>
                <a:latin typeface="Consolas"/>
              </a:rPr>
              <a:t>WITH RESULT SETS </a:t>
            </a:r>
            <a:r>
              <a:rPr lang="sv-SE" sz="2400" dirty="0" smtClean="0">
                <a:solidFill>
                  <a:srgbClr val="0000FF"/>
                </a:solidFill>
                <a:latin typeface="Consolas"/>
              </a:rPr>
              <a:t>NONE;</a:t>
            </a:r>
            <a:endParaRPr lang="sv-SE" sz="2400" dirty="0">
              <a:solidFill>
                <a:prstClr val="black"/>
              </a:solidFill>
              <a:latin typeface="Consolas"/>
            </a:endParaRPr>
          </a:p>
        </p:txBody>
      </p:sp>
    </p:spTree>
    <p:extLst>
      <p:ext uri="{BB962C8B-B14F-4D97-AF65-F5344CB8AC3E}">
        <p14:creationId xmlns:p14="http://schemas.microsoft.com/office/powerpoint/2010/main" val="12954443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Enforcing the contract</a:t>
            </a:r>
          </a:p>
        </p:txBody>
      </p:sp>
      <p:graphicFrame>
        <p:nvGraphicFramePr>
          <p:cNvPr id="4" name="Table 3"/>
          <p:cNvGraphicFramePr>
            <a:graphicFrameLocks noGrp="1"/>
          </p:cNvGraphicFramePr>
          <p:nvPr>
            <p:extLst>
              <p:ext uri="{D42A27DB-BD31-4B8C-83A1-F6EECF244321}">
                <p14:modId xmlns:p14="http://schemas.microsoft.com/office/powerpoint/2010/main" val="2565142874"/>
              </p:ext>
            </p:extLst>
          </p:nvPr>
        </p:nvGraphicFramePr>
        <p:xfrm>
          <a:off x="969963" y="1524000"/>
          <a:ext cx="9767399" cy="3933688"/>
        </p:xfrm>
        <a:graphic>
          <a:graphicData uri="http://schemas.openxmlformats.org/drawingml/2006/table">
            <a:tbl>
              <a:tblPr firstRow="1" bandRow="1">
                <a:tableStyleId>{793D81CF-94F2-401A-BA57-92F5A7B2D0C5}</a:tableStyleId>
              </a:tblPr>
              <a:tblGrid>
                <a:gridCol w="5312094"/>
                <a:gridCol w="1456542"/>
                <a:gridCol w="2998763"/>
              </a:tblGrid>
              <a:tr h="539918">
                <a:tc>
                  <a:txBody>
                    <a:bodyPr/>
                    <a:lstStyle/>
                    <a:p>
                      <a:r>
                        <a:rPr lang="en-US" sz="1500" dirty="0" smtClean="0"/>
                        <a:t>Batch</a:t>
                      </a:r>
                      <a:endParaRPr lang="en-US" sz="1500" b="1" dirty="0"/>
                    </a:p>
                  </a:txBody>
                  <a:tcPr marL="102815" marR="102815" marT="38566" marB="3856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Metadata Discovery</a:t>
                      </a:r>
                      <a:endParaRPr lang="en-US" sz="1500" b="1" dirty="0" smtClean="0"/>
                    </a:p>
                  </a:txBody>
                  <a:tcPr marL="102815" marR="102815" marT="38566" marB="38566"/>
                </a:tc>
                <a:tc>
                  <a:txBody>
                    <a:bodyPr/>
                    <a:lstStyle/>
                    <a:p>
                      <a:r>
                        <a:rPr lang="en-US" sz="1500" dirty="0" smtClean="0"/>
                        <a:t>Runtime</a:t>
                      </a:r>
                      <a:endParaRPr lang="en-US" sz="1500" b="1" dirty="0"/>
                    </a:p>
                  </a:txBody>
                  <a:tcPr marL="102815" marR="102815" marT="38566" marB="38566"/>
                </a:tc>
              </a:tr>
              <a:tr h="694180">
                <a:tc>
                  <a:txBody>
                    <a:bodyPr/>
                    <a:lstStyle/>
                    <a:p>
                      <a:r>
                        <a:rPr lang="en-US" sz="2000" dirty="0" smtClean="0">
                          <a:solidFill>
                            <a:schemeClr val="accent6">
                              <a:lumMod val="50000"/>
                            </a:schemeClr>
                          </a:solidFill>
                        </a:rPr>
                        <a:t>EXEC('SELECT a:int</a:t>
                      </a:r>
                      <a:r>
                        <a:rPr lang="en-US" sz="2000" baseline="0" dirty="0" smtClean="0">
                          <a:solidFill>
                            <a:schemeClr val="accent6">
                              <a:lumMod val="50000"/>
                            </a:schemeClr>
                          </a:solidFill>
                        </a:rPr>
                        <a:t> </a:t>
                      </a:r>
                      <a:r>
                        <a:rPr lang="en-US" sz="2000" dirty="0" smtClean="0">
                          <a:solidFill>
                            <a:schemeClr val="accent6">
                              <a:lumMod val="50000"/>
                            </a:schemeClr>
                          </a:solidFill>
                        </a:rPr>
                        <a:t>FROM t1')</a:t>
                      </a:r>
                      <a:br>
                        <a:rPr lang="en-US" sz="2000" dirty="0" smtClean="0">
                          <a:solidFill>
                            <a:schemeClr val="accent6">
                              <a:lumMod val="50000"/>
                            </a:schemeClr>
                          </a:solidFill>
                        </a:rPr>
                      </a:br>
                      <a:r>
                        <a:rPr lang="en-US" sz="2000" dirty="0" smtClean="0">
                          <a:solidFill>
                            <a:schemeClr val="accent6">
                              <a:lumMod val="50000"/>
                            </a:schemeClr>
                          </a:solidFill>
                        </a:rPr>
                        <a:t>WITH RESULT SETS ((b</a:t>
                      </a:r>
                      <a:r>
                        <a:rPr lang="en-US" sz="2000" baseline="0" dirty="0" smtClean="0">
                          <a:solidFill>
                            <a:schemeClr val="accent6">
                              <a:lumMod val="50000"/>
                            </a:schemeClr>
                          </a:solidFill>
                        </a:rPr>
                        <a:t> </a:t>
                      </a:r>
                      <a:r>
                        <a:rPr lang="en-US" sz="2000" baseline="0" dirty="0" err="1" smtClean="0">
                          <a:solidFill>
                            <a:schemeClr val="accent6">
                              <a:lumMod val="50000"/>
                            </a:schemeClr>
                          </a:solidFill>
                        </a:rPr>
                        <a:t>int</a:t>
                      </a:r>
                      <a:r>
                        <a:rPr lang="en-US" sz="2000" baseline="0" dirty="0" smtClean="0">
                          <a:solidFill>
                            <a:schemeClr val="accent6">
                              <a:lumMod val="50000"/>
                            </a:schemeClr>
                          </a:solidFill>
                        </a:rPr>
                        <a:t>))</a:t>
                      </a:r>
                      <a:r>
                        <a:rPr lang="en-US" sz="2000" dirty="0" smtClean="0">
                          <a:solidFill>
                            <a:schemeClr val="accent6">
                              <a:lumMod val="50000"/>
                            </a:schemeClr>
                          </a:solidFill>
                        </a:rPr>
                        <a:t>;</a:t>
                      </a:r>
                      <a:endParaRPr lang="en-US" sz="2000" dirty="0">
                        <a:solidFill>
                          <a:schemeClr val="accent6">
                            <a:lumMod val="50000"/>
                          </a:schemeClr>
                        </a:solidFill>
                      </a:endParaRPr>
                    </a:p>
                  </a:txBody>
                  <a:tcPr marL="102815" marR="102815" marT="38566" marB="38566"/>
                </a:tc>
                <a:tc>
                  <a:txBody>
                    <a:bodyPr/>
                    <a:lstStyle/>
                    <a:p>
                      <a:r>
                        <a:rPr lang="en-US" sz="2000" dirty="0" smtClean="0"/>
                        <a:t>b:int</a:t>
                      </a:r>
                      <a:endParaRPr lang="en-US" sz="2000" dirty="0"/>
                    </a:p>
                  </a:txBody>
                  <a:tcPr marL="102815" marR="102815" marT="38566" marB="38566"/>
                </a:tc>
                <a:tc>
                  <a:txBody>
                    <a:bodyPr/>
                    <a:lstStyle/>
                    <a:p>
                      <a:r>
                        <a:rPr lang="en-US" sz="2000" dirty="0" smtClean="0"/>
                        <a:t>b:int</a:t>
                      </a:r>
                      <a:endParaRPr lang="en-US" sz="2000" dirty="0"/>
                    </a:p>
                  </a:txBody>
                  <a:tcPr marL="102815" marR="102815" marT="38566" marB="38566"/>
                </a:tc>
              </a:tr>
              <a:tr h="6941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accent6">
                              <a:lumMod val="50000"/>
                            </a:schemeClr>
                          </a:solidFill>
                        </a:rPr>
                        <a:t>EXEC('SELECT a:tinyint</a:t>
                      </a:r>
                      <a:r>
                        <a:rPr lang="en-US" sz="2000" baseline="0" dirty="0" smtClean="0">
                          <a:solidFill>
                            <a:schemeClr val="accent6">
                              <a:lumMod val="50000"/>
                            </a:schemeClr>
                          </a:solidFill>
                        </a:rPr>
                        <a:t> </a:t>
                      </a:r>
                      <a:r>
                        <a:rPr lang="en-US" sz="2000" dirty="0" smtClean="0">
                          <a:solidFill>
                            <a:schemeClr val="accent6">
                              <a:lumMod val="50000"/>
                            </a:schemeClr>
                          </a:solidFill>
                        </a:rPr>
                        <a:t>FROM t1')</a:t>
                      </a:r>
                      <a:br>
                        <a:rPr lang="en-US" sz="2000" dirty="0" smtClean="0">
                          <a:solidFill>
                            <a:schemeClr val="accent6">
                              <a:lumMod val="50000"/>
                            </a:schemeClr>
                          </a:solidFill>
                        </a:rPr>
                      </a:br>
                      <a:r>
                        <a:rPr lang="en-US" sz="2000" dirty="0" smtClean="0">
                          <a:solidFill>
                            <a:schemeClr val="accent6">
                              <a:lumMod val="50000"/>
                            </a:schemeClr>
                          </a:solidFill>
                        </a:rPr>
                        <a:t>WITH RESULT SETS ((b</a:t>
                      </a:r>
                      <a:r>
                        <a:rPr lang="en-US" sz="2000" baseline="0" dirty="0" smtClean="0">
                          <a:solidFill>
                            <a:schemeClr val="accent6">
                              <a:lumMod val="50000"/>
                            </a:schemeClr>
                          </a:solidFill>
                        </a:rPr>
                        <a:t> </a:t>
                      </a:r>
                      <a:r>
                        <a:rPr lang="en-US" sz="2000" baseline="0" dirty="0" err="1" smtClean="0">
                          <a:solidFill>
                            <a:schemeClr val="accent6">
                              <a:lumMod val="50000"/>
                            </a:schemeClr>
                          </a:solidFill>
                        </a:rPr>
                        <a:t>int</a:t>
                      </a:r>
                      <a:r>
                        <a:rPr lang="en-US" sz="2000" baseline="0" dirty="0" smtClean="0">
                          <a:solidFill>
                            <a:schemeClr val="accent6">
                              <a:lumMod val="50000"/>
                            </a:schemeClr>
                          </a:solidFill>
                        </a:rPr>
                        <a:t>))</a:t>
                      </a:r>
                      <a:r>
                        <a:rPr lang="en-US" sz="2000" dirty="0" smtClean="0">
                          <a:solidFill>
                            <a:schemeClr val="accent6">
                              <a:lumMod val="50000"/>
                            </a:schemeClr>
                          </a:solidFill>
                        </a:rPr>
                        <a:t>;</a:t>
                      </a:r>
                    </a:p>
                  </a:txBody>
                  <a:tcPr marL="102815" marR="102815" marT="38566" marB="38566"/>
                </a:tc>
                <a:tc>
                  <a:txBody>
                    <a:bodyPr/>
                    <a:lstStyle/>
                    <a:p>
                      <a:r>
                        <a:rPr lang="en-US" sz="2000" smtClean="0"/>
                        <a:t>b:int</a:t>
                      </a:r>
                      <a:endParaRPr lang="en-US" sz="2000" dirty="0"/>
                    </a:p>
                  </a:txBody>
                  <a:tcPr marL="102815" marR="102815" marT="38566" marB="38566"/>
                </a:tc>
                <a:tc>
                  <a:txBody>
                    <a:bodyPr/>
                    <a:lstStyle/>
                    <a:p>
                      <a:r>
                        <a:rPr lang="en-US" sz="2000" dirty="0" smtClean="0"/>
                        <a:t>b:int</a:t>
                      </a:r>
                      <a:endParaRPr lang="en-US" sz="2000" dirty="0"/>
                    </a:p>
                  </a:txBody>
                  <a:tcPr marL="102815" marR="102815" marT="38566" marB="38566"/>
                </a:tc>
              </a:tr>
              <a:tr h="10027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accent6">
                              <a:lumMod val="50000"/>
                            </a:schemeClr>
                          </a:solidFill>
                        </a:rPr>
                        <a:t>EXEC('SELECT a:datetime2</a:t>
                      </a:r>
                      <a:r>
                        <a:rPr lang="en-US" sz="2000" baseline="0" dirty="0" smtClean="0">
                          <a:solidFill>
                            <a:schemeClr val="accent6">
                              <a:lumMod val="50000"/>
                            </a:schemeClr>
                          </a:solidFill>
                        </a:rPr>
                        <a:t> </a:t>
                      </a:r>
                      <a:r>
                        <a:rPr lang="en-US" sz="2000" dirty="0" smtClean="0">
                          <a:solidFill>
                            <a:schemeClr val="accent6">
                              <a:lumMod val="50000"/>
                            </a:schemeClr>
                          </a:solidFill>
                        </a:rPr>
                        <a:t>FROM</a:t>
                      </a:r>
                      <a:r>
                        <a:rPr lang="en-US" sz="2000" baseline="0" dirty="0" smtClean="0">
                          <a:solidFill>
                            <a:schemeClr val="accent6">
                              <a:lumMod val="50000"/>
                            </a:schemeClr>
                          </a:solidFill>
                        </a:rPr>
                        <a:t> </a:t>
                      </a:r>
                      <a:r>
                        <a:rPr lang="en-US" sz="2000" dirty="0" smtClean="0">
                          <a:solidFill>
                            <a:schemeClr val="accent6">
                              <a:lumMod val="50000"/>
                            </a:schemeClr>
                          </a:solidFill>
                        </a:rPr>
                        <a:t>t1')</a:t>
                      </a:r>
                      <a:br>
                        <a:rPr lang="en-US" sz="2000" dirty="0" smtClean="0">
                          <a:solidFill>
                            <a:schemeClr val="accent6">
                              <a:lumMod val="50000"/>
                            </a:schemeClr>
                          </a:solidFill>
                        </a:rPr>
                      </a:br>
                      <a:r>
                        <a:rPr lang="en-US" sz="2000" dirty="0" smtClean="0">
                          <a:solidFill>
                            <a:schemeClr val="accent6">
                              <a:lumMod val="50000"/>
                            </a:schemeClr>
                          </a:solidFill>
                        </a:rPr>
                        <a:t>WITH RESULT SETS ((b</a:t>
                      </a:r>
                      <a:r>
                        <a:rPr lang="en-US" sz="2000" baseline="0" dirty="0" smtClean="0">
                          <a:solidFill>
                            <a:schemeClr val="accent6">
                              <a:lumMod val="50000"/>
                            </a:schemeClr>
                          </a:solidFill>
                        </a:rPr>
                        <a:t> </a:t>
                      </a:r>
                      <a:r>
                        <a:rPr lang="en-US" sz="2000" baseline="0" dirty="0" err="1" smtClean="0">
                          <a:solidFill>
                            <a:schemeClr val="accent6">
                              <a:lumMod val="50000"/>
                            </a:schemeClr>
                          </a:solidFill>
                        </a:rPr>
                        <a:t>int</a:t>
                      </a:r>
                      <a:r>
                        <a:rPr lang="en-US" sz="2000" baseline="0" dirty="0" smtClean="0">
                          <a:solidFill>
                            <a:schemeClr val="accent6">
                              <a:lumMod val="50000"/>
                            </a:schemeClr>
                          </a:solidFill>
                        </a:rPr>
                        <a:t>))</a:t>
                      </a:r>
                      <a:r>
                        <a:rPr lang="en-US" sz="2000" dirty="0" smtClean="0">
                          <a:solidFill>
                            <a:schemeClr val="accent6">
                              <a:lumMod val="50000"/>
                            </a:schemeClr>
                          </a:solidFill>
                        </a:rPr>
                        <a:t>;</a:t>
                      </a:r>
                    </a:p>
                    <a:p>
                      <a:endParaRPr lang="en-US" sz="2000" dirty="0">
                        <a:solidFill>
                          <a:schemeClr val="accent6">
                            <a:lumMod val="50000"/>
                          </a:schemeClr>
                        </a:solidFill>
                      </a:endParaRPr>
                    </a:p>
                  </a:txBody>
                  <a:tcPr marL="102815" marR="102815" marT="38566" marB="38566"/>
                </a:tc>
                <a:tc>
                  <a:txBody>
                    <a:bodyPr/>
                    <a:lstStyle/>
                    <a:p>
                      <a:r>
                        <a:rPr lang="en-US" sz="2000" dirty="0" smtClean="0"/>
                        <a:t>b:int</a:t>
                      </a:r>
                      <a:endParaRPr lang="en-US" sz="2000" dirty="0"/>
                    </a:p>
                  </a:txBody>
                  <a:tcPr marL="102815" marR="102815" marT="38566" marB="3856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FF0000"/>
                          </a:solidFill>
                        </a:rPr>
                        <a:t>ERROR: </a:t>
                      </a:r>
                      <a:br>
                        <a:rPr lang="en-US" sz="2000" b="1" dirty="0" smtClean="0">
                          <a:solidFill>
                            <a:srgbClr val="FF0000"/>
                          </a:solidFill>
                        </a:rPr>
                      </a:br>
                      <a:r>
                        <a:rPr lang="en-US" sz="2000" b="1" dirty="0" err="1" smtClean="0">
                          <a:solidFill>
                            <a:srgbClr val="FF0000"/>
                          </a:solidFill>
                        </a:rPr>
                        <a:t>Msg</a:t>
                      </a:r>
                      <a:r>
                        <a:rPr lang="en-US" sz="2000" b="1" dirty="0" smtClean="0">
                          <a:solidFill>
                            <a:srgbClr val="FF0000"/>
                          </a:solidFill>
                        </a:rPr>
                        <a:t> 206, Operand type clash…</a:t>
                      </a:r>
                    </a:p>
                  </a:txBody>
                  <a:tcPr marL="102815" marR="102815" marT="38566" marB="38566"/>
                </a:tc>
              </a:tr>
              <a:tr h="10027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accent6">
                              <a:lumMod val="50000"/>
                            </a:schemeClr>
                          </a:solidFill>
                        </a:rPr>
                        <a:t>EXEC('SELECT a:int, b:int</a:t>
                      </a:r>
                      <a:r>
                        <a:rPr lang="en-US" sz="2000" baseline="0" dirty="0" smtClean="0">
                          <a:solidFill>
                            <a:schemeClr val="accent6">
                              <a:lumMod val="50000"/>
                            </a:schemeClr>
                          </a:solidFill>
                        </a:rPr>
                        <a:t> </a:t>
                      </a:r>
                      <a:r>
                        <a:rPr lang="en-US" sz="2000" dirty="0" smtClean="0">
                          <a:solidFill>
                            <a:schemeClr val="accent6">
                              <a:lumMod val="50000"/>
                            </a:schemeClr>
                          </a:solidFill>
                        </a:rPr>
                        <a:t>FROM</a:t>
                      </a:r>
                      <a:r>
                        <a:rPr lang="en-US" sz="2000" baseline="0" dirty="0" smtClean="0">
                          <a:solidFill>
                            <a:schemeClr val="accent6">
                              <a:lumMod val="50000"/>
                            </a:schemeClr>
                          </a:solidFill>
                        </a:rPr>
                        <a:t> </a:t>
                      </a:r>
                      <a:r>
                        <a:rPr lang="en-US" sz="2000" dirty="0" smtClean="0">
                          <a:solidFill>
                            <a:schemeClr val="accent6">
                              <a:lumMod val="50000"/>
                            </a:schemeClr>
                          </a:solidFill>
                        </a:rPr>
                        <a:t>t1')</a:t>
                      </a:r>
                      <a:br>
                        <a:rPr lang="en-US" sz="2000" dirty="0" smtClean="0">
                          <a:solidFill>
                            <a:schemeClr val="accent6">
                              <a:lumMod val="50000"/>
                            </a:schemeClr>
                          </a:solidFill>
                        </a:rPr>
                      </a:br>
                      <a:r>
                        <a:rPr lang="en-US" sz="2000" dirty="0" smtClean="0">
                          <a:solidFill>
                            <a:schemeClr val="accent6">
                              <a:lumMod val="50000"/>
                            </a:schemeClr>
                          </a:solidFill>
                        </a:rPr>
                        <a:t>WITH RESULT SETS ((b</a:t>
                      </a:r>
                      <a:r>
                        <a:rPr lang="en-US" sz="2000" baseline="0" dirty="0" smtClean="0">
                          <a:solidFill>
                            <a:schemeClr val="accent6">
                              <a:lumMod val="50000"/>
                            </a:schemeClr>
                          </a:solidFill>
                        </a:rPr>
                        <a:t> </a:t>
                      </a:r>
                      <a:r>
                        <a:rPr lang="en-US" sz="2000" baseline="0" dirty="0" err="1" smtClean="0">
                          <a:solidFill>
                            <a:schemeClr val="accent6">
                              <a:lumMod val="50000"/>
                            </a:schemeClr>
                          </a:solidFill>
                        </a:rPr>
                        <a:t>int</a:t>
                      </a:r>
                      <a:r>
                        <a:rPr lang="en-US" sz="2000" baseline="0" dirty="0" smtClean="0">
                          <a:solidFill>
                            <a:schemeClr val="accent6">
                              <a:lumMod val="50000"/>
                            </a:schemeClr>
                          </a:solidFill>
                        </a:rPr>
                        <a:t>))</a:t>
                      </a:r>
                      <a:r>
                        <a:rPr lang="en-US" sz="2000" dirty="0" smtClean="0">
                          <a:solidFill>
                            <a:schemeClr val="accent6">
                              <a:lumMod val="50000"/>
                            </a:schemeClr>
                          </a:solidFill>
                        </a:rPr>
                        <a:t>;</a:t>
                      </a:r>
                    </a:p>
                  </a:txBody>
                  <a:tcPr marL="102815" marR="102815" marT="38566" marB="38566"/>
                </a:tc>
                <a:tc>
                  <a:txBody>
                    <a:bodyPr/>
                    <a:lstStyle/>
                    <a:p>
                      <a:r>
                        <a:rPr lang="en-US" sz="2000" smtClean="0"/>
                        <a:t>b:int</a:t>
                      </a:r>
                      <a:endParaRPr lang="en-US" sz="2000" dirty="0"/>
                    </a:p>
                  </a:txBody>
                  <a:tcPr marL="102815" marR="102815" marT="38566" marB="3856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FF0000"/>
                          </a:solidFill>
                        </a:rPr>
                        <a:t>ERROR: </a:t>
                      </a:r>
                      <a:br>
                        <a:rPr lang="en-US" sz="2000" b="1" dirty="0" smtClean="0">
                          <a:solidFill>
                            <a:srgbClr val="FF0000"/>
                          </a:solidFill>
                        </a:rPr>
                      </a:br>
                      <a:r>
                        <a:rPr lang="en-US" sz="2000" b="1" dirty="0" smtClean="0">
                          <a:solidFill>
                            <a:srgbClr val="FF0000"/>
                          </a:solidFill>
                        </a:rPr>
                        <a:t>Number</a:t>
                      </a:r>
                      <a:r>
                        <a:rPr lang="en-US" sz="2000" b="1" baseline="0" dirty="0" smtClean="0">
                          <a:solidFill>
                            <a:srgbClr val="FF0000"/>
                          </a:solidFill>
                        </a:rPr>
                        <a:t> of columns mismatch</a:t>
                      </a:r>
                      <a:endParaRPr lang="en-US" sz="2000" b="1" dirty="0" smtClean="0">
                        <a:solidFill>
                          <a:srgbClr val="FF0000"/>
                        </a:solidFill>
                      </a:endParaRPr>
                    </a:p>
                  </a:txBody>
                  <a:tcPr marL="102815" marR="102815" marT="38566" marB="38566"/>
                </a:tc>
              </a:tr>
            </a:tbl>
          </a:graphicData>
        </a:graphic>
      </p:graphicFrame>
    </p:spTree>
    <p:extLst>
      <p:ext uri="{BB962C8B-B14F-4D97-AF65-F5344CB8AC3E}">
        <p14:creationId xmlns:p14="http://schemas.microsoft.com/office/powerpoint/2010/main" val="4517771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Code-named Denali</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solidFill>
                  <a:schemeClr val="tx1"/>
                </a:solidFill>
              </a:rPr>
              <a:t>New Query &amp; Schema Constructs</a:t>
            </a:r>
          </a:p>
          <a:p>
            <a:r>
              <a:rPr lang="en-US" dirty="0" smtClean="0">
                <a:solidFill>
                  <a:schemeClr val="tx1"/>
                </a:solidFill>
              </a:rPr>
              <a:t>Improved Error Handling</a:t>
            </a:r>
          </a:p>
          <a:p>
            <a:r>
              <a:rPr lang="en-US" dirty="0" smtClean="0">
                <a:solidFill>
                  <a:srgbClr val="FFFFFF"/>
                </a:solidFill>
              </a:rPr>
              <a:t>Improvements to Dynamic SQL</a:t>
            </a:r>
          </a:p>
          <a:p>
            <a:r>
              <a:rPr lang="en-US" dirty="0" smtClean="0">
                <a:solidFill>
                  <a:srgbClr val="FFFF00"/>
                </a:solidFill>
              </a:rPr>
              <a:t>Additional Scalar Functions</a:t>
            </a:r>
          </a:p>
          <a:p>
            <a:r>
              <a:rPr lang="en-US" dirty="0" smtClean="0"/>
              <a:t>Robust Result set Metadata Discovery</a:t>
            </a:r>
            <a:endParaRPr lang="en-US" dirty="0"/>
          </a:p>
        </p:txBody>
      </p:sp>
    </p:spTree>
    <p:extLst>
      <p:ext uri="{BB962C8B-B14F-4D97-AF65-F5344CB8AC3E}">
        <p14:creationId xmlns:p14="http://schemas.microsoft.com/office/powerpoint/2010/main" val="9507641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Additional Scalar Functions</a:t>
            </a:r>
            <a:endParaRPr lang="en-US" dirty="0"/>
          </a:p>
        </p:txBody>
      </p:sp>
      <p:sp>
        <p:nvSpPr>
          <p:cNvPr id="3" name="Text Placeholder 2"/>
          <p:cNvSpPr>
            <a:spLocks noGrp="1"/>
          </p:cNvSpPr>
          <p:nvPr>
            <p:ph type="body" sz="quarter" idx="10"/>
          </p:nvPr>
        </p:nvSpPr>
        <p:spPr>
          <a:xfrm>
            <a:off x="519112" y="1447799"/>
            <a:ext cx="11149013" cy="4918269"/>
          </a:xfrm>
        </p:spPr>
        <p:txBody>
          <a:bodyPr/>
          <a:lstStyle/>
          <a:p>
            <a:r>
              <a:rPr lang="sv-SE" sz="2800" dirty="0" smtClean="0"/>
              <a:t>New conversion function for all types:</a:t>
            </a:r>
          </a:p>
          <a:p>
            <a:pPr lvl="1"/>
            <a:r>
              <a:rPr lang="en-US" sz="2400" dirty="0" smtClean="0"/>
              <a:t>TRY_CONVERT(</a:t>
            </a:r>
            <a:r>
              <a:rPr lang="en-US" sz="2400" dirty="0" err="1" smtClean="0"/>
              <a:t>data_type</a:t>
            </a:r>
            <a:r>
              <a:rPr lang="en-US" sz="2400" dirty="0" smtClean="0"/>
              <a:t>[(length)], expression [,style])</a:t>
            </a:r>
            <a:br>
              <a:rPr lang="en-US" sz="2400" dirty="0" smtClean="0"/>
            </a:br>
            <a:endParaRPr lang="en-US" sz="2400" dirty="0" smtClean="0"/>
          </a:p>
          <a:p>
            <a:r>
              <a:rPr lang="sv-SE" sz="2800" dirty="0" smtClean="0"/>
              <a:t>New conversion functions to and from strings:</a:t>
            </a:r>
          </a:p>
          <a:p>
            <a:pPr lvl="1"/>
            <a:r>
              <a:rPr lang="en-US" sz="2400" dirty="0" smtClean="0"/>
              <a:t>FORMAT(value, format [,culture])</a:t>
            </a:r>
          </a:p>
          <a:p>
            <a:pPr lvl="1"/>
            <a:r>
              <a:rPr lang="en-US" sz="2400" dirty="0" smtClean="0"/>
              <a:t>PARSE(</a:t>
            </a:r>
            <a:r>
              <a:rPr lang="en-US" sz="2400" dirty="0" err="1" smtClean="0"/>
              <a:t>string_value</a:t>
            </a:r>
            <a:r>
              <a:rPr lang="en-US" sz="2400" dirty="0" smtClean="0"/>
              <a:t> AS </a:t>
            </a:r>
            <a:r>
              <a:rPr lang="en-US" sz="2400" dirty="0" err="1" smtClean="0"/>
              <a:t>data_type</a:t>
            </a:r>
            <a:r>
              <a:rPr lang="en-US" sz="2400" dirty="0" smtClean="0"/>
              <a:t> [USING culture])</a:t>
            </a:r>
          </a:p>
          <a:p>
            <a:pPr lvl="1"/>
            <a:r>
              <a:rPr lang="en-US" sz="2400" dirty="0" smtClean="0"/>
              <a:t>TRY_PARSE(</a:t>
            </a:r>
            <a:r>
              <a:rPr lang="en-US" sz="2400" dirty="0" err="1" smtClean="0"/>
              <a:t>string_value</a:t>
            </a:r>
            <a:r>
              <a:rPr lang="en-US" sz="2400" dirty="0" smtClean="0"/>
              <a:t> AS </a:t>
            </a:r>
            <a:r>
              <a:rPr lang="en-US" sz="2400" dirty="0" err="1" smtClean="0"/>
              <a:t>data_type</a:t>
            </a:r>
            <a:r>
              <a:rPr lang="en-US" sz="2400" dirty="0" smtClean="0"/>
              <a:t> [,USING culture])</a:t>
            </a:r>
          </a:p>
          <a:p>
            <a:pPr lvl="1"/>
            <a:endParaRPr lang="sv-SE" sz="2400" dirty="0" smtClean="0"/>
          </a:p>
          <a:p>
            <a:r>
              <a:rPr lang="sv-SE" sz="2800" dirty="0" smtClean="0"/>
              <a:t>Other functions:</a:t>
            </a:r>
          </a:p>
          <a:p>
            <a:pPr lvl="1"/>
            <a:r>
              <a:rPr lang="en-US" sz="2400" dirty="0" smtClean="0"/>
              <a:t>IIF(</a:t>
            </a:r>
            <a:r>
              <a:rPr lang="en-US" sz="2400" dirty="0" err="1" smtClean="0"/>
              <a:t>boolean</a:t>
            </a:r>
            <a:r>
              <a:rPr lang="en-US" sz="2400" dirty="0" smtClean="0"/>
              <a:t> </a:t>
            </a:r>
            <a:r>
              <a:rPr lang="en-US" sz="2400" dirty="0" err="1" smtClean="0"/>
              <a:t>expr</a:t>
            </a:r>
            <a:r>
              <a:rPr lang="en-US" sz="2400" dirty="0" smtClean="0"/>
              <a:t>, </a:t>
            </a:r>
            <a:r>
              <a:rPr lang="en-US" sz="2400" dirty="0" err="1" smtClean="0"/>
              <a:t>true_value</a:t>
            </a:r>
            <a:r>
              <a:rPr lang="en-US" sz="2400" dirty="0" smtClean="0"/>
              <a:t>, </a:t>
            </a:r>
            <a:r>
              <a:rPr lang="en-US" sz="2400" dirty="0" err="1" smtClean="0"/>
              <a:t>false_value</a:t>
            </a:r>
            <a:r>
              <a:rPr lang="en-US" sz="2400" dirty="0" smtClean="0"/>
              <a:t>)</a:t>
            </a:r>
          </a:p>
          <a:p>
            <a:pPr lvl="1"/>
            <a:r>
              <a:rPr lang="sv-SE" sz="2400" dirty="0" smtClean="0"/>
              <a:t>CHOOSE(index,val1,val2 [,valN])</a:t>
            </a:r>
          </a:p>
          <a:p>
            <a:pPr lvl="1"/>
            <a:r>
              <a:rPr lang="en-US" sz="2400" dirty="0" smtClean="0"/>
              <a:t>CONCAT(val1, val2…[,</a:t>
            </a:r>
            <a:r>
              <a:rPr lang="en-US" sz="2400" dirty="0" err="1" smtClean="0"/>
              <a:t>valn</a:t>
            </a:r>
            <a:r>
              <a:rPr lang="en-US" sz="2400" dirty="0" smtClean="0"/>
              <a:t>])</a:t>
            </a:r>
          </a:p>
        </p:txBody>
      </p:sp>
    </p:spTree>
    <p:extLst>
      <p:ext uri="{BB962C8B-B14F-4D97-AF65-F5344CB8AC3E}">
        <p14:creationId xmlns:p14="http://schemas.microsoft.com/office/powerpoint/2010/main" val="144749601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Additional Scalar Functions</a:t>
            </a:r>
            <a:endParaRPr lang="en-US" dirty="0"/>
          </a:p>
        </p:txBody>
      </p:sp>
      <p:sp>
        <p:nvSpPr>
          <p:cNvPr id="3" name="Text Placeholder 2"/>
          <p:cNvSpPr>
            <a:spLocks noGrp="1"/>
          </p:cNvSpPr>
          <p:nvPr>
            <p:ph type="body" sz="quarter" idx="10"/>
          </p:nvPr>
        </p:nvSpPr>
        <p:spPr>
          <a:xfrm>
            <a:off x="519112" y="1447799"/>
            <a:ext cx="11149013" cy="4450449"/>
          </a:xfrm>
        </p:spPr>
        <p:txBody>
          <a:bodyPr/>
          <a:lstStyle/>
          <a:p>
            <a:r>
              <a:rPr lang="en-US" dirty="0" smtClean="0"/>
              <a:t>New date &amp; time related functions:</a:t>
            </a:r>
          </a:p>
          <a:p>
            <a:pPr lvl="1"/>
            <a:r>
              <a:rPr lang="en-US" dirty="0" smtClean="0"/>
              <a:t>EOMONTH(date [, </a:t>
            </a:r>
            <a:r>
              <a:rPr lang="en-US" dirty="0" err="1" smtClean="0"/>
              <a:t>months_to_add</a:t>
            </a:r>
            <a:r>
              <a:rPr lang="en-US" dirty="0" smtClean="0"/>
              <a:t>])</a:t>
            </a:r>
          </a:p>
          <a:p>
            <a:pPr lvl="1"/>
            <a:r>
              <a:rPr lang="en-US" dirty="0" smtClean="0"/>
              <a:t>DATEFROMPARTS(year, month, day)</a:t>
            </a:r>
          </a:p>
          <a:p>
            <a:pPr lvl="1"/>
            <a:r>
              <a:rPr lang="en-US" dirty="0" smtClean="0"/>
              <a:t>TIMEFROMPARTS(hour, minutes, seconds, fractions, scale)</a:t>
            </a:r>
          </a:p>
          <a:p>
            <a:pPr lvl="1"/>
            <a:r>
              <a:rPr lang="en-US" dirty="0" smtClean="0"/>
              <a:t>DATETIME2FROMPARTS(year, month, day ,hour, minutes, </a:t>
            </a:r>
            <a:br>
              <a:rPr lang="en-US" dirty="0" smtClean="0"/>
            </a:br>
            <a:r>
              <a:rPr lang="en-US" dirty="0" smtClean="0"/>
              <a:t>                                           seconds, fractions, scale)</a:t>
            </a:r>
          </a:p>
          <a:p>
            <a:pPr lvl="1"/>
            <a:r>
              <a:rPr lang="en-US" dirty="0" smtClean="0"/>
              <a:t>DATETIMEFROMPARTS (year, month, day, hour, minutes, </a:t>
            </a:r>
            <a:br>
              <a:rPr lang="en-US" dirty="0" smtClean="0"/>
            </a:br>
            <a:r>
              <a:rPr lang="en-US" dirty="0" smtClean="0"/>
              <a:t>                                          seconds, </a:t>
            </a:r>
            <a:r>
              <a:rPr lang="en-US" dirty="0" err="1" smtClean="0"/>
              <a:t>miliseconds</a:t>
            </a:r>
            <a:r>
              <a:rPr lang="en-US" dirty="0" smtClean="0"/>
              <a:t>)</a:t>
            </a:r>
          </a:p>
          <a:p>
            <a:pPr lvl="1"/>
            <a:r>
              <a:rPr lang="en-US" dirty="0" smtClean="0"/>
              <a:t>SMALLDATETIMEFROMPARTS(year, month, day, </a:t>
            </a:r>
            <a:br>
              <a:rPr lang="en-US" dirty="0" smtClean="0"/>
            </a:br>
            <a:r>
              <a:rPr lang="en-US" dirty="0" smtClean="0"/>
              <a:t>hour, minutes)</a:t>
            </a:r>
          </a:p>
        </p:txBody>
      </p:sp>
    </p:spTree>
    <p:extLst>
      <p:ext uri="{BB962C8B-B14F-4D97-AF65-F5344CB8AC3E}">
        <p14:creationId xmlns:p14="http://schemas.microsoft.com/office/powerpoint/2010/main" val="54082339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ounded Rectangle 56"/>
          <p:cNvSpPr/>
          <p:nvPr/>
        </p:nvSpPr>
        <p:spPr>
          <a:xfrm>
            <a:off x="773969" y="2493826"/>
            <a:ext cx="11107499" cy="3733800"/>
          </a:xfrm>
          <a:prstGeom prst="roundRect">
            <a:avLst>
              <a:gd name="adj" fmla="val 16049"/>
            </a:avLst>
          </a:prstGeom>
          <a:ln/>
        </p:spPr>
        <p:style>
          <a:lnRef idx="2">
            <a:schemeClr val="accent6"/>
          </a:lnRef>
          <a:fillRef idx="1">
            <a:schemeClr val="lt1"/>
          </a:fillRef>
          <a:effectRef idx="0">
            <a:schemeClr val="accent6"/>
          </a:effectRef>
          <a:fontRef idx="minor">
            <a:schemeClr val="dk1"/>
          </a:fontRef>
        </p:style>
        <p:txBody>
          <a:bodyPr rtlCol="0" anchor="t"/>
          <a:lstStyle/>
          <a:p>
            <a:pPr algn="ctr"/>
            <a:r>
              <a:rPr lang="en-US" b="1" dirty="0" smtClean="0">
                <a:solidFill>
                  <a:schemeClr val="tx1">
                    <a:lumMod val="10000"/>
                  </a:schemeClr>
                </a:solidFill>
              </a:rPr>
              <a:t>SQL Server RDBMS Team</a:t>
            </a:r>
            <a:endParaRPr lang="en-US" b="1" dirty="0">
              <a:solidFill>
                <a:schemeClr val="tx1">
                  <a:lumMod val="10000"/>
                </a:schemeClr>
              </a:solidFill>
            </a:endParaRPr>
          </a:p>
        </p:txBody>
      </p:sp>
      <p:sp>
        <p:nvSpPr>
          <p:cNvPr id="39" name="Rounded Rectangle 38"/>
          <p:cNvSpPr/>
          <p:nvPr/>
        </p:nvSpPr>
        <p:spPr>
          <a:xfrm>
            <a:off x="1187224" y="3004500"/>
            <a:ext cx="9933892" cy="593699"/>
          </a:xfrm>
          <a:prstGeom prst="roundRect">
            <a:avLst>
              <a:gd name="adj" fmla="val 16049"/>
            </a:avLst>
          </a:prstGeom>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lumMod val="10000"/>
                  </a:schemeClr>
                </a:solidFill>
              </a:rPr>
              <a:t>Connectivity</a:t>
            </a:r>
            <a:endParaRPr lang="en-US" sz="1400" b="1" dirty="0">
              <a:solidFill>
                <a:schemeClr val="tx1">
                  <a:lumMod val="10000"/>
                </a:schemeClr>
              </a:solidFill>
            </a:endParaRPr>
          </a:p>
        </p:txBody>
      </p:sp>
      <p:cxnSp>
        <p:nvCxnSpPr>
          <p:cNvPr id="20" name="Straight Connector 19"/>
          <p:cNvCxnSpPr/>
          <p:nvPr/>
        </p:nvCxnSpPr>
        <p:spPr>
          <a:xfrm>
            <a:off x="-136994" y="3725755"/>
            <a:ext cx="12294160" cy="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
        <p:nvSpPr>
          <p:cNvPr id="4" name="Rounded Rectangle 3"/>
          <p:cNvSpPr/>
          <p:nvPr/>
        </p:nvSpPr>
        <p:spPr>
          <a:xfrm>
            <a:off x="1085650" y="3789225"/>
            <a:ext cx="10258928" cy="2667000"/>
          </a:xfrm>
          <a:prstGeom prst="roundRect">
            <a:avLst>
              <a:gd name="adj" fmla="val 3540"/>
            </a:avLst>
          </a:prstGeom>
          <a:gradFill>
            <a:gsLst>
              <a:gs pos="0">
                <a:schemeClr val="dk1">
                  <a:tint val="50000"/>
                  <a:satMod val="300000"/>
                  <a:alpha val="25000"/>
                </a:schemeClr>
              </a:gs>
              <a:gs pos="35000">
                <a:schemeClr val="dk1">
                  <a:tint val="37000"/>
                  <a:satMod val="300000"/>
                  <a:alpha val="25000"/>
                </a:schemeClr>
              </a:gs>
              <a:gs pos="100000">
                <a:schemeClr val="dk1">
                  <a:tint val="15000"/>
                  <a:satMod val="350000"/>
                  <a:alpha val="25000"/>
                </a:schemeClr>
              </a:gs>
            </a:gsLst>
          </a:gra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lumMod val="10000"/>
                </a:schemeClr>
              </a:solidFill>
            </a:endParaRPr>
          </a:p>
        </p:txBody>
      </p:sp>
      <p:sp>
        <p:nvSpPr>
          <p:cNvPr id="13" name="Rounded Rectangle 12"/>
          <p:cNvSpPr/>
          <p:nvPr/>
        </p:nvSpPr>
        <p:spPr>
          <a:xfrm>
            <a:off x="1230757" y="3865425"/>
            <a:ext cx="9933892" cy="794656"/>
          </a:xfrm>
          <a:prstGeom prst="roundRect">
            <a:avLst>
              <a:gd name="adj" fmla="val 16049"/>
            </a:avLst>
          </a:prstGeom>
        </p:spPr>
        <p:style>
          <a:lnRef idx="1">
            <a:schemeClr val="accent1"/>
          </a:lnRef>
          <a:fillRef idx="2">
            <a:schemeClr val="accent1"/>
          </a:fillRef>
          <a:effectRef idx="1">
            <a:schemeClr val="accent1"/>
          </a:effectRef>
          <a:fontRef idx="minor">
            <a:schemeClr val="dk1"/>
          </a:fontRef>
        </p:style>
        <p:txBody>
          <a:bodyPr rtlCol="0" anchor="ctr" anchorCtr="0"/>
          <a:lstStyle/>
          <a:p>
            <a:pPr algn="ctr"/>
            <a:r>
              <a:rPr lang="en-US" sz="1400" b="1" dirty="0" smtClean="0">
                <a:solidFill>
                  <a:schemeClr val="tx1">
                    <a:lumMod val="10000"/>
                  </a:schemeClr>
                </a:solidFill>
              </a:rPr>
              <a:t>App Platform</a:t>
            </a:r>
            <a:br>
              <a:rPr lang="en-US" sz="1400" b="1" dirty="0" smtClean="0">
                <a:solidFill>
                  <a:schemeClr val="tx1">
                    <a:lumMod val="10000"/>
                  </a:schemeClr>
                </a:solidFill>
              </a:rPr>
            </a:br>
            <a:r>
              <a:rPr lang="en-US" sz="1400" dirty="0" smtClean="0">
                <a:solidFill>
                  <a:schemeClr val="tx1">
                    <a:lumMod val="10000"/>
                  </a:schemeClr>
                </a:solidFill>
              </a:rPr>
              <a:t>T-SQL Language, Data-Tier Application Model, Types, Libraries</a:t>
            </a:r>
            <a:endParaRPr lang="en-US" sz="1400" dirty="0">
              <a:solidFill>
                <a:schemeClr val="tx1">
                  <a:lumMod val="10000"/>
                </a:schemeClr>
              </a:solidFill>
            </a:endParaRPr>
          </a:p>
        </p:txBody>
      </p:sp>
      <p:sp>
        <p:nvSpPr>
          <p:cNvPr id="5" name="TextBox 4"/>
          <p:cNvSpPr txBox="1"/>
          <p:nvPr/>
        </p:nvSpPr>
        <p:spPr>
          <a:xfrm>
            <a:off x="168875" y="4517923"/>
            <a:ext cx="400110" cy="1052275"/>
          </a:xfrm>
          <a:prstGeom prst="rect">
            <a:avLst/>
          </a:prstGeom>
          <a:noFill/>
        </p:spPr>
        <p:txBody>
          <a:bodyPr vert="vert270" wrap="none" rtlCol="0">
            <a:spAutoFit/>
          </a:bodyPr>
          <a:lstStyle/>
          <a:p>
            <a:pPr algn="ctr"/>
            <a:r>
              <a:rPr lang="en-US" sz="1400" dirty="0" smtClean="0">
                <a:solidFill>
                  <a:srgbClr val="FFFFFF"/>
                </a:solidFill>
              </a:rPr>
              <a:t>SQL Engine</a:t>
            </a:r>
            <a:endParaRPr lang="en-US" sz="1400" dirty="0">
              <a:solidFill>
                <a:srgbClr val="FFFFFF"/>
              </a:solidFill>
            </a:endParaRPr>
          </a:p>
        </p:txBody>
      </p:sp>
      <p:sp>
        <p:nvSpPr>
          <p:cNvPr id="8" name="Rounded Rectangle 7"/>
          <p:cNvSpPr/>
          <p:nvPr/>
        </p:nvSpPr>
        <p:spPr>
          <a:xfrm>
            <a:off x="7980479" y="4730975"/>
            <a:ext cx="3200672" cy="1352550"/>
          </a:xfrm>
          <a:prstGeom prst="roundRect">
            <a:avLst>
              <a:gd name="adj" fmla="val 14274"/>
            </a:avLst>
          </a:prstGeom>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lumMod val="10000"/>
                  </a:schemeClr>
                </a:solidFill>
              </a:rPr>
              <a:t>High Availability</a:t>
            </a:r>
            <a:r>
              <a:rPr lang="en-US" sz="1400" dirty="0" smtClean="0">
                <a:solidFill>
                  <a:schemeClr val="tx1">
                    <a:lumMod val="10000"/>
                  </a:schemeClr>
                </a:solidFill>
              </a:rPr>
              <a:t/>
            </a:r>
            <a:br>
              <a:rPr lang="en-US" sz="1400" dirty="0" smtClean="0">
                <a:solidFill>
                  <a:schemeClr val="tx1">
                    <a:lumMod val="10000"/>
                  </a:schemeClr>
                </a:solidFill>
              </a:rPr>
            </a:br>
            <a:r>
              <a:rPr lang="en-US" sz="1400" dirty="0" smtClean="0">
                <a:solidFill>
                  <a:schemeClr val="tx1">
                    <a:lumMod val="10000"/>
                  </a:schemeClr>
                </a:solidFill>
              </a:rPr>
              <a:t>Mirroring, Clustering, etc.</a:t>
            </a:r>
            <a:endParaRPr lang="en-US" sz="1400" b="1" dirty="0">
              <a:solidFill>
                <a:schemeClr val="tx1">
                  <a:lumMod val="10000"/>
                </a:schemeClr>
              </a:solidFill>
            </a:endParaRPr>
          </a:p>
        </p:txBody>
      </p:sp>
      <p:sp>
        <p:nvSpPr>
          <p:cNvPr id="10" name="Rounded Rectangle 9"/>
          <p:cNvSpPr/>
          <p:nvPr/>
        </p:nvSpPr>
        <p:spPr>
          <a:xfrm>
            <a:off x="1290926" y="4729752"/>
            <a:ext cx="3224435" cy="1354999"/>
          </a:xfrm>
          <a:prstGeom prst="roundRect">
            <a:avLst>
              <a:gd name="adj" fmla="val 14274"/>
            </a:avLst>
          </a:prstGeom>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lumMod val="10000"/>
                  </a:schemeClr>
                </a:solidFill>
              </a:rPr>
              <a:t>Data Processing</a:t>
            </a:r>
            <a:r>
              <a:rPr lang="en-US" sz="1400" dirty="0" smtClean="0">
                <a:solidFill>
                  <a:schemeClr val="tx1">
                    <a:lumMod val="10000"/>
                  </a:schemeClr>
                </a:solidFill>
              </a:rPr>
              <a:t/>
            </a:r>
            <a:br>
              <a:rPr lang="en-US" sz="1400" dirty="0" smtClean="0">
                <a:solidFill>
                  <a:schemeClr val="tx1">
                    <a:lumMod val="10000"/>
                  </a:schemeClr>
                </a:solidFill>
              </a:rPr>
            </a:br>
            <a:r>
              <a:rPr lang="en-US" sz="1400" dirty="0" smtClean="0">
                <a:solidFill>
                  <a:schemeClr val="tx1">
                    <a:lumMod val="10000"/>
                  </a:schemeClr>
                </a:solidFill>
              </a:rPr>
              <a:t>Query Processor</a:t>
            </a:r>
            <a:endParaRPr lang="en-US" sz="1400" dirty="0">
              <a:solidFill>
                <a:schemeClr val="tx1">
                  <a:lumMod val="10000"/>
                </a:schemeClr>
              </a:solidFill>
            </a:endParaRPr>
          </a:p>
        </p:txBody>
      </p:sp>
      <p:sp>
        <p:nvSpPr>
          <p:cNvPr id="19" name="TextBox 18"/>
          <p:cNvSpPr txBox="1"/>
          <p:nvPr/>
        </p:nvSpPr>
        <p:spPr>
          <a:xfrm>
            <a:off x="177674" y="838201"/>
            <a:ext cx="400110" cy="2471189"/>
          </a:xfrm>
          <a:prstGeom prst="rect">
            <a:avLst/>
          </a:prstGeom>
          <a:noFill/>
        </p:spPr>
        <p:txBody>
          <a:bodyPr vert="vert270" wrap="none" rtlCol="0">
            <a:spAutoFit/>
          </a:bodyPr>
          <a:lstStyle/>
          <a:p>
            <a:pPr algn="ctr"/>
            <a:r>
              <a:rPr lang="en-US" sz="1400" dirty="0" smtClean="0">
                <a:solidFill>
                  <a:srgbClr val="FFFFFF"/>
                </a:solidFill>
              </a:rPr>
              <a:t>Applications and Components</a:t>
            </a:r>
            <a:endParaRPr lang="en-US" sz="1400" dirty="0">
              <a:solidFill>
                <a:srgbClr val="FFFFFF"/>
              </a:solidFill>
            </a:endParaRPr>
          </a:p>
        </p:txBody>
      </p:sp>
      <p:sp>
        <p:nvSpPr>
          <p:cNvPr id="22" name="Rounded Rectangle 21"/>
          <p:cNvSpPr/>
          <p:nvPr/>
        </p:nvSpPr>
        <p:spPr>
          <a:xfrm>
            <a:off x="3015548" y="3140998"/>
            <a:ext cx="2315877" cy="315690"/>
          </a:xfrm>
          <a:prstGeom prst="roundRect">
            <a:avLst>
              <a:gd name="adj" fmla="val 13917"/>
            </a:avLst>
          </a:prstGeom>
          <a:gradFill>
            <a:gsLst>
              <a:gs pos="0">
                <a:schemeClr val="dk1">
                  <a:tint val="50000"/>
                  <a:satMod val="300000"/>
                  <a:alpha val="0"/>
                </a:schemeClr>
              </a:gs>
              <a:gs pos="35000">
                <a:schemeClr val="dk1">
                  <a:tint val="37000"/>
                  <a:satMod val="300000"/>
                  <a:alpha val="0"/>
                </a:schemeClr>
              </a:gs>
              <a:gs pos="100000">
                <a:schemeClr val="dk1">
                  <a:tint val="15000"/>
                  <a:satMod val="350000"/>
                  <a:alpha val="0"/>
                </a:schemeClr>
              </a:gs>
            </a:gsLs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r>
              <a:rPr lang="en-US" sz="1050" dirty="0" smtClean="0">
                <a:solidFill>
                  <a:schemeClr val="tx1">
                    <a:lumMod val="10000"/>
                  </a:schemeClr>
                </a:solidFill>
              </a:rPr>
              <a:t>SNAC</a:t>
            </a:r>
          </a:p>
          <a:p>
            <a:pPr algn="ctr"/>
            <a:r>
              <a:rPr lang="en-US" sz="1050" dirty="0" smtClean="0">
                <a:solidFill>
                  <a:schemeClr val="tx1">
                    <a:lumMod val="10000"/>
                  </a:schemeClr>
                </a:solidFill>
              </a:rPr>
              <a:t>ODBC, OLE-DB</a:t>
            </a:r>
            <a:endParaRPr lang="en-US" sz="1050" dirty="0">
              <a:solidFill>
                <a:schemeClr val="tx1">
                  <a:lumMod val="10000"/>
                </a:schemeClr>
              </a:solidFill>
            </a:endParaRPr>
          </a:p>
        </p:txBody>
      </p:sp>
      <p:sp>
        <p:nvSpPr>
          <p:cNvPr id="24" name="Rounded Rectangle 23"/>
          <p:cNvSpPr/>
          <p:nvPr/>
        </p:nvSpPr>
        <p:spPr>
          <a:xfrm>
            <a:off x="1317325" y="3140998"/>
            <a:ext cx="2315877" cy="315690"/>
          </a:xfrm>
          <a:prstGeom prst="roundRect">
            <a:avLst>
              <a:gd name="adj" fmla="val 13917"/>
            </a:avLst>
          </a:prstGeom>
          <a:gradFill>
            <a:gsLst>
              <a:gs pos="0">
                <a:schemeClr val="dk1">
                  <a:tint val="50000"/>
                  <a:satMod val="300000"/>
                  <a:alpha val="0"/>
                </a:schemeClr>
              </a:gs>
              <a:gs pos="35000">
                <a:schemeClr val="dk1">
                  <a:tint val="37000"/>
                  <a:satMod val="300000"/>
                  <a:alpha val="0"/>
                </a:schemeClr>
              </a:gs>
              <a:gs pos="100000">
                <a:schemeClr val="dk1">
                  <a:tint val="15000"/>
                  <a:satMod val="350000"/>
                  <a:alpha val="0"/>
                </a:schemeClr>
              </a:gs>
            </a:gsLs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r>
              <a:rPr lang="en-US" sz="1050" dirty="0" smtClean="0">
                <a:solidFill>
                  <a:schemeClr val="tx1">
                    <a:lumMod val="10000"/>
                  </a:schemeClr>
                </a:solidFill>
              </a:rPr>
              <a:t>MDAC</a:t>
            </a:r>
          </a:p>
          <a:p>
            <a:pPr algn="ctr"/>
            <a:r>
              <a:rPr lang="en-US" sz="1050" dirty="0" smtClean="0">
                <a:solidFill>
                  <a:schemeClr val="tx1">
                    <a:lumMod val="10000"/>
                  </a:schemeClr>
                </a:solidFill>
              </a:rPr>
              <a:t>ODBC, OLE-DB</a:t>
            </a:r>
            <a:endParaRPr lang="en-US" sz="1050" dirty="0">
              <a:solidFill>
                <a:schemeClr val="tx1">
                  <a:lumMod val="10000"/>
                </a:schemeClr>
              </a:solidFill>
            </a:endParaRPr>
          </a:p>
        </p:txBody>
      </p:sp>
      <p:sp>
        <p:nvSpPr>
          <p:cNvPr id="25" name="Rounded Rectangle 24"/>
          <p:cNvSpPr/>
          <p:nvPr/>
        </p:nvSpPr>
        <p:spPr>
          <a:xfrm>
            <a:off x="7567142" y="3148006"/>
            <a:ext cx="2315877" cy="315690"/>
          </a:xfrm>
          <a:prstGeom prst="roundRect">
            <a:avLst>
              <a:gd name="adj" fmla="val 13917"/>
            </a:avLst>
          </a:prstGeom>
          <a:gradFill>
            <a:gsLst>
              <a:gs pos="0">
                <a:schemeClr val="dk1">
                  <a:tint val="50000"/>
                  <a:satMod val="300000"/>
                  <a:alpha val="0"/>
                </a:schemeClr>
              </a:gs>
              <a:gs pos="35000">
                <a:schemeClr val="dk1">
                  <a:tint val="37000"/>
                  <a:satMod val="300000"/>
                  <a:alpha val="0"/>
                </a:schemeClr>
              </a:gs>
              <a:gs pos="100000">
                <a:schemeClr val="dk1">
                  <a:tint val="15000"/>
                  <a:satMod val="350000"/>
                  <a:alpha val="0"/>
                </a:schemeClr>
              </a:gs>
            </a:gsLs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r>
              <a:rPr lang="en-US" sz="1050" dirty="0" err="1" smtClean="0">
                <a:solidFill>
                  <a:schemeClr val="tx1">
                    <a:lumMod val="10000"/>
                  </a:schemeClr>
                </a:solidFill>
              </a:rPr>
              <a:t>Ado.Net</a:t>
            </a:r>
            <a:r>
              <a:rPr lang="en-US" sz="1050" dirty="0" smtClean="0">
                <a:solidFill>
                  <a:schemeClr val="tx1">
                    <a:lumMod val="10000"/>
                  </a:schemeClr>
                </a:solidFill>
              </a:rPr>
              <a:t> </a:t>
            </a:r>
          </a:p>
          <a:p>
            <a:pPr algn="ctr"/>
            <a:r>
              <a:rPr lang="en-US" sz="1050" dirty="0" smtClean="0">
                <a:solidFill>
                  <a:schemeClr val="tx1">
                    <a:lumMod val="10000"/>
                  </a:schemeClr>
                </a:solidFill>
              </a:rPr>
              <a:t>SQL Client</a:t>
            </a:r>
            <a:endParaRPr lang="en-US" sz="1050" dirty="0">
              <a:solidFill>
                <a:schemeClr val="tx1">
                  <a:lumMod val="10000"/>
                </a:schemeClr>
              </a:solidFill>
            </a:endParaRPr>
          </a:p>
        </p:txBody>
      </p:sp>
      <p:sp>
        <p:nvSpPr>
          <p:cNvPr id="31" name="TextBox 30"/>
          <p:cNvSpPr txBox="1"/>
          <p:nvPr/>
        </p:nvSpPr>
        <p:spPr>
          <a:xfrm>
            <a:off x="1383564" y="1901398"/>
            <a:ext cx="1316386" cy="415498"/>
          </a:xfrm>
          <a:prstGeom prst="rect">
            <a:avLst/>
          </a:prstGeom>
          <a:noFill/>
        </p:spPr>
        <p:txBody>
          <a:bodyPr wrap="none" rtlCol="0">
            <a:spAutoFit/>
          </a:bodyPr>
          <a:lstStyle/>
          <a:p>
            <a:pPr algn="ctr"/>
            <a:r>
              <a:rPr lang="en-US" sz="1050" dirty="0" smtClean="0">
                <a:solidFill>
                  <a:schemeClr val="bg1"/>
                </a:solidFill>
              </a:rPr>
              <a:t>SQL Management </a:t>
            </a:r>
          </a:p>
          <a:p>
            <a:pPr algn="ctr"/>
            <a:r>
              <a:rPr lang="en-US" sz="1050" dirty="0" smtClean="0">
                <a:solidFill>
                  <a:schemeClr val="bg1"/>
                </a:solidFill>
              </a:rPr>
              <a:t>Tools</a:t>
            </a:r>
            <a:endParaRPr lang="en-US" sz="1050" dirty="0">
              <a:solidFill>
                <a:schemeClr val="bg1"/>
              </a:solidFill>
            </a:endParaRPr>
          </a:p>
        </p:txBody>
      </p:sp>
      <p:sp>
        <p:nvSpPr>
          <p:cNvPr id="33" name="TextBox 32"/>
          <p:cNvSpPr txBox="1"/>
          <p:nvPr/>
        </p:nvSpPr>
        <p:spPr>
          <a:xfrm>
            <a:off x="8024955" y="1825198"/>
            <a:ext cx="1031051" cy="415498"/>
          </a:xfrm>
          <a:prstGeom prst="rect">
            <a:avLst/>
          </a:prstGeom>
          <a:noFill/>
        </p:spPr>
        <p:txBody>
          <a:bodyPr wrap="none" rtlCol="0">
            <a:spAutoFit/>
          </a:bodyPr>
          <a:lstStyle/>
          <a:p>
            <a:pPr algn="ctr"/>
            <a:r>
              <a:rPr lang="en-US" sz="1050" dirty="0" smtClean="0">
                <a:solidFill>
                  <a:schemeClr val="bg1"/>
                </a:solidFill>
              </a:rPr>
              <a:t>SQL Analysis </a:t>
            </a:r>
          </a:p>
          <a:p>
            <a:pPr algn="ctr"/>
            <a:r>
              <a:rPr lang="en-US" sz="1050" dirty="0" smtClean="0">
                <a:solidFill>
                  <a:schemeClr val="bg1"/>
                </a:solidFill>
              </a:rPr>
              <a:t>Services</a:t>
            </a:r>
            <a:endParaRPr lang="en-US" sz="1050" dirty="0">
              <a:solidFill>
                <a:schemeClr val="bg1"/>
              </a:solidFill>
            </a:endParaRPr>
          </a:p>
        </p:txBody>
      </p:sp>
      <p:sp>
        <p:nvSpPr>
          <p:cNvPr id="34" name="TextBox 33"/>
          <p:cNvSpPr txBox="1"/>
          <p:nvPr/>
        </p:nvSpPr>
        <p:spPr>
          <a:xfrm>
            <a:off x="10102621" y="1901398"/>
            <a:ext cx="1128834" cy="415498"/>
          </a:xfrm>
          <a:prstGeom prst="rect">
            <a:avLst/>
          </a:prstGeom>
          <a:noFill/>
        </p:spPr>
        <p:txBody>
          <a:bodyPr wrap="none" rtlCol="0">
            <a:spAutoFit/>
          </a:bodyPr>
          <a:lstStyle/>
          <a:p>
            <a:pPr algn="ctr"/>
            <a:r>
              <a:rPr lang="en-US" sz="1050" dirty="0" smtClean="0">
                <a:solidFill>
                  <a:schemeClr val="bg1"/>
                </a:solidFill>
              </a:rPr>
              <a:t>SQL Integration</a:t>
            </a:r>
          </a:p>
          <a:p>
            <a:pPr algn="ctr"/>
            <a:r>
              <a:rPr lang="en-US" sz="1050" dirty="0" smtClean="0">
                <a:solidFill>
                  <a:schemeClr val="bg1"/>
                </a:solidFill>
              </a:rPr>
              <a:t>Services</a:t>
            </a:r>
            <a:endParaRPr lang="en-US" sz="1050" dirty="0">
              <a:solidFill>
                <a:schemeClr val="bg1"/>
              </a:solidFill>
            </a:endParaRPr>
          </a:p>
        </p:txBody>
      </p:sp>
      <p:sp>
        <p:nvSpPr>
          <p:cNvPr id="35" name="TextBox 34"/>
          <p:cNvSpPr txBox="1"/>
          <p:nvPr/>
        </p:nvSpPr>
        <p:spPr>
          <a:xfrm>
            <a:off x="5509381" y="1901398"/>
            <a:ext cx="1077539" cy="415498"/>
          </a:xfrm>
          <a:prstGeom prst="rect">
            <a:avLst/>
          </a:prstGeom>
          <a:noFill/>
        </p:spPr>
        <p:txBody>
          <a:bodyPr wrap="none" rtlCol="0">
            <a:spAutoFit/>
          </a:bodyPr>
          <a:lstStyle/>
          <a:p>
            <a:pPr algn="ctr"/>
            <a:r>
              <a:rPr lang="en-US" sz="1050" dirty="0" smtClean="0">
                <a:solidFill>
                  <a:schemeClr val="bg1"/>
                </a:solidFill>
              </a:rPr>
              <a:t>SQL Reporting</a:t>
            </a:r>
          </a:p>
          <a:p>
            <a:pPr algn="ctr"/>
            <a:r>
              <a:rPr lang="en-US" sz="1050" dirty="0" smtClean="0">
                <a:solidFill>
                  <a:schemeClr val="bg1"/>
                </a:solidFill>
              </a:rPr>
              <a:t>Services</a:t>
            </a:r>
            <a:endParaRPr lang="en-US" sz="1050" dirty="0">
              <a:solidFill>
                <a:schemeClr val="bg1"/>
              </a:solidFill>
            </a:endParaRPr>
          </a:p>
        </p:txBody>
      </p:sp>
      <p:sp>
        <p:nvSpPr>
          <p:cNvPr id="36" name="TextBox 35"/>
          <p:cNvSpPr txBox="1"/>
          <p:nvPr/>
        </p:nvSpPr>
        <p:spPr>
          <a:xfrm>
            <a:off x="2750859" y="1672798"/>
            <a:ext cx="1160894" cy="253916"/>
          </a:xfrm>
          <a:prstGeom prst="rect">
            <a:avLst/>
          </a:prstGeom>
          <a:noFill/>
        </p:spPr>
        <p:txBody>
          <a:bodyPr wrap="none" rtlCol="0">
            <a:spAutoFit/>
          </a:bodyPr>
          <a:lstStyle/>
          <a:p>
            <a:pPr algn="ctr"/>
            <a:r>
              <a:rPr lang="en-US" sz="1050" dirty="0" smtClean="0">
                <a:solidFill>
                  <a:schemeClr val="bg1"/>
                </a:solidFill>
              </a:rPr>
              <a:t>SQL Replication</a:t>
            </a:r>
            <a:endParaRPr lang="en-US" sz="1050" dirty="0">
              <a:solidFill>
                <a:schemeClr val="bg1"/>
              </a:solidFill>
            </a:endParaRPr>
          </a:p>
        </p:txBody>
      </p:sp>
      <p:sp>
        <p:nvSpPr>
          <p:cNvPr id="37" name="TextBox 36"/>
          <p:cNvSpPr txBox="1"/>
          <p:nvPr/>
        </p:nvSpPr>
        <p:spPr>
          <a:xfrm>
            <a:off x="7291484" y="3179690"/>
            <a:ext cx="526106" cy="276999"/>
          </a:xfrm>
          <a:prstGeom prst="rect">
            <a:avLst/>
          </a:prstGeom>
          <a:noFill/>
        </p:spPr>
        <p:txBody>
          <a:bodyPr wrap="none" rtlCol="0">
            <a:spAutoFit/>
          </a:bodyPr>
          <a:lstStyle/>
          <a:p>
            <a:pPr algn="ctr"/>
            <a:r>
              <a:rPr lang="en-US" sz="1200" dirty="0" smtClean="0">
                <a:solidFill>
                  <a:schemeClr val="tx1">
                    <a:lumMod val="10000"/>
                  </a:schemeClr>
                </a:solidFill>
              </a:rPr>
              <a:t>EDM</a:t>
            </a:r>
            <a:endParaRPr lang="en-US" sz="1200" dirty="0">
              <a:solidFill>
                <a:schemeClr val="tx1">
                  <a:lumMod val="10000"/>
                </a:schemeClr>
              </a:solidFill>
            </a:endParaRPr>
          </a:p>
        </p:txBody>
      </p:sp>
      <p:sp>
        <p:nvSpPr>
          <p:cNvPr id="40" name="TextBox 39"/>
          <p:cNvSpPr txBox="1"/>
          <p:nvPr/>
        </p:nvSpPr>
        <p:spPr>
          <a:xfrm>
            <a:off x="2235288" y="1468398"/>
            <a:ext cx="838691" cy="253916"/>
          </a:xfrm>
          <a:prstGeom prst="rect">
            <a:avLst/>
          </a:prstGeom>
          <a:noFill/>
        </p:spPr>
        <p:txBody>
          <a:bodyPr wrap="none" rtlCol="0">
            <a:spAutoFit/>
          </a:bodyPr>
          <a:lstStyle/>
          <a:p>
            <a:pPr algn="ctr"/>
            <a:r>
              <a:rPr lang="en-US" sz="1050" dirty="0" err="1" smtClean="0">
                <a:solidFill>
                  <a:schemeClr val="bg1"/>
                </a:solidFill>
              </a:rPr>
              <a:t>Sharepoint</a:t>
            </a:r>
            <a:endParaRPr lang="en-US" sz="1050" dirty="0">
              <a:solidFill>
                <a:schemeClr val="bg1"/>
              </a:solidFill>
            </a:endParaRPr>
          </a:p>
        </p:txBody>
      </p:sp>
      <p:sp>
        <p:nvSpPr>
          <p:cNvPr id="41" name="TextBox 40"/>
          <p:cNvSpPr txBox="1"/>
          <p:nvPr/>
        </p:nvSpPr>
        <p:spPr>
          <a:xfrm>
            <a:off x="7998010" y="1392198"/>
            <a:ext cx="785792" cy="253916"/>
          </a:xfrm>
          <a:prstGeom prst="rect">
            <a:avLst/>
          </a:prstGeom>
          <a:noFill/>
        </p:spPr>
        <p:txBody>
          <a:bodyPr wrap="none" rtlCol="0">
            <a:spAutoFit/>
          </a:bodyPr>
          <a:lstStyle/>
          <a:p>
            <a:pPr algn="ctr"/>
            <a:r>
              <a:rPr lang="en-US" sz="1050" dirty="0" smtClean="0">
                <a:solidFill>
                  <a:schemeClr val="bg1"/>
                </a:solidFill>
              </a:rPr>
              <a:t>Exchange</a:t>
            </a:r>
            <a:endParaRPr lang="en-US" sz="1050" dirty="0">
              <a:solidFill>
                <a:schemeClr val="bg1"/>
              </a:solidFill>
            </a:endParaRPr>
          </a:p>
        </p:txBody>
      </p:sp>
      <p:sp>
        <p:nvSpPr>
          <p:cNvPr id="42" name="TextBox 41"/>
          <p:cNvSpPr txBox="1"/>
          <p:nvPr/>
        </p:nvSpPr>
        <p:spPr>
          <a:xfrm>
            <a:off x="3137187" y="1087398"/>
            <a:ext cx="649537" cy="253916"/>
          </a:xfrm>
          <a:prstGeom prst="rect">
            <a:avLst/>
          </a:prstGeom>
          <a:noFill/>
        </p:spPr>
        <p:txBody>
          <a:bodyPr wrap="none" rtlCol="0">
            <a:spAutoFit/>
          </a:bodyPr>
          <a:lstStyle/>
          <a:p>
            <a:pPr algn="ctr"/>
            <a:r>
              <a:rPr lang="en-US" sz="1050" dirty="0" smtClean="0">
                <a:solidFill>
                  <a:schemeClr val="bg1"/>
                </a:solidFill>
              </a:rPr>
              <a:t>Outlook</a:t>
            </a:r>
            <a:endParaRPr lang="en-US" sz="1050" dirty="0">
              <a:solidFill>
                <a:schemeClr val="bg1"/>
              </a:solidFill>
            </a:endParaRPr>
          </a:p>
        </p:txBody>
      </p:sp>
      <p:sp>
        <p:nvSpPr>
          <p:cNvPr id="43" name="TextBox 42"/>
          <p:cNvSpPr txBox="1"/>
          <p:nvPr/>
        </p:nvSpPr>
        <p:spPr>
          <a:xfrm>
            <a:off x="4575735" y="1062082"/>
            <a:ext cx="973343" cy="253916"/>
          </a:xfrm>
          <a:prstGeom prst="rect">
            <a:avLst/>
          </a:prstGeom>
          <a:noFill/>
        </p:spPr>
        <p:txBody>
          <a:bodyPr wrap="none" rtlCol="0">
            <a:spAutoFit/>
          </a:bodyPr>
          <a:lstStyle/>
          <a:p>
            <a:pPr algn="ctr"/>
            <a:r>
              <a:rPr lang="en-US" sz="1050" dirty="0" smtClean="0">
                <a:solidFill>
                  <a:schemeClr val="bg1"/>
                </a:solidFill>
              </a:rPr>
              <a:t>Visual Studio</a:t>
            </a:r>
            <a:endParaRPr lang="en-US" sz="1050" dirty="0">
              <a:solidFill>
                <a:schemeClr val="bg1"/>
              </a:solidFill>
            </a:endParaRPr>
          </a:p>
        </p:txBody>
      </p:sp>
      <p:sp>
        <p:nvSpPr>
          <p:cNvPr id="44" name="TextBox 43"/>
          <p:cNvSpPr txBox="1"/>
          <p:nvPr/>
        </p:nvSpPr>
        <p:spPr>
          <a:xfrm>
            <a:off x="5945748" y="1444198"/>
            <a:ext cx="461985" cy="253916"/>
          </a:xfrm>
          <a:prstGeom prst="rect">
            <a:avLst/>
          </a:prstGeom>
          <a:noFill/>
        </p:spPr>
        <p:txBody>
          <a:bodyPr wrap="none" rtlCol="0">
            <a:spAutoFit/>
          </a:bodyPr>
          <a:lstStyle/>
          <a:p>
            <a:pPr algn="ctr"/>
            <a:r>
              <a:rPr lang="en-US" sz="1050" dirty="0" smtClean="0">
                <a:solidFill>
                  <a:schemeClr val="bg1"/>
                </a:solidFill>
              </a:rPr>
              <a:t>Oslo</a:t>
            </a:r>
            <a:endParaRPr lang="en-US" sz="1050" dirty="0">
              <a:solidFill>
                <a:schemeClr val="bg1"/>
              </a:solidFill>
            </a:endParaRPr>
          </a:p>
        </p:txBody>
      </p:sp>
      <p:sp>
        <p:nvSpPr>
          <p:cNvPr id="45" name="TextBox 44"/>
          <p:cNvSpPr txBox="1"/>
          <p:nvPr/>
        </p:nvSpPr>
        <p:spPr>
          <a:xfrm>
            <a:off x="4503167" y="1291798"/>
            <a:ext cx="881972" cy="415498"/>
          </a:xfrm>
          <a:prstGeom prst="rect">
            <a:avLst/>
          </a:prstGeom>
          <a:noFill/>
        </p:spPr>
        <p:txBody>
          <a:bodyPr wrap="none" rtlCol="0">
            <a:spAutoFit/>
          </a:bodyPr>
          <a:lstStyle/>
          <a:p>
            <a:pPr algn="ctr"/>
            <a:r>
              <a:rPr lang="en-US" sz="1050" dirty="0" smtClean="0">
                <a:solidFill>
                  <a:schemeClr val="bg1"/>
                </a:solidFill>
              </a:rPr>
              <a:t>Commerce </a:t>
            </a:r>
          </a:p>
          <a:p>
            <a:pPr algn="ctr"/>
            <a:r>
              <a:rPr lang="en-US" sz="1050" dirty="0" smtClean="0">
                <a:solidFill>
                  <a:schemeClr val="bg1"/>
                </a:solidFill>
              </a:rPr>
              <a:t>Server</a:t>
            </a:r>
            <a:endParaRPr lang="en-US" sz="1050" dirty="0">
              <a:solidFill>
                <a:schemeClr val="bg1"/>
              </a:solidFill>
            </a:endParaRPr>
          </a:p>
        </p:txBody>
      </p:sp>
      <p:sp>
        <p:nvSpPr>
          <p:cNvPr id="46" name="TextBox 45"/>
          <p:cNvSpPr txBox="1"/>
          <p:nvPr/>
        </p:nvSpPr>
        <p:spPr>
          <a:xfrm>
            <a:off x="9553633" y="1392198"/>
            <a:ext cx="1016625" cy="253916"/>
          </a:xfrm>
          <a:prstGeom prst="rect">
            <a:avLst/>
          </a:prstGeom>
          <a:noFill/>
        </p:spPr>
        <p:txBody>
          <a:bodyPr wrap="none" rtlCol="0">
            <a:spAutoFit/>
          </a:bodyPr>
          <a:lstStyle/>
          <a:p>
            <a:pPr algn="ctr"/>
            <a:r>
              <a:rPr lang="en-US" sz="1050" dirty="0" err="1" smtClean="0">
                <a:solidFill>
                  <a:schemeClr val="bg1"/>
                </a:solidFill>
              </a:rPr>
              <a:t>Biztalk</a:t>
            </a:r>
            <a:r>
              <a:rPr lang="en-US" sz="1050" dirty="0" smtClean="0">
                <a:solidFill>
                  <a:schemeClr val="bg1"/>
                </a:solidFill>
              </a:rPr>
              <a:t> Server</a:t>
            </a:r>
            <a:endParaRPr lang="en-US" sz="1050" dirty="0">
              <a:solidFill>
                <a:schemeClr val="bg1"/>
              </a:solidFill>
            </a:endParaRPr>
          </a:p>
        </p:txBody>
      </p:sp>
      <p:sp>
        <p:nvSpPr>
          <p:cNvPr id="47" name="Rounded Rectangle 46"/>
          <p:cNvSpPr/>
          <p:nvPr/>
        </p:nvSpPr>
        <p:spPr>
          <a:xfrm>
            <a:off x="1206186" y="725448"/>
            <a:ext cx="9852634" cy="609600"/>
          </a:xfrm>
          <a:prstGeom prst="roundRect">
            <a:avLst>
              <a:gd name="adj" fmla="val 13917"/>
            </a:avLst>
          </a:prstGeom>
          <a:gradFill>
            <a:gsLst>
              <a:gs pos="0">
                <a:schemeClr val="dk1">
                  <a:tint val="50000"/>
                  <a:satMod val="300000"/>
                  <a:alpha val="50000"/>
                </a:schemeClr>
              </a:gs>
              <a:gs pos="35000">
                <a:schemeClr val="dk1">
                  <a:tint val="37000"/>
                  <a:satMod val="300000"/>
                  <a:alpha val="50000"/>
                </a:schemeClr>
              </a:gs>
              <a:gs pos="100000">
                <a:schemeClr val="dk1">
                  <a:tint val="15000"/>
                  <a:satMod val="350000"/>
                  <a:alpha val="50000"/>
                </a:schemeClr>
              </a:gs>
            </a:gsLs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r>
              <a:rPr lang="en-US" sz="900" dirty="0" smtClean="0">
                <a:solidFill>
                  <a:schemeClr val="bg1"/>
                </a:solidFill>
              </a:rPr>
              <a:t>External Apps</a:t>
            </a:r>
            <a:endParaRPr lang="en-US" sz="900" dirty="0">
              <a:solidFill>
                <a:schemeClr val="bg1"/>
              </a:solidFill>
            </a:endParaRPr>
          </a:p>
        </p:txBody>
      </p:sp>
      <p:sp>
        <p:nvSpPr>
          <p:cNvPr id="48" name="TextBox 47"/>
          <p:cNvSpPr txBox="1"/>
          <p:nvPr/>
        </p:nvSpPr>
        <p:spPr>
          <a:xfrm>
            <a:off x="2692448" y="782598"/>
            <a:ext cx="514885" cy="253916"/>
          </a:xfrm>
          <a:prstGeom prst="rect">
            <a:avLst/>
          </a:prstGeom>
          <a:noFill/>
        </p:spPr>
        <p:txBody>
          <a:bodyPr wrap="none" rtlCol="0">
            <a:spAutoFit/>
          </a:bodyPr>
          <a:lstStyle/>
          <a:p>
            <a:pPr algn="ctr"/>
            <a:r>
              <a:rPr lang="en-US" sz="1050" dirty="0" smtClean="0">
                <a:solidFill>
                  <a:schemeClr val="bg1"/>
                </a:solidFill>
              </a:rPr>
              <a:t>Excel</a:t>
            </a:r>
            <a:endParaRPr lang="en-US" sz="1050" dirty="0">
              <a:solidFill>
                <a:schemeClr val="bg1"/>
              </a:solidFill>
            </a:endParaRPr>
          </a:p>
        </p:txBody>
      </p:sp>
      <p:sp>
        <p:nvSpPr>
          <p:cNvPr id="49" name="TextBox 48"/>
          <p:cNvSpPr txBox="1"/>
          <p:nvPr/>
        </p:nvSpPr>
        <p:spPr>
          <a:xfrm>
            <a:off x="1695649" y="1087398"/>
            <a:ext cx="731289" cy="253916"/>
          </a:xfrm>
          <a:prstGeom prst="rect">
            <a:avLst/>
          </a:prstGeom>
          <a:noFill/>
        </p:spPr>
        <p:txBody>
          <a:bodyPr wrap="none" rtlCol="0">
            <a:spAutoFit/>
          </a:bodyPr>
          <a:lstStyle/>
          <a:p>
            <a:pPr algn="ctr"/>
            <a:r>
              <a:rPr lang="en-US" sz="1050" dirty="0" smtClean="0">
                <a:solidFill>
                  <a:schemeClr val="bg1"/>
                </a:solidFill>
              </a:rPr>
              <a:t>MS CRM</a:t>
            </a:r>
            <a:endParaRPr lang="en-US" sz="1050" dirty="0">
              <a:solidFill>
                <a:schemeClr val="bg1"/>
              </a:solidFill>
            </a:endParaRPr>
          </a:p>
        </p:txBody>
      </p:sp>
      <p:sp>
        <p:nvSpPr>
          <p:cNvPr id="50" name="TextBox 49"/>
          <p:cNvSpPr txBox="1"/>
          <p:nvPr/>
        </p:nvSpPr>
        <p:spPr>
          <a:xfrm>
            <a:off x="6891119" y="1062082"/>
            <a:ext cx="777777" cy="253916"/>
          </a:xfrm>
          <a:prstGeom prst="rect">
            <a:avLst/>
          </a:prstGeom>
          <a:noFill/>
        </p:spPr>
        <p:txBody>
          <a:bodyPr wrap="none" rtlCol="0">
            <a:spAutoFit/>
          </a:bodyPr>
          <a:lstStyle/>
          <a:p>
            <a:pPr algn="ctr"/>
            <a:r>
              <a:rPr lang="en-US" sz="1050" dirty="0" smtClean="0">
                <a:solidFill>
                  <a:schemeClr val="bg1"/>
                </a:solidFill>
              </a:rPr>
              <a:t>Dynamics</a:t>
            </a:r>
            <a:endParaRPr lang="en-US" sz="1050" dirty="0">
              <a:solidFill>
                <a:schemeClr val="bg1"/>
              </a:solidFill>
            </a:endParaRPr>
          </a:p>
        </p:txBody>
      </p:sp>
      <p:sp>
        <p:nvSpPr>
          <p:cNvPr id="51" name="TextBox 50"/>
          <p:cNvSpPr txBox="1"/>
          <p:nvPr/>
        </p:nvSpPr>
        <p:spPr>
          <a:xfrm>
            <a:off x="10373989" y="782599"/>
            <a:ext cx="857927" cy="507831"/>
          </a:xfrm>
          <a:prstGeom prst="rect">
            <a:avLst/>
          </a:prstGeom>
          <a:noFill/>
        </p:spPr>
        <p:txBody>
          <a:bodyPr wrap="none" rtlCol="0">
            <a:spAutoFit/>
          </a:bodyPr>
          <a:lstStyle/>
          <a:p>
            <a:pPr algn="ctr"/>
            <a:r>
              <a:rPr lang="en-US" sz="900" dirty="0" smtClean="0">
                <a:solidFill>
                  <a:schemeClr val="bg1"/>
                </a:solidFill>
              </a:rPr>
              <a:t>Content </a:t>
            </a:r>
          </a:p>
          <a:p>
            <a:pPr algn="ctr"/>
            <a:r>
              <a:rPr lang="en-US" sz="900" dirty="0" smtClean="0">
                <a:solidFill>
                  <a:schemeClr val="bg1"/>
                </a:solidFill>
              </a:rPr>
              <a:t>Management</a:t>
            </a:r>
          </a:p>
          <a:p>
            <a:pPr algn="ctr"/>
            <a:r>
              <a:rPr lang="en-US" sz="900" dirty="0" smtClean="0">
                <a:solidFill>
                  <a:schemeClr val="bg1"/>
                </a:solidFill>
              </a:rPr>
              <a:t>Server</a:t>
            </a:r>
            <a:endParaRPr lang="en-US" sz="900" dirty="0">
              <a:solidFill>
                <a:schemeClr val="bg1"/>
              </a:solidFill>
            </a:endParaRPr>
          </a:p>
        </p:txBody>
      </p:sp>
      <p:sp>
        <p:nvSpPr>
          <p:cNvPr id="52" name="TextBox 51"/>
          <p:cNvSpPr txBox="1"/>
          <p:nvPr/>
        </p:nvSpPr>
        <p:spPr>
          <a:xfrm>
            <a:off x="9200905" y="1520398"/>
            <a:ext cx="484428" cy="253916"/>
          </a:xfrm>
          <a:prstGeom prst="rect">
            <a:avLst/>
          </a:prstGeom>
          <a:noFill/>
        </p:spPr>
        <p:txBody>
          <a:bodyPr wrap="none" rtlCol="0">
            <a:spAutoFit/>
          </a:bodyPr>
          <a:lstStyle/>
          <a:p>
            <a:pPr algn="ctr"/>
            <a:r>
              <a:rPr lang="en-US" sz="1050" dirty="0" smtClean="0">
                <a:solidFill>
                  <a:schemeClr val="bg1"/>
                </a:solidFill>
              </a:rPr>
              <a:t>DPM</a:t>
            </a:r>
            <a:endParaRPr lang="en-US" sz="1050" dirty="0">
              <a:solidFill>
                <a:schemeClr val="bg1"/>
              </a:solidFill>
            </a:endParaRPr>
          </a:p>
        </p:txBody>
      </p:sp>
      <p:sp>
        <p:nvSpPr>
          <p:cNvPr id="53" name="TextBox 52"/>
          <p:cNvSpPr txBox="1"/>
          <p:nvPr/>
        </p:nvSpPr>
        <p:spPr>
          <a:xfrm>
            <a:off x="3784659" y="1315998"/>
            <a:ext cx="447558" cy="253916"/>
          </a:xfrm>
          <a:prstGeom prst="rect">
            <a:avLst/>
          </a:prstGeom>
          <a:noFill/>
        </p:spPr>
        <p:txBody>
          <a:bodyPr wrap="none" rtlCol="0">
            <a:spAutoFit/>
          </a:bodyPr>
          <a:lstStyle/>
          <a:p>
            <a:pPr algn="ctr"/>
            <a:r>
              <a:rPr lang="en-US" sz="1050" dirty="0" smtClean="0">
                <a:solidFill>
                  <a:schemeClr val="bg1"/>
                </a:solidFill>
              </a:rPr>
              <a:t>LCS</a:t>
            </a:r>
            <a:endParaRPr lang="en-US" sz="1050" dirty="0">
              <a:solidFill>
                <a:schemeClr val="bg1"/>
              </a:solidFill>
            </a:endParaRPr>
          </a:p>
        </p:txBody>
      </p:sp>
      <p:sp>
        <p:nvSpPr>
          <p:cNvPr id="54" name="TextBox 53"/>
          <p:cNvSpPr txBox="1"/>
          <p:nvPr/>
        </p:nvSpPr>
        <p:spPr>
          <a:xfrm>
            <a:off x="4715460" y="710000"/>
            <a:ext cx="641521" cy="415498"/>
          </a:xfrm>
          <a:prstGeom prst="rect">
            <a:avLst/>
          </a:prstGeom>
          <a:noFill/>
        </p:spPr>
        <p:txBody>
          <a:bodyPr wrap="none" rtlCol="0">
            <a:spAutoFit/>
          </a:bodyPr>
          <a:lstStyle/>
          <a:p>
            <a:pPr algn="ctr"/>
            <a:r>
              <a:rPr lang="en-US" sz="1050" dirty="0" smtClean="0">
                <a:solidFill>
                  <a:schemeClr val="bg1"/>
                </a:solidFill>
              </a:rPr>
              <a:t>Project </a:t>
            </a:r>
          </a:p>
          <a:p>
            <a:pPr algn="ctr"/>
            <a:r>
              <a:rPr lang="en-US" sz="1050" dirty="0" smtClean="0">
                <a:solidFill>
                  <a:schemeClr val="bg1"/>
                </a:solidFill>
              </a:rPr>
              <a:t>Server</a:t>
            </a:r>
            <a:endParaRPr lang="en-US" sz="1050" dirty="0">
              <a:solidFill>
                <a:schemeClr val="bg1"/>
              </a:solidFill>
            </a:endParaRPr>
          </a:p>
        </p:txBody>
      </p:sp>
      <p:sp>
        <p:nvSpPr>
          <p:cNvPr id="55" name="TextBox 54"/>
          <p:cNvSpPr txBox="1"/>
          <p:nvPr/>
        </p:nvSpPr>
        <p:spPr>
          <a:xfrm>
            <a:off x="8815441" y="934998"/>
            <a:ext cx="513282" cy="253916"/>
          </a:xfrm>
          <a:prstGeom prst="rect">
            <a:avLst/>
          </a:prstGeom>
          <a:noFill/>
        </p:spPr>
        <p:txBody>
          <a:bodyPr wrap="none" rtlCol="0">
            <a:spAutoFit/>
          </a:bodyPr>
          <a:lstStyle/>
          <a:p>
            <a:pPr algn="ctr"/>
            <a:r>
              <a:rPr lang="en-US" sz="1050" dirty="0" smtClean="0">
                <a:solidFill>
                  <a:schemeClr val="bg1"/>
                </a:solidFill>
              </a:rPr>
              <a:t>MOM</a:t>
            </a:r>
            <a:endParaRPr lang="en-US" sz="1050" dirty="0">
              <a:solidFill>
                <a:schemeClr val="bg1"/>
              </a:solidFill>
            </a:endParaRPr>
          </a:p>
        </p:txBody>
      </p:sp>
      <p:sp>
        <p:nvSpPr>
          <p:cNvPr id="32" name="Rounded Rectangle 31"/>
          <p:cNvSpPr/>
          <p:nvPr/>
        </p:nvSpPr>
        <p:spPr>
          <a:xfrm>
            <a:off x="8906813" y="3140998"/>
            <a:ext cx="2315877" cy="315690"/>
          </a:xfrm>
          <a:prstGeom prst="roundRect">
            <a:avLst>
              <a:gd name="adj" fmla="val 13917"/>
            </a:avLst>
          </a:prstGeom>
          <a:gradFill>
            <a:gsLst>
              <a:gs pos="0">
                <a:schemeClr val="dk1">
                  <a:tint val="50000"/>
                  <a:satMod val="300000"/>
                  <a:alpha val="0"/>
                </a:schemeClr>
              </a:gs>
              <a:gs pos="35000">
                <a:schemeClr val="dk1">
                  <a:tint val="37000"/>
                  <a:satMod val="300000"/>
                  <a:alpha val="0"/>
                </a:schemeClr>
              </a:gs>
              <a:gs pos="100000">
                <a:schemeClr val="dk1">
                  <a:tint val="15000"/>
                  <a:satMod val="350000"/>
                  <a:alpha val="0"/>
                </a:schemeClr>
              </a:gs>
            </a:gsLs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r>
              <a:rPr lang="en-US" sz="1050" dirty="0" smtClean="0">
                <a:solidFill>
                  <a:schemeClr val="tx1">
                    <a:lumMod val="10000"/>
                  </a:schemeClr>
                </a:solidFill>
              </a:rPr>
              <a:t>JDBC</a:t>
            </a:r>
            <a:endParaRPr lang="en-US" sz="1050" dirty="0">
              <a:solidFill>
                <a:schemeClr val="tx1">
                  <a:lumMod val="10000"/>
                </a:schemeClr>
              </a:solidFill>
            </a:endParaRPr>
          </a:p>
        </p:txBody>
      </p:sp>
      <p:sp>
        <p:nvSpPr>
          <p:cNvPr id="58" name="Title 2"/>
          <p:cNvSpPr>
            <a:spLocks noGrp="1"/>
          </p:cNvSpPr>
          <p:nvPr>
            <p:ph type="title"/>
          </p:nvPr>
        </p:nvSpPr>
        <p:spPr>
          <a:xfrm>
            <a:off x="491395" y="228600"/>
            <a:ext cx="11261040" cy="553998"/>
          </a:xfrm>
        </p:spPr>
        <p:txBody>
          <a:bodyPr>
            <a:normAutofit/>
          </a:bodyPr>
          <a:lstStyle/>
          <a:p>
            <a:pPr algn="ctr"/>
            <a:r>
              <a:rPr lang="en-US" sz="4000" dirty="0" smtClean="0">
                <a:solidFill>
                  <a:srgbClr val="FFFFFF"/>
                </a:solidFill>
              </a:rPr>
              <a:t>Where do I work?</a:t>
            </a:r>
            <a:endParaRPr lang="en-US" sz="4000" dirty="0">
              <a:solidFill>
                <a:srgbClr val="FFFFFF"/>
              </a:solidFill>
            </a:endParaRPr>
          </a:p>
        </p:txBody>
      </p:sp>
      <p:pic>
        <p:nvPicPr>
          <p:cNvPr id="1029" name="Picture 5" descr="\\showsrus\infoDVD\Clip_Installer\DVD_ART\Artwork_Imagery\Shapes and Graphics\Arrows - arrow\Curved\3 blue Arrows in funnel gradients.png"/>
          <p:cNvPicPr>
            <a:picLocks noChangeAspect="1" noChangeArrowheads="1"/>
          </p:cNvPicPr>
          <p:nvPr/>
        </p:nvPicPr>
        <p:blipFill>
          <a:blip r:embed="rId3" cstate="print">
            <a:lum bright="64000" contrast="-70000"/>
          </a:blip>
          <a:srcRect/>
          <a:stretch>
            <a:fillRect/>
          </a:stretch>
        </p:blipFill>
        <p:spPr bwMode="auto">
          <a:xfrm>
            <a:off x="1625177" y="533400"/>
            <a:ext cx="9446339" cy="2471099"/>
          </a:xfrm>
          <a:prstGeom prst="rect">
            <a:avLst/>
          </a:prstGeom>
          <a:noFill/>
        </p:spPr>
      </p:pic>
      <p:sp>
        <p:nvSpPr>
          <p:cNvPr id="59" name="Rounded Rectangle 58"/>
          <p:cNvSpPr/>
          <p:nvPr/>
        </p:nvSpPr>
        <p:spPr>
          <a:xfrm>
            <a:off x="4640724" y="4728527"/>
            <a:ext cx="3224435" cy="1354999"/>
          </a:xfrm>
          <a:prstGeom prst="roundRect">
            <a:avLst>
              <a:gd name="adj" fmla="val 14274"/>
            </a:avLst>
          </a:prstGeom>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lumMod val="10000"/>
                  </a:schemeClr>
                </a:solidFill>
              </a:rPr>
              <a:t>Storage &amp; Admin</a:t>
            </a:r>
            <a:br>
              <a:rPr lang="en-US" sz="1400" b="1" dirty="0" smtClean="0">
                <a:solidFill>
                  <a:schemeClr val="tx1">
                    <a:lumMod val="10000"/>
                  </a:schemeClr>
                </a:solidFill>
              </a:rPr>
            </a:br>
            <a:r>
              <a:rPr lang="en-US" sz="1400" dirty="0" smtClean="0">
                <a:solidFill>
                  <a:schemeClr val="tx1">
                    <a:lumMod val="10000"/>
                  </a:schemeClr>
                </a:solidFill>
              </a:rPr>
              <a:t>Storage Engine, DR etc.</a:t>
            </a:r>
            <a:endParaRPr lang="en-US" sz="1400" dirty="0">
              <a:solidFill>
                <a:schemeClr val="tx1">
                  <a:lumMod val="10000"/>
                </a:schemeClr>
              </a:solidFill>
            </a:endParaRPr>
          </a:p>
        </p:txBody>
      </p:sp>
    </p:spTree>
    <p:extLst>
      <p:ext uri="{BB962C8B-B14F-4D97-AF65-F5344CB8AC3E}">
        <p14:creationId xmlns:p14="http://schemas.microsoft.com/office/powerpoint/2010/main" val="19144112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wipe(down)">
                                      <p:cBhvr>
                                        <p:cTn id="7" dur="500"/>
                                        <p:tgtEl>
                                          <p:spTgt spid="13">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wipe(down)">
                                      <p:cBhvr>
                                        <p:cTn id="1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allAtOnce"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Code-named Denali</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solidFill>
                  <a:schemeClr val="tx1"/>
                </a:solidFill>
              </a:rPr>
              <a:t>New Query &amp; Schema Constructs</a:t>
            </a:r>
          </a:p>
          <a:p>
            <a:r>
              <a:rPr lang="en-US" dirty="0" smtClean="0">
                <a:solidFill>
                  <a:schemeClr val="tx1"/>
                </a:solidFill>
              </a:rPr>
              <a:t>Improved Error Handling</a:t>
            </a:r>
          </a:p>
          <a:p>
            <a:r>
              <a:rPr lang="en-US" dirty="0" smtClean="0">
                <a:solidFill>
                  <a:srgbClr val="FFFFFF"/>
                </a:solidFill>
              </a:rPr>
              <a:t>Improvements to Dynamic SQL</a:t>
            </a:r>
          </a:p>
          <a:p>
            <a:r>
              <a:rPr lang="en-US" dirty="0" smtClean="0">
                <a:solidFill>
                  <a:schemeClr val="tx1"/>
                </a:solidFill>
              </a:rPr>
              <a:t>Additional Scalar Functions</a:t>
            </a:r>
          </a:p>
          <a:p>
            <a:r>
              <a:rPr lang="en-US" dirty="0" smtClean="0">
                <a:solidFill>
                  <a:srgbClr val="FFFF00"/>
                </a:solidFill>
              </a:rPr>
              <a:t>Robust Result set Metadata Discovery</a:t>
            </a:r>
            <a:endParaRPr lang="en-US" dirty="0">
              <a:solidFill>
                <a:srgbClr val="FFFF00"/>
              </a:solidFill>
            </a:endParaRPr>
          </a:p>
        </p:txBody>
      </p:sp>
    </p:spTree>
    <p:extLst>
      <p:ext uri="{BB962C8B-B14F-4D97-AF65-F5344CB8AC3E}">
        <p14:creationId xmlns:p14="http://schemas.microsoft.com/office/powerpoint/2010/main" val="426630915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r>
              <a:rPr lang="en-US" dirty="0"/>
              <a:t>Robust Result set Metadata Discovery</a:t>
            </a:r>
            <a:br>
              <a:rPr lang="en-US" dirty="0"/>
            </a:br>
            <a:r>
              <a:rPr lang="en-US" dirty="0"/>
              <a:t> </a:t>
            </a:r>
            <a:r>
              <a:rPr lang="en-US" dirty="0" smtClean="0"/>
              <a:t>    </a:t>
            </a:r>
            <a:r>
              <a:rPr lang="en-US" sz="4000" dirty="0" smtClean="0"/>
              <a:t>= </a:t>
            </a:r>
            <a:r>
              <a:rPr lang="en-US" sz="4000" i="1" dirty="0" smtClean="0"/>
              <a:t>“Finally </a:t>
            </a:r>
            <a:r>
              <a:rPr lang="en-US" sz="4000" i="1" dirty="0"/>
              <a:t>replacing SET FMTONLY </a:t>
            </a:r>
            <a:r>
              <a:rPr lang="en-US" sz="4000" i="1" dirty="0" smtClean="0"/>
              <a:t>ON”</a:t>
            </a:r>
            <a:r>
              <a:rPr lang="en-US" dirty="0"/>
              <a:t/>
            </a:r>
            <a:br>
              <a:rPr lang="en-US" dirty="0"/>
            </a:br>
            <a:endParaRPr lang="en-US" dirty="0"/>
          </a:p>
        </p:txBody>
      </p:sp>
      <p:sp>
        <p:nvSpPr>
          <p:cNvPr id="4099" name="Rectangle 3"/>
          <p:cNvSpPr>
            <a:spLocks noGrp="1" noChangeArrowheads="1"/>
          </p:cNvSpPr>
          <p:nvPr>
            <p:ph idx="1"/>
          </p:nvPr>
        </p:nvSpPr>
        <p:spPr>
          <a:xfrm>
            <a:off x="609441" y="1600200"/>
            <a:ext cx="10969943" cy="5257800"/>
          </a:xfrm>
        </p:spPr>
        <p:txBody>
          <a:bodyPr>
            <a:normAutofit/>
          </a:bodyPr>
          <a:lstStyle/>
          <a:p>
            <a:pPr marL="460375" lvl="1" indent="-460375"/>
            <a:r>
              <a:rPr lang="en-US" b="1" dirty="0" smtClean="0">
                <a:solidFill>
                  <a:schemeClr val="tx1">
                    <a:lumMod val="95000"/>
                    <a:lumOff val="5000"/>
                  </a:schemeClr>
                </a:solidFill>
              </a:rPr>
              <a:t>SET FMTONLY ON;</a:t>
            </a:r>
            <a:br>
              <a:rPr lang="en-US" b="1" dirty="0" smtClean="0">
                <a:solidFill>
                  <a:schemeClr val="tx1">
                    <a:lumMod val="95000"/>
                    <a:lumOff val="5000"/>
                  </a:schemeClr>
                </a:solidFill>
              </a:rPr>
            </a:br>
            <a:r>
              <a:rPr lang="en-US" dirty="0" smtClean="0">
                <a:solidFill>
                  <a:srgbClr val="FFFF00"/>
                </a:solidFill>
              </a:rPr>
              <a:t>IF(…) /*Q1*/ SELECT a{</a:t>
            </a:r>
            <a:r>
              <a:rPr lang="en-US" dirty="0" err="1" smtClean="0">
                <a:solidFill>
                  <a:srgbClr val="FFFF00"/>
                </a:solidFill>
              </a:rPr>
              <a:t>int</a:t>
            </a:r>
            <a:r>
              <a:rPr lang="en-US" dirty="0" smtClean="0">
                <a:solidFill>
                  <a:srgbClr val="FFFF00"/>
                </a:solidFill>
              </a:rPr>
              <a:t>} FROM t1; </a:t>
            </a:r>
            <a:br>
              <a:rPr lang="en-US" dirty="0" smtClean="0">
                <a:solidFill>
                  <a:srgbClr val="FFFF00"/>
                </a:solidFill>
              </a:rPr>
            </a:br>
            <a:r>
              <a:rPr lang="en-US" dirty="0" smtClean="0">
                <a:solidFill>
                  <a:srgbClr val="FFFF00"/>
                </a:solidFill>
              </a:rPr>
              <a:t>ELSE  /*Q2*/ SELECT b{</a:t>
            </a:r>
            <a:r>
              <a:rPr lang="en-US" dirty="0" err="1" smtClean="0">
                <a:solidFill>
                  <a:srgbClr val="FFFF00"/>
                </a:solidFill>
              </a:rPr>
              <a:t>int</a:t>
            </a:r>
            <a:r>
              <a:rPr lang="en-US" dirty="0" smtClean="0">
                <a:solidFill>
                  <a:srgbClr val="FFFF00"/>
                </a:solidFill>
              </a:rPr>
              <a:t>} FROM t2;</a:t>
            </a:r>
            <a:br>
              <a:rPr lang="en-US" dirty="0" smtClean="0">
                <a:solidFill>
                  <a:srgbClr val="FFFF00"/>
                </a:solidFill>
              </a:rPr>
            </a:br>
            <a:r>
              <a:rPr lang="en-US" b="1" dirty="0" smtClean="0">
                <a:solidFill>
                  <a:schemeClr val="tx1">
                    <a:lumMod val="95000"/>
                    <a:lumOff val="5000"/>
                  </a:schemeClr>
                </a:solidFill>
              </a:rPr>
              <a:t>SET FMTONLY OFF;</a:t>
            </a:r>
            <a:br>
              <a:rPr lang="en-US" b="1" dirty="0" smtClean="0">
                <a:solidFill>
                  <a:schemeClr val="tx1">
                    <a:lumMod val="95000"/>
                    <a:lumOff val="5000"/>
                  </a:schemeClr>
                </a:solidFill>
              </a:rPr>
            </a:br>
            <a:endParaRPr lang="en-US" b="1" dirty="0" smtClean="0">
              <a:solidFill>
                <a:schemeClr val="tx1">
                  <a:lumMod val="95000"/>
                  <a:lumOff val="5000"/>
                </a:schemeClr>
              </a:solidFill>
            </a:endParaRPr>
          </a:p>
          <a:p>
            <a:r>
              <a:rPr lang="en-US" sz="2800" b="1" dirty="0" smtClean="0">
                <a:solidFill>
                  <a:schemeClr val="tx1">
                    <a:lumMod val="95000"/>
                    <a:lumOff val="5000"/>
                  </a:schemeClr>
                </a:solidFill>
              </a:rPr>
              <a:t>EXEC sp_describe_first_result_set </a:t>
            </a:r>
            <a:br>
              <a:rPr lang="en-US" sz="2800" b="1" dirty="0" smtClean="0">
                <a:solidFill>
                  <a:schemeClr val="tx1">
                    <a:lumMod val="95000"/>
                    <a:lumOff val="5000"/>
                  </a:schemeClr>
                </a:solidFill>
              </a:rPr>
            </a:br>
            <a:r>
              <a:rPr lang="en-US" sz="2800" b="1" dirty="0" smtClean="0">
                <a:solidFill>
                  <a:schemeClr val="tx1">
                    <a:lumMod val="95000"/>
                    <a:lumOff val="5000"/>
                  </a:schemeClr>
                </a:solidFill>
              </a:rPr>
              <a:t>@</a:t>
            </a:r>
            <a:r>
              <a:rPr lang="en-US" sz="2800" b="1" dirty="0" err="1" smtClean="0">
                <a:solidFill>
                  <a:schemeClr val="tx1">
                    <a:lumMod val="95000"/>
                    <a:lumOff val="5000"/>
                  </a:schemeClr>
                </a:solidFill>
              </a:rPr>
              <a:t>tsql</a:t>
            </a:r>
            <a:r>
              <a:rPr lang="en-US" sz="2800" b="1" dirty="0" smtClean="0">
                <a:solidFill>
                  <a:schemeClr val="tx1">
                    <a:lumMod val="95000"/>
                    <a:lumOff val="5000"/>
                  </a:schemeClr>
                </a:solidFill>
              </a:rPr>
              <a:t> </a:t>
            </a:r>
            <a:r>
              <a:rPr lang="en-US" sz="2800" dirty="0" smtClean="0">
                <a:solidFill>
                  <a:schemeClr val="tx1">
                    <a:lumMod val="95000"/>
                    <a:lumOff val="5000"/>
                  </a:schemeClr>
                </a:solidFill>
              </a:rPr>
              <a:t>= </a:t>
            </a:r>
            <a:r>
              <a:rPr lang="en-US" sz="2800" b="1" dirty="0" smtClean="0">
                <a:solidFill>
                  <a:schemeClr val="tx1">
                    <a:lumMod val="95000"/>
                    <a:lumOff val="5000"/>
                  </a:schemeClr>
                </a:solidFill>
              </a:rPr>
              <a:t>N'</a:t>
            </a:r>
            <a:r>
              <a:rPr lang="en-US" sz="2800" dirty="0" smtClean="0">
                <a:solidFill>
                  <a:schemeClr val="tx1">
                    <a:lumMod val="95000"/>
                    <a:lumOff val="5000"/>
                  </a:schemeClr>
                </a:solidFill>
              </a:rPr>
              <a:t/>
            </a:r>
            <a:br>
              <a:rPr lang="en-US" sz="2800" dirty="0" smtClean="0">
                <a:solidFill>
                  <a:schemeClr val="tx1">
                    <a:lumMod val="95000"/>
                    <a:lumOff val="5000"/>
                  </a:schemeClr>
                </a:solidFill>
              </a:rPr>
            </a:br>
            <a:r>
              <a:rPr lang="en-US" sz="2800" dirty="0" smtClean="0">
                <a:solidFill>
                  <a:srgbClr val="FFFF00"/>
                </a:solidFill>
              </a:rPr>
              <a:t>    IF(…) /*Q1*/ SELECT a{</a:t>
            </a:r>
            <a:r>
              <a:rPr lang="en-US" sz="2800" dirty="0" err="1" smtClean="0">
                <a:solidFill>
                  <a:srgbClr val="FFFF00"/>
                </a:solidFill>
              </a:rPr>
              <a:t>int</a:t>
            </a:r>
            <a:r>
              <a:rPr lang="en-US" sz="2800" dirty="0" smtClean="0">
                <a:solidFill>
                  <a:srgbClr val="FFFF00"/>
                </a:solidFill>
              </a:rPr>
              <a:t>} FROM t1; </a:t>
            </a:r>
            <a:br>
              <a:rPr lang="en-US" sz="2800" dirty="0" smtClean="0">
                <a:solidFill>
                  <a:srgbClr val="FFFF00"/>
                </a:solidFill>
              </a:rPr>
            </a:br>
            <a:r>
              <a:rPr lang="en-US" sz="2800" dirty="0" smtClean="0">
                <a:solidFill>
                  <a:srgbClr val="FFFF00"/>
                </a:solidFill>
              </a:rPr>
              <a:t>    ELSE  /*Q2*/ SELECT b{</a:t>
            </a:r>
            <a:r>
              <a:rPr lang="en-US" sz="2800" dirty="0" err="1" smtClean="0">
                <a:solidFill>
                  <a:srgbClr val="FFFF00"/>
                </a:solidFill>
              </a:rPr>
              <a:t>int</a:t>
            </a:r>
            <a:r>
              <a:rPr lang="en-US" sz="2800" dirty="0" smtClean="0">
                <a:solidFill>
                  <a:srgbClr val="FFFF00"/>
                </a:solidFill>
              </a:rPr>
              <a:t>} FROM t2;</a:t>
            </a:r>
            <a:r>
              <a:rPr lang="en-US" sz="2800" b="1" dirty="0" smtClean="0">
                <a:solidFill>
                  <a:schemeClr val="tx1">
                    <a:lumMod val="95000"/>
                    <a:lumOff val="5000"/>
                  </a:schemeClr>
                </a:solidFill>
              </a:rPr>
              <a:t>';</a:t>
            </a:r>
            <a:br>
              <a:rPr lang="en-US" sz="2800" b="1" dirty="0" smtClean="0">
                <a:solidFill>
                  <a:schemeClr val="tx1">
                    <a:lumMod val="95000"/>
                    <a:lumOff val="5000"/>
                  </a:schemeClr>
                </a:solidFill>
              </a:rPr>
            </a:br>
            <a:endParaRPr lang="en-US" sz="2800" b="1" dirty="0" smtClean="0">
              <a:solidFill>
                <a:schemeClr val="tx1">
                  <a:lumMod val="95000"/>
                  <a:lumOff val="5000"/>
                </a:schemeClr>
              </a:solidFill>
            </a:endParaRPr>
          </a:p>
          <a:p>
            <a:r>
              <a:rPr lang="en-US" sz="2800" b="1" dirty="0" smtClean="0">
                <a:solidFill>
                  <a:schemeClr val="tx1">
                    <a:lumMod val="95000"/>
                    <a:lumOff val="5000"/>
                  </a:schemeClr>
                </a:solidFill>
              </a:rPr>
              <a:t>What is the big difference??</a:t>
            </a:r>
            <a:br>
              <a:rPr lang="en-US" sz="2800" b="1" dirty="0" smtClean="0">
                <a:solidFill>
                  <a:schemeClr val="tx1">
                    <a:lumMod val="95000"/>
                    <a:lumOff val="5000"/>
                  </a:schemeClr>
                </a:solidFill>
              </a:rPr>
            </a:br>
            <a:r>
              <a:rPr lang="en-US" dirty="0" smtClean="0">
                <a:solidFill>
                  <a:schemeClr val="tx1">
                    <a:lumMod val="95000"/>
                    <a:lumOff val="5000"/>
                  </a:schemeClr>
                </a:solidFill>
              </a:rPr>
              <a:t>	</a:t>
            </a:r>
          </a:p>
          <a:p>
            <a:pPr lvl="1"/>
            <a:endParaRPr lang="en-US" dirty="0">
              <a:solidFill>
                <a:schemeClr val="tx1">
                  <a:lumMod val="95000"/>
                  <a:lumOff val="5000"/>
                </a:schemeClr>
              </a:solidFill>
            </a:endParaRPr>
          </a:p>
        </p:txBody>
      </p:sp>
    </p:spTree>
    <p:extLst>
      <p:ext uri="{BB962C8B-B14F-4D97-AF65-F5344CB8AC3E}">
        <p14:creationId xmlns:p14="http://schemas.microsoft.com/office/powerpoint/2010/main" val="377442759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1"/>
            <a:ext cx="11173090" cy="609398"/>
          </a:xfrm>
        </p:spPr>
        <p:txBody>
          <a:bodyPr/>
          <a:lstStyle/>
          <a:p>
            <a:r>
              <a:rPr lang="en-US" dirty="0"/>
              <a:t>Robust Result set Metadata </a:t>
            </a:r>
            <a:r>
              <a:rPr lang="en-US" dirty="0" smtClean="0"/>
              <a:t>Discovery</a:t>
            </a:r>
            <a:endParaRPr lang="en-US" dirty="0"/>
          </a:p>
        </p:txBody>
      </p:sp>
      <p:sp>
        <p:nvSpPr>
          <p:cNvPr id="3" name="Text Placeholder 2"/>
          <p:cNvSpPr>
            <a:spLocks noGrp="1"/>
          </p:cNvSpPr>
          <p:nvPr>
            <p:ph type="body" sz="quarter" idx="10"/>
          </p:nvPr>
        </p:nvSpPr>
        <p:spPr>
          <a:xfrm>
            <a:off x="507868" y="1447800"/>
            <a:ext cx="11173090" cy="3791807"/>
          </a:xfrm>
        </p:spPr>
        <p:txBody>
          <a:bodyPr/>
          <a:lstStyle/>
          <a:p>
            <a:r>
              <a:rPr lang="sv-SE" dirty="0" smtClean="0"/>
              <a:t>Current option is to use SET </a:t>
            </a:r>
            <a:r>
              <a:rPr lang="sv-SE" dirty="0"/>
              <a:t>FMTONLY </a:t>
            </a:r>
            <a:r>
              <a:rPr lang="sv-SE" dirty="0" smtClean="0"/>
              <a:t>ON</a:t>
            </a:r>
          </a:p>
          <a:p>
            <a:r>
              <a:rPr lang="sv-SE" dirty="0"/>
              <a:t>SET FMTONLY ON </a:t>
            </a:r>
            <a:r>
              <a:rPr lang="sv-SE" dirty="0" smtClean="0"/>
              <a:t>sadly is very broken</a:t>
            </a:r>
            <a:r>
              <a:rPr lang="sv-SE" dirty="0"/>
              <a:t>...</a:t>
            </a:r>
          </a:p>
          <a:p>
            <a:pPr lvl="1"/>
            <a:r>
              <a:rPr lang="sv-SE" dirty="0"/>
              <a:t>What will this batch return if you ask for its result set metadata using FMTONLY?</a:t>
            </a:r>
          </a:p>
          <a:p>
            <a:pPr lvl="2"/>
            <a:r>
              <a:rPr lang="sv-SE" dirty="0"/>
              <a:t>IF (...)</a:t>
            </a:r>
            <a:br>
              <a:rPr lang="sv-SE" dirty="0"/>
            </a:br>
            <a:r>
              <a:rPr lang="sv-SE" dirty="0"/>
              <a:t>   SELECT  a, b FROM t1;</a:t>
            </a:r>
            <a:br>
              <a:rPr lang="sv-SE" dirty="0"/>
            </a:br>
            <a:r>
              <a:rPr lang="sv-SE" dirty="0"/>
              <a:t>ELSE</a:t>
            </a:r>
            <a:br>
              <a:rPr lang="sv-SE" dirty="0"/>
            </a:br>
            <a:r>
              <a:rPr lang="sv-SE" dirty="0"/>
              <a:t>   SELECT c, d FROM t2;</a:t>
            </a:r>
          </a:p>
          <a:p>
            <a:pPr marL="0" indent="0">
              <a:buNone/>
            </a:pPr>
            <a:endParaRPr lang="en-US" dirty="0"/>
          </a:p>
        </p:txBody>
      </p:sp>
    </p:spTree>
    <p:extLst>
      <p:ext uri="{BB962C8B-B14F-4D97-AF65-F5344CB8AC3E}">
        <p14:creationId xmlns:p14="http://schemas.microsoft.com/office/powerpoint/2010/main" val="414759599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1"/>
            <a:ext cx="11173090" cy="609398"/>
          </a:xfrm>
        </p:spPr>
        <p:txBody>
          <a:bodyPr/>
          <a:lstStyle/>
          <a:p>
            <a:r>
              <a:rPr lang="en-US" dirty="0"/>
              <a:t>Robust Result set Metadata Discovery</a:t>
            </a:r>
          </a:p>
        </p:txBody>
      </p:sp>
      <p:sp>
        <p:nvSpPr>
          <p:cNvPr id="3" name="Text Placeholder 2"/>
          <p:cNvSpPr>
            <a:spLocks noGrp="1"/>
          </p:cNvSpPr>
          <p:nvPr>
            <p:ph type="body" sz="quarter" idx="10"/>
          </p:nvPr>
        </p:nvSpPr>
        <p:spPr>
          <a:xfrm>
            <a:off x="507868" y="1447800"/>
            <a:ext cx="11173090" cy="3219343"/>
          </a:xfrm>
        </p:spPr>
        <p:txBody>
          <a:bodyPr/>
          <a:lstStyle/>
          <a:p>
            <a:r>
              <a:rPr lang="sv-SE" dirty="0"/>
              <a:t>Replaced by ...</a:t>
            </a:r>
          </a:p>
          <a:p>
            <a:pPr lvl="1"/>
            <a:r>
              <a:rPr lang="sv-SE" dirty="0"/>
              <a:t>sp_describe_first_result_set</a:t>
            </a:r>
          </a:p>
          <a:p>
            <a:pPr lvl="1"/>
            <a:r>
              <a:rPr lang="sv-SE" dirty="0"/>
              <a:t>sp_describe_undeclared_parameters</a:t>
            </a:r>
          </a:p>
          <a:p>
            <a:pPr lvl="2"/>
            <a:r>
              <a:rPr lang="sv-SE" dirty="0"/>
              <a:t>Jedi mind trick!</a:t>
            </a:r>
          </a:p>
          <a:p>
            <a:pPr lvl="1"/>
            <a:r>
              <a:rPr lang="sv-SE" dirty="0" smtClean="0"/>
              <a:t>dm_exec_describe_first_result_set</a:t>
            </a:r>
          </a:p>
          <a:p>
            <a:pPr lvl="1"/>
            <a:r>
              <a:rPr lang="sv-SE" dirty="0" smtClean="0"/>
              <a:t>dm_exec_describe_first_result_set_for_object</a:t>
            </a:r>
            <a:endParaRPr lang="sv-SE" dirty="0"/>
          </a:p>
          <a:p>
            <a:pPr lvl="1"/>
            <a:endParaRPr lang="sv-SE" dirty="0"/>
          </a:p>
        </p:txBody>
      </p:sp>
    </p:spTree>
    <p:extLst>
      <p:ext uri="{BB962C8B-B14F-4D97-AF65-F5344CB8AC3E}">
        <p14:creationId xmlns:p14="http://schemas.microsoft.com/office/powerpoint/2010/main" val="289952904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1"/>
            <a:ext cx="11173090" cy="1218795"/>
          </a:xfrm>
        </p:spPr>
        <p:txBody>
          <a:bodyPr/>
          <a:lstStyle/>
          <a:p>
            <a:r>
              <a:rPr lang="en-US" dirty="0"/>
              <a:t>Robust Metadata Discovery for Result </a:t>
            </a:r>
            <a:r>
              <a:rPr lang="en-US" dirty="0" smtClean="0"/>
              <a:t>Sets – The Guarantee</a:t>
            </a:r>
            <a:endParaRPr lang="en-US" dirty="0"/>
          </a:p>
        </p:txBody>
      </p:sp>
      <p:sp>
        <p:nvSpPr>
          <p:cNvPr id="3" name="Text Placeholder 2"/>
          <p:cNvSpPr>
            <a:spLocks noGrp="1"/>
          </p:cNvSpPr>
          <p:nvPr>
            <p:ph type="body" sz="quarter" idx="10"/>
          </p:nvPr>
        </p:nvSpPr>
        <p:spPr>
          <a:xfrm>
            <a:off x="507868" y="1676400"/>
            <a:ext cx="11173090" cy="4395049"/>
          </a:xfrm>
        </p:spPr>
        <p:txBody>
          <a:bodyPr/>
          <a:lstStyle/>
          <a:p>
            <a:pPr marL="0" indent="0">
              <a:buNone/>
            </a:pPr>
            <a:r>
              <a:rPr lang="en-US" sz="2400" dirty="0"/>
              <a:t>The semantics of </a:t>
            </a:r>
            <a:r>
              <a:rPr lang="en-US" sz="2400" i="1" dirty="0" err="1"/>
              <a:t>sp_describe_first_result_set</a:t>
            </a:r>
            <a:r>
              <a:rPr lang="en-US" sz="2400" dirty="0"/>
              <a:t> provide a </a:t>
            </a:r>
            <a:r>
              <a:rPr lang="en-US" sz="2400" b="1" i="1" dirty="0"/>
              <a:t>guarantee </a:t>
            </a:r>
            <a:r>
              <a:rPr lang="en-US" sz="2400" dirty="0"/>
              <a:t>that if the procedure returns the first result-set metadata for some batch B, and that batch is subsequently executed with no relevant schema changes on the server, other than creating a temporary table or table variable in the batch B, between the time </a:t>
            </a:r>
            <a:r>
              <a:rPr lang="en-US" sz="2400" i="1" dirty="0" err="1"/>
              <a:t>sp_describe_first_result_set</a:t>
            </a:r>
            <a:r>
              <a:rPr lang="en-US" sz="2400" dirty="0"/>
              <a:t> is called and the time the result set is returned during execution (including schema changes made by the batch B), then either the batch raises an optimization-time or run-time error, the batch returns no result-set or the first result-set returned by the batch will have the same metadata that </a:t>
            </a:r>
            <a:r>
              <a:rPr lang="en-US" sz="2400" i="1" dirty="0" err="1"/>
              <a:t>sp_describe_first_result_set</a:t>
            </a:r>
            <a:r>
              <a:rPr lang="en-US" sz="2400" dirty="0"/>
              <a:t> described (the name, </a:t>
            </a:r>
            <a:r>
              <a:rPr lang="en-US" sz="2400" dirty="0" err="1"/>
              <a:t>nullability</a:t>
            </a:r>
            <a:r>
              <a:rPr lang="en-US" sz="2400" dirty="0"/>
              <a:t> and data type can differ as described  under section “d” above).  In case </a:t>
            </a:r>
            <a:r>
              <a:rPr lang="en-US" sz="2400" i="1" dirty="0" err="1"/>
              <a:t>sp_describe_first_result_set</a:t>
            </a:r>
            <a:r>
              <a:rPr lang="en-US" sz="2400" i="1" dirty="0"/>
              <a:t> </a:t>
            </a:r>
            <a:r>
              <a:rPr lang="en-US" sz="2400" dirty="0" err="1"/>
              <a:t>returnes</a:t>
            </a:r>
            <a:r>
              <a:rPr lang="en-US" sz="2400" dirty="0"/>
              <a:t> an empty result-set, the </a:t>
            </a:r>
            <a:r>
              <a:rPr lang="en-US" sz="2400" b="1" i="1" dirty="0"/>
              <a:t>guarantee</a:t>
            </a:r>
            <a:r>
              <a:rPr lang="en-US" sz="2400" dirty="0"/>
              <a:t> is that the execution of the batch will return no result-sets.</a:t>
            </a:r>
          </a:p>
          <a:p>
            <a:pPr marL="0" indent="0">
              <a:buNone/>
            </a:pPr>
            <a:endParaRPr lang="en-US" sz="2400" dirty="0"/>
          </a:p>
        </p:txBody>
      </p:sp>
    </p:spTree>
    <p:extLst>
      <p:ext uri="{BB962C8B-B14F-4D97-AF65-F5344CB8AC3E}">
        <p14:creationId xmlns:p14="http://schemas.microsoft.com/office/powerpoint/2010/main" val="399309483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Simplified</a:t>
            </a:r>
            <a:endParaRPr lang="en-US" dirty="0"/>
          </a:p>
        </p:txBody>
      </p:sp>
      <p:sp>
        <p:nvSpPr>
          <p:cNvPr id="3" name="Text Placeholder 2"/>
          <p:cNvSpPr>
            <a:spLocks noGrp="1"/>
          </p:cNvSpPr>
          <p:nvPr>
            <p:ph type="body" sz="quarter" idx="10"/>
          </p:nvPr>
        </p:nvSpPr>
        <p:spPr>
          <a:xfrm>
            <a:off x="507868" y="1447800"/>
            <a:ext cx="11173090" cy="3323987"/>
          </a:xfrm>
        </p:spPr>
        <p:txBody>
          <a:bodyPr/>
          <a:lstStyle/>
          <a:p>
            <a:r>
              <a:rPr lang="en-US" i="1" dirty="0" err="1"/>
              <a:t>sp_describe_first_result_set</a:t>
            </a:r>
            <a:r>
              <a:rPr lang="en-US" i="1" dirty="0"/>
              <a:t> </a:t>
            </a:r>
            <a:r>
              <a:rPr lang="en-US" dirty="0"/>
              <a:t>analyzes</a:t>
            </a:r>
            <a:r>
              <a:rPr lang="en-US" i="1" dirty="0"/>
              <a:t> </a:t>
            </a:r>
            <a:r>
              <a:rPr lang="en-US" dirty="0"/>
              <a:t>batch </a:t>
            </a:r>
            <a:r>
              <a:rPr lang="en-US" b="1" dirty="0"/>
              <a:t>B </a:t>
            </a:r>
            <a:r>
              <a:rPr lang="en-US" dirty="0"/>
              <a:t>and returns result set metadata </a:t>
            </a:r>
            <a:r>
              <a:rPr lang="en-US" b="1" dirty="0"/>
              <a:t>M</a:t>
            </a:r>
            <a:r>
              <a:rPr lang="en-US" dirty="0"/>
              <a:t>.</a:t>
            </a:r>
          </a:p>
          <a:p>
            <a:r>
              <a:rPr lang="en-US" dirty="0"/>
              <a:t>When batch </a:t>
            </a:r>
            <a:r>
              <a:rPr lang="en-US" b="1" dirty="0"/>
              <a:t>B </a:t>
            </a:r>
            <a:r>
              <a:rPr lang="en-US" dirty="0"/>
              <a:t>is executed,</a:t>
            </a:r>
          </a:p>
          <a:p>
            <a:pPr lvl="1"/>
            <a:r>
              <a:rPr lang="en-US" dirty="0"/>
              <a:t>a result set with metadata </a:t>
            </a:r>
            <a:r>
              <a:rPr lang="en-US" b="1" dirty="0"/>
              <a:t>M</a:t>
            </a:r>
            <a:r>
              <a:rPr lang="en-US" dirty="0"/>
              <a:t> is returned,</a:t>
            </a:r>
          </a:p>
          <a:p>
            <a:pPr lvl="1"/>
            <a:r>
              <a:rPr lang="en-US" dirty="0"/>
              <a:t>no result set is returned, or</a:t>
            </a:r>
          </a:p>
          <a:p>
            <a:pPr lvl="1"/>
            <a:r>
              <a:rPr lang="en-US" dirty="0"/>
              <a:t>an error is returned.</a:t>
            </a:r>
          </a:p>
          <a:p>
            <a:pPr lvl="1"/>
            <a:endParaRPr lang="en-US" dirty="0"/>
          </a:p>
        </p:txBody>
      </p:sp>
    </p:spTree>
    <p:extLst>
      <p:ext uri="{BB962C8B-B14F-4D97-AF65-F5344CB8AC3E}">
        <p14:creationId xmlns:p14="http://schemas.microsoft.com/office/powerpoint/2010/main" val="374081055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01604740"/>
              </p:ext>
            </p:extLst>
          </p:nvPr>
        </p:nvGraphicFramePr>
        <p:xfrm>
          <a:off x="519113" y="1143003"/>
          <a:ext cx="10693400" cy="4957104"/>
        </p:xfrm>
        <a:graphic>
          <a:graphicData uri="http://schemas.openxmlformats.org/drawingml/2006/table">
            <a:tbl>
              <a:tblPr firstRow="1" bandRow="1">
                <a:tableStyleId>{793D81CF-94F2-401A-BA57-92F5A7B2D0C5}</a:tableStyleId>
              </a:tblPr>
              <a:tblGrid>
                <a:gridCol w="5346700"/>
                <a:gridCol w="2626448"/>
                <a:gridCol w="2720252"/>
              </a:tblGrid>
              <a:tr h="591105">
                <a:tc>
                  <a:txBody>
                    <a:bodyPr/>
                    <a:lstStyle/>
                    <a:p>
                      <a:r>
                        <a:rPr lang="en-US" sz="1600" dirty="0" smtClean="0"/>
                        <a:t>Batch</a:t>
                      </a:r>
                      <a:endParaRPr lang="en-US" sz="1600" b="1" dirty="0"/>
                    </a:p>
                  </a:txBody>
                  <a:tcPr marL="112562" marR="112562" marT="42222" marB="42222"/>
                </a:tc>
                <a:tc>
                  <a:txBody>
                    <a:bodyPr/>
                    <a:lstStyle/>
                    <a:p>
                      <a:r>
                        <a:rPr lang="en-US" sz="1600" dirty="0" smtClean="0"/>
                        <a:t>FMTONLY</a:t>
                      </a:r>
                      <a:endParaRPr lang="en-US" sz="1600" b="1" dirty="0"/>
                    </a:p>
                  </a:txBody>
                  <a:tcPr marL="112562" marR="112562" marT="42222" marB="42222"/>
                </a:tc>
                <a:tc>
                  <a:txBody>
                    <a:bodyPr/>
                    <a:lstStyle/>
                    <a:p>
                      <a:r>
                        <a:rPr lang="en-US" sz="1600" dirty="0" smtClean="0"/>
                        <a:t>Metadata Discovery</a:t>
                      </a:r>
                      <a:endParaRPr lang="en-US" sz="1600" b="1" dirty="0"/>
                    </a:p>
                  </a:txBody>
                  <a:tcPr marL="112562" marR="112562" marT="42222" marB="42222"/>
                </a:tc>
              </a:tr>
              <a:tr h="1308015">
                <a:tc>
                  <a:txBody>
                    <a:bodyPr/>
                    <a:lstStyle/>
                    <a:p>
                      <a:r>
                        <a:rPr lang="en-US" sz="1800" dirty="0" smtClean="0">
                          <a:solidFill>
                            <a:schemeClr val="accent6">
                              <a:lumMod val="50000"/>
                            </a:schemeClr>
                          </a:solidFill>
                        </a:rPr>
                        <a:t>IF(…) SELECT a:int, b:int FROM t1;</a:t>
                      </a:r>
                      <a:br>
                        <a:rPr lang="en-US" sz="1800" dirty="0" smtClean="0">
                          <a:solidFill>
                            <a:schemeClr val="accent6">
                              <a:lumMod val="50000"/>
                            </a:schemeClr>
                          </a:solidFill>
                        </a:rPr>
                      </a:br>
                      <a:r>
                        <a:rPr lang="en-US" sz="1800" dirty="0" smtClean="0">
                          <a:solidFill>
                            <a:schemeClr val="accent6">
                              <a:lumMod val="50000"/>
                            </a:schemeClr>
                          </a:solidFill>
                        </a:rPr>
                        <a:t>ELSE SELECT d:int AS a, e:int AS b </a:t>
                      </a:r>
                      <a:br>
                        <a:rPr lang="en-US" sz="1800" dirty="0" smtClean="0">
                          <a:solidFill>
                            <a:schemeClr val="accent6">
                              <a:lumMod val="50000"/>
                            </a:schemeClr>
                          </a:solidFill>
                        </a:rPr>
                      </a:br>
                      <a:r>
                        <a:rPr lang="en-US" sz="1800" dirty="0" smtClean="0">
                          <a:solidFill>
                            <a:schemeClr val="accent6">
                              <a:lumMod val="50000"/>
                            </a:schemeClr>
                          </a:solidFill>
                        </a:rPr>
                        <a:t>         </a:t>
                      </a:r>
                      <a:r>
                        <a:rPr lang="en-US" sz="1800" baseline="0" dirty="0" smtClean="0">
                          <a:solidFill>
                            <a:schemeClr val="accent6">
                              <a:lumMod val="50000"/>
                            </a:schemeClr>
                          </a:solidFill>
                        </a:rPr>
                        <a:t> </a:t>
                      </a:r>
                      <a:r>
                        <a:rPr lang="en-US" sz="1800" dirty="0" smtClean="0">
                          <a:solidFill>
                            <a:schemeClr val="accent6">
                              <a:lumMod val="50000"/>
                            </a:schemeClr>
                          </a:solidFill>
                        </a:rPr>
                        <a:t>FROM t2;</a:t>
                      </a:r>
                      <a:br>
                        <a:rPr lang="en-US" sz="1800" dirty="0" smtClean="0">
                          <a:solidFill>
                            <a:schemeClr val="accent6">
                              <a:lumMod val="50000"/>
                            </a:schemeClr>
                          </a:solidFill>
                        </a:rPr>
                      </a:br>
                      <a:r>
                        <a:rPr lang="en-US" sz="1800" dirty="0" smtClean="0">
                          <a:solidFill>
                            <a:schemeClr val="accent6">
                              <a:lumMod val="50000"/>
                            </a:schemeClr>
                          </a:solidFill>
                        </a:rPr>
                        <a:t>SELECT a:nvarchar(max) FROM t3;</a:t>
                      </a:r>
                      <a:endParaRPr lang="en-US" sz="1800" dirty="0">
                        <a:solidFill>
                          <a:schemeClr val="accent6">
                            <a:lumMod val="50000"/>
                          </a:schemeClr>
                        </a:solidFill>
                      </a:endParaRPr>
                    </a:p>
                  </a:txBody>
                  <a:tcPr marL="112562" marR="112562" marT="42222" marB="42222"/>
                </a:tc>
                <a:tc>
                  <a:txBody>
                    <a:bodyPr/>
                    <a:lstStyle/>
                    <a:p>
                      <a:r>
                        <a:rPr lang="en-US" sz="2200" dirty="0" smtClean="0">
                          <a:sym typeface="Wingdings" pitchFamily="2" charset="2"/>
                        </a:rPr>
                        <a:t>a:int, b:int</a:t>
                      </a:r>
                      <a:endParaRPr lang="en-US" sz="2200" dirty="0"/>
                    </a:p>
                  </a:txBody>
                  <a:tcPr marL="112562" marR="112562" marT="42222" marB="42222"/>
                </a:tc>
                <a:tc>
                  <a:txBody>
                    <a:bodyPr/>
                    <a:lstStyle/>
                    <a:p>
                      <a:r>
                        <a:rPr lang="en-US" sz="2200" dirty="0" smtClean="0">
                          <a:sym typeface="Wingdings" pitchFamily="2" charset="2"/>
                        </a:rPr>
                        <a:t>a:int, b:int</a:t>
                      </a:r>
                      <a:endParaRPr lang="en-US" sz="2200" dirty="0"/>
                    </a:p>
                  </a:txBody>
                  <a:tcPr marL="112562" marR="112562" marT="42222" marB="42222"/>
                </a:tc>
              </a:tr>
              <a:tr h="913194">
                <a:tc>
                  <a:txBody>
                    <a:bodyPr/>
                    <a:lstStyle/>
                    <a:p>
                      <a:r>
                        <a:rPr lang="en-US" sz="1800" dirty="0" smtClean="0">
                          <a:solidFill>
                            <a:schemeClr val="accent6">
                              <a:lumMod val="50000"/>
                            </a:schemeClr>
                          </a:solidFill>
                        </a:rPr>
                        <a:t>IF(…) SELECT a:int FROM t1;</a:t>
                      </a:r>
                      <a:br>
                        <a:rPr lang="en-US" sz="1800" dirty="0" smtClean="0">
                          <a:solidFill>
                            <a:schemeClr val="accent6">
                              <a:lumMod val="50000"/>
                            </a:schemeClr>
                          </a:solidFill>
                        </a:rPr>
                      </a:br>
                      <a:r>
                        <a:rPr lang="en-US" sz="1800" dirty="0" smtClean="0">
                          <a:solidFill>
                            <a:schemeClr val="accent6">
                              <a:lumMod val="50000"/>
                            </a:schemeClr>
                          </a:solidFill>
                        </a:rPr>
                        <a:t>ELSE SELECT d:int + g:smallint</a:t>
                      </a:r>
                      <a:r>
                        <a:rPr lang="en-US" sz="1800" baseline="0" dirty="0" smtClean="0">
                          <a:solidFill>
                            <a:schemeClr val="accent6">
                              <a:lumMod val="50000"/>
                            </a:schemeClr>
                          </a:solidFill>
                        </a:rPr>
                        <a:t> </a:t>
                      </a:r>
                      <a:r>
                        <a:rPr lang="en-US" sz="1800" dirty="0" smtClean="0">
                          <a:solidFill>
                            <a:schemeClr val="accent6">
                              <a:lumMod val="50000"/>
                            </a:schemeClr>
                          </a:solidFill>
                        </a:rPr>
                        <a:t>FROM t2;</a:t>
                      </a:r>
                      <a:endParaRPr lang="en-US" sz="1800" dirty="0">
                        <a:solidFill>
                          <a:schemeClr val="accent6">
                            <a:lumMod val="50000"/>
                          </a:schemeClr>
                        </a:solidFill>
                      </a:endParaRPr>
                    </a:p>
                  </a:txBody>
                  <a:tcPr marL="112562" marR="112562" marT="42222" marB="42222"/>
                </a:tc>
                <a:tc>
                  <a:txBody>
                    <a:bodyPr/>
                    <a:lstStyle/>
                    <a:p>
                      <a:r>
                        <a:rPr lang="en-US" sz="2200" dirty="0" smtClean="0">
                          <a:sym typeface="Wingdings" pitchFamily="2" charset="2"/>
                        </a:rPr>
                        <a:t>a:int</a:t>
                      </a:r>
                      <a:endParaRPr lang="en-US" sz="2200" dirty="0"/>
                    </a:p>
                  </a:txBody>
                  <a:tcPr marL="112562" marR="112562" marT="42222" marB="42222"/>
                </a:tc>
                <a:tc>
                  <a:txBody>
                    <a:bodyPr/>
                    <a:lstStyle/>
                    <a:p>
                      <a:r>
                        <a:rPr lang="en-US" sz="2200" dirty="0" smtClean="0">
                          <a:sym typeface="Wingdings" pitchFamily="2" charset="2"/>
                        </a:rPr>
                        <a:t>&lt;unknown&gt;:</a:t>
                      </a:r>
                      <a:r>
                        <a:rPr lang="en-US" sz="2200" dirty="0" err="1" smtClean="0">
                          <a:sym typeface="Wingdings" pitchFamily="2" charset="2"/>
                        </a:rPr>
                        <a:t>int</a:t>
                      </a:r>
                      <a:endParaRPr lang="en-US" sz="2200" dirty="0"/>
                    </a:p>
                  </a:txBody>
                  <a:tcPr marL="112562" marR="112562" marT="42222" marB="42222"/>
                </a:tc>
              </a:tr>
              <a:tr h="913194">
                <a:tc>
                  <a:txBody>
                    <a:bodyPr/>
                    <a:lstStyle/>
                    <a:p>
                      <a:r>
                        <a:rPr lang="en-US" sz="1800" dirty="0" smtClean="0">
                          <a:solidFill>
                            <a:schemeClr val="accent6">
                              <a:lumMod val="50000"/>
                            </a:schemeClr>
                          </a:solidFill>
                        </a:rPr>
                        <a:t>IF(…) SELECT a:nvarchar(50) FROM t1;</a:t>
                      </a:r>
                      <a:br>
                        <a:rPr lang="en-US" sz="1800" dirty="0" smtClean="0">
                          <a:solidFill>
                            <a:schemeClr val="accent6">
                              <a:lumMod val="50000"/>
                            </a:schemeClr>
                          </a:solidFill>
                        </a:rPr>
                      </a:br>
                      <a:r>
                        <a:rPr lang="en-US" sz="1800" dirty="0" smtClean="0">
                          <a:solidFill>
                            <a:schemeClr val="accent6">
                              <a:lumMod val="50000"/>
                            </a:schemeClr>
                          </a:solidFill>
                        </a:rPr>
                        <a:t>ELSE SELECT a:nvarchar(120)  FROM t2;</a:t>
                      </a:r>
                      <a:endParaRPr lang="en-US" sz="1800" dirty="0">
                        <a:solidFill>
                          <a:schemeClr val="accent6">
                            <a:lumMod val="50000"/>
                          </a:schemeClr>
                        </a:solidFill>
                      </a:endParaRPr>
                    </a:p>
                  </a:txBody>
                  <a:tcPr marL="112562" marR="112562" marT="42222" marB="42222"/>
                </a:tc>
                <a:tc>
                  <a:txBody>
                    <a:bodyPr/>
                    <a:lstStyle/>
                    <a:p>
                      <a:r>
                        <a:rPr lang="en-US" sz="2200" dirty="0" smtClean="0">
                          <a:sym typeface="Wingdings" pitchFamily="2" charset="2"/>
                        </a:rPr>
                        <a:t>a:nvarchar(50)</a:t>
                      </a:r>
                      <a:endParaRPr lang="en-US" sz="2200" dirty="0"/>
                    </a:p>
                  </a:txBody>
                  <a:tcPr marL="112562" marR="112562" marT="42222" marB="42222"/>
                </a:tc>
                <a:tc>
                  <a:txBody>
                    <a:bodyPr/>
                    <a:lstStyle/>
                    <a:p>
                      <a:r>
                        <a:rPr lang="en-US" sz="2200" dirty="0" smtClean="0">
                          <a:sym typeface="Wingdings" pitchFamily="2" charset="2"/>
                        </a:rPr>
                        <a:t>a:nvarchar(120)</a:t>
                      </a:r>
                      <a:endParaRPr lang="en-US" sz="2200" dirty="0"/>
                    </a:p>
                  </a:txBody>
                  <a:tcPr marL="112562" marR="112562" marT="42222" marB="42222"/>
                </a:tc>
              </a:tr>
              <a:tr h="123159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dirty="0" smtClean="0">
                          <a:solidFill>
                            <a:schemeClr val="accent6">
                              <a:lumMod val="50000"/>
                            </a:schemeClr>
                          </a:solidFill>
                        </a:rPr>
                        <a:t>IF(…) SELECT a:int, b:int </a:t>
                      </a:r>
                      <a:br>
                        <a:rPr lang="en-US" sz="1800" dirty="0" smtClean="0">
                          <a:solidFill>
                            <a:schemeClr val="accent6">
                              <a:lumMod val="50000"/>
                            </a:schemeClr>
                          </a:solidFill>
                        </a:rPr>
                      </a:br>
                      <a:r>
                        <a:rPr lang="en-US" sz="1800" dirty="0" smtClean="0">
                          <a:solidFill>
                            <a:schemeClr val="accent6">
                              <a:lumMod val="50000"/>
                            </a:schemeClr>
                          </a:solidFill>
                        </a:rPr>
                        <a:t>          FROM t1;</a:t>
                      </a:r>
                      <a:br>
                        <a:rPr lang="en-US" sz="1800" dirty="0" smtClean="0">
                          <a:solidFill>
                            <a:schemeClr val="accent6">
                              <a:lumMod val="50000"/>
                            </a:schemeClr>
                          </a:solidFill>
                        </a:rPr>
                      </a:br>
                      <a:r>
                        <a:rPr lang="en-US" sz="1800" dirty="0" smtClean="0">
                          <a:solidFill>
                            <a:schemeClr val="accent6">
                              <a:lumMod val="50000"/>
                            </a:schemeClr>
                          </a:solidFill>
                        </a:rPr>
                        <a:t>ELSE SELECT a:varchar(50), b:int </a:t>
                      </a:r>
                      <a:br>
                        <a:rPr lang="en-US" sz="1800" dirty="0" smtClean="0">
                          <a:solidFill>
                            <a:schemeClr val="accent6">
                              <a:lumMod val="50000"/>
                            </a:schemeClr>
                          </a:solidFill>
                        </a:rPr>
                      </a:br>
                      <a:r>
                        <a:rPr lang="en-US" sz="1800" dirty="0" smtClean="0">
                          <a:solidFill>
                            <a:schemeClr val="accent6">
                              <a:lumMod val="50000"/>
                            </a:schemeClr>
                          </a:solidFill>
                        </a:rPr>
                        <a:t>          FROM t2;</a:t>
                      </a:r>
                    </a:p>
                  </a:txBody>
                  <a:tcPr marL="112562" marR="112562" marT="42222" marB="42222"/>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200" dirty="0" smtClean="0">
                          <a:sym typeface="Wingdings" pitchFamily="2" charset="2"/>
                        </a:rPr>
                        <a:t>a:int, b:int</a:t>
                      </a:r>
                      <a:endParaRPr lang="en-US" sz="2200" dirty="0" smtClean="0"/>
                    </a:p>
                    <a:p>
                      <a:endParaRPr lang="en-US" sz="2200" dirty="0"/>
                    </a:p>
                  </a:txBody>
                  <a:tcPr marL="112562" marR="112562" marT="42222" marB="42222"/>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200" b="1" dirty="0" smtClean="0">
                          <a:solidFill>
                            <a:srgbClr val="FF0000"/>
                          </a:solidFill>
                        </a:rPr>
                        <a:t>ERROR: </a:t>
                      </a:r>
                      <a:br>
                        <a:rPr lang="en-US" sz="2200" b="1" dirty="0" smtClean="0">
                          <a:solidFill>
                            <a:srgbClr val="FF0000"/>
                          </a:solidFill>
                        </a:rPr>
                      </a:br>
                      <a:r>
                        <a:rPr lang="en-US" sz="2200" b="1" dirty="0" smtClean="0">
                          <a:solidFill>
                            <a:srgbClr val="FF0000"/>
                          </a:solidFill>
                        </a:rPr>
                        <a:t>Type mismatch</a:t>
                      </a:r>
                    </a:p>
                  </a:txBody>
                  <a:tcPr marL="112562" marR="112562" marT="42222" marB="42222"/>
                </a:tc>
              </a:tr>
            </a:tbl>
          </a:graphicData>
        </a:graphic>
      </p:graphicFrame>
    </p:spTree>
    <p:extLst>
      <p:ext uri="{BB962C8B-B14F-4D97-AF65-F5344CB8AC3E}">
        <p14:creationId xmlns:p14="http://schemas.microsoft.com/office/powerpoint/2010/main" val="264053521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v-SE" dirty="0" smtClean="0"/>
              <a:t>Questions?</a:t>
            </a:r>
            <a:endParaRPr lang="sv-SE" dirty="0"/>
          </a:p>
        </p:txBody>
      </p:sp>
      <p:sp>
        <p:nvSpPr>
          <p:cNvPr id="5" name="Subtitle 4"/>
          <p:cNvSpPr>
            <a:spLocks noGrp="1"/>
          </p:cNvSpPr>
          <p:nvPr>
            <p:ph type="subTitle" idx="1"/>
          </p:nvPr>
        </p:nvSpPr>
        <p:spPr/>
        <p:txBody>
          <a:bodyPr/>
          <a:lstStyle/>
          <a:p>
            <a:endParaRPr lang="sv-SE"/>
          </a:p>
        </p:txBody>
      </p:sp>
    </p:spTree>
    <p:extLst>
      <p:ext uri="{BB962C8B-B14F-4D97-AF65-F5344CB8AC3E}">
        <p14:creationId xmlns:p14="http://schemas.microsoft.com/office/powerpoint/2010/main" val="37441317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Related Content</a:t>
            </a:r>
            <a:endParaRPr lang="en-US" dirty="0"/>
          </a:p>
        </p:txBody>
      </p:sp>
      <p:sp>
        <p:nvSpPr>
          <p:cNvPr id="8" name="Rectangle 7"/>
          <p:cNvSpPr/>
          <p:nvPr/>
        </p:nvSpPr>
        <p:spPr bwMode="auto">
          <a:xfrm>
            <a:off x="-3063244" y="1"/>
            <a:ext cx="2854754" cy="3600986"/>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dirty="0" smtClean="0">
                <a:solidFill>
                  <a:schemeClr val="tx1">
                    <a:alpha val="99000"/>
                  </a:schemeClr>
                </a:solidFill>
              </a:rPr>
              <a:t>Required Slide</a:t>
            </a:r>
          </a:p>
          <a:p>
            <a:pPr defTabSz="914099" fontAlgn="base">
              <a:spcBef>
                <a:spcPct val="0"/>
              </a:spcBef>
              <a:spcAft>
                <a:spcPct val="0"/>
              </a:spcAft>
            </a:pPr>
            <a:endParaRPr lang="en-US" dirty="0" smtClean="0">
              <a:solidFill>
                <a:schemeClr val="tx1">
                  <a:alpha val="99000"/>
                </a:schemeClr>
              </a:solidFill>
            </a:endParaRPr>
          </a:p>
          <a:p>
            <a:pPr defTabSz="914099" fontAlgn="base">
              <a:spcBef>
                <a:spcPct val="0"/>
              </a:spcBef>
              <a:spcAft>
                <a:spcPct val="0"/>
              </a:spcAft>
            </a:pPr>
            <a:r>
              <a:rPr lang="en-US" b="1" dirty="0">
                <a:solidFill>
                  <a:schemeClr val="tx1">
                    <a:alpha val="99000"/>
                  </a:schemeClr>
                </a:solidFill>
              </a:rPr>
              <a:t>Speakers, </a:t>
            </a:r>
            <a:r>
              <a:rPr lang="en-US" dirty="0">
                <a:solidFill>
                  <a:schemeClr val="tx1">
                    <a:alpha val="99000"/>
                  </a:schemeClr>
                </a:solidFill>
              </a:rPr>
              <a:t>please list the Breakout Sessions, Interactive Discussions, Labs, Demo Stations and Certification Exam that relate to your session. Also indicate when they can find you staffing in the TLC</a:t>
            </a:r>
            <a:r>
              <a:rPr lang="en-US" dirty="0" smtClean="0">
                <a:solidFill>
                  <a:schemeClr val="tx1">
                    <a:alpha val="99000"/>
                  </a:schemeClr>
                </a:solidFill>
              </a:rPr>
              <a:t>.</a:t>
            </a:r>
          </a:p>
          <a:p>
            <a:pP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9" name="Rectangle 8"/>
          <p:cNvSpPr/>
          <p:nvPr/>
        </p:nvSpPr>
        <p:spPr bwMode="auto">
          <a:xfrm>
            <a:off x="507868" y="1375674"/>
            <a:ext cx="11173090" cy="4985980"/>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b="1" dirty="0" smtClean="0">
                <a:gradFill>
                  <a:gsLst>
                    <a:gs pos="0">
                      <a:schemeClr val="tx1"/>
                    </a:gs>
                    <a:gs pos="100000">
                      <a:schemeClr val="tx1"/>
                    </a:gs>
                  </a:gsLst>
                  <a:lin ang="5400000" scaled="0"/>
                </a:gradFill>
              </a:rPr>
              <a:t>DBI307, Monday @ 4:45PM, Welly Lee </a:t>
            </a:r>
            <a:br>
              <a:rPr lang="en-US" sz="2400" b="1" dirty="0" smtClean="0">
                <a:gradFill>
                  <a:gsLst>
                    <a:gs pos="0">
                      <a:schemeClr val="tx1"/>
                    </a:gs>
                    <a:gs pos="100000">
                      <a:schemeClr val="tx1"/>
                    </a:gs>
                  </a:gsLst>
                  <a:lin ang="5400000" scaled="0"/>
                </a:gradFill>
              </a:rPr>
            </a:br>
            <a:r>
              <a:rPr lang="en-US" sz="2400" i="1" dirty="0" smtClean="0">
                <a:gradFill>
                  <a:gsLst>
                    <a:gs pos="0">
                      <a:schemeClr val="tx1"/>
                    </a:gs>
                    <a:gs pos="100000">
                      <a:schemeClr val="tx1"/>
                    </a:gs>
                  </a:gsLst>
                  <a:lin ang="5400000" scaled="0"/>
                </a:gradFill>
              </a:rPr>
              <a:t>Automating </a:t>
            </a:r>
            <a:r>
              <a:rPr lang="en-US" sz="2400" i="1" dirty="0">
                <a:gradFill>
                  <a:gsLst>
                    <a:gs pos="0">
                      <a:schemeClr val="tx1"/>
                    </a:gs>
                    <a:gs pos="100000">
                      <a:schemeClr val="tx1"/>
                    </a:gs>
                  </a:gsLst>
                  <a:lin ang="5400000" scaled="0"/>
                </a:gradFill>
              </a:rPr>
              <a:t>Database Migration to Microsoft SQL </a:t>
            </a:r>
            <a:r>
              <a:rPr lang="en-US" sz="2400" i="1" dirty="0" smtClean="0">
                <a:gradFill>
                  <a:gsLst>
                    <a:gs pos="0">
                      <a:schemeClr val="tx1"/>
                    </a:gs>
                    <a:gs pos="100000">
                      <a:schemeClr val="tx1"/>
                    </a:gs>
                  </a:gsLst>
                  <a:lin ang="5400000" scaled="0"/>
                </a:gradFill>
              </a:rPr>
              <a:t>Server</a:t>
            </a:r>
            <a:br>
              <a:rPr lang="en-US" sz="2400" i="1" dirty="0" smtClean="0">
                <a:gradFill>
                  <a:gsLst>
                    <a:gs pos="0">
                      <a:schemeClr val="tx1"/>
                    </a:gs>
                    <a:gs pos="100000">
                      <a:schemeClr val="tx1"/>
                    </a:gs>
                  </a:gsLst>
                  <a:lin ang="5400000" scaled="0"/>
                </a:gradFill>
              </a:rPr>
            </a:br>
            <a:endParaRPr lang="en-US" sz="2400" i="1" dirty="0" smtClean="0">
              <a:gradFill>
                <a:gsLst>
                  <a:gs pos="0">
                    <a:schemeClr val="tx1"/>
                  </a:gs>
                  <a:gs pos="100000">
                    <a:schemeClr val="tx1"/>
                  </a:gs>
                </a:gsLst>
                <a:lin ang="5400000" scaled="0"/>
              </a:gradFill>
            </a:endParaRPr>
          </a:p>
          <a:p>
            <a:pPr marL="460375" indent="-460375">
              <a:lnSpc>
                <a:spcPct val="90000"/>
              </a:lnSpc>
              <a:spcBef>
                <a:spcPct val="20000"/>
              </a:spcBef>
              <a:buSzPct val="90000"/>
              <a:buBlip>
                <a:blip r:embed="rId3"/>
              </a:buBlip>
            </a:pPr>
            <a:r>
              <a:rPr lang="en-US" sz="2400" b="1" dirty="0">
                <a:gradFill>
                  <a:gsLst>
                    <a:gs pos="0">
                      <a:schemeClr val="tx1"/>
                    </a:gs>
                    <a:gs pos="100000">
                      <a:schemeClr val="tx1"/>
                    </a:gs>
                  </a:gsLst>
                  <a:lin ang="5400000" scaled="0"/>
                </a:gradFill>
              </a:rPr>
              <a:t>DBI310, Wednesday @ 10:15AM, Itzik Ben-Gan</a:t>
            </a:r>
            <a:br>
              <a:rPr lang="en-US" sz="2400" b="1" dirty="0">
                <a:gradFill>
                  <a:gsLst>
                    <a:gs pos="0">
                      <a:schemeClr val="tx1"/>
                    </a:gs>
                    <a:gs pos="100000">
                      <a:schemeClr val="tx1"/>
                    </a:gs>
                  </a:gsLst>
                  <a:lin ang="5400000" scaled="0"/>
                </a:gradFill>
              </a:rPr>
            </a:br>
            <a:r>
              <a:rPr lang="en-US" sz="3600" i="1" dirty="0">
                <a:gradFill>
                  <a:gsLst>
                    <a:gs pos="0">
                      <a:schemeClr val="tx1"/>
                    </a:gs>
                    <a:gs pos="100000">
                      <a:schemeClr val="tx1"/>
                    </a:gs>
                  </a:gsLst>
                  <a:lin ang="5400000" scaled="0"/>
                </a:gradFill>
              </a:rPr>
              <a:t>Efficient T-SQL Querying with </a:t>
            </a:r>
            <a:r>
              <a:rPr lang="en-US" sz="3600" i="1" dirty="0" err="1">
                <a:gradFill>
                  <a:gsLst>
                    <a:gs pos="0">
                      <a:schemeClr val="tx1"/>
                    </a:gs>
                    <a:gs pos="100000">
                      <a:schemeClr val="tx1"/>
                    </a:gs>
                  </a:gsLst>
                  <a:lin ang="5400000" scaled="0"/>
                </a:gradFill>
              </a:rPr>
              <a:t>Itzik</a:t>
            </a:r>
            <a:r>
              <a:rPr lang="en-US" sz="3600" i="1" dirty="0">
                <a:gradFill>
                  <a:gsLst>
                    <a:gs pos="0">
                      <a:schemeClr val="tx1"/>
                    </a:gs>
                    <a:gs pos="100000">
                      <a:schemeClr val="tx1"/>
                    </a:gs>
                  </a:gsLst>
                  <a:lin ang="5400000" scaled="0"/>
                </a:gradFill>
              </a:rPr>
              <a:t> </a:t>
            </a:r>
            <a:r>
              <a:rPr lang="en-US" sz="3600" i="1" dirty="0" smtClean="0">
                <a:gradFill>
                  <a:gsLst>
                    <a:gs pos="0">
                      <a:schemeClr val="tx1"/>
                    </a:gs>
                    <a:gs pos="100000">
                      <a:schemeClr val="tx1"/>
                    </a:gs>
                  </a:gsLst>
                  <a:lin ang="5400000" scaled="0"/>
                </a:gradFill>
              </a:rPr>
              <a:t>Ben-</a:t>
            </a:r>
            <a:r>
              <a:rPr lang="en-US" sz="3600" i="1" dirty="0" err="1" smtClean="0">
                <a:gradFill>
                  <a:gsLst>
                    <a:gs pos="0">
                      <a:schemeClr val="tx1"/>
                    </a:gs>
                    <a:gs pos="100000">
                      <a:schemeClr val="tx1"/>
                    </a:gs>
                  </a:gsLst>
                  <a:lin ang="5400000" scaled="0"/>
                </a:gradFill>
              </a:rPr>
              <a:t>Gan</a:t>
            </a:r>
            <a:r>
              <a:rPr lang="en-US" sz="3600" i="1" dirty="0" smtClean="0">
                <a:gradFill>
                  <a:gsLst>
                    <a:gs pos="0">
                      <a:schemeClr val="tx1"/>
                    </a:gs>
                    <a:gs pos="100000">
                      <a:schemeClr val="tx1"/>
                    </a:gs>
                  </a:gsLst>
                  <a:lin ang="5400000" scaled="0"/>
                </a:gradFill>
              </a:rPr>
              <a:t> </a:t>
            </a:r>
            <a:br>
              <a:rPr lang="en-US" sz="3600" i="1" dirty="0" smtClean="0">
                <a:gradFill>
                  <a:gsLst>
                    <a:gs pos="0">
                      <a:schemeClr val="tx1"/>
                    </a:gs>
                    <a:gs pos="100000">
                      <a:schemeClr val="tx1"/>
                    </a:gs>
                  </a:gsLst>
                  <a:lin ang="5400000" scaled="0"/>
                </a:gradFill>
              </a:rPr>
            </a:br>
            <a:endParaRPr lang="en-US" sz="2400" i="1" dirty="0">
              <a:gradFill>
                <a:gsLst>
                  <a:gs pos="0">
                    <a:schemeClr val="tx1"/>
                  </a:gs>
                  <a:gs pos="100000">
                    <a:schemeClr val="tx1"/>
                  </a:gs>
                </a:gsLst>
                <a:lin ang="5400000" scaled="0"/>
              </a:gradFill>
            </a:endParaRPr>
          </a:p>
          <a:p>
            <a:pPr marL="460375" lvl="0" indent="-460375">
              <a:lnSpc>
                <a:spcPct val="90000"/>
              </a:lnSpc>
              <a:spcBef>
                <a:spcPct val="20000"/>
              </a:spcBef>
              <a:buSzPct val="90000"/>
              <a:buBlip>
                <a:blip r:embed="rId3"/>
              </a:buBlip>
            </a:pPr>
            <a:r>
              <a:rPr lang="en-US" sz="2400" b="1" dirty="0" smtClean="0">
                <a:gradFill>
                  <a:gsLst>
                    <a:gs pos="0">
                      <a:schemeClr val="tx1"/>
                    </a:gs>
                    <a:gs pos="100000">
                      <a:schemeClr val="tx1"/>
                    </a:gs>
                  </a:gsLst>
                  <a:lin ang="5400000" scaled="0"/>
                </a:gradFill>
              </a:rPr>
              <a:t>DEV314, </a:t>
            </a:r>
            <a:r>
              <a:rPr lang="en-US" sz="2400" b="1" dirty="0">
                <a:gradFill>
                  <a:gsLst>
                    <a:gs pos="0">
                      <a:schemeClr val="tx1"/>
                    </a:gs>
                    <a:gs pos="100000">
                      <a:schemeClr val="tx1"/>
                    </a:gs>
                  </a:gsLst>
                  <a:lin ang="5400000" scaled="0"/>
                </a:gradFill>
              </a:rPr>
              <a:t>Wednesday @ </a:t>
            </a:r>
            <a:r>
              <a:rPr lang="en-US" sz="2400" b="1" dirty="0" smtClean="0">
                <a:gradFill>
                  <a:gsLst>
                    <a:gs pos="0">
                      <a:schemeClr val="tx1"/>
                    </a:gs>
                    <a:gs pos="100000">
                      <a:schemeClr val="tx1"/>
                    </a:gs>
                  </a:gsLst>
                  <a:lin ang="5400000" scaled="0"/>
                </a:gradFill>
              </a:rPr>
              <a:t>5PM, Aditya </a:t>
            </a:r>
            <a:r>
              <a:rPr lang="en-US" sz="2400" b="1" dirty="0" err="1" smtClean="0">
                <a:gradFill>
                  <a:gsLst>
                    <a:gs pos="0">
                      <a:schemeClr val="tx1"/>
                    </a:gs>
                    <a:gs pos="100000">
                      <a:schemeClr val="tx1"/>
                    </a:gs>
                  </a:gsLst>
                  <a:lin ang="5400000" scaled="0"/>
                </a:gradFill>
              </a:rPr>
              <a:t>Unnithan</a:t>
            </a:r>
            <a:r>
              <a:rPr lang="en-US" sz="2400" b="1" dirty="0" smtClean="0">
                <a:gradFill>
                  <a:gsLst>
                    <a:gs pos="0">
                      <a:schemeClr val="tx1"/>
                    </a:gs>
                    <a:gs pos="100000">
                      <a:schemeClr val="tx1"/>
                    </a:gs>
                  </a:gsLst>
                  <a:lin ang="5400000" scaled="0"/>
                </a:gradFill>
              </a:rPr>
              <a:t> &amp; </a:t>
            </a:r>
            <a:r>
              <a:rPr lang="en-US" sz="2400" b="1" dirty="0">
                <a:gradFill>
                  <a:gsLst>
                    <a:gs pos="0">
                      <a:schemeClr val="tx1"/>
                    </a:gs>
                    <a:gs pos="100000">
                      <a:schemeClr val="tx1"/>
                    </a:gs>
                  </a:gsLst>
                  <a:lin ang="5400000" scaled="0"/>
                </a:gradFill>
              </a:rPr>
              <a:t>Sarah </a:t>
            </a:r>
            <a:r>
              <a:rPr lang="en-US" sz="2400" b="1" dirty="0" err="1">
                <a:gradFill>
                  <a:gsLst>
                    <a:gs pos="0">
                      <a:schemeClr val="tx1"/>
                    </a:gs>
                    <a:gs pos="100000">
                      <a:schemeClr val="tx1"/>
                    </a:gs>
                  </a:gsLst>
                  <a:lin ang="5400000" scaled="0"/>
                </a:gradFill>
              </a:rPr>
              <a:t>McDevitt</a:t>
            </a:r>
            <a:r>
              <a:rPr lang="en-US" sz="2400" b="1" dirty="0">
                <a:gradFill>
                  <a:gsLst>
                    <a:gs pos="0">
                      <a:schemeClr val="tx1"/>
                    </a:gs>
                    <a:gs pos="100000">
                      <a:schemeClr val="tx1"/>
                    </a:gs>
                  </a:gsLst>
                  <a:lin ang="5400000" scaled="0"/>
                </a:gradFill>
              </a:rPr>
              <a:t> </a:t>
            </a:r>
            <a:br>
              <a:rPr lang="en-US" sz="2400" b="1" dirty="0">
                <a:gradFill>
                  <a:gsLst>
                    <a:gs pos="0">
                      <a:schemeClr val="tx1"/>
                    </a:gs>
                    <a:gs pos="100000">
                      <a:schemeClr val="tx1"/>
                    </a:gs>
                  </a:gsLst>
                  <a:lin ang="5400000" scaled="0"/>
                </a:gradFill>
              </a:rPr>
            </a:br>
            <a:r>
              <a:rPr lang="en-US" sz="2400" i="1" dirty="0" smtClean="0">
                <a:gradFill>
                  <a:gsLst>
                    <a:gs pos="0">
                      <a:schemeClr val="tx1"/>
                    </a:gs>
                    <a:gs pos="100000">
                      <a:schemeClr val="tx1"/>
                    </a:gs>
                  </a:gsLst>
                  <a:lin ang="5400000" scaled="0"/>
                </a:gradFill>
              </a:rPr>
              <a:t>Microsoft </a:t>
            </a:r>
            <a:r>
              <a:rPr lang="en-US" sz="2400" i="1" dirty="0">
                <a:gradFill>
                  <a:gsLst>
                    <a:gs pos="0">
                      <a:schemeClr val="tx1"/>
                    </a:gs>
                    <a:gs pos="100000">
                      <a:schemeClr val="tx1"/>
                    </a:gs>
                  </a:gsLst>
                  <a:lin ang="5400000" scaled="0"/>
                </a:gradFill>
              </a:rPr>
              <a:t>SQL Server Developer Tools, Code-Named "Juneau" and the ADO.NET Entity Framework: Best Friends Forever </a:t>
            </a:r>
            <a:r>
              <a:rPr lang="en-US" sz="2400" i="1" dirty="0" smtClean="0">
                <a:gradFill>
                  <a:gsLst>
                    <a:gs pos="0">
                      <a:schemeClr val="tx1"/>
                    </a:gs>
                    <a:gs pos="100000">
                      <a:schemeClr val="tx1"/>
                    </a:gs>
                  </a:gsLst>
                  <a:lin ang="5400000" scaled="0"/>
                </a:gradFill>
              </a:rPr>
              <a:t/>
            </a:r>
            <a:br>
              <a:rPr lang="en-US" sz="2400" i="1" dirty="0" smtClean="0">
                <a:gradFill>
                  <a:gsLst>
                    <a:gs pos="0">
                      <a:schemeClr val="tx1"/>
                    </a:gs>
                    <a:gs pos="100000">
                      <a:schemeClr val="tx1"/>
                    </a:gs>
                  </a:gsLst>
                  <a:lin ang="5400000" scaled="0"/>
                </a:gradFill>
              </a:rPr>
            </a:br>
            <a:endParaRPr lang="en-US" sz="2400" i="1" dirty="0" smtClean="0">
              <a:gradFill>
                <a:gsLst>
                  <a:gs pos="0">
                    <a:schemeClr val="tx1"/>
                  </a:gs>
                  <a:gs pos="100000">
                    <a:schemeClr val="tx1"/>
                  </a:gs>
                </a:gsLst>
                <a:lin ang="5400000" scaled="0"/>
              </a:gradFill>
            </a:endParaRPr>
          </a:p>
          <a:p>
            <a:pPr marL="460375" lvl="0" indent="-460375">
              <a:lnSpc>
                <a:spcPct val="90000"/>
              </a:lnSpc>
              <a:spcBef>
                <a:spcPct val="20000"/>
              </a:spcBef>
              <a:buSzPct val="90000"/>
              <a:buBlip>
                <a:blip r:embed="rId3"/>
              </a:buBlip>
            </a:pPr>
            <a:r>
              <a:rPr lang="en-US" sz="2400" b="1" dirty="0" smtClean="0">
                <a:gradFill>
                  <a:gsLst>
                    <a:gs pos="0">
                      <a:schemeClr val="tx1"/>
                    </a:gs>
                    <a:gs pos="100000">
                      <a:schemeClr val="tx1"/>
                    </a:gs>
                  </a:gsLst>
                  <a:lin ang="5400000" scaled="0"/>
                </a:gradFill>
              </a:rPr>
              <a:t>DBI306, Thursday @ 8:30AM, </a:t>
            </a:r>
            <a:r>
              <a:rPr lang="en-US" sz="2400" b="1" dirty="0"/>
              <a:t>Rick Negrin </a:t>
            </a:r>
            <a:r>
              <a:rPr lang="en-US" sz="2400" b="1" dirty="0" smtClean="0"/>
              <a:t>&amp; Adrian Bethune</a:t>
            </a:r>
            <a:r>
              <a:rPr lang="en-US" sz="2400" b="1" dirty="0" smtClean="0">
                <a:gradFill>
                  <a:gsLst>
                    <a:gs pos="0">
                      <a:schemeClr val="tx1"/>
                    </a:gs>
                    <a:gs pos="100000">
                      <a:schemeClr val="tx1"/>
                    </a:gs>
                  </a:gsLst>
                  <a:lin ang="5400000" scaled="0"/>
                </a:gradFill>
              </a:rPr>
              <a:t/>
            </a:r>
            <a:br>
              <a:rPr lang="en-US" sz="2400" b="1" dirty="0" smtClean="0">
                <a:gradFill>
                  <a:gsLst>
                    <a:gs pos="0">
                      <a:schemeClr val="tx1"/>
                    </a:gs>
                    <a:gs pos="100000">
                      <a:schemeClr val="tx1"/>
                    </a:gs>
                  </a:gsLst>
                  <a:lin ang="5400000" scaled="0"/>
                </a:gradFill>
              </a:rPr>
            </a:br>
            <a:r>
              <a:rPr lang="en-US" sz="2400" i="1" dirty="0" smtClean="0">
                <a:gradFill>
                  <a:gsLst>
                    <a:gs pos="0">
                      <a:schemeClr val="tx1"/>
                    </a:gs>
                    <a:gs pos="100000">
                      <a:schemeClr val="tx1"/>
                    </a:gs>
                  </a:gsLst>
                  <a:lin ang="5400000" scaled="0"/>
                </a:gradFill>
              </a:rPr>
              <a:t>Using </a:t>
            </a:r>
            <a:r>
              <a:rPr lang="en-US" sz="2400" i="1" dirty="0">
                <a:gradFill>
                  <a:gsLst>
                    <a:gs pos="0">
                      <a:schemeClr val="tx1"/>
                    </a:gs>
                    <a:gs pos="100000">
                      <a:schemeClr val="tx1"/>
                    </a:gs>
                  </a:gsLst>
                  <a:lin ang="5400000" scaled="0"/>
                </a:gradFill>
              </a:rPr>
              <a:t>Contained Databases and DACs to Build Applications in Microsoft SQL Server Code-Named "Denali" and SQL Azure </a:t>
            </a:r>
          </a:p>
        </p:txBody>
      </p:sp>
    </p:spTree>
    <p:extLst>
      <p:ext uri="{BB962C8B-B14F-4D97-AF65-F5344CB8AC3E}">
        <p14:creationId xmlns:p14="http://schemas.microsoft.com/office/powerpoint/2010/main" val="367225433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Database Platform (DAT) Resources</a:t>
            </a:r>
            <a:endParaRPr lang="en-US" dirty="0"/>
          </a:p>
        </p:txBody>
      </p:sp>
      <p:sp>
        <p:nvSpPr>
          <p:cNvPr id="8" name="Rectangle 7"/>
          <p:cNvSpPr/>
          <p:nvPr/>
        </p:nvSpPr>
        <p:spPr bwMode="auto">
          <a:xfrm>
            <a:off x="-3063244" y="1"/>
            <a:ext cx="2854754" cy="1938992"/>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r>
              <a:rPr lang="en-US" dirty="0" smtClean="0">
                <a:solidFill>
                  <a:srgbClr val="FFFFFF"/>
                </a:solidFill>
              </a:rPr>
              <a:t>Required Slide </a:t>
            </a:r>
          </a:p>
          <a:p>
            <a:endParaRPr lang="en-US" dirty="0" smtClean="0">
              <a:solidFill>
                <a:srgbClr val="FFFFFF"/>
              </a:solidFill>
            </a:endParaRPr>
          </a:p>
          <a:p>
            <a:r>
              <a:rPr lang="en-US" b="1" dirty="0" smtClean="0">
                <a:solidFill>
                  <a:srgbClr val="FFFFFF"/>
                </a:solidFill>
              </a:rPr>
              <a:t>Track PMs </a:t>
            </a:r>
            <a:r>
              <a:rPr lang="en-US" dirty="0" smtClean="0">
                <a:solidFill>
                  <a:srgbClr val="FFFFFF"/>
                </a:solidFill>
              </a:rPr>
              <a:t>will supply the content for this slide, which will be inserted during the final scrub. </a:t>
            </a:r>
            <a:endParaRPr lang="en-US" dirty="0">
              <a:solidFill>
                <a:srgbClr val="FFFFFF"/>
              </a:solidFill>
            </a:endParaRPr>
          </a:p>
        </p:txBody>
      </p:sp>
      <p:sp>
        <p:nvSpPr>
          <p:cNvPr id="13" name="Rectangle 12"/>
          <p:cNvSpPr/>
          <p:nvPr/>
        </p:nvSpPr>
        <p:spPr bwMode="auto">
          <a:xfrm>
            <a:off x="507868" y="3125373"/>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FontTx/>
              <a:buBlip>
                <a:blip r:embed="rId3"/>
              </a:buBlip>
            </a:pPr>
            <a:r>
              <a:rPr lang="en-US" sz="2400" dirty="0" smtClean="0">
                <a:solidFill>
                  <a:srgbClr val="FFFFFF"/>
                </a:solidFill>
              </a:rPr>
              <a:t>Try the new SQL Server Mission Critical </a:t>
            </a:r>
            <a:r>
              <a:rPr lang="en-US" sz="2400" dirty="0" err="1" smtClean="0">
                <a:solidFill>
                  <a:srgbClr val="FFFFFF"/>
                </a:solidFill>
              </a:rPr>
              <a:t>BareMetal</a:t>
            </a:r>
            <a:r>
              <a:rPr lang="en-US" sz="2400" dirty="0" smtClean="0">
                <a:solidFill>
                  <a:srgbClr val="FFFFFF"/>
                </a:solidFill>
              </a:rPr>
              <a:t> Hand’s on-Labs</a:t>
            </a:r>
            <a:endParaRPr lang="en-US" sz="2400" dirty="0">
              <a:solidFill>
                <a:srgbClr val="FFFFFF"/>
              </a:solidFill>
            </a:endParaRPr>
          </a:p>
        </p:txBody>
      </p:sp>
      <p:sp>
        <p:nvSpPr>
          <p:cNvPr id="17" name="Rectangle 16"/>
          <p:cNvSpPr/>
          <p:nvPr/>
        </p:nvSpPr>
        <p:spPr bwMode="auto">
          <a:xfrm>
            <a:off x="507868" y="1256675"/>
            <a:ext cx="11173090" cy="168046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1" indent="-460375">
              <a:lnSpc>
                <a:spcPct val="90000"/>
              </a:lnSpc>
              <a:spcBef>
                <a:spcPct val="20000"/>
              </a:spcBef>
              <a:buSzPct val="90000"/>
              <a:buFontTx/>
              <a:buBlip>
                <a:blip r:embed="rId3"/>
              </a:buBlip>
            </a:pPr>
            <a:r>
              <a:rPr lang="en-US" sz="2400" dirty="0" smtClean="0">
                <a:solidFill>
                  <a:srgbClr val="FFFFFF"/>
                </a:solidFill>
              </a:rPr>
              <a:t>Visit the updated website for SQL Server</a:t>
            </a:r>
            <a:r>
              <a:rPr lang="en-US" sz="2400" dirty="0">
                <a:solidFill>
                  <a:srgbClr val="FFFFFF"/>
                </a:solidFill>
              </a:rPr>
              <a:t>®</a:t>
            </a:r>
            <a:r>
              <a:rPr lang="en-US" sz="2400" dirty="0" smtClean="0">
                <a:solidFill>
                  <a:srgbClr val="FFFFFF"/>
                </a:solidFill>
              </a:rPr>
              <a:t> Code Name “Denali” on </a:t>
            </a:r>
            <a:r>
              <a:rPr lang="en-US" sz="2400" u="sng" dirty="0">
                <a:solidFill>
                  <a:srgbClr val="FFFFFF"/>
                </a:solidFill>
                <a:hlinkClick r:id="rId4"/>
              </a:rPr>
              <a:t>www.microsoft.com/sqlserver</a:t>
            </a:r>
            <a:r>
              <a:rPr lang="en-US" sz="2400" dirty="0">
                <a:solidFill>
                  <a:srgbClr val="FFFFFF"/>
                </a:solidFill>
              </a:rPr>
              <a:t> </a:t>
            </a:r>
            <a:r>
              <a:rPr lang="en-US" sz="2400" dirty="0" smtClean="0">
                <a:solidFill>
                  <a:srgbClr val="FFFFFF"/>
                </a:solidFill>
              </a:rPr>
              <a:t>and sign to be notified when the next                                CTP is available</a:t>
            </a:r>
          </a:p>
          <a:p>
            <a:pPr marL="460375" lvl="1" indent="-460375">
              <a:lnSpc>
                <a:spcPct val="90000"/>
              </a:lnSpc>
              <a:spcBef>
                <a:spcPct val="20000"/>
              </a:spcBef>
              <a:buSzPct val="90000"/>
              <a:buFontTx/>
              <a:buBlip>
                <a:blip r:embed="rId3"/>
              </a:buBlip>
            </a:pPr>
            <a:r>
              <a:rPr lang="en-US" sz="2400" dirty="0" smtClean="0">
                <a:solidFill>
                  <a:srgbClr val="FFFFFF"/>
                </a:solidFill>
              </a:rPr>
              <a:t>Follow </a:t>
            </a:r>
            <a:r>
              <a:rPr lang="en-US" sz="2400" dirty="0">
                <a:solidFill>
                  <a:srgbClr val="FFFFFF"/>
                </a:solidFill>
              </a:rPr>
              <a:t>the @SQLServer Twitter account to watch for </a:t>
            </a:r>
            <a:r>
              <a:rPr lang="en-US" sz="2400" dirty="0" smtClean="0">
                <a:solidFill>
                  <a:srgbClr val="FFFFFF"/>
                </a:solidFill>
              </a:rPr>
              <a:t>updates</a:t>
            </a:r>
            <a:endParaRPr lang="en-US" sz="2400" dirty="0">
              <a:solidFill>
                <a:srgbClr val="FFFFFF"/>
              </a:solidFill>
            </a:endParaRPr>
          </a:p>
        </p:txBody>
      </p:sp>
      <p:sp>
        <p:nvSpPr>
          <p:cNvPr id="9" name="Rectangle 8"/>
          <p:cNvSpPr/>
          <p:nvPr/>
        </p:nvSpPr>
        <p:spPr bwMode="auto">
          <a:xfrm>
            <a:off x="507868" y="3936990"/>
            <a:ext cx="11173090" cy="1754326"/>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FontTx/>
              <a:buBlip>
                <a:blip r:embed="rId3"/>
              </a:buBlip>
            </a:pPr>
            <a:r>
              <a:rPr lang="en-US" sz="2400" dirty="0" smtClean="0">
                <a:solidFill>
                  <a:srgbClr val="FFFFFF"/>
                </a:solidFill>
              </a:rPr>
              <a:t>Visit the </a:t>
            </a:r>
            <a:r>
              <a:rPr lang="en-US" sz="2400" dirty="0">
                <a:solidFill>
                  <a:srgbClr val="FFFFFF"/>
                </a:solidFill>
              </a:rPr>
              <a:t>SQL </a:t>
            </a:r>
            <a:r>
              <a:rPr lang="en-US" sz="2400" dirty="0" smtClean="0">
                <a:solidFill>
                  <a:srgbClr val="FFFFFF"/>
                </a:solidFill>
              </a:rPr>
              <a:t>Server Product Demo Stations in the DBI Track section of the </a:t>
            </a:r>
            <a:r>
              <a:rPr lang="en-US" sz="2400" dirty="0">
                <a:solidFill>
                  <a:srgbClr val="FFFFFF">
                    <a:alpha val="99000"/>
                  </a:srgbClr>
                </a:solidFill>
              </a:rPr>
              <a:t>Expo/TLC </a:t>
            </a:r>
            <a:r>
              <a:rPr lang="en-US" sz="2400" dirty="0" smtClean="0">
                <a:solidFill>
                  <a:srgbClr val="FFFFFF">
                    <a:alpha val="99000"/>
                  </a:srgbClr>
                </a:solidFill>
              </a:rPr>
              <a:t>Hall</a:t>
            </a:r>
            <a:r>
              <a:rPr lang="en-US" sz="2400" dirty="0" smtClean="0">
                <a:solidFill>
                  <a:srgbClr val="FFFFFF"/>
                </a:solidFill>
              </a:rPr>
              <a:t>. Bring </a:t>
            </a:r>
            <a:r>
              <a:rPr lang="en-US" sz="2400" dirty="0">
                <a:solidFill>
                  <a:srgbClr val="FFFFFF"/>
                </a:solidFill>
              </a:rPr>
              <a:t>your questions, ideas and </a:t>
            </a:r>
            <a:r>
              <a:rPr lang="en-US" sz="2400" dirty="0" smtClean="0">
                <a:solidFill>
                  <a:srgbClr val="FFFFFF"/>
                </a:solidFill>
              </a:rPr>
              <a:t>conversations!</a:t>
            </a:r>
          </a:p>
          <a:p>
            <a:pPr marL="460375" indent="-460375">
              <a:lnSpc>
                <a:spcPct val="90000"/>
              </a:lnSpc>
              <a:spcBef>
                <a:spcPct val="20000"/>
              </a:spcBef>
              <a:buSzPct val="90000"/>
              <a:buFontTx/>
              <a:buBlip>
                <a:blip r:embed="rId3"/>
              </a:buBlip>
            </a:pPr>
            <a:endParaRPr lang="en-US" sz="2400" dirty="0">
              <a:solidFill>
                <a:srgbClr val="FFFFFF"/>
              </a:solidFill>
            </a:endParaRPr>
          </a:p>
          <a:p>
            <a:pPr marL="460375" indent="-460375">
              <a:lnSpc>
                <a:spcPct val="90000"/>
              </a:lnSpc>
              <a:spcBef>
                <a:spcPct val="20000"/>
              </a:spcBef>
              <a:buSzPct val="90000"/>
              <a:buFontTx/>
              <a:buBlip>
                <a:blip r:embed="rId3"/>
              </a:buBlip>
            </a:pPr>
            <a:endParaRPr lang="en-US" sz="2400" dirty="0">
              <a:solidFill>
                <a:srgbClr val="FFFFFF"/>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586846770"/>
              </p:ext>
            </p:extLst>
          </p:nvPr>
        </p:nvGraphicFramePr>
        <p:xfrm>
          <a:off x="637823" y="4940238"/>
          <a:ext cx="10938934" cy="672084"/>
        </p:xfrm>
        <a:graphic>
          <a:graphicData uri="http://schemas.openxmlformats.org/drawingml/2006/table">
            <a:tbl>
              <a:tblPr firstRow="1" firstCol="1" bandRow="1">
                <a:tableStyleId>{5C22544A-7EE6-4342-B048-85BDC9FD1C3A}</a:tableStyleId>
              </a:tblPr>
              <a:tblGrid>
                <a:gridCol w="5469467"/>
                <a:gridCol w="5469467"/>
              </a:tblGrid>
              <a:tr h="0">
                <a:tc>
                  <a:txBody>
                    <a:bodyPr/>
                    <a:lstStyle/>
                    <a:p>
                      <a:pPr marL="171450" marR="0" indent="-171450">
                        <a:spcBef>
                          <a:spcPts val="0"/>
                        </a:spcBef>
                        <a:spcAft>
                          <a:spcPts val="0"/>
                        </a:spcAft>
                        <a:buFont typeface="Arial" pitchFamily="34" charset="0"/>
                        <a:buChar char="•"/>
                      </a:pPr>
                      <a:r>
                        <a:rPr lang="en-US" sz="1400" b="0" kern="1200" dirty="0">
                          <a:solidFill>
                            <a:srgbClr val="FFFFFF"/>
                          </a:solidFill>
                          <a:effectLst/>
                        </a:rPr>
                        <a:t>Microsoft® SQL Server® Security &amp; Management</a:t>
                      </a:r>
                      <a:endParaRPr lang="en-US" sz="1400" b="0" dirty="0">
                        <a:solidFill>
                          <a:srgbClr val="FFFFFF"/>
                        </a:solidFill>
                        <a:effectLst/>
                        <a:latin typeface="Calibri"/>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AE1E"/>
                    </a:solidFill>
                  </a:tcPr>
                </a:tc>
                <a:tc>
                  <a:txBody>
                    <a:bodyPr/>
                    <a:lstStyle/>
                    <a:p>
                      <a:pPr marL="171450" marR="0" indent="-171450">
                        <a:spcBef>
                          <a:spcPts val="0"/>
                        </a:spcBef>
                        <a:spcAft>
                          <a:spcPts val="0"/>
                        </a:spcAft>
                        <a:buFont typeface="Arial" pitchFamily="34" charset="0"/>
                        <a:buChar char="•"/>
                      </a:pPr>
                      <a:r>
                        <a:rPr lang="en-US" sz="1400" b="0" kern="1200" dirty="0">
                          <a:solidFill>
                            <a:srgbClr val="FFFFFF"/>
                          </a:solidFill>
                          <a:effectLst/>
                        </a:rPr>
                        <a:t>Microsoft® SQL Server® Optimization and Scalability</a:t>
                      </a:r>
                      <a:endParaRPr lang="en-US" sz="1400" b="0" dirty="0">
                        <a:solidFill>
                          <a:srgbClr val="FFFFFF"/>
                        </a:solidFill>
                        <a:effectLst/>
                        <a:latin typeface="Calibri"/>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6AE1E"/>
                    </a:solidFill>
                  </a:tcPr>
                </a:tc>
              </a:tr>
              <a:tr h="0">
                <a:tc>
                  <a:txBody>
                    <a:bodyPr/>
                    <a:lstStyle/>
                    <a:p>
                      <a:pPr marL="171450" marR="0" indent="-171450">
                        <a:spcBef>
                          <a:spcPts val="0"/>
                        </a:spcBef>
                        <a:spcAft>
                          <a:spcPts val="0"/>
                        </a:spcAft>
                        <a:buFont typeface="Arial" pitchFamily="34" charset="0"/>
                        <a:buChar char="•"/>
                      </a:pPr>
                      <a:r>
                        <a:rPr lang="en-US" sz="1400" b="0" kern="1200" dirty="0">
                          <a:solidFill>
                            <a:srgbClr val="FFFFFF"/>
                          </a:solidFill>
                          <a:effectLst/>
                        </a:rPr>
                        <a:t>Microsoft® SQL Server® Programmability</a:t>
                      </a:r>
                      <a:endParaRPr lang="en-US" sz="1400" b="0" dirty="0">
                        <a:solidFill>
                          <a:srgbClr val="FFFFFF"/>
                        </a:solidFill>
                        <a:effectLst/>
                        <a:latin typeface="Calibri"/>
                        <a:ea typeface="Times New Roman"/>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6AE1E"/>
                    </a:solidFill>
                  </a:tcPr>
                </a:tc>
                <a:tc>
                  <a:txBody>
                    <a:bodyPr/>
                    <a:lstStyle/>
                    <a:p>
                      <a:pPr marL="171450" marR="0" indent="-171450">
                        <a:spcBef>
                          <a:spcPts val="0"/>
                        </a:spcBef>
                        <a:spcAft>
                          <a:spcPts val="0"/>
                        </a:spcAft>
                        <a:buFont typeface="Arial" pitchFamily="34" charset="0"/>
                        <a:buChar char="•"/>
                      </a:pPr>
                      <a:r>
                        <a:rPr lang="en-US" sz="1400" b="0" kern="1200" dirty="0">
                          <a:solidFill>
                            <a:srgbClr val="FFFFFF"/>
                          </a:solidFill>
                          <a:effectLst/>
                        </a:rPr>
                        <a:t>Microsoft® SQL Server® Data Warehousing</a:t>
                      </a:r>
                      <a:endParaRPr lang="en-US" sz="1400" b="0" dirty="0">
                        <a:solidFill>
                          <a:srgbClr val="FFFFFF"/>
                        </a:solidFill>
                        <a:effectLst/>
                        <a:latin typeface="Calibri"/>
                        <a:ea typeface="Times New Roman"/>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6AE1E"/>
                    </a:solidFill>
                  </a:tcPr>
                </a:tc>
              </a:tr>
              <a:tr h="217538">
                <a:tc>
                  <a:txBody>
                    <a:bodyPr/>
                    <a:lstStyle/>
                    <a:p>
                      <a:pPr marL="171450" marR="0" indent="-171450">
                        <a:lnSpc>
                          <a:spcPct val="115000"/>
                        </a:lnSpc>
                        <a:spcBef>
                          <a:spcPts val="0"/>
                        </a:spcBef>
                        <a:spcAft>
                          <a:spcPts val="0"/>
                        </a:spcAft>
                        <a:buFont typeface="Arial" pitchFamily="34" charset="0"/>
                        <a:buChar char="•"/>
                      </a:pPr>
                      <a:r>
                        <a:rPr lang="en-US" sz="1400" b="0" kern="1200" dirty="0">
                          <a:solidFill>
                            <a:srgbClr val="FFFFFF"/>
                          </a:solidFill>
                          <a:effectLst/>
                        </a:rPr>
                        <a:t>Microsoft® SQL Server® Mission Critical</a:t>
                      </a:r>
                      <a:endParaRPr lang="en-US" sz="1400" b="0" dirty="0">
                        <a:solidFill>
                          <a:srgbClr val="FFFFFF"/>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AE1E"/>
                    </a:solidFill>
                  </a:tcPr>
                </a:tc>
                <a:tc>
                  <a:txBody>
                    <a:bodyPr/>
                    <a:lstStyle/>
                    <a:p>
                      <a:pPr marL="171450" marR="0" indent="-171450">
                        <a:spcBef>
                          <a:spcPts val="0"/>
                        </a:spcBef>
                        <a:spcAft>
                          <a:spcPts val="0"/>
                        </a:spcAft>
                        <a:buFont typeface="Arial" pitchFamily="34" charset="0"/>
                        <a:buChar char="•"/>
                      </a:pPr>
                      <a:r>
                        <a:rPr lang="en-US" sz="1400" b="0" kern="1200" dirty="0">
                          <a:solidFill>
                            <a:srgbClr val="FFFFFF"/>
                          </a:solidFill>
                          <a:effectLst/>
                        </a:rPr>
                        <a:t>Microsoft® SQL Server® Data Integration</a:t>
                      </a:r>
                      <a:endParaRPr lang="en-US" sz="1400" b="0" dirty="0">
                        <a:solidFill>
                          <a:srgbClr val="FFFFFF"/>
                        </a:solidFill>
                        <a:effectLst/>
                        <a:latin typeface="Calibri"/>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6AE1E"/>
                    </a:solidFill>
                  </a:tcPr>
                </a:tc>
              </a:tr>
            </a:tbl>
          </a:graphicData>
        </a:graphic>
      </p:graphicFrame>
    </p:spTree>
    <p:extLst>
      <p:ext uri="{BB962C8B-B14F-4D97-AF65-F5344CB8AC3E}">
        <p14:creationId xmlns:p14="http://schemas.microsoft.com/office/powerpoint/2010/main" val="303763694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Text Placeholder 2"/>
          <p:cNvSpPr>
            <a:spLocks noGrp="1"/>
          </p:cNvSpPr>
          <p:nvPr>
            <p:ph type="body" sz="quarter" idx="10"/>
          </p:nvPr>
        </p:nvSpPr>
        <p:spPr>
          <a:xfrm>
            <a:off x="519112" y="1447799"/>
            <a:ext cx="11149013" cy="2511457"/>
          </a:xfrm>
        </p:spPr>
        <p:txBody>
          <a:bodyPr/>
          <a:lstStyle/>
          <a:p>
            <a:r>
              <a:rPr lang="en-US" dirty="0" smtClean="0"/>
              <a:t>Some reminders about what's cool </a:t>
            </a:r>
            <a:r>
              <a:rPr lang="en-US" dirty="0"/>
              <a:t>in </a:t>
            </a:r>
            <a:r>
              <a:rPr lang="en-US" dirty="0" smtClean="0"/>
              <a:t/>
            </a:r>
            <a:br>
              <a:rPr lang="en-US" dirty="0" smtClean="0"/>
            </a:br>
            <a:r>
              <a:rPr lang="en-US" dirty="0" smtClean="0"/>
              <a:t>Microsoft </a:t>
            </a:r>
            <a:r>
              <a:rPr lang="en-US" dirty="0"/>
              <a:t>SQL Server 2008 R2</a:t>
            </a:r>
            <a:endParaRPr lang="en-US" dirty="0" smtClean="0"/>
          </a:p>
          <a:p>
            <a:r>
              <a:rPr lang="en-US" dirty="0" smtClean="0"/>
              <a:t>What is new </a:t>
            </a:r>
            <a:r>
              <a:rPr lang="en-US" dirty="0"/>
              <a:t>in SQL Server Code-Named </a:t>
            </a:r>
            <a:r>
              <a:rPr lang="en-US" dirty="0" smtClean="0"/>
              <a:t>“Denali”</a:t>
            </a:r>
          </a:p>
          <a:p>
            <a:endParaRPr lang="en-US" dirty="0" smtClean="0"/>
          </a:p>
          <a:p>
            <a:endParaRPr lang="en-US" dirty="0"/>
          </a:p>
        </p:txBody>
      </p:sp>
    </p:spTree>
    <p:extLst>
      <p:ext uri="{BB962C8B-B14F-4D97-AF65-F5344CB8AC3E}">
        <p14:creationId xmlns:p14="http://schemas.microsoft.com/office/powerpoint/2010/main" val="199908375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alpha val="99000"/>
                  </a:schemeClr>
                </a:solidFill>
              </a:rPr>
              <a:t>Resources</a:t>
            </a:r>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92525212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10978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a:xfrm>
            <a:off x="6356350" y="1454150"/>
            <a:ext cx="4114800" cy="4114800"/>
          </a:xfrm>
        </p:spPr>
      </p:pic>
    </p:spTree>
    <p:extLst>
      <p:ext uri="{BB962C8B-B14F-4D97-AF65-F5344CB8AC3E}">
        <p14:creationId xmlns:p14="http://schemas.microsoft.com/office/powerpoint/2010/main" val="936448020"/>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
        <p:nvSpPr>
          <p:cNvPr id="2" name="Title 1"/>
          <p:cNvSpPr>
            <a:spLocks noGrp="1"/>
          </p:cNvSpPr>
          <p:nvPr>
            <p:ph type="title"/>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828193"/>
          </a:xfrm>
        </p:spPr>
        <p:txBody>
          <a:bodyPr/>
          <a:lstStyle/>
          <a:p>
            <a:r>
              <a:rPr lang="en-US" dirty="0" smtClean="0"/>
              <a:t>Reminders about Important </a:t>
            </a:r>
            <a:br>
              <a:rPr lang="en-US" dirty="0" smtClean="0"/>
            </a:br>
            <a:r>
              <a:rPr lang="en-US" dirty="0" smtClean="0"/>
              <a:t>T-SQL Features in SQL Server 2008</a:t>
            </a:r>
            <a:br>
              <a:rPr lang="en-US" dirty="0" smtClean="0"/>
            </a:br>
            <a:endParaRPr lang="en-US" dirty="0"/>
          </a:p>
        </p:txBody>
      </p:sp>
      <p:sp>
        <p:nvSpPr>
          <p:cNvPr id="3" name="Text Placeholder 2"/>
          <p:cNvSpPr>
            <a:spLocks noGrp="1"/>
          </p:cNvSpPr>
          <p:nvPr>
            <p:ph type="body" sz="quarter" idx="10"/>
          </p:nvPr>
        </p:nvSpPr>
        <p:spPr>
          <a:xfrm>
            <a:off x="519112" y="1901190"/>
            <a:ext cx="11149013" cy="1973561"/>
          </a:xfrm>
        </p:spPr>
        <p:txBody>
          <a:bodyPr/>
          <a:lstStyle/>
          <a:p>
            <a:r>
              <a:rPr lang="en-US" dirty="0" smtClean="0"/>
              <a:t>DATE, TIME, DATETIME2, DATETIMEOFFSET</a:t>
            </a:r>
          </a:p>
          <a:p>
            <a:r>
              <a:rPr lang="en-US" dirty="0" smtClean="0"/>
              <a:t>MERGE</a:t>
            </a:r>
          </a:p>
          <a:p>
            <a:r>
              <a:rPr lang="en-US" dirty="0" smtClean="0"/>
              <a:t>GROUPING SETS</a:t>
            </a:r>
          </a:p>
          <a:p>
            <a:r>
              <a:rPr lang="en-US" dirty="0" smtClean="0"/>
              <a:t>Spatial support through GEOMETRY &amp; GEOGRAPHY types</a:t>
            </a:r>
          </a:p>
          <a:p>
            <a:r>
              <a:rPr lang="en-US" dirty="0" smtClean="0"/>
              <a:t>Table Valued Parameters (TVPs)</a:t>
            </a:r>
            <a:endParaRPr lang="en-US" dirty="0"/>
          </a:p>
        </p:txBody>
      </p:sp>
    </p:spTree>
    <p:extLst>
      <p:ext uri="{BB962C8B-B14F-4D97-AF65-F5344CB8AC3E}">
        <p14:creationId xmlns:p14="http://schemas.microsoft.com/office/powerpoint/2010/main" val="205730884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to SQL Server Code-named Denali</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solidFill>
                  <a:srgbClr val="FFFF00"/>
                </a:solidFill>
              </a:rPr>
              <a:t>New Query &amp; Schema Constructs</a:t>
            </a:r>
          </a:p>
          <a:p>
            <a:r>
              <a:rPr lang="en-US" dirty="0" smtClean="0"/>
              <a:t>Improved Error Handling</a:t>
            </a:r>
          </a:p>
          <a:p>
            <a:r>
              <a:rPr lang="en-US" dirty="0" smtClean="0"/>
              <a:t>Improvements to Dynamic SQL</a:t>
            </a:r>
          </a:p>
          <a:p>
            <a:r>
              <a:rPr lang="en-US" dirty="0" smtClean="0"/>
              <a:t>Additional Scalar Functions</a:t>
            </a:r>
          </a:p>
          <a:p>
            <a:r>
              <a:rPr lang="en-US" dirty="0" smtClean="0"/>
              <a:t>Robust Result set Metadata Discovery</a:t>
            </a:r>
            <a:endParaRPr lang="en-US" dirty="0"/>
          </a:p>
        </p:txBody>
      </p:sp>
    </p:spTree>
    <p:extLst>
      <p:ext uri="{BB962C8B-B14F-4D97-AF65-F5344CB8AC3E}">
        <p14:creationId xmlns:p14="http://schemas.microsoft.com/office/powerpoint/2010/main" val="28659492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Query &amp; Schema Constructs</a:t>
            </a:r>
          </a:p>
        </p:txBody>
      </p:sp>
      <p:sp>
        <p:nvSpPr>
          <p:cNvPr id="3" name="Text Placeholder 2"/>
          <p:cNvSpPr>
            <a:spLocks noGrp="1"/>
          </p:cNvSpPr>
          <p:nvPr>
            <p:ph type="body" sz="quarter" idx="10"/>
          </p:nvPr>
        </p:nvSpPr>
        <p:spPr>
          <a:xfrm>
            <a:off x="519112" y="1447799"/>
            <a:ext cx="11149013" cy="5804666"/>
          </a:xfrm>
        </p:spPr>
        <p:txBody>
          <a:bodyPr/>
          <a:lstStyle/>
          <a:p>
            <a:r>
              <a:rPr lang="sv-SE" dirty="0" smtClean="0"/>
              <a:t>Support for Simplified Paging</a:t>
            </a:r>
          </a:p>
          <a:p>
            <a:pPr lvl="1"/>
            <a:r>
              <a:rPr lang="sv-SE" dirty="0" smtClean="0">
                <a:latin typeface="Courier New" pitchFamily="49" charset="0"/>
                <a:cs typeface="Courier New" pitchFamily="49" charset="0"/>
              </a:rPr>
              <a:t>SELECT</a:t>
            </a:r>
            <a:r>
              <a:rPr lang="sv-SE" dirty="0">
                <a:latin typeface="Courier New" pitchFamily="49" charset="0"/>
                <a:cs typeface="Courier New" pitchFamily="49" charset="0"/>
              </a:rPr>
              <a:t>...</a:t>
            </a:r>
            <a:br>
              <a:rPr lang="sv-SE" dirty="0">
                <a:latin typeface="Courier New" pitchFamily="49" charset="0"/>
                <a:cs typeface="Courier New" pitchFamily="49" charset="0"/>
              </a:rPr>
            </a:br>
            <a:r>
              <a:rPr lang="sv-SE" dirty="0">
                <a:latin typeface="Courier New" pitchFamily="49" charset="0"/>
                <a:cs typeface="Courier New" pitchFamily="49" charset="0"/>
              </a:rPr>
              <a:t>ORDER BY </a:t>
            </a:r>
            <a:r>
              <a:rPr lang="sv-SE" dirty="0" smtClean="0">
                <a:latin typeface="Courier New" pitchFamily="49" charset="0"/>
                <a:cs typeface="Courier New" pitchFamily="49" charset="0"/>
              </a:rPr>
              <a:t>...</a:t>
            </a:r>
          </a:p>
          <a:p>
            <a:pPr marL="460375" lvl="1" indent="0">
              <a:buNone/>
            </a:pPr>
            <a:r>
              <a:rPr lang="sv-SE" b="1" dirty="0" smtClean="0">
                <a:latin typeface="Courier New" pitchFamily="49" charset="0"/>
                <a:cs typeface="Courier New" pitchFamily="49" charset="0"/>
              </a:rPr>
              <a:t>	OFFSET</a:t>
            </a:r>
            <a:r>
              <a:rPr lang="sv-SE" dirty="0" smtClean="0">
                <a:latin typeface="Courier New" pitchFamily="49" charset="0"/>
                <a:cs typeface="Courier New" pitchFamily="49" charset="0"/>
              </a:rPr>
              <a:t> &lt;expr&gt; </a:t>
            </a:r>
            <a:r>
              <a:rPr lang="sv-SE" dirty="0">
                <a:latin typeface="Courier New" pitchFamily="49" charset="0"/>
                <a:cs typeface="Courier New" pitchFamily="49" charset="0"/>
              </a:rPr>
              <a:t>ROWS</a:t>
            </a:r>
            <a:br>
              <a:rPr lang="sv-SE" dirty="0">
                <a:latin typeface="Courier New" pitchFamily="49" charset="0"/>
                <a:cs typeface="Courier New" pitchFamily="49" charset="0"/>
              </a:rPr>
            </a:br>
            <a:r>
              <a:rPr lang="sv-SE" dirty="0" smtClean="0">
                <a:latin typeface="Courier New" pitchFamily="49" charset="0"/>
                <a:cs typeface="Courier New" pitchFamily="49" charset="0"/>
              </a:rPr>
              <a:t>	</a:t>
            </a:r>
            <a:r>
              <a:rPr lang="sv-SE" b="1" dirty="0" smtClean="0">
                <a:latin typeface="Courier New" pitchFamily="49" charset="0"/>
                <a:cs typeface="Courier New" pitchFamily="49" charset="0"/>
              </a:rPr>
              <a:t>FETCH </a:t>
            </a:r>
            <a:r>
              <a:rPr lang="sv-SE" b="1" dirty="0">
                <a:latin typeface="Courier New" pitchFamily="49" charset="0"/>
                <a:cs typeface="Courier New" pitchFamily="49" charset="0"/>
              </a:rPr>
              <a:t>NEXT </a:t>
            </a:r>
            <a:r>
              <a:rPr lang="sv-SE" dirty="0">
                <a:latin typeface="Courier New" pitchFamily="49" charset="0"/>
                <a:cs typeface="Courier New" pitchFamily="49" charset="0"/>
              </a:rPr>
              <a:t>&lt;expr&gt;</a:t>
            </a:r>
            <a:r>
              <a:rPr lang="sv-SE" dirty="0" smtClean="0">
                <a:latin typeface="Courier New" pitchFamily="49" charset="0"/>
                <a:cs typeface="Courier New" pitchFamily="49" charset="0"/>
              </a:rPr>
              <a:t> </a:t>
            </a:r>
            <a:r>
              <a:rPr lang="sv-SE" dirty="0">
                <a:latin typeface="Courier New" pitchFamily="49" charset="0"/>
                <a:cs typeface="Courier New" pitchFamily="49" charset="0"/>
              </a:rPr>
              <a:t>ROWS </a:t>
            </a:r>
            <a:r>
              <a:rPr lang="sv-SE" dirty="0" smtClean="0">
                <a:latin typeface="Courier New" pitchFamily="49" charset="0"/>
                <a:cs typeface="Courier New" pitchFamily="49" charset="0"/>
              </a:rPr>
              <a:t>ONLY</a:t>
            </a:r>
            <a:br>
              <a:rPr lang="sv-SE" dirty="0" smtClean="0">
                <a:latin typeface="Courier New" pitchFamily="49" charset="0"/>
                <a:cs typeface="Courier New" pitchFamily="49" charset="0"/>
              </a:rPr>
            </a:br>
            <a:endParaRPr lang="sv-SE" dirty="0" smtClean="0">
              <a:latin typeface="Courier New" pitchFamily="49" charset="0"/>
              <a:cs typeface="Courier New" pitchFamily="49" charset="0"/>
            </a:endParaRPr>
          </a:p>
          <a:p>
            <a:r>
              <a:rPr lang="sv-SE" dirty="0" smtClean="0"/>
              <a:t>Support </a:t>
            </a:r>
            <a:r>
              <a:rPr lang="sv-SE" dirty="0"/>
              <a:t>for </a:t>
            </a:r>
            <a:r>
              <a:rPr lang="sv-SE" dirty="0" smtClean="0"/>
              <a:t>UTF-16, introducing </a:t>
            </a:r>
            <a:r>
              <a:rPr lang="sv-SE" b="1" dirty="0" smtClean="0"/>
              <a:t>_SC</a:t>
            </a:r>
            <a:r>
              <a:rPr lang="sv-SE" dirty="0" smtClean="0"/>
              <a:t> collations</a:t>
            </a:r>
          </a:p>
          <a:p>
            <a:pPr lvl="1"/>
            <a:r>
              <a:rPr lang="en-US" sz="2400" dirty="0" smtClean="0"/>
              <a:t>Common </a:t>
            </a:r>
            <a:r>
              <a:rPr lang="en-US" sz="2400" dirty="0"/>
              <a:t>Unicode characters occupy 16-bits each (NCHAR / </a:t>
            </a:r>
            <a:r>
              <a:rPr lang="en-US" sz="2400" dirty="0" smtClean="0"/>
              <a:t>NVARCHAR)</a:t>
            </a:r>
          </a:p>
          <a:p>
            <a:pPr lvl="1"/>
            <a:r>
              <a:rPr lang="en-US" sz="2400" dirty="0" smtClean="0"/>
              <a:t>Rarer </a:t>
            </a:r>
            <a:r>
              <a:rPr lang="en-US" sz="2400" dirty="0"/>
              <a:t>Unicode characters occupy 2 x 16-bits </a:t>
            </a:r>
            <a:r>
              <a:rPr lang="en-US" dirty="0" smtClean="0"/>
              <a:t>each</a:t>
            </a:r>
          </a:p>
          <a:p>
            <a:pPr lvl="2"/>
            <a:r>
              <a:rPr lang="en-US" dirty="0" smtClean="0"/>
              <a:t>“Supplementary </a:t>
            </a:r>
            <a:r>
              <a:rPr lang="en-US" dirty="0"/>
              <a:t>Characters”, </a:t>
            </a:r>
            <a:r>
              <a:rPr lang="en-US" sz="1600" dirty="0"/>
              <a:t>“Surrogate </a:t>
            </a:r>
            <a:r>
              <a:rPr lang="en-US" sz="1600" dirty="0" smtClean="0"/>
              <a:t>Pairs”</a:t>
            </a:r>
          </a:p>
          <a:p>
            <a:pPr lvl="2"/>
            <a:r>
              <a:rPr lang="en-US" sz="2000" dirty="0" smtClean="0"/>
              <a:t>Ancient </a:t>
            </a:r>
            <a:r>
              <a:rPr lang="en-US" sz="2000" dirty="0"/>
              <a:t>scripts; Music Notation; Math Symbols etc.</a:t>
            </a:r>
            <a:endParaRPr lang="sv-SE" dirty="0"/>
          </a:p>
          <a:p>
            <a:pPr lvl="1">
              <a:buFont typeface="Arial" pitchFamily="34" charset="0"/>
              <a:buChar char="•"/>
            </a:pPr>
            <a:endParaRPr lang="sv-SE" dirty="0" smtClean="0">
              <a:latin typeface="Courier New" pitchFamily="49" charset="0"/>
              <a:cs typeface="Courier New" pitchFamily="49" charset="0"/>
            </a:endParaRPr>
          </a:p>
          <a:p>
            <a:endParaRPr lang="en-US" dirty="0"/>
          </a:p>
        </p:txBody>
      </p:sp>
    </p:spTree>
    <p:extLst>
      <p:ext uri="{BB962C8B-B14F-4D97-AF65-F5344CB8AC3E}">
        <p14:creationId xmlns:p14="http://schemas.microsoft.com/office/powerpoint/2010/main" val="22983101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Query &amp; Schema Constructs </a:t>
            </a:r>
            <a:br>
              <a:rPr lang="en-US" dirty="0" smtClean="0"/>
            </a:br>
            <a:r>
              <a:rPr lang="en-US" dirty="0" smtClean="0"/>
              <a:t>Sequence Generators</a:t>
            </a:r>
            <a:endParaRPr lang="en-US" dirty="0"/>
          </a:p>
        </p:txBody>
      </p:sp>
      <p:sp>
        <p:nvSpPr>
          <p:cNvPr id="7" name="Text Placeholder 2"/>
          <p:cNvSpPr>
            <a:spLocks noGrp="1"/>
          </p:cNvSpPr>
          <p:nvPr>
            <p:ph type="body" sz="quarter" idx="10"/>
          </p:nvPr>
        </p:nvSpPr>
        <p:spPr>
          <a:xfrm>
            <a:off x="519112" y="1905000"/>
            <a:ext cx="11149013" cy="1335750"/>
          </a:xfrm>
        </p:spPr>
        <p:txBody>
          <a:bodyPr/>
          <a:lstStyle/>
          <a:p>
            <a:r>
              <a:rPr lang="en-US" sz="2800" dirty="0" smtClean="0"/>
              <a:t>New Database Object, similar to the IDENTITY property</a:t>
            </a:r>
          </a:p>
          <a:p>
            <a:r>
              <a:rPr lang="en-US" sz="2800" dirty="0" smtClean="0"/>
              <a:t>Separates number-generation from column and table</a:t>
            </a:r>
          </a:p>
          <a:p>
            <a:r>
              <a:rPr lang="en-US" sz="2800" dirty="0" smtClean="0"/>
              <a:t>ANSI standard compliant implementation</a:t>
            </a:r>
            <a:endParaRPr lang="en-US" sz="2800" dirty="0"/>
          </a:p>
        </p:txBody>
      </p:sp>
      <p:sp>
        <p:nvSpPr>
          <p:cNvPr id="6" name="Rectangle 5"/>
          <p:cNvSpPr/>
          <p:nvPr/>
        </p:nvSpPr>
        <p:spPr>
          <a:xfrm>
            <a:off x="1755354" y="3494762"/>
            <a:ext cx="8077200" cy="3156559"/>
          </a:xfrm>
          <a:prstGeom prst="rect">
            <a:avLst/>
          </a:prstGeom>
          <a:solidFill>
            <a:srgbClr val="FFFFFF"/>
          </a:solidFill>
          <a:ln w="12700" cap="flat" cmpd="sng" algn="ctr">
            <a:solidFill>
              <a:srgbClr val="000000"/>
            </a:solidFill>
            <a:prstDash val="solid"/>
          </a:ln>
          <a:effectLst>
            <a:outerShdw blurRad="50800" dist="38100" dir="2700000" algn="tl" rotWithShape="0">
              <a:prstClr val="black">
                <a:alpha val="40000"/>
              </a:prstClr>
            </a:outerShdw>
          </a:effectLst>
        </p:spPr>
        <p:txBody>
          <a:bodyPr lIns="274320" tIns="182880" rIns="274320" bIns="182880" rtlCol="0" anchor="t" anchorCtr="0"/>
          <a:lstStyle/>
          <a:p>
            <a:pPr marL="0" marR="0" lvl="0" indent="0" defTabSz="914400" eaLnBrk="1" fontAlgn="auto" latinLnBrk="0" hangingPunct="1">
              <a:lnSpc>
                <a:spcPct val="115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0000FF"/>
                </a:solidFill>
                <a:effectLst/>
                <a:uLnTx/>
                <a:uFillTx/>
                <a:latin typeface="Courier New"/>
                <a:ea typeface="SimSun"/>
                <a:cs typeface="Times New Roman"/>
              </a:rPr>
              <a:t>CREATE SEQUENCE </a:t>
            </a:r>
            <a:r>
              <a:rPr kumimoji="0" lang="en-US" sz="1800" b="0" i="0" u="none" strike="noStrike" kern="0" cap="none" spc="0" normalizeH="0" baseline="0" noProof="0" dirty="0" err="1" smtClean="0">
                <a:ln>
                  <a:noFill/>
                </a:ln>
                <a:solidFill>
                  <a:srgbClr val="000000"/>
                </a:solidFill>
                <a:effectLst/>
                <a:uLnTx/>
                <a:uFillTx/>
                <a:latin typeface="Courier New"/>
                <a:ea typeface="SimSun"/>
                <a:cs typeface="Times New Roman"/>
              </a:rPr>
              <a:t>MySchema.IdSequence</a:t>
            </a:r>
            <a:r>
              <a:rPr kumimoji="0" lang="en-US" sz="1800" b="0" i="0" u="none" strike="noStrike" kern="0" cap="none" spc="0" normalizeH="0" baseline="0" noProof="0" dirty="0" smtClean="0">
                <a:ln>
                  <a:noFill/>
                </a:ln>
                <a:solidFill>
                  <a:srgbClr val="FFFFFF"/>
                </a:solidFill>
                <a:effectLst/>
                <a:uLnTx/>
                <a:uFillTx/>
                <a:latin typeface="Courier New"/>
                <a:ea typeface="SimSun"/>
                <a:cs typeface="Times New Roman"/>
              </a:rPr>
              <a:t/>
            </a:r>
            <a:br>
              <a:rPr kumimoji="0" lang="en-US" sz="1800" b="0" i="0" u="none" strike="noStrike" kern="0" cap="none" spc="0" normalizeH="0" baseline="0" noProof="0" dirty="0" smtClean="0">
                <a:ln>
                  <a:noFill/>
                </a:ln>
                <a:solidFill>
                  <a:srgbClr val="FFFFFF"/>
                </a:solidFill>
                <a:effectLst/>
                <a:uLnTx/>
                <a:uFillTx/>
                <a:latin typeface="Courier New"/>
                <a:ea typeface="SimSun"/>
                <a:cs typeface="Times New Roman"/>
              </a:rPr>
            </a:b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AS INT</a:t>
            </a:r>
            <a:b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b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START WITH</a:t>
            </a:r>
            <a:r>
              <a:rPr kumimoji="0" lang="en-US" sz="1800" b="0" i="0" u="none" strike="noStrike" kern="0" cap="none" spc="0" normalizeH="0" baseline="0" noProof="0" dirty="0" smtClean="0">
                <a:ln>
                  <a:noFill/>
                </a:ln>
                <a:solidFill>
                  <a:srgbClr val="FFFFFF"/>
                </a:solidFill>
                <a:effectLst/>
                <a:uLnTx/>
                <a:uFillTx/>
                <a:latin typeface="Courier New"/>
                <a:ea typeface="SimSun"/>
                <a:cs typeface="Times New Roman"/>
              </a:rPr>
              <a:t> </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10000</a:t>
            </a:r>
            <a:r>
              <a:rPr kumimoji="0" lang="en-US" sz="1800" b="0" i="0" u="none" strike="noStrike" kern="0" cap="none" spc="0" normalizeH="0" baseline="0" noProof="0" dirty="0" smtClean="0">
                <a:ln>
                  <a:noFill/>
                </a:ln>
                <a:solidFill>
                  <a:srgbClr val="FFFFFF"/>
                </a:solidFill>
                <a:effectLst/>
                <a:uLnTx/>
                <a:uFillTx/>
                <a:latin typeface="Courier New"/>
                <a:ea typeface="SimSun"/>
                <a:cs typeface="Times New Roman"/>
              </a:rPr>
              <a:t> </a:t>
            </a: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INCREMENT BY </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1</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a:t>
            </a: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
            </a:r>
            <a:b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b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GO</a:t>
            </a:r>
            <a:r>
              <a:rPr kumimoji="0" lang="en-US" sz="1800" b="0" i="0" u="none" strike="noStrike" kern="0" cap="none" spc="0" normalizeH="0" baseline="0" noProof="0" dirty="0" smtClean="0">
                <a:ln>
                  <a:noFill/>
                </a:ln>
                <a:solidFill>
                  <a:srgbClr val="64BE46">
                    <a:lumMod val="50000"/>
                  </a:srgbClr>
                </a:solidFill>
                <a:effectLst/>
                <a:uLnTx/>
                <a:uFillTx/>
                <a:latin typeface="Courier New"/>
                <a:ea typeface="SimSun"/>
                <a:cs typeface="Times New Roman"/>
              </a:rPr>
              <a:t/>
            </a:r>
            <a:br>
              <a:rPr kumimoji="0" lang="en-US" sz="1800" b="0" i="0" u="none" strike="noStrike" kern="0" cap="none" spc="0" normalizeH="0" baseline="0" noProof="0" dirty="0" smtClean="0">
                <a:ln>
                  <a:noFill/>
                </a:ln>
                <a:solidFill>
                  <a:srgbClr val="64BE46">
                    <a:lumMod val="50000"/>
                  </a:srgbClr>
                </a:solidFill>
                <a:effectLst/>
                <a:uLnTx/>
                <a:uFillTx/>
                <a:latin typeface="Courier New"/>
                <a:ea typeface="SimSun"/>
                <a:cs typeface="Times New Roman"/>
              </a:rPr>
            </a:br>
            <a:r>
              <a:rPr kumimoji="0" lang="en-US" sz="1800" b="0" i="0" u="none" strike="noStrike" kern="0" cap="none" spc="0" normalizeH="0" baseline="0" noProof="0" dirty="0" smtClean="0">
                <a:ln>
                  <a:noFill/>
                </a:ln>
                <a:solidFill>
                  <a:srgbClr val="64BE46">
                    <a:lumMod val="50000"/>
                  </a:srgbClr>
                </a:solidFill>
                <a:effectLst/>
                <a:uLnTx/>
                <a:uFillTx/>
                <a:latin typeface="Courier New"/>
                <a:ea typeface="SimSun"/>
                <a:cs typeface="Times New Roman"/>
              </a:rPr>
              <a:t/>
            </a:r>
            <a:br>
              <a:rPr kumimoji="0" lang="en-US" sz="1800" b="0" i="0" u="none" strike="noStrike" kern="0" cap="none" spc="0" normalizeH="0" baseline="0" noProof="0" dirty="0" smtClean="0">
                <a:ln>
                  <a:noFill/>
                </a:ln>
                <a:solidFill>
                  <a:srgbClr val="64BE46">
                    <a:lumMod val="50000"/>
                  </a:srgbClr>
                </a:solidFill>
                <a:effectLst/>
                <a:uLnTx/>
                <a:uFillTx/>
                <a:latin typeface="Courier New"/>
                <a:ea typeface="SimSun"/>
                <a:cs typeface="Times New Roman"/>
              </a:rPr>
            </a:b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INSERT INTO </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Employees </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a:t>
            </a:r>
            <a:r>
              <a:rPr kumimoji="0" lang="en-US" sz="1800" b="0" i="0" u="none" strike="noStrike" kern="0" cap="none" spc="0" normalizeH="0" baseline="0" noProof="0" dirty="0" err="1" smtClean="0">
                <a:ln>
                  <a:noFill/>
                </a:ln>
                <a:solidFill>
                  <a:srgbClr val="000000"/>
                </a:solidFill>
                <a:effectLst/>
                <a:uLnTx/>
                <a:uFillTx/>
                <a:latin typeface="Courier New"/>
                <a:ea typeface="SimSun"/>
                <a:cs typeface="Times New Roman"/>
              </a:rPr>
              <a:t>EmployeeId</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 Name</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a:t>
            </a:r>
          </a:p>
          <a:p>
            <a:pPr marL="0" marR="0" lvl="0" indent="0" defTabSz="914400" eaLnBrk="1" fontAlgn="auto" latinLnBrk="0" hangingPunct="1">
              <a:lnSpc>
                <a:spcPct val="115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   </a:t>
            </a: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VALUES</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 (</a:t>
            </a:r>
            <a:r>
              <a:rPr kumimoji="0" lang="en-US" sz="1800" b="1" i="0" u="none" strike="noStrike" kern="0" cap="none" spc="0" normalizeH="0" baseline="0" noProof="0" dirty="0" smtClean="0">
                <a:ln>
                  <a:noFill/>
                </a:ln>
                <a:solidFill>
                  <a:srgbClr val="0000FF"/>
                </a:solidFill>
                <a:effectLst/>
                <a:uLnTx/>
                <a:uFillTx/>
                <a:latin typeface="Courier New"/>
                <a:ea typeface="SimSun"/>
                <a:cs typeface="Times New Roman"/>
              </a:rPr>
              <a:t>NEXT VALUE FOR</a:t>
            </a:r>
            <a:r>
              <a:rPr kumimoji="0" lang="en-US" sz="1800" b="1" i="0" u="none" strike="noStrike" kern="0" cap="none" spc="0" normalizeH="0" baseline="0" noProof="0" dirty="0" smtClean="0">
                <a:ln>
                  <a:noFill/>
                </a:ln>
                <a:solidFill>
                  <a:srgbClr val="000000"/>
                </a:solidFill>
                <a:effectLst/>
                <a:uLnTx/>
                <a:uFillTx/>
                <a:latin typeface="Courier New"/>
                <a:ea typeface="SimSun"/>
                <a:cs typeface="Times New Roman"/>
              </a:rPr>
              <a:t> </a:t>
            </a:r>
            <a:r>
              <a:rPr kumimoji="0" lang="en-US" sz="1800" b="0" i="0" u="none" strike="noStrike" kern="0" cap="none" spc="0" normalizeH="0" baseline="0" noProof="0" dirty="0" err="1" smtClean="0">
                <a:ln>
                  <a:noFill/>
                </a:ln>
                <a:solidFill>
                  <a:srgbClr val="000000"/>
                </a:solidFill>
                <a:effectLst/>
                <a:uLnTx/>
                <a:uFillTx/>
                <a:latin typeface="Courier New"/>
                <a:ea typeface="SimSun"/>
                <a:cs typeface="Times New Roman"/>
              </a:rPr>
              <a:t>MySchema.IdSequence</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a:t>
            </a:r>
            <a:r>
              <a:rPr kumimoji="0" lang="en-US" sz="1800" b="0" i="0" u="none" strike="noStrike" kern="0" cap="none" spc="0" normalizeH="0" baseline="0" noProof="0" dirty="0" smtClean="0">
                <a:ln>
                  <a:noFill/>
                </a:ln>
                <a:solidFill>
                  <a:srgbClr val="FFFFFF"/>
                </a:solidFill>
                <a:effectLst/>
                <a:uLnTx/>
                <a:uFillTx/>
                <a:latin typeface="Courier New"/>
                <a:ea typeface="SimSun"/>
                <a:cs typeface="Times New Roman"/>
              </a:rPr>
              <a:t> </a:t>
            </a:r>
            <a:r>
              <a:rPr kumimoji="0" lang="en-US" sz="1800" b="0" i="0" u="none" strike="noStrike" kern="0" cap="none" spc="0" normalizeH="0" baseline="0" noProof="0" dirty="0" smtClean="0">
                <a:ln>
                  <a:noFill/>
                </a:ln>
                <a:solidFill>
                  <a:srgbClr val="FF0000"/>
                </a:solidFill>
                <a:effectLst/>
                <a:uLnTx/>
                <a:uFillTx/>
                <a:latin typeface="Courier New"/>
                <a:ea typeface="SimSun"/>
                <a:cs typeface="Times New Roman"/>
              </a:rPr>
              <a:t>'Jane'</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a:t>
            </a:r>
          </a:p>
          <a:p>
            <a:pPr marL="0" marR="0" lvl="0" indent="0" defTabSz="914400" eaLnBrk="1" fontAlgn="auto" latinLnBrk="0" hangingPunct="1">
              <a:lnSpc>
                <a:spcPct val="115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INSERT INTO </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Contractors </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a:t>
            </a:r>
            <a:r>
              <a:rPr kumimoji="0" lang="en-US" sz="1800" b="0" i="0" u="none" strike="noStrike" kern="0" cap="none" spc="0" normalizeH="0" baseline="0" noProof="0" dirty="0" err="1" smtClean="0">
                <a:ln>
                  <a:noFill/>
                </a:ln>
                <a:solidFill>
                  <a:srgbClr val="000000"/>
                </a:solidFill>
                <a:effectLst/>
                <a:uLnTx/>
                <a:uFillTx/>
                <a:latin typeface="Courier New"/>
                <a:ea typeface="SimSun"/>
                <a:cs typeface="Times New Roman"/>
              </a:rPr>
              <a:t>ContractorId</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 Name</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a:t>
            </a:r>
          </a:p>
          <a:p>
            <a:pPr marL="0" marR="0" lvl="0" indent="0" defTabSz="914400" eaLnBrk="1" fontAlgn="auto" latinLnBrk="0" hangingPunct="1">
              <a:lnSpc>
                <a:spcPct val="115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   </a:t>
            </a:r>
            <a:r>
              <a:rPr kumimoji="0" lang="en-US" sz="1800" b="0" i="0" u="none" strike="noStrike" kern="0" cap="none" spc="0" normalizeH="0" baseline="0" noProof="0" dirty="0" smtClean="0">
                <a:ln>
                  <a:noFill/>
                </a:ln>
                <a:solidFill>
                  <a:srgbClr val="0000FF"/>
                </a:solidFill>
                <a:effectLst/>
                <a:uLnTx/>
                <a:uFillTx/>
                <a:latin typeface="Courier New"/>
                <a:ea typeface="SimSun"/>
                <a:cs typeface="Times New Roman"/>
              </a:rPr>
              <a:t>VALUES</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 (</a:t>
            </a:r>
            <a:r>
              <a:rPr kumimoji="0" lang="en-US" sz="1800" b="1" i="0" u="none" strike="noStrike" kern="0" cap="none" spc="0" normalizeH="0" baseline="0" noProof="0" dirty="0" smtClean="0">
                <a:ln>
                  <a:noFill/>
                </a:ln>
                <a:solidFill>
                  <a:srgbClr val="0000FF"/>
                </a:solidFill>
                <a:effectLst/>
                <a:uLnTx/>
                <a:uFillTx/>
                <a:latin typeface="Courier New"/>
                <a:ea typeface="SimSun"/>
                <a:cs typeface="Times New Roman"/>
              </a:rPr>
              <a:t>NEXT VALUE FOR </a:t>
            </a:r>
            <a:r>
              <a:rPr kumimoji="0" lang="en-US" sz="1800" b="0" i="0" u="none" strike="noStrike" kern="0" cap="none" spc="0" normalizeH="0" baseline="0" noProof="0" dirty="0" err="1" smtClean="0">
                <a:ln>
                  <a:noFill/>
                </a:ln>
                <a:solidFill>
                  <a:srgbClr val="000000"/>
                </a:solidFill>
                <a:effectLst/>
                <a:uLnTx/>
                <a:uFillTx/>
                <a:latin typeface="Courier New"/>
                <a:ea typeface="SimSun"/>
                <a:cs typeface="Times New Roman"/>
              </a:rPr>
              <a:t>MySchema.IdSequence</a:t>
            </a:r>
            <a:r>
              <a:rPr kumimoji="0" lang="en-US" sz="1800" b="0" i="0" u="none" strike="noStrike" kern="0" cap="none" spc="0" normalizeH="0" baseline="0" noProof="0" dirty="0" smtClean="0">
                <a:ln>
                  <a:noFill/>
                </a:ln>
                <a:solidFill>
                  <a:srgbClr val="000000"/>
                </a:solidFill>
                <a:effectLst/>
                <a:uLnTx/>
                <a:uFillTx/>
                <a:latin typeface="Courier New"/>
                <a:ea typeface="SimSun"/>
                <a:cs typeface="Times New Roman"/>
              </a:rPr>
              <a:t>, </a:t>
            </a:r>
            <a:r>
              <a:rPr kumimoji="0" lang="en-US" sz="1800" b="0" i="0" u="none" strike="noStrike" kern="0" cap="none" spc="0" normalizeH="0" baseline="0" noProof="0" dirty="0" smtClean="0">
                <a:ln>
                  <a:noFill/>
                </a:ln>
                <a:solidFill>
                  <a:srgbClr val="FF0000"/>
                </a:solidFill>
                <a:effectLst/>
                <a:uLnTx/>
                <a:uFillTx/>
                <a:latin typeface="Courier New"/>
                <a:ea typeface="SimSun"/>
                <a:cs typeface="Times New Roman"/>
              </a:rPr>
              <a:t>'John'</a:t>
            </a:r>
            <a:r>
              <a:rPr kumimoji="0" lang="en-US" sz="1800" b="0" i="0" u="none" strike="noStrike" kern="0" cap="none" spc="0" normalizeH="0" baseline="0" noProof="0" dirty="0" smtClean="0">
                <a:ln>
                  <a:noFill/>
                </a:ln>
                <a:solidFill>
                  <a:srgbClr val="808080"/>
                </a:solidFill>
                <a:effectLst/>
                <a:uLnTx/>
                <a:uFillTx/>
                <a:latin typeface="Courier New"/>
                <a:ea typeface="SimSun"/>
                <a:cs typeface="Times New Roman"/>
              </a:rPr>
              <a:t>);</a:t>
            </a:r>
          </a:p>
          <a:p>
            <a:pPr marL="0" marR="0" lvl="0" indent="0" defTabSz="914400" eaLnBrk="1" fontAlgn="auto" latinLnBrk="0" hangingPunct="1">
              <a:lnSpc>
                <a:spcPct val="115000"/>
              </a:lnSpc>
              <a:spcBef>
                <a:spcPts val="0"/>
              </a:spcBef>
              <a:spcAft>
                <a:spcPts val="1000"/>
              </a:spcAft>
              <a:buClrTx/>
              <a:buSzTx/>
              <a:buFontTx/>
              <a:buNone/>
              <a:tabLst/>
              <a:defRPr/>
            </a:pPr>
            <a:r>
              <a:rPr kumimoji="0" lang="en-US" sz="1800" b="0" i="0" u="none" strike="noStrike" kern="0" cap="none" spc="0" normalizeH="0" baseline="0" noProof="0" dirty="0" smtClean="0">
                <a:ln>
                  <a:noFill/>
                </a:ln>
                <a:solidFill>
                  <a:srgbClr val="000000"/>
                </a:solidFill>
                <a:effectLst/>
                <a:uLnTx/>
                <a:uFillTx/>
                <a:latin typeface="Segoe"/>
                <a:ea typeface="SimSun"/>
                <a:cs typeface="Times New Roman"/>
              </a:rPr>
              <a:t>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lumMod val="50000"/>
                </a:srgbClr>
              </a:solidFill>
              <a:effectLst/>
              <a:uLnTx/>
              <a:uFillTx/>
              <a:latin typeface="Segoe"/>
              <a:ea typeface="+mn-ea"/>
              <a:cs typeface="+mn-cs"/>
            </a:endParaRPr>
          </a:p>
        </p:txBody>
      </p:sp>
    </p:spTree>
    <p:extLst>
      <p:ext uri="{BB962C8B-B14F-4D97-AF65-F5344CB8AC3E}">
        <p14:creationId xmlns:p14="http://schemas.microsoft.com/office/powerpoint/2010/main" val="491242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New Query &amp; Schema Constructs </a:t>
            </a:r>
            <a:r>
              <a:rPr lang="en-US" dirty="0" smtClean="0"/>
              <a:t/>
            </a:r>
            <a:br>
              <a:rPr lang="en-US" dirty="0" smtClean="0"/>
            </a:br>
            <a:r>
              <a:rPr lang="en-US" dirty="0" smtClean="0"/>
              <a:t>Sequence </a:t>
            </a:r>
            <a:r>
              <a:rPr lang="en-US" dirty="0"/>
              <a:t>Generators</a:t>
            </a:r>
          </a:p>
        </p:txBody>
      </p:sp>
      <p:sp>
        <p:nvSpPr>
          <p:cNvPr id="3" name="Text Placeholder 2"/>
          <p:cNvSpPr>
            <a:spLocks noGrp="1"/>
          </p:cNvSpPr>
          <p:nvPr>
            <p:ph type="body" sz="quarter" idx="10"/>
          </p:nvPr>
        </p:nvSpPr>
        <p:spPr>
          <a:xfrm>
            <a:off x="507868" y="1838617"/>
            <a:ext cx="11173090" cy="5343001"/>
          </a:xfrm>
        </p:spPr>
        <p:txBody>
          <a:bodyPr/>
          <a:lstStyle/>
          <a:p>
            <a:pPr>
              <a:buNone/>
            </a:pPr>
            <a:r>
              <a:rPr lang="en-US" sz="2800" dirty="0">
                <a:solidFill>
                  <a:schemeClr val="tx1"/>
                </a:solidFill>
              </a:rPr>
              <a:t>CREATE SEQUENCE </a:t>
            </a:r>
            <a:r>
              <a:rPr lang="en-US" sz="2800" dirty="0" smtClean="0">
                <a:solidFill>
                  <a:schemeClr val="tx1"/>
                </a:solidFill>
              </a:rPr>
              <a:t/>
            </a:r>
            <a:br>
              <a:rPr lang="en-US" sz="2800" dirty="0" smtClean="0">
                <a:solidFill>
                  <a:schemeClr val="tx1"/>
                </a:solidFill>
              </a:rPr>
            </a:br>
            <a:r>
              <a:rPr lang="en-US" sz="2800" dirty="0" smtClean="0">
                <a:solidFill>
                  <a:schemeClr val="tx1"/>
                </a:solidFill>
              </a:rPr>
              <a:t>      [ </a:t>
            </a:r>
            <a:r>
              <a:rPr lang="en-US" sz="2800" dirty="0">
                <a:solidFill>
                  <a:schemeClr val="tx1"/>
                </a:solidFill>
              </a:rPr>
              <a:t>schema_name . ]  sequence_name</a:t>
            </a:r>
          </a:p>
          <a:p>
            <a:pPr>
              <a:buNone/>
            </a:pPr>
            <a:r>
              <a:rPr lang="en-US" sz="2800" dirty="0">
                <a:solidFill>
                  <a:schemeClr val="tx1"/>
                </a:solidFill>
              </a:rPr>
              <a:t>[ AS </a:t>
            </a:r>
            <a:br>
              <a:rPr lang="en-US" sz="2800" dirty="0">
                <a:solidFill>
                  <a:schemeClr val="tx1"/>
                </a:solidFill>
              </a:rPr>
            </a:br>
            <a:r>
              <a:rPr lang="en-US" sz="2800" dirty="0">
                <a:solidFill>
                  <a:schemeClr val="tx1"/>
                </a:solidFill>
              </a:rPr>
              <a:t>{ &lt;built_in_integer_type&gt; | </a:t>
            </a:r>
            <a:br>
              <a:rPr lang="en-US" sz="2800" dirty="0">
                <a:solidFill>
                  <a:schemeClr val="tx1"/>
                </a:solidFill>
              </a:rPr>
            </a:br>
            <a:r>
              <a:rPr lang="en-US" sz="2800" dirty="0">
                <a:solidFill>
                  <a:schemeClr val="tx1"/>
                </a:solidFill>
              </a:rPr>
              <a:t>   &lt;user-defined_integer_type&gt; } ]</a:t>
            </a:r>
          </a:p>
          <a:p>
            <a:pPr>
              <a:buNone/>
            </a:pPr>
            <a:r>
              <a:rPr lang="en-US" sz="2800" dirty="0">
                <a:solidFill>
                  <a:schemeClr val="tx1"/>
                </a:solidFill>
              </a:rPr>
              <a:t>[ START WITH &lt;constant&gt; ]</a:t>
            </a:r>
          </a:p>
          <a:p>
            <a:pPr>
              <a:buNone/>
            </a:pPr>
            <a:r>
              <a:rPr lang="en-US" sz="2800" dirty="0">
                <a:solidFill>
                  <a:schemeClr val="tx1"/>
                </a:solidFill>
              </a:rPr>
              <a:t>[ INCREMENT BY &lt;constant&gt; ] </a:t>
            </a:r>
          </a:p>
          <a:p>
            <a:pPr>
              <a:buNone/>
            </a:pPr>
            <a:r>
              <a:rPr lang="en-US" sz="2800" dirty="0">
                <a:solidFill>
                  <a:schemeClr val="tx1"/>
                </a:solidFill>
              </a:rPr>
              <a:t>[ MINVALUE &lt;constant&gt; | </a:t>
            </a:r>
            <a:r>
              <a:rPr lang="en-US" sz="2800" u="sng" dirty="0">
                <a:solidFill>
                  <a:schemeClr val="tx1"/>
                </a:solidFill>
              </a:rPr>
              <a:t>NO MINVALUE</a:t>
            </a:r>
            <a:r>
              <a:rPr lang="en-US" sz="2800" dirty="0">
                <a:solidFill>
                  <a:schemeClr val="tx1"/>
                </a:solidFill>
              </a:rPr>
              <a:t> ]</a:t>
            </a:r>
          </a:p>
          <a:p>
            <a:pPr>
              <a:buNone/>
            </a:pPr>
            <a:r>
              <a:rPr lang="en-US" sz="2800" dirty="0">
                <a:solidFill>
                  <a:schemeClr val="tx1"/>
                </a:solidFill>
              </a:rPr>
              <a:t>[ MAXVALUE &lt;constant&gt; | </a:t>
            </a:r>
            <a:r>
              <a:rPr lang="en-US" sz="2800" u="sng" dirty="0">
                <a:solidFill>
                  <a:schemeClr val="tx1"/>
                </a:solidFill>
              </a:rPr>
              <a:t>NO MAXVALUE</a:t>
            </a:r>
            <a:r>
              <a:rPr lang="en-US" sz="2800" dirty="0">
                <a:solidFill>
                  <a:schemeClr val="tx1"/>
                </a:solidFill>
              </a:rPr>
              <a:t> ]</a:t>
            </a:r>
          </a:p>
          <a:p>
            <a:pPr>
              <a:buNone/>
            </a:pPr>
            <a:r>
              <a:rPr lang="en-US" sz="2800" dirty="0">
                <a:solidFill>
                  <a:schemeClr val="tx1"/>
                </a:solidFill>
              </a:rPr>
              <a:t>[ CYCLE | </a:t>
            </a:r>
            <a:r>
              <a:rPr lang="en-US" sz="2800" u="sng" dirty="0">
                <a:solidFill>
                  <a:schemeClr val="tx1"/>
                </a:solidFill>
              </a:rPr>
              <a:t>NO CYCLE</a:t>
            </a:r>
            <a:r>
              <a:rPr lang="en-US" sz="2800" dirty="0">
                <a:solidFill>
                  <a:schemeClr val="tx1"/>
                </a:solidFill>
              </a:rPr>
              <a:t> ]</a:t>
            </a:r>
          </a:p>
          <a:p>
            <a:pPr>
              <a:buNone/>
            </a:pPr>
            <a:r>
              <a:rPr lang="en-US" sz="2800" dirty="0">
                <a:solidFill>
                  <a:schemeClr val="tx1"/>
                </a:solidFill>
              </a:rPr>
              <a:t>[ </a:t>
            </a:r>
            <a:r>
              <a:rPr lang="en-US" sz="2800" u="sng" dirty="0">
                <a:solidFill>
                  <a:schemeClr val="tx1"/>
                </a:solidFill>
              </a:rPr>
              <a:t>CACHE</a:t>
            </a:r>
            <a:r>
              <a:rPr lang="en-US" sz="2800" dirty="0">
                <a:solidFill>
                  <a:schemeClr val="tx1"/>
                </a:solidFill>
              </a:rPr>
              <a:t> [&lt;constant&gt; ] | NO CACHE ]</a:t>
            </a:r>
          </a:p>
          <a:p>
            <a:endParaRPr lang="en-US" sz="2800" dirty="0">
              <a:solidFill>
                <a:schemeClr val="tx1"/>
              </a:solidFill>
            </a:endParaRPr>
          </a:p>
        </p:txBody>
      </p:sp>
    </p:spTree>
    <p:extLst>
      <p:ext uri="{BB962C8B-B14F-4D97-AF65-F5344CB8AC3E}">
        <p14:creationId xmlns:p14="http://schemas.microsoft.com/office/powerpoint/2010/main" val="156572228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07868" y="457200"/>
            <a:ext cx="11173090" cy="6324600"/>
          </a:xfrm>
        </p:spPr>
        <p:txBody>
          <a:bodyPr>
            <a:normAutofit/>
          </a:bodyPr>
          <a:lstStyle/>
          <a:p>
            <a:pPr>
              <a:lnSpc>
                <a:spcPct val="100000"/>
              </a:lnSpc>
              <a:buNone/>
            </a:pPr>
            <a:r>
              <a:rPr lang="en-US" sz="600" dirty="0">
                <a:solidFill>
                  <a:schemeClr val="tx1"/>
                </a:solidFill>
              </a:rPr>
              <a:t>			</a:t>
            </a:r>
            <a:r>
              <a:rPr lang="en-US" sz="1900" dirty="0" smtClean="0">
                <a:solidFill>
                  <a:schemeClr val="tx1"/>
                </a:solidFill>
              </a:rPr>
              <a:t>SELECT </a:t>
            </a:r>
            <a:endParaRPr lang="en-US" sz="1900" dirty="0">
              <a:solidFill>
                <a:schemeClr val="tx1"/>
              </a:solidFill>
            </a:endParaRPr>
          </a:p>
          <a:p>
            <a:pPr>
              <a:lnSpc>
                <a:spcPct val="100000"/>
              </a:lnSpc>
              <a:buNone/>
            </a:pPr>
            <a:r>
              <a:rPr lang="en-US" sz="1900" b="1" dirty="0">
                <a:solidFill>
                  <a:schemeClr val="tx1"/>
                </a:solidFill>
              </a:rPr>
              <a:t>			</a:t>
            </a:r>
            <a:r>
              <a:rPr lang="en-US" sz="1900" b="1" dirty="0" smtClean="0">
                <a:solidFill>
                  <a:schemeClr val="tx1"/>
                </a:solidFill>
              </a:rPr>
              <a:t>    </a:t>
            </a:r>
            <a:r>
              <a:rPr lang="en-US" sz="1900" b="1" u="sng" dirty="0">
                <a:solidFill>
                  <a:schemeClr val="tx1"/>
                </a:solidFill>
              </a:rPr>
              <a:t>NEXT VALUE FOR MySequence </a:t>
            </a:r>
            <a:r>
              <a:rPr lang="en-US" sz="1900" b="1" dirty="0">
                <a:solidFill>
                  <a:schemeClr val="tx1"/>
                </a:solidFill>
              </a:rPr>
              <a:t/>
            </a:r>
            <a:br>
              <a:rPr lang="en-US" sz="1900" b="1" dirty="0">
                <a:solidFill>
                  <a:schemeClr val="tx1"/>
                </a:solidFill>
              </a:rPr>
            </a:br>
            <a:r>
              <a:rPr lang="en-US" sz="1900" b="1" dirty="0">
                <a:solidFill>
                  <a:schemeClr val="tx1"/>
                </a:solidFill>
              </a:rPr>
              <a:t>		</a:t>
            </a:r>
            <a:r>
              <a:rPr lang="en-US" sz="1900" b="1" dirty="0" smtClean="0">
                <a:solidFill>
                  <a:schemeClr val="tx1"/>
                </a:solidFill>
              </a:rPr>
              <a:t>    </a:t>
            </a:r>
            <a:r>
              <a:rPr lang="en-US" sz="1900" dirty="0">
                <a:solidFill>
                  <a:schemeClr val="tx1"/>
                </a:solidFill>
              </a:rPr>
              <a:t>,….</a:t>
            </a:r>
          </a:p>
          <a:p>
            <a:pPr>
              <a:lnSpc>
                <a:spcPct val="100000"/>
              </a:lnSpc>
              <a:buNone/>
            </a:pPr>
            <a:r>
              <a:rPr lang="en-US" sz="1900" dirty="0">
                <a:solidFill>
                  <a:schemeClr val="tx1"/>
                </a:solidFill>
              </a:rPr>
              <a:t>			</a:t>
            </a:r>
            <a:r>
              <a:rPr lang="en-US" sz="1900" dirty="0" smtClean="0">
                <a:solidFill>
                  <a:schemeClr val="tx1"/>
                </a:solidFill>
              </a:rPr>
              <a:t>FROM </a:t>
            </a:r>
            <a:r>
              <a:rPr lang="en-US" sz="1900" dirty="0">
                <a:solidFill>
                  <a:schemeClr val="tx1"/>
                </a:solidFill>
              </a:rPr>
              <a:t>MyTable;</a:t>
            </a:r>
            <a:r>
              <a:rPr lang="en-US" sz="1100" dirty="0">
                <a:solidFill>
                  <a:schemeClr val="tx1"/>
                </a:solidFill>
              </a:rPr>
              <a:t/>
            </a:r>
            <a:br>
              <a:rPr lang="en-US" sz="1100" dirty="0">
                <a:solidFill>
                  <a:schemeClr val="tx1"/>
                </a:solidFill>
              </a:rPr>
            </a:br>
            <a:endParaRPr lang="en-US" sz="1200" dirty="0">
              <a:solidFill>
                <a:schemeClr val="tx1"/>
              </a:solidFill>
            </a:endParaRPr>
          </a:p>
          <a:p>
            <a:pPr>
              <a:lnSpc>
                <a:spcPct val="100000"/>
              </a:lnSpc>
            </a:pPr>
            <a:r>
              <a:rPr lang="en-US" sz="2400" dirty="0" smtClean="0">
                <a:solidFill>
                  <a:schemeClr val="tx1"/>
                </a:solidFill>
              </a:rPr>
              <a:t>Generates a </a:t>
            </a:r>
            <a:r>
              <a:rPr lang="en-US" sz="2400" b="1" dirty="0" smtClean="0">
                <a:solidFill>
                  <a:schemeClr val="tx1"/>
                </a:solidFill>
              </a:rPr>
              <a:t>Predictable</a:t>
            </a:r>
            <a:r>
              <a:rPr lang="en-US" sz="2400" dirty="0" smtClean="0">
                <a:solidFill>
                  <a:schemeClr val="tx1"/>
                </a:solidFill>
              </a:rPr>
              <a:t> </a:t>
            </a:r>
            <a:r>
              <a:rPr lang="en-US" sz="2400" dirty="0">
                <a:solidFill>
                  <a:schemeClr val="tx1"/>
                </a:solidFill>
              </a:rPr>
              <a:t>number of </a:t>
            </a:r>
            <a:r>
              <a:rPr lang="en-US" sz="2400" dirty="0" smtClean="0">
                <a:solidFill>
                  <a:schemeClr val="tx1"/>
                </a:solidFill>
              </a:rPr>
              <a:t>values</a:t>
            </a:r>
            <a:endParaRPr lang="en-US" sz="2400" dirty="0">
              <a:solidFill>
                <a:schemeClr val="tx1"/>
              </a:solidFill>
            </a:endParaRPr>
          </a:p>
          <a:p>
            <a:pPr lvl="1">
              <a:lnSpc>
                <a:spcPct val="100000"/>
              </a:lnSpc>
            </a:pPr>
            <a:r>
              <a:rPr lang="en-US" sz="1600" dirty="0">
                <a:solidFill>
                  <a:schemeClr val="tx1"/>
                </a:solidFill>
              </a:rPr>
              <a:t>Achieved by restricting where in a statement (and in which statements) NEXT VALUE FOR can be used</a:t>
            </a:r>
          </a:p>
          <a:p>
            <a:pPr>
              <a:lnSpc>
                <a:spcPct val="100000"/>
              </a:lnSpc>
            </a:pPr>
            <a:r>
              <a:rPr lang="en-US" sz="2400" dirty="0">
                <a:solidFill>
                  <a:schemeClr val="tx1"/>
                </a:solidFill>
              </a:rPr>
              <a:t>Semantically correct support for </a:t>
            </a:r>
            <a:r>
              <a:rPr lang="en-US" sz="2400" dirty="0" smtClean="0">
                <a:solidFill>
                  <a:schemeClr val="tx1"/>
                </a:solidFill>
              </a:rPr>
              <a:t>generating values based on an order</a:t>
            </a:r>
            <a:r>
              <a:rPr lang="en-US" sz="2400" b="1" dirty="0">
                <a:solidFill>
                  <a:schemeClr val="tx1"/>
                </a:solidFill>
              </a:rPr>
              <a:t/>
            </a:r>
            <a:br>
              <a:rPr lang="en-US" sz="2400" b="1" dirty="0">
                <a:solidFill>
                  <a:schemeClr val="tx1"/>
                </a:solidFill>
              </a:rPr>
            </a:br>
            <a:r>
              <a:rPr lang="en-US" sz="2400" dirty="0">
                <a:solidFill>
                  <a:schemeClr val="tx1"/>
                </a:solidFill>
              </a:rPr>
              <a:t>through the OVER-clause (extension to ANSI)</a:t>
            </a:r>
            <a:br>
              <a:rPr lang="en-US" sz="2400" dirty="0">
                <a:solidFill>
                  <a:schemeClr val="tx1"/>
                </a:solidFill>
              </a:rPr>
            </a:br>
            <a:r>
              <a:rPr lang="en-US" sz="2400" dirty="0">
                <a:solidFill>
                  <a:schemeClr val="tx1"/>
                </a:solidFill>
              </a:rPr>
              <a:t> </a:t>
            </a:r>
            <a:r>
              <a:rPr lang="en-US" sz="1600" dirty="0">
                <a:solidFill>
                  <a:schemeClr val="tx1"/>
                </a:solidFill>
              </a:rPr>
              <a:t>SELECT </a:t>
            </a:r>
            <a:br>
              <a:rPr lang="en-US" sz="1600" dirty="0">
                <a:solidFill>
                  <a:schemeClr val="tx1"/>
                </a:solidFill>
              </a:rPr>
            </a:br>
            <a:r>
              <a:rPr lang="en-US" sz="1600" dirty="0">
                <a:solidFill>
                  <a:schemeClr val="tx1"/>
                </a:solidFill>
              </a:rPr>
              <a:t>       NEXT VALUE FOR </a:t>
            </a:r>
            <a:r>
              <a:rPr lang="en-US" sz="1600" dirty="0" err="1">
                <a:solidFill>
                  <a:schemeClr val="tx1"/>
                </a:solidFill>
              </a:rPr>
              <a:t>MySeq</a:t>
            </a:r>
            <a:r>
              <a:rPr lang="en-US" sz="1600" dirty="0">
                <a:solidFill>
                  <a:schemeClr val="tx1"/>
                </a:solidFill>
              </a:rPr>
              <a:t> </a:t>
            </a:r>
            <a:r>
              <a:rPr lang="en-US" sz="1600" b="1" dirty="0">
                <a:solidFill>
                  <a:schemeClr val="tx1"/>
                </a:solidFill>
              </a:rPr>
              <a:t>OVER (ORDER BY OrderDate ASC) </a:t>
            </a:r>
            <a:r>
              <a:rPr lang="en-US" sz="1600" dirty="0">
                <a:solidFill>
                  <a:schemeClr val="tx1"/>
                </a:solidFill>
              </a:rPr>
              <a:t>AS </a:t>
            </a:r>
            <a:r>
              <a:rPr lang="en-US" sz="1600" dirty="0" err="1">
                <a:solidFill>
                  <a:schemeClr val="tx1"/>
                </a:solidFill>
              </a:rPr>
              <a:t>OrderId</a:t>
            </a:r>
            <a:r>
              <a:rPr lang="en-US" sz="1600" dirty="0">
                <a:solidFill>
                  <a:schemeClr val="tx1"/>
                </a:solidFill>
              </a:rPr>
              <a:t/>
            </a:r>
            <a:br>
              <a:rPr lang="en-US" sz="1600" dirty="0">
                <a:solidFill>
                  <a:schemeClr val="tx1"/>
                </a:solidFill>
              </a:rPr>
            </a:br>
            <a:r>
              <a:rPr lang="en-US" sz="1600" dirty="0">
                <a:solidFill>
                  <a:schemeClr val="tx1"/>
                </a:solidFill>
              </a:rPr>
              <a:t>       ,OrderDate</a:t>
            </a:r>
            <a:br>
              <a:rPr lang="en-US" sz="1600" dirty="0">
                <a:solidFill>
                  <a:schemeClr val="tx1"/>
                </a:solidFill>
              </a:rPr>
            </a:br>
            <a:r>
              <a:rPr lang="en-US" sz="1600" dirty="0">
                <a:solidFill>
                  <a:schemeClr val="tx1"/>
                </a:solidFill>
              </a:rPr>
              <a:t>       ,</a:t>
            </a:r>
            <a:r>
              <a:rPr lang="en-US" sz="1600" dirty="0" err="1">
                <a:solidFill>
                  <a:schemeClr val="tx1"/>
                </a:solidFill>
              </a:rPr>
              <a:t>CustomerId</a:t>
            </a:r>
            <a:r>
              <a:rPr lang="en-US" sz="1600" dirty="0">
                <a:solidFill>
                  <a:schemeClr val="tx1"/>
                </a:solidFill>
              </a:rPr>
              <a:t/>
            </a:r>
            <a:br>
              <a:rPr lang="en-US" sz="1600" dirty="0">
                <a:solidFill>
                  <a:schemeClr val="tx1"/>
                </a:solidFill>
              </a:rPr>
            </a:br>
            <a:r>
              <a:rPr lang="en-US" sz="1600" dirty="0">
                <a:solidFill>
                  <a:schemeClr val="tx1"/>
                </a:solidFill>
              </a:rPr>
              <a:t> FROM Orders; </a:t>
            </a:r>
            <a:endParaRPr lang="en-US" sz="1400" dirty="0" smtClean="0">
              <a:solidFill>
                <a:schemeClr val="tx1"/>
              </a:solidFill>
            </a:endParaRPr>
          </a:p>
          <a:p>
            <a:pPr>
              <a:lnSpc>
                <a:spcPct val="100000"/>
              </a:lnSpc>
            </a:pPr>
            <a:r>
              <a:rPr lang="en-US" sz="2400" dirty="0" smtClean="0">
                <a:solidFill>
                  <a:schemeClr val="tx1"/>
                </a:solidFill>
              </a:rPr>
              <a:t>Supported in DEFAULT constraints</a:t>
            </a:r>
          </a:p>
          <a:p>
            <a:pPr>
              <a:lnSpc>
                <a:spcPct val="100000"/>
              </a:lnSpc>
            </a:pPr>
            <a:r>
              <a:rPr lang="en-US" sz="2400" dirty="0" smtClean="0">
                <a:solidFill>
                  <a:schemeClr val="tx1"/>
                </a:solidFill>
              </a:rPr>
              <a:t>Supports fetching a </a:t>
            </a:r>
            <a:r>
              <a:rPr lang="en-US" sz="2400" b="1" dirty="0" smtClean="0">
                <a:solidFill>
                  <a:schemeClr val="tx1"/>
                </a:solidFill>
              </a:rPr>
              <a:t>range</a:t>
            </a:r>
            <a:r>
              <a:rPr lang="en-US" sz="2400" dirty="0" smtClean="0">
                <a:solidFill>
                  <a:schemeClr val="tx1"/>
                </a:solidFill>
              </a:rPr>
              <a:t> using </a:t>
            </a:r>
            <a:r>
              <a:rPr lang="en-US" sz="2400" b="1" i="1" dirty="0" err="1" smtClean="0">
                <a:solidFill>
                  <a:schemeClr val="tx1"/>
                </a:solidFill>
              </a:rPr>
              <a:t>sp_sequence_get_range</a:t>
            </a:r>
            <a:endParaRPr lang="en-US" sz="2400" b="1" i="1" dirty="0" smtClean="0">
              <a:solidFill>
                <a:schemeClr val="tx1"/>
              </a:solidFill>
            </a:endParaRPr>
          </a:p>
        </p:txBody>
      </p:sp>
    </p:spTree>
    <p:extLst>
      <p:ext uri="{BB962C8B-B14F-4D97-AF65-F5344CB8AC3E}">
        <p14:creationId xmlns:p14="http://schemas.microsoft.com/office/powerpoint/2010/main" val="7277379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1_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TENA11_BreakoutSession_Template_16x9_Final_0324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DBI318</Session_x0020_Code>
    <ProductTaxHTField0 xmlns="2295e2e7-0eeb-498e-8716-217bb2ee6ee3">
      <Terms xmlns="http://schemas.microsoft.com/office/infopath/2007/PartnerControls"/>
    </ProductTaxHTField0>
    <Presentation_x0020_Date xmlns="2295e2e7-0eeb-498e-8716-217bb2ee6ee3">2011-05-16T00:00:00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2.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93833E7-CDA5-4E4A-AF0B-36A91B78C9EF}">
  <ds:schemaRefs>
    <ds:schemaRef ds:uri="2295e2e7-0eeb-498e-8716-217bb2ee6ee3"/>
    <ds:schemaRef ds:uri="http://purl.org/dc/elements/1.1/"/>
    <ds:schemaRef ds:uri="http://schemas.microsoft.com/office/2006/documentManagement/types"/>
    <ds:schemaRef ds:uri="8b529f77-48ab-4581-b468-93f09345b8aa"/>
    <ds:schemaRef ds:uri="http://purl.org/dc/terms/"/>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DBI318_TSQL_Cookbook</Template>
  <TotalTime>965</TotalTime>
  <Words>1853</Words>
  <Application>Microsoft Office PowerPoint</Application>
  <PresentationFormat>Custom</PresentationFormat>
  <Paragraphs>318</Paragraphs>
  <Slides>34</Slides>
  <Notes>9</Notes>
  <HiddenSlides>0</HiddenSlides>
  <MMClips>0</MMClips>
  <ScaleCrop>false</ScaleCrop>
  <HeadingPairs>
    <vt:vector size="4" baseType="variant">
      <vt:variant>
        <vt:lpstr>Theme</vt:lpstr>
      </vt:variant>
      <vt:variant>
        <vt:i4>3</vt:i4>
      </vt:variant>
      <vt:variant>
        <vt:lpstr>Slide Titles</vt:lpstr>
      </vt:variant>
      <vt:variant>
        <vt:i4>34</vt:i4>
      </vt:variant>
    </vt:vector>
  </HeadingPairs>
  <TitlesOfParts>
    <vt:vector size="37" baseType="lpstr">
      <vt:lpstr>TENA11_BreakoutSession_Template_16x9_Final (2)</vt:lpstr>
      <vt:lpstr>1_White with Consolas font for code slides</vt:lpstr>
      <vt:lpstr>TENA11_BreakoutSession_Template_16x9_Final_032411</vt:lpstr>
      <vt:lpstr>The T-SQL Cookbook: What's Cool in Microsoft SQL Server 2008 R2 and New in SQL Server Code-Named “Denali”</vt:lpstr>
      <vt:lpstr>Where do I work?</vt:lpstr>
      <vt:lpstr>Overview</vt:lpstr>
      <vt:lpstr>Reminders about Important  T-SQL Features in SQL Server 2008 </vt:lpstr>
      <vt:lpstr>Over to SQL Server Code-named Denali</vt:lpstr>
      <vt:lpstr>New Query &amp; Schema Constructs</vt:lpstr>
      <vt:lpstr>New Query &amp; Schema Constructs  Sequence Generators</vt:lpstr>
      <vt:lpstr>New Query &amp; Schema Constructs  Sequence Generators</vt:lpstr>
      <vt:lpstr>PowerPoint Presentation</vt:lpstr>
      <vt:lpstr>SQL Server Code-named Denali</vt:lpstr>
      <vt:lpstr>The Error Handling Quiz </vt:lpstr>
      <vt:lpstr>Error Actions != Severity Levels</vt:lpstr>
      <vt:lpstr>What is in Denali?   </vt:lpstr>
      <vt:lpstr>SQL Server Code-named Denali</vt:lpstr>
      <vt:lpstr>Improvements to Dynamic SQL</vt:lpstr>
      <vt:lpstr>Enforcing the contract</vt:lpstr>
      <vt:lpstr>SQL Server Code-named Denali</vt:lpstr>
      <vt:lpstr>Additional Scalar Functions</vt:lpstr>
      <vt:lpstr>Additional Scalar Functions</vt:lpstr>
      <vt:lpstr>SQL Server Code-named Denali</vt:lpstr>
      <vt:lpstr>Robust Result set Metadata Discovery      = “Finally replacing SET FMTONLY ON” </vt:lpstr>
      <vt:lpstr>Robust Result set Metadata Discovery</vt:lpstr>
      <vt:lpstr>Robust Result set Metadata Discovery</vt:lpstr>
      <vt:lpstr>Robust Metadata Discovery for Result Sets – The Guarantee</vt:lpstr>
      <vt:lpstr>… Simplified</vt:lpstr>
      <vt:lpstr>Example</vt:lpstr>
      <vt:lpstr>Questions?</vt:lpstr>
      <vt:lpstr>Related Content</vt:lpstr>
      <vt:lpstr>Database Platform (DAT) Resources</vt:lpstr>
      <vt:lpstr>Resources</vt:lpstr>
      <vt:lpstr>PowerPoint Presentation</vt:lpstr>
      <vt:lpstr>PowerPoint Presentation</vt:lpstr>
      <vt:lpstr>PowerPoint Presentation</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DBI318: The T-SQL Cookbook: What's Cool in Microsoft SQL Server 2008 R2 and New in SQL Server Code-Named "Denali"</dc:title>
  <dc:subject>Microsoft TechEd North America 2011</dc:subject>
  <dc:creator> Tobias Ternström</dc:creator>
  <dc:description>Template Design: Jordan Cayabyab
Formatter: Judi Lee, Silver Fox Productions
Event Date: May 16-19, 2011
Event Location: Atlanta
Audience Type: Developers, IT Pros</dc:description>
  <cp:lastModifiedBy>Shows</cp:lastModifiedBy>
  <cp:revision>30</cp:revision>
  <cp:lastPrinted>2010-05-11T05:02:34Z</cp:lastPrinted>
  <dcterms:created xsi:type="dcterms:W3CDTF">2011-05-14T20:52:27Z</dcterms:created>
  <dcterms:modified xsi:type="dcterms:W3CDTF">2011-05-16T21:22:21Z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