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4"/>
    <p:sldMasterId id="2147483781" r:id="rId5"/>
  </p:sldMasterIdLst>
  <p:notesMasterIdLst>
    <p:notesMasterId r:id="rId66"/>
  </p:notesMasterIdLst>
  <p:handoutMasterIdLst>
    <p:handoutMasterId r:id="rId67"/>
  </p:handoutMasterIdLst>
  <p:sldIdLst>
    <p:sldId id="401" r:id="rId6"/>
    <p:sldId id="375" r:id="rId7"/>
    <p:sldId id="359" r:id="rId8"/>
    <p:sldId id="385" r:id="rId9"/>
    <p:sldId id="405" r:id="rId10"/>
    <p:sldId id="361" r:id="rId11"/>
    <p:sldId id="362" r:id="rId12"/>
    <p:sldId id="360" r:id="rId13"/>
    <p:sldId id="418" r:id="rId14"/>
    <p:sldId id="421" r:id="rId15"/>
    <p:sldId id="379" r:id="rId16"/>
    <p:sldId id="407" r:id="rId17"/>
    <p:sldId id="380" r:id="rId18"/>
    <p:sldId id="387" r:id="rId19"/>
    <p:sldId id="392" r:id="rId20"/>
    <p:sldId id="358" r:id="rId21"/>
    <p:sldId id="422" r:id="rId22"/>
    <p:sldId id="302" r:id="rId23"/>
    <p:sldId id="344" r:id="rId24"/>
    <p:sldId id="345" r:id="rId25"/>
    <p:sldId id="346" r:id="rId26"/>
    <p:sldId id="423" r:id="rId27"/>
    <p:sldId id="394" r:id="rId28"/>
    <p:sldId id="347" r:id="rId29"/>
    <p:sldId id="424" r:id="rId30"/>
    <p:sldId id="306" r:id="rId31"/>
    <p:sldId id="425" r:id="rId32"/>
    <p:sldId id="426" r:id="rId33"/>
    <p:sldId id="305" r:id="rId34"/>
    <p:sldId id="395" r:id="rId35"/>
    <p:sldId id="308" r:id="rId36"/>
    <p:sldId id="417" r:id="rId37"/>
    <p:sldId id="377" r:id="rId38"/>
    <p:sldId id="382" r:id="rId39"/>
    <p:sldId id="363" r:id="rId40"/>
    <p:sldId id="365" r:id="rId41"/>
    <p:sldId id="366" r:id="rId42"/>
    <p:sldId id="368" r:id="rId43"/>
    <p:sldId id="367" r:id="rId44"/>
    <p:sldId id="369" r:id="rId45"/>
    <p:sldId id="370" r:id="rId46"/>
    <p:sldId id="386" r:id="rId47"/>
    <p:sldId id="378" r:id="rId48"/>
    <p:sldId id="348" r:id="rId49"/>
    <p:sldId id="416" r:id="rId50"/>
    <p:sldId id="420" r:id="rId51"/>
    <p:sldId id="342" r:id="rId52"/>
    <p:sldId id="353" r:id="rId53"/>
    <p:sldId id="412" r:id="rId54"/>
    <p:sldId id="410" r:id="rId55"/>
    <p:sldId id="411" r:id="rId56"/>
    <p:sldId id="413" r:id="rId57"/>
    <p:sldId id="414" r:id="rId58"/>
    <p:sldId id="383" r:id="rId59"/>
    <p:sldId id="427" r:id="rId60"/>
    <p:sldId id="428" r:id="rId61"/>
    <p:sldId id="429" r:id="rId62"/>
    <p:sldId id="431" r:id="rId63"/>
    <p:sldId id="404" r:id="rId64"/>
    <p:sldId id="398" r:id="rId65"/>
  </p:sldIdLst>
  <p:sldSz cx="12188825" cy="6858000"/>
  <p:notesSz cx="6858000" cy="9144000"/>
  <p:defaultTextStyle>
    <a:defPPr>
      <a:defRPr lang="en-US"/>
    </a:defPPr>
    <a:lvl1pPr marL="0" algn="l" defTabSz="1218937" rtl="0" eaLnBrk="1" latinLnBrk="0" hangingPunct="1">
      <a:defRPr sz="2400" kern="1200">
        <a:solidFill>
          <a:schemeClr val="tx1"/>
        </a:solidFill>
        <a:latin typeface="+mn-lt"/>
        <a:ea typeface="+mn-ea"/>
        <a:cs typeface="+mn-cs"/>
      </a:defRPr>
    </a:lvl1pPr>
    <a:lvl2pPr marL="609469" algn="l" defTabSz="1218937" rtl="0" eaLnBrk="1" latinLnBrk="0" hangingPunct="1">
      <a:defRPr sz="2400" kern="1200">
        <a:solidFill>
          <a:schemeClr val="tx1"/>
        </a:solidFill>
        <a:latin typeface="+mn-lt"/>
        <a:ea typeface="+mn-ea"/>
        <a:cs typeface="+mn-cs"/>
      </a:defRPr>
    </a:lvl2pPr>
    <a:lvl3pPr marL="1218937" algn="l" defTabSz="1218937" rtl="0" eaLnBrk="1" latinLnBrk="0" hangingPunct="1">
      <a:defRPr sz="2400" kern="1200">
        <a:solidFill>
          <a:schemeClr val="tx1"/>
        </a:solidFill>
        <a:latin typeface="+mn-lt"/>
        <a:ea typeface="+mn-ea"/>
        <a:cs typeface="+mn-cs"/>
      </a:defRPr>
    </a:lvl3pPr>
    <a:lvl4pPr marL="1828407" algn="l" defTabSz="1218937" rtl="0" eaLnBrk="1" latinLnBrk="0" hangingPunct="1">
      <a:defRPr sz="2400" kern="1200">
        <a:solidFill>
          <a:schemeClr val="tx1"/>
        </a:solidFill>
        <a:latin typeface="+mn-lt"/>
        <a:ea typeface="+mn-ea"/>
        <a:cs typeface="+mn-cs"/>
      </a:defRPr>
    </a:lvl4pPr>
    <a:lvl5pPr marL="2437876" algn="l" defTabSz="1218937" rtl="0" eaLnBrk="1" latinLnBrk="0" hangingPunct="1">
      <a:defRPr sz="2400" kern="1200">
        <a:solidFill>
          <a:schemeClr val="tx1"/>
        </a:solidFill>
        <a:latin typeface="+mn-lt"/>
        <a:ea typeface="+mn-ea"/>
        <a:cs typeface="+mn-cs"/>
      </a:defRPr>
    </a:lvl5pPr>
    <a:lvl6pPr marL="3047345" algn="l" defTabSz="1218937" rtl="0" eaLnBrk="1" latinLnBrk="0" hangingPunct="1">
      <a:defRPr sz="2400" kern="1200">
        <a:solidFill>
          <a:schemeClr val="tx1"/>
        </a:solidFill>
        <a:latin typeface="+mn-lt"/>
        <a:ea typeface="+mn-ea"/>
        <a:cs typeface="+mn-cs"/>
      </a:defRPr>
    </a:lvl6pPr>
    <a:lvl7pPr marL="3656813" algn="l" defTabSz="1218937" rtl="0" eaLnBrk="1" latinLnBrk="0" hangingPunct="1">
      <a:defRPr sz="2400" kern="1200">
        <a:solidFill>
          <a:schemeClr val="tx1"/>
        </a:solidFill>
        <a:latin typeface="+mn-lt"/>
        <a:ea typeface="+mn-ea"/>
        <a:cs typeface="+mn-cs"/>
      </a:defRPr>
    </a:lvl7pPr>
    <a:lvl8pPr marL="4266283" algn="l" defTabSz="1218937" rtl="0" eaLnBrk="1" latinLnBrk="0" hangingPunct="1">
      <a:defRPr sz="2400" kern="1200">
        <a:solidFill>
          <a:schemeClr val="tx1"/>
        </a:solidFill>
        <a:latin typeface="+mn-lt"/>
        <a:ea typeface="+mn-ea"/>
        <a:cs typeface="+mn-cs"/>
      </a:defRPr>
    </a:lvl8pPr>
    <a:lvl9pPr marL="4875752" algn="l" defTabSz="1218937" rtl="0" eaLnBrk="1" latinLnBrk="0" hangingPunct="1">
      <a:defRPr sz="2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15B"/>
    <a:srgbClr val="FFFFFF"/>
    <a:srgbClr val="000000"/>
    <a:srgbClr val="F6AE1E"/>
    <a:srgbClr val="F3AF35"/>
    <a:srgbClr val="CCCCCC"/>
    <a:srgbClr val="CCFFCC"/>
    <a:srgbClr val="99CC99"/>
    <a:srgbClr val="FF0066"/>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667" autoAdjust="0"/>
    <p:restoredTop sz="95854" autoAdjust="0"/>
  </p:normalViewPr>
  <p:slideViewPr>
    <p:cSldViewPr snapToGrid="0">
      <p:cViewPr varScale="1">
        <p:scale>
          <a:sx n="106" d="100"/>
          <a:sy n="106" d="100"/>
        </p:scale>
        <p:origin x="-810" y="-84"/>
      </p:cViewPr>
      <p:guideLst>
        <p:guide orient="horz" pos="144"/>
        <p:guide orient="horz" pos="903"/>
        <p:guide orient="horz" pos="1484"/>
        <p:guide orient="horz" pos="1200"/>
        <p:guide orient="horz" pos="2736"/>
        <p:guide orient="horz" pos="4121"/>
        <p:guide pos="3839"/>
        <p:guide pos="320"/>
        <p:guide pos="613"/>
        <p:guide pos="7358"/>
        <p:guide pos="1150"/>
        <p:guide pos="7063"/>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9D76C-944B-4C54-9001-45C16761563E}" type="doc">
      <dgm:prSet loTypeId="urn:microsoft.com/office/officeart/2005/8/layout/process5" loCatId="process" qsTypeId="urn:microsoft.com/office/officeart/2005/8/quickstyle/3d3" qsCatId="3D" csTypeId="urn:microsoft.com/office/officeart/2005/8/colors/accent1_3" csCatId="accent1" phldr="1"/>
      <dgm:spPr/>
      <dgm:t>
        <a:bodyPr/>
        <a:lstStyle/>
        <a:p>
          <a:endParaRPr lang="en-US"/>
        </a:p>
      </dgm:t>
    </dgm:pt>
    <dgm:pt modelId="{C73519D2-61D8-476C-B55C-B07C06443CBC}">
      <dgm:prSet phldrT="[Text]" custT="1"/>
      <dgm:spPr/>
      <dgm:t>
        <a:bodyPr/>
        <a:lstStyle/>
        <a:p>
          <a:pPr algn="ctr"/>
          <a:r>
            <a:rPr lang="en-US" sz="1600" dirty="0" smtClean="0">
              <a:solidFill>
                <a:srgbClr val="000000"/>
              </a:solidFill>
              <a:latin typeface="+mj-lt"/>
            </a:rPr>
            <a:t>1. Upgrade Mirror First</a:t>
          </a:r>
          <a:endParaRPr lang="en-US" sz="1600" dirty="0">
            <a:solidFill>
              <a:srgbClr val="000000"/>
            </a:solidFill>
            <a:latin typeface="+mj-lt"/>
          </a:endParaRPr>
        </a:p>
      </dgm:t>
    </dgm:pt>
    <dgm:pt modelId="{7016F0A3-99B4-48D9-A1B2-DFC79913B4CA}" type="parTrans" cxnId="{5BBF7092-172C-48FF-912F-ABA347DA7C1A}">
      <dgm:prSet/>
      <dgm:spPr/>
      <dgm:t>
        <a:bodyPr/>
        <a:lstStyle/>
        <a:p>
          <a:endParaRPr lang="en-US"/>
        </a:p>
      </dgm:t>
    </dgm:pt>
    <dgm:pt modelId="{DC90D890-520B-4995-A3C7-AFBDB034719D}" type="sibTrans" cxnId="{5BBF7092-172C-48FF-912F-ABA347DA7C1A}">
      <dgm:prSet/>
      <dgm:spPr/>
      <dgm:t>
        <a:bodyPr/>
        <a:lstStyle/>
        <a:p>
          <a:endParaRPr lang="en-US"/>
        </a:p>
      </dgm:t>
    </dgm:pt>
    <dgm:pt modelId="{8FB43457-3A0D-4CE8-A3B7-D22332F6A62F}">
      <dgm:prSet phldrT="[Text]" custT="1"/>
      <dgm:spPr/>
      <dgm:t>
        <a:bodyPr/>
        <a:lstStyle/>
        <a:p>
          <a:r>
            <a:rPr lang="en-US" sz="1600" dirty="0" smtClean="0">
              <a:solidFill>
                <a:srgbClr val="000000"/>
              </a:solidFill>
              <a:latin typeface="+mj-lt"/>
            </a:rPr>
            <a:t>2. Wait for Low Activity Window</a:t>
          </a:r>
          <a:endParaRPr lang="en-US" sz="1600" dirty="0">
            <a:solidFill>
              <a:srgbClr val="000000"/>
            </a:solidFill>
            <a:latin typeface="+mj-lt"/>
          </a:endParaRPr>
        </a:p>
      </dgm:t>
    </dgm:pt>
    <dgm:pt modelId="{EAFC658B-9C37-4B87-98B2-16497C4D6296}" type="parTrans" cxnId="{C0996236-A9E3-4AB8-8B1F-1926BEB98524}">
      <dgm:prSet/>
      <dgm:spPr/>
      <dgm:t>
        <a:bodyPr/>
        <a:lstStyle/>
        <a:p>
          <a:endParaRPr lang="en-US"/>
        </a:p>
      </dgm:t>
    </dgm:pt>
    <dgm:pt modelId="{E1A417EF-5620-4695-9371-EB10472D1EC6}" type="sibTrans" cxnId="{C0996236-A9E3-4AB8-8B1F-1926BEB98524}">
      <dgm:prSet/>
      <dgm:spPr/>
      <dgm:t>
        <a:bodyPr/>
        <a:lstStyle/>
        <a:p>
          <a:endParaRPr lang="en-US"/>
        </a:p>
      </dgm:t>
    </dgm:pt>
    <dgm:pt modelId="{FA3AE268-74E1-4C88-8864-1437D8E8D751}">
      <dgm:prSet phldrT="[Text]" custT="1"/>
      <dgm:spPr/>
      <dgm:t>
        <a:bodyPr/>
        <a:lstStyle/>
        <a:p>
          <a:r>
            <a:rPr lang="en-US" sz="1600" dirty="0" smtClean="0">
              <a:solidFill>
                <a:srgbClr val="000000"/>
              </a:solidFill>
              <a:latin typeface="+mj-lt"/>
            </a:rPr>
            <a:t>3. ALTER Mode to SYNCHRONOUS</a:t>
          </a:r>
        </a:p>
      </dgm:t>
    </dgm:pt>
    <dgm:pt modelId="{1BEDA846-FE1A-4826-A013-2E54927D4AE7}" type="parTrans" cxnId="{A5A9C7F3-4423-4E47-948E-61B9C1B8615A}">
      <dgm:prSet/>
      <dgm:spPr/>
      <dgm:t>
        <a:bodyPr/>
        <a:lstStyle/>
        <a:p>
          <a:endParaRPr lang="en-US"/>
        </a:p>
      </dgm:t>
    </dgm:pt>
    <dgm:pt modelId="{4F81EAF5-E0C9-42CF-AF35-B65A4F2DAA73}" type="sibTrans" cxnId="{A5A9C7F3-4423-4E47-948E-61B9C1B8615A}">
      <dgm:prSet/>
      <dgm:spPr/>
      <dgm:t>
        <a:bodyPr/>
        <a:lstStyle/>
        <a:p>
          <a:endParaRPr lang="en-US"/>
        </a:p>
      </dgm:t>
    </dgm:pt>
    <dgm:pt modelId="{790EF1B7-0102-4AF6-B405-6F54C138E5FF}">
      <dgm:prSet phldrT="[Text]" custT="1"/>
      <dgm:spPr/>
      <dgm:t>
        <a:bodyPr/>
        <a:lstStyle/>
        <a:p>
          <a:r>
            <a:rPr lang="en-US" sz="1600" dirty="0" smtClean="0">
              <a:solidFill>
                <a:srgbClr val="000000"/>
              </a:solidFill>
              <a:latin typeface="+mj-lt"/>
            </a:rPr>
            <a:t>4. Failover to Mirror: (New Principal)</a:t>
          </a:r>
        </a:p>
      </dgm:t>
    </dgm:pt>
    <dgm:pt modelId="{EA589E01-BCB0-4459-BD31-AB65FBE2244E}" type="parTrans" cxnId="{0C02682A-E9D0-4C9D-AD0D-EE350B48E6D2}">
      <dgm:prSet/>
      <dgm:spPr/>
      <dgm:t>
        <a:bodyPr/>
        <a:lstStyle/>
        <a:p>
          <a:endParaRPr lang="en-US"/>
        </a:p>
      </dgm:t>
    </dgm:pt>
    <dgm:pt modelId="{468D4BE1-9897-4D1B-905E-98ABCB4ABE2F}" type="sibTrans" cxnId="{0C02682A-E9D0-4C9D-AD0D-EE350B48E6D2}">
      <dgm:prSet/>
      <dgm:spPr/>
      <dgm:t>
        <a:bodyPr/>
        <a:lstStyle/>
        <a:p>
          <a:endParaRPr lang="en-US"/>
        </a:p>
      </dgm:t>
    </dgm:pt>
    <dgm:pt modelId="{C2AF8119-8D69-43A2-8CDF-E33C8C9DE2DD}">
      <dgm:prSet phldrT="[Text]" custT="1"/>
      <dgm:spPr/>
      <dgm:t>
        <a:bodyPr/>
        <a:lstStyle/>
        <a:p>
          <a:r>
            <a:rPr lang="en-US" sz="1600" dirty="0" smtClean="0">
              <a:solidFill>
                <a:srgbClr val="000000"/>
              </a:solidFill>
              <a:latin typeface="+mj-lt"/>
            </a:rPr>
            <a:t>5. ALTER Mode to ASYNCHRONOUS</a:t>
          </a:r>
        </a:p>
      </dgm:t>
    </dgm:pt>
    <dgm:pt modelId="{7026D372-B25C-4C32-B2F1-404A43161848}" type="parTrans" cxnId="{61674CDE-C652-430B-88C3-2E364A76D1C6}">
      <dgm:prSet/>
      <dgm:spPr/>
      <dgm:t>
        <a:bodyPr/>
        <a:lstStyle/>
        <a:p>
          <a:endParaRPr lang="en-US"/>
        </a:p>
      </dgm:t>
    </dgm:pt>
    <dgm:pt modelId="{BA6EBA98-5700-4C40-A0D7-3C2D6D51B197}" type="sibTrans" cxnId="{61674CDE-C652-430B-88C3-2E364A76D1C6}">
      <dgm:prSet/>
      <dgm:spPr/>
      <dgm:t>
        <a:bodyPr/>
        <a:lstStyle/>
        <a:p>
          <a:endParaRPr lang="en-US"/>
        </a:p>
      </dgm:t>
    </dgm:pt>
    <dgm:pt modelId="{D21F78D9-1D25-47BD-94F2-86E1C1F3ADAF}">
      <dgm:prSet phldrT="[Text]" custT="1"/>
      <dgm:spPr/>
      <dgm:t>
        <a:bodyPr/>
        <a:lstStyle/>
        <a:p>
          <a:r>
            <a:rPr lang="en-US" sz="1600" dirty="0" smtClean="0">
              <a:solidFill>
                <a:schemeClr val="bg1"/>
              </a:solidFill>
              <a:latin typeface="+mj-lt"/>
            </a:rPr>
            <a:t>6. UPGRADE New Mirror Instance</a:t>
          </a:r>
        </a:p>
      </dgm:t>
    </dgm:pt>
    <dgm:pt modelId="{97676E32-D64C-4C1A-A892-53243EE11A19}" type="parTrans" cxnId="{A8BEF43B-821C-4D9B-9735-5FEAEE94B74B}">
      <dgm:prSet/>
      <dgm:spPr/>
      <dgm:t>
        <a:bodyPr/>
        <a:lstStyle/>
        <a:p>
          <a:endParaRPr lang="en-US"/>
        </a:p>
      </dgm:t>
    </dgm:pt>
    <dgm:pt modelId="{72C1F72B-BDDC-4FA7-BD5A-D03AB383B6DB}" type="sibTrans" cxnId="{A8BEF43B-821C-4D9B-9735-5FEAEE94B74B}">
      <dgm:prSet/>
      <dgm:spPr/>
      <dgm:t>
        <a:bodyPr/>
        <a:lstStyle/>
        <a:p>
          <a:endParaRPr lang="en-US"/>
        </a:p>
      </dgm:t>
    </dgm:pt>
    <dgm:pt modelId="{218335DD-1D4F-4226-A53C-7244E4554C6E}" type="pres">
      <dgm:prSet presAssocID="{6FB9D76C-944B-4C54-9001-45C16761563E}" presName="diagram" presStyleCnt="0">
        <dgm:presLayoutVars>
          <dgm:dir/>
          <dgm:resizeHandles val="exact"/>
        </dgm:presLayoutVars>
      </dgm:prSet>
      <dgm:spPr/>
      <dgm:t>
        <a:bodyPr/>
        <a:lstStyle/>
        <a:p>
          <a:endParaRPr lang="en-US"/>
        </a:p>
      </dgm:t>
    </dgm:pt>
    <dgm:pt modelId="{492B0CC3-A085-4DB2-B3F0-D22C64AE66FB}" type="pres">
      <dgm:prSet presAssocID="{C73519D2-61D8-476C-B55C-B07C06443CBC}" presName="node" presStyleLbl="node1" presStyleIdx="0" presStyleCnt="6" custScaleX="163780">
        <dgm:presLayoutVars>
          <dgm:bulletEnabled val="1"/>
        </dgm:presLayoutVars>
      </dgm:prSet>
      <dgm:spPr/>
      <dgm:t>
        <a:bodyPr/>
        <a:lstStyle/>
        <a:p>
          <a:endParaRPr lang="en-US"/>
        </a:p>
      </dgm:t>
    </dgm:pt>
    <dgm:pt modelId="{5322CEF3-BF6C-45B9-844D-2F1557A99ADF}" type="pres">
      <dgm:prSet presAssocID="{DC90D890-520B-4995-A3C7-AFBDB034719D}" presName="sibTrans" presStyleLbl="sibTrans2D1" presStyleIdx="0" presStyleCnt="5"/>
      <dgm:spPr/>
      <dgm:t>
        <a:bodyPr/>
        <a:lstStyle/>
        <a:p>
          <a:endParaRPr lang="en-US"/>
        </a:p>
      </dgm:t>
    </dgm:pt>
    <dgm:pt modelId="{48355E25-8F5A-4BF2-8502-54D5270D2C4A}" type="pres">
      <dgm:prSet presAssocID="{DC90D890-520B-4995-A3C7-AFBDB034719D}" presName="connectorText" presStyleLbl="sibTrans2D1" presStyleIdx="0" presStyleCnt="5"/>
      <dgm:spPr/>
      <dgm:t>
        <a:bodyPr/>
        <a:lstStyle/>
        <a:p>
          <a:endParaRPr lang="en-US"/>
        </a:p>
      </dgm:t>
    </dgm:pt>
    <dgm:pt modelId="{B0B23967-ACB1-45E2-B24B-9C9035537298}" type="pres">
      <dgm:prSet presAssocID="{8FB43457-3A0D-4CE8-A3B7-D22332F6A62F}" presName="node" presStyleLbl="node1" presStyleIdx="1" presStyleCnt="6" custScaleX="159037">
        <dgm:presLayoutVars>
          <dgm:bulletEnabled val="1"/>
        </dgm:presLayoutVars>
      </dgm:prSet>
      <dgm:spPr/>
      <dgm:t>
        <a:bodyPr/>
        <a:lstStyle/>
        <a:p>
          <a:endParaRPr lang="en-US"/>
        </a:p>
      </dgm:t>
    </dgm:pt>
    <dgm:pt modelId="{60558AF5-6502-4CAB-84D1-565E4FC0F6E3}" type="pres">
      <dgm:prSet presAssocID="{E1A417EF-5620-4695-9371-EB10472D1EC6}" presName="sibTrans" presStyleLbl="sibTrans2D1" presStyleIdx="1" presStyleCnt="5"/>
      <dgm:spPr/>
      <dgm:t>
        <a:bodyPr/>
        <a:lstStyle/>
        <a:p>
          <a:endParaRPr lang="en-US"/>
        </a:p>
      </dgm:t>
    </dgm:pt>
    <dgm:pt modelId="{F33854C3-8D74-4B50-9E22-B51ACDB8BC9A}" type="pres">
      <dgm:prSet presAssocID="{E1A417EF-5620-4695-9371-EB10472D1EC6}" presName="connectorText" presStyleLbl="sibTrans2D1" presStyleIdx="1" presStyleCnt="5"/>
      <dgm:spPr/>
      <dgm:t>
        <a:bodyPr/>
        <a:lstStyle/>
        <a:p>
          <a:endParaRPr lang="en-US"/>
        </a:p>
      </dgm:t>
    </dgm:pt>
    <dgm:pt modelId="{FA50D8CF-70ED-4941-8474-4EB23D47D0EF}" type="pres">
      <dgm:prSet presAssocID="{FA3AE268-74E1-4C88-8864-1437D8E8D751}" presName="node" presStyleLbl="node1" presStyleIdx="2" presStyleCnt="6" custScaleX="159849">
        <dgm:presLayoutVars>
          <dgm:bulletEnabled val="1"/>
        </dgm:presLayoutVars>
      </dgm:prSet>
      <dgm:spPr/>
      <dgm:t>
        <a:bodyPr/>
        <a:lstStyle/>
        <a:p>
          <a:endParaRPr lang="en-US"/>
        </a:p>
      </dgm:t>
    </dgm:pt>
    <dgm:pt modelId="{1E2130D1-52D8-48D8-BCC4-619B6412F37A}" type="pres">
      <dgm:prSet presAssocID="{4F81EAF5-E0C9-42CF-AF35-B65A4F2DAA73}" presName="sibTrans" presStyleLbl="sibTrans2D1" presStyleIdx="2" presStyleCnt="5"/>
      <dgm:spPr/>
      <dgm:t>
        <a:bodyPr/>
        <a:lstStyle/>
        <a:p>
          <a:endParaRPr lang="en-US"/>
        </a:p>
      </dgm:t>
    </dgm:pt>
    <dgm:pt modelId="{A72CB7AE-3927-4434-920A-FB367CF7741E}" type="pres">
      <dgm:prSet presAssocID="{4F81EAF5-E0C9-42CF-AF35-B65A4F2DAA73}" presName="connectorText" presStyleLbl="sibTrans2D1" presStyleIdx="2" presStyleCnt="5"/>
      <dgm:spPr/>
      <dgm:t>
        <a:bodyPr/>
        <a:lstStyle/>
        <a:p>
          <a:endParaRPr lang="en-US"/>
        </a:p>
      </dgm:t>
    </dgm:pt>
    <dgm:pt modelId="{FC991C4D-BA26-444A-AF64-8543E17173B2}" type="pres">
      <dgm:prSet presAssocID="{790EF1B7-0102-4AF6-B405-6F54C138E5FF}" presName="node" presStyleLbl="node1" presStyleIdx="3" presStyleCnt="6" custScaleX="163802">
        <dgm:presLayoutVars>
          <dgm:bulletEnabled val="1"/>
        </dgm:presLayoutVars>
      </dgm:prSet>
      <dgm:spPr/>
      <dgm:t>
        <a:bodyPr/>
        <a:lstStyle/>
        <a:p>
          <a:endParaRPr lang="en-US"/>
        </a:p>
      </dgm:t>
    </dgm:pt>
    <dgm:pt modelId="{BE0A1090-CF62-471F-AB9B-91B78CB956C3}" type="pres">
      <dgm:prSet presAssocID="{468D4BE1-9897-4D1B-905E-98ABCB4ABE2F}" presName="sibTrans" presStyleLbl="sibTrans2D1" presStyleIdx="3" presStyleCnt="5"/>
      <dgm:spPr/>
      <dgm:t>
        <a:bodyPr/>
        <a:lstStyle/>
        <a:p>
          <a:endParaRPr lang="en-US"/>
        </a:p>
      </dgm:t>
    </dgm:pt>
    <dgm:pt modelId="{23DDAF6D-96D9-49A3-8FEB-A40BA9BF6E06}" type="pres">
      <dgm:prSet presAssocID="{468D4BE1-9897-4D1B-905E-98ABCB4ABE2F}" presName="connectorText" presStyleLbl="sibTrans2D1" presStyleIdx="3" presStyleCnt="5"/>
      <dgm:spPr/>
      <dgm:t>
        <a:bodyPr/>
        <a:lstStyle/>
        <a:p>
          <a:endParaRPr lang="en-US"/>
        </a:p>
      </dgm:t>
    </dgm:pt>
    <dgm:pt modelId="{294078D6-9B87-47B7-B889-392CC56413AD}" type="pres">
      <dgm:prSet presAssocID="{C2AF8119-8D69-43A2-8CDF-E33C8C9DE2DD}" presName="node" presStyleLbl="node1" presStyleIdx="4" presStyleCnt="6" custScaleX="169586" custLinFactNeighborY="-2834">
        <dgm:presLayoutVars>
          <dgm:bulletEnabled val="1"/>
        </dgm:presLayoutVars>
      </dgm:prSet>
      <dgm:spPr/>
      <dgm:t>
        <a:bodyPr/>
        <a:lstStyle/>
        <a:p>
          <a:endParaRPr lang="en-US"/>
        </a:p>
      </dgm:t>
    </dgm:pt>
    <dgm:pt modelId="{46397A2E-9991-41DE-80C7-6F9E16770573}" type="pres">
      <dgm:prSet presAssocID="{BA6EBA98-5700-4C40-A0D7-3C2D6D51B197}" presName="sibTrans" presStyleLbl="sibTrans2D1" presStyleIdx="4" presStyleCnt="5"/>
      <dgm:spPr/>
      <dgm:t>
        <a:bodyPr/>
        <a:lstStyle/>
        <a:p>
          <a:endParaRPr lang="en-US"/>
        </a:p>
      </dgm:t>
    </dgm:pt>
    <dgm:pt modelId="{D3B6860B-942E-42D1-82C0-7B3EAF82D73E}" type="pres">
      <dgm:prSet presAssocID="{BA6EBA98-5700-4C40-A0D7-3C2D6D51B197}" presName="connectorText" presStyleLbl="sibTrans2D1" presStyleIdx="4" presStyleCnt="5"/>
      <dgm:spPr/>
      <dgm:t>
        <a:bodyPr/>
        <a:lstStyle/>
        <a:p>
          <a:endParaRPr lang="en-US"/>
        </a:p>
      </dgm:t>
    </dgm:pt>
    <dgm:pt modelId="{A8473B1F-C8BA-437B-BC96-9D5B6EE87208}" type="pres">
      <dgm:prSet presAssocID="{D21F78D9-1D25-47BD-94F2-86E1C1F3ADAF}" presName="node" presStyleLbl="node1" presStyleIdx="5" presStyleCnt="6" custScaleX="169332">
        <dgm:presLayoutVars>
          <dgm:bulletEnabled val="1"/>
        </dgm:presLayoutVars>
      </dgm:prSet>
      <dgm:spPr/>
      <dgm:t>
        <a:bodyPr/>
        <a:lstStyle/>
        <a:p>
          <a:endParaRPr lang="en-US"/>
        </a:p>
      </dgm:t>
    </dgm:pt>
  </dgm:ptLst>
  <dgm:cxnLst>
    <dgm:cxn modelId="{5BBF7092-172C-48FF-912F-ABA347DA7C1A}" srcId="{6FB9D76C-944B-4C54-9001-45C16761563E}" destId="{C73519D2-61D8-476C-B55C-B07C06443CBC}" srcOrd="0" destOrd="0" parTransId="{7016F0A3-99B4-48D9-A1B2-DFC79913B4CA}" sibTransId="{DC90D890-520B-4995-A3C7-AFBDB034719D}"/>
    <dgm:cxn modelId="{29922421-F15D-4674-811E-81AB66068A21}" type="presOf" srcId="{C2AF8119-8D69-43A2-8CDF-E33C8C9DE2DD}" destId="{294078D6-9B87-47B7-B889-392CC56413AD}" srcOrd="0" destOrd="0" presId="urn:microsoft.com/office/officeart/2005/8/layout/process5"/>
    <dgm:cxn modelId="{F72DA619-4A80-4BB8-B288-4AC3D4F17DC4}" type="presOf" srcId="{8FB43457-3A0D-4CE8-A3B7-D22332F6A62F}" destId="{B0B23967-ACB1-45E2-B24B-9C9035537298}" srcOrd="0" destOrd="0" presId="urn:microsoft.com/office/officeart/2005/8/layout/process5"/>
    <dgm:cxn modelId="{0C02682A-E9D0-4C9D-AD0D-EE350B48E6D2}" srcId="{6FB9D76C-944B-4C54-9001-45C16761563E}" destId="{790EF1B7-0102-4AF6-B405-6F54C138E5FF}" srcOrd="3" destOrd="0" parTransId="{EA589E01-BCB0-4459-BD31-AB65FBE2244E}" sibTransId="{468D4BE1-9897-4D1B-905E-98ABCB4ABE2F}"/>
    <dgm:cxn modelId="{A9C72EB4-E827-492A-8334-8656DC4A7D6A}" type="presOf" srcId="{468D4BE1-9897-4D1B-905E-98ABCB4ABE2F}" destId="{23DDAF6D-96D9-49A3-8FEB-A40BA9BF6E06}" srcOrd="1" destOrd="0" presId="urn:microsoft.com/office/officeart/2005/8/layout/process5"/>
    <dgm:cxn modelId="{61674CDE-C652-430B-88C3-2E364A76D1C6}" srcId="{6FB9D76C-944B-4C54-9001-45C16761563E}" destId="{C2AF8119-8D69-43A2-8CDF-E33C8C9DE2DD}" srcOrd="4" destOrd="0" parTransId="{7026D372-B25C-4C32-B2F1-404A43161848}" sibTransId="{BA6EBA98-5700-4C40-A0D7-3C2D6D51B197}"/>
    <dgm:cxn modelId="{C0996236-A9E3-4AB8-8B1F-1926BEB98524}" srcId="{6FB9D76C-944B-4C54-9001-45C16761563E}" destId="{8FB43457-3A0D-4CE8-A3B7-D22332F6A62F}" srcOrd="1" destOrd="0" parTransId="{EAFC658B-9C37-4B87-98B2-16497C4D6296}" sibTransId="{E1A417EF-5620-4695-9371-EB10472D1EC6}"/>
    <dgm:cxn modelId="{DEB0F6F0-CEEF-4802-9182-A8B8756116BE}" type="presOf" srcId="{6FB9D76C-944B-4C54-9001-45C16761563E}" destId="{218335DD-1D4F-4226-A53C-7244E4554C6E}" srcOrd="0" destOrd="0" presId="urn:microsoft.com/office/officeart/2005/8/layout/process5"/>
    <dgm:cxn modelId="{A5A9C7F3-4423-4E47-948E-61B9C1B8615A}" srcId="{6FB9D76C-944B-4C54-9001-45C16761563E}" destId="{FA3AE268-74E1-4C88-8864-1437D8E8D751}" srcOrd="2" destOrd="0" parTransId="{1BEDA846-FE1A-4826-A013-2E54927D4AE7}" sibTransId="{4F81EAF5-E0C9-42CF-AF35-B65A4F2DAA73}"/>
    <dgm:cxn modelId="{D2809E53-CB98-43BD-BAA0-031AF4531445}" type="presOf" srcId="{BA6EBA98-5700-4C40-A0D7-3C2D6D51B197}" destId="{D3B6860B-942E-42D1-82C0-7B3EAF82D73E}" srcOrd="1" destOrd="0" presId="urn:microsoft.com/office/officeart/2005/8/layout/process5"/>
    <dgm:cxn modelId="{A8BEF43B-821C-4D9B-9735-5FEAEE94B74B}" srcId="{6FB9D76C-944B-4C54-9001-45C16761563E}" destId="{D21F78D9-1D25-47BD-94F2-86E1C1F3ADAF}" srcOrd="5" destOrd="0" parTransId="{97676E32-D64C-4C1A-A892-53243EE11A19}" sibTransId="{72C1F72B-BDDC-4FA7-BD5A-D03AB383B6DB}"/>
    <dgm:cxn modelId="{989FE952-148A-4823-9B87-351A6EB650D0}" type="presOf" srcId="{BA6EBA98-5700-4C40-A0D7-3C2D6D51B197}" destId="{46397A2E-9991-41DE-80C7-6F9E16770573}" srcOrd="0" destOrd="0" presId="urn:microsoft.com/office/officeart/2005/8/layout/process5"/>
    <dgm:cxn modelId="{02320F03-6731-448A-BFED-58ED3B529C78}" type="presOf" srcId="{4F81EAF5-E0C9-42CF-AF35-B65A4F2DAA73}" destId="{1E2130D1-52D8-48D8-BCC4-619B6412F37A}" srcOrd="0" destOrd="0" presId="urn:microsoft.com/office/officeart/2005/8/layout/process5"/>
    <dgm:cxn modelId="{760BF556-B1C9-4983-AEA6-327EE78F01E2}" type="presOf" srcId="{DC90D890-520B-4995-A3C7-AFBDB034719D}" destId="{48355E25-8F5A-4BF2-8502-54D5270D2C4A}" srcOrd="1" destOrd="0" presId="urn:microsoft.com/office/officeart/2005/8/layout/process5"/>
    <dgm:cxn modelId="{8483D9B2-6A26-4636-A00C-CF0D78E3992D}" type="presOf" srcId="{DC90D890-520B-4995-A3C7-AFBDB034719D}" destId="{5322CEF3-BF6C-45B9-844D-2F1557A99ADF}" srcOrd="0" destOrd="0" presId="urn:microsoft.com/office/officeart/2005/8/layout/process5"/>
    <dgm:cxn modelId="{969710E3-B588-48E0-8AD8-4357B212F372}" type="presOf" srcId="{E1A417EF-5620-4695-9371-EB10472D1EC6}" destId="{60558AF5-6502-4CAB-84D1-565E4FC0F6E3}" srcOrd="0" destOrd="0" presId="urn:microsoft.com/office/officeart/2005/8/layout/process5"/>
    <dgm:cxn modelId="{B49826FA-24B6-4F46-8B3A-BB33EFDA40FB}" type="presOf" srcId="{FA3AE268-74E1-4C88-8864-1437D8E8D751}" destId="{FA50D8CF-70ED-4941-8474-4EB23D47D0EF}" srcOrd="0" destOrd="0" presId="urn:microsoft.com/office/officeart/2005/8/layout/process5"/>
    <dgm:cxn modelId="{F493D794-A2A9-42AC-B228-1FA772D0BE71}" type="presOf" srcId="{C73519D2-61D8-476C-B55C-B07C06443CBC}" destId="{492B0CC3-A085-4DB2-B3F0-D22C64AE66FB}" srcOrd="0" destOrd="0" presId="urn:microsoft.com/office/officeart/2005/8/layout/process5"/>
    <dgm:cxn modelId="{318C783C-B224-45A3-9773-E10DC1BF0878}" type="presOf" srcId="{4F81EAF5-E0C9-42CF-AF35-B65A4F2DAA73}" destId="{A72CB7AE-3927-4434-920A-FB367CF7741E}" srcOrd="1" destOrd="0" presId="urn:microsoft.com/office/officeart/2005/8/layout/process5"/>
    <dgm:cxn modelId="{9CBB80BB-04C8-4157-B8B6-32162FA7BA18}" type="presOf" srcId="{790EF1B7-0102-4AF6-B405-6F54C138E5FF}" destId="{FC991C4D-BA26-444A-AF64-8543E17173B2}" srcOrd="0" destOrd="0" presId="urn:microsoft.com/office/officeart/2005/8/layout/process5"/>
    <dgm:cxn modelId="{04E1A231-09E0-48B0-9BF1-C752CDB929D1}" type="presOf" srcId="{D21F78D9-1D25-47BD-94F2-86E1C1F3ADAF}" destId="{A8473B1F-C8BA-437B-BC96-9D5B6EE87208}" srcOrd="0" destOrd="0" presId="urn:microsoft.com/office/officeart/2005/8/layout/process5"/>
    <dgm:cxn modelId="{9ACFAADF-5141-4D2B-81F0-009679849792}" type="presOf" srcId="{468D4BE1-9897-4D1B-905E-98ABCB4ABE2F}" destId="{BE0A1090-CF62-471F-AB9B-91B78CB956C3}" srcOrd="0" destOrd="0" presId="urn:microsoft.com/office/officeart/2005/8/layout/process5"/>
    <dgm:cxn modelId="{7C2AF3BD-0FEA-4016-8E9E-A734AE8FDA18}" type="presOf" srcId="{E1A417EF-5620-4695-9371-EB10472D1EC6}" destId="{F33854C3-8D74-4B50-9E22-B51ACDB8BC9A}" srcOrd="1" destOrd="0" presId="urn:microsoft.com/office/officeart/2005/8/layout/process5"/>
    <dgm:cxn modelId="{8C7BEF64-4EFE-48AB-ABFB-FB1C774779E7}" type="presParOf" srcId="{218335DD-1D4F-4226-A53C-7244E4554C6E}" destId="{492B0CC3-A085-4DB2-B3F0-D22C64AE66FB}" srcOrd="0" destOrd="0" presId="urn:microsoft.com/office/officeart/2005/8/layout/process5"/>
    <dgm:cxn modelId="{1B16D498-3653-4B9F-AE79-A08304F25DBB}" type="presParOf" srcId="{218335DD-1D4F-4226-A53C-7244E4554C6E}" destId="{5322CEF3-BF6C-45B9-844D-2F1557A99ADF}" srcOrd="1" destOrd="0" presId="urn:microsoft.com/office/officeart/2005/8/layout/process5"/>
    <dgm:cxn modelId="{19194297-76F6-4984-8F11-B9212F0A54DA}" type="presParOf" srcId="{5322CEF3-BF6C-45B9-844D-2F1557A99ADF}" destId="{48355E25-8F5A-4BF2-8502-54D5270D2C4A}" srcOrd="0" destOrd="0" presId="urn:microsoft.com/office/officeart/2005/8/layout/process5"/>
    <dgm:cxn modelId="{81268E0D-8690-43AF-AEF0-C50C5D8956B8}" type="presParOf" srcId="{218335DD-1D4F-4226-A53C-7244E4554C6E}" destId="{B0B23967-ACB1-45E2-B24B-9C9035537298}" srcOrd="2" destOrd="0" presId="urn:microsoft.com/office/officeart/2005/8/layout/process5"/>
    <dgm:cxn modelId="{30A0507D-9A12-49D3-B400-699C8FA39B46}" type="presParOf" srcId="{218335DD-1D4F-4226-A53C-7244E4554C6E}" destId="{60558AF5-6502-4CAB-84D1-565E4FC0F6E3}" srcOrd="3" destOrd="0" presId="urn:microsoft.com/office/officeart/2005/8/layout/process5"/>
    <dgm:cxn modelId="{6CF6A88F-70C8-438E-A864-82FD8EAFF417}" type="presParOf" srcId="{60558AF5-6502-4CAB-84D1-565E4FC0F6E3}" destId="{F33854C3-8D74-4B50-9E22-B51ACDB8BC9A}" srcOrd="0" destOrd="0" presId="urn:microsoft.com/office/officeart/2005/8/layout/process5"/>
    <dgm:cxn modelId="{5D346E66-CC73-4DFE-B211-7FB3C317B6C9}" type="presParOf" srcId="{218335DD-1D4F-4226-A53C-7244E4554C6E}" destId="{FA50D8CF-70ED-4941-8474-4EB23D47D0EF}" srcOrd="4" destOrd="0" presId="urn:microsoft.com/office/officeart/2005/8/layout/process5"/>
    <dgm:cxn modelId="{3F8C6CCA-9878-47F2-BFE4-DD24AD4553CF}" type="presParOf" srcId="{218335DD-1D4F-4226-A53C-7244E4554C6E}" destId="{1E2130D1-52D8-48D8-BCC4-619B6412F37A}" srcOrd="5" destOrd="0" presId="urn:microsoft.com/office/officeart/2005/8/layout/process5"/>
    <dgm:cxn modelId="{08E27953-F3AE-465A-8788-A09501C579EF}" type="presParOf" srcId="{1E2130D1-52D8-48D8-BCC4-619B6412F37A}" destId="{A72CB7AE-3927-4434-920A-FB367CF7741E}" srcOrd="0" destOrd="0" presId="urn:microsoft.com/office/officeart/2005/8/layout/process5"/>
    <dgm:cxn modelId="{B47B56B8-A165-40A2-925B-78D7476A2273}" type="presParOf" srcId="{218335DD-1D4F-4226-A53C-7244E4554C6E}" destId="{FC991C4D-BA26-444A-AF64-8543E17173B2}" srcOrd="6" destOrd="0" presId="urn:microsoft.com/office/officeart/2005/8/layout/process5"/>
    <dgm:cxn modelId="{DC243F33-972F-4469-969F-C19E5D718A56}" type="presParOf" srcId="{218335DD-1D4F-4226-A53C-7244E4554C6E}" destId="{BE0A1090-CF62-471F-AB9B-91B78CB956C3}" srcOrd="7" destOrd="0" presId="urn:microsoft.com/office/officeart/2005/8/layout/process5"/>
    <dgm:cxn modelId="{C32D596B-0885-4D54-81E6-470D021D18E1}" type="presParOf" srcId="{BE0A1090-CF62-471F-AB9B-91B78CB956C3}" destId="{23DDAF6D-96D9-49A3-8FEB-A40BA9BF6E06}" srcOrd="0" destOrd="0" presId="urn:microsoft.com/office/officeart/2005/8/layout/process5"/>
    <dgm:cxn modelId="{29B69818-73C0-480C-A29D-F35EB9D8B4DB}" type="presParOf" srcId="{218335DD-1D4F-4226-A53C-7244E4554C6E}" destId="{294078D6-9B87-47B7-B889-392CC56413AD}" srcOrd="8" destOrd="0" presId="urn:microsoft.com/office/officeart/2005/8/layout/process5"/>
    <dgm:cxn modelId="{AC1FDBC8-7144-45C0-A0D8-56EB9C4F7194}" type="presParOf" srcId="{218335DD-1D4F-4226-A53C-7244E4554C6E}" destId="{46397A2E-9991-41DE-80C7-6F9E16770573}" srcOrd="9" destOrd="0" presId="urn:microsoft.com/office/officeart/2005/8/layout/process5"/>
    <dgm:cxn modelId="{BB82EC9C-13C4-46A0-8BDC-2DD0873948E3}" type="presParOf" srcId="{46397A2E-9991-41DE-80C7-6F9E16770573}" destId="{D3B6860B-942E-42D1-82C0-7B3EAF82D73E}" srcOrd="0" destOrd="0" presId="urn:microsoft.com/office/officeart/2005/8/layout/process5"/>
    <dgm:cxn modelId="{BF2E6FEC-C5B5-46C5-8FC2-D12E624B9F23}" type="presParOf" srcId="{218335DD-1D4F-4226-A53C-7244E4554C6E}" destId="{A8473B1F-C8BA-437B-BC96-9D5B6EE8720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B0CC3-A085-4DB2-B3F0-D22C64AE66FB}">
      <dsp:nvSpPr>
        <dsp:cNvPr id="0" name=""/>
        <dsp:cNvSpPr/>
      </dsp:nvSpPr>
      <dsp:spPr>
        <a:xfrm>
          <a:off x="648860" y="8"/>
          <a:ext cx="1895708" cy="694483"/>
        </a:xfrm>
        <a:prstGeom prst="roundRect">
          <a:avLst>
            <a:gd name="adj" fmla="val 1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mj-lt"/>
            </a:rPr>
            <a:t>1. Upgrade Mirror First</a:t>
          </a:r>
          <a:endParaRPr lang="en-US" sz="1600" kern="1200" dirty="0">
            <a:solidFill>
              <a:srgbClr val="000000"/>
            </a:solidFill>
            <a:latin typeface="+mj-lt"/>
          </a:endParaRPr>
        </a:p>
      </dsp:txBody>
      <dsp:txXfrm>
        <a:off x="669201" y="20349"/>
        <a:ext cx="1855026" cy="653801"/>
      </dsp:txXfrm>
    </dsp:sp>
    <dsp:sp modelId="{5322CEF3-BF6C-45B9-844D-2F1557A99ADF}">
      <dsp:nvSpPr>
        <dsp:cNvPr id="0" name=""/>
        <dsp:cNvSpPr/>
      </dsp:nvSpPr>
      <dsp:spPr>
        <a:xfrm>
          <a:off x="2646427" y="203724"/>
          <a:ext cx="245384" cy="28705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646427" y="261135"/>
        <a:ext cx="171769" cy="172231"/>
      </dsp:txXfrm>
    </dsp:sp>
    <dsp:sp modelId="{B0B23967-ACB1-45E2-B24B-9C9035537298}">
      <dsp:nvSpPr>
        <dsp:cNvPr id="0" name=""/>
        <dsp:cNvSpPr/>
      </dsp:nvSpPr>
      <dsp:spPr>
        <a:xfrm>
          <a:off x="3007558" y="8"/>
          <a:ext cx="1840809" cy="694483"/>
        </a:xfrm>
        <a:prstGeom prst="roundRect">
          <a:avLst>
            <a:gd name="adj" fmla="val 10000"/>
          </a:avLst>
        </a:prstGeom>
        <a:solidFill>
          <a:schemeClr val="accent1">
            <a:shade val="80000"/>
            <a:hueOff val="-77423"/>
            <a:satOff val="3877"/>
            <a:lumOff val="56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mj-lt"/>
            </a:rPr>
            <a:t>2. Wait for Low Activity Window</a:t>
          </a:r>
          <a:endParaRPr lang="en-US" sz="1600" kern="1200" dirty="0">
            <a:solidFill>
              <a:srgbClr val="000000"/>
            </a:solidFill>
            <a:latin typeface="+mj-lt"/>
          </a:endParaRPr>
        </a:p>
      </dsp:txBody>
      <dsp:txXfrm>
        <a:off x="3027899" y="20349"/>
        <a:ext cx="1800127" cy="653801"/>
      </dsp:txXfrm>
    </dsp:sp>
    <dsp:sp modelId="{60558AF5-6502-4CAB-84D1-565E4FC0F6E3}">
      <dsp:nvSpPr>
        <dsp:cNvPr id="0" name=""/>
        <dsp:cNvSpPr/>
      </dsp:nvSpPr>
      <dsp:spPr>
        <a:xfrm rot="5413957">
          <a:off x="3802948" y="775515"/>
          <a:ext cx="245386" cy="287053"/>
        </a:xfrm>
        <a:prstGeom prst="rightArrow">
          <a:avLst>
            <a:gd name="adj1" fmla="val 60000"/>
            <a:gd name="adj2" fmla="val 50000"/>
          </a:avLst>
        </a:prstGeom>
        <a:solidFill>
          <a:schemeClr val="accent1">
            <a:shade val="90000"/>
            <a:hueOff val="-96777"/>
            <a:satOff val="2493"/>
            <a:lumOff val="63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3839675" y="796348"/>
        <a:ext cx="172231" cy="171770"/>
      </dsp:txXfrm>
    </dsp:sp>
    <dsp:sp modelId="{FA50D8CF-70ED-4941-8474-4EB23D47D0EF}">
      <dsp:nvSpPr>
        <dsp:cNvPr id="0" name=""/>
        <dsp:cNvSpPr/>
      </dsp:nvSpPr>
      <dsp:spPr>
        <a:xfrm>
          <a:off x="2998159" y="1157481"/>
          <a:ext cx="1850208" cy="694483"/>
        </a:xfrm>
        <a:prstGeom prst="roundRect">
          <a:avLst>
            <a:gd name="adj" fmla="val 10000"/>
          </a:avLst>
        </a:prstGeom>
        <a:solidFill>
          <a:schemeClr val="accent1">
            <a:shade val="80000"/>
            <a:hueOff val="-154846"/>
            <a:satOff val="7754"/>
            <a:lumOff val="112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mj-lt"/>
            </a:rPr>
            <a:t>3. ALTER Mode to SYNCHRONOUS</a:t>
          </a:r>
        </a:p>
      </dsp:txBody>
      <dsp:txXfrm>
        <a:off x="3018500" y="1177822"/>
        <a:ext cx="1809526" cy="653801"/>
      </dsp:txXfrm>
    </dsp:sp>
    <dsp:sp modelId="{1E2130D1-52D8-48D8-BCC4-619B6412F37A}">
      <dsp:nvSpPr>
        <dsp:cNvPr id="0" name=""/>
        <dsp:cNvSpPr/>
      </dsp:nvSpPr>
      <dsp:spPr>
        <a:xfrm rot="10800000">
          <a:off x="2650917" y="1361196"/>
          <a:ext cx="245384" cy="287053"/>
        </a:xfrm>
        <a:prstGeom prst="rightArrow">
          <a:avLst>
            <a:gd name="adj1" fmla="val 60000"/>
            <a:gd name="adj2" fmla="val 50000"/>
          </a:avLst>
        </a:prstGeom>
        <a:solidFill>
          <a:schemeClr val="accent1">
            <a:shade val="90000"/>
            <a:hueOff val="-193555"/>
            <a:satOff val="4986"/>
            <a:lumOff val="126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724532" y="1418607"/>
        <a:ext cx="171769" cy="172231"/>
      </dsp:txXfrm>
    </dsp:sp>
    <dsp:sp modelId="{FC991C4D-BA26-444A-AF64-8543E17173B2}">
      <dsp:nvSpPr>
        <dsp:cNvPr id="0" name=""/>
        <dsp:cNvSpPr/>
      </dsp:nvSpPr>
      <dsp:spPr>
        <a:xfrm>
          <a:off x="639207" y="1157481"/>
          <a:ext cx="1895963" cy="694483"/>
        </a:xfrm>
        <a:prstGeom prst="roundRect">
          <a:avLst>
            <a:gd name="adj" fmla="val 10000"/>
          </a:avLst>
        </a:prstGeom>
        <a:solidFill>
          <a:schemeClr val="accent1">
            <a:shade val="80000"/>
            <a:hueOff val="-232268"/>
            <a:satOff val="11632"/>
            <a:lumOff val="1684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mj-lt"/>
            </a:rPr>
            <a:t>4. Failover to Mirror: (New Principal)</a:t>
          </a:r>
        </a:p>
      </dsp:txBody>
      <dsp:txXfrm>
        <a:off x="659548" y="1177822"/>
        <a:ext cx="1855281" cy="653801"/>
      </dsp:txXfrm>
    </dsp:sp>
    <dsp:sp modelId="{BE0A1090-CF62-471F-AB9B-91B78CB956C3}">
      <dsp:nvSpPr>
        <dsp:cNvPr id="0" name=""/>
        <dsp:cNvSpPr/>
      </dsp:nvSpPr>
      <dsp:spPr>
        <a:xfrm rot="5298890">
          <a:off x="1486203" y="1923442"/>
          <a:ext cx="235054" cy="287053"/>
        </a:xfrm>
        <a:prstGeom prst="rightArrow">
          <a:avLst>
            <a:gd name="adj1" fmla="val 60000"/>
            <a:gd name="adj2" fmla="val 50000"/>
          </a:avLst>
        </a:prstGeom>
        <a:solidFill>
          <a:schemeClr val="accent1">
            <a:shade val="90000"/>
            <a:hueOff val="-290332"/>
            <a:satOff val="7479"/>
            <a:lumOff val="189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516578" y="1949456"/>
        <a:ext cx="172231" cy="164538"/>
      </dsp:txXfrm>
    </dsp:sp>
    <dsp:sp modelId="{294078D6-9B87-47B7-B889-392CC56413AD}">
      <dsp:nvSpPr>
        <dsp:cNvPr id="0" name=""/>
        <dsp:cNvSpPr/>
      </dsp:nvSpPr>
      <dsp:spPr>
        <a:xfrm>
          <a:off x="639207" y="2295272"/>
          <a:ext cx="1962911" cy="694483"/>
        </a:xfrm>
        <a:prstGeom prst="roundRect">
          <a:avLst>
            <a:gd name="adj" fmla="val 10000"/>
          </a:avLst>
        </a:prstGeom>
        <a:solidFill>
          <a:schemeClr val="accent1">
            <a:shade val="80000"/>
            <a:hueOff val="-309691"/>
            <a:satOff val="15509"/>
            <a:lumOff val="2246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mj-lt"/>
            </a:rPr>
            <a:t>5. ALTER Mode to ASYNCHRONOUS</a:t>
          </a:r>
        </a:p>
      </dsp:txBody>
      <dsp:txXfrm>
        <a:off x="659548" y="2315613"/>
        <a:ext cx="1922229" cy="653801"/>
      </dsp:txXfrm>
    </dsp:sp>
    <dsp:sp modelId="{46397A2E-9991-41DE-80C7-6F9E16770573}">
      <dsp:nvSpPr>
        <dsp:cNvPr id="0" name=""/>
        <dsp:cNvSpPr/>
      </dsp:nvSpPr>
      <dsp:spPr>
        <a:xfrm rot="27907">
          <a:off x="2703972" y="2508778"/>
          <a:ext cx="245392" cy="287053"/>
        </a:xfrm>
        <a:prstGeom prst="rightArrow">
          <a:avLst>
            <a:gd name="adj1" fmla="val 60000"/>
            <a:gd name="adj2" fmla="val 50000"/>
          </a:avLst>
        </a:prstGeom>
        <a:solidFill>
          <a:schemeClr val="accent1">
            <a:shade val="90000"/>
            <a:hueOff val="-387110"/>
            <a:satOff val="9972"/>
            <a:lumOff val="252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703973" y="2565890"/>
        <a:ext cx="171774" cy="172231"/>
      </dsp:txXfrm>
    </dsp:sp>
    <dsp:sp modelId="{A8473B1F-C8BA-437B-BC96-9D5B6EE87208}">
      <dsp:nvSpPr>
        <dsp:cNvPr id="0" name=""/>
        <dsp:cNvSpPr/>
      </dsp:nvSpPr>
      <dsp:spPr>
        <a:xfrm>
          <a:off x="3065108" y="2314954"/>
          <a:ext cx="1959971" cy="694483"/>
        </a:xfrm>
        <a:prstGeom prst="roundRect">
          <a:avLst>
            <a:gd name="adj" fmla="val 10000"/>
          </a:avLst>
        </a:prstGeom>
        <a:solidFill>
          <a:schemeClr val="accent1">
            <a:shade val="80000"/>
            <a:hueOff val="-387114"/>
            <a:satOff val="19386"/>
            <a:lumOff val="280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mj-lt"/>
            </a:rPr>
            <a:t>6. UPGRADE New Mirror Instance</a:t>
          </a:r>
        </a:p>
      </dsp:txBody>
      <dsp:txXfrm>
        <a:off x="3085449" y="2335295"/>
        <a:ext cx="1919289" cy="6538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7"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931833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
        <p:nvSpPr>
          <p:cNvPr id="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9"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571156563"/>
      </p:ext>
    </p:extLst>
  </p:cSld>
  <p:clrMap bg1="lt1" tx1="dk1" bg2="lt2" tx2="dk2" accent1="accent1" accent2="accent2" accent3="accent3" accent4="accent4" accent5="accent5" accent6="accent6" hlink="hlink" folHlink="folHlink"/>
  <p:notesStyle>
    <a:lvl1pPr marL="0" algn="l" defTabSz="1218937" rtl="0" eaLnBrk="1" latinLnBrk="0" hangingPunct="1">
      <a:lnSpc>
        <a:spcPct val="90000"/>
      </a:lnSpc>
      <a:spcAft>
        <a:spcPts val="444"/>
      </a:spcAft>
      <a:defRPr sz="1200" kern="1200">
        <a:solidFill>
          <a:schemeClr val="tx1"/>
        </a:solidFill>
        <a:latin typeface="Trebuchet MS" pitchFamily="34" charset="0"/>
        <a:ea typeface="+mn-ea"/>
        <a:cs typeface="+mn-cs"/>
      </a:defRPr>
    </a:lvl1pPr>
    <a:lvl2pPr marL="283925" indent="-141081" algn="l" defTabSz="1218937" rtl="0" eaLnBrk="1" latinLnBrk="0" hangingPunct="1">
      <a:lnSpc>
        <a:spcPct val="90000"/>
      </a:lnSpc>
      <a:spcAft>
        <a:spcPts val="444"/>
      </a:spcAft>
      <a:buFont typeface="Arial" pitchFamily="34" charset="0"/>
      <a:buChar char="•"/>
      <a:defRPr sz="1200" kern="1200">
        <a:solidFill>
          <a:schemeClr val="tx1"/>
        </a:solidFill>
        <a:latin typeface="Trebuchet MS" pitchFamily="34" charset="0"/>
        <a:ea typeface="+mn-ea"/>
        <a:cs typeface="+mn-cs"/>
      </a:defRPr>
    </a:lvl2pPr>
    <a:lvl3pPr marL="437350" indent="-153426" algn="l" defTabSz="1218937" rtl="0" eaLnBrk="1" latinLnBrk="0" hangingPunct="1">
      <a:lnSpc>
        <a:spcPct val="90000"/>
      </a:lnSpc>
      <a:spcAft>
        <a:spcPts val="444"/>
      </a:spcAft>
      <a:buFont typeface="Arial" pitchFamily="34" charset="0"/>
      <a:buChar char="•"/>
      <a:defRPr sz="1200" kern="1200">
        <a:solidFill>
          <a:schemeClr val="tx1"/>
        </a:solidFill>
        <a:latin typeface="Trebuchet MS" pitchFamily="34" charset="0"/>
        <a:ea typeface="+mn-ea"/>
        <a:cs typeface="+mn-cs"/>
      </a:defRPr>
    </a:lvl3pPr>
    <a:lvl4pPr marL="643682" indent="-195750" algn="l" defTabSz="1218937" rtl="0" eaLnBrk="1" latinLnBrk="0" hangingPunct="1">
      <a:lnSpc>
        <a:spcPct val="90000"/>
      </a:lnSpc>
      <a:spcAft>
        <a:spcPts val="444"/>
      </a:spcAft>
      <a:buFont typeface="Arial" pitchFamily="34" charset="0"/>
      <a:buChar char="•"/>
      <a:defRPr sz="1200" kern="1200">
        <a:solidFill>
          <a:schemeClr val="tx1"/>
        </a:solidFill>
        <a:latin typeface="Trebuchet MS" pitchFamily="34" charset="0"/>
        <a:ea typeface="+mn-ea"/>
        <a:cs typeface="+mn-cs"/>
      </a:defRPr>
    </a:lvl4pPr>
    <a:lvl5pPr marL="820032" indent="-153426" algn="l" defTabSz="1218937" rtl="0" eaLnBrk="1" latinLnBrk="0" hangingPunct="1">
      <a:lnSpc>
        <a:spcPct val="90000"/>
      </a:lnSpc>
      <a:spcAft>
        <a:spcPts val="444"/>
      </a:spcAft>
      <a:buFont typeface="Arial" pitchFamily="34" charset="0"/>
      <a:buChar char="•"/>
      <a:defRPr sz="1200" kern="1200">
        <a:solidFill>
          <a:schemeClr val="tx1"/>
        </a:solidFill>
        <a:latin typeface="Trebuchet MS" pitchFamily="34" charset="0"/>
        <a:ea typeface="+mn-ea"/>
        <a:cs typeface="+mn-cs"/>
      </a:defRPr>
    </a:lvl5pPr>
    <a:lvl6pPr marL="3047345" algn="l" defTabSz="1218937" rtl="0" eaLnBrk="1" latinLnBrk="0" hangingPunct="1">
      <a:defRPr sz="1600" kern="1200">
        <a:solidFill>
          <a:schemeClr val="tx1"/>
        </a:solidFill>
        <a:latin typeface="+mn-lt"/>
        <a:ea typeface="+mn-ea"/>
        <a:cs typeface="+mn-cs"/>
      </a:defRPr>
    </a:lvl6pPr>
    <a:lvl7pPr marL="3656813" algn="l" defTabSz="1218937" rtl="0" eaLnBrk="1" latinLnBrk="0" hangingPunct="1">
      <a:defRPr sz="1600" kern="1200">
        <a:solidFill>
          <a:schemeClr val="tx1"/>
        </a:solidFill>
        <a:latin typeface="+mn-lt"/>
        <a:ea typeface="+mn-ea"/>
        <a:cs typeface="+mn-cs"/>
      </a:defRPr>
    </a:lvl7pPr>
    <a:lvl8pPr marL="4266283" algn="l" defTabSz="1218937" rtl="0" eaLnBrk="1" latinLnBrk="0" hangingPunct="1">
      <a:defRPr sz="1600" kern="1200">
        <a:solidFill>
          <a:schemeClr val="tx1"/>
        </a:solidFill>
        <a:latin typeface="+mn-lt"/>
        <a:ea typeface="+mn-ea"/>
        <a:cs typeface="+mn-cs"/>
      </a:defRPr>
    </a:lvl8pPr>
    <a:lvl9pPr marL="4875752" algn="l" defTabSz="121893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12:53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8762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53029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35068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12:53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12:53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12:53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xfrm>
            <a:off x="0" y="0"/>
            <a:ext cx="2971800" cy="457200"/>
          </a:xfrm>
          <a:prstGeom prst="rect">
            <a:avLst/>
          </a:prstGeom>
          <a:ln/>
        </p:spPr>
        <p:txBody>
          <a:bodyPr/>
          <a:lstStyle/>
          <a:p>
            <a:r>
              <a:rPr lang="en-US"/>
              <a:t>Brand Transformation Presentation</a:t>
            </a:r>
          </a:p>
        </p:txBody>
      </p:sp>
      <p:sp>
        <p:nvSpPr>
          <p:cNvPr id="8" name="Rectangle 7"/>
          <p:cNvSpPr>
            <a:spLocks noGrp="1" noChangeArrowheads="1"/>
          </p:cNvSpPr>
          <p:nvPr>
            <p:ph type="sldNum" sz="quarter" idx="5"/>
          </p:nvPr>
        </p:nvSpPr>
        <p:spPr>
          <a:ln/>
        </p:spPr>
        <p:txBody>
          <a:bodyPr/>
          <a:lstStyle/>
          <a:p>
            <a:fld id="{6B70D99A-E72A-4BB0-84D4-48B47CC6DB6D}" type="slidenum">
              <a:rPr lang="en-US"/>
              <a:pPr/>
              <a:t>23</a:t>
            </a:fld>
            <a:endParaRPr lang="en-US"/>
          </a:p>
        </p:txBody>
      </p:sp>
      <p:sp>
        <p:nvSpPr>
          <p:cNvPr id="933890" name="Slide Image Placeholder 1"/>
          <p:cNvSpPr>
            <a:spLocks noGrp="1" noRot="1" noChangeAspect="1" noTextEdit="1"/>
          </p:cNvSpPr>
          <p:nvPr>
            <p:ph type="sldImg"/>
          </p:nvPr>
        </p:nvSpPr>
        <p:spPr>
          <a:xfrm>
            <a:off x="381000" y="685800"/>
            <a:ext cx="6096000" cy="3429000"/>
          </a:xfrm>
          <a:ln/>
        </p:spPr>
      </p:sp>
      <p:sp>
        <p:nvSpPr>
          <p:cNvPr id="933891" name="Notes Placeholder 2"/>
          <p:cNvSpPr>
            <a:spLocks noGrp="1"/>
          </p:cNvSpPr>
          <p:nvPr>
            <p:ph type="body" idx="1"/>
          </p:nvPr>
        </p:nvSpPr>
        <p:spPr>
          <a:xfrm>
            <a:off x="685800" y="4343400"/>
            <a:ext cx="5486400" cy="4114800"/>
          </a:xfrm>
          <a:ln/>
        </p:spPr>
        <p:txBody>
          <a:bodyPr/>
          <a:lstStyle/>
          <a:p>
            <a:pPr defTabSz="898482">
              <a:spcBef>
                <a:spcPct val="0"/>
              </a:spcBef>
            </a:pPr>
            <a:endParaRPr lang="en-US" dirty="0"/>
          </a:p>
        </p:txBody>
      </p:sp>
      <p:sp>
        <p:nvSpPr>
          <p:cNvPr id="933892" name="Slide Number Placeholder 3"/>
          <p:cNvSpPr txBox="1">
            <a:spLocks noGrp="1"/>
          </p:cNvSpPr>
          <p:nvPr/>
        </p:nvSpPr>
        <p:spPr bwMode="auto">
          <a:xfrm>
            <a:off x="6248574" y="8685235"/>
            <a:ext cx="607868" cy="457200"/>
          </a:xfrm>
          <a:prstGeom prst="rect">
            <a:avLst/>
          </a:prstGeom>
          <a:noFill/>
          <a:ln w="9525">
            <a:noFill/>
            <a:miter lim="800000"/>
            <a:headEnd/>
            <a:tailEnd/>
          </a:ln>
        </p:spPr>
        <p:txBody>
          <a:bodyPr lIns="91427" tIns="45713" rIns="91427" bIns="45713" anchor="b"/>
          <a:lstStyle/>
          <a:p>
            <a:pPr algn="r" defTabSz="912545"/>
            <a:fld id="{D2873DC6-B3FA-4ED6-8CF9-9E83C72FCD3E}" type="slidenum">
              <a:rPr lang="en-US" sz="1200">
                <a:latin typeface="Calibri" pitchFamily="34" charset="0"/>
              </a:rPr>
              <a:pPr algn="r" defTabSz="912545"/>
              <a:t>23</a:t>
            </a:fld>
            <a:endParaRPr lang="en-US" sz="12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12:53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789500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xfrm>
            <a:off x="0" y="0"/>
            <a:ext cx="2971800" cy="457200"/>
          </a:xfrm>
          <a:prstGeom prst="rect">
            <a:avLst/>
          </a:prstGeom>
          <a:ln/>
        </p:spPr>
        <p:txBody>
          <a:bodyPr/>
          <a:lstStyle/>
          <a:p>
            <a:r>
              <a:rPr lang="en-US"/>
              <a:t>Brand Transformation Presentation</a:t>
            </a:r>
          </a:p>
        </p:txBody>
      </p:sp>
      <p:sp>
        <p:nvSpPr>
          <p:cNvPr id="8" name="Rectangle 7"/>
          <p:cNvSpPr>
            <a:spLocks noGrp="1" noChangeArrowheads="1"/>
          </p:cNvSpPr>
          <p:nvPr>
            <p:ph type="sldNum" sz="quarter" idx="5"/>
          </p:nvPr>
        </p:nvSpPr>
        <p:spPr>
          <a:ln/>
        </p:spPr>
        <p:txBody>
          <a:bodyPr/>
          <a:lstStyle/>
          <a:p>
            <a:fld id="{DD48C5F7-4815-4C69-BAF7-80B53575B952}" type="slidenum">
              <a:rPr lang="en-US"/>
              <a:pPr/>
              <a:t>26</a:t>
            </a:fld>
            <a:endParaRPr lang="en-US"/>
          </a:p>
        </p:txBody>
      </p:sp>
      <p:sp>
        <p:nvSpPr>
          <p:cNvPr id="936962" name="Slide Image Placeholder 1"/>
          <p:cNvSpPr>
            <a:spLocks noGrp="1" noRot="1" noChangeAspect="1" noTextEdit="1"/>
          </p:cNvSpPr>
          <p:nvPr>
            <p:ph type="sldImg"/>
          </p:nvPr>
        </p:nvSpPr>
        <p:spPr>
          <a:xfrm>
            <a:off x="381000" y="685800"/>
            <a:ext cx="6096000" cy="3429000"/>
          </a:xfrm>
          <a:ln/>
        </p:spPr>
      </p:sp>
      <p:sp>
        <p:nvSpPr>
          <p:cNvPr id="936963" name="Notes Placeholder 2"/>
          <p:cNvSpPr>
            <a:spLocks noGrp="1"/>
          </p:cNvSpPr>
          <p:nvPr>
            <p:ph type="body" idx="1"/>
          </p:nvPr>
        </p:nvSpPr>
        <p:spPr>
          <a:xfrm>
            <a:off x="685800" y="4343400"/>
            <a:ext cx="5486400" cy="4114800"/>
          </a:xfrm>
          <a:ln/>
        </p:spPr>
        <p:txBody>
          <a:bodyPr/>
          <a:lstStyle/>
          <a:p>
            <a:pPr marL="171450" indent="-171450" defTabSz="898482">
              <a:spcBef>
                <a:spcPct val="0"/>
              </a:spcBef>
              <a:buFontTx/>
              <a:buChar char="-"/>
            </a:pPr>
            <a:endParaRPr lang="en-US" dirty="0"/>
          </a:p>
        </p:txBody>
      </p:sp>
      <p:sp>
        <p:nvSpPr>
          <p:cNvPr id="936964" name="Slide Number Placeholder 3"/>
          <p:cNvSpPr txBox="1">
            <a:spLocks noGrp="1"/>
          </p:cNvSpPr>
          <p:nvPr/>
        </p:nvSpPr>
        <p:spPr bwMode="auto">
          <a:xfrm>
            <a:off x="6248574" y="8685235"/>
            <a:ext cx="607868" cy="457200"/>
          </a:xfrm>
          <a:prstGeom prst="rect">
            <a:avLst/>
          </a:prstGeom>
          <a:noFill/>
          <a:ln w="9525">
            <a:noFill/>
            <a:miter lim="800000"/>
            <a:headEnd/>
            <a:tailEnd/>
          </a:ln>
        </p:spPr>
        <p:txBody>
          <a:bodyPr lIns="91427" tIns="45713" rIns="91427" bIns="45713" anchor="b"/>
          <a:lstStyle/>
          <a:p>
            <a:pPr algn="r" defTabSz="912545"/>
            <a:fld id="{8E855668-54D3-4334-8303-D6CCFB5F1196}" type="slidenum">
              <a:rPr lang="en-US" sz="1200">
                <a:latin typeface="Calibri" pitchFamily="34" charset="0"/>
              </a:rPr>
              <a:pPr algn="r" defTabSz="912545"/>
              <a:t>26</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F675C2B-E48E-4F7A-B9A7-783C2A9F914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Bef>
                <a:spcPts val="300"/>
              </a:spcBef>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4057916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270251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606849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808203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927942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304750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
        <p:nvSpPr>
          <p:cNvPr id="5" name="Header Placeholder 3"/>
          <p:cNvSpPr>
            <a:spLocks noGrp="1"/>
          </p:cNvSpPr>
          <p:nvPr>
            <p:ph type="hdr" sz="quarter"/>
          </p:nvPr>
        </p:nvSpPr>
        <p:spPr>
          <a:xfrm>
            <a:off x="0" y="0"/>
            <a:ext cx="2971800" cy="457200"/>
          </a:xfrm>
          <a:prstGeom prst="rect">
            <a:avLst/>
          </a:prstGeo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12:53 PM</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
        <p:nvSpPr>
          <p:cNvPr id="5" name="Header Placeholder 3"/>
          <p:cNvSpPr>
            <a:spLocks noGrp="1"/>
          </p:cNvSpPr>
          <p:nvPr>
            <p:ph type="hdr" sz="quarter"/>
          </p:nvPr>
        </p:nvSpPr>
        <p:spPr>
          <a:xfrm>
            <a:off x="0" y="0"/>
            <a:ext cx="2971800" cy="457200"/>
          </a:xfrm>
          <a:prstGeom prst="rect">
            <a:avLst/>
          </a:prstGeo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12:53 PM</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775380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
        <p:nvSpPr>
          <p:cNvPr id="5" name="Header Placeholder 3"/>
          <p:cNvSpPr>
            <a:spLocks noGrp="1"/>
          </p:cNvSpPr>
          <p:nvPr>
            <p:ph type="hdr" sz="quarter"/>
          </p:nvPr>
        </p:nvSpPr>
        <p:spPr>
          <a:xfrm>
            <a:off x="0" y="0"/>
            <a:ext cx="2971800" cy="457200"/>
          </a:xfrm>
          <a:prstGeom prst="rect">
            <a:avLst/>
          </a:prstGeo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12:53 PM</a:t>
            </a:fld>
            <a:endParaRPr lang="en-US" dirty="0"/>
          </a:p>
        </p:txBody>
      </p:sp>
      <p:sp>
        <p:nvSpPr>
          <p:cNvPr id="7" name="Footer Placeholder 5"/>
          <p:cNvSpPr>
            <a:spLocks noGrp="1"/>
          </p:cNvSpPr>
          <p:nvPr>
            <p:ph type="ftr" sz="quarter" idx="4"/>
          </p:nvPr>
        </p:nvSpPr>
        <p:spPr>
          <a:xfrm>
            <a:off x="0" y="8685213"/>
            <a:ext cx="6172200" cy="457200"/>
          </a:xfrm>
          <a:prstGeom prst="rect">
            <a:avLst/>
          </a:prstGeo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a:prstGeom prst="rect">
            <a:avLst/>
          </a:prstGeo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12:53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a:prstGeom prst="rect">
            <a:avLst/>
          </a:prstGeo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12:53 PM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72521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35684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53110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54130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44537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875883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77605240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200658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83137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65729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950189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7058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7323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17343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63"/>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3767712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355695" y="1453896"/>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0" y="2180216"/>
            <a:ext cx="3685032" cy="2339102"/>
          </a:xfrm>
          <a:prstGeom prst="rect">
            <a:avLst/>
          </a:prstGeom>
          <a:noFill/>
        </p:spPr>
        <p:txBody>
          <a:bodyPr wrap="square" lIns="0" tIns="0" rIns="0" bIns="0" rtlCol="0">
            <a:spAutoFit/>
          </a:bodyPr>
          <a:lstStyle/>
          <a:p>
            <a:pPr algn="r" defTabSz="914363"/>
            <a:r>
              <a:rPr lang="en-US" sz="3600" dirty="0" smtClean="0">
                <a:solidFill>
                  <a:srgbClr val="F09A1F"/>
                </a:solidFill>
              </a:rPr>
              <a:t>To access </a:t>
            </a:r>
            <a:br>
              <a:rPr lang="en-US" sz="3600" dirty="0" smtClean="0">
                <a:solidFill>
                  <a:srgbClr val="F09A1F"/>
                </a:solidFill>
              </a:rPr>
            </a:br>
            <a:r>
              <a:rPr lang="en-US" sz="3600" dirty="0" smtClean="0">
                <a:solidFill>
                  <a:srgbClr val="F09A1F"/>
                </a:solidFill>
              </a:rPr>
              <a:t>more details </a:t>
            </a:r>
            <a:br>
              <a:rPr lang="en-US" sz="3600" dirty="0" smtClean="0">
                <a:solidFill>
                  <a:srgbClr val="F09A1F"/>
                </a:solidFill>
              </a:rPr>
            </a:br>
            <a:r>
              <a:rPr lang="en-US" sz="3600" dirty="0" smtClean="0">
                <a:solidFill>
                  <a:srgbClr val="F09A1F"/>
                </a:solidFill>
              </a:rPr>
              <a:t>on this session, </a:t>
            </a:r>
            <a:br>
              <a:rPr lang="en-US" sz="3600" dirty="0" smtClean="0">
                <a:solidFill>
                  <a:srgbClr val="F09A1F"/>
                </a:solidFill>
              </a:rPr>
            </a:br>
            <a:r>
              <a:rPr lang="en-US" sz="3600" dirty="0" smtClean="0">
                <a:solidFill>
                  <a:srgbClr val="F09A1F"/>
                </a:solidFill>
              </a:rPr>
              <a:t>capture this </a:t>
            </a:r>
            <a:r>
              <a:rPr lang="en-US" sz="4400" b="1" dirty="0" smtClean="0">
                <a:solidFill>
                  <a:srgbClr val="F09A1F"/>
                </a:solidFill>
              </a:rPr>
              <a:t>TAG</a:t>
            </a:r>
            <a:endParaRPr lang="en-US" sz="3600" b="1" dirty="0" smtClean="0">
              <a:solidFill>
                <a:srgbClr val="F09A1F"/>
              </a:solidFill>
            </a:endParaRPr>
          </a:p>
        </p:txBody>
      </p:sp>
    </p:spTree>
    <p:extLst>
      <p:ext uri="{BB962C8B-B14F-4D97-AF65-F5344CB8AC3E}">
        <p14:creationId xmlns:p14="http://schemas.microsoft.com/office/powerpoint/2010/main" val="49968794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97078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9869918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4002988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376691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598370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411008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77834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274838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008617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4038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71424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7749018"/>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803" r:id="rId18"/>
    <p:sldLayoutId id="2147483779" r:id="rId19"/>
    <p:sldLayoutId id="2147483780"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1290377"/>
      </p:ext>
    </p:extLst>
  </p:cSld>
  <p:clrMap bg1="dk1" tx1="lt1" bg2="dk2" tx2="lt2" accent1="accent1" accent2="accent2" accent3="accent3" accent4="accent4" accent5="accent5" accent6="accent6" hlink="hlink" folHlink="folHlink"/>
  <p:sldLayoutIdLst>
    <p:sldLayoutId id="214748378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5.gif"/></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5.gif"/><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5.gif"/><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www.dtsxchange.com/"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blogs.msdn.com/b/petersad/archive/2011/05/05/installing-sql-server-2008-best-practice-analyzer-bpa-on-a-non-domain-machine.aspx"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blogs.msdn.com/search/searchresults.aspx?q=slipstream&amp;sections=11606"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msdn.microsoft.com/en-us/library/dd981032.aspx"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openxmlformats.org/officeDocument/2006/relationships/hyperlink" Target="http://technet.microsoft.com/en-us/library/bb510662.aspx" TargetMode="External"/><Relationship Id="rId3" Type="http://schemas.openxmlformats.org/officeDocument/2006/relationships/hyperlink" Target="http://www.microsoft.com/sqlserver/2008/en/us/upgrade.aspx" TargetMode="External"/><Relationship Id="rId7" Type="http://schemas.openxmlformats.org/officeDocument/2006/relationships/hyperlink" Target="http://blogs.msdn.com/b/petersad/"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msdn.microsoft.com/en-us/sqlserver/bb671050.aspx" TargetMode="External"/><Relationship Id="rId5" Type="http://schemas.openxmlformats.org/officeDocument/2006/relationships/hyperlink" Target="http://www.microsoft.com/downloads/details.aspx?FamilyID=66d3e6f5-6902-4fdd-af75-9975aea5bea7&amp;displaylang=en" TargetMode="External"/><Relationship Id="rId4" Type="http://schemas.openxmlformats.org/officeDocument/2006/relationships/hyperlink" Target="http://msdn.microsoft.com/en-us/library/bb677622.asp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microsoft.com/map" TargetMode="External"/><Relationship Id="rId7" Type="http://schemas.openxmlformats.org/officeDocument/2006/relationships/hyperlink" Target="http://blogs.msdn.com/b/petersad/archive/2011/05/10/cluster-upgrade-sql-server-2008-r2-gt-sql-server-denali.aspx" TargetMode="External"/><Relationship Id="rId2" Type="http://schemas.openxmlformats.org/officeDocument/2006/relationships/hyperlink" Target="http://www.microsoft.com/downloads/details.aspx?displaylang=en&amp;FamilyID=ceb4346f-657f-4d28-83f5-aae0c5c83d52" TargetMode="External"/><Relationship Id="rId1" Type="http://schemas.openxmlformats.org/officeDocument/2006/relationships/slideLayout" Target="../slideLayouts/slideLayout9.xml"/><Relationship Id="rId6" Type="http://schemas.openxmlformats.org/officeDocument/2006/relationships/hyperlink" Target="http://msdn.microsoft.com/en-us/library/bb677181.aspx" TargetMode="External"/><Relationship Id="rId5" Type="http://schemas.openxmlformats.org/officeDocument/2006/relationships/hyperlink" Target="http://www.microsoft.com/downloads/en/details.aspx?FamilyID=0fd439d7-4bff-4df7-a52f-9a1be8725591" TargetMode="External"/><Relationship Id="rId4" Type="http://schemas.openxmlformats.org/officeDocument/2006/relationships/hyperlink" Target="http://www.microsoft.com/downloads/en/details.aspx?FamilyId=DA0531E4-E94C-4991-82FA-F0E3FBD05E63"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northamerica.msteched.com/topic/details/DBI404#showdetails" TargetMode="External"/><Relationship Id="rId2" Type="http://schemas.openxmlformats.org/officeDocument/2006/relationships/hyperlink" Target="http://northamerica.msteched.com/topic/details/DBI302#showdetails" TargetMode="External"/><Relationship Id="rId1" Type="http://schemas.openxmlformats.org/officeDocument/2006/relationships/slideLayout" Target="../slideLayouts/slideLayout9.xml"/><Relationship Id="rId4" Type="http://schemas.openxmlformats.org/officeDocument/2006/relationships/hyperlink" Target="http://northamerica.msteched.com/topic/details/DBI373-INT#showdetail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hyperlink" Target="http://blogs.msdn.com/b/petersad/archive/2011/01/24/how-to-perform-an-sql-server-edition-upgrade.aspx"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hyperlink" Target="http://www.scalabilityexperts.com/ssua"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www.microsoft.com/sqlserver"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4.png"/><Relationship Id="rId5" Type="http://schemas.openxmlformats.org/officeDocument/2006/relationships/hyperlink" Target="http://www.microsoft.com/learning" TargetMode="External"/><Relationship Id="rId10" Type="http://schemas.openxmlformats.org/officeDocument/2006/relationships/image" Target="../media/image43.emf"/><Relationship Id="rId4" Type="http://schemas.openxmlformats.org/officeDocument/2006/relationships/image" Target="../media/image40.png"/><Relationship Id="rId9" Type="http://schemas.openxmlformats.org/officeDocument/2006/relationships/image" Target="../media/image42.png"/><Relationship Id="rId14" Type="http://schemas.microsoft.com/office/2007/relationships/hdphoto" Target="../media/hdphoto1.wdp"/></Relationships>
</file>

<file path=ppt/slides/_rels/slide5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355850"/>
            <a:ext cx="10242549" cy="1987550"/>
          </a:xfrm>
        </p:spPr>
        <p:txBody>
          <a:bodyPr wrap="none" tIns="182880"/>
          <a:lstStyle/>
          <a:p>
            <a:r>
              <a:rPr lang="en-US" sz="4400" dirty="0"/>
              <a:t>Upgrading to Microsoft SQL Server 2008 </a:t>
            </a:r>
            <a:r>
              <a:rPr lang="en-US" sz="4400" dirty="0" smtClean="0"/>
              <a:t/>
            </a:r>
            <a:br>
              <a:rPr lang="en-US" sz="4400" dirty="0" smtClean="0"/>
            </a:br>
            <a:r>
              <a:rPr lang="en-US" sz="4400" dirty="0" smtClean="0"/>
              <a:t>R2 </a:t>
            </a:r>
            <a:r>
              <a:rPr lang="en-US" sz="4400" dirty="0"/>
              <a:t>and SQL Server Code-Named </a:t>
            </a:r>
            <a:r>
              <a:rPr lang="en-US" sz="4400" dirty="0" smtClean="0"/>
              <a:t/>
            </a:r>
            <a:br>
              <a:rPr lang="en-US" sz="4400" dirty="0" smtClean="0"/>
            </a:br>
            <a:r>
              <a:rPr lang="en-US" sz="4400" dirty="0" smtClean="0"/>
              <a:t>“</a:t>
            </a:r>
            <a:r>
              <a:rPr lang="en-US" sz="4400" dirty="0"/>
              <a:t>Denali”: A Comprehensive </a:t>
            </a:r>
            <a:r>
              <a:rPr lang="en-US" sz="4400" dirty="0" smtClean="0"/>
              <a:t>Look</a:t>
            </a:r>
            <a:endParaRPr lang="en-US" sz="4400" dirty="0"/>
          </a:p>
        </p:txBody>
      </p:sp>
      <p:sp>
        <p:nvSpPr>
          <p:cNvPr id="3" name="Subtitle 2"/>
          <p:cNvSpPr>
            <a:spLocks noGrp="1"/>
          </p:cNvSpPr>
          <p:nvPr>
            <p:ph type="subTitle" idx="1"/>
          </p:nvPr>
        </p:nvSpPr>
        <p:spPr/>
        <p:txBody>
          <a:bodyPr/>
          <a:lstStyle/>
          <a:p>
            <a:r>
              <a:rPr lang="en-US" dirty="0"/>
              <a:t>Peter </a:t>
            </a:r>
            <a:r>
              <a:rPr lang="en-US" dirty="0" err="1"/>
              <a:t>Saddow</a:t>
            </a:r>
            <a:r>
              <a:rPr lang="en-US" dirty="0"/>
              <a:t> (petersad@microsoft.com)</a:t>
            </a:r>
          </a:p>
          <a:p>
            <a:r>
              <a:rPr lang="en-US" dirty="0"/>
              <a:t>Senior Program Manager</a:t>
            </a:r>
          </a:p>
          <a:p>
            <a:r>
              <a:rPr lang="en-US" dirty="0"/>
              <a:t>Microsoft</a:t>
            </a:r>
          </a:p>
          <a:p>
            <a:endParaRPr lang="en-US" dirty="0"/>
          </a:p>
        </p:txBody>
      </p:sp>
      <p:sp>
        <p:nvSpPr>
          <p:cNvPr id="5" name="Text Placeholder 4"/>
          <p:cNvSpPr>
            <a:spLocks noGrp="1"/>
          </p:cNvSpPr>
          <p:nvPr>
            <p:ph type="body" sz="quarter" idx="10"/>
          </p:nvPr>
        </p:nvSpPr>
        <p:spPr>
          <a:xfrm>
            <a:off x="3737368" y="1837299"/>
            <a:ext cx="2188302" cy="249299"/>
          </a:xfrm>
        </p:spPr>
        <p:txBody>
          <a:bodyPr/>
          <a:lstStyle/>
          <a:p>
            <a:r>
              <a:rPr lang="en-US" dirty="0"/>
              <a:t>DBI319</a:t>
            </a:r>
          </a:p>
        </p:txBody>
      </p:sp>
    </p:spTree>
    <p:extLst>
      <p:ext uri="{BB962C8B-B14F-4D97-AF65-F5344CB8AC3E}">
        <p14:creationId xmlns:p14="http://schemas.microsoft.com/office/powerpoint/2010/main" val="63200565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4979825"/>
          </a:xfrm>
        </p:spPr>
        <p:txBody>
          <a:bodyPr/>
          <a:lstStyle/>
          <a:p>
            <a:r>
              <a:rPr lang="en-US" dirty="0" smtClean="0"/>
              <a:t>Upgrade Planning</a:t>
            </a:r>
          </a:p>
          <a:p>
            <a:r>
              <a:rPr lang="en-US" dirty="0" smtClean="0">
                <a:solidFill>
                  <a:schemeClr val="accent1">
                    <a:lumMod val="60000"/>
                    <a:lumOff val="40000"/>
                  </a:schemeClr>
                </a:solidFill>
              </a:rPr>
              <a:t>Upgrade Strategies and Considerations</a:t>
            </a:r>
          </a:p>
          <a:p>
            <a:pPr lvl="1"/>
            <a:r>
              <a:rPr lang="en-US" dirty="0" smtClean="0">
                <a:solidFill>
                  <a:schemeClr val="accent1">
                    <a:lumMod val="60000"/>
                    <a:lumOff val="40000"/>
                  </a:schemeClr>
                </a:solidFill>
              </a:rPr>
              <a:t>Stand-alone Upgrade</a:t>
            </a:r>
          </a:p>
          <a:p>
            <a:pPr lvl="1"/>
            <a:r>
              <a:rPr lang="en-US" dirty="0" smtClean="0"/>
              <a:t>Cluster Upgrade</a:t>
            </a:r>
          </a:p>
          <a:p>
            <a:pPr lvl="1"/>
            <a:r>
              <a:rPr lang="en-US" dirty="0" smtClean="0"/>
              <a:t>Database Mirroring</a:t>
            </a:r>
          </a:p>
          <a:p>
            <a:pPr lvl="1"/>
            <a:r>
              <a:rPr lang="en-US" dirty="0" smtClean="0"/>
              <a:t>Log Shipping</a:t>
            </a:r>
          </a:p>
          <a:p>
            <a:pPr lvl="1"/>
            <a:r>
              <a:rPr lang="en-US" dirty="0" smtClean="0"/>
              <a:t>Feature-Specific Information</a:t>
            </a:r>
          </a:p>
          <a:p>
            <a:r>
              <a:rPr lang="en-US" dirty="0" smtClean="0"/>
              <a:t>Upgrade Tools with Demos</a:t>
            </a:r>
          </a:p>
          <a:p>
            <a:r>
              <a:rPr lang="en-US" dirty="0" smtClean="0"/>
              <a:t>Upgrade Resources</a:t>
            </a:r>
          </a:p>
          <a:p>
            <a:endParaRPr lang="en-US" dirty="0"/>
          </a:p>
        </p:txBody>
      </p:sp>
    </p:spTree>
    <p:extLst>
      <p:ext uri="{BB962C8B-B14F-4D97-AF65-F5344CB8AC3E}">
        <p14:creationId xmlns:p14="http://schemas.microsoft.com/office/powerpoint/2010/main" val="4096706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xEl>
                                              <p:pRg st="2" end="2"/>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In-Place Upgrade – Overview</a:t>
            </a:r>
            <a:endParaRPr lang="en-US" dirty="0"/>
          </a:p>
        </p:txBody>
      </p:sp>
      <p:sp>
        <p:nvSpPr>
          <p:cNvPr id="3" name="Content Placeholder 2"/>
          <p:cNvSpPr>
            <a:spLocks noGrp="1"/>
          </p:cNvSpPr>
          <p:nvPr>
            <p:ph type="body" sz="quarter" idx="10"/>
          </p:nvPr>
        </p:nvSpPr>
        <p:spPr/>
        <p:txBody>
          <a:bodyPr/>
          <a:lstStyle/>
          <a:p>
            <a:r>
              <a:rPr lang="en-US" smtClean="0"/>
              <a:t>Upgrades existing installation</a:t>
            </a:r>
          </a:p>
          <a:p>
            <a:pPr lvl="1"/>
            <a:r>
              <a:rPr lang="en-US" smtClean="0"/>
              <a:t>On same machine and platform</a:t>
            </a:r>
          </a:p>
          <a:p>
            <a:pPr lvl="1"/>
            <a:r>
              <a:rPr lang="en-US" smtClean="0"/>
              <a:t>Instance name remains</a:t>
            </a:r>
          </a:p>
          <a:p>
            <a:pPr lvl="1"/>
            <a:r>
              <a:rPr lang="en-US" smtClean="0"/>
              <a:t>Old instance is removed</a:t>
            </a:r>
          </a:p>
          <a:p>
            <a:pPr lvl="1"/>
            <a:r>
              <a:rPr lang="en-US" smtClean="0"/>
              <a:t>New shared components are installed</a:t>
            </a:r>
          </a:p>
          <a:p>
            <a:r>
              <a:rPr lang="en-US" smtClean="0"/>
              <a:t>User data and configuration is preserved</a:t>
            </a:r>
          </a:p>
          <a:p>
            <a:r>
              <a:rPr lang="en-US" smtClean="0"/>
              <a:t>Mostly automated process through Setup</a:t>
            </a:r>
          </a:p>
          <a:p>
            <a:r>
              <a:rPr lang="en-US" smtClean="0"/>
              <a:t>Existing instance is intact as long as possible</a:t>
            </a:r>
          </a:p>
          <a:p>
            <a:r>
              <a:rPr lang="en-US" smtClean="0"/>
              <a:t>Can upgrade to same edition or higher</a:t>
            </a:r>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In-Place Upgrade – Matrix</a:t>
            </a:r>
            <a:endParaRPr lang="en-US" dirty="0"/>
          </a:p>
        </p:txBody>
      </p:sp>
      <p:sp>
        <p:nvSpPr>
          <p:cNvPr id="5" name="Oval 4"/>
          <p:cNvSpPr/>
          <p:nvPr/>
        </p:nvSpPr>
        <p:spPr bwMode="auto">
          <a:xfrm>
            <a:off x="564240" y="1925253"/>
            <a:ext cx="3022829" cy="1069848"/>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700" dirty="0">
                <a:solidFill>
                  <a:schemeClr val="tx1">
                    <a:alpha val="99000"/>
                  </a:schemeClr>
                </a:solidFill>
              </a:rPr>
              <a:t>SQL Server 2005 SP2</a:t>
            </a:r>
          </a:p>
        </p:txBody>
      </p:sp>
      <p:sp>
        <p:nvSpPr>
          <p:cNvPr id="14" name="TextBox 13"/>
          <p:cNvSpPr txBox="1"/>
          <p:nvPr/>
        </p:nvSpPr>
        <p:spPr>
          <a:xfrm>
            <a:off x="1554581" y="1154074"/>
            <a:ext cx="1752146" cy="415498"/>
          </a:xfrm>
          <a:prstGeom prst="rect">
            <a:avLst/>
          </a:prstGeom>
          <a:noFill/>
        </p:spPr>
        <p:txBody>
          <a:bodyPr wrap="square" lIns="0" tIns="0" rIns="0" bIns="0" rtlCol="0">
            <a:spAutoFit/>
          </a:bodyPr>
          <a:lstStyle/>
          <a:p>
            <a:r>
              <a:rPr lang="en-US" sz="2700" u="sng" dirty="0">
                <a:gradFill>
                  <a:gsLst>
                    <a:gs pos="0">
                      <a:schemeClr val="tx1"/>
                    </a:gs>
                    <a:gs pos="86000">
                      <a:schemeClr val="tx1"/>
                    </a:gs>
                  </a:gsLst>
                  <a:lin ang="5400000" scaled="0"/>
                </a:gradFill>
              </a:rPr>
              <a:t>From</a:t>
            </a:r>
          </a:p>
        </p:txBody>
      </p:sp>
      <p:sp>
        <p:nvSpPr>
          <p:cNvPr id="15" name="TextBox 14"/>
          <p:cNvSpPr txBox="1"/>
          <p:nvPr/>
        </p:nvSpPr>
        <p:spPr>
          <a:xfrm>
            <a:off x="9476968" y="1154074"/>
            <a:ext cx="812588" cy="415498"/>
          </a:xfrm>
          <a:prstGeom prst="rect">
            <a:avLst/>
          </a:prstGeom>
          <a:noFill/>
        </p:spPr>
        <p:txBody>
          <a:bodyPr wrap="square" lIns="0" tIns="0" rIns="0" bIns="0" rtlCol="0">
            <a:spAutoFit/>
          </a:bodyPr>
          <a:lstStyle/>
          <a:p>
            <a:r>
              <a:rPr lang="en-US" sz="2700" u="sng" dirty="0">
                <a:gradFill>
                  <a:gsLst>
                    <a:gs pos="0">
                      <a:schemeClr val="tx1"/>
                    </a:gs>
                    <a:gs pos="86000">
                      <a:schemeClr val="tx1"/>
                    </a:gs>
                  </a:gsLst>
                  <a:lin ang="5400000" scaled="0"/>
                </a:gradFill>
              </a:rPr>
              <a:t>To</a:t>
            </a:r>
          </a:p>
        </p:txBody>
      </p:sp>
      <p:sp>
        <p:nvSpPr>
          <p:cNvPr id="16" name="Oval 15"/>
          <p:cNvSpPr/>
          <p:nvPr/>
        </p:nvSpPr>
        <p:spPr bwMode="auto">
          <a:xfrm>
            <a:off x="2949696" y="2629763"/>
            <a:ext cx="3022829" cy="1069848"/>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700" dirty="0">
                <a:solidFill>
                  <a:schemeClr val="tx1">
                    <a:alpha val="99000"/>
                  </a:schemeClr>
                </a:solidFill>
              </a:rPr>
              <a:t>SQL Server 2008</a:t>
            </a:r>
          </a:p>
        </p:txBody>
      </p:sp>
      <p:sp>
        <p:nvSpPr>
          <p:cNvPr id="17" name="Oval 16"/>
          <p:cNvSpPr/>
          <p:nvPr/>
        </p:nvSpPr>
        <p:spPr bwMode="auto">
          <a:xfrm>
            <a:off x="2949696" y="1144548"/>
            <a:ext cx="3021813" cy="1068171"/>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700" dirty="0">
                <a:solidFill>
                  <a:schemeClr val="tx1">
                    <a:alpha val="99000"/>
                  </a:schemeClr>
                </a:solidFill>
              </a:rPr>
              <a:t>SQL Server 2000 SP4</a:t>
            </a:r>
          </a:p>
        </p:txBody>
      </p:sp>
      <p:sp>
        <p:nvSpPr>
          <p:cNvPr id="18" name="Oval 17"/>
          <p:cNvSpPr/>
          <p:nvPr/>
        </p:nvSpPr>
        <p:spPr bwMode="auto">
          <a:xfrm>
            <a:off x="8360011" y="1877629"/>
            <a:ext cx="3022829" cy="1068171"/>
          </a:xfrm>
          <a:prstGeom prst="ellipse">
            <a:avLst/>
          </a:prstGeom>
          <a:gradFill flip="none" rotWithShape="1">
            <a:gsLst>
              <a:gs pos="0">
                <a:srgbClr val="FFC000">
                  <a:lumMod val="95000"/>
                  <a:lumOff val="5000"/>
                </a:srgbClr>
              </a:gs>
              <a:gs pos="51000">
                <a:schemeClr val="tx2"/>
              </a:gs>
              <a:gs pos="100000">
                <a:schemeClr val="tx2"/>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700" dirty="0">
                <a:solidFill>
                  <a:schemeClr val="tx1">
                    <a:alpha val="99000"/>
                  </a:schemeClr>
                </a:solidFill>
              </a:rPr>
              <a:t>SQL Server 2008 R2</a:t>
            </a:r>
          </a:p>
        </p:txBody>
      </p:sp>
      <p:sp>
        <p:nvSpPr>
          <p:cNvPr id="23" name="Oval 22"/>
          <p:cNvSpPr/>
          <p:nvPr/>
        </p:nvSpPr>
        <p:spPr bwMode="auto">
          <a:xfrm>
            <a:off x="560686" y="4905032"/>
            <a:ext cx="3022829" cy="1069848"/>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700" dirty="0">
                <a:solidFill>
                  <a:schemeClr val="tx1">
                    <a:alpha val="99000"/>
                  </a:schemeClr>
                </a:solidFill>
              </a:rPr>
              <a:t>SQL Server 2008 SP2</a:t>
            </a:r>
          </a:p>
        </p:txBody>
      </p:sp>
      <p:sp>
        <p:nvSpPr>
          <p:cNvPr id="24" name="Oval 23"/>
          <p:cNvSpPr/>
          <p:nvPr/>
        </p:nvSpPr>
        <p:spPr bwMode="auto">
          <a:xfrm>
            <a:off x="2949696" y="5647640"/>
            <a:ext cx="3022829" cy="1069848"/>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700" dirty="0">
                <a:solidFill>
                  <a:schemeClr val="tx1">
                    <a:alpha val="99000"/>
                  </a:schemeClr>
                </a:solidFill>
              </a:rPr>
              <a:t>SQL Server 2008 R2</a:t>
            </a:r>
          </a:p>
        </p:txBody>
      </p:sp>
      <p:sp>
        <p:nvSpPr>
          <p:cNvPr id="25" name="Oval 24"/>
          <p:cNvSpPr/>
          <p:nvPr/>
        </p:nvSpPr>
        <p:spPr bwMode="auto">
          <a:xfrm>
            <a:off x="2949696" y="4171951"/>
            <a:ext cx="3022829" cy="1069848"/>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700" dirty="0">
                <a:solidFill>
                  <a:schemeClr val="tx1">
                    <a:alpha val="99000"/>
                  </a:schemeClr>
                </a:solidFill>
              </a:rPr>
              <a:t>SQL Server 2005 SP4</a:t>
            </a:r>
          </a:p>
        </p:txBody>
      </p:sp>
      <p:sp>
        <p:nvSpPr>
          <p:cNvPr id="26" name="Oval 25"/>
          <p:cNvSpPr/>
          <p:nvPr/>
        </p:nvSpPr>
        <p:spPr bwMode="auto">
          <a:xfrm>
            <a:off x="8361534" y="4914557"/>
            <a:ext cx="3022829" cy="1068171"/>
          </a:xfrm>
          <a:prstGeom prst="ellipse">
            <a:avLst/>
          </a:prstGeom>
          <a:gradFill flip="none" rotWithShape="1">
            <a:gsLst>
              <a:gs pos="0">
                <a:srgbClr val="FFC000">
                  <a:lumMod val="95000"/>
                  <a:lumOff val="5000"/>
                </a:srgbClr>
              </a:gs>
              <a:gs pos="51000">
                <a:schemeClr val="tx2"/>
              </a:gs>
              <a:gs pos="100000">
                <a:schemeClr val="tx2"/>
              </a:gs>
            </a:gsLst>
            <a:lin ang="5400000" scaled="1"/>
            <a:tileRec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sz="2700" dirty="0">
                <a:solidFill>
                  <a:schemeClr val="tx1">
                    <a:alpha val="99000"/>
                  </a:schemeClr>
                </a:solidFill>
              </a:rPr>
              <a:t>SQL Server Denali</a:t>
            </a:r>
          </a:p>
        </p:txBody>
      </p:sp>
      <p:sp>
        <p:nvSpPr>
          <p:cNvPr id="27" name="Right Arrow 26"/>
          <p:cNvSpPr/>
          <p:nvPr/>
        </p:nvSpPr>
        <p:spPr bwMode="auto">
          <a:xfrm>
            <a:off x="3706672" y="2260345"/>
            <a:ext cx="4526374" cy="302745"/>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chemeClr val="tx1">
                  <a:alpha val="99000"/>
                </a:schemeClr>
              </a:solidFill>
            </a:endParaRPr>
          </a:p>
        </p:txBody>
      </p:sp>
      <p:sp>
        <p:nvSpPr>
          <p:cNvPr id="28" name="Right Arrow 27"/>
          <p:cNvSpPr/>
          <p:nvPr/>
        </p:nvSpPr>
        <p:spPr bwMode="auto">
          <a:xfrm>
            <a:off x="3705403" y="5297272"/>
            <a:ext cx="4522054" cy="302745"/>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700" dirty="0">
              <a:solidFill>
                <a:schemeClr val="tx1">
                  <a:alpha val="99000"/>
                </a:schemeClr>
              </a:solidFill>
            </a:endParaRPr>
          </a:p>
        </p:txBody>
      </p:sp>
      <p:sp>
        <p:nvSpPr>
          <p:cNvPr id="3" name="TextBox 2"/>
          <p:cNvSpPr txBox="1"/>
          <p:nvPr/>
        </p:nvSpPr>
        <p:spPr>
          <a:xfrm>
            <a:off x="7890741" y="6262302"/>
            <a:ext cx="3961368" cy="369332"/>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NOTE: Minimum SP shown</a:t>
            </a:r>
          </a:p>
        </p:txBody>
      </p:sp>
    </p:spTree>
    <p:extLst>
      <p:ext uri="{BB962C8B-B14F-4D97-AF65-F5344CB8AC3E}">
        <p14:creationId xmlns:p14="http://schemas.microsoft.com/office/powerpoint/2010/main" val="3383026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childTnLst>
                                </p:cTn>
                              </p:par>
                              <p:par>
                                <p:cTn id="11" presetID="2" presetClass="entr" presetSubtype="8" fill="hold" grpId="0" nodeType="withEffect">
                                  <p:stCondLst>
                                    <p:cond delay="150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1" presetClass="entr" presetSubtype="0" fill="hold" grpId="0" nodeType="withEffect">
                                  <p:stCondLst>
                                    <p:cond delay="200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250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3000"/>
                                  </p:stCondLst>
                                  <p:childTnLst>
                                    <p:set>
                                      <p:cBhvr>
                                        <p:cTn id="24" dur="1" fill="hold">
                                          <p:stCondLst>
                                            <p:cond delay="0"/>
                                          </p:stCondLst>
                                        </p:cTn>
                                        <p:tgtEl>
                                          <p:spTgt spid="24"/>
                                        </p:tgtEl>
                                        <p:attrNameLst>
                                          <p:attrName>style.visibility</p:attrName>
                                        </p:attrNameLst>
                                      </p:cBhvr>
                                      <p:to>
                                        <p:strVal val="visible"/>
                                      </p:to>
                                    </p:set>
                                  </p:childTnLst>
                                </p:cTn>
                              </p:par>
                              <p:par>
                                <p:cTn id="25" presetID="2" presetClass="entr" presetSubtype="8" fill="hold" grpId="0" nodeType="withEffect">
                                  <p:stCondLst>
                                    <p:cond delay="34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35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In-Place Upgrade – Pros/Cons</a:t>
            </a:r>
            <a:endParaRPr lang="en-US" dirty="0"/>
          </a:p>
        </p:txBody>
      </p:sp>
      <p:sp>
        <p:nvSpPr>
          <p:cNvPr id="3" name="Text Placeholder 2"/>
          <p:cNvSpPr>
            <a:spLocks noGrp="1"/>
          </p:cNvSpPr>
          <p:nvPr>
            <p:ph type="body" sz="quarter" idx="10"/>
          </p:nvPr>
        </p:nvSpPr>
        <p:spPr/>
        <p:txBody>
          <a:bodyPr/>
          <a:lstStyle/>
          <a:p>
            <a:r>
              <a:rPr lang="en-US" smtClean="0"/>
              <a:t>Pros:</a:t>
            </a:r>
          </a:p>
          <a:p>
            <a:pPr lvl="1"/>
            <a:r>
              <a:rPr lang="en-US" smtClean="0"/>
              <a:t>Faster and less effort than side-by-side</a:t>
            </a:r>
          </a:p>
          <a:p>
            <a:pPr lvl="1"/>
            <a:r>
              <a:rPr lang="en-US" smtClean="0"/>
              <a:t>Setup moves data and configuration</a:t>
            </a:r>
          </a:p>
          <a:p>
            <a:pPr lvl="1"/>
            <a:r>
              <a:rPr lang="en-US" smtClean="0"/>
              <a:t>Connects to same instance after upgrade</a:t>
            </a:r>
          </a:p>
          <a:p>
            <a:pPr lvl="1"/>
            <a:r>
              <a:rPr lang="en-US" smtClean="0"/>
              <a:t>Setup contains many Upgrade Rules</a:t>
            </a:r>
          </a:p>
          <a:p>
            <a:r>
              <a:rPr lang="en-US" smtClean="0"/>
              <a:t>Cons:</a:t>
            </a:r>
          </a:p>
          <a:p>
            <a:pPr lvl="1"/>
            <a:r>
              <a:rPr lang="en-US" smtClean="0"/>
              <a:t>Less flexibility</a:t>
            </a:r>
          </a:p>
          <a:p>
            <a:pPr lvl="1"/>
            <a:r>
              <a:rPr lang="en-US" smtClean="0"/>
              <a:t>Cannot change platform</a:t>
            </a:r>
          </a:p>
          <a:p>
            <a:pPr lvl="1"/>
            <a:r>
              <a:rPr lang="en-US" smtClean="0"/>
              <a:t>Possibly complex to rollback</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mtClean="0"/>
              <a:t>Demo</a:t>
            </a:r>
            <a:endParaRPr lang="en-US" dirty="0"/>
          </a:p>
        </p:txBody>
      </p:sp>
      <p:sp>
        <p:nvSpPr>
          <p:cNvPr id="4" name="Title 3"/>
          <p:cNvSpPr>
            <a:spLocks noGrp="1"/>
          </p:cNvSpPr>
          <p:nvPr>
            <p:ph type="ctrTitle"/>
          </p:nvPr>
        </p:nvSpPr>
        <p:spPr/>
        <p:txBody>
          <a:bodyPr/>
          <a:lstStyle/>
          <a:p>
            <a:r>
              <a:rPr lang="en-US" smtClean="0"/>
              <a:t>In-Place Upgrade</a:t>
            </a:r>
            <a:endParaRPr lang="en-US" dirty="0"/>
          </a:p>
        </p:txBody>
      </p:sp>
      <p:sp>
        <p:nvSpPr>
          <p:cNvPr id="11" name="Subtitle 10"/>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80870" y="1905001"/>
            <a:ext cx="11211180" cy="2158540"/>
          </a:xfrm>
          <a:prstGeom prst="rect">
            <a:avLst/>
          </a:prstGeom>
          <a:noFill/>
          <a:ln w="9525">
            <a:noFill/>
            <a:miter lim="800000"/>
            <a:headEnd/>
            <a:tailEnd/>
          </a:ln>
          <a:effectLst/>
        </p:spPr>
        <p:txBody>
          <a:bodyPr lIns="121899" tIns="60949" rIns="121899" bIns="60949">
            <a:spAutoFit/>
          </a:bodyPr>
          <a:lstStyle/>
          <a:p>
            <a:pPr marL="457120" indent="-457120" eaLnBrk="0" hangingPunct="0">
              <a:spcBef>
                <a:spcPct val="20000"/>
              </a:spcBef>
              <a:buClr>
                <a:srgbClr val="FFCC00"/>
              </a:buClr>
              <a:buFontTx/>
              <a:buChar char="•"/>
              <a:defRPr/>
            </a:pPr>
            <a:endParaRPr lang="en-US" sz="4300" kern="0">
              <a:effectLst>
                <a:outerShdw blurRad="38100" dist="38100" dir="2700000" algn="tl">
                  <a:srgbClr val="000000"/>
                </a:outerShdw>
              </a:effectLst>
            </a:endParaRPr>
          </a:p>
          <a:p>
            <a:pPr marL="990427" lvl="1" indent="-380933" eaLnBrk="0" hangingPunct="0">
              <a:spcBef>
                <a:spcPct val="20000"/>
              </a:spcBef>
              <a:buClr>
                <a:srgbClr val="FFCC00"/>
              </a:buClr>
              <a:buFontTx/>
              <a:buChar char="–"/>
              <a:defRPr/>
            </a:pPr>
            <a:endParaRPr lang="en-US" sz="3700" kern="0">
              <a:effectLst>
                <a:outerShdw blurRad="38100" dist="38100" dir="2700000" algn="tl">
                  <a:srgbClr val="000000"/>
                </a:outerShdw>
              </a:effectLst>
            </a:endParaRPr>
          </a:p>
          <a:p>
            <a:pPr marL="990427" lvl="1" indent="-380933" eaLnBrk="0" hangingPunct="0">
              <a:spcBef>
                <a:spcPct val="20000"/>
              </a:spcBef>
              <a:buClr>
                <a:srgbClr val="FFCC00"/>
              </a:buClr>
              <a:buFontTx/>
              <a:buChar char="–"/>
              <a:defRPr/>
            </a:pPr>
            <a:endParaRPr lang="en-US" sz="3700" kern="0">
              <a:effectLst>
                <a:outerShdw blurRad="38100" dist="38100" dir="2700000" algn="tl">
                  <a:srgbClr val="000000"/>
                </a:outerShdw>
              </a:effectLst>
            </a:endParaRPr>
          </a:p>
        </p:txBody>
      </p:sp>
      <p:grpSp>
        <p:nvGrpSpPr>
          <p:cNvPr id="2" name="Group 4"/>
          <p:cNvGrpSpPr>
            <a:grpSpLocks/>
          </p:cNvGrpSpPr>
          <p:nvPr/>
        </p:nvGrpSpPr>
        <p:grpSpPr bwMode="auto">
          <a:xfrm>
            <a:off x="4251245" y="3181349"/>
            <a:ext cx="3770918" cy="1354139"/>
            <a:chOff x="1973" y="1908"/>
            <a:chExt cx="1782" cy="853"/>
          </a:xfrm>
        </p:grpSpPr>
        <p:pic>
          <p:nvPicPr>
            <p:cNvPr id="819204" name="Picture 5" descr="arrow 0 gold  arrow 0"/>
            <p:cNvPicPr>
              <a:picLocks noChangeAspect="1" noChangeArrowheads="1"/>
            </p:cNvPicPr>
            <p:nvPr/>
          </p:nvPicPr>
          <p:blipFill>
            <a:blip r:embed="rId3"/>
            <a:srcRect/>
            <a:stretch>
              <a:fillRect/>
            </a:stretch>
          </p:blipFill>
          <p:spPr bwMode="auto">
            <a:xfrm>
              <a:off x="1973" y="2032"/>
              <a:ext cx="1152" cy="422"/>
            </a:xfrm>
            <a:prstGeom prst="rect">
              <a:avLst/>
            </a:prstGeom>
            <a:noFill/>
            <a:ln w="9525">
              <a:noFill/>
              <a:miter lim="800000"/>
              <a:headEnd/>
              <a:tailEnd/>
            </a:ln>
          </p:spPr>
        </p:pic>
        <p:pic>
          <p:nvPicPr>
            <p:cNvPr id="819205" name="Picture 6" descr="arrow 0 blue arrow 0"/>
            <p:cNvPicPr>
              <a:picLocks noChangeAspect="1" noChangeArrowheads="1"/>
            </p:cNvPicPr>
            <p:nvPr/>
          </p:nvPicPr>
          <p:blipFill>
            <a:blip r:embed="rId4"/>
            <a:srcRect/>
            <a:stretch>
              <a:fillRect/>
            </a:stretch>
          </p:blipFill>
          <p:spPr bwMode="auto">
            <a:xfrm>
              <a:off x="2603" y="2034"/>
              <a:ext cx="1152" cy="422"/>
            </a:xfrm>
            <a:prstGeom prst="rect">
              <a:avLst/>
            </a:prstGeom>
            <a:noFill/>
            <a:ln w="9525">
              <a:noFill/>
              <a:miter lim="800000"/>
              <a:headEnd/>
              <a:tailEnd/>
            </a:ln>
          </p:spPr>
        </p:pic>
        <p:sp>
          <p:nvSpPr>
            <p:cNvPr id="819206" name="Text Box 7"/>
            <p:cNvSpPr txBox="1">
              <a:spLocks noChangeArrowheads="1"/>
            </p:cNvSpPr>
            <p:nvPr/>
          </p:nvSpPr>
          <p:spPr bwMode="auto">
            <a:xfrm>
              <a:off x="2506" y="1908"/>
              <a:ext cx="724" cy="853"/>
            </a:xfrm>
            <a:prstGeom prst="rect">
              <a:avLst/>
            </a:prstGeom>
            <a:gradFill rotWithShape="1">
              <a:gsLst>
                <a:gs pos="0">
                  <a:schemeClr val="folHlink"/>
                </a:gs>
                <a:gs pos="100000">
                  <a:schemeClr val="bg1"/>
                </a:gs>
              </a:gsLst>
              <a:lin ang="5400000" scaled="1"/>
            </a:gradFill>
            <a:ln w="12700">
              <a:solidFill>
                <a:schemeClr val="folHlink"/>
              </a:solidFill>
              <a:miter lim="800000"/>
              <a:headEnd/>
              <a:tailEnd/>
            </a:ln>
          </p:spPr>
          <p:txBody>
            <a:bodyPr wrap="none">
              <a:spAutoFit/>
            </a:bodyPr>
            <a:lstStyle/>
            <a:p>
              <a:pPr algn="ctr" defTabSz="1216871"/>
              <a:r>
                <a:rPr lang="en-US" sz="2700" b="1">
                  <a:latin typeface="Calibri" pitchFamily="34" charset="0"/>
                  <a:cs typeface="Arial" pitchFamily="34" charset="0"/>
                </a:rPr>
                <a:t>Compare</a:t>
              </a:r>
            </a:p>
            <a:p>
              <a:pPr algn="ctr" defTabSz="1216871"/>
              <a:r>
                <a:rPr lang="en-US" sz="2700" b="1">
                  <a:latin typeface="Calibri" pitchFamily="34" charset="0"/>
                  <a:cs typeface="Arial" pitchFamily="34" charset="0"/>
                </a:rPr>
                <a:t>and</a:t>
              </a:r>
            </a:p>
            <a:p>
              <a:pPr algn="ctr" defTabSz="1216871"/>
              <a:r>
                <a:rPr lang="en-US" sz="2700" b="1">
                  <a:latin typeface="Calibri" pitchFamily="34" charset="0"/>
                  <a:cs typeface="Arial" pitchFamily="34" charset="0"/>
                </a:rPr>
                <a:t>Verify</a:t>
              </a:r>
            </a:p>
          </p:txBody>
        </p:sp>
      </p:grpSp>
      <p:sp>
        <p:nvSpPr>
          <p:cNvPr id="819207" name="Text Box 8"/>
          <p:cNvSpPr txBox="1">
            <a:spLocks noChangeArrowheads="1"/>
          </p:cNvSpPr>
          <p:nvPr/>
        </p:nvSpPr>
        <p:spPr bwMode="auto">
          <a:xfrm>
            <a:off x="671914" y="2110613"/>
            <a:ext cx="3419933" cy="954085"/>
          </a:xfrm>
          <a:prstGeom prst="rect">
            <a:avLst/>
          </a:prstGeom>
          <a:gradFill rotWithShape="1">
            <a:gsLst>
              <a:gs pos="0">
                <a:srgbClr val="FFCC00"/>
              </a:gs>
              <a:gs pos="100000">
                <a:schemeClr val="bg1"/>
              </a:gs>
            </a:gsLst>
            <a:lin ang="5400000" scaled="1"/>
          </a:gradFill>
          <a:ln w="12700">
            <a:noFill/>
            <a:miter lim="800000"/>
            <a:headEnd/>
            <a:tailEnd/>
          </a:ln>
        </p:spPr>
        <p:txBody>
          <a:bodyPr wrap="none" lIns="121899" tIns="60949" rIns="121899" bIns="60949">
            <a:spAutoFit/>
          </a:bodyPr>
          <a:lstStyle/>
          <a:p>
            <a:pPr algn="ctr" defTabSz="1216871"/>
            <a:r>
              <a:rPr lang="en-US" sz="2700" b="1" dirty="0">
                <a:latin typeface="Calibri" pitchFamily="34" charset="0"/>
                <a:cs typeface="Arial" pitchFamily="34" charset="0"/>
              </a:rPr>
              <a:t>SQL Server 2005/2008</a:t>
            </a:r>
          </a:p>
          <a:p>
            <a:pPr algn="ctr" defTabSz="1216871"/>
            <a:r>
              <a:rPr lang="en-US" sz="2700" b="1" dirty="0">
                <a:latin typeface="Calibri" pitchFamily="34" charset="0"/>
                <a:cs typeface="Arial" pitchFamily="34" charset="0"/>
              </a:rPr>
              <a:t>Instance</a:t>
            </a:r>
          </a:p>
        </p:txBody>
      </p:sp>
      <p:sp>
        <p:nvSpPr>
          <p:cNvPr id="10" name="Text Box 9"/>
          <p:cNvSpPr txBox="1">
            <a:spLocks noChangeArrowheads="1"/>
          </p:cNvSpPr>
          <p:nvPr/>
        </p:nvSpPr>
        <p:spPr bwMode="auto">
          <a:xfrm>
            <a:off x="8251820" y="2124075"/>
            <a:ext cx="2793159" cy="954085"/>
          </a:xfrm>
          <a:prstGeom prst="rect">
            <a:avLst/>
          </a:prstGeom>
          <a:gradFill rotWithShape="1">
            <a:gsLst>
              <a:gs pos="0">
                <a:srgbClr val="00CCFF"/>
              </a:gs>
              <a:gs pos="100000">
                <a:schemeClr val="bg1"/>
              </a:gs>
            </a:gsLst>
            <a:lin ang="5400000" scaled="1"/>
          </a:gradFill>
          <a:ln w="12700">
            <a:noFill/>
            <a:miter lim="800000"/>
            <a:headEnd/>
            <a:tailEnd/>
          </a:ln>
        </p:spPr>
        <p:txBody>
          <a:bodyPr wrap="none" lIns="121899" tIns="60949" rIns="121899" bIns="60949">
            <a:spAutoFit/>
          </a:bodyPr>
          <a:lstStyle/>
          <a:p>
            <a:pPr algn="ctr" defTabSz="1216871"/>
            <a:r>
              <a:rPr lang="en-US" sz="2700" b="1" dirty="0">
                <a:latin typeface="Calibri" pitchFamily="34" charset="0"/>
                <a:cs typeface="Arial" pitchFamily="34" charset="0"/>
              </a:rPr>
              <a:t>SQL Server Denali</a:t>
            </a:r>
          </a:p>
          <a:p>
            <a:pPr algn="ctr" defTabSz="1216871"/>
            <a:r>
              <a:rPr lang="en-US" sz="2700" b="1" dirty="0">
                <a:latin typeface="Calibri" pitchFamily="34" charset="0"/>
                <a:cs typeface="Arial" pitchFamily="34" charset="0"/>
              </a:rPr>
              <a:t>Instance</a:t>
            </a:r>
          </a:p>
        </p:txBody>
      </p:sp>
      <p:pic>
        <p:nvPicPr>
          <p:cNvPr id="11" name="Picture 10" descr="large green skewed arrow"/>
          <p:cNvPicPr>
            <a:picLocks noChangeAspect="1" noChangeArrowheads="1"/>
          </p:cNvPicPr>
          <p:nvPr/>
        </p:nvPicPr>
        <p:blipFill>
          <a:blip r:embed="rId5"/>
          <a:srcRect/>
          <a:stretch>
            <a:fillRect/>
          </a:stretch>
        </p:blipFill>
        <p:spPr bwMode="auto">
          <a:xfrm>
            <a:off x="4579241" y="3305176"/>
            <a:ext cx="3047206" cy="879475"/>
          </a:xfrm>
          <a:prstGeom prst="rect">
            <a:avLst/>
          </a:prstGeom>
          <a:noFill/>
          <a:ln w="9525">
            <a:noFill/>
            <a:miter lim="800000"/>
            <a:headEnd/>
            <a:tailEnd/>
          </a:ln>
        </p:spPr>
      </p:pic>
      <p:pic>
        <p:nvPicPr>
          <p:cNvPr id="12" name="Picture 11" descr="oval gradient blue disc"/>
          <p:cNvPicPr>
            <a:picLocks noChangeAspect="1" noChangeArrowheads="1"/>
          </p:cNvPicPr>
          <p:nvPr/>
        </p:nvPicPr>
        <p:blipFill>
          <a:blip r:embed="rId6"/>
          <a:srcRect/>
          <a:stretch>
            <a:fillRect/>
          </a:stretch>
        </p:blipFill>
        <p:spPr bwMode="auto">
          <a:xfrm>
            <a:off x="7857104" y="3065464"/>
            <a:ext cx="4204721" cy="1646237"/>
          </a:xfrm>
          <a:prstGeom prst="rect">
            <a:avLst/>
          </a:prstGeom>
          <a:noFill/>
          <a:ln w="9525">
            <a:noFill/>
            <a:miter lim="800000"/>
            <a:headEnd/>
            <a:tailEnd/>
          </a:ln>
        </p:spPr>
      </p:pic>
      <p:pic>
        <p:nvPicPr>
          <p:cNvPr id="819211" name="Picture 12" descr="oval gradient yellow disc"/>
          <p:cNvPicPr>
            <a:picLocks noChangeAspect="1" noChangeArrowheads="1"/>
          </p:cNvPicPr>
          <p:nvPr/>
        </p:nvPicPr>
        <p:blipFill>
          <a:blip r:embed="rId7"/>
          <a:srcRect/>
          <a:stretch>
            <a:fillRect/>
          </a:stretch>
        </p:blipFill>
        <p:spPr bwMode="auto">
          <a:xfrm>
            <a:off x="306804" y="3065464"/>
            <a:ext cx="4204721" cy="1646237"/>
          </a:xfrm>
          <a:prstGeom prst="rect">
            <a:avLst/>
          </a:prstGeom>
          <a:noFill/>
          <a:ln w="9525">
            <a:noFill/>
            <a:miter lim="800000"/>
            <a:headEnd/>
            <a:tailEnd/>
          </a:ln>
        </p:spPr>
      </p:pic>
      <p:pic>
        <p:nvPicPr>
          <p:cNvPr id="819212" name="Picture 13" descr="Database blue"/>
          <p:cNvPicPr>
            <a:picLocks noChangeAspect="1" noChangeArrowheads="1"/>
          </p:cNvPicPr>
          <p:nvPr/>
        </p:nvPicPr>
        <p:blipFill>
          <a:blip r:embed="rId8"/>
          <a:srcRect/>
          <a:stretch>
            <a:fillRect/>
          </a:stretch>
        </p:blipFill>
        <p:spPr bwMode="auto">
          <a:xfrm>
            <a:off x="1362745" y="3157540"/>
            <a:ext cx="755454" cy="682625"/>
          </a:xfrm>
          <a:prstGeom prst="rect">
            <a:avLst/>
          </a:prstGeom>
          <a:noFill/>
          <a:ln w="9525">
            <a:noFill/>
            <a:miter lim="800000"/>
            <a:headEnd/>
            <a:tailEnd/>
          </a:ln>
        </p:spPr>
      </p:pic>
      <p:pic>
        <p:nvPicPr>
          <p:cNvPr id="819213" name="Picture 14" descr="database purple"/>
          <p:cNvPicPr>
            <a:picLocks noChangeAspect="1" noChangeArrowheads="1"/>
          </p:cNvPicPr>
          <p:nvPr/>
        </p:nvPicPr>
        <p:blipFill>
          <a:blip r:embed="rId9"/>
          <a:srcRect/>
          <a:stretch>
            <a:fillRect/>
          </a:stretch>
        </p:blipFill>
        <p:spPr bwMode="auto">
          <a:xfrm>
            <a:off x="746956" y="3378202"/>
            <a:ext cx="768149" cy="688975"/>
          </a:xfrm>
          <a:prstGeom prst="rect">
            <a:avLst/>
          </a:prstGeom>
          <a:noFill/>
          <a:ln w="9525">
            <a:noFill/>
            <a:miter lim="800000"/>
            <a:headEnd/>
            <a:tailEnd/>
          </a:ln>
        </p:spPr>
      </p:pic>
      <p:pic>
        <p:nvPicPr>
          <p:cNvPr id="819214" name="Picture 15" descr="services icons cubes"/>
          <p:cNvPicPr>
            <a:picLocks noChangeAspect="1" noChangeArrowheads="1"/>
          </p:cNvPicPr>
          <p:nvPr/>
        </p:nvPicPr>
        <p:blipFill>
          <a:blip r:embed="rId10"/>
          <a:srcRect/>
          <a:stretch>
            <a:fillRect/>
          </a:stretch>
        </p:blipFill>
        <p:spPr bwMode="auto">
          <a:xfrm>
            <a:off x="1944678" y="3381375"/>
            <a:ext cx="914162" cy="685800"/>
          </a:xfrm>
          <a:prstGeom prst="rect">
            <a:avLst/>
          </a:prstGeom>
          <a:noFill/>
          <a:ln w="9525">
            <a:noFill/>
            <a:miter lim="800000"/>
            <a:headEnd/>
            <a:tailEnd/>
          </a:ln>
        </p:spPr>
      </p:pic>
      <p:pic>
        <p:nvPicPr>
          <p:cNvPr id="819215" name="Picture 16" descr="database green"/>
          <p:cNvPicPr>
            <a:picLocks noChangeAspect="1" noChangeArrowheads="1"/>
          </p:cNvPicPr>
          <p:nvPr/>
        </p:nvPicPr>
        <p:blipFill>
          <a:blip r:embed="rId11"/>
          <a:srcRect/>
          <a:stretch>
            <a:fillRect/>
          </a:stretch>
        </p:blipFill>
        <p:spPr bwMode="auto">
          <a:xfrm>
            <a:off x="1350050" y="3657600"/>
            <a:ext cx="768151" cy="692151"/>
          </a:xfrm>
          <a:prstGeom prst="rect">
            <a:avLst/>
          </a:prstGeom>
          <a:noFill/>
          <a:ln w="9525">
            <a:noFill/>
            <a:miter lim="800000"/>
            <a:headEnd/>
            <a:tailEnd/>
          </a:ln>
        </p:spPr>
      </p:pic>
      <p:pic>
        <p:nvPicPr>
          <p:cNvPr id="819216" name="Picture 17" descr="PC blank screen"/>
          <p:cNvPicPr>
            <a:picLocks noChangeAspect="1" noChangeArrowheads="1"/>
          </p:cNvPicPr>
          <p:nvPr/>
        </p:nvPicPr>
        <p:blipFill>
          <a:blip r:embed="rId12"/>
          <a:srcRect/>
          <a:stretch>
            <a:fillRect/>
          </a:stretch>
        </p:blipFill>
        <p:spPr bwMode="auto">
          <a:xfrm>
            <a:off x="5442616" y="5287963"/>
            <a:ext cx="1218883" cy="912812"/>
          </a:xfrm>
          <a:prstGeom prst="rect">
            <a:avLst/>
          </a:prstGeom>
          <a:noFill/>
          <a:ln w="9525">
            <a:noFill/>
            <a:miter lim="800000"/>
            <a:headEnd/>
            <a:tailEnd/>
          </a:ln>
        </p:spPr>
      </p:pic>
      <p:pic>
        <p:nvPicPr>
          <p:cNvPr id="819217" name="Picture 18" descr="user_back_green"/>
          <p:cNvPicPr>
            <a:picLocks noChangeAspect="1" noChangeArrowheads="1"/>
          </p:cNvPicPr>
          <p:nvPr/>
        </p:nvPicPr>
        <p:blipFill>
          <a:blip r:embed="rId13"/>
          <a:srcRect/>
          <a:stretch>
            <a:fillRect/>
          </a:stretch>
        </p:blipFill>
        <p:spPr bwMode="auto">
          <a:xfrm>
            <a:off x="5002466" y="5400675"/>
            <a:ext cx="878189" cy="914400"/>
          </a:xfrm>
          <a:prstGeom prst="rect">
            <a:avLst/>
          </a:prstGeom>
          <a:noFill/>
          <a:ln w="9525">
            <a:noFill/>
            <a:miter lim="800000"/>
            <a:headEnd/>
            <a:tailEnd/>
          </a:ln>
        </p:spPr>
      </p:pic>
      <p:pic>
        <p:nvPicPr>
          <p:cNvPr id="819218" name="Picture 19" descr="Server SQL database"/>
          <p:cNvPicPr>
            <a:picLocks noChangeAspect="1" noChangeArrowheads="1"/>
          </p:cNvPicPr>
          <p:nvPr/>
        </p:nvPicPr>
        <p:blipFill>
          <a:blip r:embed="rId14"/>
          <a:srcRect/>
          <a:stretch>
            <a:fillRect/>
          </a:stretch>
        </p:blipFill>
        <p:spPr bwMode="auto">
          <a:xfrm>
            <a:off x="2873654" y="2790825"/>
            <a:ext cx="1656919" cy="1838325"/>
          </a:xfrm>
          <a:prstGeom prst="rect">
            <a:avLst/>
          </a:prstGeom>
          <a:noFill/>
          <a:ln w="9525">
            <a:noFill/>
            <a:miter lim="800000"/>
            <a:headEnd/>
            <a:tailEnd/>
          </a:ln>
        </p:spPr>
      </p:pic>
      <p:pic>
        <p:nvPicPr>
          <p:cNvPr id="21" name="Picture 20" descr="Server SQL database"/>
          <p:cNvPicPr>
            <a:picLocks noChangeAspect="1" noChangeArrowheads="1"/>
          </p:cNvPicPr>
          <p:nvPr/>
        </p:nvPicPr>
        <p:blipFill>
          <a:blip r:embed="rId14"/>
          <a:srcRect/>
          <a:stretch>
            <a:fillRect/>
          </a:stretch>
        </p:blipFill>
        <p:spPr bwMode="auto">
          <a:xfrm>
            <a:off x="7751298" y="2790825"/>
            <a:ext cx="1656918" cy="1838325"/>
          </a:xfrm>
          <a:prstGeom prst="rect">
            <a:avLst/>
          </a:prstGeom>
          <a:noFill/>
          <a:ln w="9525">
            <a:noFill/>
            <a:miter lim="800000"/>
            <a:headEnd/>
            <a:tailEnd/>
          </a:ln>
        </p:spPr>
      </p:pic>
      <p:pic>
        <p:nvPicPr>
          <p:cNvPr id="22" name="Picture 21" descr="arrow 0 gold  arrow double headed 4-1"/>
          <p:cNvPicPr>
            <a:picLocks noChangeAspect="1" noChangeArrowheads="1"/>
          </p:cNvPicPr>
          <p:nvPr/>
        </p:nvPicPr>
        <p:blipFill>
          <a:blip r:embed="rId15"/>
          <a:srcRect/>
          <a:stretch>
            <a:fillRect/>
          </a:stretch>
        </p:blipFill>
        <p:spPr bwMode="auto">
          <a:xfrm rot="-8602237">
            <a:off x="3682008" y="4776788"/>
            <a:ext cx="2437765" cy="334963"/>
          </a:xfrm>
          <a:prstGeom prst="rect">
            <a:avLst/>
          </a:prstGeom>
          <a:noFill/>
          <a:ln w="9525">
            <a:noFill/>
            <a:miter lim="800000"/>
            <a:headEnd/>
            <a:tailEnd/>
          </a:ln>
        </p:spPr>
      </p:pic>
      <p:pic>
        <p:nvPicPr>
          <p:cNvPr id="23" name="Picture 22" descr="arrow 0 blue arrow double headed 3-1"/>
          <p:cNvPicPr>
            <a:picLocks noChangeAspect="1" noChangeArrowheads="1"/>
          </p:cNvPicPr>
          <p:nvPr/>
        </p:nvPicPr>
        <p:blipFill>
          <a:blip r:embed="rId16"/>
          <a:srcRect/>
          <a:stretch>
            <a:fillRect/>
          </a:stretch>
        </p:blipFill>
        <p:spPr bwMode="auto">
          <a:xfrm rot="-1940847">
            <a:off x="6303876" y="4865688"/>
            <a:ext cx="2437765" cy="334963"/>
          </a:xfrm>
          <a:prstGeom prst="rect">
            <a:avLst/>
          </a:prstGeom>
          <a:noFill/>
          <a:ln w="9525">
            <a:noFill/>
            <a:miter lim="800000"/>
            <a:headEnd/>
            <a:tailEnd/>
          </a:ln>
        </p:spPr>
      </p:pic>
      <p:pic>
        <p:nvPicPr>
          <p:cNvPr id="24" name="Picture 23" descr="Database blue"/>
          <p:cNvPicPr>
            <a:picLocks noChangeAspect="1" noChangeArrowheads="1"/>
          </p:cNvPicPr>
          <p:nvPr/>
        </p:nvPicPr>
        <p:blipFill>
          <a:blip r:embed="rId8"/>
          <a:srcRect/>
          <a:stretch>
            <a:fillRect/>
          </a:stretch>
        </p:blipFill>
        <p:spPr bwMode="auto">
          <a:xfrm>
            <a:off x="1360632" y="3148014"/>
            <a:ext cx="755453" cy="682625"/>
          </a:xfrm>
          <a:prstGeom prst="rect">
            <a:avLst/>
          </a:prstGeom>
          <a:noFill/>
          <a:ln w="9525">
            <a:noFill/>
            <a:miter lim="800000"/>
            <a:headEnd/>
            <a:tailEnd/>
          </a:ln>
        </p:spPr>
      </p:pic>
      <p:pic>
        <p:nvPicPr>
          <p:cNvPr id="25" name="Picture 24" descr="database purple"/>
          <p:cNvPicPr>
            <a:picLocks noChangeAspect="1" noChangeArrowheads="1"/>
          </p:cNvPicPr>
          <p:nvPr/>
        </p:nvPicPr>
        <p:blipFill>
          <a:blip r:embed="rId9"/>
          <a:srcRect/>
          <a:stretch>
            <a:fillRect/>
          </a:stretch>
        </p:blipFill>
        <p:spPr bwMode="auto">
          <a:xfrm>
            <a:off x="744841" y="3368677"/>
            <a:ext cx="768151" cy="688975"/>
          </a:xfrm>
          <a:prstGeom prst="rect">
            <a:avLst/>
          </a:prstGeom>
          <a:noFill/>
          <a:ln w="9525">
            <a:noFill/>
            <a:miter lim="800000"/>
            <a:headEnd/>
            <a:tailEnd/>
          </a:ln>
        </p:spPr>
      </p:pic>
      <p:pic>
        <p:nvPicPr>
          <p:cNvPr id="26" name="Picture 25" descr="services icons cubes"/>
          <p:cNvPicPr>
            <a:picLocks noChangeAspect="1" noChangeArrowheads="1"/>
          </p:cNvPicPr>
          <p:nvPr/>
        </p:nvPicPr>
        <p:blipFill>
          <a:blip r:embed="rId10"/>
          <a:srcRect/>
          <a:stretch>
            <a:fillRect/>
          </a:stretch>
        </p:blipFill>
        <p:spPr bwMode="auto">
          <a:xfrm>
            <a:off x="1942561" y="3371851"/>
            <a:ext cx="914162" cy="685800"/>
          </a:xfrm>
          <a:prstGeom prst="rect">
            <a:avLst/>
          </a:prstGeom>
          <a:noFill/>
          <a:ln w="9525">
            <a:noFill/>
            <a:miter lim="800000"/>
            <a:headEnd/>
            <a:tailEnd/>
          </a:ln>
        </p:spPr>
      </p:pic>
      <p:pic>
        <p:nvPicPr>
          <p:cNvPr id="27" name="Picture 26" descr="database green"/>
          <p:cNvPicPr>
            <a:picLocks noChangeAspect="1" noChangeArrowheads="1"/>
          </p:cNvPicPr>
          <p:nvPr/>
        </p:nvPicPr>
        <p:blipFill>
          <a:blip r:embed="rId11"/>
          <a:srcRect/>
          <a:stretch>
            <a:fillRect/>
          </a:stretch>
        </p:blipFill>
        <p:spPr bwMode="auto">
          <a:xfrm>
            <a:off x="1347933" y="3648075"/>
            <a:ext cx="768149" cy="692151"/>
          </a:xfrm>
          <a:prstGeom prst="rect">
            <a:avLst/>
          </a:prstGeom>
          <a:noFill/>
          <a:ln w="9525">
            <a:noFill/>
            <a:miter lim="800000"/>
            <a:headEnd/>
            <a:tailEnd/>
          </a:ln>
        </p:spPr>
      </p:pic>
      <p:sp>
        <p:nvSpPr>
          <p:cNvPr id="28" name="AutoShape 27"/>
          <p:cNvSpPr>
            <a:spLocks noChangeArrowheads="1"/>
          </p:cNvSpPr>
          <p:nvPr/>
        </p:nvSpPr>
        <p:spPr bwMode="auto">
          <a:xfrm>
            <a:off x="5869433" y="4012537"/>
            <a:ext cx="2052632" cy="798513"/>
          </a:xfrm>
          <a:prstGeom prst="irregularSeal1">
            <a:avLst/>
          </a:prstGeom>
          <a:gradFill rotWithShape="1">
            <a:gsLst>
              <a:gs pos="0">
                <a:srgbClr val="009900"/>
              </a:gs>
              <a:gs pos="100000">
                <a:srgbClr val="004700"/>
              </a:gs>
            </a:gsLst>
            <a:path path="shape">
              <a:fillToRect l="50000" t="50000" r="50000" b="50000"/>
            </a:path>
          </a:gradFill>
          <a:ln w="9525">
            <a:noFill/>
            <a:miter lim="800000"/>
            <a:headEnd/>
            <a:tailEnd/>
          </a:ln>
        </p:spPr>
        <p:txBody>
          <a:bodyPr wrap="none" lIns="121899" tIns="60949" rIns="121899" bIns="60949" anchor="ctr"/>
          <a:lstStyle/>
          <a:p>
            <a:pPr algn="ctr" defTabSz="1216871"/>
            <a:r>
              <a:rPr lang="en-US" sz="1600" b="1" dirty="0">
                <a:solidFill>
                  <a:schemeClr val="bg1"/>
                </a:solidFill>
                <a:latin typeface="Trebuchet MS" pitchFamily="34" charset="0"/>
                <a:cs typeface="Arial" pitchFamily="34" charset="0"/>
              </a:rPr>
              <a:t>Verified!</a:t>
            </a:r>
          </a:p>
        </p:txBody>
      </p:sp>
      <p:sp>
        <p:nvSpPr>
          <p:cNvPr id="5" name="Title 4"/>
          <p:cNvSpPr>
            <a:spLocks noGrp="1"/>
          </p:cNvSpPr>
          <p:nvPr>
            <p:ph type="title"/>
          </p:nvPr>
        </p:nvSpPr>
        <p:spPr/>
        <p:txBody>
          <a:bodyPr/>
          <a:lstStyle/>
          <a:p>
            <a:r>
              <a:rPr lang="en-US" smtClean="0"/>
              <a:t>Side-by-Side Upgrade – Overview</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0" fill="hold" nodeType="afterEffect">
                                  <p:stCondLst>
                                    <p:cond delay="2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500"/>
                            </p:stCondLst>
                            <p:childTnLst>
                              <p:par>
                                <p:cTn id="25" presetID="63" presetClass="path" presetSubtype="0" accel="50000" decel="50000" fill="hold" nodeType="afterEffect">
                                  <p:stCondLst>
                                    <p:cond delay="500"/>
                                  </p:stCondLst>
                                  <p:childTnLst>
                                    <p:animMotion origin="layout" path="M -4.72222E-6 -1.67052E-6 L 0.70764 0.00023 " pathEditMode="relative" rAng="0" ptsTypes="AA">
                                      <p:cBhvr>
                                        <p:cTn id="26" dur="1000" fill="hold"/>
                                        <p:tgtEl>
                                          <p:spTgt spid="25"/>
                                        </p:tgtEl>
                                        <p:attrNameLst>
                                          <p:attrName>ppt_x</p:attrName>
                                          <p:attrName>ppt_y</p:attrName>
                                        </p:attrNameLst>
                                      </p:cBhvr>
                                      <p:rCtr x="354" y="0"/>
                                    </p:animMotion>
                                  </p:childTnLst>
                                </p:cTn>
                              </p:par>
                            </p:childTnLst>
                          </p:cTn>
                        </p:par>
                        <p:par>
                          <p:cTn id="27" fill="hold">
                            <p:stCondLst>
                              <p:cond delay="2000"/>
                            </p:stCondLst>
                            <p:childTnLst>
                              <p:par>
                                <p:cTn id="28" presetID="63" presetClass="path" presetSubtype="0" accel="50000" decel="50000" fill="hold" nodeType="afterEffect">
                                  <p:stCondLst>
                                    <p:cond delay="0"/>
                                  </p:stCondLst>
                                  <p:childTnLst>
                                    <p:animMotion origin="layout" path="M -4.72222E-6 4.44444E-6 L 0.70955 4.44444E-6 " pathEditMode="relative" rAng="0" ptsTypes="AA">
                                      <p:cBhvr>
                                        <p:cTn id="29" dur="1000" fill="hold"/>
                                        <p:tgtEl>
                                          <p:spTgt spid="24"/>
                                        </p:tgtEl>
                                        <p:attrNameLst>
                                          <p:attrName>ppt_x</p:attrName>
                                          <p:attrName>ppt_y</p:attrName>
                                        </p:attrNameLst>
                                      </p:cBhvr>
                                      <p:rCtr x="355" y="0"/>
                                    </p:animMotion>
                                  </p:childTnLst>
                                </p:cTn>
                              </p:par>
                            </p:childTnLst>
                          </p:cTn>
                        </p:par>
                        <p:par>
                          <p:cTn id="30" fill="hold">
                            <p:stCondLst>
                              <p:cond delay="3000"/>
                            </p:stCondLst>
                            <p:childTnLst>
                              <p:par>
                                <p:cTn id="31" presetID="63" presetClass="path" presetSubtype="0" accel="50000" decel="50000" fill="hold" nodeType="afterEffect">
                                  <p:stCondLst>
                                    <p:cond delay="0"/>
                                  </p:stCondLst>
                                  <p:childTnLst>
                                    <p:animMotion origin="layout" path="M -3.88889E-6 3.33333E-6 L 0.71007 3.33333E-6 " pathEditMode="relative" rAng="0" ptsTypes="AA">
                                      <p:cBhvr>
                                        <p:cTn id="32" dur="1000" fill="hold"/>
                                        <p:tgtEl>
                                          <p:spTgt spid="27"/>
                                        </p:tgtEl>
                                        <p:attrNameLst>
                                          <p:attrName>ppt_x</p:attrName>
                                          <p:attrName>ppt_y</p:attrName>
                                        </p:attrNameLst>
                                      </p:cBhvr>
                                      <p:rCtr x="355" y="0"/>
                                    </p:animMotion>
                                  </p:childTnLst>
                                </p:cTn>
                              </p:par>
                            </p:childTnLst>
                          </p:cTn>
                        </p:par>
                        <p:par>
                          <p:cTn id="33" fill="hold">
                            <p:stCondLst>
                              <p:cond delay="4000"/>
                            </p:stCondLst>
                            <p:childTnLst>
                              <p:par>
                                <p:cTn id="34" presetID="63" presetClass="path" presetSubtype="0" accel="50000" decel="50000" fill="hold" nodeType="afterEffect">
                                  <p:stCondLst>
                                    <p:cond delay="0"/>
                                  </p:stCondLst>
                                  <p:childTnLst>
                                    <p:animMotion origin="layout" path="M 5E-6 4.07407E-6 L 0.70938 -0.00024 " pathEditMode="relative" rAng="0" ptsTypes="AA">
                                      <p:cBhvr>
                                        <p:cTn id="35" dur="1000" fill="hold"/>
                                        <p:tgtEl>
                                          <p:spTgt spid="26"/>
                                        </p:tgtEl>
                                        <p:attrNameLst>
                                          <p:attrName>ppt_x</p:attrName>
                                          <p:attrName>ppt_y</p:attrName>
                                        </p:attrNameLst>
                                      </p:cBhvr>
                                      <p:rCtr x="355" y="0"/>
                                    </p:animMotion>
                                  </p:childTnLst>
                                </p:cTn>
                              </p:par>
                            </p:childTnLst>
                          </p:cTn>
                        </p:par>
                        <p:par>
                          <p:cTn id="36" fill="hold">
                            <p:stCondLst>
                              <p:cond delay="5000"/>
                            </p:stCondLst>
                            <p:childTnLst>
                              <p:par>
                                <p:cTn id="37" presetID="10" presetClass="exit" presetSubtype="0" fill="hold" nodeType="after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fill="hold" nodeType="afterEffect">
                                  <p:stCondLst>
                                    <p:cond delay="500"/>
                                  </p:stCondLst>
                                  <p:childTnLst>
                                    <p:animEffect transition="out" filter="fade">
                                      <p:cBhvr>
                                        <p:cTn id="46" dur="500" tmFilter="0, 0; .2, .5; .8, .5; 1, 0"/>
                                        <p:tgtEl>
                                          <p:spTgt spid="2"/>
                                        </p:tgtEl>
                                      </p:cBhvr>
                                    </p:animEffect>
                                    <p:animScale>
                                      <p:cBhvr>
                                        <p:cTn id="47" dur="250" autoRev="1" fill="hold"/>
                                        <p:tgtEl>
                                          <p:spTgt spid="2"/>
                                        </p:tgtEl>
                                      </p:cBhvr>
                                      <p:by x="105000" y="105000"/>
                                    </p:animScale>
                                  </p:childTnLst>
                                </p:cTn>
                              </p:par>
                            </p:childTnLst>
                          </p:cTn>
                        </p:par>
                        <p:par>
                          <p:cTn id="48" fill="hold">
                            <p:stCondLst>
                              <p:cond delay="1000"/>
                            </p:stCondLst>
                            <p:childTnLst>
                              <p:par>
                                <p:cTn id="49" presetID="9" presetClass="entr" presetSubtype="0" fill="hold" grpId="0" nodeType="afterEffect">
                                  <p:stCondLst>
                                    <p:cond delay="500"/>
                                  </p:stCondLst>
                                  <p:childTnLst>
                                    <p:set>
                                      <p:cBhvr>
                                        <p:cTn id="50" dur="1" fill="hold">
                                          <p:stCondLst>
                                            <p:cond delay="0"/>
                                          </p:stCondLst>
                                        </p:cTn>
                                        <p:tgtEl>
                                          <p:spTgt spid="28"/>
                                        </p:tgtEl>
                                        <p:attrNameLst>
                                          <p:attrName>style.visibility</p:attrName>
                                        </p:attrNameLst>
                                      </p:cBhvr>
                                      <p:to>
                                        <p:strVal val="visible"/>
                                      </p:to>
                                    </p:set>
                                    <p:animEffect transition="in" filter="dissolv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par>
                          <p:cTn id="57" fill="hold">
                            <p:stCondLst>
                              <p:cond delay="500"/>
                            </p:stCondLst>
                            <p:childTnLst>
                              <p:par>
                                <p:cTn id="58" presetID="9" presetClass="entr" presetSubtype="0" fill="hold" nodeType="afterEffect">
                                  <p:stCondLst>
                                    <p:cond delay="50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Side-by-Side Upgrade – Pros/Cons</a:t>
            </a:r>
            <a:endParaRPr lang="en-US" dirty="0"/>
          </a:p>
        </p:txBody>
      </p:sp>
      <p:sp>
        <p:nvSpPr>
          <p:cNvPr id="3" name="Text Placeholder 2"/>
          <p:cNvSpPr>
            <a:spLocks noGrp="1"/>
          </p:cNvSpPr>
          <p:nvPr>
            <p:ph type="body" sz="quarter" idx="10"/>
          </p:nvPr>
        </p:nvSpPr>
        <p:spPr/>
        <p:txBody>
          <a:bodyPr/>
          <a:lstStyle/>
          <a:p>
            <a:pPr lvl="0"/>
            <a:r>
              <a:rPr lang="en-US" smtClean="0"/>
              <a:t>Pros:</a:t>
            </a:r>
          </a:p>
          <a:p>
            <a:pPr lvl="1"/>
            <a:r>
              <a:rPr lang="en-US" smtClean="0"/>
              <a:t>Ability to change platform</a:t>
            </a:r>
          </a:p>
          <a:p>
            <a:pPr lvl="1"/>
            <a:r>
              <a:rPr lang="en-US" smtClean="0"/>
              <a:t>Existing installation continues to be available</a:t>
            </a:r>
          </a:p>
          <a:p>
            <a:pPr lvl="2"/>
            <a:r>
              <a:rPr lang="en-US" smtClean="0"/>
              <a:t>Do you want to keep data in sync?</a:t>
            </a:r>
          </a:p>
          <a:p>
            <a:pPr lvl="2"/>
            <a:r>
              <a:rPr lang="en-US" smtClean="0"/>
              <a:t>Easier to roll back to old instance</a:t>
            </a:r>
          </a:p>
          <a:p>
            <a:pPr lvl="1"/>
            <a:r>
              <a:rPr lang="en-US" smtClean="0"/>
              <a:t>Better downtime control </a:t>
            </a:r>
          </a:p>
          <a:p>
            <a:pPr lvl="0"/>
            <a:r>
              <a:rPr lang="en-US" smtClean="0"/>
              <a:t>Cons:</a:t>
            </a:r>
          </a:p>
          <a:p>
            <a:pPr lvl="1"/>
            <a:r>
              <a:rPr lang="en-US" smtClean="0"/>
              <a:t>Moving data and objects is more complex</a:t>
            </a:r>
          </a:p>
          <a:p>
            <a:pPr lvl="1"/>
            <a:r>
              <a:rPr lang="en-US" smtClean="0"/>
              <a:t>Not practical for very large databases unless using a SAN</a:t>
            </a:r>
          </a:p>
          <a:p>
            <a:pPr lvl="1"/>
            <a:r>
              <a:rPr lang="en-US" smtClean="0"/>
              <a:t>Harder to troubleshoot issues</a:t>
            </a:r>
            <a:endParaRPr lang="en-US" dirty="0" smtClean="0"/>
          </a:p>
        </p:txBody>
      </p:sp>
    </p:spTree>
    <p:extLst>
      <p:ext uri="{BB962C8B-B14F-4D97-AF65-F5344CB8AC3E}">
        <p14:creationId xmlns:p14="http://schemas.microsoft.com/office/powerpoint/2010/main" val="17402230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4979825"/>
          </a:xfrm>
        </p:spPr>
        <p:txBody>
          <a:bodyPr/>
          <a:lstStyle/>
          <a:p>
            <a:r>
              <a:rPr lang="en-US" dirty="0" smtClean="0"/>
              <a:t>Upgrade Planning</a:t>
            </a:r>
          </a:p>
          <a:p>
            <a:r>
              <a:rPr lang="en-US" dirty="0" smtClean="0">
                <a:solidFill>
                  <a:schemeClr val="accent1">
                    <a:lumMod val="60000"/>
                    <a:lumOff val="40000"/>
                  </a:schemeClr>
                </a:solidFill>
              </a:rPr>
              <a:t>Upgrade Strategies and Considerations</a:t>
            </a:r>
          </a:p>
          <a:p>
            <a:pPr lvl="1"/>
            <a:r>
              <a:rPr lang="en-US" dirty="0" smtClean="0"/>
              <a:t>Stand-alone Upgrade</a:t>
            </a:r>
          </a:p>
          <a:p>
            <a:pPr lvl="1"/>
            <a:r>
              <a:rPr lang="en-US" dirty="0" smtClean="0">
                <a:solidFill>
                  <a:schemeClr val="accent1">
                    <a:lumMod val="60000"/>
                    <a:lumOff val="40000"/>
                  </a:schemeClr>
                </a:solidFill>
              </a:rPr>
              <a:t>Cluster Upgrade</a:t>
            </a:r>
          </a:p>
          <a:p>
            <a:pPr lvl="1"/>
            <a:r>
              <a:rPr lang="en-US" dirty="0" smtClean="0"/>
              <a:t>Database Mirroring</a:t>
            </a:r>
          </a:p>
          <a:p>
            <a:pPr lvl="1"/>
            <a:r>
              <a:rPr lang="en-US" dirty="0" smtClean="0"/>
              <a:t>Log Shipping</a:t>
            </a:r>
          </a:p>
          <a:p>
            <a:pPr lvl="1"/>
            <a:r>
              <a:rPr lang="en-US" dirty="0" smtClean="0"/>
              <a:t>Feature-Specific Information</a:t>
            </a:r>
          </a:p>
          <a:p>
            <a:r>
              <a:rPr lang="en-US" dirty="0" smtClean="0"/>
              <a:t>Upgrade Tools with Demos</a:t>
            </a:r>
          </a:p>
          <a:p>
            <a:r>
              <a:rPr lang="en-US" dirty="0" smtClean="0"/>
              <a:t>Upgrade Resources</a:t>
            </a:r>
          </a:p>
          <a:p>
            <a:endParaRPr lang="en-US" dirty="0"/>
          </a:p>
        </p:txBody>
      </p:sp>
    </p:spTree>
    <p:extLst>
      <p:ext uri="{BB962C8B-B14F-4D97-AF65-F5344CB8AC3E}">
        <p14:creationId xmlns:p14="http://schemas.microsoft.com/office/powerpoint/2010/main" val="2911188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xEl>
                                              <p:pRg st="3" end="3"/>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4" name="Rectangle 4"/>
          <p:cNvSpPr>
            <a:spLocks noGrp="1" noChangeArrowheads="1"/>
          </p:cNvSpPr>
          <p:nvPr>
            <p:ph type="title"/>
          </p:nvPr>
        </p:nvSpPr>
        <p:spPr/>
        <p:txBody>
          <a:bodyPr/>
          <a:lstStyle/>
          <a:p>
            <a:r>
              <a:rPr lang="en-US" dirty="0" smtClean="0"/>
              <a:t>Cluster Upgrade </a:t>
            </a:r>
            <a:r>
              <a:rPr lang="en-US" dirty="0"/>
              <a:t>– Overview</a:t>
            </a:r>
            <a:endParaRPr lang="en-US" sz="4800" dirty="0">
              <a:solidFill>
                <a:schemeClr val="tx2"/>
              </a:solidFill>
            </a:endParaRPr>
          </a:p>
        </p:txBody>
      </p:sp>
      <p:sp>
        <p:nvSpPr>
          <p:cNvPr id="9" name="Text Placeholder 2"/>
          <p:cNvSpPr>
            <a:spLocks noGrp="1"/>
          </p:cNvSpPr>
          <p:nvPr>
            <p:ph type="body" sz="quarter" idx="10"/>
          </p:nvPr>
        </p:nvSpPr>
        <p:spPr>
          <a:xfrm>
            <a:off x="519112" y="1447799"/>
            <a:ext cx="11149013" cy="3865674"/>
          </a:xfrm>
        </p:spPr>
        <p:txBody>
          <a:bodyPr/>
          <a:lstStyle/>
          <a:p>
            <a:r>
              <a:rPr lang="en-US" dirty="0" smtClean="0"/>
              <a:t>Rolling upgrade process is significantly different, </a:t>
            </a:r>
            <a:br>
              <a:rPr lang="en-US" dirty="0" smtClean="0"/>
            </a:br>
            <a:r>
              <a:rPr lang="en-US" dirty="0" smtClean="0"/>
              <a:t>started in SQL Server 2008</a:t>
            </a:r>
          </a:p>
          <a:p>
            <a:pPr lvl="1"/>
            <a:r>
              <a:rPr lang="en-US" dirty="0" smtClean="0"/>
              <a:t>Less downtime over prior versions</a:t>
            </a:r>
          </a:p>
          <a:p>
            <a:pPr lvl="1"/>
            <a:r>
              <a:rPr lang="en-US" dirty="0" smtClean="0"/>
              <a:t>Easier to troubleshoot issues</a:t>
            </a:r>
          </a:p>
          <a:p>
            <a:r>
              <a:rPr lang="en-US" dirty="0" smtClean="0"/>
              <a:t>Manually upgrade </a:t>
            </a:r>
            <a:r>
              <a:rPr lang="en-US" u="sng" dirty="0" smtClean="0"/>
              <a:t>each</a:t>
            </a:r>
            <a:r>
              <a:rPr lang="en-US" dirty="0" smtClean="0"/>
              <a:t> node</a:t>
            </a:r>
          </a:p>
          <a:p>
            <a:pPr lvl="1"/>
            <a:r>
              <a:rPr lang="en-US" dirty="0" smtClean="0"/>
              <a:t>Start with passive and move to active node</a:t>
            </a:r>
          </a:p>
          <a:p>
            <a:pPr lvl="1"/>
            <a:r>
              <a:rPr lang="en-US" dirty="0" smtClean="0"/>
              <a:t>Failover happens automatically</a:t>
            </a:r>
          </a:p>
          <a:p>
            <a:r>
              <a:rPr lang="en-US" dirty="0" smtClean="0"/>
              <a:t>Patching process is similar</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Clustering Upgrade</a:t>
            </a:r>
            <a:endParaRPr lang="en-US" dirty="0"/>
          </a:p>
        </p:txBody>
      </p:sp>
      <p:sp>
        <p:nvSpPr>
          <p:cNvPr id="6" name="Rectangle 5"/>
          <p:cNvSpPr/>
          <p:nvPr/>
        </p:nvSpPr>
        <p:spPr>
          <a:xfrm>
            <a:off x="0" y="1596392"/>
            <a:ext cx="12188825" cy="461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nvGrpSpPr>
          <p:cNvPr id="3" name="Group 25"/>
          <p:cNvGrpSpPr/>
          <p:nvPr/>
        </p:nvGrpSpPr>
        <p:grpSpPr>
          <a:xfrm>
            <a:off x="1557243" y="1379376"/>
            <a:ext cx="8714521" cy="4185599"/>
            <a:chOff x="2139682" y="1710376"/>
            <a:chExt cx="6537593" cy="4185599"/>
          </a:xfrm>
        </p:grpSpPr>
        <p:pic>
          <p:nvPicPr>
            <p:cNvPr id="8" name="Picture 2" descr="E:\Users\ashammou.ITS\AppData\Local\Microsoft\Windows\Temporary Internet Files\Content.IE5\5UFWJ0G8\MCj04352420000[1].png"/>
            <p:cNvPicPr>
              <a:picLocks noChangeAspect="1" noChangeArrowheads="1"/>
            </p:cNvPicPr>
            <p:nvPr/>
          </p:nvPicPr>
          <p:blipFill>
            <a:blip r:embed="rId3"/>
            <a:srcRect/>
            <a:stretch>
              <a:fillRect/>
            </a:stretch>
          </p:blipFill>
          <p:spPr bwMode="auto">
            <a:xfrm>
              <a:off x="6790156" y="2162175"/>
              <a:ext cx="1887119" cy="3733800"/>
            </a:xfrm>
            <a:prstGeom prst="rect">
              <a:avLst/>
            </a:prstGeom>
            <a:noFill/>
          </p:spPr>
        </p:pic>
        <p:pic>
          <p:nvPicPr>
            <p:cNvPr id="9" name="Picture 2" descr="E:\Users\ashammou.ITS\AppData\Local\Microsoft\Windows\Temporary Internet Files\Content.IE5\5UFWJ0G8\MCj04352420000[1].png"/>
            <p:cNvPicPr>
              <a:picLocks noChangeAspect="1" noChangeArrowheads="1"/>
            </p:cNvPicPr>
            <p:nvPr/>
          </p:nvPicPr>
          <p:blipFill>
            <a:blip r:embed="rId3"/>
            <a:srcRect/>
            <a:stretch>
              <a:fillRect/>
            </a:stretch>
          </p:blipFill>
          <p:spPr bwMode="auto">
            <a:xfrm>
              <a:off x="2139682" y="2162175"/>
              <a:ext cx="1887119" cy="3733800"/>
            </a:xfrm>
            <a:prstGeom prst="rect">
              <a:avLst/>
            </a:prstGeom>
            <a:noFill/>
          </p:spPr>
        </p:pic>
        <p:sp>
          <p:nvSpPr>
            <p:cNvPr id="10" name="Freeform 9"/>
            <p:cNvSpPr/>
            <p:nvPr/>
          </p:nvSpPr>
          <p:spPr>
            <a:xfrm>
              <a:off x="3723106" y="2983706"/>
              <a:ext cx="1828800" cy="688182"/>
            </a:xfrm>
            <a:custGeom>
              <a:avLst/>
              <a:gdLst>
                <a:gd name="connsiteX0" fmla="*/ 0 w 1562100"/>
                <a:gd name="connsiteY0" fmla="*/ 688182 h 688182"/>
                <a:gd name="connsiteX1" fmla="*/ 1042988 w 1562100"/>
                <a:gd name="connsiteY1" fmla="*/ 16669 h 688182"/>
                <a:gd name="connsiteX2" fmla="*/ 1485900 w 1562100"/>
                <a:gd name="connsiteY2" fmla="*/ 588169 h 688182"/>
                <a:gd name="connsiteX3" fmla="*/ 1500188 w 1562100"/>
                <a:gd name="connsiteY3" fmla="*/ 559594 h 688182"/>
              </a:gdLst>
              <a:ahLst/>
              <a:cxnLst>
                <a:cxn ang="0">
                  <a:pos x="connsiteX0" y="connsiteY0"/>
                </a:cxn>
                <a:cxn ang="0">
                  <a:pos x="connsiteX1" y="connsiteY1"/>
                </a:cxn>
                <a:cxn ang="0">
                  <a:pos x="connsiteX2" y="connsiteY2"/>
                </a:cxn>
                <a:cxn ang="0">
                  <a:pos x="connsiteX3" y="connsiteY3"/>
                </a:cxn>
              </a:cxnLst>
              <a:rect l="l" t="t" r="r" b="b"/>
              <a:pathLst>
                <a:path w="1562100" h="688182">
                  <a:moveTo>
                    <a:pt x="0" y="688182"/>
                  </a:moveTo>
                  <a:cubicBezTo>
                    <a:pt x="397669" y="360760"/>
                    <a:pt x="795338" y="33338"/>
                    <a:pt x="1042988" y="16669"/>
                  </a:cubicBezTo>
                  <a:cubicBezTo>
                    <a:pt x="1290638" y="0"/>
                    <a:pt x="1409700" y="497682"/>
                    <a:pt x="1485900" y="588169"/>
                  </a:cubicBezTo>
                  <a:cubicBezTo>
                    <a:pt x="1562100" y="678656"/>
                    <a:pt x="1531144" y="619125"/>
                    <a:pt x="1500188" y="55959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494755" y="3381375"/>
              <a:ext cx="1447801" cy="1347787"/>
            </a:xfrm>
            <a:custGeom>
              <a:avLst/>
              <a:gdLst>
                <a:gd name="connsiteX0" fmla="*/ 0 w 1457325"/>
                <a:gd name="connsiteY0" fmla="*/ 685800 h 1271587"/>
                <a:gd name="connsiteX1" fmla="*/ 957262 w 1457325"/>
                <a:gd name="connsiteY1" fmla="*/ 1157287 h 1271587"/>
                <a:gd name="connsiteX2" fmla="*/ 1457325 w 1457325"/>
                <a:gd name="connsiteY2" fmla="*/ 0 h 1271587"/>
                <a:gd name="connsiteX3" fmla="*/ 1457325 w 1457325"/>
                <a:gd name="connsiteY3" fmla="*/ 0 h 1271587"/>
              </a:gdLst>
              <a:ahLst/>
              <a:cxnLst>
                <a:cxn ang="0">
                  <a:pos x="connsiteX0" y="connsiteY0"/>
                </a:cxn>
                <a:cxn ang="0">
                  <a:pos x="connsiteX1" y="connsiteY1"/>
                </a:cxn>
                <a:cxn ang="0">
                  <a:pos x="connsiteX2" y="connsiteY2"/>
                </a:cxn>
                <a:cxn ang="0">
                  <a:pos x="connsiteX3" y="connsiteY3"/>
                </a:cxn>
              </a:cxnLst>
              <a:rect l="l" t="t" r="r" b="b"/>
              <a:pathLst>
                <a:path w="1457325" h="1271587">
                  <a:moveTo>
                    <a:pt x="0" y="685800"/>
                  </a:moveTo>
                  <a:cubicBezTo>
                    <a:pt x="357187" y="978693"/>
                    <a:pt x="714375" y="1271587"/>
                    <a:pt x="957262" y="1157287"/>
                  </a:cubicBezTo>
                  <a:cubicBezTo>
                    <a:pt x="1200150" y="1042987"/>
                    <a:pt x="1457325" y="0"/>
                    <a:pt x="1457325" y="0"/>
                  </a:cubicBezTo>
                  <a:lnTo>
                    <a:pt x="1457325"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942556" y="1724023"/>
              <a:ext cx="1371600" cy="461665"/>
            </a:xfrm>
            <a:prstGeom prst="rect">
              <a:avLst/>
            </a:prstGeom>
            <a:noFill/>
          </p:spPr>
          <p:txBody>
            <a:bodyPr wrap="square" rtlCol="0">
              <a:spAutoFit/>
            </a:bodyPr>
            <a:lstStyle/>
            <a:p>
              <a:r>
                <a:rPr lang="en-US" dirty="0" smtClean="0"/>
                <a:t>Passive</a:t>
              </a:r>
              <a:endParaRPr lang="en-US" dirty="0"/>
            </a:p>
          </p:txBody>
        </p:sp>
        <p:sp>
          <p:nvSpPr>
            <p:cNvPr id="13" name="TextBox 12"/>
            <p:cNvSpPr txBox="1"/>
            <p:nvPr/>
          </p:nvSpPr>
          <p:spPr>
            <a:xfrm>
              <a:off x="2373967" y="1710376"/>
              <a:ext cx="1219200" cy="461665"/>
            </a:xfrm>
            <a:prstGeom prst="rect">
              <a:avLst/>
            </a:prstGeom>
            <a:noFill/>
          </p:spPr>
          <p:txBody>
            <a:bodyPr wrap="square" rtlCol="0">
              <a:spAutoFit/>
            </a:bodyPr>
            <a:lstStyle/>
            <a:p>
              <a:r>
                <a:rPr lang="en-US" dirty="0" smtClean="0"/>
                <a:t>Active</a:t>
              </a:r>
              <a:endParaRPr lang="en-US" dirty="0"/>
            </a:p>
          </p:txBody>
        </p:sp>
      </p:grpSp>
      <p:pic>
        <p:nvPicPr>
          <p:cNvPr id="15" name="Picture 2" descr="\\sr42windham\ashammou$\My Pictures\DB\database2.gif"/>
          <p:cNvPicPr>
            <a:picLocks noChangeAspect="1" noChangeArrowheads="1"/>
          </p:cNvPicPr>
          <p:nvPr/>
        </p:nvPicPr>
        <p:blipFill>
          <a:blip r:embed="rId4"/>
          <a:srcRect/>
          <a:stretch>
            <a:fillRect/>
          </a:stretch>
        </p:blipFill>
        <p:spPr bwMode="auto">
          <a:xfrm>
            <a:off x="5327669" y="2976079"/>
            <a:ext cx="1482974" cy="1112520"/>
          </a:xfrm>
          <a:prstGeom prst="rect">
            <a:avLst/>
          </a:prstGeom>
          <a:noFill/>
        </p:spPr>
      </p:pic>
      <p:sp>
        <p:nvSpPr>
          <p:cNvPr id="18" name="TextBox 17"/>
          <p:cNvSpPr txBox="1"/>
          <p:nvPr/>
        </p:nvSpPr>
        <p:spPr>
          <a:xfrm>
            <a:off x="3428939" y="4916982"/>
            <a:ext cx="8355161" cy="1458839"/>
          </a:xfrm>
          <a:prstGeom prst="rect">
            <a:avLst/>
          </a:prstGeom>
          <a:noFill/>
        </p:spPr>
        <p:txBody>
          <a:bodyPr wrap="square" lIns="121899" tIns="60949" rIns="121899" bIns="60949" rtlCol="0">
            <a:spAutoFit/>
          </a:bodyPr>
          <a:lstStyle/>
          <a:p>
            <a:pPr marL="460375" indent="-460375" defTabSz="914363">
              <a:lnSpc>
                <a:spcPct val="90000"/>
              </a:lnSpc>
              <a:spcBef>
                <a:spcPct val="20000"/>
              </a:spcBef>
              <a:buSzPct val="90000"/>
              <a:buBlip>
                <a:blip r:embed="rId5"/>
              </a:buBlip>
            </a:pPr>
            <a:r>
              <a:rPr lang="en-US" sz="2800" dirty="0">
                <a:gradFill>
                  <a:gsLst>
                    <a:gs pos="0">
                      <a:schemeClr val="tx1"/>
                    </a:gs>
                    <a:gs pos="86000">
                      <a:schemeClr val="tx1"/>
                    </a:gs>
                  </a:gsLst>
                  <a:lin ang="5400000" scaled="0"/>
                </a:gradFill>
              </a:rPr>
              <a:t>2-node cluster</a:t>
            </a:r>
          </a:p>
          <a:p>
            <a:pPr marL="460375" indent="-460375" defTabSz="914363">
              <a:lnSpc>
                <a:spcPct val="90000"/>
              </a:lnSpc>
              <a:spcBef>
                <a:spcPct val="20000"/>
              </a:spcBef>
              <a:buSzPct val="90000"/>
              <a:buBlip>
                <a:blip r:embed="rId5"/>
              </a:buBlip>
            </a:pPr>
            <a:r>
              <a:rPr lang="en-US" sz="2800" dirty="0">
                <a:gradFill>
                  <a:gsLst>
                    <a:gs pos="0">
                      <a:schemeClr val="tx1"/>
                    </a:gs>
                    <a:gs pos="86000">
                      <a:schemeClr val="tx1"/>
                    </a:gs>
                  </a:gsLst>
                  <a:lin ang="5400000" scaled="0"/>
                </a:gradFill>
              </a:rPr>
              <a:t>Windows 2008 with Service Pack 2</a:t>
            </a:r>
          </a:p>
          <a:p>
            <a:pPr marL="460375" indent="-460375" defTabSz="914363">
              <a:lnSpc>
                <a:spcPct val="90000"/>
              </a:lnSpc>
              <a:spcBef>
                <a:spcPct val="20000"/>
              </a:spcBef>
              <a:buSzPct val="90000"/>
              <a:buBlip>
                <a:blip r:embed="rId5"/>
              </a:buBlip>
            </a:pPr>
            <a:r>
              <a:rPr lang="en-US" sz="2800" dirty="0">
                <a:gradFill>
                  <a:gsLst>
                    <a:gs pos="0">
                      <a:schemeClr val="tx1"/>
                    </a:gs>
                    <a:gs pos="86000">
                      <a:schemeClr val="tx1"/>
                    </a:gs>
                  </a:gsLst>
                  <a:lin ang="5400000" scaled="0"/>
                </a:gradFill>
              </a:rPr>
              <a:t>SQL Server 2005 SP4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p:txBody>
          <a:bodyPr/>
          <a:lstStyle/>
          <a:p>
            <a:r>
              <a:rPr lang="en-US" dirty="0" smtClean="0"/>
              <a:t>Upgrade Planning</a:t>
            </a:r>
          </a:p>
          <a:p>
            <a:r>
              <a:rPr lang="en-US" dirty="0" smtClean="0"/>
              <a:t>Upgrade Strategies and Considerations</a:t>
            </a:r>
          </a:p>
          <a:p>
            <a:pPr lvl="1"/>
            <a:r>
              <a:rPr lang="en-US" dirty="0" smtClean="0"/>
              <a:t>Stand-alone Upgrade</a:t>
            </a:r>
          </a:p>
          <a:p>
            <a:pPr lvl="1"/>
            <a:r>
              <a:rPr lang="en-US" dirty="0" smtClean="0"/>
              <a:t>Cluster Upgrade</a:t>
            </a:r>
          </a:p>
          <a:p>
            <a:pPr lvl="1"/>
            <a:r>
              <a:rPr lang="en-US" dirty="0" smtClean="0"/>
              <a:t>Database Mirroring</a:t>
            </a:r>
          </a:p>
          <a:p>
            <a:pPr lvl="1"/>
            <a:r>
              <a:rPr lang="en-US" dirty="0" smtClean="0"/>
              <a:t>Log Shipping</a:t>
            </a:r>
          </a:p>
          <a:p>
            <a:pPr lvl="1"/>
            <a:r>
              <a:rPr lang="en-US" dirty="0" smtClean="0"/>
              <a:t>Feature-Specific Information</a:t>
            </a:r>
          </a:p>
          <a:p>
            <a:r>
              <a:rPr lang="en-US" dirty="0" smtClean="0"/>
              <a:t>Upgrade Tools with Demos</a:t>
            </a:r>
          </a:p>
          <a:p>
            <a:r>
              <a:rPr lang="en-US" dirty="0" smtClean="0"/>
              <a:t>Upgrade Resources</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Upgrade </a:t>
            </a:r>
            <a:r>
              <a:rPr lang="en-US" dirty="0"/>
              <a:t>– </a:t>
            </a:r>
            <a:r>
              <a:rPr lang="en-US" dirty="0" smtClean="0"/>
              <a:t>Prerequisites</a:t>
            </a:r>
            <a:endParaRPr lang="en-US" dirty="0"/>
          </a:p>
        </p:txBody>
      </p:sp>
      <p:sp>
        <p:nvSpPr>
          <p:cNvPr id="6" name="Rectangle 5"/>
          <p:cNvSpPr/>
          <p:nvPr/>
        </p:nvSpPr>
        <p:spPr>
          <a:xfrm>
            <a:off x="0" y="1596392"/>
            <a:ext cx="12188825" cy="461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7" name="Rectangle 26"/>
          <p:cNvSpPr/>
          <p:nvPr/>
        </p:nvSpPr>
        <p:spPr>
          <a:xfrm>
            <a:off x="0" y="1596392"/>
            <a:ext cx="12188825" cy="461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28" name="Picture 2" descr="E:\Users\ashammou.ITS\AppData\Local\Microsoft\Windows\Temporary Internet Files\Content.IE5\5UFWJ0G8\MCj04352420000[1].png"/>
          <p:cNvPicPr>
            <a:picLocks noChangeAspect="1" noChangeArrowheads="1"/>
          </p:cNvPicPr>
          <p:nvPr/>
        </p:nvPicPr>
        <p:blipFill>
          <a:blip r:embed="rId3"/>
          <a:srcRect/>
          <a:stretch>
            <a:fillRect/>
          </a:stretch>
        </p:blipFill>
        <p:spPr bwMode="auto">
          <a:xfrm>
            <a:off x="7303141" y="3034598"/>
            <a:ext cx="1974862" cy="2931318"/>
          </a:xfrm>
          <a:prstGeom prst="rect">
            <a:avLst/>
          </a:prstGeom>
          <a:noFill/>
        </p:spPr>
      </p:pic>
      <p:pic>
        <p:nvPicPr>
          <p:cNvPr id="29" name="Picture 2" descr="E:\Users\ashammou.ITS\AppData\Local\Microsoft\Windows\Temporary Internet Files\Content.IE5\5UFWJ0G8\MCj04352420000[1].png"/>
          <p:cNvPicPr>
            <a:picLocks noChangeAspect="1" noChangeArrowheads="1"/>
          </p:cNvPicPr>
          <p:nvPr/>
        </p:nvPicPr>
        <p:blipFill>
          <a:blip r:embed="rId3"/>
          <a:srcRect/>
          <a:stretch>
            <a:fillRect/>
          </a:stretch>
        </p:blipFill>
        <p:spPr bwMode="auto">
          <a:xfrm>
            <a:off x="853221" y="3098280"/>
            <a:ext cx="1974862" cy="2931318"/>
          </a:xfrm>
          <a:prstGeom prst="rect">
            <a:avLst/>
          </a:prstGeom>
          <a:noFill/>
        </p:spPr>
      </p:pic>
      <p:sp>
        <p:nvSpPr>
          <p:cNvPr id="30" name="Freeform 29"/>
          <p:cNvSpPr/>
          <p:nvPr/>
        </p:nvSpPr>
        <p:spPr>
          <a:xfrm>
            <a:off x="2757722" y="3098098"/>
            <a:ext cx="2437765" cy="688183"/>
          </a:xfrm>
          <a:custGeom>
            <a:avLst/>
            <a:gdLst>
              <a:gd name="connsiteX0" fmla="*/ 0 w 1562100"/>
              <a:gd name="connsiteY0" fmla="*/ 688182 h 688182"/>
              <a:gd name="connsiteX1" fmla="*/ 1042988 w 1562100"/>
              <a:gd name="connsiteY1" fmla="*/ 16669 h 688182"/>
              <a:gd name="connsiteX2" fmla="*/ 1485900 w 1562100"/>
              <a:gd name="connsiteY2" fmla="*/ 588169 h 688182"/>
              <a:gd name="connsiteX3" fmla="*/ 1500188 w 1562100"/>
              <a:gd name="connsiteY3" fmla="*/ 559594 h 688182"/>
            </a:gdLst>
            <a:ahLst/>
            <a:cxnLst>
              <a:cxn ang="0">
                <a:pos x="connsiteX0" y="connsiteY0"/>
              </a:cxn>
              <a:cxn ang="0">
                <a:pos x="connsiteX1" y="connsiteY1"/>
              </a:cxn>
              <a:cxn ang="0">
                <a:pos x="connsiteX2" y="connsiteY2"/>
              </a:cxn>
              <a:cxn ang="0">
                <a:pos x="connsiteX3" y="connsiteY3"/>
              </a:cxn>
            </a:cxnLst>
            <a:rect l="l" t="t" r="r" b="b"/>
            <a:pathLst>
              <a:path w="1562100" h="688182">
                <a:moveTo>
                  <a:pt x="0" y="688182"/>
                </a:moveTo>
                <a:cubicBezTo>
                  <a:pt x="397669" y="360760"/>
                  <a:pt x="795338" y="33338"/>
                  <a:pt x="1042988" y="16669"/>
                </a:cubicBezTo>
                <a:cubicBezTo>
                  <a:pt x="1290638" y="0"/>
                  <a:pt x="1409700" y="497682"/>
                  <a:pt x="1485900" y="588169"/>
                </a:cubicBezTo>
                <a:cubicBezTo>
                  <a:pt x="1562100" y="678656"/>
                  <a:pt x="1531144" y="619125"/>
                  <a:pt x="1500188" y="559594"/>
                </a:cubicBezTo>
              </a:path>
            </a:pathLst>
          </a:custGeom>
          <a:ln w="25400"/>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31" name="Freeform 30"/>
          <p:cNvSpPr/>
          <p:nvPr/>
        </p:nvSpPr>
        <p:spPr>
          <a:xfrm>
            <a:off x="5119307" y="3457667"/>
            <a:ext cx="2234619" cy="1271587"/>
          </a:xfrm>
          <a:custGeom>
            <a:avLst/>
            <a:gdLst>
              <a:gd name="connsiteX0" fmla="*/ 0 w 1457325"/>
              <a:gd name="connsiteY0" fmla="*/ 685800 h 1271587"/>
              <a:gd name="connsiteX1" fmla="*/ 957262 w 1457325"/>
              <a:gd name="connsiteY1" fmla="*/ 1157287 h 1271587"/>
              <a:gd name="connsiteX2" fmla="*/ 1457325 w 1457325"/>
              <a:gd name="connsiteY2" fmla="*/ 0 h 1271587"/>
              <a:gd name="connsiteX3" fmla="*/ 1457325 w 1457325"/>
              <a:gd name="connsiteY3" fmla="*/ 0 h 1271587"/>
            </a:gdLst>
            <a:ahLst/>
            <a:cxnLst>
              <a:cxn ang="0">
                <a:pos x="connsiteX0" y="connsiteY0"/>
              </a:cxn>
              <a:cxn ang="0">
                <a:pos x="connsiteX1" y="connsiteY1"/>
              </a:cxn>
              <a:cxn ang="0">
                <a:pos x="connsiteX2" y="connsiteY2"/>
              </a:cxn>
              <a:cxn ang="0">
                <a:pos x="connsiteX3" y="connsiteY3"/>
              </a:cxn>
            </a:cxnLst>
            <a:rect l="l" t="t" r="r" b="b"/>
            <a:pathLst>
              <a:path w="1457325" h="1271587">
                <a:moveTo>
                  <a:pt x="0" y="685800"/>
                </a:moveTo>
                <a:cubicBezTo>
                  <a:pt x="357187" y="978693"/>
                  <a:pt x="714375" y="1271587"/>
                  <a:pt x="957262" y="1157287"/>
                </a:cubicBezTo>
                <a:cubicBezTo>
                  <a:pt x="1200150" y="1042987"/>
                  <a:pt x="1457325" y="0"/>
                  <a:pt x="1457325" y="0"/>
                </a:cubicBezTo>
                <a:lnTo>
                  <a:pt x="1457325" y="0"/>
                </a:lnTo>
              </a:path>
            </a:pathLst>
          </a:custGeom>
          <a:ln w="25400"/>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32" name="TextBox 31"/>
          <p:cNvSpPr txBox="1"/>
          <p:nvPr/>
        </p:nvSpPr>
        <p:spPr>
          <a:xfrm>
            <a:off x="9080675" y="4346667"/>
            <a:ext cx="1320456" cy="492443"/>
          </a:xfrm>
          <a:prstGeom prst="rect">
            <a:avLst/>
          </a:prstGeom>
          <a:noFill/>
        </p:spPr>
        <p:txBody>
          <a:bodyPr wrap="square" lIns="121899" tIns="60949" rIns="121899" bIns="60949" rtlCol="0">
            <a:spAutoFit/>
          </a:bodyPr>
          <a:lstStyle/>
          <a:p>
            <a:r>
              <a:rPr lang="en-US" dirty="0" smtClean="0"/>
              <a:t>Passive</a:t>
            </a:r>
            <a:endParaRPr lang="en-US" dirty="0"/>
          </a:p>
        </p:txBody>
      </p:sp>
      <p:sp>
        <p:nvSpPr>
          <p:cNvPr id="33" name="TextBox 32"/>
          <p:cNvSpPr txBox="1"/>
          <p:nvPr/>
        </p:nvSpPr>
        <p:spPr>
          <a:xfrm>
            <a:off x="2681541" y="4346667"/>
            <a:ext cx="1625177" cy="492443"/>
          </a:xfrm>
          <a:prstGeom prst="rect">
            <a:avLst/>
          </a:prstGeom>
          <a:noFill/>
        </p:spPr>
        <p:txBody>
          <a:bodyPr wrap="square" lIns="121899" tIns="60949" rIns="121899" bIns="60949" rtlCol="0">
            <a:spAutoFit/>
          </a:bodyPr>
          <a:lstStyle/>
          <a:p>
            <a:r>
              <a:rPr lang="en-US" dirty="0" smtClean="0"/>
              <a:t>Active</a:t>
            </a:r>
            <a:endParaRPr lang="en-US" dirty="0"/>
          </a:p>
        </p:txBody>
      </p:sp>
      <p:sp>
        <p:nvSpPr>
          <p:cNvPr id="34" name="TextBox 33"/>
          <p:cNvSpPr txBox="1"/>
          <p:nvPr/>
        </p:nvSpPr>
        <p:spPr>
          <a:xfrm>
            <a:off x="6259470" y="1218804"/>
            <a:ext cx="5358004" cy="1846637"/>
          </a:xfrm>
          <a:prstGeom prst="rect">
            <a:avLst/>
          </a:prstGeom>
          <a:noFill/>
        </p:spPr>
        <p:txBody>
          <a:bodyPr wrap="square" lIns="121899" tIns="60949" rIns="121899" bIns="60949" rtlCol="0">
            <a:spAutoFit/>
          </a:bodyPr>
          <a:lstStyle/>
          <a:p>
            <a:r>
              <a:rPr lang="en-US" sz="2800" dirty="0"/>
              <a:t>Step 1:</a:t>
            </a:r>
          </a:p>
          <a:p>
            <a:pPr marL="609493" indent="-609493">
              <a:buFont typeface="+mj-lt"/>
              <a:buAutoNum type="alphaLcParenR"/>
            </a:pPr>
            <a:r>
              <a:rPr lang="en-US" sz="2800" dirty="0"/>
              <a:t>Install prerequisites and upgrade shared features</a:t>
            </a:r>
          </a:p>
          <a:p>
            <a:pPr marL="609493" indent="-609493">
              <a:buFont typeface="+mj-lt"/>
              <a:buAutoNum type="alphaLcParenR"/>
            </a:pPr>
            <a:r>
              <a:rPr lang="en-US" sz="2800" dirty="0"/>
              <a:t>Reboot, if prompted</a:t>
            </a:r>
          </a:p>
        </p:txBody>
      </p:sp>
      <p:sp>
        <p:nvSpPr>
          <p:cNvPr id="35" name="TextBox 34"/>
          <p:cNvSpPr txBox="1"/>
          <p:nvPr/>
        </p:nvSpPr>
        <p:spPr>
          <a:xfrm>
            <a:off x="421530" y="1218804"/>
            <a:ext cx="5554311" cy="2262136"/>
          </a:xfrm>
          <a:prstGeom prst="rect">
            <a:avLst/>
          </a:prstGeom>
          <a:noFill/>
        </p:spPr>
        <p:txBody>
          <a:bodyPr wrap="square" lIns="121899" tIns="60949" rIns="121899" bIns="60949" rtlCol="0">
            <a:spAutoFit/>
          </a:bodyPr>
          <a:lstStyle/>
          <a:p>
            <a:r>
              <a:rPr lang="en-US" sz="2800" dirty="0"/>
              <a:t>Step 3:</a:t>
            </a:r>
          </a:p>
          <a:p>
            <a:pPr marL="609493" indent="-609493">
              <a:buFont typeface="+mj-lt"/>
              <a:buAutoNum type="alphaLcParenR"/>
            </a:pPr>
            <a:r>
              <a:rPr lang="en-US" sz="2800" dirty="0"/>
              <a:t>Install prerequisites and upgrade shared features</a:t>
            </a:r>
          </a:p>
          <a:p>
            <a:pPr marL="609493" indent="-609493">
              <a:buFont typeface="+mj-lt"/>
              <a:buAutoNum type="alphaLcParenR"/>
            </a:pPr>
            <a:r>
              <a:rPr lang="en-US" sz="2800" dirty="0"/>
              <a:t>Reboot, if prompted</a:t>
            </a:r>
          </a:p>
          <a:p>
            <a:endParaRPr lang="en-US" dirty="0"/>
          </a:p>
        </p:txBody>
      </p:sp>
      <p:sp>
        <p:nvSpPr>
          <p:cNvPr id="36" name="Right Arrow 35"/>
          <p:cNvSpPr/>
          <p:nvPr/>
        </p:nvSpPr>
        <p:spPr>
          <a:xfrm>
            <a:off x="3671877" y="5007067"/>
            <a:ext cx="36566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7" name="TextBox 36"/>
          <p:cNvSpPr txBox="1"/>
          <p:nvPr/>
        </p:nvSpPr>
        <p:spPr>
          <a:xfrm>
            <a:off x="3514585" y="4651466"/>
            <a:ext cx="4067022" cy="451405"/>
          </a:xfrm>
          <a:prstGeom prst="rect">
            <a:avLst/>
          </a:prstGeom>
          <a:noFill/>
        </p:spPr>
        <p:txBody>
          <a:bodyPr wrap="square" lIns="121899" tIns="60949" rIns="121899" bIns="60949" rtlCol="0">
            <a:spAutoFit/>
          </a:bodyPr>
          <a:lstStyle/>
          <a:p>
            <a:r>
              <a:rPr lang="en-US" sz="2100" dirty="0"/>
              <a:t>SQL Instance Manual Failover  </a:t>
            </a:r>
          </a:p>
        </p:txBody>
      </p:sp>
      <p:pic>
        <p:nvPicPr>
          <p:cNvPr id="38" name="Picture 2" descr="\\sr42windham\ashammou$\My Pictures\DB\database2.gif"/>
          <p:cNvPicPr>
            <a:picLocks noChangeAspect="1" noChangeArrowheads="1"/>
          </p:cNvPicPr>
          <p:nvPr/>
        </p:nvPicPr>
        <p:blipFill>
          <a:blip r:embed="rId4"/>
          <a:srcRect/>
          <a:stretch>
            <a:fillRect/>
          </a:stretch>
        </p:blipFill>
        <p:spPr bwMode="auto">
          <a:xfrm>
            <a:off x="4692751" y="3499757"/>
            <a:ext cx="1300141" cy="975360"/>
          </a:xfrm>
          <a:prstGeom prst="rect">
            <a:avLst/>
          </a:prstGeom>
          <a:noFill/>
        </p:spPr>
      </p:pic>
      <p:sp>
        <p:nvSpPr>
          <p:cNvPr id="17" name="TextBox 16"/>
          <p:cNvSpPr txBox="1"/>
          <p:nvPr/>
        </p:nvSpPr>
        <p:spPr>
          <a:xfrm>
            <a:off x="2962426" y="5619285"/>
            <a:ext cx="6646167" cy="984863"/>
          </a:xfrm>
          <a:prstGeom prst="rect">
            <a:avLst/>
          </a:prstGeom>
          <a:noFill/>
        </p:spPr>
        <p:txBody>
          <a:bodyPr wrap="square" lIns="121899" tIns="60949" rIns="121899" bIns="60949" rtlCol="0">
            <a:spAutoFit/>
          </a:bodyPr>
          <a:lstStyle/>
          <a:p>
            <a:r>
              <a:rPr lang="en-US" sz="2800" dirty="0"/>
              <a:t>Step 2:</a:t>
            </a:r>
          </a:p>
          <a:p>
            <a:pPr marL="609493" indent="-609493">
              <a:buFont typeface="+mj-lt"/>
              <a:buAutoNum type="alphaLcParenR"/>
            </a:pPr>
            <a:r>
              <a:rPr lang="en-US" sz="2800" dirty="0"/>
              <a:t>Fail over to the upgrade node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strVal val="#ppt_w*0.05"/>
                                          </p:val>
                                        </p:tav>
                                        <p:tav tm="100000">
                                          <p:val>
                                            <p:strVal val="#ppt_w"/>
                                          </p:val>
                                        </p:tav>
                                      </p:tavLst>
                                    </p:anim>
                                    <p:anim calcmode="lin" valueType="num">
                                      <p:cBhvr>
                                        <p:cTn id="18" dur="500" fill="hold"/>
                                        <p:tgtEl>
                                          <p:spTgt spid="36"/>
                                        </p:tgtEl>
                                        <p:attrNameLst>
                                          <p:attrName>ppt_h</p:attrName>
                                        </p:attrNameLst>
                                      </p:cBhvr>
                                      <p:tavLst>
                                        <p:tav tm="0">
                                          <p:val>
                                            <p:strVal val="#ppt_h"/>
                                          </p:val>
                                        </p:tav>
                                        <p:tav tm="100000">
                                          <p:val>
                                            <p:strVal val="#ppt_h"/>
                                          </p:val>
                                        </p:tav>
                                      </p:tavLst>
                                    </p:anim>
                                    <p:anim calcmode="lin" valueType="num">
                                      <p:cBhvr>
                                        <p:cTn id="19" dur="500" fill="hold"/>
                                        <p:tgtEl>
                                          <p:spTgt spid="36"/>
                                        </p:tgtEl>
                                        <p:attrNameLst>
                                          <p:attrName>ppt_x</p:attrName>
                                        </p:attrNameLst>
                                      </p:cBhvr>
                                      <p:tavLst>
                                        <p:tav tm="0">
                                          <p:val>
                                            <p:strVal val="#ppt_x-.2"/>
                                          </p:val>
                                        </p:tav>
                                        <p:tav tm="100000">
                                          <p:val>
                                            <p:strVal val="#ppt_x"/>
                                          </p:val>
                                        </p:tav>
                                      </p:tavLst>
                                    </p:anim>
                                    <p:anim calcmode="lin" valueType="num">
                                      <p:cBhvr>
                                        <p:cTn id="20" dur="500" fill="hold"/>
                                        <p:tgtEl>
                                          <p:spTgt spid="36"/>
                                        </p:tgtEl>
                                        <p:attrNameLst>
                                          <p:attrName>ppt_y</p:attrName>
                                        </p:attrNameLst>
                                      </p:cBhvr>
                                      <p:tavLst>
                                        <p:tav tm="0">
                                          <p:val>
                                            <p:strVal val="#ppt_y"/>
                                          </p:val>
                                        </p:tav>
                                        <p:tav tm="100000">
                                          <p:val>
                                            <p:strVal val="#ppt_y"/>
                                          </p:val>
                                        </p:tav>
                                      </p:tavLst>
                                    </p:anim>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par>
                                <p:cTn id="25" presetID="54" presetClass="entr" presetSubtype="0" accel="10000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strVal val="#ppt_w*0.05"/>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anim calcmode="lin" valueType="num">
                                      <p:cBhvr>
                                        <p:cTn id="29" dur="500" fill="hold"/>
                                        <p:tgtEl>
                                          <p:spTgt spid="37"/>
                                        </p:tgtEl>
                                        <p:attrNameLst>
                                          <p:attrName>ppt_x</p:attrName>
                                        </p:attrNameLst>
                                      </p:cBhvr>
                                      <p:tavLst>
                                        <p:tav tm="0">
                                          <p:val>
                                            <p:strVal val="#ppt_x-.2"/>
                                          </p:val>
                                        </p:tav>
                                        <p:tav tm="100000">
                                          <p:val>
                                            <p:strVal val="#ppt_x"/>
                                          </p:val>
                                        </p:tav>
                                      </p:tavLst>
                                    </p:anim>
                                    <p:anim calcmode="lin" valueType="num">
                                      <p:cBhvr>
                                        <p:cTn id="30" dur="500" fill="hold"/>
                                        <p:tgtEl>
                                          <p:spTgt spid="37"/>
                                        </p:tgtEl>
                                        <p:attrNameLst>
                                          <p:attrName>ppt_y</p:attrName>
                                        </p:attrNameLst>
                                      </p:cBhvr>
                                      <p:tavLst>
                                        <p:tav tm="0">
                                          <p:val>
                                            <p:strVal val="#ppt_y"/>
                                          </p:val>
                                        </p:tav>
                                        <p:tav tm="100000">
                                          <p:val>
                                            <p:strVal val="#ppt_y"/>
                                          </p:val>
                                        </p:tav>
                                      </p:tavLst>
                                    </p:anim>
                                    <p:animEffect transition="in" filter="fade">
                                      <p:cBhvr>
                                        <p:cTn id="31" dur="500"/>
                                        <p:tgtEl>
                                          <p:spTgt spid="37"/>
                                        </p:tgtEl>
                                      </p:cBhvr>
                                    </p:animEffect>
                                  </p:childTnLst>
                                </p:cTn>
                              </p:par>
                              <p:par>
                                <p:cTn id="32" presetID="35" presetClass="path" presetSubtype="0" accel="50000" decel="50000" fill="hold" grpId="0" nodeType="withEffect">
                                  <p:stCondLst>
                                    <p:cond delay="0"/>
                                  </p:stCondLst>
                                  <p:childTnLst>
                                    <p:animMotion origin="layout" path="M 3.88889E-6 -2.81221E-6 L -0.52414 -0.00347 " pathEditMode="relative" rAng="0" ptsTypes="AA">
                                      <p:cBhvr>
                                        <p:cTn id="33" dur="2000" fill="hold"/>
                                        <p:tgtEl>
                                          <p:spTgt spid="32"/>
                                        </p:tgtEl>
                                        <p:attrNameLst>
                                          <p:attrName>ppt_x</p:attrName>
                                          <p:attrName>ppt_y</p:attrName>
                                        </p:attrNameLst>
                                      </p:cBhvr>
                                      <p:rCtr x="-26200" y="-200"/>
                                    </p:animMotion>
                                  </p:childTnLst>
                                </p:cTn>
                              </p:par>
                              <p:par>
                                <p:cTn id="34" presetID="63" presetClass="path" presetSubtype="0" accel="50000" decel="50000" fill="hold" grpId="0" nodeType="withEffect">
                                  <p:stCondLst>
                                    <p:cond delay="0"/>
                                  </p:stCondLst>
                                  <p:childTnLst>
                                    <p:animMotion origin="layout" path="M -4.16667E-6 -3.80204E-6 L 0.52657 0.00509 " pathEditMode="relative" rAng="0" ptsTypes="AA">
                                      <p:cBhvr>
                                        <p:cTn id="35" dur="2000" fill="hold"/>
                                        <p:tgtEl>
                                          <p:spTgt spid="33"/>
                                        </p:tgtEl>
                                        <p:attrNameLst>
                                          <p:attrName>ppt_x</p:attrName>
                                          <p:attrName>ppt_y</p:attrName>
                                        </p:attrNameLst>
                                      </p:cBhvr>
                                      <p:rCtr x="26300" y="300"/>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P spid="37"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Upgrade </a:t>
            </a:r>
            <a:r>
              <a:rPr lang="en-US" dirty="0"/>
              <a:t>– </a:t>
            </a:r>
            <a:r>
              <a:rPr lang="en-US" dirty="0" smtClean="0"/>
              <a:t>Finishing</a:t>
            </a:r>
            <a:endParaRPr lang="en-US" dirty="0"/>
          </a:p>
        </p:txBody>
      </p:sp>
      <p:sp>
        <p:nvSpPr>
          <p:cNvPr id="6" name="Rectangle 5"/>
          <p:cNvSpPr/>
          <p:nvPr/>
        </p:nvSpPr>
        <p:spPr>
          <a:xfrm>
            <a:off x="0" y="1596392"/>
            <a:ext cx="12188825" cy="461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7" name="Rectangle 26"/>
          <p:cNvSpPr/>
          <p:nvPr/>
        </p:nvSpPr>
        <p:spPr>
          <a:xfrm>
            <a:off x="0" y="1596392"/>
            <a:ext cx="12188825" cy="461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6" name="Rectangle 15"/>
          <p:cNvSpPr/>
          <p:nvPr/>
        </p:nvSpPr>
        <p:spPr>
          <a:xfrm>
            <a:off x="0" y="1432560"/>
            <a:ext cx="12188825" cy="4768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7" name="Picture 2" descr="E:\Users\ashammou.ITS\AppData\Local\Microsoft\Windows\Temporary Internet Files\Content.IE5\5UFWJ0G8\MCj04352420000[1].png"/>
          <p:cNvPicPr>
            <a:picLocks noChangeAspect="1" noChangeArrowheads="1"/>
          </p:cNvPicPr>
          <p:nvPr/>
        </p:nvPicPr>
        <p:blipFill>
          <a:blip r:embed="rId3"/>
          <a:srcRect/>
          <a:stretch>
            <a:fillRect/>
          </a:stretch>
        </p:blipFill>
        <p:spPr bwMode="auto">
          <a:xfrm>
            <a:off x="9132454" y="3901440"/>
            <a:ext cx="1755718" cy="2606039"/>
          </a:xfrm>
          <a:prstGeom prst="rect">
            <a:avLst/>
          </a:prstGeom>
          <a:noFill/>
        </p:spPr>
      </p:pic>
      <p:pic>
        <p:nvPicPr>
          <p:cNvPr id="18" name="Picture 2" descr="E:\Users\ashammou.ITS\AppData\Local\Microsoft\Windows\Temporary Internet Files\Content.IE5\5UFWJ0G8\MCj04352420000[1].png"/>
          <p:cNvPicPr>
            <a:picLocks noChangeAspect="1" noChangeArrowheads="1"/>
          </p:cNvPicPr>
          <p:nvPr/>
        </p:nvPicPr>
        <p:blipFill>
          <a:blip r:embed="rId3"/>
          <a:srcRect/>
          <a:stretch>
            <a:fillRect/>
          </a:stretch>
        </p:blipFill>
        <p:spPr bwMode="auto">
          <a:xfrm>
            <a:off x="2337294" y="3816667"/>
            <a:ext cx="1915504" cy="2843212"/>
          </a:xfrm>
          <a:prstGeom prst="rect">
            <a:avLst/>
          </a:prstGeom>
          <a:noFill/>
        </p:spPr>
      </p:pic>
      <p:sp>
        <p:nvSpPr>
          <p:cNvPr id="19" name="Freeform 18"/>
          <p:cNvSpPr/>
          <p:nvPr/>
        </p:nvSpPr>
        <p:spPr>
          <a:xfrm>
            <a:off x="4200383" y="4526281"/>
            <a:ext cx="2437765" cy="320041"/>
          </a:xfrm>
          <a:custGeom>
            <a:avLst/>
            <a:gdLst>
              <a:gd name="connsiteX0" fmla="*/ 0 w 1562100"/>
              <a:gd name="connsiteY0" fmla="*/ 688182 h 688182"/>
              <a:gd name="connsiteX1" fmla="*/ 1042988 w 1562100"/>
              <a:gd name="connsiteY1" fmla="*/ 16669 h 688182"/>
              <a:gd name="connsiteX2" fmla="*/ 1485900 w 1562100"/>
              <a:gd name="connsiteY2" fmla="*/ 588169 h 688182"/>
              <a:gd name="connsiteX3" fmla="*/ 1500188 w 1562100"/>
              <a:gd name="connsiteY3" fmla="*/ 559594 h 688182"/>
            </a:gdLst>
            <a:ahLst/>
            <a:cxnLst>
              <a:cxn ang="0">
                <a:pos x="connsiteX0" y="connsiteY0"/>
              </a:cxn>
              <a:cxn ang="0">
                <a:pos x="connsiteX1" y="connsiteY1"/>
              </a:cxn>
              <a:cxn ang="0">
                <a:pos x="connsiteX2" y="connsiteY2"/>
              </a:cxn>
              <a:cxn ang="0">
                <a:pos x="connsiteX3" y="connsiteY3"/>
              </a:cxn>
            </a:cxnLst>
            <a:rect l="l" t="t" r="r" b="b"/>
            <a:pathLst>
              <a:path w="1562100" h="688182">
                <a:moveTo>
                  <a:pt x="0" y="688182"/>
                </a:moveTo>
                <a:cubicBezTo>
                  <a:pt x="397669" y="360760"/>
                  <a:pt x="795338" y="33338"/>
                  <a:pt x="1042988" y="16669"/>
                </a:cubicBezTo>
                <a:cubicBezTo>
                  <a:pt x="1290638" y="0"/>
                  <a:pt x="1409700" y="497682"/>
                  <a:pt x="1485900" y="588169"/>
                </a:cubicBezTo>
                <a:cubicBezTo>
                  <a:pt x="1562100" y="678656"/>
                  <a:pt x="1531144" y="619125"/>
                  <a:pt x="1500188" y="559594"/>
                </a:cubicBezTo>
              </a:path>
            </a:pathLst>
          </a:custGeom>
          <a:ln w="25400"/>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20" name="Freeform 19"/>
          <p:cNvSpPr/>
          <p:nvPr/>
        </p:nvSpPr>
        <p:spPr>
          <a:xfrm>
            <a:off x="6907002" y="4526281"/>
            <a:ext cx="2234619" cy="685798"/>
          </a:xfrm>
          <a:custGeom>
            <a:avLst/>
            <a:gdLst>
              <a:gd name="connsiteX0" fmla="*/ 0 w 1457325"/>
              <a:gd name="connsiteY0" fmla="*/ 685800 h 1271587"/>
              <a:gd name="connsiteX1" fmla="*/ 957262 w 1457325"/>
              <a:gd name="connsiteY1" fmla="*/ 1157287 h 1271587"/>
              <a:gd name="connsiteX2" fmla="*/ 1457325 w 1457325"/>
              <a:gd name="connsiteY2" fmla="*/ 0 h 1271587"/>
              <a:gd name="connsiteX3" fmla="*/ 1457325 w 1457325"/>
              <a:gd name="connsiteY3" fmla="*/ 0 h 1271587"/>
            </a:gdLst>
            <a:ahLst/>
            <a:cxnLst>
              <a:cxn ang="0">
                <a:pos x="connsiteX0" y="connsiteY0"/>
              </a:cxn>
              <a:cxn ang="0">
                <a:pos x="connsiteX1" y="connsiteY1"/>
              </a:cxn>
              <a:cxn ang="0">
                <a:pos x="connsiteX2" y="connsiteY2"/>
              </a:cxn>
              <a:cxn ang="0">
                <a:pos x="connsiteX3" y="connsiteY3"/>
              </a:cxn>
            </a:cxnLst>
            <a:rect l="l" t="t" r="r" b="b"/>
            <a:pathLst>
              <a:path w="1457325" h="1271587">
                <a:moveTo>
                  <a:pt x="0" y="685800"/>
                </a:moveTo>
                <a:cubicBezTo>
                  <a:pt x="357187" y="978693"/>
                  <a:pt x="714375" y="1271587"/>
                  <a:pt x="957262" y="1157287"/>
                </a:cubicBezTo>
                <a:cubicBezTo>
                  <a:pt x="1200150" y="1042987"/>
                  <a:pt x="1457325" y="0"/>
                  <a:pt x="1457325" y="0"/>
                </a:cubicBezTo>
                <a:lnTo>
                  <a:pt x="1457325" y="0"/>
                </a:lnTo>
              </a:path>
            </a:pathLst>
          </a:custGeom>
          <a:ln w="25400"/>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21" name="TextBox 20"/>
          <p:cNvSpPr txBox="1"/>
          <p:nvPr/>
        </p:nvSpPr>
        <p:spPr>
          <a:xfrm>
            <a:off x="10868369" y="5288280"/>
            <a:ext cx="1320456" cy="492443"/>
          </a:xfrm>
          <a:prstGeom prst="rect">
            <a:avLst/>
          </a:prstGeom>
          <a:noFill/>
        </p:spPr>
        <p:txBody>
          <a:bodyPr wrap="square" lIns="121899" tIns="60949" rIns="121899" bIns="60949" rtlCol="0">
            <a:spAutoFit/>
          </a:bodyPr>
          <a:lstStyle/>
          <a:p>
            <a:r>
              <a:rPr lang="en-US" dirty="0" smtClean="0"/>
              <a:t>Active</a:t>
            </a:r>
            <a:endParaRPr lang="en-US" dirty="0"/>
          </a:p>
        </p:txBody>
      </p:sp>
      <p:sp>
        <p:nvSpPr>
          <p:cNvPr id="22" name="TextBox 21"/>
          <p:cNvSpPr txBox="1"/>
          <p:nvPr/>
        </p:nvSpPr>
        <p:spPr>
          <a:xfrm>
            <a:off x="1015735" y="5364480"/>
            <a:ext cx="1625177" cy="492443"/>
          </a:xfrm>
          <a:prstGeom prst="rect">
            <a:avLst/>
          </a:prstGeom>
          <a:noFill/>
        </p:spPr>
        <p:txBody>
          <a:bodyPr wrap="square" lIns="121899" tIns="60949" rIns="121899" bIns="60949" rtlCol="0">
            <a:spAutoFit/>
          </a:bodyPr>
          <a:lstStyle/>
          <a:p>
            <a:r>
              <a:rPr lang="en-US" dirty="0" smtClean="0"/>
              <a:t>Passive</a:t>
            </a:r>
            <a:endParaRPr lang="en-US" dirty="0"/>
          </a:p>
        </p:txBody>
      </p:sp>
      <p:sp>
        <p:nvSpPr>
          <p:cNvPr id="23" name="TextBox 22"/>
          <p:cNvSpPr txBox="1"/>
          <p:nvPr/>
        </p:nvSpPr>
        <p:spPr>
          <a:xfrm>
            <a:off x="8441158" y="1451956"/>
            <a:ext cx="3504289" cy="1846637"/>
          </a:xfrm>
          <a:prstGeom prst="rect">
            <a:avLst/>
          </a:prstGeom>
          <a:noFill/>
        </p:spPr>
        <p:txBody>
          <a:bodyPr wrap="square" lIns="121899" tIns="60949" rIns="121899" bIns="60949" rtlCol="0">
            <a:spAutoFit/>
          </a:bodyPr>
          <a:lstStyle/>
          <a:p>
            <a:r>
              <a:rPr lang="en-US" sz="2800" dirty="0"/>
              <a:t>Step 5:</a:t>
            </a:r>
          </a:p>
          <a:p>
            <a:r>
              <a:rPr lang="en-US" sz="2800" dirty="0"/>
              <a:t>Upgrade to SQL Server 2008 R2 on active node</a:t>
            </a:r>
          </a:p>
        </p:txBody>
      </p:sp>
      <p:sp>
        <p:nvSpPr>
          <p:cNvPr id="24" name="TextBox 23"/>
          <p:cNvSpPr txBox="1"/>
          <p:nvPr/>
        </p:nvSpPr>
        <p:spPr>
          <a:xfrm>
            <a:off x="189956" y="1451956"/>
            <a:ext cx="4672383" cy="1415750"/>
          </a:xfrm>
          <a:prstGeom prst="rect">
            <a:avLst/>
          </a:prstGeom>
          <a:noFill/>
        </p:spPr>
        <p:txBody>
          <a:bodyPr wrap="square" lIns="121899" tIns="60949" rIns="121899" bIns="60949" rtlCol="0">
            <a:spAutoFit/>
          </a:bodyPr>
          <a:lstStyle/>
          <a:p>
            <a:r>
              <a:rPr lang="en-US" sz="2800" dirty="0"/>
              <a:t>Step 4:</a:t>
            </a:r>
          </a:p>
          <a:p>
            <a:r>
              <a:rPr lang="en-US" sz="2800" dirty="0"/>
              <a:t>Upgrade to SQL Server 2008 R2 on passive node</a:t>
            </a:r>
          </a:p>
        </p:txBody>
      </p:sp>
      <p:sp>
        <p:nvSpPr>
          <p:cNvPr id="25" name="TextBox 24"/>
          <p:cNvSpPr txBox="1"/>
          <p:nvPr/>
        </p:nvSpPr>
        <p:spPr>
          <a:xfrm>
            <a:off x="4890561" y="5681281"/>
            <a:ext cx="4666790" cy="984863"/>
          </a:xfrm>
          <a:prstGeom prst="rect">
            <a:avLst/>
          </a:prstGeom>
          <a:noFill/>
        </p:spPr>
        <p:txBody>
          <a:bodyPr wrap="square" lIns="121899" tIns="60949" rIns="121899" bIns="60949" rtlCol="0">
            <a:spAutoFit/>
          </a:bodyPr>
          <a:lstStyle/>
          <a:p>
            <a:r>
              <a:rPr lang="en-US" sz="2800" dirty="0"/>
              <a:t>Step 6: Setup performs </a:t>
            </a:r>
            <a:r>
              <a:rPr lang="en-US" sz="2800" dirty="0" smtClean="0"/>
              <a:t/>
            </a:r>
            <a:br>
              <a:rPr lang="en-US" sz="2800" dirty="0" smtClean="0"/>
            </a:br>
            <a:r>
              <a:rPr lang="en-US" sz="2800" dirty="0" smtClean="0"/>
              <a:t>the </a:t>
            </a:r>
            <a:r>
              <a:rPr lang="en-US" sz="2800" dirty="0"/>
              <a:t>failover</a:t>
            </a:r>
          </a:p>
        </p:txBody>
      </p:sp>
      <p:cxnSp>
        <p:nvCxnSpPr>
          <p:cNvPr id="26" name="Straight Arrow Connector 25"/>
          <p:cNvCxnSpPr/>
          <p:nvPr/>
        </p:nvCxnSpPr>
        <p:spPr>
          <a:xfrm>
            <a:off x="7096125" y="2773680"/>
            <a:ext cx="2036329" cy="1136091"/>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961369" y="2843216"/>
            <a:ext cx="1253569" cy="9210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Multiply 39"/>
          <p:cNvSpPr/>
          <p:nvPr/>
        </p:nvSpPr>
        <p:spPr>
          <a:xfrm>
            <a:off x="7520400" y="2606435"/>
            <a:ext cx="1015735" cy="1143000"/>
          </a:xfrm>
          <a:prstGeom prst="mathMultiply">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solidFill>
                <a:schemeClr val="bg2"/>
              </a:solidFill>
            </a:endParaRPr>
          </a:p>
        </p:txBody>
      </p:sp>
      <p:sp>
        <p:nvSpPr>
          <p:cNvPr id="41" name="TextBox 40"/>
          <p:cNvSpPr txBox="1"/>
          <p:nvPr/>
        </p:nvSpPr>
        <p:spPr>
          <a:xfrm>
            <a:off x="5586901" y="3317713"/>
            <a:ext cx="2437053" cy="1046418"/>
          </a:xfrm>
          <a:prstGeom prst="rect">
            <a:avLst/>
          </a:prstGeom>
          <a:noFill/>
        </p:spPr>
        <p:txBody>
          <a:bodyPr wrap="square" lIns="121899" tIns="60949" rIns="121899" bIns="60949" rtlCol="0">
            <a:spAutoFit/>
          </a:bodyPr>
          <a:lstStyle/>
          <a:p>
            <a:pPr>
              <a:lnSpc>
                <a:spcPts val="2400"/>
              </a:lnSpc>
            </a:pPr>
            <a:r>
              <a:rPr lang="en-US" b="1" dirty="0" smtClean="0">
                <a:solidFill>
                  <a:srgbClr val="F3715B"/>
                </a:solidFill>
              </a:rPr>
              <a:t>No client connection for 1-2 minutes</a:t>
            </a:r>
            <a:endParaRPr lang="en-US" b="1" dirty="0">
              <a:solidFill>
                <a:srgbClr val="F3715B"/>
              </a:solidFill>
            </a:endParaRPr>
          </a:p>
        </p:txBody>
      </p:sp>
      <p:sp>
        <p:nvSpPr>
          <p:cNvPr id="42" name="TextBox 41"/>
          <p:cNvSpPr txBox="1"/>
          <p:nvPr/>
        </p:nvSpPr>
        <p:spPr>
          <a:xfrm>
            <a:off x="8971543" y="3245394"/>
            <a:ext cx="3217282" cy="492443"/>
          </a:xfrm>
          <a:prstGeom prst="rect">
            <a:avLst/>
          </a:prstGeom>
          <a:solidFill>
            <a:srgbClr val="0070C0"/>
          </a:solidFill>
        </p:spPr>
        <p:txBody>
          <a:bodyPr wrap="square" lIns="121899" tIns="60949" rIns="121899" bIns="60949" rtlCol="0">
            <a:spAutoFit/>
          </a:bodyPr>
          <a:lstStyle/>
          <a:p>
            <a:r>
              <a:rPr lang="en-US" b="1" dirty="0" smtClean="0">
                <a:solidFill>
                  <a:schemeClr val="bg1"/>
                </a:solidFill>
              </a:rPr>
              <a:t>SQL Server 2008 R2</a:t>
            </a:r>
            <a:endParaRPr lang="en-US" b="1" dirty="0">
              <a:solidFill>
                <a:schemeClr val="bg1"/>
              </a:solidFill>
            </a:endParaRPr>
          </a:p>
        </p:txBody>
      </p:sp>
      <p:sp>
        <p:nvSpPr>
          <p:cNvPr id="43" name="TextBox 42"/>
          <p:cNvSpPr txBox="1"/>
          <p:nvPr/>
        </p:nvSpPr>
        <p:spPr>
          <a:xfrm>
            <a:off x="221617" y="3245394"/>
            <a:ext cx="3219187" cy="492443"/>
          </a:xfrm>
          <a:prstGeom prst="rect">
            <a:avLst/>
          </a:prstGeom>
          <a:solidFill>
            <a:srgbClr val="0070C0"/>
          </a:solidFill>
        </p:spPr>
        <p:txBody>
          <a:bodyPr wrap="square" lIns="121899" tIns="60949" rIns="121899" bIns="60949" rtlCol="0">
            <a:spAutoFit/>
          </a:bodyPr>
          <a:lstStyle/>
          <a:p>
            <a:r>
              <a:rPr lang="en-US" b="1" dirty="0" smtClean="0">
                <a:solidFill>
                  <a:schemeClr val="bg1"/>
                </a:solidFill>
              </a:rPr>
              <a:t>SQL Server 2008 R2</a:t>
            </a:r>
            <a:endParaRPr lang="en-US" b="1" dirty="0">
              <a:solidFill>
                <a:schemeClr val="bg1"/>
              </a:solidFill>
            </a:endParaRPr>
          </a:p>
        </p:txBody>
      </p:sp>
      <p:sp>
        <p:nvSpPr>
          <p:cNvPr id="44" name="TextBox 43"/>
          <p:cNvSpPr txBox="1"/>
          <p:nvPr/>
        </p:nvSpPr>
        <p:spPr>
          <a:xfrm>
            <a:off x="1040800" y="5576257"/>
            <a:ext cx="1320456" cy="492443"/>
          </a:xfrm>
          <a:prstGeom prst="rect">
            <a:avLst/>
          </a:prstGeom>
          <a:noFill/>
        </p:spPr>
        <p:txBody>
          <a:bodyPr wrap="square" lIns="121899" tIns="60949" rIns="121899" bIns="60949" rtlCol="0">
            <a:spAutoFit/>
          </a:bodyPr>
          <a:lstStyle/>
          <a:p>
            <a:r>
              <a:rPr lang="en-US" dirty="0" smtClean="0"/>
              <a:t>Active</a:t>
            </a:r>
            <a:endParaRPr lang="en-US" dirty="0"/>
          </a:p>
        </p:txBody>
      </p:sp>
      <p:pic>
        <p:nvPicPr>
          <p:cNvPr id="45" name="Picture 3" descr="E:\Users\ashammou.ITS\Pictures\Microsoft Clip Organizer\j0238951.wmf"/>
          <p:cNvPicPr>
            <a:picLocks noChangeAspect="1" noChangeArrowheads="1"/>
          </p:cNvPicPr>
          <p:nvPr/>
        </p:nvPicPr>
        <p:blipFill>
          <a:blip r:embed="rId4">
            <a:duotone>
              <a:schemeClr val="accent5">
                <a:shade val="45000"/>
                <a:satMod val="135000"/>
              </a:schemeClr>
              <a:prstClr val="white"/>
            </a:duotone>
          </a:blip>
          <a:stretch>
            <a:fillRect/>
          </a:stretch>
        </p:blipFill>
        <p:spPr bwMode="auto">
          <a:xfrm>
            <a:off x="4890562" y="1439398"/>
            <a:ext cx="2533990" cy="1797705"/>
          </a:xfrm>
          <a:prstGeom prst="rect">
            <a:avLst/>
          </a:prstGeom>
          <a:noFill/>
          <a:ln>
            <a:noFill/>
          </a:ln>
        </p:spPr>
      </p:pic>
      <p:pic>
        <p:nvPicPr>
          <p:cNvPr id="46" name="Picture 2" descr="\\sr42windham\ashammou$\My Pictures\DB\database2.gif"/>
          <p:cNvPicPr>
            <a:picLocks noChangeAspect="1" noChangeArrowheads="1"/>
          </p:cNvPicPr>
          <p:nvPr/>
        </p:nvPicPr>
        <p:blipFill>
          <a:blip r:embed="rId5"/>
          <a:srcRect/>
          <a:stretch>
            <a:fillRect/>
          </a:stretch>
        </p:blipFill>
        <p:spPr bwMode="auto">
          <a:xfrm>
            <a:off x="5828006" y="4389120"/>
            <a:ext cx="1218883" cy="914400"/>
          </a:xfrm>
          <a:prstGeom prst="rect">
            <a:avLst/>
          </a:prstGeom>
          <a:noFill/>
        </p:spPr>
      </p:pic>
      <p:sp>
        <p:nvSpPr>
          <p:cNvPr id="47" name="Left Arrow 46"/>
          <p:cNvSpPr/>
          <p:nvPr/>
        </p:nvSpPr>
        <p:spPr>
          <a:xfrm>
            <a:off x="4606425" y="5343898"/>
            <a:ext cx="4099879" cy="5106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8" name="TextBox 47"/>
          <p:cNvSpPr txBox="1"/>
          <p:nvPr/>
        </p:nvSpPr>
        <p:spPr>
          <a:xfrm>
            <a:off x="232820" y="3909771"/>
            <a:ext cx="2026195" cy="1436291"/>
          </a:xfrm>
          <a:prstGeom prst="rect">
            <a:avLst/>
          </a:prstGeom>
        </p:spPr>
        <p:style>
          <a:lnRef idx="0">
            <a:schemeClr val="accent4"/>
          </a:lnRef>
          <a:fillRef idx="3">
            <a:schemeClr val="accent4"/>
          </a:fillRef>
          <a:effectRef idx="3">
            <a:schemeClr val="accent4"/>
          </a:effectRef>
          <a:fontRef idx="minor">
            <a:schemeClr val="lt1"/>
          </a:fontRef>
        </p:style>
        <p:txBody>
          <a:bodyPr wrap="square" lIns="121899" tIns="60949" rIns="121899" bIns="60949" rtlCol="0">
            <a:spAutoFit/>
          </a:bodyPr>
          <a:lstStyle/>
          <a:p>
            <a:r>
              <a:rPr lang="en-US" sz="2100" dirty="0"/>
              <a:t>Removed from Cluster Group Possible Owners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Scale>
                                      <p:cBhvr>
                                        <p:cTn id="15"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8"/>
                                        </p:tgtEl>
                                        <p:attrNameLst>
                                          <p:attrName>ppt_x</p:attrName>
                                          <p:attrName>ppt_y</p:attrName>
                                        </p:attrNameLst>
                                      </p:cBhvr>
                                    </p:animMotion>
                                    <p:animEffect transition="in" filter="fade">
                                      <p:cBhvr>
                                        <p:cTn id="17" dur="1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par>
                                <p:cTn id="28" presetID="26" presetClass="emph" presetSubtype="0" fill="hold" nodeType="with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par>
                                <p:cTn id="31" presetID="10" presetClass="exit" presetSubtype="0" fill="hold" grpId="1" nodeType="withEffect">
                                  <p:stCondLst>
                                    <p:cond delay="0"/>
                                  </p:stCondLst>
                                  <p:childTnLst>
                                    <p:animEffect transition="out" filter="fade">
                                      <p:cBhvr>
                                        <p:cTn id="32" dur="2000"/>
                                        <p:tgtEl>
                                          <p:spTgt spid="48"/>
                                        </p:tgtEl>
                                      </p:cBhvr>
                                    </p:animEffect>
                                    <p:set>
                                      <p:cBhvr>
                                        <p:cTn id="33" dur="1" fill="hold">
                                          <p:stCondLst>
                                            <p:cond delay="1999"/>
                                          </p:stCondLst>
                                        </p:cTn>
                                        <p:tgtEl>
                                          <p:spTgt spid="4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strVal val="#ppt_w*0.05"/>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anim calcmode="lin" valueType="num">
                                      <p:cBhvr>
                                        <p:cTn id="40" dur="500" fill="hold"/>
                                        <p:tgtEl>
                                          <p:spTgt spid="25"/>
                                        </p:tgtEl>
                                        <p:attrNameLst>
                                          <p:attrName>ppt_x</p:attrName>
                                        </p:attrNameLst>
                                      </p:cBhvr>
                                      <p:tavLst>
                                        <p:tav tm="0">
                                          <p:val>
                                            <p:strVal val="#ppt_x-.2"/>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Effect transition="in" filter="fade">
                                      <p:cBhvr>
                                        <p:cTn id="42" dur="500"/>
                                        <p:tgtEl>
                                          <p:spTgt spid="25"/>
                                        </p:tgtEl>
                                      </p:cBhvr>
                                    </p:animEffect>
                                  </p:childTnLst>
                                </p:cTn>
                              </p:par>
                              <p:par>
                                <p:cTn id="43" presetID="23" presetClass="entr" presetSubtype="16"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20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2000"/>
                                        <p:tgtEl>
                                          <p:spTgt spid="40"/>
                                        </p:tgtEl>
                                      </p:cBhvr>
                                    </p:animEffect>
                                  </p:childTnLst>
                                </p:cTn>
                              </p:par>
                              <p:par>
                                <p:cTn id="53" presetID="26" presetClass="emph" presetSubtype="0" fill="hold" grpId="0" nodeType="withEffect">
                                  <p:stCondLst>
                                    <p:cond delay="0"/>
                                  </p:stCondLst>
                                  <p:childTnLst>
                                    <p:animEffect transition="out" filter="fade">
                                      <p:cBhvr>
                                        <p:cTn id="54" dur="500" tmFilter="0, 0; .2, .5; .8, .5; 1, 0"/>
                                        <p:tgtEl>
                                          <p:spTgt spid="40"/>
                                        </p:tgtEl>
                                      </p:cBhvr>
                                    </p:animEffect>
                                    <p:animScale>
                                      <p:cBhvr>
                                        <p:cTn id="55" dur="250" autoRev="1" fill="hold"/>
                                        <p:tgtEl>
                                          <p:spTgt spid="40"/>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2000"/>
                                        <p:tgtEl>
                                          <p:spTgt spid="41"/>
                                        </p:tgtEl>
                                      </p:cBhvr>
                                    </p:animEffect>
                                    <p:set>
                                      <p:cBhvr>
                                        <p:cTn id="60" dur="1" fill="hold">
                                          <p:stCondLst>
                                            <p:cond delay="1999"/>
                                          </p:stCondLst>
                                        </p:cTn>
                                        <p:tgtEl>
                                          <p:spTgt spid="41"/>
                                        </p:tgtEl>
                                        <p:attrNameLst>
                                          <p:attrName>style.visibility</p:attrName>
                                        </p:attrNameLst>
                                      </p:cBhvr>
                                      <p:to>
                                        <p:strVal val="hidden"/>
                                      </p:to>
                                    </p:set>
                                  </p:childTnLst>
                                </p:cTn>
                              </p:par>
                              <p:par>
                                <p:cTn id="61" presetID="35" presetClass="path" presetSubtype="0" accel="50000" decel="50000" fill="hold" grpId="0" nodeType="withEffect">
                                  <p:stCondLst>
                                    <p:cond delay="0"/>
                                  </p:stCondLst>
                                  <p:childTnLst>
                                    <p:animMotion origin="layout" path="M 3.33333E-6 -3.33333E-6 L -0.78334 -0.01111 " pathEditMode="relative" rAng="0" ptsTypes="AA">
                                      <p:cBhvr>
                                        <p:cTn id="62" dur="2000" fill="hold"/>
                                        <p:tgtEl>
                                          <p:spTgt spid="21"/>
                                        </p:tgtEl>
                                        <p:attrNameLst>
                                          <p:attrName>ppt_x</p:attrName>
                                          <p:attrName>ppt_y</p:attrName>
                                        </p:attrNameLst>
                                      </p:cBhvr>
                                      <p:rCtr x="-39200" y="-600"/>
                                    </p:animMotion>
                                  </p:childTnLst>
                                </p:cTn>
                              </p:par>
                              <p:par>
                                <p:cTn id="63" presetID="63" presetClass="path" presetSubtype="0" accel="50000" decel="50000" fill="hold" grpId="0" nodeType="withEffect">
                                  <p:stCondLst>
                                    <p:cond delay="0"/>
                                  </p:stCondLst>
                                  <p:childTnLst>
                                    <p:animMotion origin="layout" path="M 2.77556E-17 -1.85185E-6 L 0.77917 0.00648 " pathEditMode="relative" rAng="0" ptsTypes="AA">
                                      <p:cBhvr>
                                        <p:cTn id="64" dur="2000" fill="hold"/>
                                        <p:tgtEl>
                                          <p:spTgt spid="22"/>
                                        </p:tgtEl>
                                        <p:attrNameLst>
                                          <p:attrName>ppt_x</p:attrName>
                                          <p:attrName>ppt_y</p:attrName>
                                        </p:attrNameLst>
                                      </p:cBhvr>
                                      <p:rCtr x="39000" y="300"/>
                                    </p:animMotion>
                                  </p:childTnLst>
                                </p:cTn>
                              </p:par>
                              <p:par>
                                <p:cTn id="65" presetID="10"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2000"/>
                                        <p:tgtEl>
                                          <p:spTgt spid="39"/>
                                        </p:tgtEl>
                                      </p:cBhvr>
                                    </p:animEffect>
                                  </p:childTnLst>
                                </p:cTn>
                              </p:par>
                              <p:par>
                                <p:cTn id="68" presetID="10" presetClass="exit" presetSubtype="0" fill="hold" grpId="1" nodeType="withEffect">
                                  <p:stCondLst>
                                    <p:cond delay="0"/>
                                  </p:stCondLst>
                                  <p:childTnLst>
                                    <p:animEffect transition="out" filter="fade">
                                      <p:cBhvr>
                                        <p:cTn id="69" dur="2000"/>
                                        <p:tgtEl>
                                          <p:spTgt spid="25"/>
                                        </p:tgtEl>
                                      </p:cBhvr>
                                    </p:animEffect>
                                    <p:set>
                                      <p:cBhvr>
                                        <p:cTn id="70" dur="1" fill="hold">
                                          <p:stCondLst>
                                            <p:cond delay="1999"/>
                                          </p:stCondLst>
                                        </p:cTn>
                                        <p:tgtEl>
                                          <p:spTgt spid="2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47"/>
                                        </p:tgtEl>
                                      </p:cBhvr>
                                    </p:animEffect>
                                    <p:set>
                                      <p:cBhvr>
                                        <p:cTn id="73" dur="1" fill="hold">
                                          <p:stCondLst>
                                            <p:cond delay="1999"/>
                                          </p:stCondLst>
                                        </p:cTn>
                                        <p:tgtEl>
                                          <p:spTgt spid="4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iterate type="lt">
                                    <p:tmPct val="0"/>
                                  </p:iterate>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ppt_x"/>
                                          </p:val>
                                        </p:tav>
                                        <p:tav tm="100000">
                                          <p:val>
                                            <p:strVal val="#ppt_x"/>
                                          </p:val>
                                        </p:tav>
                                      </p:tavLst>
                                    </p:anim>
                                    <p:anim calcmode="lin" valueType="num">
                                      <p:cBhvr additive="base">
                                        <p:cTn id="7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2000"/>
                                        <p:tgtEl>
                                          <p:spTgt spid="40"/>
                                        </p:tgtEl>
                                      </p:cBhvr>
                                    </p:animEffect>
                                    <p:set>
                                      <p:cBhvr>
                                        <p:cTn id="84" dur="1" fill="hold">
                                          <p:stCondLst>
                                            <p:cond delay="1999"/>
                                          </p:stCondLst>
                                        </p:cTn>
                                        <p:tgtEl>
                                          <p:spTgt spid="40"/>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26"/>
                                        </p:tgtEl>
                                      </p:cBhvr>
                                    </p:animEffect>
                                    <p:set>
                                      <p:cBhvr>
                                        <p:cTn id="87" dur="1" fill="hold">
                                          <p:stCondLst>
                                            <p:cond delay="1999"/>
                                          </p:stCondLst>
                                        </p:cTn>
                                        <p:tgtEl>
                                          <p:spTgt spid="2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21"/>
                                        </p:tgtEl>
                                      </p:cBhvr>
                                    </p:animEffect>
                                    <p:set>
                                      <p:cBhvr>
                                        <p:cTn id="90" dur="1" fill="hold">
                                          <p:stCondLst>
                                            <p:cond delay="1999"/>
                                          </p:stCondLst>
                                        </p:cTn>
                                        <p:tgtEl>
                                          <p:spTgt spid="21"/>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22"/>
                                        </p:tgtEl>
                                      </p:cBhvr>
                                    </p:animEffect>
                                    <p:set>
                                      <p:cBhvr>
                                        <p:cTn id="93" dur="1" fill="hold">
                                          <p:stCondLst>
                                            <p:cond delay="1999"/>
                                          </p:stCondLst>
                                        </p:cTn>
                                        <p:tgtEl>
                                          <p:spTgt spid="22"/>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2000"/>
                                        <p:tgtEl>
                                          <p:spTgt spid="44"/>
                                        </p:tgtEl>
                                      </p:cBhvr>
                                    </p:animEffect>
                                  </p:childTnLst>
                                </p:cTn>
                              </p:par>
                              <p:par>
                                <p:cTn id="97" presetID="10" presetClass="exit" presetSubtype="0" fill="hold" grpId="1" nodeType="withEffect">
                                  <p:stCondLst>
                                    <p:cond delay="0"/>
                                  </p:stCondLst>
                                  <p:childTnLst>
                                    <p:animEffect transition="out" filter="fade">
                                      <p:cBhvr>
                                        <p:cTn id="98" dur="2000"/>
                                        <p:tgtEl>
                                          <p:spTgt spid="23"/>
                                        </p:tgtEl>
                                      </p:cBhvr>
                                    </p:animEffect>
                                    <p:set>
                                      <p:cBhvr>
                                        <p:cTn id="99" dur="1" fill="hold">
                                          <p:stCondLst>
                                            <p:cond delay="1999"/>
                                          </p:stCondLst>
                                        </p:cTn>
                                        <p:tgtEl>
                                          <p:spTgt spid="2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24"/>
                                        </p:tgtEl>
                                      </p:cBhvr>
                                    </p:animEffect>
                                    <p:set>
                                      <p:cBhvr>
                                        <p:cTn id="102"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3" grpId="1"/>
      <p:bldP spid="24" grpId="0"/>
      <p:bldP spid="24" grpId="1"/>
      <p:bldP spid="25" grpId="0"/>
      <p:bldP spid="25" grpId="1"/>
      <p:bldP spid="40" grpId="0" animBg="1"/>
      <p:bldP spid="40" grpId="1" animBg="1"/>
      <p:bldP spid="41" grpId="1"/>
      <p:bldP spid="42" grpId="0" animBg="1"/>
      <p:bldP spid="43" grpId="0" animBg="1"/>
      <p:bldP spid="44" grpId="0"/>
      <p:bldP spid="47" grpId="0" animBg="1"/>
      <p:bldP spid="47" grpId="1" animBg="1"/>
      <p:bldP spid="48" grpId="0" animBg="1"/>
      <p:bldP spid="4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4979825"/>
          </a:xfrm>
        </p:spPr>
        <p:txBody>
          <a:bodyPr/>
          <a:lstStyle/>
          <a:p>
            <a:r>
              <a:rPr lang="en-US" dirty="0" smtClean="0"/>
              <a:t>Upgrade Planning</a:t>
            </a:r>
          </a:p>
          <a:p>
            <a:r>
              <a:rPr lang="en-US" dirty="0" smtClean="0">
                <a:solidFill>
                  <a:schemeClr val="accent1">
                    <a:lumMod val="60000"/>
                    <a:lumOff val="40000"/>
                  </a:schemeClr>
                </a:solidFill>
              </a:rPr>
              <a:t>Upgrade Strategies and Considerations</a:t>
            </a:r>
          </a:p>
          <a:p>
            <a:pPr lvl="1"/>
            <a:r>
              <a:rPr lang="en-US" dirty="0" smtClean="0"/>
              <a:t>Stand-alone Upgrade</a:t>
            </a:r>
          </a:p>
          <a:p>
            <a:pPr lvl="1"/>
            <a:r>
              <a:rPr lang="en-US" dirty="0" smtClean="0"/>
              <a:t>Cluster Upgrade</a:t>
            </a:r>
          </a:p>
          <a:p>
            <a:pPr lvl="1"/>
            <a:r>
              <a:rPr lang="en-US" dirty="0" smtClean="0">
                <a:solidFill>
                  <a:schemeClr val="accent1">
                    <a:lumMod val="60000"/>
                    <a:lumOff val="40000"/>
                  </a:schemeClr>
                </a:solidFill>
              </a:rPr>
              <a:t>Database Mirroring</a:t>
            </a:r>
          </a:p>
          <a:p>
            <a:pPr lvl="1"/>
            <a:r>
              <a:rPr lang="en-US" dirty="0" smtClean="0"/>
              <a:t>Log Shipping</a:t>
            </a:r>
          </a:p>
          <a:p>
            <a:pPr lvl="1"/>
            <a:r>
              <a:rPr lang="en-US" dirty="0" smtClean="0"/>
              <a:t>Feature-Specific Information</a:t>
            </a:r>
          </a:p>
          <a:p>
            <a:r>
              <a:rPr lang="en-US" dirty="0" smtClean="0"/>
              <a:t>Upgrade Tools with Demos</a:t>
            </a:r>
          </a:p>
          <a:p>
            <a:r>
              <a:rPr lang="en-US" dirty="0" smtClean="0"/>
              <a:t>Upgrade Resources</a:t>
            </a:r>
          </a:p>
          <a:p>
            <a:endParaRPr lang="en-US" dirty="0"/>
          </a:p>
        </p:txBody>
      </p:sp>
    </p:spTree>
    <p:extLst>
      <p:ext uri="{BB962C8B-B14F-4D97-AF65-F5344CB8AC3E}">
        <p14:creationId xmlns:p14="http://schemas.microsoft.com/office/powerpoint/2010/main" val="120217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xEl>
                                              <p:pRg st="4" end="4"/>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8" name="Rectangle 4"/>
          <p:cNvSpPr>
            <a:spLocks noGrp="1" noChangeArrowheads="1"/>
          </p:cNvSpPr>
          <p:nvPr>
            <p:ph type="title"/>
          </p:nvPr>
        </p:nvSpPr>
        <p:spPr/>
        <p:txBody>
          <a:bodyPr/>
          <a:lstStyle/>
          <a:p>
            <a:r>
              <a:rPr lang="en-US" smtClean="0"/>
              <a:t>Database Mirroring</a:t>
            </a:r>
            <a:endParaRPr lang="en-US" dirty="0"/>
          </a:p>
        </p:txBody>
      </p:sp>
      <p:sp>
        <p:nvSpPr>
          <p:cNvPr id="932869" name="Rectangle 5"/>
          <p:cNvSpPr>
            <a:spLocks noGrp="1" noChangeArrowheads="1"/>
          </p:cNvSpPr>
          <p:nvPr>
            <p:ph type="body" sz="quarter" idx="10"/>
          </p:nvPr>
        </p:nvSpPr>
        <p:spPr>
          <a:xfrm>
            <a:off x="519112" y="1447799"/>
            <a:ext cx="11149013" cy="1877437"/>
          </a:xfrm>
        </p:spPr>
        <p:txBody>
          <a:bodyPr/>
          <a:lstStyle/>
          <a:p>
            <a:r>
              <a:rPr lang="en-US" sz="2800" dirty="0" smtClean="0"/>
              <a:t>Rolling upgrades supported</a:t>
            </a:r>
          </a:p>
          <a:p>
            <a:r>
              <a:rPr lang="en-US" sz="2800" dirty="0" smtClean="0"/>
              <a:t>Mirror version must be equal or higher than Principal</a:t>
            </a:r>
          </a:p>
          <a:p>
            <a:r>
              <a:rPr lang="en-US" sz="2800" dirty="0" smtClean="0"/>
              <a:t>At least one manual failover required</a:t>
            </a:r>
          </a:p>
          <a:p>
            <a:r>
              <a:rPr lang="en-US" sz="2800" dirty="0" smtClean="0"/>
              <a:t>Remove witness</a:t>
            </a:r>
            <a:endParaRPr lang="en-US" sz="2800" dirty="0"/>
          </a:p>
        </p:txBody>
      </p:sp>
      <p:graphicFrame>
        <p:nvGraphicFramePr>
          <p:cNvPr id="3" name="Diagram 2"/>
          <p:cNvGraphicFramePr/>
          <p:nvPr>
            <p:extLst>
              <p:ext uri="{D42A27DB-BD31-4B8C-83A1-F6EECF244321}">
                <p14:modId xmlns:p14="http://schemas.microsoft.com/office/powerpoint/2010/main" val="978140872"/>
              </p:ext>
            </p:extLst>
          </p:nvPr>
        </p:nvGraphicFramePr>
        <p:xfrm>
          <a:off x="1215506" y="3432419"/>
          <a:ext cx="5664287" cy="3009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Cloud 30"/>
          <p:cNvSpPr/>
          <p:nvPr/>
        </p:nvSpPr>
        <p:spPr bwMode="auto">
          <a:xfrm>
            <a:off x="8115822" y="3406221"/>
            <a:ext cx="3564310" cy="1084980"/>
          </a:xfrm>
          <a:prstGeom prst="clou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indent="-685680" defTabSz="1218585">
              <a:lnSpc>
                <a:spcPct val="85000"/>
              </a:lnSpc>
              <a:spcBef>
                <a:spcPts val="800"/>
              </a:spcBef>
            </a:pPr>
            <a:r>
              <a:rPr lang="en-US" dirty="0">
                <a:solidFill>
                  <a:srgbClr val="FFFFFF"/>
                </a:solidFill>
                <a:latin typeface="Calibri" pitchFamily="34" charset="0"/>
              </a:rPr>
              <a:t>Asynchronous Mirroring: </a:t>
            </a:r>
            <a:r>
              <a:rPr lang="en-US" dirty="0" smtClean="0">
                <a:solidFill>
                  <a:srgbClr val="FFFFFF"/>
                </a:solidFill>
                <a:latin typeface="Calibri" pitchFamily="34" charset="0"/>
              </a:rPr>
              <a:t>Steps 1 </a:t>
            </a:r>
            <a:r>
              <a:rPr lang="en-US" dirty="0">
                <a:solidFill>
                  <a:srgbClr val="FFFFFF"/>
                </a:solidFill>
                <a:latin typeface="Calibri" pitchFamily="34" charset="0"/>
              </a:rPr>
              <a:t>- 6</a:t>
            </a:r>
          </a:p>
        </p:txBody>
      </p:sp>
      <p:sp>
        <p:nvSpPr>
          <p:cNvPr id="37" name="Cloud 36"/>
          <p:cNvSpPr/>
          <p:nvPr/>
        </p:nvSpPr>
        <p:spPr bwMode="auto">
          <a:xfrm>
            <a:off x="8115822" y="4937144"/>
            <a:ext cx="3392392" cy="1312801"/>
          </a:xfrm>
          <a:prstGeom prst="clou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indent="-685680" defTabSz="1218585">
              <a:lnSpc>
                <a:spcPct val="85000"/>
              </a:lnSpc>
              <a:spcBef>
                <a:spcPts val="800"/>
              </a:spcBef>
            </a:pPr>
            <a:r>
              <a:rPr lang="en-US" dirty="0">
                <a:solidFill>
                  <a:srgbClr val="FFFFFF"/>
                </a:solidFill>
                <a:effectLst>
                  <a:outerShdw blurRad="38100" dist="38100" dir="2700000" algn="tl">
                    <a:srgbClr val="000000">
                      <a:alpha val="43137"/>
                    </a:srgbClr>
                  </a:outerShdw>
                </a:effectLst>
                <a:latin typeface="Calibri" pitchFamily="34" charset="0"/>
              </a:rPr>
              <a:t>Synchronous Mirroring: Steps 1, 4, 6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32869">
                                            <p:txEl>
                                              <p:pRg st="0" end="0"/>
                                            </p:txEl>
                                          </p:spTgt>
                                        </p:tgtEl>
                                        <p:attrNameLst>
                                          <p:attrName>style.visibility</p:attrName>
                                        </p:attrNameLst>
                                      </p:cBhvr>
                                      <p:to>
                                        <p:strVal val="visible"/>
                                      </p:to>
                                    </p:set>
                                    <p:anim calcmode="lin" valueType="num">
                                      <p:cBhvr additive="base">
                                        <p:cTn id="7" dur="500" fill="hold"/>
                                        <p:tgtEl>
                                          <p:spTgt spid="9328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286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2869">
                                            <p:txEl>
                                              <p:pRg st="1" end="1"/>
                                            </p:txEl>
                                          </p:spTgt>
                                        </p:tgtEl>
                                        <p:attrNameLst>
                                          <p:attrName>style.visibility</p:attrName>
                                        </p:attrNameLst>
                                      </p:cBhvr>
                                      <p:to>
                                        <p:strVal val="visible"/>
                                      </p:to>
                                    </p:set>
                                    <p:anim calcmode="lin" valueType="num">
                                      <p:cBhvr additive="base">
                                        <p:cTn id="13" dur="500" fill="hold"/>
                                        <p:tgtEl>
                                          <p:spTgt spid="9328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28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32869">
                                            <p:txEl>
                                              <p:pRg st="2" end="2"/>
                                            </p:txEl>
                                          </p:spTgt>
                                        </p:tgtEl>
                                        <p:attrNameLst>
                                          <p:attrName>style.visibility</p:attrName>
                                        </p:attrNameLst>
                                      </p:cBhvr>
                                      <p:to>
                                        <p:strVal val="visible"/>
                                      </p:to>
                                    </p:set>
                                    <p:anim calcmode="lin" valueType="num">
                                      <p:cBhvr additive="base">
                                        <p:cTn id="19" dur="500" fill="hold"/>
                                        <p:tgtEl>
                                          <p:spTgt spid="93286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328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32869">
                                            <p:txEl>
                                              <p:pRg st="3" end="3"/>
                                            </p:txEl>
                                          </p:spTgt>
                                        </p:tgtEl>
                                        <p:attrNameLst>
                                          <p:attrName>style.visibility</p:attrName>
                                        </p:attrNameLst>
                                      </p:cBhvr>
                                      <p:to>
                                        <p:strVal val="visible"/>
                                      </p:to>
                                    </p:set>
                                    <p:anim calcmode="lin" valueType="num">
                                      <p:cBhvr additive="base">
                                        <p:cTn id="25" dur="500" fill="hold"/>
                                        <p:tgtEl>
                                          <p:spTgt spid="93286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328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492B0CC3-A085-4DB2-B3F0-D22C64AE66F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5322CEF3-BF6C-45B9-844D-2F1557A99AD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B0B23967-ACB1-45E2-B24B-9C903553729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graphicEl>
                                              <a:dgm id="{60558AF5-6502-4CAB-84D1-565E4FC0F6E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graphicEl>
                                              <a:dgm id="{FA50D8CF-70ED-4941-8474-4EB23D47D0E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graphicEl>
                                              <a:dgm id="{1E2130D1-52D8-48D8-BCC4-619B6412F37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graphicEl>
                                              <a:dgm id="{FC991C4D-BA26-444A-AF64-8543E17173B2}"/>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graphicEl>
                                              <a:dgm id="{BE0A1090-CF62-471F-AB9B-91B78CB956C3}"/>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graphicEl>
                                              <a:dgm id="{294078D6-9B87-47B7-B889-392CC56413AD}"/>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graphicEl>
                                              <a:dgm id="{46397A2E-9991-41DE-80C7-6F9E16770573}"/>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graphicEl>
                                              <a:dgm id="{A8473B1F-C8BA-437B-BC96-9D5B6EE87208}"/>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bg/>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9" grpId="0" uiExpand="1" build="p"/>
      <p:bldGraphic spid="3" grpId="0" uiExpand="1">
        <p:bldSub>
          <a:bldDgm bld="one"/>
        </p:bldSub>
      </p:bldGraphic>
      <p:bldP spid="31" grpId="0" animBg="1"/>
      <p:bldP spid="3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8000" y="228600"/>
            <a:ext cx="10641013" cy="609600"/>
          </a:xfrm>
        </p:spPr>
        <p:txBody>
          <a:bodyPr/>
          <a:lstStyle/>
          <a:p>
            <a:r>
              <a:rPr lang="en-US" dirty="0" smtClean="0"/>
              <a:t>Cluster Upgrade with Mirroring</a:t>
            </a:r>
            <a:endParaRPr lang="en-US" dirty="0"/>
          </a:p>
        </p:txBody>
      </p:sp>
      <p:sp>
        <p:nvSpPr>
          <p:cNvPr id="28" name="Rectangle 27"/>
          <p:cNvSpPr/>
          <p:nvPr/>
        </p:nvSpPr>
        <p:spPr>
          <a:xfrm>
            <a:off x="0" y="1310642"/>
            <a:ext cx="12188825" cy="4890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9" name="Freeform 28"/>
          <p:cNvSpPr/>
          <p:nvPr/>
        </p:nvSpPr>
        <p:spPr>
          <a:xfrm>
            <a:off x="2670402" y="2897936"/>
            <a:ext cx="7214998" cy="426291"/>
          </a:xfrm>
          <a:custGeom>
            <a:avLst/>
            <a:gdLst>
              <a:gd name="connsiteX0" fmla="*/ 0 w 5412658"/>
              <a:gd name="connsiteY0" fmla="*/ 1179871 h 1179871"/>
              <a:gd name="connsiteX1" fmla="*/ 899651 w 5412658"/>
              <a:gd name="connsiteY1" fmla="*/ 29497 h 1179871"/>
              <a:gd name="connsiteX2" fmla="*/ 4144296 w 5412658"/>
              <a:gd name="connsiteY2" fmla="*/ 1002890 h 1179871"/>
              <a:gd name="connsiteX3" fmla="*/ 5412658 w 5412658"/>
              <a:gd name="connsiteY3" fmla="*/ 516194 h 1179871"/>
            </a:gdLst>
            <a:ahLst/>
            <a:cxnLst>
              <a:cxn ang="0">
                <a:pos x="connsiteX0" y="connsiteY0"/>
              </a:cxn>
              <a:cxn ang="0">
                <a:pos x="connsiteX1" y="connsiteY1"/>
              </a:cxn>
              <a:cxn ang="0">
                <a:pos x="connsiteX2" y="connsiteY2"/>
              </a:cxn>
              <a:cxn ang="0">
                <a:pos x="connsiteX3" y="connsiteY3"/>
              </a:cxn>
            </a:cxnLst>
            <a:rect l="l" t="t" r="r" b="b"/>
            <a:pathLst>
              <a:path w="5412658" h="1179871">
                <a:moveTo>
                  <a:pt x="0" y="1179871"/>
                </a:moveTo>
                <a:cubicBezTo>
                  <a:pt x="104467" y="619432"/>
                  <a:pt x="208935" y="58994"/>
                  <a:pt x="899651" y="29497"/>
                </a:cubicBezTo>
                <a:cubicBezTo>
                  <a:pt x="1590367" y="0"/>
                  <a:pt x="3392128" y="921774"/>
                  <a:pt x="4144296" y="1002890"/>
                </a:cubicBezTo>
                <a:cubicBezTo>
                  <a:pt x="4896464" y="1084006"/>
                  <a:pt x="5154561" y="800100"/>
                  <a:pt x="5412658" y="516194"/>
                </a:cubicBezTo>
              </a:path>
            </a:pathLst>
          </a:custGeom>
          <a:solidFill>
            <a:schemeClr val="bg1"/>
          </a:solidFill>
          <a:ln w="31750" cap="rnd">
            <a:solidFill>
              <a:schemeClr val="tx1"/>
            </a:solidFill>
            <a:headEnd type="oval"/>
            <a:tailEnd type="triangle" w="lg" len="lg"/>
          </a:ln>
          <a:effectLst/>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30" name="Rounded Rectangle 29"/>
          <p:cNvSpPr/>
          <p:nvPr/>
        </p:nvSpPr>
        <p:spPr>
          <a:xfrm>
            <a:off x="1320456" y="2377440"/>
            <a:ext cx="7516442" cy="3810000"/>
          </a:xfrm>
          <a:prstGeom prst="roundRect">
            <a:avLst>
              <a:gd name="adj" fmla="val 10572"/>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31" name="Picture 2" descr="E:\Users\ashammou.ITS\AppData\Local\Microsoft\Windows\Temporary Internet Files\Content.IE5\5UFWJ0G8\MCj04352420000[1].png"/>
          <p:cNvPicPr>
            <a:picLocks noChangeAspect="1" noChangeArrowheads="1"/>
          </p:cNvPicPr>
          <p:nvPr/>
        </p:nvPicPr>
        <p:blipFill>
          <a:blip r:embed="rId3"/>
          <a:srcRect/>
          <a:stretch>
            <a:fillRect/>
          </a:stretch>
        </p:blipFill>
        <p:spPr bwMode="auto">
          <a:xfrm>
            <a:off x="1828324" y="3270252"/>
            <a:ext cx="1422030" cy="2697057"/>
          </a:xfrm>
          <a:prstGeom prst="rect">
            <a:avLst/>
          </a:prstGeom>
          <a:noFill/>
        </p:spPr>
      </p:pic>
      <p:sp>
        <p:nvSpPr>
          <p:cNvPr id="32" name="Freeform 31"/>
          <p:cNvSpPr/>
          <p:nvPr/>
        </p:nvSpPr>
        <p:spPr>
          <a:xfrm>
            <a:off x="2945633" y="4587241"/>
            <a:ext cx="1422030" cy="457201"/>
          </a:xfrm>
          <a:custGeom>
            <a:avLst/>
            <a:gdLst>
              <a:gd name="connsiteX0" fmla="*/ 0 w 1562100"/>
              <a:gd name="connsiteY0" fmla="*/ 688182 h 688182"/>
              <a:gd name="connsiteX1" fmla="*/ 1042988 w 1562100"/>
              <a:gd name="connsiteY1" fmla="*/ 16669 h 688182"/>
              <a:gd name="connsiteX2" fmla="*/ 1485900 w 1562100"/>
              <a:gd name="connsiteY2" fmla="*/ 588169 h 688182"/>
              <a:gd name="connsiteX3" fmla="*/ 1500188 w 1562100"/>
              <a:gd name="connsiteY3" fmla="*/ 559594 h 688182"/>
            </a:gdLst>
            <a:ahLst/>
            <a:cxnLst>
              <a:cxn ang="0">
                <a:pos x="connsiteX0" y="connsiteY0"/>
              </a:cxn>
              <a:cxn ang="0">
                <a:pos x="connsiteX1" y="connsiteY1"/>
              </a:cxn>
              <a:cxn ang="0">
                <a:pos x="connsiteX2" y="connsiteY2"/>
              </a:cxn>
              <a:cxn ang="0">
                <a:pos x="connsiteX3" y="connsiteY3"/>
              </a:cxn>
            </a:cxnLst>
            <a:rect l="l" t="t" r="r" b="b"/>
            <a:pathLst>
              <a:path w="1562100" h="688182">
                <a:moveTo>
                  <a:pt x="0" y="688182"/>
                </a:moveTo>
                <a:cubicBezTo>
                  <a:pt x="397669" y="360760"/>
                  <a:pt x="795338" y="33338"/>
                  <a:pt x="1042988" y="16669"/>
                </a:cubicBezTo>
                <a:cubicBezTo>
                  <a:pt x="1290638" y="0"/>
                  <a:pt x="1409700" y="497682"/>
                  <a:pt x="1485900" y="588169"/>
                </a:cubicBezTo>
                <a:cubicBezTo>
                  <a:pt x="1562100" y="678656"/>
                  <a:pt x="1531144" y="619125"/>
                  <a:pt x="1500188" y="559594"/>
                </a:cubicBezTo>
              </a:path>
            </a:pathLst>
          </a:custGeom>
          <a:ln w="25400"/>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33" name="Freeform 32"/>
          <p:cNvSpPr/>
          <p:nvPr/>
        </p:nvSpPr>
        <p:spPr>
          <a:xfrm>
            <a:off x="4570809" y="4892040"/>
            <a:ext cx="1625177" cy="787400"/>
          </a:xfrm>
          <a:custGeom>
            <a:avLst/>
            <a:gdLst>
              <a:gd name="connsiteX0" fmla="*/ 0 w 1457325"/>
              <a:gd name="connsiteY0" fmla="*/ 685800 h 1271587"/>
              <a:gd name="connsiteX1" fmla="*/ 957262 w 1457325"/>
              <a:gd name="connsiteY1" fmla="*/ 1157287 h 1271587"/>
              <a:gd name="connsiteX2" fmla="*/ 1457325 w 1457325"/>
              <a:gd name="connsiteY2" fmla="*/ 0 h 1271587"/>
              <a:gd name="connsiteX3" fmla="*/ 1457325 w 1457325"/>
              <a:gd name="connsiteY3" fmla="*/ 0 h 1271587"/>
            </a:gdLst>
            <a:ahLst/>
            <a:cxnLst>
              <a:cxn ang="0">
                <a:pos x="connsiteX0" y="connsiteY0"/>
              </a:cxn>
              <a:cxn ang="0">
                <a:pos x="connsiteX1" y="connsiteY1"/>
              </a:cxn>
              <a:cxn ang="0">
                <a:pos x="connsiteX2" y="connsiteY2"/>
              </a:cxn>
              <a:cxn ang="0">
                <a:pos x="connsiteX3" y="connsiteY3"/>
              </a:cxn>
            </a:cxnLst>
            <a:rect l="l" t="t" r="r" b="b"/>
            <a:pathLst>
              <a:path w="1457325" h="1271587">
                <a:moveTo>
                  <a:pt x="0" y="685800"/>
                </a:moveTo>
                <a:cubicBezTo>
                  <a:pt x="357187" y="978693"/>
                  <a:pt x="714375" y="1271587"/>
                  <a:pt x="957262" y="1157287"/>
                </a:cubicBezTo>
                <a:cubicBezTo>
                  <a:pt x="1200150" y="1042987"/>
                  <a:pt x="1457325" y="0"/>
                  <a:pt x="1457325" y="0"/>
                </a:cubicBezTo>
                <a:lnTo>
                  <a:pt x="1457325" y="0"/>
                </a:lnTo>
              </a:path>
            </a:pathLst>
          </a:custGeom>
          <a:ln w="25400"/>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a:endParaRPr lang="en-US"/>
          </a:p>
        </p:txBody>
      </p:sp>
      <p:sp>
        <p:nvSpPr>
          <p:cNvPr id="34" name="TextBox 33"/>
          <p:cNvSpPr txBox="1"/>
          <p:nvPr/>
        </p:nvSpPr>
        <p:spPr>
          <a:xfrm>
            <a:off x="7211721" y="5501640"/>
            <a:ext cx="1625177" cy="492443"/>
          </a:xfrm>
          <a:prstGeom prst="rect">
            <a:avLst/>
          </a:prstGeom>
          <a:noFill/>
        </p:spPr>
        <p:txBody>
          <a:bodyPr wrap="square" lIns="121899" tIns="60949" rIns="121899" bIns="60949" rtlCol="0">
            <a:spAutoFit/>
          </a:bodyPr>
          <a:lstStyle/>
          <a:p>
            <a:r>
              <a:rPr lang="en-US" dirty="0" smtClean="0"/>
              <a:t>Passive</a:t>
            </a:r>
            <a:endParaRPr lang="en-US" dirty="0"/>
          </a:p>
        </p:txBody>
      </p:sp>
      <p:sp>
        <p:nvSpPr>
          <p:cNvPr id="35" name="TextBox 34"/>
          <p:cNvSpPr txBox="1"/>
          <p:nvPr/>
        </p:nvSpPr>
        <p:spPr>
          <a:xfrm>
            <a:off x="1523603" y="5425440"/>
            <a:ext cx="1598680" cy="492443"/>
          </a:xfrm>
          <a:prstGeom prst="rect">
            <a:avLst/>
          </a:prstGeom>
          <a:noFill/>
        </p:spPr>
        <p:txBody>
          <a:bodyPr wrap="square" lIns="121899" tIns="60949" rIns="121899" bIns="60949" rtlCol="0">
            <a:spAutoFit/>
          </a:bodyPr>
          <a:lstStyle/>
          <a:p>
            <a:r>
              <a:rPr lang="en-US" dirty="0" smtClean="0"/>
              <a:t>Active</a:t>
            </a:r>
            <a:endParaRPr lang="en-US" dirty="0"/>
          </a:p>
        </p:txBody>
      </p:sp>
      <p:pic>
        <p:nvPicPr>
          <p:cNvPr id="36" name="Picture 2" descr="E:\Users\ashammou.ITS\AppData\Local\Microsoft\Windows\Temporary Internet Files\Content.IE5\5UFWJ0G8\MCj04352420000[1].png"/>
          <p:cNvPicPr>
            <a:picLocks noChangeAspect="1" noChangeArrowheads="1"/>
          </p:cNvPicPr>
          <p:nvPr/>
        </p:nvPicPr>
        <p:blipFill>
          <a:blip r:embed="rId3"/>
          <a:srcRect/>
          <a:stretch>
            <a:fillRect/>
          </a:stretch>
        </p:blipFill>
        <p:spPr bwMode="auto">
          <a:xfrm>
            <a:off x="9751060" y="2064681"/>
            <a:ext cx="1422030" cy="2697057"/>
          </a:xfrm>
          <a:prstGeom prst="rect">
            <a:avLst/>
          </a:prstGeom>
          <a:noFill/>
        </p:spPr>
      </p:pic>
      <p:sp>
        <p:nvSpPr>
          <p:cNvPr id="37" name="TextBox 36"/>
          <p:cNvSpPr txBox="1"/>
          <p:nvPr/>
        </p:nvSpPr>
        <p:spPr>
          <a:xfrm rot="5400000">
            <a:off x="10662107" y="2749693"/>
            <a:ext cx="1676400" cy="779497"/>
          </a:xfrm>
          <a:prstGeom prst="rect">
            <a:avLst/>
          </a:prstGeom>
          <a:noFill/>
        </p:spPr>
        <p:txBody>
          <a:bodyPr wrap="square" lIns="121899" tIns="60949" rIns="121899" bIns="60949" rtlCol="0">
            <a:spAutoFit/>
          </a:bodyPr>
          <a:lstStyle/>
          <a:p>
            <a:r>
              <a:rPr lang="en-US" sz="2100" b="1" dirty="0"/>
              <a:t>Mirrored SQL</a:t>
            </a:r>
          </a:p>
        </p:txBody>
      </p:sp>
      <p:sp>
        <p:nvSpPr>
          <p:cNvPr id="38" name="TextBox 37"/>
          <p:cNvSpPr txBox="1"/>
          <p:nvPr/>
        </p:nvSpPr>
        <p:spPr>
          <a:xfrm>
            <a:off x="8247527" y="807074"/>
            <a:ext cx="3504289" cy="1107996"/>
          </a:xfrm>
          <a:prstGeom prst="rect">
            <a:avLst/>
          </a:prstGeom>
          <a:noFill/>
        </p:spPr>
        <p:txBody>
          <a:bodyPr wrap="square" lIns="121899" tIns="60949" rIns="121899" bIns="60949" rtlCol="0">
            <a:spAutoFit/>
          </a:bodyPr>
          <a:lstStyle/>
          <a:p>
            <a:r>
              <a:rPr lang="en-US" sz="3200" dirty="0"/>
              <a:t>Step 1: Upgrade mirrored instance</a:t>
            </a:r>
          </a:p>
        </p:txBody>
      </p:sp>
      <p:sp>
        <p:nvSpPr>
          <p:cNvPr id="49" name="TextBox 48"/>
          <p:cNvSpPr txBox="1"/>
          <p:nvPr/>
        </p:nvSpPr>
        <p:spPr>
          <a:xfrm>
            <a:off x="476842" y="834046"/>
            <a:ext cx="6074654" cy="1107996"/>
          </a:xfrm>
          <a:prstGeom prst="rect">
            <a:avLst/>
          </a:prstGeom>
          <a:noFill/>
          <a:effectLst>
            <a:innerShdw blurRad="63500" dist="50800" dir="2700000">
              <a:prstClr val="black">
                <a:alpha val="50000"/>
              </a:prstClr>
            </a:innerShdw>
          </a:effectLst>
        </p:spPr>
        <p:txBody>
          <a:bodyPr wrap="square" lIns="121899" tIns="60949" rIns="121899" bIns="60949" rtlCol="0">
            <a:spAutoFit/>
          </a:bodyPr>
          <a:lstStyle/>
          <a:p>
            <a:r>
              <a:rPr lang="en-US" sz="3200" dirty="0"/>
              <a:t>Step 2: Manual Failover each database to mirroring  partner</a:t>
            </a:r>
          </a:p>
        </p:txBody>
      </p:sp>
      <p:sp>
        <p:nvSpPr>
          <p:cNvPr id="50" name="Bent Arrow 49"/>
          <p:cNvSpPr/>
          <p:nvPr/>
        </p:nvSpPr>
        <p:spPr>
          <a:xfrm rot="10800000">
            <a:off x="9178190" y="4692061"/>
            <a:ext cx="1783669" cy="12850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tx1"/>
              </a:solidFill>
            </a:endParaRPr>
          </a:p>
        </p:txBody>
      </p:sp>
      <p:pic>
        <p:nvPicPr>
          <p:cNvPr id="51" name="Picture 2" descr="E:\Users\ashammou.ITS\AppData\Local\Microsoft\Windows\Temporary Internet Files\Content.IE5\5UFWJ0G8\MCj04352420000[1].png"/>
          <p:cNvPicPr>
            <a:picLocks noChangeAspect="1" noChangeArrowheads="1"/>
          </p:cNvPicPr>
          <p:nvPr/>
        </p:nvPicPr>
        <p:blipFill>
          <a:blip r:embed="rId3"/>
          <a:srcRect/>
          <a:stretch>
            <a:fillRect/>
          </a:stretch>
        </p:blipFill>
        <p:spPr bwMode="auto">
          <a:xfrm>
            <a:off x="5992839" y="3835429"/>
            <a:ext cx="1320456" cy="2504411"/>
          </a:xfrm>
          <a:prstGeom prst="rect">
            <a:avLst/>
          </a:prstGeom>
          <a:noFill/>
        </p:spPr>
      </p:pic>
      <p:sp>
        <p:nvSpPr>
          <p:cNvPr id="52" name="TextBox 51"/>
          <p:cNvSpPr txBox="1"/>
          <p:nvPr/>
        </p:nvSpPr>
        <p:spPr>
          <a:xfrm>
            <a:off x="9649487" y="4053842"/>
            <a:ext cx="1929897" cy="861775"/>
          </a:xfrm>
          <a:prstGeom prst="rect">
            <a:avLst/>
          </a:prstGeom>
          <a:solidFill>
            <a:schemeClr val="accent2"/>
          </a:solidFill>
        </p:spPr>
        <p:txBody>
          <a:bodyPr wrap="square" lIns="121899" tIns="60949" rIns="121899" bIns="60949" rtlCol="0">
            <a:spAutoFit/>
          </a:bodyPr>
          <a:lstStyle/>
          <a:p>
            <a:r>
              <a:rPr lang="en-US" b="1" dirty="0" smtClean="0">
                <a:solidFill>
                  <a:schemeClr val="bg1"/>
                </a:solidFill>
              </a:rPr>
              <a:t>Mirroring  suspended</a:t>
            </a:r>
            <a:endParaRPr lang="en-US" b="1" dirty="0">
              <a:solidFill>
                <a:schemeClr val="bg1"/>
              </a:solidFill>
            </a:endParaRPr>
          </a:p>
        </p:txBody>
      </p:sp>
      <p:sp>
        <p:nvSpPr>
          <p:cNvPr id="53" name="TextBox 52"/>
          <p:cNvSpPr txBox="1"/>
          <p:nvPr/>
        </p:nvSpPr>
        <p:spPr>
          <a:xfrm>
            <a:off x="8377208" y="1683484"/>
            <a:ext cx="3440558" cy="492443"/>
          </a:xfrm>
          <a:prstGeom prst="rect">
            <a:avLst/>
          </a:prstGeom>
          <a:noFill/>
        </p:spPr>
        <p:txBody>
          <a:bodyPr wrap="square" lIns="121899" tIns="60949" rIns="121899" bIns="60949" rtlCol="0">
            <a:spAutoFit/>
          </a:bodyPr>
          <a:lstStyle/>
          <a:p>
            <a:r>
              <a:rPr lang="en-US" b="1" dirty="0" smtClean="0">
                <a:solidFill>
                  <a:srgbClr val="F3AF35"/>
                </a:solidFill>
              </a:rPr>
              <a:t>SQL Server 2008 R2</a:t>
            </a:r>
            <a:endParaRPr lang="en-US" b="1" dirty="0">
              <a:solidFill>
                <a:srgbClr val="F3AF35"/>
              </a:solidFill>
            </a:endParaRPr>
          </a:p>
        </p:txBody>
      </p:sp>
      <p:sp>
        <p:nvSpPr>
          <p:cNvPr id="54" name="TextBox 53"/>
          <p:cNvSpPr txBox="1"/>
          <p:nvPr/>
        </p:nvSpPr>
        <p:spPr>
          <a:xfrm>
            <a:off x="3758220" y="3215640"/>
            <a:ext cx="3045692" cy="492443"/>
          </a:xfrm>
          <a:prstGeom prst="rect">
            <a:avLst/>
          </a:prstGeom>
          <a:noFill/>
        </p:spPr>
        <p:txBody>
          <a:bodyPr wrap="square" lIns="121899" tIns="60949" rIns="121899" bIns="60949" rtlCol="0">
            <a:spAutoFit/>
          </a:bodyPr>
          <a:lstStyle/>
          <a:p>
            <a:r>
              <a:rPr lang="en-US" dirty="0" smtClean="0"/>
              <a:t>SQL Server Cluster</a:t>
            </a:r>
            <a:endParaRPr lang="en-US" dirty="0"/>
          </a:p>
        </p:txBody>
      </p:sp>
      <p:sp>
        <p:nvSpPr>
          <p:cNvPr id="55" name="TextBox 54"/>
          <p:cNvSpPr txBox="1"/>
          <p:nvPr/>
        </p:nvSpPr>
        <p:spPr>
          <a:xfrm rot="5400000">
            <a:off x="10720719" y="2931331"/>
            <a:ext cx="1600201" cy="492420"/>
          </a:xfrm>
          <a:prstGeom prst="rect">
            <a:avLst/>
          </a:prstGeom>
          <a:noFill/>
        </p:spPr>
        <p:txBody>
          <a:bodyPr wrap="square" lIns="121899" tIns="60949" rIns="121899" bIns="60949" rtlCol="0">
            <a:spAutoFit/>
          </a:bodyPr>
          <a:lstStyle/>
          <a:p>
            <a:r>
              <a:rPr lang="en-US" dirty="0" smtClean="0"/>
              <a:t>Principal</a:t>
            </a:r>
            <a:endParaRPr lang="en-US" dirty="0"/>
          </a:p>
        </p:txBody>
      </p:sp>
      <p:sp>
        <p:nvSpPr>
          <p:cNvPr id="57" name="Rectangle 56"/>
          <p:cNvSpPr/>
          <p:nvPr/>
        </p:nvSpPr>
        <p:spPr>
          <a:xfrm>
            <a:off x="9766889" y="4073632"/>
            <a:ext cx="172675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b="1" dirty="0" smtClean="0"/>
              <a:t>Mirroring resumed</a:t>
            </a:r>
            <a:endParaRPr lang="en-US" b="1" dirty="0"/>
          </a:p>
        </p:txBody>
      </p:sp>
      <p:sp>
        <p:nvSpPr>
          <p:cNvPr id="58" name="Up Arrow 57"/>
          <p:cNvSpPr/>
          <p:nvPr/>
        </p:nvSpPr>
        <p:spPr>
          <a:xfrm>
            <a:off x="10258928" y="4206240"/>
            <a:ext cx="609441"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59" name="Picture 3" descr="E:\Users\ashammou.ITS\Pictures\Microsoft Clip Organizer\j0238951.wmf"/>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9478069" y="4691261"/>
            <a:ext cx="1879957" cy="1333795"/>
          </a:xfrm>
          <a:prstGeom prst="rect">
            <a:avLst/>
          </a:prstGeom>
          <a:noFill/>
        </p:spPr>
      </p:pic>
      <p:pic>
        <p:nvPicPr>
          <p:cNvPr id="60" name="Picture 2" descr="\\sr42windham\ashammou$\My Pictures\DB\database2.gif"/>
          <p:cNvPicPr>
            <a:picLocks noChangeAspect="1" noChangeArrowheads="1"/>
          </p:cNvPicPr>
          <p:nvPr/>
        </p:nvPicPr>
        <p:blipFill>
          <a:blip r:embed="rId5"/>
          <a:srcRect/>
          <a:stretch>
            <a:fillRect/>
          </a:stretch>
        </p:blipFill>
        <p:spPr bwMode="auto">
          <a:xfrm>
            <a:off x="4164515" y="4770120"/>
            <a:ext cx="1218883" cy="914400"/>
          </a:xfrm>
          <a:prstGeom prst="rect">
            <a:avLst/>
          </a:prstGeom>
          <a:noFill/>
        </p:spPr>
      </p:pic>
      <p:sp>
        <p:nvSpPr>
          <p:cNvPr id="61" name="Rounded Rectangle 60"/>
          <p:cNvSpPr/>
          <p:nvPr/>
        </p:nvSpPr>
        <p:spPr>
          <a:xfrm>
            <a:off x="5631643" y="2189990"/>
            <a:ext cx="3779448" cy="1645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600" dirty="0">
                <a:solidFill>
                  <a:schemeClr val="tx1"/>
                </a:solidFill>
              </a:rPr>
              <a:t>Step 3:</a:t>
            </a:r>
          </a:p>
          <a:p>
            <a:pPr algn="ctr"/>
            <a:r>
              <a:rPr lang="en-US"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Upgrade cluster to SQL Server 2008 R2</a:t>
            </a:r>
          </a:p>
        </p:txBody>
      </p:sp>
      <p:sp>
        <p:nvSpPr>
          <p:cNvPr id="62" name="TextBox 61"/>
          <p:cNvSpPr txBox="1"/>
          <p:nvPr/>
        </p:nvSpPr>
        <p:spPr>
          <a:xfrm>
            <a:off x="458625" y="826738"/>
            <a:ext cx="6973866" cy="1600439"/>
          </a:xfrm>
          <a:prstGeom prst="rect">
            <a:avLst/>
          </a:prstGeom>
          <a:noFill/>
          <a:effectLst>
            <a:innerShdw blurRad="63500" dist="50800" dir="2700000">
              <a:prstClr val="black">
                <a:alpha val="50000"/>
              </a:prstClr>
            </a:innerShdw>
          </a:effectLst>
        </p:spPr>
        <p:txBody>
          <a:bodyPr wrap="square" lIns="121899" tIns="60949" rIns="121899" bIns="60949" rtlCol="0">
            <a:spAutoFit/>
          </a:bodyPr>
          <a:lstStyle/>
          <a:p>
            <a:r>
              <a:rPr lang="en-US" sz="3200" dirty="0"/>
              <a:t>Step 4: Manually failover to the database mirroring  partner for each database</a:t>
            </a:r>
          </a:p>
        </p:txBody>
      </p:sp>
      <p:sp>
        <p:nvSpPr>
          <p:cNvPr id="39" name="TextBox 38"/>
          <p:cNvSpPr txBox="1"/>
          <p:nvPr/>
        </p:nvSpPr>
        <p:spPr>
          <a:xfrm>
            <a:off x="3663120" y="5794772"/>
            <a:ext cx="3440558" cy="492443"/>
          </a:xfrm>
          <a:prstGeom prst="rect">
            <a:avLst/>
          </a:prstGeom>
          <a:noFill/>
        </p:spPr>
        <p:txBody>
          <a:bodyPr wrap="square" lIns="121899" tIns="60949" rIns="121899" bIns="60949" rtlCol="0">
            <a:spAutoFit/>
          </a:bodyPr>
          <a:lstStyle/>
          <a:p>
            <a:r>
              <a:rPr lang="en-US" b="1" dirty="0" smtClean="0">
                <a:solidFill>
                  <a:srgbClr val="F3AF35"/>
                </a:solidFill>
              </a:rPr>
              <a:t>SQL Server 2008 R2</a:t>
            </a:r>
            <a:endParaRPr lang="en-US" b="1" dirty="0">
              <a:solidFill>
                <a:srgbClr val="F3AF35"/>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lt">
                                    <p:tmPct val="0"/>
                                  </p:iterate>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ppt_x"/>
                                          </p:val>
                                        </p:tav>
                                        <p:tav tm="100000">
                                          <p:val>
                                            <p:strVal val="#ppt_x"/>
                                          </p:val>
                                        </p:tav>
                                      </p:tavLst>
                                    </p:anim>
                                    <p:anim calcmode="lin" valueType="num">
                                      <p:cBhvr additive="base">
                                        <p:cTn id="1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38"/>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20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0" nodeType="clickEffect">
                                  <p:stCondLst>
                                    <p:cond delay="0"/>
                                  </p:stCondLst>
                                  <p:childTnLst>
                                    <p:animEffect transition="out" filter="wipe(down)">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par>
                                <p:cTn id="29" presetID="47"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par>
                                <p:cTn id="34" presetID="10" presetClass="exit" presetSubtype="0" fill="hold" grpId="0" nodeType="withEffect">
                                  <p:stCondLst>
                                    <p:cond delay="0"/>
                                  </p:stCondLst>
                                  <p:childTnLst>
                                    <p:animEffect transition="out" filter="fade">
                                      <p:cBhvr>
                                        <p:cTn id="35" dur="2000"/>
                                        <p:tgtEl>
                                          <p:spTgt spid="29"/>
                                        </p:tgtEl>
                                      </p:cBhvr>
                                    </p:animEffect>
                                    <p:set>
                                      <p:cBhvr>
                                        <p:cTn id="36" dur="1" fill="hold">
                                          <p:stCondLst>
                                            <p:cond delay="1999"/>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 presetClass="exit" presetSubtype="0" fill="hold" grpId="1" nodeType="withEffect">
                                  <p:stCondLst>
                                    <p:cond delay="0"/>
                                  </p:stCondLst>
                                  <p:childTnLst>
                                    <p:set>
                                      <p:cBhvr>
                                        <p:cTn id="43" dur="1" fill="hold">
                                          <p:stCondLst>
                                            <p:cond delay="0"/>
                                          </p:stCondLst>
                                        </p:cTn>
                                        <p:tgtEl>
                                          <p:spTgt spid="49"/>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2000"/>
                                        <p:tgtEl>
                                          <p:spTgt spid="58"/>
                                        </p:tgtEl>
                                      </p:cBhvr>
                                    </p:animEffect>
                                  </p:childTnLst>
                                </p:cTn>
                              </p:par>
                              <p:par>
                                <p:cTn id="47" presetID="10" presetClass="exit" presetSubtype="0" fill="hold" grpId="1" nodeType="withEffect">
                                  <p:stCondLst>
                                    <p:cond delay="0"/>
                                  </p:stCondLst>
                                  <p:childTnLst>
                                    <p:animEffect transition="out" filter="fade">
                                      <p:cBhvr>
                                        <p:cTn id="48" dur="2000"/>
                                        <p:tgtEl>
                                          <p:spTgt spid="52"/>
                                        </p:tgtEl>
                                      </p:cBhvr>
                                    </p:animEffect>
                                    <p:set>
                                      <p:cBhvr>
                                        <p:cTn id="49" dur="1" fill="hold">
                                          <p:stCondLst>
                                            <p:cond delay="1999"/>
                                          </p:stCondLst>
                                        </p:cTn>
                                        <p:tgtEl>
                                          <p:spTgt spid="5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lt">
                                    <p:tmPct val="0"/>
                                  </p:iterate>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2000"/>
                                        <p:tgtEl>
                                          <p:spTgt spid="57"/>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2000"/>
                                        <p:tgtEl>
                                          <p:spTgt spid="50"/>
                                        </p:tgtEl>
                                      </p:cBhvr>
                                    </p:animEffect>
                                  </p:childTnLst>
                                </p:cTn>
                              </p:par>
                              <p:par>
                                <p:cTn id="62" presetID="10" presetClass="exit" presetSubtype="0" fill="hold" nodeType="withEffect">
                                  <p:stCondLst>
                                    <p:cond delay="0"/>
                                  </p:stCondLst>
                                  <p:childTnLst>
                                    <p:animEffect transition="out" filter="fade">
                                      <p:cBhvr>
                                        <p:cTn id="63" dur="2000"/>
                                        <p:tgtEl>
                                          <p:spTgt spid="59"/>
                                        </p:tgtEl>
                                      </p:cBhvr>
                                    </p:animEffect>
                                    <p:set>
                                      <p:cBhvr>
                                        <p:cTn id="64" dur="1" fill="hold">
                                          <p:stCondLst>
                                            <p:cond delay="1999"/>
                                          </p:stCondLst>
                                        </p:cTn>
                                        <p:tgtEl>
                                          <p:spTgt spid="5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58"/>
                                        </p:tgtEl>
                                      </p:cBhvr>
                                    </p:animEffect>
                                    <p:set>
                                      <p:cBhvr>
                                        <p:cTn id="67" dur="1" fill="hold">
                                          <p:stCondLst>
                                            <p:cond delay="1999"/>
                                          </p:stCondLst>
                                        </p:cTn>
                                        <p:tgtEl>
                                          <p:spTgt spid="5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grpId="1" nodeType="clickEffect">
                                  <p:stCondLst>
                                    <p:cond delay="0"/>
                                  </p:stCondLst>
                                  <p:childTnLst>
                                    <p:animMotion origin="layout" path="M -1.38889E-6 0 C -0.25017 -0.0338 -0.50035 -0.06736 -0.64045 -0.06019 C -0.78055 -0.05301 -0.81441 0.00069 -0.84045 0.04306 C -0.86649 0.08542 -0.80417 0.16875 -0.79687 0.19375 " pathEditMode="relative" rAng="0" ptsTypes="aaaA">
                                      <p:cBhvr>
                                        <p:cTn id="77" dur="2000" fill="hold"/>
                                        <p:tgtEl>
                                          <p:spTgt spid="55"/>
                                        </p:tgtEl>
                                        <p:attrNameLst>
                                          <p:attrName>ppt_x</p:attrName>
                                          <p:attrName>ppt_y</p:attrName>
                                        </p:attrNameLst>
                                      </p:cBhvr>
                                      <p:rCtr x="-43333" y="6319"/>
                                    </p:animMotion>
                                  </p:childTnLst>
                                </p:cTn>
                              </p:par>
                              <p:par>
                                <p:cTn id="78" presetID="27" presetClass="emph" presetSubtype="0" fill="hold" grpId="0" nodeType="withEffect">
                                  <p:stCondLst>
                                    <p:cond delay="0"/>
                                  </p:stCondLst>
                                  <p:childTnLst>
                                    <p:animClr clrSpc="rgb" dir="cw">
                                      <p:cBhvr override="childStyle">
                                        <p:cTn id="79" dur="250" autoRev="1" fill="hold"/>
                                        <p:tgtEl>
                                          <p:spTgt spid="50"/>
                                        </p:tgtEl>
                                        <p:attrNameLst>
                                          <p:attrName>style.color</p:attrName>
                                        </p:attrNameLst>
                                      </p:cBhvr>
                                      <p:to>
                                        <a:schemeClr val="bg1"/>
                                      </p:to>
                                    </p:animClr>
                                    <p:animClr clrSpc="rgb" dir="cw">
                                      <p:cBhvr>
                                        <p:cTn id="80" dur="250" autoRev="1" fill="hold"/>
                                        <p:tgtEl>
                                          <p:spTgt spid="50"/>
                                        </p:tgtEl>
                                        <p:attrNameLst>
                                          <p:attrName>fillcolor</p:attrName>
                                        </p:attrNameLst>
                                      </p:cBhvr>
                                      <p:to>
                                        <a:schemeClr val="bg1"/>
                                      </p:to>
                                    </p:animClr>
                                    <p:set>
                                      <p:cBhvr>
                                        <p:cTn id="81" dur="250" autoRev="1" fill="hold"/>
                                        <p:tgtEl>
                                          <p:spTgt spid="50"/>
                                        </p:tgtEl>
                                        <p:attrNameLst>
                                          <p:attrName>fill.type</p:attrName>
                                        </p:attrNameLst>
                                      </p:cBhvr>
                                      <p:to>
                                        <p:strVal val="solid"/>
                                      </p:to>
                                    </p:set>
                                    <p:set>
                                      <p:cBhvr>
                                        <p:cTn id="82" dur="250" autoRev="1" fill="hold"/>
                                        <p:tgtEl>
                                          <p:spTgt spid="50"/>
                                        </p:tgtEl>
                                        <p:attrNameLst>
                                          <p:attrName>fill.on</p:attrName>
                                        </p:attrNameLst>
                                      </p:cBhvr>
                                      <p:to>
                                        <p:strVal val="true"/>
                                      </p:to>
                                    </p:set>
                                  </p:childTnLst>
                                </p:cTn>
                              </p:par>
                              <p:par>
                                <p:cTn id="83" presetID="10" presetClass="entr"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7" grpId="0"/>
      <p:bldP spid="38" grpId="0"/>
      <p:bldP spid="38" grpId="1"/>
      <p:bldP spid="49" grpId="0"/>
      <p:bldP spid="49" grpId="1"/>
      <p:bldP spid="50" grpId="0" animBg="1"/>
      <p:bldP spid="50" grpId="1" animBg="1"/>
      <p:bldP spid="52" grpId="0" animBg="1"/>
      <p:bldP spid="52" grpId="1" animBg="1"/>
      <p:bldP spid="53" grpId="0"/>
      <p:bldP spid="55" grpId="0"/>
      <p:bldP spid="55" grpId="1"/>
      <p:bldP spid="57" grpId="0" animBg="1"/>
      <p:bldP spid="58" grpId="0" animBg="1"/>
      <p:bldP spid="58" grpId="1" animBg="1"/>
      <p:bldP spid="61" grpId="0" animBg="1"/>
      <p:bldP spid="61" grpId="1" animBg="1"/>
      <p:bldP spid="62"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4979825"/>
          </a:xfrm>
        </p:spPr>
        <p:txBody>
          <a:bodyPr/>
          <a:lstStyle/>
          <a:p>
            <a:r>
              <a:rPr lang="en-US" dirty="0" smtClean="0"/>
              <a:t>Upgrade Planning</a:t>
            </a:r>
          </a:p>
          <a:p>
            <a:r>
              <a:rPr lang="en-US" dirty="0" smtClean="0">
                <a:solidFill>
                  <a:schemeClr val="accent1">
                    <a:lumMod val="60000"/>
                    <a:lumOff val="40000"/>
                  </a:schemeClr>
                </a:solidFill>
              </a:rPr>
              <a:t>Upgrade Strategies and Considerations</a:t>
            </a:r>
          </a:p>
          <a:p>
            <a:pPr lvl="1"/>
            <a:r>
              <a:rPr lang="en-US" dirty="0" smtClean="0"/>
              <a:t>Stand-alone Upgrade</a:t>
            </a:r>
          </a:p>
          <a:p>
            <a:pPr lvl="1"/>
            <a:r>
              <a:rPr lang="en-US" dirty="0" smtClean="0"/>
              <a:t>Cluster Upgrade</a:t>
            </a:r>
          </a:p>
          <a:p>
            <a:pPr lvl="1"/>
            <a:r>
              <a:rPr lang="en-US" dirty="0" smtClean="0"/>
              <a:t>Database Mirroring</a:t>
            </a:r>
          </a:p>
          <a:p>
            <a:pPr lvl="1"/>
            <a:r>
              <a:rPr lang="en-US" dirty="0" smtClean="0">
                <a:solidFill>
                  <a:schemeClr val="accent1">
                    <a:lumMod val="60000"/>
                    <a:lumOff val="40000"/>
                  </a:schemeClr>
                </a:solidFill>
              </a:rPr>
              <a:t>Log Shipping</a:t>
            </a:r>
          </a:p>
          <a:p>
            <a:pPr lvl="1"/>
            <a:r>
              <a:rPr lang="en-US" dirty="0" smtClean="0"/>
              <a:t>Feature-Specific Information</a:t>
            </a:r>
          </a:p>
          <a:p>
            <a:r>
              <a:rPr lang="en-US" dirty="0" smtClean="0"/>
              <a:t>Upgrade Tools with Demos</a:t>
            </a:r>
          </a:p>
          <a:p>
            <a:r>
              <a:rPr lang="en-US" dirty="0" smtClean="0"/>
              <a:t>Upgrade Resources</a:t>
            </a:r>
          </a:p>
          <a:p>
            <a:endParaRPr lang="en-US" dirty="0"/>
          </a:p>
        </p:txBody>
      </p:sp>
    </p:spTree>
    <p:extLst>
      <p:ext uri="{BB962C8B-B14F-4D97-AF65-F5344CB8AC3E}">
        <p14:creationId xmlns:p14="http://schemas.microsoft.com/office/powerpoint/2010/main" val="810787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xEl>
                                              <p:pRg st="5" end="5"/>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0" name="Rectangle 4"/>
          <p:cNvSpPr>
            <a:spLocks noGrp="1" noChangeArrowheads="1"/>
          </p:cNvSpPr>
          <p:nvPr>
            <p:ph type="title"/>
          </p:nvPr>
        </p:nvSpPr>
        <p:spPr/>
        <p:txBody>
          <a:bodyPr/>
          <a:lstStyle/>
          <a:p>
            <a:r>
              <a:rPr lang="en-US" smtClean="0"/>
              <a:t>Upgrading Log Shipping</a:t>
            </a:r>
            <a:endParaRPr lang="en-US" dirty="0"/>
          </a:p>
        </p:txBody>
      </p:sp>
      <p:sp>
        <p:nvSpPr>
          <p:cNvPr id="935939" name="Content Placeholder 2"/>
          <p:cNvSpPr>
            <a:spLocks noGrp="1"/>
          </p:cNvSpPr>
          <p:nvPr>
            <p:ph type="body" sz="quarter" idx="10"/>
          </p:nvPr>
        </p:nvSpPr>
        <p:spPr/>
        <p:txBody>
          <a:bodyPr/>
          <a:lstStyle/>
          <a:p>
            <a:r>
              <a:rPr lang="en-US" smtClean="0">
                <a:sym typeface="Wingdings" pitchFamily="2" charset="2"/>
              </a:rPr>
              <a:t>No upgrade path from SQL Server 2000</a:t>
            </a:r>
          </a:p>
          <a:p>
            <a:r>
              <a:rPr lang="en-US" smtClean="0">
                <a:sym typeface="Wingdings" pitchFamily="2" charset="2"/>
              </a:rPr>
              <a:t>Role change</a:t>
            </a:r>
          </a:p>
          <a:p>
            <a:pPr lvl="1"/>
            <a:r>
              <a:rPr lang="en-US" smtClean="0">
                <a:sym typeface="Wingdings" pitchFamily="2" charset="2"/>
              </a:rPr>
              <a:t>Downtime is shortened</a:t>
            </a:r>
          </a:p>
          <a:p>
            <a:pPr lvl="1"/>
            <a:r>
              <a:rPr lang="en-US" smtClean="0">
                <a:sym typeface="Wingdings" pitchFamily="2" charset="2"/>
              </a:rPr>
              <a:t>Not generally recommended as more complex</a:t>
            </a:r>
          </a:p>
          <a:p>
            <a:r>
              <a:rPr lang="en-US" smtClean="0">
                <a:sym typeface="Wingdings" pitchFamily="2" charset="2"/>
              </a:rPr>
              <a:t>No role change</a:t>
            </a:r>
          </a:p>
          <a:p>
            <a:pPr lvl="2"/>
            <a:r>
              <a:rPr lang="en-US" smtClean="0">
                <a:sym typeface="Wingdings" pitchFamily="2" charset="2"/>
              </a:rPr>
              <a:t>Easier</a:t>
            </a:r>
          </a:p>
          <a:p>
            <a:pPr lvl="2"/>
            <a:r>
              <a:rPr lang="en-US" smtClean="0">
                <a:sym typeface="Wingdings" pitchFamily="2" charset="2"/>
              </a:rPr>
              <a:t>High-level steps</a:t>
            </a:r>
          </a:p>
          <a:p>
            <a:pPr lvl="3"/>
            <a:r>
              <a:rPr lang="en-US" smtClean="0">
                <a:sym typeface="Wingdings" pitchFamily="2" charset="2"/>
              </a:rPr>
              <a:t>Upgrade the instance hosting the secondary database</a:t>
            </a:r>
          </a:p>
          <a:p>
            <a:pPr lvl="3"/>
            <a:r>
              <a:rPr lang="en-US" smtClean="0">
                <a:sym typeface="Wingdings" pitchFamily="2" charset="2"/>
              </a:rPr>
              <a:t>Manually restore all transaction logs created while upgrading from primary to secondary</a:t>
            </a:r>
          </a:p>
          <a:p>
            <a:pPr lvl="3"/>
            <a:r>
              <a:rPr lang="en-US" smtClean="0">
                <a:sym typeface="Wingdings" pitchFamily="2" charset="2"/>
              </a:rPr>
              <a:t>Make final transaction log backup on primary, and then restore</a:t>
            </a:r>
          </a:p>
          <a:p>
            <a:pPr lvl="3"/>
            <a:r>
              <a:rPr lang="en-US" smtClean="0">
                <a:sym typeface="Wingdings" pitchFamily="2" charset="2"/>
              </a:rPr>
              <a:t>Upgrade instance containing the primary</a:t>
            </a:r>
            <a:endParaRPr lang="en-US" dirty="0" smtClean="0">
              <a:sym typeface="Wingdings" pitchFamily="2" charset="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5939">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593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5939">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5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4979825"/>
          </a:xfrm>
        </p:spPr>
        <p:txBody>
          <a:bodyPr/>
          <a:lstStyle/>
          <a:p>
            <a:r>
              <a:rPr lang="en-US" dirty="0" smtClean="0"/>
              <a:t>Upgrade Planning</a:t>
            </a:r>
          </a:p>
          <a:p>
            <a:r>
              <a:rPr lang="en-US" dirty="0" smtClean="0">
                <a:solidFill>
                  <a:schemeClr val="accent1">
                    <a:lumMod val="60000"/>
                    <a:lumOff val="40000"/>
                  </a:schemeClr>
                </a:solidFill>
              </a:rPr>
              <a:t>Upgrade Strategies and Considerations</a:t>
            </a:r>
          </a:p>
          <a:p>
            <a:pPr lvl="1"/>
            <a:r>
              <a:rPr lang="en-US" dirty="0" smtClean="0"/>
              <a:t>Stand-along Upgrade</a:t>
            </a:r>
          </a:p>
          <a:p>
            <a:pPr lvl="1"/>
            <a:r>
              <a:rPr lang="en-US" dirty="0" smtClean="0"/>
              <a:t>Cluster Upgrade</a:t>
            </a:r>
          </a:p>
          <a:p>
            <a:pPr lvl="1"/>
            <a:r>
              <a:rPr lang="en-US" dirty="0" smtClean="0"/>
              <a:t>Database Mirroring</a:t>
            </a:r>
          </a:p>
          <a:p>
            <a:pPr lvl="1"/>
            <a:r>
              <a:rPr lang="en-US" dirty="0" smtClean="0"/>
              <a:t>Log Shipping</a:t>
            </a:r>
          </a:p>
          <a:p>
            <a:pPr lvl="1"/>
            <a:r>
              <a:rPr lang="en-US" dirty="0" smtClean="0">
                <a:solidFill>
                  <a:schemeClr val="accent1">
                    <a:lumMod val="60000"/>
                    <a:lumOff val="40000"/>
                  </a:schemeClr>
                </a:solidFill>
              </a:rPr>
              <a:t>Feature-Specific Information</a:t>
            </a:r>
          </a:p>
          <a:p>
            <a:r>
              <a:rPr lang="en-US" dirty="0" smtClean="0"/>
              <a:t>Upgrade Tools with Demos</a:t>
            </a:r>
          </a:p>
          <a:p>
            <a:r>
              <a:rPr lang="en-US" dirty="0" smtClean="0"/>
              <a:t>Upgrade Resources</a:t>
            </a:r>
          </a:p>
          <a:p>
            <a:endParaRPr lang="en-US" dirty="0"/>
          </a:p>
        </p:txBody>
      </p:sp>
    </p:spTree>
    <p:extLst>
      <p:ext uri="{BB962C8B-B14F-4D97-AF65-F5344CB8AC3E}">
        <p14:creationId xmlns:p14="http://schemas.microsoft.com/office/powerpoint/2010/main" val="1186461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3">
                                            <p:txEl>
                                              <p:pRg st="6" end="6"/>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6" name="Rectangle 4"/>
          <p:cNvSpPr>
            <a:spLocks noGrp="1" noChangeArrowheads="1"/>
          </p:cNvSpPr>
          <p:nvPr>
            <p:ph type="title"/>
          </p:nvPr>
        </p:nvSpPr>
        <p:spPr/>
        <p:txBody>
          <a:bodyPr/>
          <a:lstStyle/>
          <a:p>
            <a:r>
              <a:rPr lang="en-US" smtClean="0"/>
              <a:t>Upgrading Replication</a:t>
            </a:r>
            <a:endParaRPr lang="en-US" dirty="0"/>
          </a:p>
        </p:txBody>
      </p:sp>
      <p:sp>
        <p:nvSpPr>
          <p:cNvPr id="934917" name="Rectangle 5"/>
          <p:cNvSpPr>
            <a:spLocks noGrp="1" noChangeArrowheads="1"/>
          </p:cNvSpPr>
          <p:nvPr>
            <p:ph type="body" sz="quarter" idx="10"/>
          </p:nvPr>
        </p:nvSpPr>
        <p:spPr>
          <a:xfrm>
            <a:off x="519112" y="1447799"/>
            <a:ext cx="11149013" cy="3724096"/>
          </a:xfrm>
        </p:spPr>
        <p:txBody>
          <a:bodyPr/>
          <a:lstStyle/>
          <a:p>
            <a:r>
              <a:rPr lang="en-US" dirty="0" smtClean="0"/>
              <a:t>An in-place upgrade is preferred</a:t>
            </a:r>
          </a:p>
          <a:p>
            <a:r>
              <a:rPr lang="en-US" dirty="0" smtClean="0"/>
              <a:t>Typical upgrade flow: Distributor, Publisher, Subscriber</a:t>
            </a:r>
          </a:p>
          <a:p>
            <a:r>
              <a:rPr lang="en-US" dirty="0" smtClean="0"/>
              <a:t>Mixed versions are supported, but:</a:t>
            </a:r>
          </a:p>
          <a:p>
            <a:pPr lvl="1"/>
            <a:r>
              <a:rPr lang="en-US" dirty="0" smtClean="0"/>
              <a:t>Distributor version must always be equal or newer than Publisher</a:t>
            </a:r>
          </a:p>
          <a:p>
            <a:pPr lvl="1"/>
            <a:r>
              <a:rPr lang="en-US" dirty="0" smtClean="0"/>
              <a:t>Subscribers for </a:t>
            </a:r>
            <a:r>
              <a:rPr lang="en-US" u="sng" dirty="0" smtClean="0"/>
              <a:t>transactional</a:t>
            </a:r>
            <a:r>
              <a:rPr lang="en-US" dirty="0" smtClean="0"/>
              <a:t> replication can be within 2 </a:t>
            </a:r>
            <a:br>
              <a:rPr lang="en-US" dirty="0" smtClean="0"/>
            </a:br>
            <a:r>
              <a:rPr lang="en-US" dirty="0" smtClean="0"/>
              <a:t>versions newer/older of Publisher</a:t>
            </a:r>
          </a:p>
          <a:p>
            <a:pPr lvl="1"/>
            <a:r>
              <a:rPr lang="en-US" dirty="0" smtClean="0"/>
              <a:t>Subscribers for </a:t>
            </a:r>
            <a:r>
              <a:rPr lang="en-US" u="sng" dirty="0" smtClean="0"/>
              <a:t>merge</a:t>
            </a:r>
            <a:r>
              <a:rPr lang="en-US" dirty="0" smtClean="0"/>
              <a:t> replication must be equal to or older </a:t>
            </a:r>
            <a:br>
              <a:rPr lang="en-US" dirty="0" smtClean="0"/>
            </a:br>
            <a:r>
              <a:rPr lang="en-US" dirty="0" smtClean="0"/>
              <a:t>than Publisher</a:t>
            </a:r>
            <a:endParaRPr lang="en-US" dirty="0"/>
          </a:p>
        </p:txBody>
      </p:sp>
    </p:spTree>
    <p:extLst>
      <p:ext uri="{BB962C8B-B14F-4D97-AF65-F5344CB8AC3E}">
        <p14:creationId xmlns:p14="http://schemas.microsoft.com/office/powerpoint/2010/main" val="109237748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7" name="Rectangle 5"/>
          <p:cNvSpPr>
            <a:spLocks noGrp="1" noChangeArrowheads="1"/>
          </p:cNvSpPr>
          <p:nvPr>
            <p:ph type="title"/>
          </p:nvPr>
        </p:nvSpPr>
        <p:spPr/>
        <p:txBody>
          <a:bodyPr/>
          <a:lstStyle/>
          <a:p>
            <a:r>
              <a:rPr lang="en-US" smtClean="0"/>
              <a:t>Upgrading Analysis Services</a:t>
            </a:r>
            <a:endParaRPr lang="en-US" dirty="0"/>
          </a:p>
        </p:txBody>
      </p:sp>
      <p:sp>
        <p:nvSpPr>
          <p:cNvPr id="822278" name="Rectangle 6"/>
          <p:cNvSpPr>
            <a:spLocks noGrp="1" noChangeArrowheads="1"/>
          </p:cNvSpPr>
          <p:nvPr>
            <p:ph type="body" sz="quarter" idx="10"/>
          </p:nvPr>
        </p:nvSpPr>
        <p:spPr/>
        <p:txBody>
          <a:bodyPr/>
          <a:lstStyle/>
          <a:p>
            <a:r>
              <a:rPr lang="en-US" smtClean="0"/>
              <a:t>Upgrading from 2005 to 2</a:t>
            </a:r>
            <a:r>
              <a:rPr lang="en-US" smtClean="0">
                <a:sym typeface="Wingdings" pitchFamily="2" charset="2"/>
              </a:rPr>
              <a:t>008 or Denali</a:t>
            </a:r>
          </a:p>
          <a:p>
            <a:pPr lvl="1"/>
            <a:r>
              <a:rPr lang="en-US" smtClean="0">
                <a:sym typeface="Wingdings" pitchFamily="2" charset="2"/>
              </a:rPr>
              <a:t>Either in-place or side-by-side upgrade</a:t>
            </a:r>
          </a:p>
          <a:p>
            <a:r>
              <a:rPr lang="en-US" smtClean="0">
                <a:sym typeface="Wingdings" pitchFamily="2" charset="2"/>
              </a:rPr>
              <a:t>Upgrading from SQL Server 2000</a:t>
            </a:r>
          </a:p>
          <a:p>
            <a:pPr lvl="1"/>
            <a:r>
              <a:rPr lang="en-US" smtClean="0">
                <a:sym typeface="Wingdings" pitchFamily="2" charset="2"/>
              </a:rPr>
              <a:t>Using the Analysis Services Migration Wizard</a:t>
            </a:r>
            <a:endParaRPr lang="en-US" dirty="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Upgrade Planning – Preparation</a:t>
            </a:r>
            <a:endParaRPr lang="en-US" dirty="0"/>
          </a:p>
        </p:txBody>
      </p:sp>
      <p:sp>
        <p:nvSpPr>
          <p:cNvPr id="3" name="Text Placeholder 2"/>
          <p:cNvSpPr>
            <a:spLocks noGrp="1"/>
          </p:cNvSpPr>
          <p:nvPr>
            <p:ph type="body" sz="quarter" idx="10"/>
          </p:nvPr>
        </p:nvSpPr>
        <p:spPr/>
        <p:txBody>
          <a:bodyPr/>
          <a:lstStyle/>
          <a:p>
            <a:r>
              <a:rPr lang="en-US" smtClean="0"/>
              <a:t>Review upgrade documentation</a:t>
            </a:r>
          </a:p>
          <a:p>
            <a:pPr lvl="1"/>
            <a:r>
              <a:rPr lang="en-US" smtClean="0"/>
              <a:t>SQL Sever editions/features</a:t>
            </a:r>
          </a:p>
          <a:p>
            <a:pPr lvl="1"/>
            <a:r>
              <a:rPr lang="en-US" smtClean="0"/>
              <a:t>Platform considerations</a:t>
            </a:r>
          </a:p>
          <a:p>
            <a:pPr lvl="1"/>
            <a:r>
              <a:rPr lang="en-US" smtClean="0"/>
              <a:t>Application compatibility</a:t>
            </a:r>
          </a:p>
          <a:p>
            <a:r>
              <a:rPr lang="en-US" smtClean="0"/>
              <a:t>Decide on upgrade strategy</a:t>
            </a:r>
          </a:p>
          <a:p>
            <a:r>
              <a:rPr lang="en-US" smtClean="0"/>
              <a:t>Establish backup and rollback plans</a:t>
            </a:r>
          </a:p>
          <a:p>
            <a:r>
              <a:rPr lang="en-US" smtClean="0"/>
              <a:t>Establish certification process</a:t>
            </a:r>
          </a:p>
          <a:p>
            <a:r>
              <a:rPr lang="en-US" smtClean="0"/>
              <a:t>Include latest SQL Server updates</a:t>
            </a:r>
          </a:p>
          <a:p>
            <a:r>
              <a:rPr lang="en-US" smtClean="0"/>
              <a:t>Test the plan!!!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Upgrading Analysis Services</a:t>
            </a:r>
            <a:endParaRPr lang="en-US" dirty="0"/>
          </a:p>
        </p:txBody>
      </p:sp>
      <p:pic>
        <p:nvPicPr>
          <p:cNvPr id="5" name="Picture 4"/>
          <p:cNvPicPr>
            <a:picLocks noChangeAspect="1"/>
          </p:cNvPicPr>
          <p:nvPr/>
        </p:nvPicPr>
        <p:blipFill>
          <a:blip r:embed="rId2"/>
          <a:srcRect/>
          <a:stretch>
            <a:fillRect/>
          </a:stretch>
        </p:blipFill>
        <p:spPr bwMode="auto">
          <a:xfrm>
            <a:off x="2340322" y="1213736"/>
            <a:ext cx="4161502" cy="5126488"/>
          </a:xfrm>
          <a:prstGeom prst="rect">
            <a:avLst/>
          </a:prstGeom>
          <a:noFill/>
          <a:ln w="25400">
            <a:solidFill>
              <a:schemeClr val="accent1"/>
            </a:solidFill>
            <a:miter lim="800000"/>
            <a:headEnd/>
            <a:tailEnd/>
          </a:ln>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3"/>
          <a:srcRect/>
          <a:stretch>
            <a:fillRect/>
          </a:stretch>
        </p:blipFill>
        <p:spPr bwMode="auto">
          <a:xfrm>
            <a:off x="3866295" y="1491217"/>
            <a:ext cx="4920275" cy="4482917"/>
          </a:xfrm>
          <a:prstGeom prst="rect">
            <a:avLst/>
          </a:prstGeom>
          <a:noFill/>
          <a:ln w="25400">
            <a:solidFill>
              <a:schemeClr val="accent1"/>
            </a:solidFill>
            <a:miter lim="800000"/>
            <a:headEnd/>
            <a:tailEnd/>
          </a:ln>
          <a:effectLst>
            <a:outerShdw blurRad="50800" dist="38100" algn="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lstStyle/>
          <a:p>
            <a:r>
              <a:rPr lang="en-US" smtClean="0"/>
              <a:t>Upgrading Integration Services and DTS</a:t>
            </a:r>
            <a:endParaRPr lang="en-US" dirty="0"/>
          </a:p>
        </p:txBody>
      </p:sp>
      <p:sp>
        <p:nvSpPr>
          <p:cNvPr id="930820" name="Rectangle 4"/>
          <p:cNvSpPr>
            <a:spLocks noGrp="1" noChangeArrowheads="1"/>
          </p:cNvSpPr>
          <p:nvPr>
            <p:ph type="body" sz="quarter" idx="10"/>
          </p:nvPr>
        </p:nvSpPr>
        <p:spPr/>
        <p:txBody>
          <a:bodyPr/>
          <a:lstStyle/>
          <a:p>
            <a:r>
              <a:rPr lang="en-US" smtClean="0"/>
              <a:t>DTS: Use the DTS Package Migration Wizard to migrate </a:t>
            </a:r>
            <a:br>
              <a:rPr lang="en-US" smtClean="0"/>
            </a:br>
            <a:r>
              <a:rPr lang="en-US" smtClean="0"/>
              <a:t>to SSIS format</a:t>
            </a:r>
          </a:p>
          <a:p>
            <a:pPr lvl="1"/>
            <a:r>
              <a:rPr lang="en-US" smtClean="0"/>
              <a:t>No 64-bit design/run time for DTS packages </a:t>
            </a:r>
          </a:p>
          <a:p>
            <a:pPr lvl="1"/>
            <a:r>
              <a:rPr lang="en-US" smtClean="0"/>
              <a:t>No 32-bit design/run time support for DTS packages on </a:t>
            </a:r>
            <a:br>
              <a:rPr lang="en-US" smtClean="0"/>
            </a:br>
            <a:r>
              <a:rPr lang="en-US" smtClean="0"/>
              <a:t>Itanium-based systems</a:t>
            </a:r>
          </a:p>
          <a:p>
            <a:r>
              <a:rPr lang="en-US" smtClean="0"/>
              <a:t>Conversion tool available from Microsoft partners, such as </a:t>
            </a:r>
            <a:r>
              <a:rPr lang="en-US" smtClean="0">
                <a:hlinkClick r:id="rId2"/>
              </a:rPr>
              <a:t>www.dtsxchange.com</a:t>
            </a:r>
            <a:endParaRPr lang="en-US" smtClean="0"/>
          </a:p>
          <a:p>
            <a:r>
              <a:rPr lang="en-US" smtClean="0"/>
              <a:t>SSIS 2005, run the SSIS Upgrade Wizard</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Upgrading PowerPivot</a:t>
            </a:r>
            <a:endParaRPr lang="en-US" dirty="0"/>
          </a:p>
        </p:txBody>
      </p:sp>
      <p:sp>
        <p:nvSpPr>
          <p:cNvPr id="3" name="Text Placeholder 2"/>
          <p:cNvSpPr>
            <a:spLocks noGrp="1"/>
          </p:cNvSpPr>
          <p:nvPr>
            <p:ph type="body" sz="quarter" idx="10"/>
          </p:nvPr>
        </p:nvSpPr>
        <p:spPr/>
        <p:txBody>
          <a:bodyPr/>
          <a:lstStyle/>
          <a:p>
            <a:r>
              <a:rPr lang="en-US" smtClean="0"/>
              <a:t>PowerPivot for Excel</a:t>
            </a:r>
          </a:p>
          <a:p>
            <a:pPr lvl="1"/>
            <a:r>
              <a:rPr lang="en-US" smtClean="0"/>
              <a:t>Need to uninstall and install current version</a:t>
            </a:r>
          </a:p>
          <a:p>
            <a:pPr lvl="1"/>
            <a:r>
              <a:rPr lang="en-US" smtClean="0"/>
              <a:t>Upgrading Embedded PowerPivot Databases happens when </a:t>
            </a:r>
            <a:br>
              <a:rPr lang="en-US" smtClean="0"/>
            </a:br>
            <a:r>
              <a:rPr lang="en-US" smtClean="0"/>
              <a:t>you open a workbook</a:t>
            </a:r>
          </a:p>
          <a:p>
            <a:r>
              <a:rPr lang="en-US" smtClean="0"/>
              <a:t>PowerPivot for SharePoint</a:t>
            </a:r>
          </a:p>
          <a:p>
            <a:pPr lvl="1"/>
            <a:r>
              <a:rPr lang="en-US" smtClean="0"/>
              <a:t>In-place upgrade from SQL Server 2008 R2 PowerPivot for SharePoint to Denali</a:t>
            </a:r>
          </a:p>
          <a:p>
            <a:pPr lvl="2"/>
            <a:r>
              <a:rPr lang="en-US" smtClean="0"/>
              <a:t>Prerequisites</a:t>
            </a:r>
          </a:p>
          <a:p>
            <a:pPr lvl="3"/>
            <a:r>
              <a:rPr lang="en-US" smtClean="0"/>
              <a:t>SharePoint 2010 SP1</a:t>
            </a:r>
          </a:p>
          <a:p>
            <a:pPr lvl="3"/>
            <a:r>
              <a:rPr lang="en-US" smtClean="0"/>
              <a:t>You must be a farm administrator</a:t>
            </a:r>
          </a:p>
          <a:p>
            <a:pPr lvl="2"/>
            <a:r>
              <a:rPr lang="en-US" smtClean="0"/>
              <a:t>Use PowerPivot Configuration Tool to upgrade farm and web </a:t>
            </a:r>
            <a:br>
              <a:rPr lang="en-US" smtClean="0"/>
            </a:br>
            <a:r>
              <a:rPr lang="en-US" smtClean="0"/>
              <a:t>application solutions</a:t>
            </a:r>
            <a:endParaRPr lang="en-US" dirty="0"/>
          </a:p>
        </p:txBody>
      </p:sp>
    </p:spTree>
    <p:extLst>
      <p:ext uri="{BB962C8B-B14F-4D97-AF65-F5344CB8AC3E}">
        <p14:creationId xmlns:p14="http://schemas.microsoft.com/office/powerpoint/2010/main" val="194751057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4979825"/>
          </a:xfrm>
        </p:spPr>
        <p:txBody>
          <a:bodyPr/>
          <a:lstStyle/>
          <a:p>
            <a:r>
              <a:rPr lang="en-US" dirty="0" smtClean="0"/>
              <a:t>Upgrade Planning</a:t>
            </a:r>
          </a:p>
          <a:p>
            <a:r>
              <a:rPr lang="en-US" dirty="0" smtClean="0"/>
              <a:t>Upgrade Strategies and Considerations</a:t>
            </a:r>
          </a:p>
          <a:p>
            <a:pPr lvl="1"/>
            <a:r>
              <a:rPr lang="en-US" dirty="0" smtClean="0"/>
              <a:t>Stand-alone Upgrade</a:t>
            </a:r>
          </a:p>
          <a:p>
            <a:pPr lvl="1"/>
            <a:r>
              <a:rPr lang="en-US" dirty="0" smtClean="0"/>
              <a:t>Cluster Upgrade</a:t>
            </a:r>
          </a:p>
          <a:p>
            <a:pPr lvl="1"/>
            <a:r>
              <a:rPr lang="en-US" dirty="0" smtClean="0"/>
              <a:t>Database Mirroring</a:t>
            </a:r>
          </a:p>
          <a:p>
            <a:pPr lvl="1"/>
            <a:r>
              <a:rPr lang="en-US" dirty="0" smtClean="0"/>
              <a:t>Log Shipping</a:t>
            </a:r>
          </a:p>
          <a:p>
            <a:pPr lvl="1"/>
            <a:r>
              <a:rPr lang="en-US" dirty="0" smtClean="0"/>
              <a:t>Feature-Specific Information</a:t>
            </a:r>
          </a:p>
          <a:p>
            <a:r>
              <a:rPr lang="en-US" dirty="0">
                <a:solidFill>
                  <a:srgbClr val="FFFF00"/>
                </a:solidFill>
              </a:rPr>
              <a:t>Upgrade Tools with Demos</a:t>
            </a:r>
          </a:p>
          <a:p>
            <a:r>
              <a:rPr lang="en-US" dirty="0" smtClean="0"/>
              <a:t>Upgrade Resources</a:t>
            </a:r>
          </a:p>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Upgrade Advisor </a:t>
            </a:r>
            <a:endParaRPr lang="en-US" dirty="0"/>
          </a:p>
        </p:txBody>
      </p:sp>
      <p:sp>
        <p:nvSpPr>
          <p:cNvPr id="3" name="Content Placeholder 2"/>
          <p:cNvSpPr>
            <a:spLocks noGrp="1"/>
          </p:cNvSpPr>
          <p:nvPr>
            <p:ph type="body" sz="quarter" idx="10"/>
          </p:nvPr>
        </p:nvSpPr>
        <p:spPr/>
        <p:txBody>
          <a:bodyPr/>
          <a:lstStyle/>
          <a:p>
            <a:r>
              <a:rPr lang="en-US" smtClean="0"/>
              <a:t>Helps you prepare for the upgrade</a:t>
            </a:r>
          </a:p>
          <a:p>
            <a:r>
              <a:rPr lang="en-US" smtClean="0"/>
              <a:t>Analyzes SQL Server installed instances, databases, traces and script files</a:t>
            </a:r>
          </a:p>
          <a:p>
            <a:r>
              <a:rPr lang="en-US" smtClean="0"/>
              <a:t>Generates a report of detected issues</a:t>
            </a:r>
          </a:p>
          <a:p>
            <a:pPr lvl="1"/>
            <a:r>
              <a:rPr lang="en-US" smtClean="0"/>
              <a:t>Provides suggestions for addressing issues</a:t>
            </a:r>
          </a:p>
          <a:p>
            <a:pPr lvl="2"/>
            <a:r>
              <a:rPr lang="en-US" smtClean="0"/>
              <a:t>Blocking issues must be addressed</a:t>
            </a:r>
          </a:p>
          <a:p>
            <a:pPr lvl="2"/>
            <a:r>
              <a:rPr lang="en-US" smtClean="0"/>
              <a:t>Warnings can be addressed after upgrade</a:t>
            </a:r>
            <a:endParaRPr lang="en-US"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Upgrade Advisor</a:t>
            </a:r>
            <a:endParaRPr lang="en-US" dirty="0"/>
          </a:p>
        </p:txBody>
      </p:sp>
      <p:sp>
        <p:nvSpPr>
          <p:cNvPr id="6" name="Subtitle 5"/>
          <p:cNvSpPr>
            <a:spLocks noGrp="1"/>
          </p:cNvSpPr>
          <p:nvPr>
            <p:ph type="subTitle" idx="1"/>
          </p:nvPr>
        </p:nvSpPr>
        <p:spPr>
          <a:xfrm>
            <a:off x="836612" y="4191000"/>
            <a:ext cx="5903553" cy="461665"/>
          </a:xfrm>
        </p:spPr>
        <p:txBody>
          <a:bodyPr/>
          <a:lstStyle/>
          <a:p>
            <a:r>
              <a:rPr lang="en-US" dirty="0">
                <a:solidFill>
                  <a:srgbClr val="FFFF00"/>
                </a:solidFill>
              </a:rPr>
              <a:t>Available through SQL Server Installation Center, on source media, and through SQL Server Feature Pack</a:t>
            </a:r>
          </a:p>
          <a:p>
            <a:endParaRPr lang="en-US"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Best Practice Analyzer (BPA)</a:t>
            </a:r>
            <a:endParaRPr lang="en-US" dirty="0"/>
          </a:p>
        </p:txBody>
      </p:sp>
      <p:sp>
        <p:nvSpPr>
          <p:cNvPr id="3" name="Content Placeholder 2"/>
          <p:cNvSpPr>
            <a:spLocks noGrp="1"/>
          </p:cNvSpPr>
          <p:nvPr>
            <p:ph type="body" sz="quarter" idx="10"/>
          </p:nvPr>
        </p:nvSpPr>
        <p:spPr/>
        <p:txBody>
          <a:bodyPr/>
          <a:lstStyle/>
          <a:p>
            <a:r>
              <a:rPr lang="en-US" smtClean="0"/>
              <a:t>Determine if configurations are set according to best practices</a:t>
            </a:r>
          </a:p>
          <a:p>
            <a:r>
              <a:rPr lang="en-US" smtClean="0"/>
              <a:t>BPA 2005, run against SQL Server 2005</a:t>
            </a:r>
          </a:p>
          <a:p>
            <a:r>
              <a:rPr lang="en-US" smtClean="0"/>
              <a:t>BPA 2008 R2, run against SQL 2008/2008 R2</a:t>
            </a:r>
          </a:p>
          <a:p>
            <a:pPr lvl="1"/>
            <a:r>
              <a:rPr lang="en-US" smtClean="0"/>
              <a:t>Must install Microsoft Baseline Configuration Analyzer 2.0 first</a:t>
            </a:r>
          </a:p>
          <a:p>
            <a:pPr lvl="1"/>
            <a:r>
              <a:rPr lang="en-US" smtClean="0"/>
              <a:t>Installing on a non-domain joined machine</a:t>
            </a:r>
          </a:p>
          <a:p>
            <a:pPr marL="1140684" lvl="2" indent="0">
              <a:buNone/>
            </a:pPr>
            <a:r>
              <a:rPr lang="en-US" sz="2400" smtClean="0">
                <a:solidFill>
                  <a:srgbClr val="FFFF00"/>
                </a:solidFill>
                <a:hlinkClick r:id="rId3"/>
              </a:rPr>
              <a:t>http://blogs.msdn.com/b/petersad/archive/2011/05/05/installing-sql-server-2008-best-practice-analyzer-bpa-on-a-non-domain-machine.aspx</a:t>
            </a:r>
            <a:endParaRPr lang="en-US" sz="2400" smtClean="0">
              <a:solidFill>
                <a:srgbClr val="FFFF00"/>
              </a:solidFill>
            </a:endParaRPr>
          </a:p>
          <a:p>
            <a:pPr lvl="2"/>
            <a:endParaRPr lang="en-US" dirty="0" smtClean="0">
              <a:solidFill>
                <a:srgbClr val="FFFF00"/>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smtClean="0"/>
          </a:p>
        </p:txBody>
      </p:sp>
      <p:sp>
        <p:nvSpPr>
          <p:cNvPr id="2" name="Title 1"/>
          <p:cNvSpPr>
            <a:spLocks noGrp="1"/>
          </p:cNvSpPr>
          <p:nvPr>
            <p:ph type="ctrTitle"/>
          </p:nvPr>
        </p:nvSpPr>
        <p:spPr/>
        <p:txBody>
          <a:bodyPr/>
          <a:lstStyle/>
          <a:p>
            <a:r>
              <a:rPr lang="en-US" smtClean="0"/>
              <a:t>Best Practice Analyzer</a:t>
            </a:r>
            <a:endParaRPr lang="en-US" dirty="0"/>
          </a:p>
        </p:txBody>
      </p:sp>
      <p:sp>
        <p:nvSpPr>
          <p:cNvPr id="6" name="Subtitle 2"/>
          <p:cNvSpPr>
            <a:spLocks noGrp="1"/>
          </p:cNvSpPr>
          <p:nvPr>
            <p:ph type="subTitle" idx="1"/>
          </p:nvPr>
        </p:nvSpPr>
        <p:spPr/>
        <p:txBody>
          <a:bodyPr/>
          <a:lstStyle/>
          <a:p>
            <a:r>
              <a:rPr lang="en-US" smtClean="0"/>
              <a:t>- Available through Microsoft Download Center</a:t>
            </a:r>
            <a:endParaRPr lang="en-US"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Deprecated Feature Object</a:t>
            </a:r>
            <a:endParaRPr lang="en-US" dirty="0"/>
          </a:p>
        </p:txBody>
      </p:sp>
      <p:sp>
        <p:nvSpPr>
          <p:cNvPr id="3" name="Text Placeholder 2"/>
          <p:cNvSpPr>
            <a:spLocks noGrp="1"/>
          </p:cNvSpPr>
          <p:nvPr>
            <p:ph type="body" sz="quarter" idx="10"/>
          </p:nvPr>
        </p:nvSpPr>
        <p:spPr/>
        <p:txBody>
          <a:bodyPr/>
          <a:lstStyle/>
          <a:p>
            <a:r>
              <a:rPr lang="en-US" smtClean="0"/>
              <a:t>Determine whether your application is submitting deprecated commands</a:t>
            </a:r>
          </a:p>
          <a:p>
            <a:r>
              <a:rPr lang="en-US" smtClean="0"/>
              <a:t>Plan for the removal of these deprecated commands</a:t>
            </a:r>
            <a:endParaRPr lang="en-US"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smtClean="0"/>
          </a:p>
        </p:txBody>
      </p:sp>
      <p:sp>
        <p:nvSpPr>
          <p:cNvPr id="2" name="Title 1"/>
          <p:cNvSpPr>
            <a:spLocks noGrp="1"/>
          </p:cNvSpPr>
          <p:nvPr>
            <p:ph type="ctrTitle"/>
          </p:nvPr>
        </p:nvSpPr>
        <p:spPr/>
        <p:txBody>
          <a:bodyPr/>
          <a:lstStyle/>
          <a:p>
            <a:r>
              <a:rPr lang="en-US" smtClean="0"/>
              <a:t>Deprecated Feature Object</a:t>
            </a:r>
            <a:endParaRPr lang="en-US" dirty="0"/>
          </a:p>
        </p:txBody>
      </p:sp>
      <p:sp>
        <p:nvSpPr>
          <p:cNvPr id="3" name="Subtitle 2"/>
          <p:cNvSpPr>
            <a:spLocks noGrp="1"/>
          </p:cNvSpPr>
          <p:nvPr>
            <p:ph type="subTitle" idx="1"/>
          </p:nvPr>
        </p:nvSpPr>
        <p:spPr/>
        <p:txBody>
          <a:bodyPr/>
          <a:lstStyle/>
          <a:p>
            <a:r>
              <a:rPr lang="en-US" smtClean="0"/>
              <a:t>- Available through Profiler</a:t>
            </a:r>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Including Latest Updates</a:t>
            </a:r>
            <a:endParaRPr lang="en-US" dirty="0"/>
          </a:p>
        </p:txBody>
      </p:sp>
      <p:sp>
        <p:nvSpPr>
          <p:cNvPr id="3" name="Text Placeholder 2"/>
          <p:cNvSpPr>
            <a:spLocks noGrp="1"/>
          </p:cNvSpPr>
          <p:nvPr>
            <p:ph type="body" sz="quarter" idx="10"/>
          </p:nvPr>
        </p:nvSpPr>
        <p:spPr>
          <a:xfrm>
            <a:off x="519112" y="1447799"/>
            <a:ext cx="9272588" cy="3724096"/>
          </a:xfrm>
        </p:spPr>
        <p:txBody>
          <a:bodyPr/>
          <a:lstStyle/>
          <a:p>
            <a:r>
              <a:rPr lang="en-US" dirty="0" smtClean="0"/>
              <a:t>SQL Server 2008/2008 R2 </a:t>
            </a:r>
            <a:r>
              <a:rPr lang="en-US" dirty="0" smtClean="0">
                <a:sym typeface="Wingdings" pitchFamily="2" charset="2"/>
              </a:rPr>
              <a:t> Slipstream</a:t>
            </a:r>
            <a:endParaRPr lang="en-US" dirty="0" smtClean="0"/>
          </a:p>
          <a:p>
            <a:pPr lvl="1">
              <a:spcAft>
                <a:spcPts val="1200"/>
              </a:spcAft>
            </a:pPr>
            <a:r>
              <a:rPr lang="en-US" dirty="0" smtClean="0"/>
              <a:t>You need to many build slipstream media, see </a:t>
            </a:r>
            <a:r>
              <a:rPr lang="en-US" dirty="0" smtClean="0">
                <a:hlinkClick r:id="rId2"/>
              </a:rPr>
              <a:t>http://blogs.msdn.com/search/searchresults.aspx?q=slipstream&amp;sections=11606</a:t>
            </a:r>
            <a:endParaRPr lang="en-US" dirty="0" smtClean="0"/>
          </a:p>
          <a:p>
            <a:r>
              <a:rPr lang="en-US" dirty="0" smtClean="0"/>
              <a:t>Denali </a:t>
            </a:r>
            <a:r>
              <a:rPr lang="en-US" dirty="0" smtClean="0">
                <a:sym typeface="Wingdings" pitchFamily="2" charset="2"/>
              </a:rPr>
              <a:t> Product Update</a:t>
            </a:r>
            <a:endParaRPr lang="en-US" dirty="0" smtClean="0"/>
          </a:p>
          <a:p>
            <a:pPr lvl="1"/>
            <a:r>
              <a:rPr lang="en-US" dirty="0" smtClean="0"/>
              <a:t>Builds upon Slipstream</a:t>
            </a:r>
          </a:p>
          <a:p>
            <a:pPr lvl="1"/>
            <a:r>
              <a:rPr lang="en-US" dirty="0" smtClean="0"/>
              <a:t>Obtains SQL Server updates from Windows Update, WSUS Server or a file share</a:t>
            </a:r>
          </a:p>
        </p:txBody>
      </p:sp>
    </p:spTree>
    <p:extLst>
      <p:ext uri="{BB962C8B-B14F-4D97-AF65-F5344CB8AC3E}">
        <p14:creationId xmlns:p14="http://schemas.microsoft.com/office/powerpoint/2010/main" val="17723931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Discover SQL Server Instances</a:t>
            </a:r>
            <a:endParaRPr lang="en-US" dirty="0"/>
          </a:p>
        </p:txBody>
      </p:sp>
      <p:sp>
        <p:nvSpPr>
          <p:cNvPr id="6" name="Text Placeholder 5"/>
          <p:cNvSpPr>
            <a:spLocks noGrp="1"/>
          </p:cNvSpPr>
          <p:nvPr>
            <p:ph type="body" sz="quarter" idx="10"/>
          </p:nvPr>
        </p:nvSpPr>
        <p:spPr/>
        <p:txBody>
          <a:bodyPr/>
          <a:lstStyle/>
          <a:p>
            <a:r>
              <a:rPr lang="en-US" smtClean="0"/>
              <a:t>SQL Server Discovery Tool</a:t>
            </a:r>
          </a:p>
          <a:p>
            <a:r>
              <a:rPr lang="en-US" smtClean="0"/>
              <a:t>Microsoft Assessment and Planning (MAP) Toolkit</a:t>
            </a:r>
          </a:p>
          <a:p>
            <a:r>
              <a:rPr lang="en-US" smtClean="0"/>
              <a:t>WMI provider, details at </a:t>
            </a:r>
            <a:r>
              <a:rPr lang="en-US" sz="2700" smtClean="0">
                <a:hlinkClick r:id="rId2" tooltip="http://msdn.microsoft.com/en-us/library/dd981032.aspx"/>
              </a:rPr>
              <a:t>http://msdn.microsoft.com/en-us/library/dd981032.aspx</a:t>
            </a:r>
            <a:endParaRPr lang="en-US" sz="27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SQL Server Discovery Tool</a:t>
            </a:r>
            <a:endParaRPr lang="en-US" dirty="0"/>
          </a:p>
        </p:txBody>
      </p:sp>
      <p:sp>
        <p:nvSpPr>
          <p:cNvPr id="5" name="Subtitle 2"/>
          <p:cNvSpPr>
            <a:spLocks noGrp="1"/>
          </p:cNvSpPr>
          <p:nvPr>
            <p:ph type="subTitle" idx="1"/>
          </p:nvPr>
        </p:nvSpPr>
        <p:spPr/>
        <p:txBody>
          <a:bodyPr/>
          <a:lstStyle/>
          <a:p>
            <a:r>
              <a:rPr lang="en-US" smtClean="0"/>
              <a:t>- Available through the Installation Center</a:t>
            </a:r>
            <a:endParaRPr lang="en-US"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Microsoft Assessment and Planning (MAP) Toolkit</a:t>
            </a:r>
            <a:endParaRPr lang="en-US" dirty="0"/>
          </a:p>
        </p:txBody>
      </p:sp>
      <p:sp>
        <p:nvSpPr>
          <p:cNvPr id="6" name="Subtitle 2"/>
          <p:cNvSpPr>
            <a:spLocks noGrp="1"/>
          </p:cNvSpPr>
          <p:nvPr>
            <p:ph type="subTitle" idx="1"/>
          </p:nvPr>
        </p:nvSpPr>
        <p:spPr/>
        <p:txBody>
          <a:bodyPr/>
          <a:lstStyle/>
          <a:p>
            <a:r>
              <a:rPr lang="en-US" smtClean="0"/>
              <a:t>- Available through Microsoft Download Center</a:t>
            </a:r>
            <a:endParaRPr lang="en-US" dirty="0" smtClean="0"/>
          </a:p>
        </p:txBody>
      </p:sp>
    </p:spTree>
    <p:extLst>
      <p:ext uri="{BB962C8B-B14F-4D97-AF65-F5344CB8AC3E}">
        <p14:creationId xmlns:p14="http://schemas.microsoft.com/office/powerpoint/2010/main" val="319442948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519112" y="1447799"/>
            <a:ext cx="11149013" cy="4438138"/>
          </a:xfrm>
        </p:spPr>
        <p:txBody>
          <a:bodyPr/>
          <a:lstStyle/>
          <a:p>
            <a:r>
              <a:rPr lang="en-US" dirty="0" smtClean="0"/>
              <a:t>Upgrade Planning</a:t>
            </a:r>
          </a:p>
          <a:p>
            <a:r>
              <a:rPr lang="en-US" dirty="0" smtClean="0"/>
              <a:t>Upgrade Strategies and Considerations</a:t>
            </a:r>
          </a:p>
          <a:p>
            <a:pPr lvl="1"/>
            <a:r>
              <a:rPr lang="en-US" dirty="0" smtClean="0"/>
              <a:t>Stand-alone Upgrade</a:t>
            </a:r>
          </a:p>
          <a:p>
            <a:pPr lvl="1"/>
            <a:r>
              <a:rPr lang="en-US" dirty="0" smtClean="0"/>
              <a:t>Cluster Upgrade</a:t>
            </a:r>
          </a:p>
          <a:p>
            <a:pPr lvl="1"/>
            <a:r>
              <a:rPr lang="en-US" dirty="0" smtClean="0"/>
              <a:t>Database Mirroring</a:t>
            </a:r>
          </a:p>
          <a:p>
            <a:pPr lvl="1"/>
            <a:r>
              <a:rPr lang="en-US" dirty="0" smtClean="0"/>
              <a:t>Log Shipping</a:t>
            </a:r>
          </a:p>
          <a:p>
            <a:pPr lvl="1"/>
            <a:r>
              <a:rPr lang="en-US" dirty="0" smtClean="0"/>
              <a:t>Feature-Specific Information</a:t>
            </a:r>
          </a:p>
          <a:p>
            <a:r>
              <a:rPr lang="en-US" dirty="0" smtClean="0"/>
              <a:t>Upgrade Tools with Demos</a:t>
            </a:r>
          </a:p>
          <a:p>
            <a:r>
              <a:rPr lang="en-US" dirty="0">
                <a:solidFill>
                  <a:srgbClr val="FFFF00"/>
                </a:solidFill>
              </a:rPr>
              <a:t>Upgrade Resources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Upgrade Resources</a:t>
            </a:r>
            <a:endParaRPr lang="en-US" dirty="0"/>
          </a:p>
        </p:txBody>
      </p:sp>
      <p:sp>
        <p:nvSpPr>
          <p:cNvPr id="3" name="Content Placeholder 2"/>
          <p:cNvSpPr>
            <a:spLocks noGrp="1"/>
          </p:cNvSpPr>
          <p:nvPr>
            <p:ph type="body" sz="quarter" idx="10"/>
          </p:nvPr>
        </p:nvSpPr>
        <p:spPr>
          <a:xfrm>
            <a:off x="519112" y="1447799"/>
            <a:ext cx="11149013" cy="4333494"/>
          </a:xfrm>
        </p:spPr>
        <p:txBody>
          <a:bodyPr/>
          <a:lstStyle/>
          <a:p>
            <a:r>
              <a:rPr lang="en-US" sz="2400" dirty="0" smtClean="0"/>
              <a:t>Microsoft SQL Server 2008 Upgrade site</a:t>
            </a:r>
          </a:p>
          <a:p>
            <a:pPr lvl="1"/>
            <a:r>
              <a:rPr lang="en-US" sz="2000" dirty="0" smtClean="0">
                <a:hlinkClick r:id="rId3"/>
              </a:rPr>
              <a:t>http://www.microsoft.com/sqlserver/2008/en/us/upgrade.aspx</a:t>
            </a:r>
            <a:r>
              <a:rPr lang="en-US" sz="2000" dirty="0" smtClean="0"/>
              <a:t> </a:t>
            </a:r>
          </a:p>
          <a:p>
            <a:r>
              <a:rPr lang="en-US" sz="2400" dirty="0" smtClean="0"/>
              <a:t>MSDN technical resources</a:t>
            </a:r>
          </a:p>
          <a:p>
            <a:pPr lvl="1"/>
            <a:r>
              <a:rPr lang="en-US" sz="2000" dirty="0" smtClean="0">
                <a:hlinkClick r:id="rId4"/>
              </a:rPr>
              <a:t>http://msdn.microsoft.com/en-us/library/bb677622.aspx</a:t>
            </a:r>
            <a:r>
              <a:rPr lang="en-US" sz="2000" dirty="0" smtClean="0"/>
              <a:t> </a:t>
            </a:r>
          </a:p>
          <a:p>
            <a:r>
              <a:rPr lang="en-US" sz="2400" dirty="0" smtClean="0"/>
              <a:t>SQL Server 2008 Upgrade Technical Reference</a:t>
            </a:r>
            <a:endParaRPr lang="nn-NO" sz="2400" dirty="0" smtClean="0"/>
          </a:p>
          <a:p>
            <a:pPr lvl="1"/>
            <a:r>
              <a:rPr lang="en-US" sz="2000" dirty="0" smtClean="0">
                <a:hlinkClick r:id="rId5"/>
              </a:rPr>
              <a:t>http://www.microsoft.com/downloads/details.aspx?FamilyID=66d3e6f5-6902-4fdd-af75-9975aea5bea7&amp;displaylang=en</a:t>
            </a:r>
            <a:endParaRPr lang="en-US" sz="2000" dirty="0" smtClean="0"/>
          </a:p>
          <a:p>
            <a:pPr marL="460375" lvl="1" indent="-460375"/>
            <a:r>
              <a:rPr lang="en-US" sz="2400" dirty="0"/>
              <a:t>SQL Server Community: blogs, Channel 9, newsgroups, videos, and webcasts</a:t>
            </a:r>
          </a:p>
          <a:p>
            <a:pPr lvl="1"/>
            <a:r>
              <a:rPr lang="en-US" sz="2000" dirty="0" smtClean="0">
                <a:hlinkClick r:id="rId6"/>
              </a:rPr>
              <a:t>http://msdn.microsoft.com/en-us/sqlserver/bb671050.aspx</a:t>
            </a:r>
            <a:endParaRPr lang="en-US" sz="2000" dirty="0" smtClean="0"/>
          </a:p>
          <a:p>
            <a:pPr lvl="1"/>
            <a:r>
              <a:rPr lang="en-US" sz="2000" dirty="0" smtClean="0">
                <a:hlinkClick r:id="rId7"/>
              </a:rPr>
              <a:t>http://blogs.msdn.com/b/petersad/</a:t>
            </a:r>
            <a:endParaRPr lang="en-US" sz="2000" dirty="0" smtClean="0"/>
          </a:p>
          <a:p>
            <a:pPr marL="460375" lvl="1" indent="-460375"/>
            <a:r>
              <a:rPr lang="en-US" sz="2400" dirty="0"/>
              <a:t>Deprecated Features Objects</a:t>
            </a:r>
          </a:p>
          <a:p>
            <a:pPr lvl="1"/>
            <a:r>
              <a:rPr lang="en-US" sz="2000" dirty="0" smtClean="0">
                <a:hlinkClick r:id="rId8"/>
              </a:rPr>
              <a:t>http://technet.microsoft.com/en-us/library/bb510662.aspx</a:t>
            </a:r>
            <a:endParaRPr lang="en-US" sz="20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Upgrade Resources</a:t>
            </a:r>
            <a:endParaRPr lang="en-US" dirty="0"/>
          </a:p>
        </p:txBody>
      </p:sp>
      <p:sp>
        <p:nvSpPr>
          <p:cNvPr id="3" name="Content Placeholder 2"/>
          <p:cNvSpPr>
            <a:spLocks noGrp="1"/>
          </p:cNvSpPr>
          <p:nvPr>
            <p:ph type="body" sz="quarter" idx="10"/>
          </p:nvPr>
        </p:nvSpPr>
        <p:spPr>
          <a:xfrm>
            <a:off x="519112" y="1447799"/>
            <a:ext cx="11149013" cy="4604337"/>
          </a:xfrm>
        </p:spPr>
        <p:txBody>
          <a:bodyPr/>
          <a:lstStyle/>
          <a:p>
            <a:r>
              <a:rPr lang="en-US" sz="2800" dirty="0" smtClean="0"/>
              <a:t>Upgrade Advisor</a:t>
            </a:r>
          </a:p>
          <a:p>
            <a:pPr marL="609493" lvl="1" indent="0">
              <a:buNone/>
            </a:pPr>
            <a:r>
              <a:rPr lang="en-US" sz="1600" dirty="0" smtClean="0">
                <a:solidFill>
                  <a:srgbClr val="FFFF00"/>
                </a:solidFill>
                <a:hlinkClick r:id="rId2"/>
              </a:rPr>
              <a:t>http://www.microsoft.com/downloads/details.aspx?displaylang=en&amp;FamilyID=ceb4346f-657f-4d28-83f5-aae0c5c83d52</a:t>
            </a:r>
            <a:endParaRPr lang="en-US" sz="1600" dirty="0" smtClean="0">
              <a:solidFill>
                <a:srgbClr val="FFFF00"/>
              </a:solidFill>
            </a:endParaRPr>
          </a:p>
          <a:p>
            <a:r>
              <a:rPr lang="en-US" sz="2800" dirty="0" smtClean="0"/>
              <a:t>Microsoft Assessment and Planning Toolkit</a:t>
            </a:r>
          </a:p>
          <a:p>
            <a:pPr lvl="1">
              <a:buNone/>
            </a:pPr>
            <a:r>
              <a:rPr lang="en-US" sz="1600" u="sng" dirty="0" smtClean="0">
                <a:hlinkClick r:id="rId3"/>
              </a:rPr>
              <a:t>http://www.microsoft.com/map</a:t>
            </a:r>
            <a:endParaRPr lang="en-US" sz="1600" u="sng" dirty="0" smtClean="0"/>
          </a:p>
          <a:p>
            <a:r>
              <a:rPr lang="en-US" sz="2800" dirty="0" smtClean="0"/>
              <a:t>Best Practices Analyzer 2005</a:t>
            </a:r>
          </a:p>
          <a:p>
            <a:pPr marL="613726" lvl="1" indent="-613726">
              <a:buFont typeface="Arial" pitchFamily="34" charset="0"/>
              <a:buChar char="•"/>
            </a:pPr>
            <a:r>
              <a:rPr lang="en-US" sz="1600" u="sng" dirty="0" smtClean="0">
                <a:hlinkClick r:id="rId4"/>
              </a:rPr>
              <a:t>http://www.microsoft.com/downloads/en/details.aspx?FamilyId=DA0531E4-E94C-4991-82FA-F0E3FBD05E63</a:t>
            </a:r>
            <a:endParaRPr lang="en-US" sz="1600" u="sng" dirty="0" smtClean="0"/>
          </a:p>
          <a:p>
            <a:r>
              <a:rPr lang="en-US" sz="2800" dirty="0" smtClean="0"/>
              <a:t>Best Practices Analyzer 2008 R2</a:t>
            </a:r>
          </a:p>
          <a:p>
            <a:pPr marL="609493" lvl="1" indent="0">
              <a:buNone/>
            </a:pPr>
            <a:r>
              <a:rPr lang="en-US" sz="1600" u="sng" dirty="0" smtClean="0">
                <a:hlinkClick r:id="rId5"/>
              </a:rPr>
              <a:t>http://www.microsoft.com/downloads/en/details.aspx?FamilyID=0fd439d7-4bff-4df7-a52f-9a1be8725591</a:t>
            </a:r>
            <a:endParaRPr lang="en-US" sz="1600" u="sng" dirty="0" smtClean="0"/>
          </a:p>
          <a:p>
            <a:r>
              <a:rPr lang="en-US" sz="2800" dirty="0" smtClean="0"/>
              <a:t>Upgrading Mirrored Databases</a:t>
            </a:r>
          </a:p>
          <a:p>
            <a:pPr marL="609493" lvl="1" indent="0">
              <a:buNone/>
            </a:pPr>
            <a:r>
              <a:rPr lang="en-US" sz="1600" u="sng" dirty="0" smtClean="0">
                <a:hlinkClick r:id="rId6"/>
              </a:rPr>
              <a:t>http://msdn.microsoft.com/en-us/library/bb677181.aspx</a:t>
            </a:r>
            <a:endParaRPr lang="en-US" sz="1600" u="sng" dirty="0" smtClean="0"/>
          </a:p>
          <a:p>
            <a:r>
              <a:rPr lang="en-US" sz="2800" dirty="0" smtClean="0"/>
              <a:t>Rolling Cluster Upgrade step-by-step</a:t>
            </a:r>
          </a:p>
          <a:p>
            <a:pPr marL="609493" lvl="1" indent="0">
              <a:buNone/>
            </a:pPr>
            <a:r>
              <a:rPr lang="en-US" sz="1600" u="sng" dirty="0" smtClean="0">
                <a:hlinkClick r:id="rId7"/>
              </a:rPr>
              <a:t>http://blogs.msdn.com/b/petersad/archive/2011/05/10/cluster-upgrade-sql-server-2008-r2-gt-sql-server-denali.aspx</a:t>
            </a:r>
            <a:endParaRPr lang="en-US" sz="1600" u="sng" dirty="0"/>
          </a:p>
        </p:txBody>
      </p:sp>
    </p:spTree>
    <p:extLst>
      <p:ext uri="{BB962C8B-B14F-4D97-AF65-F5344CB8AC3E}">
        <p14:creationId xmlns:p14="http://schemas.microsoft.com/office/powerpoint/2010/main" val="43675401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Content</a:t>
            </a:r>
            <a:endParaRPr lang="en-US" dirty="0"/>
          </a:p>
        </p:txBody>
      </p:sp>
      <p:sp>
        <p:nvSpPr>
          <p:cNvPr id="3" name="Text Placeholder 2"/>
          <p:cNvSpPr>
            <a:spLocks noGrp="1"/>
          </p:cNvSpPr>
          <p:nvPr>
            <p:ph type="body" sz="quarter" idx="10"/>
          </p:nvPr>
        </p:nvSpPr>
        <p:spPr>
          <a:xfrm>
            <a:off x="519112" y="1447799"/>
            <a:ext cx="11149013" cy="4204228"/>
          </a:xfrm>
        </p:spPr>
        <p:txBody>
          <a:bodyPr/>
          <a:lstStyle/>
          <a:p>
            <a:r>
              <a:rPr lang="en-US" sz="2800" dirty="0" smtClean="0">
                <a:hlinkClick r:id="rId2"/>
              </a:rPr>
              <a:t>DBI302</a:t>
            </a:r>
            <a:r>
              <a:rPr lang="en-US" sz="2800" dirty="0" smtClean="0"/>
              <a:t> - Microsoft SQL Server Code-Name "Denali" </a:t>
            </a:r>
            <a:r>
              <a:rPr lang="en-US" sz="2800" dirty="0" err="1" smtClean="0"/>
              <a:t>AlwaysOn</a:t>
            </a:r>
            <a:r>
              <a:rPr lang="en-US" sz="2800" dirty="0" smtClean="0"/>
              <a:t> Series, Part 1: Introducing the Next Generation High Availability Solution</a:t>
            </a:r>
          </a:p>
          <a:p>
            <a:pPr lvl="0"/>
            <a:r>
              <a:rPr lang="en-US" sz="2800" dirty="0" smtClean="0">
                <a:hlinkClick r:id="rId3"/>
              </a:rPr>
              <a:t>DBI404</a:t>
            </a:r>
            <a:r>
              <a:rPr lang="en-US" sz="2800" dirty="0" smtClean="0"/>
              <a:t> - Microsoft SQL Server Code-Name "Denali" </a:t>
            </a:r>
            <a:r>
              <a:rPr lang="en-US" sz="2800" dirty="0" err="1" smtClean="0"/>
              <a:t>AlwaysOn</a:t>
            </a:r>
            <a:r>
              <a:rPr lang="en-US" sz="2800" dirty="0" smtClean="0"/>
              <a:t> Series, Part 2: Building a Mission-Critical High Availability Solution Using </a:t>
            </a:r>
            <a:r>
              <a:rPr lang="en-US" sz="2800" dirty="0" err="1" smtClean="0"/>
              <a:t>AlwaysOn</a:t>
            </a:r>
            <a:endParaRPr lang="en-US" sz="2800" dirty="0" smtClean="0"/>
          </a:p>
          <a:p>
            <a:pPr lvl="0"/>
            <a:r>
              <a:rPr lang="en-US" sz="2800" dirty="0" smtClean="0">
                <a:hlinkClick r:id="rId4"/>
              </a:rPr>
              <a:t>DBI373-INT</a:t>
            </a:r>
            <a:r>
              <a:rPr lang="en-US" sz="2800" dirty="0" smtClean="0"/>
              <a:t> - Microsoft SQL Server Code-Named "Denali" </a:t>
            </a:r>
            <a:r>
              <a:rPr lang="en-US" sz="2800" dirty="0" err="1" smtClean="0"/>
              <a:t>AlwaysOn</a:t>
            </a:r>
            <a:r>
              <a:rPr lang="en-US" sz="2800" dirty="0" smtClean="0"/>
              <a:t> Series, Part 3: Under the Hood and Much More - A Panel Discussion with the Product Development Team</a:t>
            </a:r>
          </a:p>
          <a:p>
            <a:endParaRPr lang="en-US" sz="2800" dirty="0"/>
          </a:p>
        </p:txBody>
      </p:sp>
      <p:sp>
        <p:nvSpPr>
          <p:cNvPr id="4" name="TextBox 3"/>
          <p:cNvSpPr txBox="1"/>
          <p:nvPr/>
        </p:nvSpPr>
        <p:spPr>
          <a:xfrm>
            <a:off x="1180795" y="5634086"/>
            <a:ext cx="9738363" cy="738664"/>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NOTE: DBI 404 covers migrating from Database Mirroring &amp; Log Shipping to </a:t>
            </a:r>
            <a:r>
              <a:rPr lang="en-US" dirty="0" err="1" smtClean="0">
                <a:gradFill>
                  <a:gsLst>
                    <a:gs pos="0">
                      <a:schemeClr val="tx1"/>
                    </a:gs>
                    <a:gs pos="86000">
                      <a:schemeClr val="tx1"/>
                    </a:gs>
                  </a:gsLst>
                  <a:lin ang="5400000" scaled="0"/>
                </a:gradFill>
              </a:rPr>
              <a:t>AlwaysOn</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29395003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6" name="Rectangle 4"/>
          <p:cNvSpPr>
            <a:spLocks noGrp="1" noChangeArrowheads="1"/>
          </p:cNvSpPr>
          <p:nvPr>
            <p:ph type="title"/>
          </p:nvPr>
        </p:nvSpPr>
        <p:spPr/>
        <p:txBody>
          <a:bodyPr/>
          <a:lstStyle/>
          <a:p>
            <a:r>
              <a:rPr lang="en-US" smtClean="0"/>
              <a:t>Summary</a:t>
            </a:r>
            <a:endParaRPr lang="en-US" dirty="0"/>
          </a:p>
        </p:txBody>
      </p:sp>
      <p:sp>
        <p:nvSpPr>
          <p:cNvPr id="868355" name="Content Placeholder 2"/>
          <p:cNvSpPr>
            <a:spLocks noGrp="1"/>
          </p:cNvSpPr>
          <p:nvPr>
            <p:ph type="body" sz="quarter" idx="10"/>
          </p:nvPr>
        </p:nvSpPr>
        <p:spPr/>
        <p:txBody>
          <a:bodyPr/>
          <a:lstStyle/>
          <a:p>
            <a:r>
              <a:rPr lang="en-US" smtClean="0"/>
              <a:t>Key to a successful upgrade is planning &amp; testing</a:t>
            </a:r>
          </a:p>
          <a:p>
            <a:r>
              <a:rPr lang="en-US" smtClean="0"/>
              <a:t>There is a wealth of resources available</a:t>
            </a:r>
          </a:p>
          <a:p>
            <a:r>
              <a:rPr lang="en-US" smtClean="0"/>
              <a:t>Feedback through Microsoft Connect will drive improvements in product and upgrade process/tools</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Questions and Answers</a:t>
            </a:r>
            <a:endParaRPr lang="en-US" dirty="0"/>
          </a:p>
        </p:txBody>
      </p:sp>
      <p:sp>
        <p:nvSpPr>
          <p:cNvPr id="4" name="Subtitle 3"/>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5773761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Appendix</a:t>
            </a:r>
            <a:endParaRPr lang="en-US" dirty="0"/>
          </a:p>
        </p:txBody>
      </p:sp>
      <p:sp>
        <p:nvSpPr>
          <p:cNvPr id="4" name="Subtitle 3"/>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119522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Demo</a:t>
            </a:r>
            <a:endParaRPr lang="en-US" dirty="0"/>
          </a:p>
        </p:txBody>
      </p:sp>
      <p:sp>
        <p:nvSpPr>
          <p:cNvPr id="3" name="Title 2"/>
          <p:cNvSpPr>
            <a:spLocks noGrp="1"/>
          </p:cNvSpPr>
          <p:nvPr>
            <p:ph type="ctrTitle"/>
          </p:nvPr>
        </p:nvSpPr>
        <p:spPr/>
        <p:txBody>
          <a:bodyPr/>
          <a:lstStyle/>
          <a:p>
            <a:r>
              <a:rPr lang="en-US" smtClean="0"/>
              <a:t>Slipstream/Product Update</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998241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Prerequisites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44202823"/>
              </p:ext>
            </p:extLst>
          </p:nvPr>
        </p:nvGraphicFramePr>
        <p:xfrm>
          <a:off x="508000" y="1200352"/>
          <a:ext cx="10704514" cy="5302456"/>
        </p:xfrm>
        <a:graphic>
          <a:graphicData uri="http://schemas.openxmlformats.org/drawingml/2006/table">
            <a:tbl>
              <a:tblPr firstRow="1" bandRow="1">
                <a:tableStyleId>{5C22544A-7EE6-4342-B048-85BDC9FD1C3A}</a:tableStyleId>
              </a:tblPr>
              <a:tblGrid>
                <a:gridCol w="2043502"/>
                <a:gridCol w="2769232"/>
                <a:gridCol w="2769232"/>
                <a:gridCol w="3122548"/>
              </a:tblGrid>
              <a:tr h="346589">
                <a:tc>
                  <a:txBody>
                    <a:bodyPr/>
                    <a:lstStyle/>
                    <a:p>
                      <a:endParaRPr lang="en-US" sz="1600" dirty="0"/>
                    </a:p>
                  </a:txBody>
                  <a:tcPr marL="110880" marR="110880" marT="41590" marB="41590"/>
                </a:tc>
                <a:tc>
                  <a:txBody>
                    <a:bodyPr/>
                    <a:lstStyle/>
                    <a:p>
                      <a:r>
                        <a:rPr lang="en-US" sz="1600" dirty="0" smtClean="0"/>
                        <a:t>Notes</a:t>
                      </a:r>
                      <a:endParaRPr lang="en-US" sz="1600" dirty="0"/>
                    </a:p>
                  </a:txBody>
                  <a:tcPr marL="110880" marR="110880" marT="41590" marB="41590"/>
                </a:tc>
                <a:tc>
                  <a:txBody>
                    <a:bodyPr/>
                    <a:lstStyle/>
                    <a:p>
                      <a:r>
                        <a:rPr lang="en-US" sz="1600" dirty="0" smtClean="0"/>
                        <a:t>SQL 2008/2008</a:t>
                      </a:r>
                      <a:r>
                        <a:rPr lang="en-US" sz="1600" baseline="0" dirty="0" smtClean="0"/>
                        <a:t> R2</a:t>
                      </a:r>
                      <a:endParaRPr lang="en-US" sz="1600" dirty="0"/>
                    </a:p>
                  </a:txBody>
                  <a:tcPr marL="110880" marR="110880" marT="41590" marB="41590"/>
                </a:tc>
                <a:tc>
                  <a:txBody>
                    <a:bodyPr/>
                    <a:lstStyle/>
                    <a:p>
                      <a:r>
                        <a:rPr lang="en-US" sz="1600" dirty="0" smtClean="0"/>
                        <a:t>Denali</a:t>
                      </a:r>
                      <a:endParaRPr lang="en-US" sz="1600" dirty="0"/>
                    </a:p>
                  </a:txBody>
                  <a:tcPr marL="110880" marR="110880" marT="41590" marB="41590"/>
                </a:tc>
              </a:tr>
              <a:tr h="1247723">
                <a:tc>
                  <a:txBody>
                    <a:bodyPr/>
                    <a:lstStyle/>
                    <a:p>
                      <a:r>
                        <a:rPr lang="en-US" sz="1400" dirty="0" smtClean="0"/>
                        <a:t>.NET 3.5 SP1</a:t>
                      </a:r>
                      <a:endParaRPr lang="en-US" sz="1400" dirty="0"/>
                    </a:p>
                  </a:txBody>
                  <a:tcPr marL="110880" marR="110880" marT="41590" marB="41590"/>
                </a:tc>
                <a:tc>
                  <a:txBody>
                    <a:bodyPr/>
                    <a:lstStyle/>
                    <a:p>
                      <a:r>
                        <a:rPr lang="en-US" sz="1400" baseline="0" dirty="0" smtClean="0"/>
                        <a:t>Available through WU as an important update or the Download Center. Not included in Vista/Win2008 by default, installation requires a reboot </a:t>
                      </a:r>
                      <a:endParaRPr lang="en-US" sz="1400" dirty="0"/>
                    </a:p>
                  </a:txBody>
                  <a:tcPr marL="110880" marR="110880" marT="41590" marB="41590"/>
                </a:tc>
                <a:tc>
                  <a:txBody>
                    <a:bodyPr/>
                    <a:lstStyle/>
                    <a:p>
                      <a:r>
                        <a:rPr lang="en-US" sz="1400" dirty="0" smtClean="0"/>
                        <a:t>Needed by all features,</a:t>
                      </a:r>
                      <a:r>
                        <a:rPr lang="en-US" sz="1400" baseline="0" dirty="0" smtClean="0"/>
                        <a:t> </a:t>
                      </a:r>
                      <a:r>
                        <a:rPr lang="en-US" sz="1400" dirty="0" smtClean="0"/>
                        <a:t>Setup will </a:t>
                      </a:r>
                      <a:r>
                        <a:rPr lang="en-US" sz="1400" baseline="0" dirty="0" smtClean="0"/>
                        <a:t>install</a:t>
                      </a:r>
                      <a:endParaRPr lang="en-US" sz="1400" dirty="0"/>
                    </a:p>
                  </a:txBody>
                  <a:tcPr marL="110880" marR="110880" marT="41590" marB="4159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Setup does not install</a:t>
                      </a:r>
                      <a:r>
                        <a:rPr lang="en-US" sz="1400" baseline="0" dirty="0" smtClean="0"/>
                        <a:t> and will block if needed and not installed. Required by Reporting Services.</a:t>
                      </a:r>
                      <a:endParaRPr lang="en-US" sz="1400" dirty="0"/>
                    </a:p>
                  </a:txBody>
                  <a:tcPr marL="110880" marR="110880" marT="41590" marB="41590"/>
                </a:tc>
              </a:tr>
              <a:tr h="524731">
                <a:tc>
                  <a:txBody>
                    <a:bodyPr/>
                    <a:lstStyle/>
                    <a:p>
                      <a:r>
                        <a:rPr lang="en-US" sz="1400" dirty="0" smtClean="0"/>
                        <a:t>Power Shell 1.0</a:t>
                      </a:r>
                      <a:endParaRPr lang="en-US" sz="1400" dirty="0"/>
                    </a:p>
                  </a:txBody>
                  <a:tcPr marL="110880" marR="110880" marT="41590" marB="41590"/>
                </a:tc>
                <a:tc>
                  <a:txBody>
                    <a:bodyPr/>
                    <a:lstStyle/>
                    <a:p>
                      <a:endParaRPr lang="en-US" sz="1400" dirty="0"/>
                    </a:p>
                  </a:txBody>
                  <a:tcPr marL="110880" marR="110880" marT="41590" marB="41590"/>
                </a:tc>
                <a:tc>
                  <a:txBody>
                    <a:bodyPr/>
                    <a:lstStyle/>
                    <a:p>
                      <a:r>
                        <a:rPr lang="en-US" sz="1400" dirty="0" smtClean="0"/>
                        <a:t>Setup installs from installation media</a:t>
                      </a:r>
                      <a:endParaRPr lang="en-US" sz="1400" dirty="0"/>
                    </a:p>
                  </a:txBody>
                  <a:tcPr marL="110880" marR="110880" marT="41590" marB="41590"/>
                </a:tc>
                <a:tc>
                  <a:txBody>
                    <a:bodyPr/>
                    <a:lstStyle/>
                    <a:p>
                      <a:r>
                        <a:rPr lang="en-US" sz="1400" dirty="0" smtClean="0"/>
                        <a:t>N/A</a:t>
                      </a:r>
                      <a:endParaRPr lang="en-US" sz="1400" dirty="0"/>
                    </a:p>
                  </a:txBody>
                  <a:tcPr marL="110880" marR="110880" marT="41590" marB="41590"/>
                </a:tc>
              </a:tr>
              <a:tr h="1247723">
                <a:tc>
                  <a:txBody>
                    <a:bodyPr/>
                    <a:lstStyle/>
                    <a:p>
                      <a:r>
                        <a:rPr lang="en-US" sz="1400" dirty="0" smtClean="0"/>
                        <a:t>Power Shell 2.0</a:t>
                      </a:r>
                      <a:endParaRPr lang="en-US" sz="1400" dirty="0"/>
                    </a:p>
                  </a:txBody>
                  <a:tcPr marL="110880" marR="110880" marT="41590" marB="41590"/>
                </a:tc>
                <a:tc>
                  <a:txBody>
                    <a:bodyPr/>
                    <a:lstStyle/>
                    <a:p>
                      <a:r>
                        <a:rPr lang="en-US" sz="1400" baseline="0" dirty="0" smtClean="0"/>
                        <a:t>Available through WU as a recommended update or the Download Center. Not included in Vista/Win2008 by default, installation requires a reboot</a:t>
                      </a:r>
                      <a:endParaRPr lang="en-US" sz="1400" dirty="0"/>
                    </a:p>
                  </a:txBody>
                  <a:tcPr marL="110880" marR="110880" marT="41590" marB="41590"/>
                </a:tc>
                <a:tc>
                  <a:txBody>
                    <a:bodyPr/>
                    <a:lstStyle/>
                    <a:p>
                      <a:r>
                        <a:rPr lang="en-US" sz="1400" dirty="0" smtClean="0"/>
                        <a:t>N/A</a:t>
                      </a:r>
                      <a:endParaRPr lang="en-US" sz="1400" dirty="0"/>
                    </a:p>
                  </a:txBody>
                  <a:tcPr marL="110880" marR="110880" marT="41590" marB="41590"/>
                </a:tc>
                <a:tc>
                  <a:txBody>
                    <a:bodyPr/>
                    <a:lstStyle/>
                    <a:p>
                      <a:r>
                        <a:rPr lang="en-US" sz="1400" dirty="0" smtClean="0"/>
                        <a:t>Setup does not install</a:t>
                      </a:r>
                      <a:r>
                        <a:rPr lang="en-US" sz="1400" baseline="0" dirty="0" smtClean="0"/>
                        <a:t> and will block if needed and not installed. Required by Database Engine and Management Tools.</a:t>
                      </a:r>
                      <a:endParaRPr lang="en-US" sz="1400" dirty="0"/>
                    </a:p>
                  </a:txBody>
                  <a:tcPr marL="110880" marR="110880" marT="41590" marB="41590"/>
                </a:tc>
              </a:tr>
              <a:tr h="745507">
                <a:tc>
                  <a:txBody>
                    <a:bodyPr/>
                    <a:lstStyle/>
                    <a:p>
                      <a:r>
                        <a:rPr lang="en-US" sz="1400" dirty="0" smtClean="0"/>
                        <a:t>.NET 4.0</a:t>
                      </a:r>
                      <a:endParaRPr lang="en-US" sz="1400" dirty="0"/>
                    </a:p>
                  </a:txBody>
                  <a:tcPr marL="110880" marR="110880" marT="41590" marB="41590"/>
                </a:tc>
                <a:tc>
                  <a:txBody>
                    <a:bodyPr/>
                    <a:lstStyle/>
                    <a:p>
                      <a:endParaRPr lang="en-US" sz="1400" dirty="0"/>
                    </a:p>
                  </a:txBody>
                  <a:tcPr marL="110880" marR="110880" marT="41590" marB="41590"/>
                </a:tc>
                <a:tc>
                  <a:txBody>
                    <a:bodyPr/>
                    <a:lstStyle/>
                    <a:p>
                      <a:r>
                        <a:rPr lang="en-US" sz="1400" dirty="0" smtClean="0"/>
                        <a:t>Only Express Core 2008 SP1 or Express</a:t>
                      </a:r>
                      <a:r>
                        <a:rPr lang="en-US" sz="1400" baseline="0" dirty="0" smtClean="0"/>
                        <a:t> Core 2008 R2 supports</a:t>
                      </a:r>
                      <a:endParaRPr lang="en-US" sz="1400" dirty="0"/>
                    </a:p>
                  </a:txBody>
                  <a:tcPr marL="110880" marR="110880" marT="41590" marB="41590"/>
                </a:tc>
                <a:tc>
                  <a:txBody>
                    <a:bodyPr/>
                    <a:lstStyle/>
                    <a:p>
                      <a:r>
                        <a:rPr lang="en-US" sz="1400" dirty="0" smtClean="0"/>
                        <a:t>Setup</a:t>
                      </a:r>
                      <a:r>
                        <a:rPr lang="en-US" sz="1400" baseline="0" dirty="0" smtClean="0"/>
                        <a:t> will install. R</a:t>
                      </a:r>
                      <a:r>
                        <a:rPr lang="en-US" sz="1400" dirty="0" smtClean="0"/>
                        <a:t>equired by all features,</a:t>
                      </a:r>
                      <a:r>
                        <a:rPr lang="en-US" sz="1400" baseline="0" dirty="0" smtClean="0"/>
                        <a:t> except Report Services.</a:t>
                      </a:r>
                      <a:endParaRPr lang="en-US" sz="1400" dirty="0"/>
                    </a:p>
                  </a:txBody>
                  <a:tcPr marL="110880" marR="110880" marT="41590" marB="41590"/>
                </a:tc>
              </a:tr>
              <a:tr h="665452">
                <a:tc>
                  <a:txBody>
                    <a:bodyPr/>
                    <a:lstStyle/>
                    <a:p>
                      <a:r>
                        <a:rPr lang="en-US" sz="1400" dirty="0" smtClean="0">
                          <a:solidFill>
                            <a:srgbClr val="000000"/>
                          </a:solidFill>
                        </a:rPr>
                        <a:t>Critical update for</a:t>
                      </a:r>
                      <a:r>
                        <a:rPr lang="en-US" sz="1400" baseline="0" dirty="0" smtClean="0">
                          <a:solidFill>
                            <a:srgbClr val="000000"/>
                          </a:solidFill>
                        </a:rPr>
                        <a:t> .NET 2.0/3.5</a:t>
                      </a:r>
                      <a:endParaRPr lang="en-US" sz="1400" dirty="0">
                        <a:solidFill>
                          <a:srgbClr val="000000"/>
                        </a:solidFill>
                      </a:endParaRPr>
                    </a:p>
                  </a:txBody>
                  <a:tcPr marL="110880" marR="110880" marT="41590" marB="41590"/>
                </a:tc>
                <a:tc>
                  <a:txBody>
                    <a:bodyPr/>
                    <a:lstStyle/>
                    <a:p>
                      <a:pPr marL="0" marR="0" lvl="3"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KB956250 available through WU</a:t>
                      </a:r>
                      <a:r>
                        <a:rPr lang="en-US" sz="1400" baseline="0" dirty="0" smtClean="0">
                          <a:solidFill>
                            <a:srgbClr val="000000"/>
                          </a:solidFill>
                        </a:rPr>
                        <a:t> and Download Center</a:t>
                      </a:r>
                      <a:endParaRPr lang="en-US" sz="1400" dirty="0" smtClean="0">
                        <a:solidFill>
                          <a:srgbClr val="000000"/>
                        </a:solidFill>
                      </a:endParaRPr>
                    </a:p>
                  </a:txBody>
                  <a:tcPr marL="110880" marR="110880" marT="41590" marB="41590"/>
                </a:tc>
                <a:tc>
                  <a:txBody>
                    <a:bodyPr/>
                    <a:lstStyle/>
                    <a:p>
                      <a:pPr marL="0" marR="0" lvl="3" indent="0" algn="l" defTabSz="914363" rtl="0" eaLnBrk="1" fontAlgn="auto" latinLnBrk="0" hangingPunct="1">
                        <a:lnSpc>
                          <a:spcPct val="100000"/>
                        </a:lnSpc>
                        <a:spcBef>
                          <a:spcPts val="0"/>
                        </a:spcBef>
                        <a:spcAft>
                          <a:spcPts val="0"/>
                        </a:spcAft>
                        <a:buClrTx/>
                        <a:buSzTx/>
                        <a:buFontTx/>
                        <a:buNone/>
                        <a:tabLst/>
                        <a:defRPr/>
                      </a:pPr>
                      <a:r>
                        <a:rPr lang="en-US" sz="1400" dirty="0" smtClean="0"/>
                        <a:t>N/A</a:t>
                      </a:r>
                    </a:p>
                    <a:p>
                      <a:pPr marL="0" marR="0" lvl="3" indent="0" algn="l" defTabSz="914363"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endParaRPr>
                    </a:p>
                  </a:txBody>
                  <a:tcPr marL="110880" marR="110880" marT="41590" marB="41590"/>
                </a:tc>
                <a:tc>
                  <a:txBody>
                    <a:bodyPr/>
                    <a:lstStyle/>
                    <a:p>
                      <a:pPr marL="0" marR="0" lvl="2"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Setup</a:t>
                      </a:r>
                      <a:r>
                        <a:rPr lang="en-US" sz="1400" baseline="0" dirty="0" smtClean="0">
                          <a:solidFill>
                            <a:srgbClr val="000000"/>
                          </a:solidFill>
                        </a:rPr>
                        <a:t> will block if not installed</a:t>
                      </a:r>
                      <a:endParaRPr lang="en-US" sz="1400" dirty="0" smtClean="0">
                        <a:solidFill>
                          <a:srgbClr val="000000"/>
                        </a:solidFill>
                      </a:endParaRPr>
                    </a:p>
                  </a:txBody>
                  <a:tcPr marL="110880" marR="110880" marT="41590" marB="41590"/>
                </a:tc>
              </a:tr>
              <a:tr h="524731">
                <a:tc>
                  <a:txBody>
                    <a:bodyPr/>
                    <a:lstStyle/>
                    <a:p>
                      <a:r>
                        <a:rPr lang="en-US" sz="1400" dirty="0" smtClean="0">
                          <a:solidFill>
                            <a:srgbClr val="000000"/>
                          </a:solidFill>
                        </a:rPr>
                        <a:t>Windows</a:t>
                      </a:r>
                      <a:r>
                        <a:rPr lang="en-US" sz="1400" baseline="0" dirty="0" smtClean="0">
                          <a:solidFill>
                            <a:srgbClr val="000000"/>
                          </a:solidFill>
                        </a:rPr>
                        <a:t> 2003 Critical Update</a:t>
                      </a:r>
                      <a:endParaRPr lang="en-US" sz="1400" dirty="0">
                        <a:solidFill>
                          <a:srgbClr val="000000"/>
                        </a:solidFill>
                      </a:endParaRPr>
                    </a:p>
                  </a:txBody>
                  <a:tcPr marL="110880" marR="110880" marT="41590" marB="41590"/>
                </a:tc>
                <a:tc>
                  <a:txBody>
                    <a:bodyPr/>
                    <a:lstStyle/>
                    <a:p>
                      <a:pPr marL="0" marR="0" lvl="3" indent="0" algn="l" defTabSz="914363" rtl="0" eaLnBrk="1" fontAlgn="auto" latinLnBrk="0" hangingPunct="1">
                        <a:lnSpc>
                          <a:spcPct val="100000"/>
                        </a:lnSpc>
                        <a:spcBef>
                          <a:spcPts val="0"/>
                        </a:spcBef>
                        <a:spcAft>
                          <a:spcPts val="0"/>
                        </a:spcAft>
                        <a:buClrTx/>
                        <a:buSzTx/>
                        <a:buFontTx/>
                        <a:buNone/>
                        <a:tabLst/>
                        <a:defRPr/>
                      </a:pPr>
                      <a:endParaRPr lang="en-US" sz="1400" dirty="0" smtClean="0">
                        <a:solidFill>
                          <a:srgbClr val="000000"/>
                        </a:solidFill>
                      </a:endParaRPr>
                    </a:p>
                  </a:txBody>
                  <a:tcPr marL="110880" marR="110880" marT="41590" marB="41590"/>
                </a:tc>
                <a:tc>
                  <a:txBody>
                    <a:bodyPr/>
                    <a:lstStyle/>
                    <a:p>
                      <a:pPr marL="0" marR="0" lvl="3"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KB937444</a:t>
                      </a:r>
                    </a:p>
                  </a:txBody>
                  <a:tcPr marL="110880" marR="110880" marT="41590" marB="41590"/>
                </a:tc>
                <a:tc>
                  <a:txBody>
                    <a:bodyPr/>
                    <a:lstStyle/>
                    <a:p>
                      <a:r>
                        <a:rPr lang="en-US" sz="1400" dirty="0" smtClean="0">
                          <a:solidFill>
                            <a:srgbClr val="000000"/>
                          </a:solidFill>
                        </a:rPr>
                        <a:t>N/A</a:t>
                      </a:r>
                      <a:endParaRPr lang="en-US" sz="1400" dirty="0">
                        <a:solidFill>
                          <a:srgbClr val="000000"/>
                        </a:solidFill>
                      </a:endParaRPr>
                    </a:p>
                  </a:txBody>
                  <a:tcPr marL="110880" marR="110880" marT="41590" marB="41590"/>
                </a:tc>
              </a:tr>
            </a:tbl>
          </a:graphicData>
        </a:graphic>
      </p:graphicFrame>
    </p:spTree>
    <p:extLst>
      <p:ext uri="{BB962C8B-B14F-4D97-AF65-F5344CB8AC3E}">
        <p14:creationId xmlns:p14="http://schemas.microsoft.com/office/powerpoint/2010/main" val="270870237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 Update User Interface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87" y="909638"/>
            <a:ext cx="771525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20315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Troubleshooting Tips</a:t>
            </a:r>
            <a:endParaRPr lang="en-US" dirty="0"/>
          </a:p>
        </p:txBody>
      </p:sp>
      <p:sp>
        <p:nvSpPr>
          <p:cNvPr id="3" name="Text Placeholder 2"/>
          <p:cNvSpPr>
            <a:spLocks noGrp="1"/>
          </p:cNvSpPr>
          <p:nvPr>
            <p:ph type="body" sz="quarter" idx="10"/>
          </p:nvPr>
        </p:nvSpPr>
        <p:spPr/>
        <p:txBody>
          <a:bodyPr/>
          <a:lstStyle/>
          <a:p>
            <a:r>
              <a:rPr lang="en-US" smtClean="0"/>
              <a:t>Denali log files are created at </a:t>
            </a:r>
          </a:p>
          <a:p>
            <a:pPr lvl="1"/>
            <a:r>
              <a:rPr lang="nn-NO" smtClean="0"/>
              <a:t>%ProgramFiles%\Microsoft SQL Server\110\Setup Bootstrap\Log</a:t>
            </a:r>
            <a:endParaRPr lang="en-US" smtClean="0"/>
          </a:p>
          <a:p>
            <a:pPr marL="613726" lvl="1" indent="0">
              <a:buNone/>
            </a:pPr>
            <a:r>
              <a:rPr lang="en-US" i="1" smtClean="0"/>
              <a:t>Note: For SQL Server 2008, use 100 instead of 110</a:t>
            </a:r>
          </a:p>
          <a:p>
            <a:r>
              <a:rPr lang="nn-NO" smtClean="0"/>
              <a:t>First, look at Summary.txt</a:t>
            </a:r>
          </a:p>
          <a:p>
            <a:r>
              <a:rPr lang="nn-NO" smtClean="0"/>
              <a:t>Next, look at detail.txt log and search for </a:t>
            </a:r>
            <a:r>
              <a:rPr lang="en-US" smtClean="0"/>
              <a:t>“</a:t>
            </a:r>
            <a:r>
              <a:rPr lang="nn-NO" smtClean="0"/>
              <a:t>Error:</a:t>
            </a:r>
            <a:r>
              <a:rPr lang="en-US" smtClean="0"/>
              <a:t>”</a:t>
            </a:r>
          </a:p>
          <a:p>
            <a:r>
              <a:rPr lang="en-US" smtClean="0"/>
              <a:t>If Setup does not seem to launch at all, view sqlsetup.log at %temp%</a:t>
            </a:r>
          </a:p>
          <a:p>
            <a:r>
              <a:rPr lang="en-US" smtClean="0"/>
              <a:t>MSI log files, search for “Value 3”</a:t>
            </a:r>
            <a:endParaRPr lang="en-US" dirty="0" smtClean="0"/>
          </a:p>
        </p:txBody>
      </p:sp>
    </p:spTree>
    <p:extLst>
      <p:ext uri="{BB962C8B-B14F-4D97-AF65-F5344CB8AC3E}">
        <p14:creationId xmlns:p14="http://schemas.microsoft.com/office/powerpoint/2010/main" val="255046881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Upgrade</a:t>
            </a:r>
            <a:endParaRPr lang="en-US" dirty="0"/>
          </a:p>
        </p:txBody>
      </p:sp>
      <p:sp>
        <p:nvSpPr>
          <p:cNvPr id="3" name="Text Placeholder 2"/>
          <p:cNvSpPr>
            <a:spLocks noGrp="1"/>
          </p:cNvSpPr>
          <p:nvPr>
            <p:ph type="body" sz="quarter" idx="10"/>
          </p:nvPr>
        </p:nvSpPr>
        <p:spPr/>
        <p:txBody>
          <a:bodyPr/>
          <a:lstStyle/>
          <a:p>
            <a:r>
              <a:rPr lang="en-US" smtClean="0"/>
              <a:t>See my blog post at </a:t>
            </a:r>
            <a:r>
              <a:rPr lang="en-US" sz="2400" smtClean="0">
                <a:hlinkClick r:id="rId2"/>
              </a:rPr>
              <a:t>http://blogs.msdn.com/b/petersad/archive/2011/01/24/how-to-perform-an-sql-server-edition-upgrade.aspx</a:t>
            </a:r>
            <a:endParaRPr lang="en-US" sz="2400" dirty="0"/>
          </a:p>
        </p:txBody>
      </p:sp>
    </p:spTree>
    <p:extLst>
      <p:ext uri="{BB962C8B-B14F-4D97-AF65-F5344CB8AC3E}">
        <p14:creationId xmlns:p14="http://schemas.microsoft.com/office/powerpoint/2010/main" val="75813586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2008 Upgrade Assistant</a:t>
            </a:r>
            <a:endParaRPr lang="en-US" dirty="0"/>
          </a:p>
        </p:txBody>
      </p:sp>
      <p:sp>
        <p:nvSpPr>
          <p:cNvPr id="3" name="Text Placeholder 2"/>
          <p:cNvSpPr>
            <a:spLocks noGrp="1"/>
          </p:cNvSpPr>
          <p:nvPr>
            <p:ph type="body" sz="quarter" idx="10"/>
          </p:nvPr>
        </p:nvSpPr>
        <p:spPr/>
        <p:txBody>
          <a:bodyPr/>
          <a:lstStyle/>
          <a:p>
            <a:r>
              <a:rPr lang="en-US" smtClean="0"/>
              <a:t>Used for </a:t>
            </a:r>
            <a:r>
              <a:rPr lang="en-US" b="1" smtClean="0"/>
              <a:t>Application Compatibility Testing (ACT) </a:t>
            </a:r>
          </a:p>
          <a:p>
            <a:r>
              <a:rPr lang="en-US" smtClean="0"/>
              <a:t>Allows testing of actual T-SQL execution</a:t>
            </a:r>
          </a:p>
          <a:p>
            <a:r>
              <a:rPr lang="en-US" smtClean="0"/>
              <a:t>Detects changes in execution method, path and results</a:t>
            </a:r>
          </a:p>
          <a:p>
            <a:r>
              <a:rPr lang="en-US" smtClean="0"/>
              <a:t>Leverages Profiler/Trace capability</a:t>
            </a:r>
          </a:p>
          <a:p>
            <a:r>
              <a:rPr lang="en-US" smtClean="0"/>
              <a:t>Collaborative development among SQL Server development team, DPE, and Scalability Experts</a:t>
            </a:r>
          </a:p>
          <a:p>
            <a:r>
              <a:rPr lang="en-US" smtClean="0"/>
              <a:t>Free download from </a:t>
            </a:r>
            <a:r>
              <a:rPr lang="en-US" smtClean="0">
                <a:hlinkClick r:id="rId2"/>
              </a:rPr>
              <a:t>www.scalabilityexperts.com/ssua</a:t>
            </a:r>
            <a:endParaRPr lang="en-US" smtClean="0"/>
          </a:p>
          <a:p>
            <a:pPr>
              <a:buNone/>
            </a:pPr>
            <a:endParaRPr lang="en-US" smtClean="0"/>
          </a:p>
          <a:p>
            <a:endParaRPr lang="en-US" smtClean="0"/>
          </a:p>
          <a:p>
            <a:endParaRPr lang="en-US" smtClean="0"/>
          </a:p>
          <a:p>
            <a:endParaRPr lang="en-US" b="1" u="sng" smtClean="0"/>
          </a:p>
          <a:p>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Database Platform (DAT)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3125373"/>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t>Try the new SQL Server Mission Critical </a:t>
            </a:r>
            <a:r>
              <a:rPr lang="en-US" sz="2400" dirty="0" err="1" smtClean="0"/>
              <a:t>BareMetal</a:t>
            </a:r>
            <a:r>
              <a:rPr lang="en-US" sz="2400" dirty="0" smtClean="0"/>
              <a:t> Hand’s on-Labs</a:t>
            </a:r>
            <a:endParaRPr lang="en-US" sz="2400" dirty="0"/>
          </a:p>
        </p:txBody>
      </p:sp>
      <p:sp>
        <p:nvSpPr>
          <p:cNvPr id="17" name="Rectangle 16"/>
          <p:cNvSpPr/>
          <p:nvPr/>
        </p:nvSpPr>
        <p:spPr bwMode="auto">
          <a:xfrm>
            <a:off x="507868" y="1256675"/>
            <a:ext cx="11173090" cy="168046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1" indent="-460375">
              <a:lnSpc>
                <a:spcPct val="90000"/>
              </a:lnSpc>
              <a:spcBef>
                <a:spcPct val="20000"/>
              </a:spcBef>
              <a:buSzPct val="90000"/>
              <a:buBlip>
                <a:blip r:embed="rId3"/>
              </a:buBlip>
            </a:pPr>
            <a:r>
              <a:rPr lang="en-US" sz="2400" dirty="0" smtClean="0"/>
              <a:t>Visit the updated website for SQL Server</a:t>
            </a:r>
            <a:r>
              <a:rPr lang="en-US" sz="2400" dirty="0">
                <a:solidFill>
                  <a:srgbClr val="FFFFFF"/>
                </a:solidFill>
              </a:rPr>
              <a:t>®</a:t>
            </a:r>
            <a:r>
              <a:rPr lang="en-US" sz="2400" dirty="0" smtClean="0"/>
              <a:t> Code Name “Denali” on </a:t>
            </a:r>
            <a:r>
              <a:rPr lang="en-US" sz="2400" u="sng" dirty="0">
                <a:hlinkClick r:id="rId4"/>
              </a:rPr>
              <a:t>www.microsoft.com/sqlserver</a:t>
            </a:r>
            <a:r>
              <a:rPr lang="en-US" sz="2400" dirty="0"/>
              <a:t> </a:t>
            </a:r>
            <a:r>
              <a:rPr lang="en-US" sz="2400" dirty="0" smtClean="0"/>
              <a:t>and sign to be notified when the next                                CTP is available</a:t>
            </a:r>
          </a:p>
          <a:p>
            <a:pPr marL="460375" lvl="1" indent="-460375">
              <a:lnSpc>
                <a:spcPct val="90000"/>
              </a:lnSpc>
              <a:spcBef>
                <a:spcPct val="20000"/>
              </a:spcBef>
              <a:buSzPct val="90000"/>
              <a:buBlip>
                <a:blip r:embed="rId3"/>
              </a:buBlip>
            </a:pPr>
            <a:r>
              <a:rPr lang="en-US" sz="2400" dirty="0" smtClean="0"/>
              <a:t>Follow </a:t>
            </a:r>
            <a:r>
              <a:rPr lang="en-US" sz="2400" dirty="0"/>
              <a:t>the @SQLServer Twitter account to watch for </a:t>
            </a:r>
            <a:r>
              <a:rPr lang="en-US" sz="2400" dirty="0" smtClean="0"/>
              <a:t>updates</a:t>
            </a:r>
            <a:endParaRPr lang="en-US" sz="2400" dirty="0"/>
          </a:p>
        </p:txBody>
      </p:sp>
      <p:sp>
        <p:nvSpPr>
          <p:cNvPr id="9" name="Rectangle 8"/>
          <p:cNvSpPr/>
          <p:nvPr/>
        </p:nvSpPr>
        <p:spPr bwMode="auto">
          <a:xfrm>
            <a:off x="507868" y="3936990"/>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t>Visit the </a:t>
            </a:r>
            <a:r>
              <a:rPr lang="en-US" sz="2400" dirty="0">
                <a:solidFill>
                  <a:srgbClr val="FFFFFF"/>
                </a:solidFill>
              </a:rPr>
              <a:t>SQL </a:t>
            </a:r>
            <a:r>
              <a:rPr lang="en-US" sz="2400" dirty="0" smtClean="0">
                <a:solidFill>
                  <a:srgbClr val="FFFFFF"/>
                </a:solidFill>
              </a:rPr>
              <a:t>Server Product Demo Stations in the DBI Track section of the </a:t>
            </a:r>
            <a:r>
              <a:rPr lang="en-US" sz="2400" dirty="0">
                <a:solidFill>
                  <a:srgbClr val="FFFFFF">
                    <a:alpha val="99000"/>
                  </a:srgbClr>
                </a:solidFill>
              </a:rPr>
              <a:t>Expo/TLC </a:t>
            </a:r>
            <a:r>
              <a:rPr lang="en-US" sz="2400" dirty="0" smtClean="0">
                <a:solidFill>
                  <a:srgbClr val="FFFFFF">
                    <a:alpha val="99000"/>
                  </a:srgbClr>
                </a:solidFill>
              </a:rPr>
              <a:t>Hall</a:t>
            </a:r>
            <a:r>
              <a:rPr lang="en-US" sz="2400" dirty="0" smtClean="0">
                <a:solidFill>
                  <a:srgbClr val="FFFFFF"/>
                </a:solidFill>
              </a:rPr>
              <a:t>. </a:t>
            </a:r>
            <a:r>
              <a:rPr lang="en-US" sz="2400" dirty="0" smtClean="0"/>
              <a:t>Bring </a:t>
            </a:r>
            <a:r>
              <a:rPr lang="en-US" sz="2400" dirty="0"/>
              <a:t>your questions, ideas and </a:t>
            </a:r>
            <a:r>
              <a:rPr lang="en-US" sz="2400" dirty="0" smtClean="0"/>
              <a:t>conversations!</a:t>
            </a:r>
          </a:p>
          <a:p>
            <a:pPr marL="460375" lvl="0" indent="-460375">
              <a:lnSpc>
                <a:spcPct val="90000"/>
              </a:lnSpc>
              <a:spcBef>
                <a:spcPct val="20000"/>
              </a:spcBef>
              <a:buSzPct val="90000"/>
              <a:buBlip>
                <a:blip r:embed="rId3"/>
              </a:buBlip>
            </a:pPr>
            <a:endParaRPr lang="en-US" sz="2400" dirty="0"/>
          </a:p>
          <a:p>
            <a:pPr marL="460375" lvl="0" indent="-460375">
              <a:lnSpc>
                <a:spcPct val="90000"/>
              </a:lnSpc>
              <a:spcBef>
                <a:spcPct val="20000"/>
              </a:spcBef>
              <a:buSzPct val="90000"/>
              <a:buBlip>
                <a:blip r:embed="rId3"/>
              </a:buBlip>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592380617"/>
              </p:ext>
            </p:extLst>
          </p:nvPr>
        </p:nvGraphicFramePr>
        <p:xfrm>
          <a:off x="637823" y="4940238"/>
          <a:ext cx="10938934" cy="672084"/>
        </p:xfrm>
        <a:graphic>
          <a:graphicData uri="http://schemas.openxmlformats.org/drawingml/2006/table">
            <a:tbl>
              <a:tblPr firstRow="1" firstCol="1" bandRow="1">
                <a:tableStyleId>{5C22544A-7EE6-4342-B048-85BDC9FD1C3A}</a:tableStyleId>
              </a:tblPr>
              <a:tblGrid>
                <a:gridCol w="5469467"/>
                <a:gridCol w="5469467"/>
              </a:tblGrid>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Security &amp; Management</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Optimization and Scalability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r>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Programmability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Warehousing</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r>
              <a:tr h="217538">
                <a:tc>
                  <a:txBody>
                    <a:bodyPr/>
                    <a:lstStyle/>
                    <a:p>
                      <a:pPr marL="171450" marR="0" indent="-171450">
                        <a:lnSpc>
                          <a:spcPct val="115000"/>
                        </a:lnSpc>
                        <a:spcBef>
                          <a:spcPts val="0"/>
                        </a:spcBef>
                        <a:spcAft>
                          <a:spcPts val="0"/>
                        </a:spcAft>
                        <a:buFont typeface="Arial" pitchFamily="34" charset="0"/>
                        <a:buChar char="•"/>
                      </a:pPr>
                      <a:r>
                        <a:rPr lang="en-US" sz="1400" b="0" kern="1200" dirty="0">
                          <a:solidFill>
                            <a:srgbClr val="FFFFFF"/>
                          </a:solidFill>
                          <a:effectLst/>
                        </a:rPr>
                        <a:t>Microsoft® SQL Server® Mission Critical</a:t>
                      </a:r>
                      <a:endParaRPr lang="en-US" sz="1400" b="0" dirty="0">
                        <a:solidFill>
                          <a:srgbClr val="FFFFFF"/>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Integration</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r>
            </a:tbl>
          </a:graphicData>
        </a:graphic>
      </p:graphicFrame>
    </p:spTree>
    <p:extLst>
      <p:ext uri="{BB962C8B-B14F-4D97-AF65-F5344CB8AC3E}">
        <p14:creationId xmlns:p14="http://schemas.microsoft.com/office/powerpoint/2010/main" val="165668931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12437281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35098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491788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8" y="3051283"/>
            <a:ext cx="4491655" cy="755435"/>
          </a:xfrm>
          <a:prstGeom prst="rect">
            <a:avLst/>
          </a:prstGeom>
          <a:noFill/>
          <a:ln>
            <a:noFill/>
          </a:ln>
        </p:spPr>
      </p:pic>
      <p:sp>
        <p:nvSpPr>
          <p:cNvPr id="5" name="Text Box 3"/>
          <p:cNvSpPr txBox="1">
            <a:spLocks noChangeArrowheads="1"/>
          </p:cNvSpPr>
          <p:nvPr/>
        </p:nvSpPr>
        <p:spPr bwMode="blackWhite">
          <a:xfrm>
            <a:off x="507868" y="6083574"/>
            <a:ext cx="11173090" cy="841237"/>
          </a:xfrm>
          <a:prstGeom prst="rect">
            <a:avLst/>
          </a:prstGeom>
          <a:noFill/>
          <a:ln w="12700">
            <a:noFill/>
            <a:miter lim="800000"/>
            <a:headEnd type="none" w="sm" len="sm"/>
            <a:tailEnd type="none" w="sm" len="sm"/>
          </a:ln>
          <a:effectLst/>
        </p:spPr>
        <p:txBody>
          <a:bodyPr vert="horz" wrap="square" lIns="121879" tIns="60940" rIns="121879" bIns="60940" numCol="1" anchor="t" anchorCtr="0" compatLnSpc="1">
            <a:prstTxWarp prst="textNoShape">
              <a:avLst/>
            </a:prstTxWarp>
            <a:spAutoFit/>
          </a:bodyPr>
          <a:lstStyle/>
          <a:p>
            <a:pPr algn="ctr" defTabSz="1218585" eaLnBrk="0" hangingPunct="0"/>
            <a:r>
              <a:rPr lang="en-US" sz="900" dirty="0">
                <a:gradFill>
                  <a:gsLst>
                    <a:gs pos="0">
                      <a:schemeClr val="tx1"/>
                    </a:gs>
                    <a:gs pos="100000">
                      <a:schemeClr val="tx1"/>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1218585" eaLnBrk="0" hangingPunct="0"/>
            <a:r>
              <a:rPr lang="en-US" sz="9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br>
              <a:rPr lang="en-US" sz="900" dirty="0">
                <a:gradFill>
                  <a:gsLst>
                    <a:gs pos="0">
                      <a:schemeClr val="tx1"/>
                    </a:gs>
                    <a:gs pos="100000">
                      <a:schemeClr val="tx1"/>
                    </a:gs>
                  </a:gsLst>
                  <a:lin ang="5400000" scaled="0"/>
                </a:gradFill>
                <a:latin typeface="Segoe UI" pitchFamily="34" charset="0"/>
                <a:cs typeface="Arial" charset="0"/>
              </a:rPr>
            </a:br>
            <a:r>
              <a:rPr lang="en-US" sz="900" dirty="0">
                <a:gradFill>
                  <a:gsLst>
                    <a:gs pos="0">
                      <a:schemeClr val="tx1"/>
                    </a:gs>
                    <a:gs pos="100000">
                      <a:schemeClr val="tx1"/>
                    </a:gs>
                  </a:gsLst>
                  <a:lin ang="5400000" scaled="0"/>
                </a:gradFill>
                <a:latin typeface="Segoe UI" pitchFamily="34" charset="0"/>
                <a:cs typeface="Arial" charset="0"/>
              </a:rPr>
              <a:t>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8750672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Upgrade Planning – Pre-Upgrade</a:t>
            </a:r>
            <a:endParaRPr lang="en-US" dirty="0"/>
          </a:p>
        </p:txBody>
      </p:sp>
      <p:sp>
        <p:nvSpPr>
          <p:cNvPr id="3" name="Text Placeholder 2"/>
          <p:cNvSpPr>
            <a:spLocks noGrp="1"/>
          </p:cNvSpPr>
          <p:nvPr>
            <p:ph type="body" sz="quarter" idx="10"/>
          </p:nvPr>
        </p:nvSpPr>
        <p:spPr>
          <a:xfrm>
            <a:off x="519112" y="1447799"/>
            <a:ext cx="11149013" cy="3828740"/>
          </a:xfrm>
        </p:spPr>
        <p:txBody>
          <a:bodyPr/>
          <a:lstStyle/>
          <a:p>
            <a:r>
              <a:rPr lang="en-US" dirty="0" smtClean="0"/>
              <a:t>Check environment</a:t>
            </a:r>
          </a:p>
          <a:p>
            <a:pPr lvl="1"/>
            <a:r>
              <a:rPr lang="en-US" dirty="0" smtClean="0"/>
              <a:t>Run SQL Server Upgrade Advisor</a:t>
            </a:r>
          </a:p>
          <a:p>
            <a:pPr lvl="1"/>
            <a:r>
              <a:rPr lang="en-US" dirty="0" smtClean="0"/>
              <a:t>Run SQL Server Best Practices Analyzer (BPA)</a:t>
            </a:r>
          </a:p>
          <a:p>
            <a:pPr lvl="1"/>
            <a:r>
              <a:rPr lang="en-US" dirty="0" smtClean="0"/>
              <a:t>Check database consistency (DBCC CHECKDB)</a:t>
            </a:r>
          </a:p>
          <a:p>
            <a:pPr lvl="1"/>
            <a:r>
              <a:rPr lang="en-US" dirty="0" smtClean="0"/>
              <a:t>Reduce database size (DBCC SHRINKDATABASE)</a:t>
            </a:r>
          </a:p>
          <a:p>
            <a:pPr lvl="1"/>
            <a:r>
              <a:rPr lang="en-US" dirty="0" smtClean="0"/>
              <a:t>Should trace flags be carried forward?</a:t>
            </a:r>
          </a:p>
          <a:p>
            <a:r>
              <a:rPr lang="en-US" dirty="0" smtClean="0"/>
              <a:t>Back up your environment</a:t>
            </a:r>
          </a:p>
          <a:p>
            <a:pPr lvl="1"/>
            <a:r>
              <a:rPr lang="en-US" dirty="0" smtClean="0"/>
              <a:t>System and user databases including DTS/SSIS packages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565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a:t>
            </a:r>
            <a:r>
              <a:rPr lang="en-US" baseline="0" dirty="0" smtClean="0"/>
              <a:t> Planning </a:t>
            </a:r>
            <a:r>
              <a:rPr lang="en-US" dirty="0"/>
              <a:t>– </a:t>
            </a:r>
            <a:r>
              <a:rPr lang="en-US" baseline="0" dirty="0" smtClean="0"/>
              <a:t>The Upgrade</a:t>
            </a:r>
            <a:endParaRPr lang="en-US" dirty="0"/>
          </a:p>
        </p:txBody>
      </p:sp>
      <p:sp>
        <p:nvSpPr>
          <p:cNvPr id="3" name="Text Placeholder 2"/>
          <p:cNvSpPr>
            <a:spLocks noGrp="1"/>
          </p:cNvSpPr>
          <p:nvPr>
            <p:ph type="body" sz="quarter" idx="10"/>
          </p:nvPr>
        </p:nvSpPr>
        <p:spPr/>
        <p:txBody>
          <a:bodyPr/>
          <a:lstStyle/>
          <a:p>
            <a:r>
              <a:rPr lang="en-US" dirty="0" smtClean="0"/>
              <a:t>Document the process</a:t>
            </a:r>
          </a:p>
          <a:p>
            <a:r>
              <a:rPr lang="en-US" dirty="0" smtClean="0"/>
              <a:t>Perform the upgrade</a:t>
            </a:r>
          </a:p>
          <a:p>
            <a:r>
              <a:rPr lang="en-US" dirty="0" smtClean="0"/>
              <a:t>Check server, storage and network health</a:t>
            </a:r>
          </a:p>
          <a:p>
            <a:r>
              <a:rPr lang="en-US" dirty="0" smtClean="0"/>
              <a:t>Back up databases after upgrading</a:t>
            </a:r>
            <a:endParaRPr lang="en-US" baseline="0" dirty="0" smtClean="0"/>
          </a:p>
          <a:p>
            <a:r>
              <a:rPr lang="en-US" dirty="0" smtClean="0"/>
              <a:t>Go/No-go (Checkpoint)</a:t>
            </a:r>
          </a:p>
          <a:p>
            <a:pPr lvl="1"/>
            <a:r>
              <a:rPr lang="en-US" dirty="0" smtClean="0">
                <a:cs typeface="Calibri"/>
              </a:rPr>
              <a:t>Troubleshoot if there was a failure</a:t>
            </a:r>
          </a:p>
          <a:p>
            <a:pPr lvl="1"/>
            <a:r>
              <a:rPr lang="en-US" dirty="0">
                <a:cs typeface="Calibri"/>
              </a:rPr>
              <a:t>Determine </a:t>
            </a:r>
            <a:r>
              <a:rPr lang="en-US" dirty="0" smtClean="0">
                <a:cs typeface="Calibri"/>
              </a:rPr>
              <a:t>whether </a:t>
            </a:r>
            <a:r>
              <a:rPr lang="en-US" dirty="0">
                <a:cs typeface="Calibri"/>
              </a:rPr>
              <a:t>you need to </a:t>
            </a:r>
            <a:r>
              <a:rPr lang="en-US" dirty="0" smtClean="0">
                <a:cs typeface="Calibri"/>
              </a:rPr>
              <a:t>roll back</a:t>
            </a:r>
          </a:p>
          <a:p>
            <a:pPr lvl="1"/>
            <a:r>
              <a:rPr lang="en-US" dirty="0" smtClean="0">
                <a:cs typeface="Calibri"/>
              </a:rPr>
              <a:t>Sanity test your upgrade</a:t>
            </a:r>
            <a:endParaRPr lang="en-US" dirty="0">
              <a:cs typeface="Calibri"/>
            </a:endParaRPr>
          </a:p>
          <a:p>
            <a:pPr lvl="1"/>
            <a:endParaRPr lang="en-US" dirty="0" smtClean="0"/>
          </a:p>
          <a:p>
            <a:pPr lvl="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Upgrade Planning – Post-Upgrade</a:t>
            </a:r>
            <a:endParaRPr lang="en-US" dirty="0"/>
          </a:p>
        </p:txBody>
      </p:sp>
      <p:sp>
        <p:nvSpPr>
          <p:cNvPr id="3" name="Text Placeholder 2"/>
          <p:cNvSpPr>
            <a:spLocks noGrp="1"/>
          </p:cNvSpPr>
          <p:nvPr>
            <p:ph type="body" sz="quarter" idx="10"/>
          </p:nvPr>
        </p:nvSpPr>
        <p:spPr/>
        <p:txBody>
          <a:bodyPr/>
          <a:lstStyle/>
          <a:p>
            <a:r>
              <a:rPr lang="en-US" smtClean="0"/>
              <a:t>Integrate the new installation into the environment</a:t>
            </a:r>
          </a:p>
          <a:p>
            <a:r>
              <a:rPr lang="en-US" smtClean="0"/>
              <a:t>Conduct end-to-end application acceptance</a:t>
            </a:r>
          </a:p>
          <a:p>
            <a:r>
              <a:rPr lang="en-US" smtClean="0"/>
              <a:t>Decommission/uninstall old hardware/installation </a:t>
            </a:r>
            <a:br>
              <a:rPr lang="en-US" smtClean="0"/>
            </a:br>
            <a:r>
              <a:rPr lang="en-US" smtClean="0"/>
              <a:t>for side-by-side</a:t>
            </a:r>
          </a:p>
          <a:p>
            <a:r>
              <a:rPr lang="en-US" smtClean="0"/>
              <a:t>Revisit Upgrade Advisor suggestions</a:t>
            </a:r>
          </a:p>
          <a:p>
            <a:r>
              <a:rPr lang="en-US" smtClean="0"/>
              <a:t>Run SQL Server BPA again</a:t>
            </a:r>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Upgrade Planning – Post-Upgrade</a:t>
            </a:r>
            <a:endParaRPr lang="en-US" dirty="0"/>
          </a:p>
        </p:txBody>
      </p:sp>
      <p:sp>
        <p:nvSpPr>
          <p:cNvPr id="3" name="Text Placeholder 2"/>
          <p:cNvSpPr>
            <a:spLocks noGrp="1"/>
          </p:cNvSpPr>
          <p:nvPr>
            <p:ph type="body" sz="quarter" idx="10"/>
          </p:nvPr>
        </p:nvSpPr>
        <p:spPr/>
        <p:txBody>
          <a:bodyPr/>
          <a:lstStyle/>
          <a:p>
            <a:r>
              <a:rPr lang="en-US" smtClean="0"/>
              <a:t>Ensure optimum performance by</a:t>
            </a:r>
          </a:p>
          <a:p>
            <a:pPr lvl="1"/>
            <a:r>
              <a:rPr lang="en-US" smtClean="0"/>
              <a:t>Executing DBCC CHECKDB WITH DATA_PURITY</a:t>
            </a:r>
          </a:p>
          <a:p>
            <a:pPr lvl="1"/>
            <a:r>
              <a:rPr lang="en-US" smtClean="0"/>
              <a:t>Executing DBCC UPDATEUSAGE</a:t>
            </a:r>
          </a:p>
          <a:p>
            <a:pPr lvl="1"/>
            <a:r>
              <a:rPr lang="en-US" smtClean="0"/>
              <a:t>Ensuring that autostats are turned on</a:t>
            </a:r>
          </a:p>
          <a:p>
            <a:r>
              <a:rPr lang="en-US" smtClean="0"/>
              <a:t>Keep current with critical and security updates</a:t>
            </a:r>
            <a:endParaRPr lang="en-US" dirty="0"/>
          </a:p>
        </p:txBody>
      </p:sp>
    </p:spTree>
    <p:extLst>
      <p:ext uri="{BB962C8B-B14F-4D97-AF65-F5344CB8AC3E}">
        <p14:creationId xmlns:p14="http://schemas.microsoft.com/office/powerpoint/2010/main" val="230861010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732F92410EA44A852C867E20FDE40B" ma:contentTypeVersion="0" ma:contentTypeDescription="Create a new document." ma:contentTypeScope="" ma:versionID="f9beb7bccba9db129ba35bb8827dc82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7394AC7-F606-4A43-BDAD-683FBA9DF940}">
  <ds:schemaRefs>
    <ds:schemaRef ds:uri="http://schemas.microsoft.com/sharepoint/v3/contenttype/forms"/>
  </ds:schemaRefs>
</ds:datastoreItem>
</file>

<file path=customXml/itemProps2.xml><?xml version="1.0" encoding="utf-8"?>
<ds:datastoreItem xmlns:ds="http://schemas.openxmlformats.org/officeDocument/2006/customXml" ds:itemID="{98F71667-5E5B-4D6A-8797-9A5E33B94C6F}">
  <ds:schemaRef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0A835E6A-ED94-4E71-9D84-031B53B69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TENA09-FINAL</Template>
  <TotalTime>5242</TotalTime>
  <Words>3120</Words>
  <Application>Microsoft Office PowerPoint</Application>
  <PresentationFormat>Custom</PresentationFormat>
  <Paragraphs>514</Paragraphs>
  <Slides>60</Slides>
  <Notes>33</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TENA11_BreakoutSession_Template_16x9_Final (2)</vt:lpstr>
      <vt:lpstr>1_White with Consolas font for code slides</vt:lpstr>
      <vt:lpstr>Upgrading to Microsoft SQL Server 2008  R2 and SQL Server Code-Named  “Denali”: A Comprehensive Look</vt:lpstr>
      <vt:lpstr>Agenda</vt:lpstr>
      <vt:lpstr>Upgrade Planning – Preparation</vt:lpstr>
      <vt:lpstr>Including Latest Updates</vt:lpstr>
      <vt:lpstr>Slipstream/Product Update</vt:lpstr>
      <vt:lpstr>Upgrade Planning – Pre-Upgrade</vt:lpstr>
      <vt:lpstr>Upgrade Planning – The Upgrade</vt:lpstr>
      <vt:lpstr>Upgrade Planning – Post-Upgrade</vt:lpstr>
      <vt:lpstr>Upgrade Planning – Post-Upgrade</vt:lpstr>
      <vt:lpstr>Agenda</vt:lpstr>
      <vt:lpstr>In-Place Upgrade – Overview</vt:lpstr>
      <vt:lpstr>In-Place Upgrade – Matrix</vt:lpstr>
      <vt:lpstr>In-Place Upgrade – Pros/Cons</vt:lpstr>
      <vt:lpstr>In-Place Upgrade</vt:lpstr>
      <vt:lpstr>Side-by-Side Upgrade – Overview</vt:lpstr>
      <vt:lpstr>Side-by-Side Upgrade – Pros/Cons</vt:lpstr>
      <vt:lpstr>Agenda</vt:lpstr>
      <vt:lpstr>Cluster Upgrade – Overview</vt:lpstr>
      <vt:lpstr>Clustering Upgrade</vt:lpstr>
      <vt:lpstr>Clustering Upgrade – Prerequisites</vt:lpstr>
      <vt:lpstr>Clustering Upgrade – Finishing</vt:lpstr>
      <vt:lpstr>Agenda</vt:lpstr>
      <vt:lpstr>Database Mirroring</vt:lpstr>
      <vt:lpstr>Cluster Upgrade with Mirroring</vt:lpstr>
      <vt:lpstr>Agenda</vt:lpstr>
      <vt:lpstr>Upgrading Log Shipping</vt:lpstr>
      <vt:lpstr>Agenda</vt:lpstr>
      <vt:lpstr>Upgrading Replication</vt:lpstr>
      <vt:lpstr>Upgrading Analysis Services</vt:lpstr>
      <vt:lpstr>Upgrading Analysis Services</vt:lpstr>
      <vt:lpstr>Upgrading Integration Services and DTS</vt:lpstr>
      <vt:lpstr>Upgrading PowerPivot</vt:lpstr>
      <vt:lpstr>Agenda</vt:lpstr>
      <vt:lpstr>Upgrade Advisor </vt:lpstr>
      <vt:lpstr>Upgrade Advisor</vt:lpstr>
      <vt:lpstr>SQL Server Best Practice Analyzer (BPA)</vt:lpstr>
      <vt:lpstr>Best Practice Analyzer</vt:lpstr>
      <vt:lpstr>Deprecated Feature Object</vt:lpstr>
      <vt:lpstr>Deprecated Feature Object</vt:lpstr>
      <vt:lpstr>Discover SQL Server Instances</vt:lpstr>
      <vt:lpstr>SQL Server Discovery Tool</vt:lpstr>
      <vt:lpstr>Microsoft Assessment and Planning (MAP) Toolkit</vt:lpstr>
      <vt:lpstr>Agenda</vt:lpstr>
      <vt:lpstr>Upgrade Resources</vt:lpstr>
      <vt:lpstr>Upgrade Resources</vt:lpstr>
      <vt:lpstr>Related Content</vt:lpstr>
      <vt:lpstr>Summary</vt:lpstr>
      <vt:lpstr>Questions and Answers</vt:lpstr>
      <vt:lpstr>Appendix</vt:lpstr>
      <vt:lpstr>SQL Server Prerequisites</vt:lpstr>
      <vt:lpstr>Product Update User Interface</vt:lpstr>
      <vt:lpstr>Troubleshooting Tips</vt:lpstr>
      <vt:lpstr>Edition Upgrade</vt:lpstr>
      <vt:lpstr>SQL Server 2008 Upgrade Assistant</vt:lpstr>
      <vt:lpstr>Database Platform (DAT)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DBI319: Upgrading to Microsoft SQL Server 2008 R2 and SQL Server Code-Named “Denali”: A Comprehensive Look</dc:title>
  <dc:subject>Microsoft TechEd North America 2011</dc:subject>
  <dc:creator>Peter Saddow</dc:creator>
  <dc:description>Template Design: Jordan Cayabyab
Formatter: Sylvia Tedjo and Judi Lee, Silver Fox Productions
Event Date: May 16-19, 2011
Event Location: Atlanta
Audience Type: Developers, IT Pros</dc:description>
  <cp:lastModifiedBy>Shows</cp:lastModifiedBy>
  <cp:revision>270</cp:revision>
  <dcterms:created xsi:type="dcterms:W3CDTF">2009-02-10T21:31:03Z</dcterms:created>
  <dcterms:modified xsi:type="dcterms:W3CDTF">2011-05-19T16:54:25Z</dcterms:modified>
</cp:coreProperties>
</file>