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4"/>
    <p:sldMasterId id="2147483761" r:id="rId5"/>
  </p:sldMasterIdLst>
  <p:notesMasterIdLst>
    <p:notesMasterId r:id="rId37"/>
  </p:notesMasterIdLst>
  <p:handoutMasterIdLst>
    <p:handoutMasterId r:id="rId38"/>
  </p:handoutMasterIdLst>
  <p:sldIdLst>
    <p:sldId id="322" r:id="rId6"/>
    <p:sldId id="362" r:id="rId7"/>
    <p:sldId id="338" r:id="rId8"/>
    <p:sldId id="339" r:id="rId9"/>
    <p:sldId id="340" r:id="rId10"/>
    <p:sldId id="341" r:id="rId11"/>
    <p:sldId id="337" r:id="rId12"/>
    <p:sldId id="336" r:id="rId13"/>
    <p:sldId id="363" r:id="rId14"/>
    <p:sldId id="342" r:id="rId15"/>
    <p:sldId id="343" r:id="rId16"/>
    <p:sldId id="345" r:id="rId17"/>
    <p:sldId id="346" r:id="rId18"/>
    <p:sldId id="347" r:id="rId19"/>
    <p:sldId id="344" r:id="rId20"/>
    <p:sldId id="359" r:id="rId21"/>
    <p:sldId id="364" r:id="rId22"/>
    <p:sldId id="351" r:id="rId23"/>
    <p:sldId id="352" r:id="rId24"/>
    <p:sldId id="353" r:id="rId25"/>
    <p:sldId id="354" r:id="rId26"/>
    <p:sldId id="355" r:id="rId27"/>
    <p:sldId id="357" r:id="rId28"/>
    <p:sldId id="365" r:id="rId29"/>
    <p:sldId id="360" r:id="rId30"/>
    <p:sldId id="361" r:id="rId31"/>
    <p:sldId id="366" r:id="rId32"/>
    <p:sldId id="367" r:id="rId33"/>
    <p:sldId id="368" r:id="rId34"/>
    <p:sldId id="369" r:id="rId35"/>
    <p:sldId id="370" r:id="rId36"/>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088" autoAdjust="0"/>
    <p:restoredTop sz="91585" autoAdjust="0"/>
  </p:normalViewPr>
  <p:slideViewPr>
    <p:cSldViewPr snapToGrid="0">
      <p:cViewPr varScale="1">
        <p:scale>
          <a:sx n="106" d="100"/>
          <a:sy n="106" d="100"/>
        </p:scale>
        <p:origin x="-810"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17268"/>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varScale="1">
        <p:scale>
          <a:sx n="80" d="100"/>
          <a:sy n="80" d="100"/>
        </p:scale>
        <p:origin x="-31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4:25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5/19/2011 4:25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25</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4:25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26</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4:25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27</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4:25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4:25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29</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4:25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4:25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2153231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22312163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255412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62118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27703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746544987"/>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0011154"/>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41439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401181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21480225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8914123"/>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9901607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482726138"/>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9191262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9440139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8215137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16977"/>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782801059"/>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893867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521340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582816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9422187"/>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88957556"/>
      </p:ext>
    </p:extLst>
  </p:cSld>
  <p:clrMap bg1="dk1" tx1="lt1" bg2="dk2" tx2="lt2" accent1="accent1" accent2="accent2" accent3="accent3" accent4="accent4" accent5="accent5" accent6="accent6" hlink="hlink" folHlink="folHlink"/>
  <p:sldLayoutIdLst>
    <p:sldLayoutId id="2147483762"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olidq.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msdn.microsoft.com/en-us/library/ms174776.aspx" TargetMode="Externa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msdn.microsoft.com/en-us/library/ms174587.aspx" TargetMode="Externa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hyperlink" Target="http://www.microsoft.com/downloads/en/details.aspx?displaylang=en&amp;FamilyID=868662dc-187a-4a85-b611-b7df7dc909fc" TargetMode="Externa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msdn.microsoft.com/en-us/library/ms174757.aspx" TargetMode="External"/><Relationship Id="rId2" Type="http://schemas.openxmlformats.org/officeDocument/2006/relationships/hyperlink" Target="http://msdn.microsoft.com/en-us/library/cc645741.aspx" TargetMode="External"/><Relationship Id="rId1" Type="http://schemas.openxmlformats.org/officeDocument/2006/relationships/slideLayout" Target="../slideLayouts/slideLayout10.xml"/><Relationship Id="rId4" Type="http://schemas.openxmlformats.org/officeDocument/2006/relationships/hyperlink" Target="http://msdn.microsoft.com/en-us/library/cc645779.aspx"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office.microsoft.com/en-us/try" TargetMode="External"/><Relationship Id="rId2" Type="http://schemas.openxmlformats.org/officeDocument/2006/relationships/hyperlink" Target="http://www.microsoft.com/sqlserver/2008/en/us/trial-software.aspx" TargetMode="External"/><Relationship Id="rId1" Type="http://schemas.openxmlformats.org/officeDocument/2006/relationships/slideLayout" Target="../slideLayouts/slideLayout10.xml"/><Relationship Id="rId5" Type="http://schemas.openxmlformats.org/officeDocument/2006/relationships/hyperlink" Target="http://www.marktab.net/" TargetMode="External"/><Relationship Id="rId4" Type="http://schemas.openxmlformats.org/officeDocument/2006/relationships/hyperlink" Target="http://support.microsoft.com/kb/968929"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hyperlink" Target="http://marktab.net/datamining" TargetMode="External"/><Relationship Id="rId2" Type="http://schemas.openxmlformats.org/officeDocument/2006/relationships/hyperlink" Target="http://marktab.net/" TargetMode="External"/><Relationship Id="rId1" Type="http://schemas.openxmlformats.org/officeDocument/2006/relationships/slideLayout" Target="../slideLayouts/slideLayout10.xml"/><Relationship Id="rId5" Type="http://schemas.openxmlformats.org/officeDocument/2006/relationships/hyperlink" Target="http://technet.microsoft.com/" TargetMode="External"/><Relationship Id="rId4" Type="http://schemas.openxmlformats.org/officeDocument/2006/relationships/hyperlink" Target="http://sqlserverdatamining.co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hyperlink" Target="http://www.marktab.net/"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microsoft.com/sqlserver" TargetMode="External"/><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7.png"/><Relationship Id="rId5" Type="http://schemas.openxmlformats.org/officeDocument/2006/relationships/hyperlink" Target="http://www.microsoft.com/learning" TargetMode="External"/><Relationship Id="rId10" Type="http://schemas.openxmlformats.org/officeDocument/2006/relationships/image" Target="../media/image36.emf"/><Relationship Id="rId4" Type="http://schemas.openxmlformats.org/officeDocument/2006/relationships/image" Target="../media/image33.png"/><Relationship Id="rId9" Type="http://schemas.openxmlformats.org/officeDocument/2006/relationships/image" Target="../media/image35.png"/><Relationship Id="rId14"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3" Type="http://schemas.openxmlformats.org/officeDocument/2006/relationships/image" Target="../media/image30.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s>
</file>

<file path=ppt/slides/_rels/slide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13.xml"/><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Enterprise Data Mining </a:t>
            </a:r>
            <a:r>
              <a:rPr lang="en-US" dirty="0" smtClean="0"/>
              <a:t/>
            </a:r>
            <a:br>
              <a:rPr lang="en-US" dirty="0" smtClean="0"/>
            </a:br>
            <a:r>
              <a:rPr lang="en-US" dirty="0" smtClean="0"/>
              <a:t>with </a:t>
            </a:r>
            <a:r>
              <a:rPr lang="en-US" dirty="0"/>
              <a:t>Microsoft SQL Server</a:t>
            </a:r>
          </a:p>
        </p:txBody>
      </p:sp>
      <p:sp>
        <p:nvSpPr>
          <p:cNvPr id="3" name="Subtitle 2"/>
          <p:cNvSpPr>
            <a:spLocks noGrp="1"/>
          </p:cNvSpPr>
          <p:nvPr>
            <p:ph type="subTitle" idx="1"/>
          </p:nvPr>
        </p:nvSpPr>
        <p:spPr/>
        <p:txBody>
          <a:bodyPr/>
          <a:lstStyle/>
          <a:p>
            <a:r>
              <a:rPr lang="en-US" dirty="0" smtClean="0"/>
              <a:t>Mark </a:t>
            </a:r>
            <a:r>
              <a:rPr lang="en-US" dirty="0" err="1" smtClean="0"/>
              <a:t>Tabladillo</a:t>
            </a:r>
            <a:r>
              <a:rPr lang="en-US" dirty="0" smtClean="0"/>
              <a:t> Ph.D.</a:t>
            </a:r>
          </a:p>
          <a:p>
            <a:r>
              <a:rPr lang="en-US" dirty="0" smtClean="0"/>
              <a:t>Mentor</a:t>
            </a:r>
          </a:p>
          <a:p>
            <a:r>
              <a:rPr lang="en-US" dirty="0" err="1" smtClean="0"/>
              <a:t>SolidQ</a:t>
            </a:r>
            <a:r>
              <a:rPr lang="en-US" dirty="0" smtClean="0"/>
              <a:t> </a:t>
            </a:r>
            <a:r>
              <a:rPr lang="en-US" dirty="0" smtClean="0">
                <a:hlinkClick r:id="rId4"/>
              </a:rPr>
              <a:t>http://solidq.com</a:t>
            </a:r>
            <a:r>
              <a:rPr lang="en-US" dirty="0" smtClean="0"/>
              <a:t> </a:t>
            </a:r>
            <a:endParaRPr lang="en-US" dirty="0"/>
          </a:p>
        </p:txBody>
      </p:sp>
      <p:sp>
        <p:nvSpPr>
          <p:cNvPr id="7" name="Text Placeholder 6"/>
          <p:cNvSpPr>
            <a:spLocks noGrp="1"/>
          </p:cNvSpPr>
          <p:nvPr>
            <p:ph type="body" sz="quarter" idx="10"/>
          </p:nvPr>
        </p:nvSpPr>
        <p:spPr/>
        <p:txBody>
          <a:bodyPr/>
          <a:lstStyle/>
          <a:p>
            <a:r>
              <a:rPr lang="en-US" dirty="0" smtClean="0"/>
              <a:t>DBI326</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1592" y="228600"/>
            <a:ext cx="5396534" cy="609398"/>
          </a:xfrm>
        </p:spPr>
        <p:txBody>
          <a:bodyPr/>
          <a:lstStyle/>
          <a:p>
            <a:r>
              <a:rPr lang="en-US" dirty="0" smtClean="0"/>
              <a:t>Server Physical Architecture</a:t>
            </a:r>
            <a:endParaRPr lang="en-US" dirty="0"/>
          </a:p>
        </p:txBody>
      </p:sp>
      <p:sp>
        <p:nvSpPr>
          <p:cNvPr id="3" name="Content Placeholder 2"/>
          <p:cNvSpPr>
            <a:spLocks noGrp="1"/>
          </p:cNvSpPr>
          <p:nvPr>
            <p:ph idx="1"/>
          </p:nvPr>
        </p:nvSpPr>
        <p:spPr>
          <a:xfrm>
            <a:off x="6251712" y="1905000"/>
            <a:ext cx="5416413" cy="775597"/>
          </a:xfrm>
        </p:spPr>
        <p:txBody>
          <a:bodyPr/>
          <a:lstStyle/>
          <a:p>
            <a:r>
              <a:rPr lang="en-US" sz="2800" dirty="0" smtClean="0">
                <a:hlinkClick r:id="rId2"/>
              </a:rPr>
              <a:t>http://msdn.microsoft.com/en-us/library/ms174776.aspx</a:t>
            </a:r>
            <a:r>
              <a:rPr lang="en-US" sz="2800" dirty="0" smtClean="0"/>
              <a:t>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1469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Up Arrow 4"/>
          <p:cNvSpPr/>
          <p:nvPr/>
        </p:nvSpPr>
        <p:spPr>
          <a:xfrm rot="18570137">
            <a:off x="6524813" y="2312872"/>
            <a:ext cx="829095" cy="322023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840145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Server Logical Architecture</a:t>
            </a:r>
            <a:endParaRPr lang="en-US" dirty="0"/>
          </a:p>
        </p:txBody>
      </p:sp>
      <p:sp>
        <p:nvSpPr>
          <p:cNvPr id="3" name="Content Placeholder 2"/>
          <p:cNvSpPr>
            <a:spLocks noGrp="1"/>
          </p:cNvSpPr>
          <p:nvPr>
            <p:ph idx="1"/>
          </p:nvPr>
        </p:nvSpPr>
        <p:spPr/>
        <p:txBody>
          <a:bodyPr/>
          <a:lstStyle/>
          <a:p>
            <a:r>
              <a:rPr lang="en-US" smtClean="0">
                <a:hlinkClick r:id="rId2"/>
              </a:rPr>
              <a:t>http://msdn.microsoft.com/en-us/library/ms174587.aspx</a:t>
            </a:r>
            <a:r>
              <a:rPr lang="en-US" smtClean="0"/>
              <a:t> </a:t>
            </a:r>
            <a:endParaRPr lang="en-US"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0354" y="2228849"/>
            <a:ext cx="7338908" cy="4202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Up Arrow 3"/>
          <p:cNvSpPr/>
          <p:nvPr/>
        </p:nvSpPr>
        <p:spPr>
          <a:xfrm rot="4354211">
            <a:off x="1753976" y="2176817"/>
            <a:ext cx="914400" cy="233619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734318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Outline</a:t>
            </a:r>
            <a:endParaRPr lang="en-US" dirty="0"/>
          </a:p>
        </p:txBody>
      </p:sp>
      <p:sp>
        <p:nvSpPr>
          <p:cNvPr id="3" name="Content Placeholder 2"/>
          <p:cNvSpPr>
            <a:spLocks noGrp="1"/>
          </p:cNvSpPr>
          <p:nvPr>
            <p:ph idx="1"/>
          </p:nvPr>
        </p:nvSpPr>
        <p:spPr/>
        <p:txBody>
          <a:bodyPr/>
          <a:lstStyle/>
          <a:p>
            <a:r>
              <a:rPr lang="en-US" smtClean="0"/>
              <a:t>Contoso Retail and Fundamentals</a:t>
            </a:r>
          </a:p>
          <a:p>
            <a:r>
              <a:rPr lang="en-US" smtClean="0"/>
              <a:t>Enterprise-Level Data Mining Demo for SQL Server</a:t>
            </a:r>
          </a:p>
          <a:p>
            <a:r>
              <a:rPr lang="en-US" smtClean="0"/>
              <a:t>What is my next step?</a:t>
            </a:r>
            <a:endParaRPr lang="en-US" dirty="0"/>
          </a:p>
        </p:txBody>
      </p:sp>
    </p:spTree>
    <p:extLst>
      <p:ext uri="{BB962C8B-B14F-4D97-AF65-F5344CB8AC3E}">
        <p14:creationId xmlns:p14="http://schemas.microsoft.com/office/powerpoint/2010/main" val="347962853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Contoso Retail?</a:t>
            </a:r>
            <a:endParaRPr lang="en-US" dirty="0"/>
          </a:p>
        </p:txBody>
      </p:sp>
      <p:sp>
        <p:nvSpPr>
          <p:cNvPr id="3" name="Content Placeholder 2"/>
          <p:cNvSpPr>
            <a:spLocks noGrp="1"/>
          </p:cNvSpPr>
          <p:nvPr>
            <p:ph idx="1"/>
          </p:nvPr>
        </p:nvSpPr>
        <p:spPr/>
        <p:txBody>
          <a:bodyPr/>
          <a:lstStyle/>
          <a:p>
            <a:r>
              <a:rPr lang="en-US" smtClean="0"/>
              <a:t>Demonstration dataset for SQL Server Database Engine and Analysis Services</a:t>
            </a:r>
          </a:p>
          <a:p>
            <a:r>
              <a:rPr lang="en-US" smtClean="0">
                <a:hlinkClick r:id="rId2"/>
              </a:rPr>
              <a:t>http://www.microsoft.com/downloads/en/details.aspx?displaylang=en&amp;FamilyID=868662dc-187a-4a85-b611-b7df7dc909fc</a:t>
            </a:r>
            <a:endParaRPr lang="en-US" smtClean="0"/>
          </a:p>
          <a:p>
            <a:endParaRPr lang="en-US" dirty="0"/>
          </a:p>
        </p:txBody>
      </p:sp>
    </p:spTree>
    <p:extLst>
      <p:ext uri="{BB962C8B-B14F-4D97-AF65-F5344CB8AC3E}">
        <p14:creationId xmlns:p14="http://schemas.microsoft.com/office/powerpoint/2010/main" val="184278404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are the fundamentals?</a:t>
            </a:r>
            <a:endParaRPr lang="en-US" dirty="0"/>
          </a:p>
        </p:txBody>
      </p:sp>
      <p:sp>
        <p:nvSpPr>
          <p:cNvPr id="3" name="Content Placeholder 2"/>
          <p:cNvSpPr>
            <a:spLocks noGrp="1"/>
          </p:cNvSpPr>
          <p:nvPr>
            <p:ph idx="1"/>
          </p:nvPr>
        </p:nvSpPr>
        <p:spPr/>
        <p:txBody>
          <a:bodyPr/>
          <a:lstStyle/>
          <a:p>
            <a:r>
              <a:rPr lang="en-US" smtClean="0"/>
              <a:t>Readin’ (reading)</a:t>
            </a:r>
          </a:p>
          <a:p>
            <a:r>
              <a:rPr lang="en-US" smtClean="0"/>
              <a:t>‘Riting (writing)</a:t>
            </a:r>
          </a:p>
          <a:p>
            <a:r>
              <a:rPr lang="en-US" smtClean="0"/>
              <a:t>‘Rithmetic (arithmetic)</a:t>
            </a:r>
            <a:endParaRPr lang="en-US" dirty="0"/>
          </a:p>
        </p:txBody>
      </p:sp>
    </p:spTree>
    <p:extLst>
      <p:ext uri="{BB962C8B-B14F-4D97-AF65-F5344CB8AC3E}">
        <p14:creationId xmlns:p14="http://schemas.microsoft.com/office/powerpoint/2010/main" val="94481990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Enterprise Tools support Data Mining?</a:t>
            </a:r>
            <a:endParaRPr lang="en-US" dirty="0"/>
          </a:p>
        </p:txBody>
      </p:sp>
      <p:sp>
        <p:nvSpPr>
          <p:cNvPr id="3" name="Content Placeholder 2"/>
          <p:cNvSpPr>
            <a:spLocks noGrp="1"/>
          </p:cNvSpPr>
          <p:nvPr>
            <p:ph idx="1"/>
          </p:nvPr>
        </p:nvSpPr>
        <p:spPr/>
        <p:txBody>
          <a:bodyPr/>
          <a:lstStyle/>
          <a:p>
            <a:r>
              <a:rPr lang="en-US" smtClean="0"/>
              <a:t>SQL Server Management Studio (SSMS)</a:t>
            </a:r>
          </a:p>
          <a:p>
            <a:r>
              <a:rPr lang="en-US" smtClean="0"/>
              <a:t>Business Intelligence Development Studio (BIDS)</a:t>
            </a:r>
          </a:p>
          <a:p>
            <a:pPr lvl="1"/>
            <a:r>
              <a:rPr lang="en-US" smtClean="0"/>
              <a:t>SQL Server Integration Services (SSIS)</a:t>
            </a:r>
          </a:p>
          <a:p>
            <a:r>
              <a:rPr lang="en-US" smtClean="0"/>
              <a:t>PowerShell version 2</a:t>
            </a:r>
            <a:endParaRPr lang="en-US" dirty="0"/>
          </a:p>
        </p:txBody>
      </p:sp>
    </p:spTree>
    <p:extLst>
      <p:ext uri="{BB962C8B-B14F-4D97-AF65-F5344CB8AC3E}">
        <p14:creationId xmlns:p14="http://schemas.microsoft.com/office/powerpoint/2010/main" val="120902020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Contoso Retail:</a:t>
            </a:r>
            <a:br>
              <a:rPr lang="en-US" smtClean="0"/>
            </a:br>
            <a:r>
              <a:rPr lang="en-US" smtClean="0"/>
              <a:t>Enterprise Data Mining</a:t>
            </a:r>
            <a:endParaRPr lang="en-US" dirty="0"/>
          </a:p>
        </p:txBody>
      </p:sp>
      <p:sp>
        <p:nvSpPr>
          <p:cNvPr id="3" name="Subtitle 2"/>
          <p:cNvSpPr>
            <a:spLocks noGrp="1"/>
          </p:cNvSpPr>
          <p:nvPr>
            <p:ph type="subTitle" idx="1"/>
          </p:nvPr>
        </p:nvSpPr>
        <p:spPr/>
        <p:txBody>
          <a:bodyPr/>
          <a:lstStyle/>
          <a:p>
            <a:r>
              <a:rPr lang="en-US" smtClean="0"/>
              <a:t>Mark Tabladillo</a:t>
            </a:r>
          </a:p>
          <a:p>
            <a:endParaRPr lang="en-US" smtClean="0"/>
          </a:p>
          <a:p>
            <a:endParaRPr lang="en-US" dirty="0"/>
          </a:p>
        </p:txBody>
      </p:sp>
    </p:spTree>
    <p:extLst>
      <p:ext uri="{BB962C8B-B14F-4D97-AF65-F5344CB8AC3E}">
        <p14:creationId xmlns:p14="http://schemas.microsoft.com/office/powerpoint/2010/main" val="21161176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Documentation</a:t>
            </a:r>
            <a:endParaRPr lang="en-US" dirty="0"/>
          </a:p>
        </p:txBody>
      </p:sp>
      <p:sp>
        <p:nvSpPr>
          <p:cNvPr id="3" name="Content Placeholder 2"/>
          <p:cNvSpPr>
            <a:spLocks noGrp="1"/>
          </p:cNvSpPr>
          <p:nvPr>
            <p:ph idx="1"/>
          </p:nvPr>
        </p:nvSpPr>
        <p:spPr/>
        <p:txBody>
          <a:bodyPr/>
          <a:lstStyle/>
          <a:p>
            <a:r>
              <a:rPr lang="en-US" smtClean="0"/>
              <a:t>Data Mining Structures</a:t>
            </a:r>
          </a:p>
          <a:p>
            <a:pPr lvl="1"/>
            <a:r>
              <a:rPr lang="en-US" smtClean="0">
                <a:hlinkClick r:id="rId2"/>
              </a:rPr>
              <a:t>http://msdn.microsoft.com/en-us/library/cc645741.aspx</a:t>
            </a:r>
            <a:r>
              <a:rPr lang="en-US" smtClean="0"/>
              <a:t> </a:t>
            </a:r>
          </a:p>
          <a:p>
            <a:pPr lvl="1"/>
            <a:r>
              <a:rPr lang="en-US" smtClean="0">
                <a:hlinkClick r:id="rId3"/>
              </a:rPr>
              <a:t>http://msdn.microsoft.com/en-us/library/ms174757.aspx</a:t>
            </a:r>
            <a:r>
              <a:rPr lang="en-US" smtClean="0"/>
              <a:t> </a:t>
            </a:r>
          </a:p>
          <a:p>
            <a:endParaRPr lang="en-US" smtClean="0"/>
          </a:p>
          <a:p>
            <a:r>
              <a:rPr lang="en-US" smtClean="0"/>
              <a:t>Data Mining Models</a:t>
            </a:r>
          </a:p>
          <a:p>
            <a:pPr lvl="1"/>
            <a:r>
              <a:rPr lang="en-US" smtClean="0">
                <a:hlinkClick r:id="rId4"/>
              </a:rPr>
              <a:t>http://msdn.microsoft.com/en-us/library/cc645779.aspx</a:t>
            </a:r>
            <a:r>
              <a:rPr lang="en-US" smtClean="0"/>
              <a:t> </a:t>
            </a:r>
          </a:p>
          <a:p>
            <a:endParaRPr lang="en-US" dirty="0"/>
          </a:p>
        </p:txBody>
      </p:sp>
    </p:spTree>
    <p:extLst>
      <p:ext uri="{BB962C8B-B14F-4D97-AF65-F5344CB8AC3E}">
        <p14:creationId xmlns:p14="http://schemas.microsoft.com/office/powerpoint/2010/main" val="177216981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What is my next step?</a:t>
            </a:r>
            <a:endParaRPr lang="en-US" dirty="0"/>
          </a:p>
        </p:txBody>
      </p:sp>
      <p:sp>
        <p:nvSpPr>
          <p:cNvPr id="3" name="Content Placeholder 2"/>
          <p:cNvSpPr>
            <a:spLocks noGrp="1"/>
          </p:cNvSpPr>
          <p:nvPr>
            <p:ph idx="1"/>
          </p:nvPr>
        </p:nvSpPr>
        <p:spPr>
          <a:xfrm>
            <a:off x="519112" y="1447799"/>
            <a:ext cx="11149013" cy="4838248"/>
          </a:xfrm>
        </p:spPr>
        <p:txBody>
          <a:bodyPr/>
          <a:lstStyle/>
          <a:p>
            <a:r>
              <a:rPr lang="en-US" sz="2800" dirty="0" smtClean="0"/>
              <a:t>SQL Server 2008 R2 Enterprise </a:t>
            </a:r>
            <a:br>
              <a:rPr lang="en-US" sz="2800" dirty="0" smtClean="0"/>
            </a:br>
            <a:r>
              <a:rPr lang="en-US" sz="2800" dirty="0" smtClean="0"/>
              <a:t>(includes database engine,  Analysis Services, SSMS and BIDS)</a:t>
            </a:r>
          </a:p>
          <a:p>
            <a:pPr lvl="1"/>
            <a:r>
              <a:rPr lang="en-US" sz="2400" dirty="0" smtClean="0">
                <a:hlinkClick r:id="rId2"/>
              </a:rPr>
              <a:t>http://www.microsoft.com/sqlserver/2008/en/us/trial-software.aspx</a:t>
            </a:r>
            <a:r>
              <a:rPr lang="en-US" sz="2400" dirty="0" smtClean="0"/>
              <a:t> </a:t>
            </a:r>
          </a:p>
          <a:p>
            <a:r>
              <a:rPr lang="en-US" sz="2800" dirty="0" smtClean="0"/>
              <a:t>Microsoft Office 2010 Professional</a:t>
            </a:r>
          </a:p>
          <a:p>
            <a:pPr lvl="1"/>
            <a:r>
              <a:rPr lang="en-US" sz="2400" dirty="0" smtClean="0">
                <a:hlinkClick r:id="rId3"/>
              </a:rPr>
              <a:t>http://office.microsoft.com/en-us/try</a:t>
            </a:r>
            <a:endParaRPr lang="en-US" sz="2400" dirty="0" smtClean="0"/>
          </a:p>
          <a:p>
            <a:r>
              <a:rPr lang="en-US" sz="2800" dirty="0" err="1" smtClean="0"/>
              <a:t>Powershell</a:t>
            </a:r>
            <a:r>
              <a:rPr lang="en-US" sz="2800" dirty="0" smtClean="0"/>
              <a:t> 2.0</a:t>
            </a:r>
          </a:p>
          <a:p>
            <a:pPr lvl="1"/>
            <a:r>
              <a:rPr lang="en-US" sz="2400" dirty="0" smtClean="0">
                <a:hlinkClick r:id="rId4"/>
              </a:rPr>
              <a:t>http://support.microsoft.com/kb/968929</a:t>
            </a:r>
            <a:endParaRPr lang="en-US" sz="2400" dirty="0" smtClean="0"/>
          </a:p>
          <a:p>
            <a:r>
              <a:rPr lang="en-US" sz="2800" dirty="0" smtClean="0"/>
              <a:t>Data Mining Portal and Blog</a:t>
            </a:r>
          </a:p>
          <a:p>
            <a:pPr lvl="1"/>
            <a:r>
              <a:rPr lang="en-US" sz="2400" dirty="0" smtClean="0">
                <a:hlinkClick r:id="rId5"/>
              </a:rPr>
              <a:t>http://www.marktab.net</a:t>
            </a:r>
            <a:r>
              <a:rPr lang="en-US" sz="2400" dirty="0" smtClean="0"/>
              <a:t> </a:t>
            </a:r>
          </a:p>
          <a:p>
            <a:pPr lvl="1"/>
            <a:endParaRPr lang="en-US" sz="2400" dirty="0" smtClean="0"/>
          </a:p>
          <a:p>
            <a:endParaRPr lang="en-US" sz="2800" dirty="0" smtClean="0"/>
          </a:p>
        </p:txBody>
      </p:sp>
    </p:spTree>
    <p:extLst>
      <p:ext uri="{BB962C8B-B14F-4D97-AF65-F5344CB8AC3E}">
        <p14:creationId xmlns:p14="http://schemas.microsoft.com/office/powerpoint/2010/main" val="33961211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067843" y="457200"/>
            <a:ext cx="6053138" cy="5676900"/>
          </a:xfrm>
        </p:spPr>
      </p:pic>
    </p:spTree>
    <p:extLst>
      <p:ext uri="{BB962C8B-B14F-4D97-AF65-F5344CB8AC3E}">
        <p14:creationId xmlns:p14="http://schemas.microsoft.com/office/powerpoint/2010/main" val="2425430603"/>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dirty="0" smtClean="0"/>
              <a:t>Enterprise</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78061028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1797050" y="609600"/>
            <a:ext cx="8594725" cy="515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717211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3170237" y="457200"/>
            <a:ext cx="5848350" cy="548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889453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75" y="-1"/>
            <a:ext cx="12215400" cy="6966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smtClean="0"/>
              <a:t>Conclusion</a:t>
            </a:r>
            <a:endParaRPr lang="en-US" dirty="0"/>
          </a:p>
        </p:txBody>
      </p:sp>
      <p:sp>
        <p:nvSpPr>
          <p:cNvPr id="3" name="Content Placeholder 2"/>
          <p:cNvSpPr>
            <a:spLocks noGrp="1"/>
          </p:cNvSpPr>
          <p:nvPr>
            <p:ph idx="1"/>
          </p:nvPr>
        </p:nvSpPr>
        <p:spPr/>
        <p:txBody>
          <a:bodyPr/>
          <a:lstStyle/>
          <a:p>
            <a:r>
              <a:rPr lang="en-US" smtClean="0"/>
              <a:t>Data mining leaders can tackle enterprise data mining challenges with</a:t>
            </a:r>
          </a:p>
          <a:p>
            <a:pPr lvl="1"/>
            <a:r>
              <a:rPr lang="en-US" smtClean="0"/>
              <a:t>SQL Server Management Studio</a:t>
            </a:r>
          </a:p>
          <a:p>
            <a:pPr lvl="1"/>
            <a:r>
              <a:rPr lang="en-US" smtClean="0"/>
              <a:t>Business Intelligence Development Studio</a:t>
            </a:r>
          </a:p>
          <a:p>
            <a:pPr lvl="1"/>
            <a:r>
              <a:rPr lang="en-US" smtClean="0"/>
              <a:t>PowerShell version 2</a:t>
            </a:r>
          </a:p>
          <a:p>
            <a:r>
              <a:rPr lang="en-US" smtClean="0"/>
              <a:t>Become leaders of leaders of leaders</a:t>
            </a:r>
            <a:endParaRPr lang="en-US" dirty="0" smtClean="0"/>
          </a:p>
        </p:txBody>
      </p:sp>
    </p:spTree>
    <p:extLst>
      <p:ext uri="{BB962C8B-B14F-4D97-AF65-F5344CB8AC3E}">
        <p14:creationId xmlns:p14="http://schemas.microsoft.com/office/powerpoint/2010/main" val="401156285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Where Can I Find More Information?</a:t>
            </a:r>
            <a:endParaRPr lang="en-US" dirty="0"/>
          </a:p>
        </p:txBody>
      </p:sp>
      <p:sp>
        <p:nvSpPr>
          <p:cNvPr id="3" name="Content Placeholder 2"/>
          <p:cNvSpPr>
            <a:spLocks noGrp="1"/>
          </p:cNvSpPr>
          <p:nvPr>
            <p:ph idx="1"/>
          </p:nvPr>
        </p:nvSpPr>
        <p:spPr/>
        <p:txBody>
          <a:bodyPr/>
          <a:lstStyle/>
          <a:p>
            <a:r>
              <a:rPr lang="en-US" smtClean="0">
                <a:hlinkClick r:id="rId2"/>
              </a:rPr>
              <a:t>http://marktab.net</a:t>
            </a:r>
            <a:r>
              <a:rPr lang="en-US" smtClean="0"/>
              <a:t>  Data Mining Resource</a:t>
            </a:r>
          </a:p>
          <a:p>
            <a:r>
              <a:rPr lang="en-US" smtClean="0">
                <a:hlinkClick r:id="rId3"/>
              </a:rPr>
              <a:t>http://marktab.net/datamining</a:t>
            </a:r>
            <a:r>
              <a:rPr lang="en-US" smtClean="0"/>
              <a:t> Data Mining Blog</a:t>
            </a:r>
          </a:p>
          <a:p>
            <a:r>
              <a:rPr lang="en-US" smtClean="0">
                <a:hlinkClick r:id="rId4"/>
              </a:rPr>
              <a:t>http://sqlserverdatamining.com</a:t>
            </a:r>
            <a:r>
              <a:rPr lang="en-US" smtClean="0"/>
              <a:t> SQL Server Data Mining</a:t>
            </a:r>
          </a:p>
          <a:p>
            <a:r>
              <a:rPr lang="en-US" smtClean="0">
                <a:hlinkClick r:id="rId5"/>
              </a:rPr>
              <a:t>http://technet.microsoft.com</a:t>
            </a:r>
            <a:r>
              <a:rPr lang="en-US" smtClean="0"/>
              <a:t> Microsoft’s TechNet</a:t>
            </a:r>
          </a:p>
          <a:p>
            <a:endParaRPr lang="en-US" dirty="0"/>
          </a:p>
        </p:txBody>
      </p:sp>
    </p:spTree>
    <p:extLst>
      <p:ext uri="{BB962C8B-B14F-4D97-AF65-F5344CB8AC3E}">
        <p14:creationId xmlns:p14="http://schemas.microsoft.com/office/powerpoint/2010/main" val="1862388069"/>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Graphics</a:t>
            </a:r>
            <a:endParaRPr lang="en-US" dirty="0"/>
          </a:p>
        </p:txBody>
      </p:sp>
      <p:sp>
        <p:nvSpPr>
          <p:cNvPr id="3" name="Content Placeholder 2"/>
          <p:cNvSpPr>
            <a:spLocks noGrp="1"/>
          </p:cNvSpPr>
          <p:nvPr>
            <p:ph idx="1"/>
          </p:nvPr>
        </p:nvSpPr>
        <p:spPr/>
        <p:txBody>
          <a:bodyPr/>
          <a:lstStyle/>
          <a:p>
            <a:r>
              <a:rPr lang="en-US" smtClean="0"/>
              <a:t>Ship graphics Copyright © 1995-2006 Nova Development and its licensors. All rights reserved.  Used with permission.</a:t>
            </a:r>
            <a:endParaRPr lang="en-US" dirty="0"/>
          </a:p>
        </p:txBody>
      </p:sp>
    </p:spTree>
    <p:extLst>
      <p:ext uri="{BB962C8B-B14F-4D97-AF65-F5344CB8AC3E}">
        <p14:creationId xmlns:p14="http://schemas.microsoft.com/office/powerpoint/2010/main" val="3000519124"/>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9" name="Rectangle 8"/>
          <p:cNvSpPr/>
          <p:nvPr/>
        </p:nvSpPr>
        <p:spPr bwMode="auto">
          <a:xfrm>
            <a:off x="507868" y="1375674"/>
            <a:ext cx="11173090" cy="2871555"/>
          </a:xfrm>
          <a:prstGeom prst="rect">
            <a:avLst/>
          </a:prstGeom>
          <a:noFill/>
          <a:ln w="38100">
            <a:solidFill>
              <a:schemeClr val="accent1"/>
            </a:solid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Breakout Sessions</a:t>
            </a:r>
          </a:p>
          <a:p>
            <a:pPr marL="917557" lvl="1" indent="-460375">
              <a:lnSpc>
                <a:spcPct val="90000"/>
              </a:lnSpc>
              <a:spcBef>
                <a:spcPct val="20000"/>
              </a:spcBef>
              <a:buSzPct val="90000"/>
              <a:buBlip>
                <a:blip r:embed="rId3"/>
              </a:buBlip>
            </a:pPr>
            <a:r>
              <a:rPr lang="en-US" sz="2400" b="1" dirty="0" smtClean="0"/>
              <a:t>DBI203 Introducing the Next Generation Design Tools for Microsoft SQL Server Analysis Services</a:t>
            </a:r>
          </a:p>
          <a:p>
            <a:pPr marL="917557" lvl="1" indent="-460375">
              <a:lnSpc>
                <a:spcPct val="90000"/>
              </a:lnSpc>
              <a:spcBef>
                <a:spcPct val="20000"/>
              </a:spcBef>
              <a:buSzPct val="90000"/>
              <a:buBlip>
                <a:blip r:embed="rId3"/>
              </a:buBlip>
            </a:pPr>
            <a:r>
              <a:rPr lang="en-US" sz="2400" b="1" dirty="0"/>
              <a:t>DBI207 Using Knowledge to Cleanse Data with Data Quality </a:t>
            </a:r>
            <a:r>
              <a:rPr lang="en-US" sz="2400" b="1" dirty="0" smtClean="0"/>
              <a:t>Services</a:t>
            </a:r>
          </a:p>
          <a:p>
            <a:pPr marL="917557" lvl="1" indent="-460375">
              <a:lnSpc>
                <a:spcPct val="90000"/>
              </a:lnSpc>
              <a:spcBef>
                <a:spcPct val="20000"/>
              </a:spcBef>
              <a:buSzPct val="90000"/>
              <a:buBlip>
                <a:blip r:embed="rId3"/>
              </a:buBlip>
            </a:pPr>
            <a:r>
              <a:rPr lang="en-US" sz="2400" b="1" dirty="0"/>
              <a:t>DBI209 A Lap around Microsoft Business </a:t>
            </a:r>
            <a:r>
              <a:rPr lang="en-US" sz="2400" b="1" dirty="0" smtClean="0"/>
              <a:t>Intelligence</a:t>
            </a:r>
          </a:p>
          <a:p>
            <a:pPr marL="917557" lvl="1" indent="-460375">
              <a:lnSpc>
                <a:spcPct val="90000"/>
              </a:lnSpc>
              <a:spcBef>
                <a:spcPct val="20000"/>
              </a:spcBef>
              <a:buSzPct val="90000"/>
              <a:buBlip>
                <a:blip r:embed="rId3"/>
              </a:buBlip>
            </a:pPr>
            <a:r>
              <a:rPr lang="en-US" sz="2400" b="1" dirty="0"/>
              <a:t>DBI330 Can Your BI Solution </a:t>
            </a:r>
            <a:r>
              <a:rPr lang="en-US" sz="2400" b="1" dirty="0" smtClean="0"/>
              <a:t>Scale</a:t>
            </a:r>
            <a:r>
              <a:rPr lang="en-US" sz="2400" b="1" dirty="0"/>
              <a:t>?</a:t>
            </a:r>
            <a:endParaRPr lang="en-US" sz="2400" b="1" dirty="0" smtClean="0"/>
          </a:p>
          <a:p>
            <a:pPr marL="917557" lvl="1" indent="-460375">
              <a:lnSpc>
                <a:spcPct val="90000"/>
              </a:lnSpc>
              <a:spcBef>
                <a:spcPct val="20000"/>
              </a:spcBef>
              <a:buSzPct val="90000"/>
              <a:buBlip>
                <a:blip r:embed="rId3"/>
              </a:buBlip>
            </a:pPr>
            <a:endParaRPr lang="en-US" b="1" dirty="0"/>
          </a:p>
        </p:txBody>
      </p:sp>
      <p:sp>
        <p:nvSpPr>
          <p:cNvPr id="17" name="Rectangle 16"/>
          <p:cNvSpPr/>
          <p:nvPr/>
        </p:nvSpPr>
        <p:spPr bwMode="auto">
          <a:xfrm>
            <a:off x="507868" y="4657120"/>
            <a:ext cx="11173090" cy="1015663"/>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Interactive </a:t>
            </a:r>
            <a:r>
              <a:rPr lang="en-US" sz="2400" dirty="0" smtClean="0">
                <a:gradFill>
                  <a:gsLst>
                    <a:gs pos="0">
                      <a:schemeClr val="tx1"/>
                    </a:gs>
                    <a:gs pos="100000">
                      <a:schemeClr val="tx1"/>
                    </a:gs>
                  </a:gsLst>
                  <a:lin ang="5400000" scaled="0"/>
                </a:gradFill>
              </a:rPr>
              <a:t>Sessions</a:t>
            </a:r>
          </a:p>
          <a:p>
            <a:pPr marL="917557" lvl="1" indent="-460375">
              <a:lnSpc>
                <a:spcPct val="90000"/>
              </a:lnSpc>
              <a:spcBef>
                <a:spcPct val="20000"/>
              </a:spcBef>
              <a:buSzPct val="90000"/>
              <a:buBlip>
                <a:blip r:embed="rId3"/>
              </a:buBlip>
            </a:pPr>
            <a:r>
              <a:rPr lang="en-US" sz="2400" b="1" dirty="0"/>
              <a:t>DBI381-INT Microsoft BI Roadmap: </a:t>
            </a:r>
            <a:r>
              <a:rPr lang="en-US" sz="2400" b="1" dirty="0" smtClean="0"/>
              <a:t>Unplugged</a:t>
            </a:r>
            <a:endParaRPr lang="en-US" sz="2400" b="1" dirty="0"/>
          </a:p>
        </p:txBody>
      </p:sp>
    </p:spTree>
    <p:extLst>
      <p:ext uri="{BB962C8B-B14F-4D97-AF65-F5344CB8AC3E}">
        <p14:creationId xmlns:p14="http://schemas.microsoft.com/office/powerpoint/2010/main" val="1888079438"/>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8" name="Rectangle 7"/>
          <p:cNvSpPr/>
          <p:nvPr/>
        </p:nvSpPr>
        <p:spPr bwMode="auto">
          <a:xfrm>
            <a:off x="-3063244" y="1"/>
            <a:ext cx="2854754" cy="3600986"/>
          </a:xfrm>
          <a:prstGeom prst="rect">
            <a:avLst/>
          </a:prstGeom>
          <a:solidFill>
            <a:schemeClr val="accent3"/>
          </a:solidFill>
          <a:ln>
            <a:solidFill>
              <a:schemeClr val="tx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defTabSz="914099" fontAlgn="base">
              <a:spcBef>
                <a:spcPct val="0"/>
              </a:spcBef>
              <a:spcAft>
                <a:spcPct val="0"/>
              </a:spcAft>
            </a:pPr>
            <a:r>
              <a:rPr lang="en-US" dirty="0" smtClean="0">
                <a:solidFill>
                  <a:schemeClr val="tx1">
                    <a:alpha val="99000"/>
                  </a:schemeClr>
                </a:solidFill>
              </a:rPr>
              <a:t>Required Slide</a:t>
            </a:r>
          </a:p>
          <a:p>
            <a:pPr defTabSz="914099" fontAlgn="base">
              <a:spcBef>
                <a:spcPct val="0"/>
              </a:spcBef>
              <a:spcAft>
                <a:spcPct val="0"/>
              </a:spcAft>
            </a:pPr>
            <a:endParaRPr lang="en-US" dirty="0" smtClean="0">
              <a:solidFill>
                <a:schemeClr val="tx1">
                  <a:alpha val="99000"/>
                </a:schemeClr>
              </a:solidFill>
            </a:endParaRPr>
          </a:p>
          <a:p>
            <a:pPr defTabSz="914099" fontAlgn="base">
              <a:spcBef>
                <a:spcPct val="0"/>
              </a:spcBef>
              <a:spcAft>
                <a:spcPct val="0"/>
              </a:spcAft>
            </a:pPr>
            <a:r>
              <a:rPr lang="en-US" b="1" dirty="0">
                <a:solidFill>
                  <a:schemeClr val="tx1">
                    <a:alpha val="99000"/>
                  </a:schemeClr>
                </a:solidFill>
              </a:rPr>
              <a:t>Speakers, </a:t>
            </a:r>
            <a:r>
              <a:rPr lang="en-US" dirty="0">
                <a:solidFill>
                  <a:schemeClr val="tx1">
                    <a:alpha val="99000"/>
                  </a:schemeClr>
                </a:solidFill>
              </a:rPr>
              <a:t>please list the Breakout Sessions, Interactive Discussions, Labs, Demo Stations and Certification Exam that relate to your session. Also indicate when they can find you staffing in the TLC</a:t>
            </a:r>
            <a:r>
              <a:rPr lang="en-US" dirty="0" smtClean="0">
                <a:solidFill>
                  <a:schemeClr val="tx1">
                    <a:alpha val="99000"/>
                  </a:schemeClr>
                </a:solidFill>
              </a:rPr>
              <a:t>.</a:t>
            </a:r>
          </a:p>
          <a:p>
            <a:pPr defTabSz="914099" fontAlgn="base">
              <a:spcBef>
                <a:spcPct val="0"/>
              </a:spcBef>
              <a:spcAft>
                <a:spcPct val="0"/>
              </a:spcAft>
            </a:pPr>
            <a:endParaRPr lang="en-US" dirty="0" smtClean="0">
              <a:gradFill>
                <a:gsLst>
                  <a:gs pos="0">
                    <a:srgbClr val="FFFFFF"/>
                  </a:gs>
                  <a:gs pos="100000">
                    <a:srgbClr val="FFFFFF"/>
                  </a:gs>
                </a:gsLst>
                <a:lin ang="5400000" scaled="0"/>
              </a:gradFill>
            </a:endParaRPr>
          </a:p>
        </p:txBody>
      </p:sp>
      <p:sp>
        <p:nvSpPr>
          <p:cNvPr id="11" name="Rectangle 10"/>
          <p:cNvSpPr/>
          <p:nvPr/>
        </p:nvSpPr>
        <p:spPr bwMode="auto">
          <a:xfrm>
            <a:off x="507868" y="1320801"/>
            <a:ext cx="11173090" cy="1348061"/>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Hands-on </a:t>
            </a:r>
            <a:r>
              <a:rPr lang="en-US" sz="2400" dirty="0" smtClean="0">
                <a:gradFill>
                  <a:gsLst>
                    <a:gs pos="0">
                      <a:schemeClr val="tx1"/>
                    </a:gs>
                    <a:gs pos="100000">
                      <a:schemeClr val="tx1"/>
                    </a:gs>
                  </a:gsLst>
                  <a:lin ang="5400000" scaled="0"/>
                </a:gradFill>
              </a:rPr>
              <a:t>Labs</a:t>
            </a:r>
          </a:p>
          <a:p>
            <a:pPr marL="917557" lvl="1"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DBI272-HOL Advanced Dashboard Creation Using PerformancePoint </a:t>
            </a:r>
            <a:r>
              <a:rPr lang="en-US" sz="2400" dirty="0" smtClean="0">
                <a:gradFill>
                  <a:gsLst>
                    <a:gs pos="0">
                      <a:schemeClr val="tx1"/>
                    </a:gs>
                    <a:gs pos="100000">
                      <a:schemeClr val="tx1"/>
                    </a:gs>
                  </a:gsLst>
                  <a:lin ang="5400000" scaled="0"/>
                </a:gradFill>
              </a:rPr>
              <a:t>Services</a:t>
            </a:r>
          </a:p>
        </p:txBody>
      </p:sp>
      <p:sp>
        <p:nvSpPr>
          <p:cNvPr id="12" name="Rectangle 11"/>
          <p:cNvSpPr/>
          <p:nvPr/>
        </p:nvSpPr>
        <p:spPr bwMode="auto">
          <a:xfrm>
            <a:off x="507868" y="2897457"/>
            <a:ext cx="11173090" cy="1015663"/>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Pre-Conference Seminar</a:t>
            </a:r>
          </a:p>
          <a:p>
            <a:pPr marL="917557" lvl="1"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PRC12 Build Your First Microsoft BI Solution with SQL Server 2008 R2</a:t>
            </a:r>
          </a:p>
        </p:txBody>
      </p:sp>
      <p:sp>
        <p:nvSpPr>
          <p:cNvPr id="14" name="Rectangle 13"/>
          <p:cNvSpPr/>
          <p:nvPr/>
        </p:nvSpPr>
        <p:spPr bwMode="auto">
          <a:xfrm>
            <a:off x="507868" y="4133124"/>
            <a:ext cx="11173090" cy="60939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Related Certification </a:t>
            </a:r>
            <a:r>
              <a:rPr lang="en-US" sz="2400" dirty="0" smtClean="0">
                <a:gradFill>
                  <a:gsLst>
                    <a:gs pos="0">
                      <a:schemeClr val="tx1"/>
                    </a:gs>
                    <a:gs pos="100000">
                      <a:schemeClr val="tx1"/>
                    </a:gs>
                  </a:gsLst>
                  <a:lin ang="5400000" scaled="0"/>
                </a:gradFill>
              </a:rPr>
              <a:t>Exam:  </a:t>
            </a:r>
            <a:r>
              <a:rPr lang="en-US" sz="2400" dirty="0"/>
              <a:t>MCITP: Business Intelligence Developer </a:t>
            </a:r>
            <a:r>
              <a:rPr lang="en-US" sz="2400" dirty="0" smtClean="0"/>
              <a:t>2008</a:t>
            </a:r>
            <a:r>
              <a:rPr lang="en-US" sz="2400" dirty="0" smtClean="0">
                <a:gradFill>
                  <a:gsLst>
                    <a:gs pos="0">
                      <a:schemeClr val="tx1"/>
                    </a:gs>
                    <a:gs pos="100000">
                      <a:schemeClr val="tx1"/>
                    </a:gs>
                  </a:gsLst>
                  <a:lin ang="5400000" scaled="0"/>
                </a:gradFill>
              </a:rPr>
              <a:t> </a:t>
            </a:r>
            <a:endParaRPr lang="en-US" sz="2400" dirty="0">
              <a:gradFill>
                <a:gsLst>
                  <a:gs pos="0">
                    <a:schemeClr val="tx1"/>
                  </a:gs>
                  <a:gs pos="100000">
                    <a:schemeClr val="tx1"/>
                  </a:gs>
                </a:gsLst>
                <a:lin ang="5400000" scaled="0"/>
              </a:gradFill>
            </a:endParaRPr>
          </a:p>
        </p:txBody>
      </p:sp>
      <p:sp>
        <p:nvSpPr>
          <p:cNvPr id="15" name="Rectangle 14"/>
          <p:cNvSpPr/>
          <p:nvPr/>
        </p:nvSpPr>
        <p:spPr bwMode="auto">
          <a:xfrm>
            <a:off x="507868" y="5027836"/>
            <a:ext cx="11173090" cy="1421928"/>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spAutoFit/>
          </a:bodyPr>
          <a:lstStyle/>
          <a:p>
            <a:pPr marL="460375" lvl="0" indent="-460375">
              <a:lnSpc>
                <a:spcPct val="90000"/>
              </a:lnSpc>
              <a:spcBef>
                <a:spcPct val="20000"/>
              </a:spcBef>
              <a:buSzPct val="90000"/>
              <a:buBlip>
                <a:blip r:embed="rId3"/>
              </a:buBlip>
            </a:pPr>
            <a:r>
              <a:rPr lang="en-US" sz="2400" dirty="0">
                <a:gradFill>
                  <a:gsLst>
                    <a:gs pos="0">
                      <a:schemeClr val="tx1"/>
                    </a:gs>
                    <a:gs pos="100000">
                      <a:schemeClr val="tx1"/>
                    </a:gs>
                  </a:gsLst>
                  <a:lin ang="5400000" scaled="0"/>
                </a:gradFill>
              </a:rPr>
              <a:t>Find Me </a:t>
            </a:r>
            <a:r>
              <a:rPr lang="en-US" sz="2400" dirty="0" smtClean="0">
                <a:gradFill>
                  <a:gsLst>
                    <a:gs pos="0">
                      <a:schemeClr val="tx1"/>
                    </a:gs>
                    <a:gs pos="100000">
                      <a:schemeClr val="tx1"/>
                    </a:gs>
                  </a:gsLst>
                  <a:lin ang="5400000" scaled="0"/>
                </a:gradFill>
              </a:rPr>
              <a:t>Later:</a:t>
            </a:r>
          </a:p>
          <a:p>
            <a:pPr marL="917557" lvl="1"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Message me through </a:t>
            </a:r>
            <a:r>
              <a:rPr lang="en-US" sz="2400" dirty="0" smtClean="0">
                <a:gradFill>
                  <a:gsLst>
                    <a:gs pos="0">
                      <a:schemeClr val="tx1"/>
                    </a:gs>
                    <a:gs pos="100000">
                      <a:schemeClr val="tx1"/>
                    </a:gs>
                  </a:gsLst>
                  <a:lin ang="5400000" scaled="0"/>
                </a:gradFill>
                <a:hlinkClick r:id="rId4"/>
              </a:rPr>
              <a:t>http://marktab.net</a:t>
            </a:r>
            <a:endParaRPr lang="en-US" sz="2400" dirty="0" smtClean="0">
              <a:gradFill>
                <a:gsLst>
                  <a:gs pos="0">
                    <a:schemeClr val="tx1"/>
                  </a:gs>
                  <a:gs pos="100000">
                    <a:schemeClr val="tx1"/>
                  </a:gs>
                </a:gsLst>
                <a:lin ang="5400000" scaled="0"/>
              </a:gradFill>
            </a:endParaRPr>
          </a:p>
          <a:p>
            <a:pPr marL="917557" lvl="1" indent="-460375">
              <a:lnSpc>
                <a:spcPct val="90000"/>
              </a:lnSpc>
              <a:spcBef>
                <a:spcPct val="20000"/>
              </a:spcBef>
              <a:buSzPct val="90000"/>
              <a:buBlip>
                <a:blip r:embed="rId3"/>
              </a:buBlip>
            </a:pPr>
            <a:r>
              <a:rPr lang="en-US" sz="2400" dirty="0" smtClean="0">
                <a:gradFill>
                  <a:gsLst>
                    <a:gs pos="0">
                      <a:schemeClr val="tx1"/>
                    </a:gs>
                    <a:gs pos="100000">
                      <a:schemeClr val="tx1"/>
                    </a:gs>
                  </a:gsLst>
                  <a:lin ang="5400000" scaled="0"/>
                </a:gradFill>
              </a:rPr>
              <a:t>Twitter Feed @</a:t>
            </a:r>
            <a:r>
              <a:rPr lang="en-US" sz="2400" dirty="0" err="1" smtClean="0">
                <a:gradFill>
                  <a:gsLst>
                    <a:gs pos="0">
                      <a:schemeClr val="tx1"/>
                    </a:gs>
                    <a:gs pos="100000">
                      <a:schemeClr val="tx1"/>
                    </a:gs>
                  </a:gsLst>
                  <a:lin ang="5400000" scaled="0"/>
                </a:gradFill>
              </a:rPr>
              <a:t>marktabnet</a:t>
            </a:r>
            <a:endParaRPr lang="en-US" sz="24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143061366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What’s Next?</a:t>
            </a:r>
            <a:endParaRPr lang="en-US" dirty="0"/>
          </a:p>
        </p:txBody>
      </p:sp>
      <p:sp>
        <p:nvSpPr>
          <p:cNvPr id="4" name="Text Placeholder 3"/>
          <p:cNvSpPr>
            <a:spLocks noGrp="1"/>
          </p:cNvSpPr>
          <p:nvPr>
            <p:ph type="body" sz="quarter" idx="10"/>
          </p:nvPr>
        </p:nvSpPr>
        <p:spPr>
          <a:xfrm>
            <a:off x="519112" y="1447799"/>
            <a:ext cx="11149013" cy="4647426"/>
          </a:xfrm>
        </p:spPr>
        <p:txBody>
          <a:bodyPr/>
          <a:lstStyle/>
          <a:p>
            <a:pPr>
              <a:spcAft>
                <a:spcPts val="1800"/>
              </a:spcAft>
            </a:pPr>
            <a:r>
              <a:rPr lang="en-US" dirty="0" smtClean="0"/>
              <a:t>Follow, Tweet and Enter to </a:t>
            </a:r>
            <a:br>
              <a:rPr lang="en-US" dirty="0" smtClean="0"/>
            </a:br>
            <a:r>
              <a:rPr lang="en-US" dirty="0" smtClean="0"/>
              <a:t>win an Xbox </a:t>
            </a:r>
            <a:r>
              <a:rPr lang="en-US" dirty="0" err="1" smtClean="0"/>
              <a:t>Kinect</a:t>
            </a:r>
            <a:r>
              <a:rPr lang="en-US" dirty="0" smtClean="0"/>
              <a:t> Bundle</a:t>
            </a:r>
          </a:p>
          <a:p>
            <a:pPr>
              <a:spcAft>
                <a:spcPts val="1800"/>
              </a:spcAft>
            </a:pPr>
            <a:r>
              <a:rPr lang="en-US" dirty="0"/>
              <a:t>GAME ON! Join us at the top </a:t>
            </a:r>
            <a:br>
              <a:rPr lang="en-US" dirty="0"/>
            </a:br>
            <a:r>
              <a:rPr lang="en-US" dirty="0"/>
              <a:t>of every hour at the BI booth to </a:t>
            </a:r>
            <a:br>
              <a:rPr lang="en-US" dirty="0"/>
            </a:br>
            <a:r>
              <a:rPr lang="en-US" dirty="0"/>
              <a:t>compete in the Crescent Puzzle </a:t>
            </a:r>
            <a:br>
              <a:rPr lang="en-US" dirty="0"/>
            </a:br>
            <a:r>
              <a:rPr lang="en-US" dirty="0"/>
              <a:t>Challenge and Win Prizes</a:t>
            </a:r>
          </a:p>
          <a:p>
            <a:r>
              <a:rPr lang="en-US" dirty="0" smtClean="0"/>
              <a:t>Sign up to be notified when </a:t>
            </a:r>
            <a:br>
              <a:rPr lang="en-US" dirty="0" smtClean="0"/>
            </a:br>
            <a:r>
              <a:rPr lang="en-US" dirty="0" smtClean="0"/>
              <a:t>the next CTP is available </a:t>
            </a:r>
            <a:br>
              <a:rPr lang="en-US" dirty="0" smtClean="0"/>
            </a:br>
            <a:r>
              <a:rPr lang="en-US" dirty="0" smtClean="0"/>
              <a:t>at: </a:t>
            </a:r>
            <a:r>
              <a:rPr lang="en-US" dirty="0" smtClean="0">
                <a:hlinkClick r:id="rId3"/>
              </a:rPr>
              <a:t>microsoft.com/</a:t>
            </a:r>
            <a:r>
              <a:rPr lang="en-US" dirty="0" err="1" smtClean="0">
                <a:hlinkClick r:id="rId3"/>
              </a:rPr>
              <a:t>sqlserver</a:t>
            </a:r>
            <a:endParaRPr lang="en-US" dirty="0"/>
          </a:p>
        </p:txBody>
      </p:sp>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tretch/>
        </p:blipFill>
        <p:spPr>
          <a:xfrm>
            <a:off x="7996913" y="647701"/>
            <a:ext cx="3188954" cy="3362500"/>
          </a:xfrm>
          <a:prstGeom prst="rect">
            <a:avLst/>
          </a:prstGeom>
          <a:noFill/>
          <a:ln>
            <a:noFill/>
          </a:ln>
        </p:spPr>
      </p:pic>
      <p:sp>
        <p:nvSpPr>
          <p:cNvPr id="11" name="Rectangle 10"/>
          <p:cNvSpPr/>
          <p:nvPr/>
        </p:nvSpPr>
        <p:spPr bwMode="blackGray">
          <a:xfrm>
            <a:off x="519113" y="1442633"/>
            <a:ext cx="8141211" cy="4923796"/>
          </a:xfrm>
          <a:prstGeom prst="rect">
            <a:avLst/>
          </a:prstGeom>
          <a:noFill/>
          <a:ln w="9525">
            <a:noFill/>
            <a:miter lim="800000"/>
            <a:headEnd/>
            <a:tailEnd/>
          </a:ln>
          <a:scene3d>
            <a:camera prst="orthographicFront"/>
            <a:lightRig rig="contrasting" dir="t">
              <a:rot lat="0" lon="0" rev="7800000"/>
            </a:lightRig>
          </a:scene3d>
          <a:sp3d prstMaterial="metal">
            <a:bevelB w="0" h="0"/>
          </a:sp3d>
        </p:spPr>
        <p:txBody>
          <a:bodyPr wrap="square" lIns="0" tIns="0" rIns="0" bIns="0" anchor="t" anchorCtr="0"/>
          <a:lstStyle/>
          <a:p>
            <a:pPr marL="457200" indent="-457200" defTabSz="914099" fontAlgn="base">
              <a:spcBef>
                <a:spcPct val="0"/>
              </a:spcBef>
              <a:spcAft>
                <a:spcPts val="1800"/>
              </a:spcAft>
              <a:buFont typeface="Arial" pitchFamily="34" charset="0"/>
              <a:buChar char="•"/>
              <a:defRPr/>
            </a:pPr>
            <a:endParaRPr lang="en-US" sz="3200" dirty="0" smtClean="0">
              <a:gradFill>
                <a:gsLst>
                  <a:gs pos="0">
                    <a:schemeClr val="tx1"/>
                  </a:gs>
                  <a:gs pos="86000">
                    <a:schemeClr val="tx1"/>
                  </a:gs>
                </a:gsLst>
                <a:lin ang="5400000" scaled="0"/>
              </a:gradFill>
              <a:latin typeface="Segoe" pitchFamily="34" charset="0"/>
            </a:endParaRPr>
          </a:p>
        </p:txBody>
      </p:sp>
      <p:grpSp>
        <p:nvGrpSpPr>
          <p:cNvPr id="2" name="Group 1"/>
          <p:cNvGrpSpPr/>
          <p:nvPr/>
        </p:nvGrpSpPr>
        <p:grpSpPr>
          <a:xfrm>
            <a:off x="8098616" y="4944568"/>
            <a:ext cx="2909349" cy="1530916"/>
            <a:chOff x="8398508" y="5008068"/>
            <a:chExt cx="2909349" cy="1530916"/>
          </a:xfrm>
        </p:grpSpPr>
        <p:sp>
          <p:nvSpPr>
            <p:cNvPr id="10" name="Text Box 9"/>
            <p:cNvSpPr txBox="1">
              <a:spLocks noChangeArrowheads="1"/>
            </p:cNvSpPr>
            <p:nvPr/>
          </p:nvSpPr>
          <p:spPr bwMode="auto">
            <a:xfrm>
              <a:off x="9181368" y="5221785"/>
              <a:ext cx="2126489" cy="430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C0C0C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rPr>
                <a:t>@MicrosoftBI</a:t>
              </a:r>
              <a:endParaRPr kumimoji="0" lang="en-US" sz="48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endParaRPr>
            </a:p>
          </p:txBody>
        </p:sp>
        <p:pic>
          <p:nvPicPr>
            <p:cNvPr id="1036" name="Picture 12" descr="http://www.msdsprovider.com/images/twitter-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8508" y="5008068"/>
              <a:ext cx="781846" cy="781846"/>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48788" y="5848935"/>
              <a:ext cx="681285" cy="6900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C0C0C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37" name="Text Box 9"/>
            <p:cNvSpPr txBox="1">
              <a:spLocks noChangeArrowheads="1"/>
            </p:cNvSpPr>
            <p:nvPr/>
          </p:nvSpPr>
          <p:spPr bwMode="auto">
            <a:xfrm>
              <a:off x="9181368" y="5959408"/>
              <a:ext cx="1913129" cy="430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C0C0C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2400" dirty="0">
                  <a:gradFill>
                    <a:gsLst>
                      <a:gs pos="0">
                        <a:schemeClr val="tx1"/>
                      </a:gs>
                      <a:gs pos="100000">
                        <a:schemeClr val="tx1"/>
                      </a:gs>
                    </a:gsLst>
                    <a:lin ang="5400000" scaled="0"/>
                  </a:gradFill>
                  <a:latin typeface="Segoe"/>
                  <a:cs typeface="Arial" pitchFamily="34" charset="0"/>
                </a:rPr>
                <a:t>/</a:t>
              </a:r>
              <a:r>
                <a:rPr kumimoji="0" lang="en-US" sz="24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rPr>
                <a:t>MicrosoftBI</a:t>
              </a:r>
              <a:endParaRPr kumimoji="0" lang="en-US" sz="48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endParaRPr>
            </a:p>
          </p:txBody>
        </p:sp>
      </p:grpSp>
      <p:sp>
        <p:nvSpPr>
          <p:cNvPr id="38" name="Text Box 9"/>
          <p:cNvSpPr txBox="1">
            <a:spLocks noChangeArrowheads="1"/>
          </p:cNvSpPr>
          <p:nvPr/>
        </p:nvSpPr>
        <p:spPr bwMode="auto">
          <a:xfrm>
            <a:off x="7908896" y="4345587"/>
            <a:ext cx="3288789" cy="430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C0C0C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rPr>
              <a:t>Join the Conversation</a:t>
            </a:r>
            <a:endParaRPr kumimoji="0" lang="en-US" sz="4800" i="0" u="none" strike="noStrike" cap="none" normalizeH="0" baseline="0" dirty="0" smtClean="0">
              <a:ln>
                <a:noFill/>
              </a:ln>
              <a:gradFill>
                <a:gsLst>
                  <a:gs pos="0">
                    <a:schemeClr val="tx1"/>
                  </a:gs>
                  <a:gs pos="100000">
                    <a:schemeClr val="tx1"/>
                  </a:gs>
                </a:gsLst>
                <a:lin ang="5400000" scaled="0"/>
              </a:gradFill>
              <a:effectLst/>
              <a:latin typeface="Segoe"/>
              <a:cs typeface="Arial" pitchFamily="34" charset="0"/>
            </a:endParaRPr>
          </a:p>
        </p:txBody>
      </p:sp>
      <p:sp>
        <p:nvSpPr>
          <p:cNvPr id="39" name="Title 1"/>
          <p:cNvSpPr txBox="1">
            <a:spLocks/>
          </p:cNvSpPr>
          <p:nvPr/>
        </p:nvSpPr>
        <p:spPr>
          <a:xfrm>
            <a:off x="519112" y="228600"/>
            <a:ext cx="11149013" cy="609398"/>
          </a:xfrm>
          <a:prstGeom prst="rect">
            <a:avLst/>
          </a:prstGeom>
        </p:spPr>
        <p:txBody>
          <a:bodyPr/>
          <a:lst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endParaRPr lang="en-US" dirty="0"/>
          </a:p>
        </p:txBody>
      </p:sp>
      <p:cxnSp>
        <p:nvCxnSpPr>
          <p:cNvPr id="40" name="Straight Connector 39"/>
          <p:cNvCxnSpPr/>
          <p:nvPr/>
        </p:nvCxnSpPr>
        <p:spPr>
          <a:xfrm>
            <a:off x="7908896" y="4814656"/>
            <a:ext cx="3288789"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656197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3650791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716799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Enterprise Challenge</a:t>
            </a:r>
            <a:endParaRPr lang="en-US" dirty="0"/>
          </a:p>
        </p:txBody>
      </p:sp>
      <p:pic>
        <p:nvPicPr>
          <p:cNvPr id="5" name="Content Placeholder 4"/>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2138363" y="1447800"/>
            <a:ext cx="7912100" cy="4748481"/>
          </a:xfrm>
        </p:spPr>
      </p:pic>
    </p:spTree>
    <p:extLst>
      <p:ext uri="{BB962C8B-B14F-4D97-AF65-F5344CB8AC3E}">
        <p14:creationId xmlns:p14="http://schemas.microsoft.com/office/powerpoint/2010/main" val="64897306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81133314"/>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67216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Enterprise Challenge</a:t>
            </a:r>
            <a:endParaRPr lang="en-US" dirty="0"/>
          </a:p>
        </p:txBody>
      </p:sp>
      <p:pic>
        <p:nvPicPr>
          <p:cNvPr id="5" name="Content Placeholder 4"/>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855912" y="1447800"/>
            <a:ext cx="6477001" cy="5181600"/>
          </a:xfrm>
        </p:spPr>
      </p:pic>
    </p:spTree>
    <p:extLst>
      <p:ext uri="{BB962C8B-B14F-4D97-AF65-F5344CB8AC3E}">
        <p14:creationId xmlns:p14="http://schemas.microsoft.com/office/powerpoint/2010/main" val="20659226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Enterprise Challenge</a:t>
            </a:r>
            <a:endParaRPr lang="en-US" dirty="0"/>
          </a:p>
        </p:txBody>
      </p:sp>
      <p:pic>
        <p:nvPicPr>
          <p:cNvPr id="5" name="Content Placeholder 4"/>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2855912" y="1447800"/>
            <a:ext cx="6477001" cy="5181600"/>
          </a:xfrm>
        </p:spPr>
      </p:pic>
    </p:spTree>
    <p:extLst>
      <p:ext uri="{BB962C8B-B14F-4D97-AF65-F5344CB8AC3E}">
        <p14:creationId xmlns:p14="http://schemas.microsoft.com/office/powerpoint/2010/main" val="4043188712"/>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Enterprise Challenge</a:t>
            </a:r>
            <a:endParaRPr lang="en-US" dirty="0"/>
          </a:p>
        </p:txBody>
      </p:sp>
      <p:pic>
        <p:nvPicPr>
          <p:cNvPr id="5" name="Content Placeholder 4"/>
          <p:cNvPicPr>
            <a:picLocks noGrp="1" noChangeAspect="1"/>
          </p:cNvPicPr>
          <p:nvPr>
            <p:ph idx="4294967295"/>
          </p:nvPr>
        </p:nvPicPr>
        <p:blipFill>
          <a:blip r:embed="rId2" cstate="print">
            <a:extLst>
              <a:ext uri="{28A0092B-C50C-407E-A947-70E740481C1C}">
                <a14:useLocalDpi xmlns:a14="http://schemas.microsoft.com/office/drawing/2010/main" val="0"/>
              </a:ext>
            </a:extLst>
          </a:blip>
          <a:stretch>
            <a:fillRect/>
          </a:stretch>
        </p:blipFill>
        <p:spPr>
          <a:xfrm>
            <a:off x="6987169" y="4141300"/>
            <a:ext cx="3110125" cy="2488100"/>
          </a:xfrm>
        </p:spPr>
      </p:pic>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4160" y="4191000"/>
            <a:ext cx="3070129" cy="245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Content Placeholder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48150" y="1447800"/>
            <a:ext cx="3309303" cy="2647442"/>
          </a:xfrm>
          <a:prstGeom prst="rect">
            <a:avLst/>
          </a:prstGeom>
        </p:spPr>
      </p:pic>
    </p:spTree>
    <p:extLst>
      <p:ext uri="{BB962C8B-B14F-4D97-AF65-F5344CB8AC3E}">
        <p14:creationId xmlns:p14="http://schemas.microsoft.com/office/powerpoint/2010/main" val="30508610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smtClean="0"/>
              <a:t>Data Mining</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553196085"/>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Definitions</a:t>
            </a:r>
            <a:endParaRPr lang="en-US" dirty="0"/>
          </a:p>
        </p:txBody>
      </p:sp>
      <p:graphicFrame>
        <p:nvGraphicFramePr>
          <p:cNvPr id="5" name="Content Placeholder 4"/>
          <p:cNvGraphicFramePr>
            <a:graphicFrameLocks noGrp="1"/>
          </p:cNvGraphicFramePr>
          <p:nvPr>
            <p:ph idx="4294967295"/>
            <p:extLst>
              <p:ext uri="{D42A27DB-BD31-4B8C-83A1-F6EECF244321}">
                <p14:modId xmlns:p14="http://schemas.microsoft.com/office/powerpoint/2010/main" val="598854460"/>
              </p:ext>
            </p:extLst>
          </p:nvPr>
        </p:nvGraphicFramePr>
        <p:xfrm>
          <a:off x="1269669" y="1600200"/>
          <a:ext cx="9649487" cy="3581400"/>
        </p:xfrm>
        <a:graphic>
          <a:graphicData uri="http://schemas.openxmlformats.org/drawingml/2006/table">
            <a:tbl>
              <a:tblPr firstRow="1" bandRow="1">
                <a:tableStyleId>{5C22544A-7EE6-4342-B048-85BDC9FD1C3A}</a:tableStyleId>
              </a:tblPr>
              <a:tblGrid>
                <a:gridCol w="3316875"/>
                <a:gridCol w="6332612"/>
              </a:tblGrid>
              <a:tr h="804438">
                <a:tc>
                  <a:txBody>
                    <a:bodyPr/>
                    <a:lstStyle/>
                    <a:p>
                      <a:r>
                        <a:rPr lang="en-US" sz="3200" dirty="0" smtClean="0"/>
                        <a:t>Phrase</a:t>
                      </a:r>
                      <a:endParaRPr lang="en-US" sz="3200" dirty="0"/>
                    </a:p>
                  </a:txBody>
                  <a:tcPr marL="115115" marR="115115"/>
                </a:tc>
                <a:tc>
                  <a:txBody>
                    <a:bodyPr/>
                    <a:lstStyle/>
                    <a:p>
                      <a:r>
                        <a:rPr lang="en-US" sz="3200" dirty="0" smtClean="0"/>
                        <a:t>Goal</a:t>
                      </a:r>
                      <a:endParaRPr lang="en-US" sz="3200" dirty="0"/>
                    </a:p>
                  </a:txBody>
                  <a:tcPr marL="115115" marR="115115"/>
                </a:tc>
              </a:tr>
              <a:tr h="1388481">
                <a:tc>
                  <a:txBody>
                    <a:bodyPr/>
                    <a:lstStyle/>
                    <a:p>
                      <a:r>
                        <a:rPr lang="en-US" sz="2800" dirty="0" smtClean="0"/>
                        <a:t>“Data Mining”</a:t>
                      </a:r>
                      <a:endParaRPr lang="en-US" sz="2800" dirty="0"/>
                    </a:p>
                  </a:txBody>
                  <a:tcPr marL="115115" marR="115115"/>
                </a:tc>
                <a:tc>
                  <a:txBody>
                    <a:bodyPr/>
                    <a:lstStyle/>
                    <a:p>
                      <a:r>
                        <a:rPr lang="en-US" sz="2800" dirty="0" smtClean="0"/>
                        <a:t>Inform actionable</a:t>
                      </a:r>
                      <a:r>
                        <a:rPr lang="en-US" sz="2800" baseline="0" dirty="0" smtClean="0"/>
                        <a:t> decisions</a:t>
                      </a:r>
                      <a:endParaRPr lang="en-US" sz="2800" dirty="0"/>
                    </a:p>
                  </a:txBody>
                  <a:tcPr marL="115115" marR="115115"/>
                </a:tc>
              </a:tr>
              <a:tr h="1388481">
                <a:tc>
                  <a:txBody>
                    <a:bodyPr/>
                    <a:lstStyle/>
                    <a:p>
                      <a:r>
                        <a:rPr lang="en-US" sz="2800" dirty="0" smtClean="0"/>
                        <a:t>“Machine Learning”</a:t>
                      </a:r>
                      <a:endParaRPr lang="en-US" sz="2800" dirty="0"/>
                    </a:p>
                  </a:txBody>
                  <a:tcPr marL="115115" marR="115115"/>
                </a:tc>
                <a:tc>
                  <a:txBody>
                    <a:bodyPr/>
                    <a:lstStyle/>
                    <a:p>
                      <a:r>
                        <a:rPr lang="en-US" sz="2800" dirty="0" smtClean="0"/>
                        <a:t>Determine best performing</a:t>
                      </a:r>
                      <a:r>
                        <a:rPr lang="en-US" sz="2800" baseline="0" dirty="0" smtClean="0"/>
                        <a:t> algorithm</a:t>
                      </a:r>
                      <a:endParaRPr lang="en-US" sz="2800" dirty="0"/>
                    </a:p>
                  </a:txBody>
                  <a:tcPr marL="115115" marR="115115"/>
                </a:tc>
              </a:tr>
            </a:tbl>
          </a:graphicData>
        </a:graphic>
      </p:graphicFrame>
    </p:spTree>
    <p:extLst>
      <p:ext uri="{BB962C8B-B14F-4D97-AF65-F5344CB8AC3E}">
        <p14:creationId xmlns:p14="http://schemas.microsoft.com/office/powerpoint/2010/main" val="3667795849"/>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p:txBody>
          <a:bodyPr/>
          <a:lstStyle/>
          <a:p>
            <a:endParaRPr lang="en-US"/>
          </a:p>
        </p:txBody>
      </p:sp>
      <p:sp>
        <p:nvSpPr>
          <p:cNvPr id="2" name="Title 1"/>
          <p:cNvSpPr>
            <a:spLocks noGrp="1"/>
          </p:cNvSpPr>
          <p:nvPr>
            <p:ph type="ctrTitle"/>
          </p:nvPr>
        </p:nvSpPr>
        <p:spPr/>
        <p:txBody>
          <a:bodyPr/>
          <a:lstStyle/>
          <a:p>
            <a:r>
              <a:rPr lang="en-US" smtClean="0"/>
              <a:t>SQL Server </a:t>
            </a:r>
            <a:br>
              <a:rPr lang="en-US" smtClean="0"/>
            </a:br>
            <a:r>
              <a:rPr lang="en-US" smtClean="0"/>
              <a:t>2008 R2</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8009881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1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2011-05-20T03:00:00-04:00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Mark Tabladillo</External_x0020_Speaker>
    <Session_x0020_Code xmlns="2295e2e7-0eeb-498e-8716-217bb2ee6ee3">DBI326</Session_x0020_Code>
    <ProductTaxHTField0 xmlns="2295e2e7-0eeb-498e-8716-217bb2ee6ee3">
      <Terms xmlns="http://schemas.microsoft.com/office/infopath/2007/PartnerControls"/>
    </ProductTaxHTField0>
    <Presentation_x0020_Date xmlns="2295e2e7-0eeb-498e-8716-217bb2ee6ee3">2011-05-19T00:00:00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3833E7-CDA5-4E4A-AF0B-36A91B78C9EF}">
  <ds:schemaRefs>
    <ds:schemaRef ds:uri="http://schemas.microsoft.com/office/2006/documentManagement/types"/>
    <ds:schemaRef ds:uri="http://purl.org/dc/dcmitype/"/>
    <ds:schemaRef ds:uri="http://schemas.microsoft.com/office/infopath/2007/PartnerControls"/>
    <ds:schemaRef ds:uri="http://schemas.microsoft.com/office/2006/metadata/properties"/>
    <ds:schemaRef ds:uri="http://purl.org/dc/terms/"/>
    <ds:schemaRef ds:uri="http://www.w3.org/XML/1998/namespace"/>
    <ds:schemaRef ds:uri="http://purl.org/dc/elements/1.1/"/>
    <ds:schemaRef ds:uri="http://schemas.openxmlformats.org/package/2006/metadata/core-properties"/>
    <ds:schemaRef ds:uri="8b529f77-48ab-4581-b468-93f09345b8aa"/>
    <ds:schemaRef ds:uri="2295e2e7-0eeb-498e-8716-217bb2ee6ee3"/>
  </ds:schemaRefs>
</ds:datastoreItem>
</file>

<file path=customXml/itemProps3.xml><?xml version="1.0" encoding="utf-8"?>
<ds:datastoreItem xmlns:ds="http://schemas.openxmlformats.org/officeDocument/2006/customXml" ds:itemID="{191448CA-3B92-42F2-A15A-E485670603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89</TotalTime>
  <Words>1333</Words>
  <Application>Microsoft Office PowerPoint</Application>
  <PresentationFormat>Custom</PresentationFormat>
  <Paragraphs>153</Paragraphs>
  <Slides>31</Slides>
  <Notes>9</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TENA11_BreakoutSession_Template_16x9_Final_05132011</vt:lpstr>
      <vt:lpstr>1_White with Consolas font for code slides</vt:lpstr>
      <vt:lpstr>Enterprise Data Mining  with Microsoft SQL Server</vt:lpstr>
      <vt:lpstr>Enterprise</vt:lpstr>
      <vt:lpstr>Enterprise Challenge</vt:lpstr>
      <vt:lpstr>Enterprise Challenge</vt:lpstr>
      <vt:lpstr>Enterprise Challenge</vt:lpstr>
      <vt:lpstr>Enterprise Challenge</vt:lpstr>
      <vt:lpstr>Data Mining</vt:lpstr>
      <vt:lpstr>Definitions</vt:lpstr>
      <vt:lpstr>SQL Server  2008 R2</vt:lpstr>
      <vt:lpstr>Server Physical Architecture</vt:lpstr>
      <vt:lpstr>Server Logical Architecture</vt:lpstr>
      <vt:lpstr>Outline</vt:lpstr>
      <vt:lpstr>What is Contoso Retail?</vt:lpstr>
      <vt:lpstr>What are the fundamentals?</vt:lpstr>
      <vt:lpstr>What Enterprise Tools support Data Mining?</vt:lpstr>
      <vt:lpstr>Contoso Retail: Enterprise Data Mining</vt:lpstr>
      <vt:lpstr>Documentation</vt:lpstr>
      <vt:lpstr>What is my next step?</vt:lpstr>
      <vt:lpstr>PowerPoint Presentation</vt:lpstr>
      <vt:lpstr>PowerPoint Presentation</vt:lpstr>
      <vt:lpstr>PowerPoint Presentation</vt:lpstr>
      <vt:lpstr>Conclusion</vt:lpstr>
      <vt:lpstr>Where Can I Find More Information?</vt:lpstr>
      <vt:lpstr>Graphics</vt:lpstr>
      <vt:lpstr>Related Content</vt:lpstr>
      <vt:lpstr>Related Content</vt:lpstr>
      <vt:lpstr>What’s Next?</vt:lpstr>
      <vt:lpstr>Resources</vt:lpstr>
      <vt:lpstr>PowerPoint Presentation</vt:lpstr>
      <vt:lpstr>PowerPoint Presentation</vt:lpstr>
      <vt:lpstr>PowerPoint Presentation</vt:lpstr>
    </vt:vector>
  </TitlesOfParts>
  <Manager>&lt;Content Manager Name Here&gt;</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DBI326: Enterprise Data Mining with Microsoft SQL Server</dc:title>
  <dc:subject>Microsoft TechEd North America 2011</dc:subject>
  <dc:creator>Mark Tabladillo</dc:creator>
  <cp:keywords>Data Mining, Analysis Services, SSMS, SSIS, BIDS, DMX, PowerShell</cp:keywords>
  <dc:description>Template Design: Jordan Cayabyab
Formatter: Sylvia Tedjo, Silver Fox Productions
Event Date: May 16-19, 2011
Event Location: Atlanta
Audience Type: Developers, IT Pros</dc:description>
  <cp:lastModifiedBy>Shows</cp:lastModifiedBy>
  <cp:revision>37</cp:revision>
  <cp:lastPrinted>2010-05-11T05:02:34Z</cp:lastPrinted>
  <dcterms:created xsi:type="dcterms:W3CDTF">2011-04-19T03:37:16Z</dcterms:created>
  <dcterms:modified xsi:type="dcterms:W3CDTF">2011-05-19T20:25:32Z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