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3762" r:id="rId5"/>
  </p:sldMasterIdLst>
  <p:notesMasterIdLst>
    <p:notesMasterId r:id="rId40"/>
  </p:notesMasterIdLst>
  <p:handoutMasterIdLst>
    <p:handoutMasterId r:id="rId41"/>
  </p:handoutMasterIdLst>
  <p:sldIdLst>
    <p:sldId id="322" r:id="rId6"/>
    <p:sldId id="335" r:id="rId7"/>
    <p:sldId id="371" r:id="rId8"/>
    <p:sldId id="376" r:id="rId9"/>
    <p:sldId id="377" r:id="rId10"/>
    <p:sldId id="354" r:id="rId11"/>
    <p:sldId id="342" r:id="rId12"/>
    <p:sldId id="372" r:id="rId13"/>
    <p:sldId id="341" r:id="rId14"/>
    <p:sldId id="373" r:id="rId15"/>
    <p:sldId id="340" r:id="rId16"/>
    <p:sldId id="343" r:id="rId17"/>
    <p:sldId id="344" r:id="rId18"/>
    <p:sldId id="348" r:id="rId19"/>
    <p:sldId id="350" r:id="rId20"/>
    <p:sldId id="347" r:id="rId21"/>
    <p:sldId id="349" r:id="rId22"/>
    <p:sldId id="351" r:id="rId23"/>
    <p:sldId id="378" r:id="rId24"/>
    <p:sldId id="368" r:id="rId25"/>
    <p:sldId id="358" r:id="rId26"/>
    <p:sldId id="359" r:id="rId27"/>
    <p:sldId id="364" r:id="rId28"/>
    <p:sldId id="367" r:id="rId29"/>
    <p:sldId id="365" r:id="rId30"/>
    <p:sldId id="366" r:id="rId31"/>
    <p:sldId id="375" r:id="rId32"/>
    <p:sldId id="352" r:id="rId33"/>
    <p:sldId id="380" r:id="rId34"/>
    <p:sldId id="381" r:id="rId35"/>
    <p:sldId id="382" r:id="rId36"/>
    <p:sldId id="379" r:id="rId37"/>
    <p:sldId id="271" r:id="rId38"/>
    <p:sldId id="319" r:id="rId39"/>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A8749F-3EF1-40A9-A914-6A0E1C9D2AE4}">
          <p14:sldIdLst>
            <p14:sldId id="322"/>
            <p14:sldId id="335"/>
            <p14:sldId id="371"/>
            <p14:sldId id="376"/>
            <p14:sldId id="377"/>
            <p14:sldId id="354"/>
            <p14:sldId id="342"/>
            <p14:sldId id="372"/>
            <p14:sldId id="341"/>
            <p14:sldId id="373"/>
            <p14:sldId id="340"/>
            <p14:sldId id="343"/>
            <p14:sldId id="344"/>
            <p14:sldId id="348"/>
            <p14:sldId id="350"/>
            <p14:sldId id="347"/>
            <p14:sldId id="349"/>
            <p14:sldId id="351"/>
          </p14:sldIdLst>
        </p14:section>
        <p14:section name="Appendix Section" id="{37B1EC1B-6743-448F-AEBF-A9E2A79CF645}">
          <p14:sldIdLst>
            <p14:sldId id="378"/>
            <p14:sldId id="368"/>
            <p14:sldId id="358"/>
            <p14:sldId id="359"/>
            <p14:sldId id="364"/>
            <p14:sldId id="367"/>
            <p14:sldId id="365"/>
            <p14:sldId id="366"/>
            <p14:sldId id="375"/>
          </p14:sldIdLst>
        </p14:section>
        <p14:section name="Remainder" id="{57317DE9-2691-45A5-AC4E-B552CE919887}">
          <p14:sldIdLst>
            <p14:sldId id="352"/>
            <p14:sldId id="380"/>
            <p14:sldId id="381"/>
            <p14:sldId id="382"/>
            <p14:sldId id="379"/>
            <p14:sldId id="271"/>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288" autoAdjust="0"/>
    <p:restoredTop sz="9707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1" y="8842030"/>
            <a:ext cx="6398824" cy="465455"/>
          </a:xfrm>
          <a:prstGeom prst="rect">
            <a:avLst/>
          </a:prstGeom>
        </p:spPr>
        <p:txBody>
          <a:bodyPr vert="horz" lIns="93317" tIns="46659" rIns="93317" bIns="46659"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30"/>
            <a:ext cx="622650" cy="465455"/>
          </a:xfrm>
          <a:prstGeom prst="rect">
            <a:avLst/>
          </a:prstGeom>
        </p:spPr>
        <p:txBody>
          <a:bodyPr vert="horz" lIns="93317" tIns="46659" rIns="93317" bIns="46659"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30"/>
            <a:ext cx="6320790" cy="465455"/>
          </a:xfrm>
          <a:prstGeom prst="rect">
            <a:avLst/>
          </a:prstGeom>
        </p:spPr>
        <p:txBody>
          <a:bodyPr vert="horz" lIns="93317" tIns="46659" rIns="93317" bIns="46659"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30"/>
            <a:ext cx="700685" cy="465455"/>
          </a:xfrm>
          <a:prstGeom prst="rect">
            <a:avLst/>
          </a:prstGeom>
        </p:spPr>
        <p:txBody>
          <a:bodyPr vert="horz" lIns="93317" tIns="46659" rIns="93317" bIns="46659"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3:48 PM</a:t>
            </a:fld>
            <a:endParaRPr lang="en-US" dirty="0"/>
          </a:p>
        </p:txBody>
      </p:sp>
      <p:sp>
        <p:nvSpPr>
          <p:cNvPr id="6" name="Footer Placeholder 5"/>
          <p:cNvSpPr>
            <a:spLocks noGrp="1"/>
          </p:cNvSpPr>
          <p:nvPr>
            <p:ph type="ftr" sz="quarter" idx="12"/>
          </p:nvPr>
        </p:nvSpPr>
        <p:spPr>
          <a:xfrm>
            <a:off x="0" y="8842030"/>
            <a:ext cx="6320790" cy="465455"/>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320789" y="8842030"/>
            <a:ext cx="700685" cy="465455"/>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855857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855857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14099">
              <a:lnSpc>
                <a:spcPct val="85000"/>
              </a:lnSpc>
              <a:spcBef>
                <a:spcPct val="20000"/>
              </a:spcBef>
              <a:defRPr/>
            </a:pPr>
            <a:endParaRPr lang="en-US" sz="900" dirty="0">
              <a:solidFill>
                <a:srgbClr val="FFFFFF"/>
              </a:solidFill>
              <a:effectLst>
                <a:outerShdw blurRad="38100" dist="38100" dir="2700000" algn="tl">
                  <a:srgbClr val="000000"/>
                </a:outerShdw>
              </a:effectLst>
              <a:latin typeface="Segoe"/>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641518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823259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823259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09352" lvl="1" indent="0">
              <a:buNone/>
            </a:pPr>
            <a:endParaRPr lang="en-US" dirty="0"/>
          </a:p>
        </p:txBody>
      </p:sp>
      <p:sp>
        <p:nvSpPr>
          <p:cNvPr id="4" name="Slide Number Placeholder 3"/>
          <p:cNvSpPr>
            <a:spLocks noGrp="1"/>
          </p:cNvSpPr>
          <p:nvPr>
            <p:ph type="sldNum" sz="quarter" idx="10"/>
          </p:nvPr>
        </p:nvSpPr>
        <p:spPr/>
        <p:txBody>
          <a:bodyPr/>
          <a:lstStyle/>
          <a:p>
            <a:fld id="{B93E42CC-F4C2-4A21-9BEE-65178ABF082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749919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5/18/2011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07101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2618655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3E42CC-F4C2-4A21-9BEE-65178ABF082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236649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282463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4227764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020813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2595488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82384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
        <p:nvSpPr>
          <p:cNvPr id="5" name="Header Placeholder 3"/>
          <p:cNvSpPr>
            <a:spLocks noGrp="1"/>
          </p:cNvSpPr>
          <p:nvPr>
            <p:ph type="hdr" sz="quarter"/>
          </p:nvPr>
        </p:nvSpPr>
        <p:spPr>
          <a:xfrm>
            <a:off x="0" y="0"/>
            <a:ext cx="3043343" cy="465455"/>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pPr/>
              <a:t>5/18/2011 3:48 PM</a:t>
            </a:fld>
            <a:endParaRPr lang="en-US" dirty="0"/>
          </a:p>
        </p:txBody>
      </p:sp>
      <p:sp>
        <p:nvSpPr>
          <p:cNvPr id="7" name="Footer Placeholder 5"/>
          <p:cNvSpPr>
            <a:spLocks noGrp="1"/>
          </p:cNvSpPr>
          <p:nvPr>
            <p:ph type="ftr" sz="quarter" idx="4"/>
          </p:nvPr>
        </p:nvSpPr>
        <p:spPr>
          <a:xfrm>
            <a:off x="0" y="8842029"/>
            <a:ext cx="6320790" cy="465455"/>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409575" y="700088"/>
            <a:ext cx="6203950" cy="3490912"/>
          </a:xfrm>
          <a:noFill/>
          <a:ln>
            <a:solidFill>
              <a:srgbClr val="000000"/>
            </a:solidFill>
            <a:miter lim="800000"/>
            <a:headEnd/>
            <a:tailEnd/>
          </a:ln>
        </p:spPr>
      </p:sp>
      <p:sp>
        <p:nvSpPr>
          <p:cNvPr id="39939" name="Notes Placeholder 2"/>
          <p:cNvSpPr>
            <a:spLocks noGrp="1"/>
          </p:cNvSpPr>
          <p:nvPr>
            <p:ph type="body" idx="1"/>
          </p:nvPr>
        </p:nvSpPr>
        <p:spPr bwMode="auto">
          <a:xfrm>
            <a:off x="424313" y="3867479"/>
            <a:ext cx="6166347" cy="1771315"/>
          </a:xfrm>
          <a:noFill/>
        </p:spPr>
        <p:txBody>
          <a:bodyPr wrap="square" numCol="1" anchor="t" anchorCtr="0" compatLnSpc="1">
            <a:prstTxWarp prst="textNoShape">
              <a:avLst/>
            </a:prstTxWarp>
          </a:bodyPr>
          <a:lstStyle/>
          <a:p>
            <a:pPr eaLnBrk="1" hangingPunct="1">
              <a:spcBef>
                <a:spcPct val="0"/>
              </a:spcBef>
            </a:pPr>
            <a:endParaRPr lang="en-US" dirty="0"/>
          </a:p>
        </p:txBody>
      </p:sp>
      <p:sp>
        <p:nvSpPr>
          <p:cNvPr id="3891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9CA3031-4CE6-4E74-AA72-10C823DF75C7}" type="datetime8">
              <a:rPr lang="en-US" smtClean="0"/>
              <a:pPr fontAlgn="base">
                <a:spcBef>
                  <a:spcPct val="0"/>
                </a:spcBef>
                <a:spcAft>
                  <a:spcPct val="0"/>
                </a:spcAft>
                <a:defRPr/>
              </a:pPr>
              <a:t>5/18/2011 3:48 PM</a:t>
            </a:fld>
            <a:endParaRPr lang="en-US" smtClean="0"/>
          </a:p>
        </p:txBody>
      </p:sp>
      <p:sp>
        <p:nvSpPr>
          <p:cNvPr id="38917" name="Footer Placeholder 4"/>
          <p:cNvSpPr>
            <a:spLocks noGrp="1"/>
          </p:cNvSpPr>
          <p:nvPr>
            <p:ph type="ftr" sz="quarter" idx="4"/>
          </p:nvPr>
        </p:nvSpPr>
        <p:spPr bwMode="auto">
          <a:xfrm>
            <a:off x="1" y="8840413"/>
            <a:ext cx="3044969" cy="467071"/>
          </a:xfrm>
          <a:ln>
            <a:miter lim="800000"/>
            <a:headEnd/>
            <a:tailEnd/>
          </a:ln>
        </p:spPr>
        <p:txBody>
          <a:bodyPr wrap="square" lIns="91539" tIns="45771" rIns="91539" bIns="45771" numCol="1" anchorCtr="0" compatLnSpc="1">
            <a:prstTxWarp prst="textNoShape">
              <a:avLst/>
            </a:prstTxWarp>
          </a:bodyPr>
          <a:lstStyle/>
          <a:p>
            <a:pPr fontAlgn="base">
              <a:spcBef>
                <a:spcPct val="0"/>
              </a:spcBef>
              <a:spcAft>
                <a:spcPct val="0"/>
              </a:spcAft>
              <a:defRPr/>
            </a:pPr>
            <a:r>
              <a:rPr lang="en-US" smtClean="0"/>
              <a:t>© 2006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3891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F2D65-CB44-4154-8E0C-FB9B0122E3B5}"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5/18/2011 3:48 PM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5/18/2011 3:48 PM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4"/>
            <a:ext cx="5618480" cy="4189095"/>
          </a:xfrm>
          <a:prstGeom prst="rect">
            <a:avLst/>
          </a:prstGeom>
        </p:spPr>
        <p:txBody>
          <a:bodyPr lIns="91423" tIns="45711" rIns="91423" bIns="45711">
            <a:normAutofit/>
          </a:bodyPr>
          <a:lstStyle/>
          <a:p>
            <a:endParaRPr lang="en-US" dirty="0"/>
          </a:p>
        </p:txBody>
      </p:sp>
      <p:sp>
        <p:nvSpPr>
          <p:cNvPr id="4" name="Slide Number Placeholder 3"/>
          <p:cNvSpPr>
            <a:spLocks noGrp="1"/>
          </p:cNvSpPr>
          <p:nvPr>
            <p:ph type="sldNum" sz="quarter" idx="10"/>
          </p:nvPr>
        </p:nvSpPr>
        <p:spPr/>
        <p:txBody>
          <a:bodyPr/>
          <a:lstStyle/>
          <a:p>
            <a:fld id="{3E61BEBA-BBDD-4897-904C-1913FBBF76A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45FB35-1966-4402-A919-0305DCE9E7D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74991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2172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21729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749919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92124674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11934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105403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332848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7507841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51754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7602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66823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91006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288597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98776023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4434102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798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063550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53237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3927588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187776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99593760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38469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203698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5368157"/>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2232395"/>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6.png"/><Relationship Id="rId12"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3.png"/><Relationship Id="rId12"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5.png"/><Relationship Id="rId4" Type="http://schemas.openxmlformats.org/officeDocument/2006/relationships/image" Target="../media/image37.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36.png"/><Relationship Id="rId12"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45.png"/><Relationship Id="rId4" Type="http://schemas.openxmlformats.org/officeDocument/2006/relationships/image" Target="../media/image37.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2.jpeg"/><Relationship Id="rId3" Type="http://schemas.openxmlformats.org/officeDocument/2006/relationships/notesSlide" Target="../notesSlides/notesSlide14.xml"/><Relationship Id="rId7" Type="http://schemas.openxmlformats.org/officeDocument/2006/relationships/image" Target="../media/image45.png"/><Relationship Id="rId12"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49.png"/><Relationship Id="rId11" Type="http://schemas.openxmlformats.org/officeDocument/2006/relationships/image" Target="../media/image47.emf"/><Relationship Id="rId5" Type="http://schemas.openxmlformats.org/officeDocument/2006/relationships/image" Target="../media/image38.png"/><Relationship Id="rId15" Type="http://schemas.openxmlformats.org/officeDocument/2006/relationships/image" Target="../media/image48.emf"/><Relationship Id="rId10" Type="http://schemas.openxmlformats.org/officeDocument/2006/relationships/oleObject" Target="../embeddings/oleObject1.bin"/><Relationship Id="rId4" Type="http://schemas.openxmlformats.org/officeDocument/2006/relationships/image" Target="../media/image36.png"/><Relationship Id="rId9" Type="http://schemas.openxmlformats.org/officeDocument/2006/relationships/image" Target="../media/image50.png"/><Relationship Id="rId1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54.png"/><Relationship Id="rId4" Type="http://schemas.openxmlformats.org/officeDocument/2006/relationships/image" Target="../media/image37.png"/><Relationship Id="rId9" Type="http://schemas.openxmlformats.org/officeDocument/2006/relationships/image" Target="../media/image5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69.png"/><Relationship Id="rId3" Type="http://schemas.openxmlformats.org/officeDocument/2006/relationships/image" Target="../media/image55.png"/><Relationship Id="rId21" Type="http://schemas.openxmlformats.org/officeDocument/2006/relationships/image" Target="../media/image72.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8.png"/><Relationship Id="rId2" Type="http://schemas.openxmlformats.org/officeDocument/2006/relationships/notesSlide" Target="../notesSlides/notesSlide19.xml"/><Relationship Id="rId16" Type="http://schemas.microsoft.com/office/2007/relationships/hdphoto" Target="../media/hdphoto2.wdp"/><Relationship Id="rId20" Type="http://schemas.openxmlformats.org/officeDocument/2006/relationships/image" Target="../media/image71.png"/><Relationship Id="rId1" Type="http://schemas.openxmlformats.org/officeDocument/2006/relationships/slideLayout" Target="../slideLayouts/slideLayout13.xml"/><Relationship Id="rId6" Type="http://schemas.openxmlformats.org/officeDocument/2006/relationships/image" Target="../media/image58.png"/><Relationship Id="rId11" Type="http://schemas.openxmlformats.org/officeDocument/2006/relationships/image" Target="../media/image63.emf"/><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0.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8" Type="http://schemas.openxmlformats.org/officeDocument/2006/relationships/hyperlink" Target="http://sharepoint/sites/dpevan/sql2k8r2/default.aspx" TargetMode="External"/><Relationship Id="rId13" Type="http://schemas.openxmlformats.org/officeDocument/2006/relationships/hyperlink" Target="http://blogs.msdn.com/b/sqlrsteamblog/" TargetMode="External"/><Relationship Id="rId3" Type="http://schemas.openxmlformats.org/officeDocument/2006/relationships/hyperlink" Target="http://bi/" TargetMode="External"/><Relationship Id="rId7" Type="http://schemas.openxmlformats.org/officeDocument/2006/relationships/hyperlink" Target="http://www.buildabetterapp.com/" TargetMode="External"/><Relationship Id="rId12" Type="http://schemas.openxmlformats.org/officeDocument/2006/relationships/hyperlink" Target="http://blogs.msdn.com/oneclickbi" TargetMode="External"/><Relationship Id="rId2" Type="http://schemas.openxmlformats.org/officeDocument/2006/relationships/notesSlide" Target="../notesSlides/notesSlide28.xml"/><Relationship Id="rId16" Type="http://schemas.openxmlformats.org/officeDocument/2006/relationships/hyperlink" Target="http://pps14/" TargetMode="External"/><Relationship Id="rId1" Type="http://schemas.openxmlformats.org/officeDocument/2006/relationships/slideLayout" Target="../slideLayouts/slideLayout8.xml"/><Relationship Id="rId6" Type="http://schemas.openxmlformats.org/officeDocument/2006/relationships/hyperlink" Target="http://sharepoint/sites/safepassage/pages/default.aspx" TargetMode="External"/><Relationship Id="rId11" Type="http://schemas.openxmlformats.org/officeDocument/2006/relationships/hyperlink" Target="http://blogs.msdn.com/b/bi/" TargetMode="External"/><Relationship Id="rId5" Type="http://schemas.openxmlformats.org/officeDocument/2006/relationships/hyperlink" Target="http://infoweb2007/sqlserver/Pages/default.aspx" TargetMode="External"/><Relationship Id="rId15" Type="http://schemas.openxmlformats.org/officeDocument/2006/relationships/hyperlink" Target="http://learnpowerpivot/" TargetMode="External"/><Relationship Id="rId10" Type="http://schemas.openxmlformats.org/officeDocument/2006/relationships/hyperlink" Target="http://blogs.msdn.com/prash" TargetMode="External"/><Relationship Id="rId4" Type="http://schemas.openxmlformats.org/officeDocument/2006/relationships/hyperlink" Target="http://spmarketing/" TargetMode="External"/><Relationship Id="rId9" Type="http://schemas.openxmlformats.org/officeDocument/2006/relationships/hyperlink" Target="http://comphot/" TargetMode="External"/><Relationship Id="rId14" Type="http://schemas.openxmlformats.org/officeDocument/2006/relationships/hyperlink" Target="http://blogs.msdn.com/powerpivo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microsoft.com/sqlserver"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81.png"/><Relationship Id="rId5" Type="http://schemas.openxmlformats.org/officeDocument/2006/relationships/hyperlink" Target="http://www.microsoft.com/learning" TargetMode="External"/><Relationship Id="rId10" Type="http://schemas.openxmlformats.org/officeDocument/2006/relationships/image" Target="../media/image80.emf"/><Relationship Id="rId4" Type="http://schemas.openxmlformats.org/officeDocument/2006/relationships/image" Target="../media/image77.png"/><Relationship Id="rId9" Type="http://schemas.openxmlformats.org/officeDocument/2006/relationships/image" Target="../media/image79.png"/><Relationship Id="rId14" Type="http://schemas.microsoft.com/office/2007/relationships/hdphoto" Target="../media/hdphoto1.wdp"/></Relationships>
</file>

<file path=ppt/slides/_rels/slide31.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74.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32.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570272"/>
            <a:ext cx="10242549" cy="1523497"/>
          </a:xfrm>
        </p:spPr>
        <p:txBody>
          <a:bodyPr/>
          <a:lstStyle/>
          <a:p>
            <a:r>
              <a:rPr lang="en-US" dirty="0" smtClean="0"/>
              <a:t>SQL Server Reporting Services “Denali” Integration with </a:t>
            </a:r>
            <a:br>
              <a:rPr lang="en-US" dirty="0" smtClean="0"/>
            </a:br>
            <a:r>
              <a:rPr lang="en-US" dirty="0" smtClean="0"/>
              <a:t>SharePoint 2010</a:t>
            </a:r>
            <a:endParaRPr lang="en-US" dirty="0"/>
          </a:p>
        </p:txBody>
      </p:sp>
      <p:sp>
        <p:nvSpPr>
          <p:cNvPr id="3" name="Subtitle 2"/>
          <p:cNvSpPr>
            <a:spLocks noGrp="1"/>
          </p:cNvSpPr>
          <p:nvPr>
            <p:ph type="subTitle" idx="1"/>
          </p:nvPr>
        </p:nvSpPr>
        <p:spPr/>
        <p:txBody>
          <a:bodyPr/>
          <a:lstStyle/>
          <a:p>
            <a:r>
              <a:rPr lang="en-US" smtClean="0"/>
              <a:t>Prash Shirolkar</a:t>
            </a:r>
          </a:p>
          <a:p>
            <a:r>
              <a:rPr lang="en-US" smtClean="0"/>
              <a:t>Program Manager</a:t>
            </a:r>
          </a:p>
          <a:p>
            <a:r>
              <a:rPr lang="en-US" smtClean="0"/>
              <a:t>Microsoft SQL Server Reporting Services</a:t>
            </a:r>
            <a:endParaRPr lang="en-US" dirty="0"/>
          </a:p>
        </p:txBody>
      </p:sp>
      <p:sp>
        <p:nvSpPr>
          <p:cNvPr id="7" name="Text Placeholder 6"/>
          <p:cNvSpPr>
            <a:spLocks noGrp="1"/>
          </p:cNvSpPr>
          <p:nvPr>
            <p:ph type="body" sz="quarter" idx="10"/>
          </p:nvPr>
        </p:nvSpPr>
        <p:spPr/>
        <p:txBody>
          <a:bodyPr/>
          <a:lstStyle/>
          <a:p>
            <a:r>
              <a:rPr lang="en-US" dirty="0" smtClean="0"/>
              <a:t>DBI328</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Group 133"/>
          <p:cNvGrpSpPr/>
          <p:nvPr/>
        </p:nvGrpSpPr>
        <p:grpSpPr>
          <a:xfrm>
            <a:off x="6640895" y="1478280"/>
            <a:ext cx="4787517" cy="3742203"/>
            <a:chOff x="4851420" y="1008054"/>
            <a:chExt cx="3743865" cy="3665459"/>
          </a:xfrm>
        </p:grpSpPr>
        <p:pic>
          <p:nvPicPr>
            <p:cNvPr id="139" name="Picture 25"/>
            <p:cNvPicPr>
              <a:picLocks noChangeAspect="1" noChangeArrowheads="1"/>
            </p:cNvPicPr>
            <p:nvPr/>
          </p:nvPicPr>
          <p:blipFill>
            <a:blip r:embed="rId3" cstate="print"/>
            <a:srcRect/>
            <a:stretch>
              <a:fillRect/>
            </a:stretch>
          </p:blipFill>
          <p:spPr bwMode="auto">
            <a:xfrm>
              <a:off x="4851420" y="1008054"/>
              <a:ext cx="3743865" cy="3665459"/>
            </a:xfrm>
            <a:prstGeom prst="rect">
              <a:avLst/>
            </a:prstGeom>
            <a:noFill/>
            <a:ln w="12700">
              <a:noFill/>
              <a:miter lim="800000"/>
              <a:headEnd/>
              <a:tailEnd/>
            </a:ln>
          </p:spPr>
        </p:pic>
        <p:grpSp>
          <p:nvGrpSpPr>
            <p:cNvPr id="136" name="Group 42"/>
            <p:cNvGrpSpPr>
              <a:grpSpLocks/>
            </p:cNvGrpSpPr>
            <p:nvPr/>
          </p:nvGrpSpPr>
          <p:grpSpPr bwMode="auto">
            <a:xfrm>
              <a:off x="4944199" y="3948729"/>
              <a:ext cx="3583511" cy="616470"/>
              <a:chOff x="301" y="2183"/>
              <a:chExt cx="1956" cy="378"/>
            </a:xfrm>
          </p:grpSpPr>
          <p:pic>
            <p:nvPicPr>
              <p:cNvPr id="137" name="Picture 43"/>
              <p:cNvPicPr>
                <a:picLocks noChangeAspect="1" noChangeArrowheads="1"/>
              </p:cNvPicPr>
              <p:nvPr/>
            </p:nvPicPr>
            <p:blipFill>
              <a:blip r:embed="rId4" cstate="print"/>
              <a:srcRect/>
              <a:stretch>
                <a:fillRect/>
              </a:stretch>
            </p:blipFill>
            <p:spPr bwMode="auto">
              <a:xfrm>
                <a:off x="301" y="2183"/>
                <a:ext cx="1956" cy="378"/>
              </a:xfrm>
              <a:prstGeom prst="rect">
                <a:avLst/>
              </a:prstGeom>
              <a:noFill/>
              <a:ln w="12700">
                <a:noFill/>
                <a:miter lim="800000"/>
                <a:headEnd/>
                <a:tailEnd/>
              </a:ln>
            </p:spPr>
          </p:pic>
          <p:sp>
            <p:nvSpPr>
              <p:cNvPr id="138" name="Rectangle 44"/>
              <p:cNvSpPr>
                <a:spLocks noChangeArrowheads="1"/>
              </p:cNvSpPr>
              <p:nvPr/>
            </p:nvSpPr>
            <p:spPr bwMode="auto">
              <a:xfrm>
                <a:off x="615" y="2331"/>
                <a:ext cx="1318" cy="96"/>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100" dirty="0">
                    <a:solidFill>
                      <a:srgbClr val="FFFFFF"/>
                    </a:solidFill>
                    <a:latin typeface="Segoe"/>
                  </a:rPr>
                  <a:t>SharePoint Object Model</a:t>
                </a:r>
                <a:endParaRPr lang="en-US" sz="1400" dirty="0">
                  <a:solidFill>
                    <a:srgbClr val="FFFFFF"/>
                  </a:solidFill>
                  <a:effectLst>
                    <a:outerShdw blurRad="38100" dist="38100" dir="2700000" algn="tl">
                      <a:srgbClr val="000000"/>
                    </a:outerShdw>
                  </a:effectLst>
                  <a:latin typeface="Segoe"/>
                </a:endParaRPr>
              </a:p>
            </p:txBody>
          </p:sp>
        </p:grpSp>
      </p:grpSp>
      <p:pic>
        <p:nvPicPr>
          <p:cNvPr id="6" name="Picture 2"/>
          <p:cNvPicPr>
            <a:picLocks noChangeAspect="1" noChangeArrowheads="1"/>
          </p:cNvPicPr>
          <p:nvPr/>
        </p:nvPicPr>
        <p:blipFill>
          <a:blip r:embed="rId5" cstate="print"/>
          <a:srcRect/>
          <a:stretch>
            <a:fillRect/>
          </a:stretch>
        </p:blipFill>
        <p:spPr bwMode="auto">
          <a:xfrm>
            <a:off x="989012" y="1536276"/>
            <a:ext cx="4233685" cy="3638550"/>
          </a:xfrm>
          <a:prstGeom prst="rect">
            <a:avLst/>
          </a:prstGeom>
          <a:noFill/>
          <a:ln w="12700">
            <a:noFill/>
            <a:miter lim="800000"/>
            <a:headEnd/>
            <a:tailEnd/>
          </a:ln>
        </p:spPr>
      </p:pic>
      <p:sp>
        <p:nvSpPr>
          <p:cNvPr id="10" name="Text Box 6"/>
          <p:cNvSpPr txBox="1">
            <a:spLocks noChangeArrowheads="1"/>
          </p:cNvSpPr>
          <p:nvPr/>
        </p:nvSpPr>
        <p:spPr bwMode="auto">
          <a:xfrm>
            <a:off x="600798" y="1684938"/>
            <a:ext cx="4807814" cy="366254"/>
          </a:xfrm>
          <a:prstGeom prst="rect">
            <a:avLst/>
          </a:prstGeom>
          <a:noFill/>
          <a:ln w="12700">
            <a:noFill/>
            <a:miter lim="800000"/>
            <a:headEnd/>
            <a:tailEnd/>
          </a:ln>
          <a:effectLst/>
        </p:spPr>
        <p:txBody>
          <a:bodyPr lIns="0" tIns="0" rIns="0" bIns="0" anchor="ctr">
            <a:spAutoFit/>
          </a:bodyPr>
          <a:lstStyle/>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SharePoint 2010 WFE</a:t>
            </a:r>
            <a:endParaRPr lang="en-US" sz="2800" dirty="0">
              <a:solidFill>
                <a:srgbClr val="FFFFFF"/>
              </a:solidFill>
              <a:effectLst>
                <a:outerShdw blurRad="38100" dist="38100" dir="2700000" algn="tl">
                  <a:srgbClr val="000000"/>
                </a:outerShdw>
              </a:effectLst>
              <a:latin typeface="Segoe"/>
            </a:endParaRPr>
          </a:p>
        </p:txBody>
      </p:sp>
      <p:grpSp>
        <p:nvGrpSpPr>
          <p:cNvPr id="11" name="Group 14"/>
          <p:cNvGrpSpPr>
            <a:grpSpLocks/>
          </p:cNvGrpSpPr>
          <p:nvPr/>
        </p:nvGrpSpPr>
        <p:grpSpPr bwMode="auto">
          <a:xfrm>
            <a:off x="1523604" y="4527127"/>
            <a:ext cx="3102225" cy="600075"/>
            <a:chOff x="402" y="2846"/>
            <a:chExt cx="1956" cy="378"/>
          </a:xfrm>
        </p:grpSpPr>
        <p:pic>
          <p:nvPicPr>
            <p:cNvPr id="12" name="Picture 15"/>
            <p:cNvPicPr>
              <a:picLocks noChangeAspect="1" noChangeArrowheads="1"/>
            </p:cNvPicPr>
            <p:nvPr/>
          </p:nvPicPr>
          <p:blipFill>
            <a:blip r:embed="rId4" cstate="print"/>
            <a:srcRect/>
            <a:stretch>
              <a:fillRect/>
            </a:stretch>
          </p:blipFill>
          <p:spPr bwMode="auto">
            <a:xfrm>
              <a:off x="402" y="2846"/>
              <a:ext cx="1956" cy="378"/>
            </a:xfrm>
            <a:prstGeom prst="rect">
              <a:avLst/>
            </a:prstGeom>
            <a:noFill/>
            <a:ln w="12700">
              <a:noFill/>
              <a:miter lim="800000"/>
              <a:headEnd/>
              <a:tailEnd/>
            </a:ln>
          </p:spPr>
        </p:pic>
        <p:sp>
          <p:nvSpPr>
            <p:cNvPr id="13" name="Rectangle 16"/>
            <p:cNvSpPr>
              <a:spLocks noChangeArrowheads="1"/>
            </p:cNvSpPr>
            <p:nvPr/>
          </p:nvSpPr>
          <p:spPr bwMode="auto">
            <a:xfrm>
              <a:off x="402" y="2969"/>
              <a:ext cx="1956" cy="115"/>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400" dirty="0" smtClean="0">
                  <a:solidFill>
                    <a:srgbClr val="FFFFFF"/>
                  </a:solidFill>
                  <a:latin typeface="Segoe"/>
                </a:rPr>
                <a:t>SharePoint </a:t>
              </a:r>
              <a:r>
                <a:rPr lang="en-US" sz="1400" dirty="0">
                  <a:solidFill>
                    <a:srgbClr val="FFFFFF"/>
                  </a:solidFill>
                  <a:latin typeface="Segoe"/>
                </a:rPr>
                <a:t>Object Model</a:t>
              </a:r>
              <a:endParaRPr lang="en-US" dirty="0">
                <a:solidFill>
                  <a:srgbClr val="FFFFFF"/>
                </a:solidFill>
                <a:effectLst>
                  <a:outerShdw blurRad="38100" dist="38100" dir="2700000" algn="tl">
                    <a:srgbClr val="000000"/>
                  </a:outerShdw>
                </a:effectLst>
                <a:latin typeface="Segoe"/>
              </a:endParaRPr>
            </a:p>
          </p:txBody>
        </p:sp>
      </p:grpSp>
      <p:sp>
        <p:nvSpPr>
          <p:cNvPr id="27" name="Up-Down Arrow 26"/>
          <p:cNvSpPr/>
          <p:nvPr/>
        </p:nvSpPr>
        <p:spPr>
          <a:xfrm>
            <a:off x="3961368" y="5111326"/>
            <a:ext cx="406294"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Up-Down Arrow 27"/>
          <p:cNvSpPr/>
          <p:nvPr/>
        </p:nvSpPr>
        <p:spPr>
          <a:xfrm>
            <a:off x="6703854" y="5111326"/>
            <a:ext cx="406294"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lowchart: Magnetic Disk 29"/>
          <p:cNvSpPr/>
          <p:nvPr/>
        </p:nvSpPr>
        <p:spPr>
          <a:xfrm>
            <a:off x="3758221" y="5797126"/>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Flowchart: Magnetic Disk 30"/>
          <p:cNvSpPr/>
          <p:nvPr/>
        </p:nvSpPr>
        <p:spPr>
          <a:xfrm>
            <a:off x="4367662" y="5797126"/>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Flowchart: Magnetic Disk 31"/>
          <p:cNvSpPr/>
          <p:nvPr/>
        </p:nvSpPr>
        <p:spPr>
          <a:xfrm>
            <a:off x="4875530" y="5797126"/>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Flowchart: Magnetic Disk 32"/>
          <p:cNvSpPr/>
          <p:nvPr/>
        </p:nvSpPr>
        <p:spPr>
          <a:xfrm>
            <a:off x="5484971" y="5797126"/>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Flowchart: Magnetic Disk 33"/>
          <p:cNvSpPr/>
          <p:nvPr/>
        </p:nvSpPr>
        <p:spPr>
          <a:xfrm>
            <a:off x="6094412" y="5797126"/>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19"/>
          <p:cNvSpPr>
            <a:spLocks noChangeArrowheads="1"/>
          </p:cNvSpPr>
          <p:nvPr/>
        </p:nvSpPr>
        <p:spPr bwMode="auto">
          <a:xfrm>
            <a:off x="3789964" y="6222576"/>
            <a:ext cx="2529539" cy="183127"/>
          </a:xfrm>
          <a:prstGeom prst="rect">
            <a:avLst/>
          </a:prstGeom>
          <a:noFill/>
          <a:ln w="9525">
            <a:noFill/>
            <a:miter lim="800000"/>
            <a:headEnd/>
            <a:tailEnd/>
          </a:ln>
        </p:spPr>
        <p:txBody>
          <a:bodyPr wrap="none" lIns="0" tIns="0" rIns="0" bIns="0">
            <a:spAutoFit/>
          </a:bodyPr>
          <a:lstStyle/>
          <a:p>
            <a:pP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SharePoint Config / Content DB</a:t>
            </a:r>
            <a:endParaRPr lang="en-US" dirty="0">
              <a:solidFill>
                <a:srgbClr val="FFFFFF"/>
              </a:solidFill>
              <a:effectLst>
                <a:outerShdw blurRad="38100" dist="38100" dir="2700000" algn="tl">
                  <a:srgbClr val="000000"/>
                </a:outerShdw>
              </a:effectLst>
              <a:latin typeface="Segoe"/>
            </a:endParaRPr>
          </a:p>
        </p:txBody>
      </p:sp>
      <p:sp>
        <p:nvSpPr>
          <p:cNvPr id="39" name="Rectangle 31"/>
          <p:cNvSpPr>
            <a:spLocks noChangeArrowheads="1"/>
          </p:cNvSpPr>
          <p:nvPr/>
        </p:nvSpPr>
        <p:spPr bwMode="auto">
          <a:xfrm>
            <a:off x="6093515" y="2522026"/>
            <a:ext cx="221664" cy="346249"/>
          </a:xfrm>
          <a:prstGeom prst="rect">
            <a:avLst/>
          </a:prstGeom>
          <a:noFill/>
          <a:ln w="9525">
            <a:noFill/>
            <a:miter lim="800000"/>
            <a:headEnd/>
            <a:tailEnd/>
          </a:ln>
          <a:effectLst/>
        </p:spPr>
        <p:txBody>
          <a:bodyPr wrap="none" lIns="109728" tIns="54864" rIns="109728" bIns="54864" anchor="ctr">
            <a:spAutoFit/>
          </a:bodyPr>
          <a:lstStyle/>
          <a:p>
            <a:pPr algn="ctr" defTabSz="914099">
              <a:lnSpc>
                <a:spcPct val="85000"/>
              </a:lnSpc>
              <a:spcBef>
                <a:spcPct val="20000"/>
              </a:spcBef>
              <a:defRPr/>
            </a:pPr>
            <a:endParaRPr lang="en-GB" dirty="0">
              <a:solidFill>
                <a:srgbClr val="FFFFFF"/>
              </a:solidFill>
              <a:effectLst>
                <a:outerShdw blurRad="38100" dist="38100" dir="2700000" algn="tl">
                  <a:srgbClr val="000000"/>
                </a:outerShdw>
              </a:effectLst>
              <a:latin typeface="Segoe"/>
            </a:endParaRPr>
          </a:p>
        </p:txBody>
      </p:sp>
      <p:sp>
        <p:nvSpPr>
          <p:cNvPr id="48" name="Up-Down Arrow 47"/>
          <p:cNvSpPr/>
          <p:nvPr/>
        </p:nvSpPr>
        <p:spPr>
          <a:xfrm>
            <a:off x="7865667" y="5038302"/>
            <a:ext cx="406294" cy="67330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 name="Picture 8"/>
          <p:cNvPicPr>
            <a:picLocks noChangeAspect="1" noChangeArrowheads="1"/>
          </p:cNvPicPr>
          <p:nvPr/>
        </p:nvPicPr>
        <p:blipFill>
          <a:blip r:embed="rId6" cstate="print"/>
          <a:srcRect/>
          <a:stretch>
            <a:fillRect/>
          </a:stretch>
        </p:blipFill>
        <p:spPr bwMode="auto">
          <a:xfrm>
            <a:off x="1086892" y="2087880"/>
            <a:ext cx="3961368" cy="2473884"/>
          </a:xfrm>
          <a:prstGeom prst="rect">
            <a:avLst/>
          </a:prstGeom>
          <a:noFill/>
          <a:ln w="12700">
            <a:noFill/>
            <a:miter lim="800000"/>
            <a:headEnd/>
            <a:tailEnd/>
          </a:ln>
        </p:spPr>
      </p:pic>
      <p:sp>
        <p:nvSpPr>
          <p:cNvPr id="63" name="Rectangle 10"/>
          <p:cNvSpPr>
            <a:spLocks noChangeArrowheads="1"/>
          </p:cNvSpPr>
          <p:nvPr/>
        </p:nvSpPr>
        <p:spPr bwMode="auto">
          <a:xfrm>
            <a:off x="1863053" y="2258881"/>
            <a:ext cx="2534804" cy="286199"/>
          </a:xfrm>
          <a:prstGeom prst="rect">
            <a:avLst/>
          </a:prstGeom>
          <a:noFill/>
          <a:ln w="9525">
            <a:noFill/>
            <a:miter lim="800000"/>
            <a:headEnd/>
            <a:tailEnd/>
          </a:ln>
        </p:spPr>
        <p:txBody>
          <a:bodyPr wrap="none" lIns="0" tIns="0" rIns="0" bIns="0">
            <a:spAutoFit/>
          </a:bodyPr>
          <a:lstStyle/>
          <a:p>
            <a:pPr algn="ctr" defTabSz="912813">
              <a:lnSpc>
                <a:spcPct val="85000"/>
              </a:lnSpc>
              <a:spcBef>
                <a:spcPct val="20000"/>
              </a:spcBef>
            </a:pPr>
            <a:r>
              <a:rPr lang="en-US" sz="1600" dirty="0" smtClean="0">
                <a:solidFill>
                  <a:srgbClr val="FFFFFF"/>
                </a:solidFill>
                <a:latin typeface="Segoe" pitchFamily="34" charset="0"/>
              </a:rPr>
              <a:t>SharePoint Web Application</a:t>
            </a:r>
            <a:endParaRPr lang="en-US" sz="1600" dirty="0">
              <a:solidFill>
                <a:srgbClr val="FFFFFF"/>
              </a:solidFill>
              <a:latin typeface="Segoe" pitchFamily="34" charset="0"/>
            </a:endParaRPr>
          </a:p>
        </p:txBody>
      </p:sp>
      <p:sp>
        <p:nvSpPr>
          <p:cNvPr id="73" name="Up-Down Arrow 72"/>
          <p:cNvSpPr/>
          <p:nvPr/>
        </p:nvSpPr>
        <p:spPr>
          <a:xfrm>
            <a:off x="8609012" y="4030408"/>
            <a:ext cx="421651" cy="5720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4" name="Group 73"/>
          <p:cNvGrpSpPr/>
          <p:nvPr/>
        </p:nvGrpSpPr>
        <p:grpSpPr>
          <a:xfrm>
            <a:off x="7313295" y="5724102"/>
            <a:ext cx="1422030" cy="987425"/>
            <a:chOff x="5486400" y="5867400"/>
            <a:chExt cx="1066800" cy="987425"/>
          </a:xfrm>
        </p:grpSpPr>
        <p:sp>
          <p:nvSpPr>
            <p:cNvPr id="75" name="Flowchart: Magnetic Disk 74"/>
            <p:cNvSpPr/>
            <p:nvPr/>
          </p:nvSpPr>
          <p:spPr>
            <a:xfrm>
              <a:off x="5715000" y="5867400"/>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Flowchart: Magnetic Disk 75"/>
            <p:cNvSpPr/>
            <p:nvPr/>
          </p:nvSpPr>
          <p:spPr>
            <a:xfrm>
              <a:off x="5486400" y="5940425"/>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Rectangle 59"/>
            <p:cNvSpPr>
              <a:spLocks noChangeArrowheads="1"/>
            </p:cNvSpPr>
            <p:nvPr/>
          </p:nvSpPr>
          <p:spPr bwMode="auto">
            <a:xfrm>
              <a:off x="5562599" y="6259513"/>
              <a:ext cx="961605" cy="366254"/>
            </a:xfrm>
            <a:prstGeom prst="rect">
              <a:avLst/>
            </a:prstGeom>
            <a:noFill/>
            <a:ln w="9525">
              <a:noFill/>
              <a:miter lim="800000"/>
              <a:headEnd/>
              <a:tailEnd/>
            </a:ln>
          </p:spPr>
          <p:txBody>
            <a:bodyPr wrap="square" lIns="0" tIns="0" rIns="0" bIns="0">
              <a:spAutoFit/>
            </a:bodyPr>
            <a:lstStyle/>
            <a:p>
              <a:pPr defTabSz="914099">
                <a:lnSpc>
                  <a:spcPct val="85000"/>
                </a:lnSpc>
                <a:spcBef>
                  <a:spcPct val="20000"/>
                </a:spcBef>
                <a:defRPr/>
              </a:pPr>
              <a:r>
                <a:rPr lang="en-US" sz="1400" dirty="0" smtClean="0">
                  <a:solidFill>
                    <a:srgbClr val="FFFFFF"/>
                  </a:solidFill>
                  <a:latin typeface="Segoe"/>
                </a:rPr>
                <a:t>SSRS Service  Application DB</a:t>
              </a:r>
              <a:endParaRPr lang="en-US" dirty="0">
                <a:solidFill>
                  <a:srgbClr val="FFFFFF"/>
                </a:solidFill>
                <a:effectLst>
                  <a:outerShdw blurRad="38100" dist="38100" dir="2700000" algn="tl">
                    <a:srgbClr val="000000"/>
                  </a:outerShdw>
                </a:effectLst>
                <a:latin typeface="Segoe"/>
              </a:endParaRPr>
            </a:p>
          </p:txBody>
        </p:sp>
      </p:grpSp>
      <p:sp>
        <p:nvSpPr>
          <p:cNvPr id="78" name="Title 76"/>
          <p:cNvSpPr>
            <a:spLocks noGrp="1"/>
          </p:cNvSpPr>
          <p:nvPr>
            <p:ph type="title"/>
          </p:nvPr>
        </p:nvSpPr>
        <p:spPr>
          <a:xfrm>
            <a:off x="519112" y="228600"/>
            <a:ext cx="11149013" cy="553998"/>
          </a:xfrm>
        </p:spPr>
        <p:txBody>
          <a:bodyPr/>
          <a:lstStyle/>
          <a:p>
            <a:r>
              <a:rPr lang="en-US" sz="4000" dirty="0" smtClean="0"/>
              <a:t>Architecture step-by-step (clean install)</a:t>
            </a:r>
          </a:p>
        </p:txBody>
      </p:sp>
      <p:grpSp>
        <p:nvGrpSpPr>
          <p:cNvPr id="82" name="Group 81"/>
          <p:cNvGrpSpPr/>
          <p:nvPr/>
        </p:nvGrpSpPr>
        <p:grpSpPr>
          <a:xfrm>
            <a:off x="1257897" y="2468880"/>
            <a:ext cx="3617315" cy="1981312"/>
            <a:chOff x="582997" y="1828688"/>
            <a:chExt cx="3617315" cy="1981312"/>
          </a:xfrm>
        </p:grpSpPr>
        <p:pic>
          <p:nvPicPr>
            <p:cNvPr id="83" name="Picture 9"/>
            <p:cNvPicPr>
              <a:picLocks noChangeAspect="1" noChangeArrowheads="1"/>
            </p:cNvPicPr>
            <p:nvPr/>
          </p:nvPicPr>
          <p:blipFill>
            <a:blip r:embed="rId7" cstate="print"/>
            <a:srcRect/>
            <a:stretch>
              <a:fillRect/>
            </a:stretch>
          </p:blipFill>
          <p:spPr bwMode="auto">
            <a:xfrm>
              <a:off x="3269479" y="1854469"/>
              <a:ext cx="930833" cy="1813685"/>
            </a:xfrm>
            <a:prstGeom prst="rect">
              <a:avLst/>
            </a:prstGeom>
            <a:noFill/>
            <a:ln w="12700">
              <a:noFill/>
              <a:miter lim="800000"/>
              <a:headEnd/>
              <a:tailEnd/>
            </a:ln>
          </p:spPr>
        </p:pic>
        <p:pic>
          <p:nvPicPr>
            <p:cNvPr id="84" name="Picture 83"/>
            <p:cNvPicPr>
              <a:picLocks noChangeAspect="1" noChangeArrowheads="1"/>
            </p:cNvPicPr>
            <p:nvPr/>
          </p:nvPicPr>
          <p:blipFill>
            <a:blip r:embed="rId8" cstate="print"/>
            <a:srcRect/>
            <a:stretch>
              <a:fillRect/>
            </a:stretch>
          </p:blipFill>
          <p:spPr bwMode="auto">
            <a:xfrm>
              <a:off x="608012" y="1828688"/>
              <a:ext cx="1951210" cy="824661"/>
            </a:xfrm>
            <a:prstGeom prst="rect">
              <a:avLst/>
            </a:prstGeom>
            <a:noFill/>
            <a:ln w="12700">
              <a:noFill/>
              <a:miter lim="800000"/>
              <a:headEnd/>
              <a:tailEnd/>
            </a:ln>
          </p:spPr>
        </p:pic>
        <p:sp>
          <p:nvSpPr>
            <p:cNvPr id="85" name="Rectangle 84"/>
            <p:cNvSpPr>
              <a:spLocks noChangeArrowheads="1"/>
            </p:cNvSpPr>
            <p:nvPr/>
          </p:nvSpPr>
          <p:spPr bwMode="auto">
            <a:xfrm>
              <a:off x="582997" y="1931211"/>
              <a:ext cx="1959371" cy="66678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Report Viewer web </a:t>
              </a:r>
              <a:r>
                <a:rPr lang="en-US" sz="1400" dirty="0" smtClean="0">
                  <a:solidFill>
                    <a:srgbClr val="FFFFFF"/>
                  </a:solidFill>
                  <a:effectLst>
                    <a:outerShdw blurRad="38100" dist="38100" dir="2700000" algn="tl">
                      <a:srgbClr val="000000"/>
                    </a:outerShdw>
                  </a:effectLst>
                  <a:latin typeface="Segoe"/>
                </a:rPr>
                <a:t>part</a:t>
              </a: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 Crescent &amp; Alerting </a:t>
              </a: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Silverlight components</a:t>
              </a:r>
            </a:p>
          </p:txBody>
        </p:sp>
        <p:pic>
          <p:nvPicPr>
            <p:cNvPr id="86" name="Picture 12"/>
            <p:cNvPicPr>
              <a:picLocks noChangeAspect="1" noChangeArrowheads="1"/>
            </p:cNvPicPr>
            <p:nvPr/>
          </p:nvPicPr>
          <p:blipFill>
            <a:blip r:embed="rId9" cstate="print"/>
            <a:srcRect/>
            <a:stretch>
              <a:fillRect/>
            </a:stretch>
          </p:blipFill>
          <p:spPr bwMode="auto">
            <a:xfrm>
              <a:off x="628717" y="3184430"/>
              <a:ext cx="1959371" cy="610090"/>
            </a:xfrm>
            <a:prstGeom prst="rect">
              <a:avLst/>
            </a:prstGeom>
            <a:noFill/>
            <a:ln w="12700">
              <a:noFill/>
              <a:miter lim="800000"/>
              <a:headEnd/>
              <a:tailEnd/>
            </a:ln>
          </p:spPr>
        </p:pic>
        <p:sp>
          <p:nvSpPr>
            <p:cNvPr id="87" name="Rectangle 13"/>
            <p:cNvSpPr>
              <a:spLocks noChangeArrowheads="1"/>
            </p:cNvSpPr>
            <p:nvPr/>
          </p:nvSpPr>
          <p:spPr bwMode="auto">
            <a:xfrm>
              <a:off x="941902" y="3253888"/>
              <a:ext cx="1239894" cy="55611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err="1" smtClean="0">
                  <a:solidFill>
                    <a:srgbClr val="FFFFFF"/>
                  </a:solidFill>
                  <a:effectLst>
                    <a:outerShdw blurRad="38100" dist="38100" dir="2700000" algn="tl">
                      <a:srgbClr val="000000"/>
                    </a:outerShdw>
                  </a:effectLst>
                  <a:latin typeface="Segoe"/>
                </a:rPr>
                <a:t>URLAccess</a:t>
              </a:r>
              <a:endParaRPr lang="en-US" sz="1400" dirty="0">
                <a:solidFill>
                  <a:srgbClr val="FFFFFF"/>
                </a:solidFill>
                <a:effectLst>
                  <a:outerShdw blurRad="38100" dist="38100" dir="2700000" algn="tl">
                    <a:srgbClr val="000000"/>
                  </a:outerShdw>
                </a:effectLst>
                <a:latin typeface="Segoe"/>
              </a:endParaRPr>
            </a:p>
          </p:txBody>
        </p:sp>
        <p:sp>
          <p:nvSpPr>
            <p:cNvPr id="88" name="Up-Down Arrow 87"/>
            <p:cNvSpPr/>
            <p:nvPr/>
          </p:nvSpPr>
          <p:spPr>
            <a:xfrm rot="5400000">
              <a:off x="2749165" y="1877984"/>
              <a:ext cx="304800" cy="9146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Up-Down Arrow 88"/>
            <p:cNvSpPr/>
            <p:nvPr/>
          </p:nvSpPr>
          <p:spPr>
            <a:xfrm rot="5400000">
              <a:off x="2732693" y="2868585"/>
              <a:ext cx="304800" cy="9146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0" name="Picture 12"/>
            <p:cNvPicPr>
              <a:picLocks noChangeAspect="1" noChangeArrowheads="1"/>
            </p:cNvPicPr>
            <p:nvPr/>
          </p:nvPicPr>
          <p:blipFill>
            <a:blip r:embed="rId9" cstate="print"/>
            <a:srcRect/>
            <a:stretch>
              <a:fillRect/>
            </a:stretch>
          </p:blipFill>
          <p:spPr bwMode="auto">
            <a:xfrm>
              <a:off x="608012" y="2662505"/>
              <a:ext cx="1959371" cy="521925"/>
            </a:xfrm>
            <a:prstGeom prst="rect">
              <a:avLst/>
            </a:prstGeom>
            <a:noFill/>
            <a:ln w="12700">
              <a:noFill/>
              <a:miter lim="800000"/>
              <a:headEnd/>
              <a:tailEnd/>
            </a:ln>
          </p:spPr>
        </p:pic>
        <p:sp>
          <p:nvSpPr>
            <p:cNvPr id="91" name="Rectangle 13"/>
            <p:cNvSpPr>
              <a:spLocks noChangeArrowheads="1"/>
            </p:cNvSpPr>
            <p:nvPr/>
          </p:nvSpPr>
          <p:spPr bwMode="auto">
            <a:xfrm>
              <a:off x="949915" y="2691248"/>
              <a:ext cx="1239894" cy="475747"/>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SOAP</a:t>
              </a:r>
              <a:endParaRPr lang="en-US" sz="1400" dirty="0">
                <a:solidFill>
                  <a:srgbClr val="FFFFFF"/>
                </a:solidFill>
                <a:effectLst>
                  <a:outerShdw blurRad="38100" dist="38100" dir="2700000" algn="tl">
                    <a:srgbClr val="000000"/>
                  </a:outerShdw>
                </a:effectLst>
                <a:latin typeface="Segoe"/>
              </a:endParaRPr>
            </a:p>
          </p:txBody>
        </p:sp>
        <p:sp>
          <p:nvSpPr>
            <p:cNvPr id="92" name="Up-Down Arrow 91"/>
            <p:cNvSpPr/>
            <p:nvPr/>
          </p:nvSpPr>
          <p:spPr>
            <a:xfrm rot="5400000">
              <a:off x="2721708" y="2438165"/>
              <a:ext cx="304800" cy="9146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Rectangle 13"/>
            <p:cNvSpPr>
              <a:spLocks noChangeArrowheads="1"/>
            </p:cNvSpPr>
            <p:nvPr/>
          </p:nvSpPr>
          <p:spPr bwMode="auto">
            <a:xfrm>
              <a:off x="3260707" y="2158015"/>
              <a:ext cx="872445" cy="100898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a:t>
              </a: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Service</a:t>
              </a:r>
              <a:endParaRPr lang="en-US" sz="1400" dirty="0">
                <a:solidFill>
                  <a:srgbClr val="FFFFFF"/>
                </a:solidFill>
                <a:effectLst>
                  <a:outerShdw blurRad="38100" dist="38100" dir="2700000" algn="tl">
                    <a:srgbClr val="000000"/>
                  </a:outerShdw>
                </a:effectLst>
                <a:latin typeface="Segoe"/>
              </a:endParaRP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Proxy </a:t>
              </a:r>
            </a:p>
            <a:p>
              <a:pPr algn="ctr" defTabSz="914099">
                <a:lnSpc>
                  <a:spcPct val="85000"/>
                </a:lnSpc>
                <a:spcBef>
                  <a:spcPct val="20000"/>
                </a:spcBef>
                <a:defRPr/>
              </a:pPr>
              <a:endParaRPr lang="en-US" sz="1400" dirty="0">
                <a:solidFill>
                  <a:srgbClr val="FFFFFF"/>
                </a:solidFill>
                <a:effectLst>
                  <a:outerShdw blurRad="38100" dist="38100" dir="2700000" algn="tl">
                    <a:srgbClr val="000000"/>
                  </a:outerShdw>
                </a:effectLst>
                <a:latin typeface="Segoe"/>
              </a:endParaRPr>
            </a:p>
          </p:txBody>
        </p:sp>
      </p:grpSp>
      <p:grpSp>
        <p:nvGrpSpPr>
          <p:cNvPr id="94" name="Group 93"/>
          <p:cNvGrpSpPr>
            <a:grpSpLocks/>
          </p:cNvGrpSpPr>
          <p:nvPr/>
        </p:nvGrpSpPr>
        <p:grpSpPr bwMode="auto">
          <a:xfrm>
            <a:off x="1650863" y="2488289"/>
            <a:ext cx="2793276" cy="1525569"/>
            <a:chOff x="451" y="1593"/>
            <a:chExt cx="2016" cy="1141"/>
          </a:xfrm>
        </p:grpSpPr>
        <p:pic>
          <p:nvPicPr>
            <p:cNvPr id="95" name="Picture 8"/>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451" y="1593"/>
              <a:ext cx="2016" cy="1141"/>
            </a:xfrm>
            <a:prstGeom prst="rect">
              <a:avLst/>
            </a:prstGeom>
            <a:noFill/>
            <a:ln w="12700">
              <a:noFill/>
              <a:miter lim="800000"/>
              <a:headEnd/>
              <a:tailEnd/>
            </a:ln>
          </p:spPr>
        </p:pic>
        <p:sp>
          <p:nvSpPr>
            <p:cNvPr id="96" name="Rectangle 10"/>
            <p:cNvSpPr>
              <a:spLocks noChangeArrowheads="1"/>
            </p:cNvSpPr>
            <p:nvPr/>
          </p:nvSpPr>
          <p:spPr bwMode="auto">
            <a:xfrm>
              <a:off x="574" y="1659"/>
              <a:ext cx="1710" cy="1013"/>
            </a:xfrm>
            <a:prstGeom prst="rect">
              <a:avLst/>
            </a:prstGeom>
            <a:noFill/>
            <a:ln w="9525">
              <a:noFill/>
              <a:miter lim="800000"/>
              <a:headEnd/>
              <a:tailEnd/>
            </a:ln>
          </p:spPr>
          <p:txBody>
            <a:bodyPr wrap="square" lIns="0" tIns="0" rIns="0" bIns="0">
              <a:spAutoFit/>
            </a:bodyPr>
            <a:lstStyle/>
            <a:p>
              <a:pPr defTabSz="912813">
                <a:lnSpc>
                  <a:spcPct val="85000"/>
                </a:lnSpc>
                <a:spcBef>
                  <a:spcPct val="20000"/>
                </a:spcBef>
              </a:pPr>
              <a:r>
                <a:rPr lang="en-US" sz="1600" dirty="0" smtClean="0">
                  <a:solidFill>
                    <a:srgbClr val="FFFFFF"/>
                  </a:solidFill>
                  <a:latin typeface="Segoe" pitchFamily="34" charset="0"/>
                </a:rPr>
                <a:t>SSRS Add-in bits </a:t>
              </a:r>
              <a:r>
                <a:rPr lang="en-US" sz="1600" dirty="0">
                  <a:solidFill>
                    <a:srgbClr val="FFFFFF"/>
                  </a:solidFill>
                  <a:latin typeface="Segoe" pitchFamily="34" charset="0"/>
                </a:rPr>
                <a:t>(incl. Crescent </a:t>
              </a:r>
              <a:r>
                <a:rPr lang="en-US" sz="1600" dirty="0" smtClean="0">
                  <a:solidFill>
                    <a:srgbClr val="FFFFFF"/>
                  </a:solidFill>
                  <a:latin typeface="Segoe" pitchFamily="34" charset="0"/>
                </a:rPr>
                <a:t>and Alerting XAP) in:</a:t>
              </a:r>
            </a:p>
            <a:p>
              <a:pPr marL="285750" indent="-285750" defTabSz="912813">
                <a:lnSpc>
                  <a:spcPct val="85000"/>
                </a:lnSpc>
                <a:spcBef>
                  <a:spcPct val="20000"/>
                </a:spcBef>
                <a:buFontTx/>
                <a:buChar char="-"/>
              </a:pPr>
              <a:r>
                <a:rPr lang="en-US" sz="1600" dirty="0" smtClean="0">
                  <a:solidFill>
                    <a:srgbClr val="FFFFFF"/>
                  </a:solidFill>
                  <a:latin typeface="Segoe" pitchFamily="34" charset="0"/>
                </a:rPr>
                <a:t>SharePoint 2010 folders, </a:t>
              </a:r>
            </a:p>
            <a:p>
              <a:pPr marL="285750" indent="-285750" defTabSz="912813">
                <a:lnSpc>
                  <a:spcPct val="85000"/>
                </a:lnSpc>
                <a:spcBef>
                  <a:spcPct val="20000"/>
                </a:spcBef>
                <a:buFontTx/>
                <a:buChar char="-"/>
              </a:pPr>
              <a:r>
                <a:rPr lang="en-US" sz="1600" dirty="0" smtClean="0">
                  <a:solidFill>
                    <a:srgbClr val="FFFFFF"/>
                  </a:solidFill>
                  <a:latin typeface="Segoe" pitchFamily="34" charset="0"/>
                </a:rPr>
                <a:t>GAC</a:t>
              </a:r>
              <a:endParaRPr lang="en-US" sz="1600" dirty="0">
                <a:solidFill>
                  <a:srgbClr val="FFFFFF"/>
                </a:solidFill>
                <a:latin typeface="Segoe" pitchFamily="34" charset="0"/>
              </a:endParaRPr>
            </a:p>
          </p:txBody>
        </p:sp>
      </p:grpSp>
      <p:grpSp>
        <p:nvGrpSpPr>
          <p:cNvPr id="97" name="Group 3"/>
          <p:cNvGrpSpPr>
            <a:grpSpLocks/>
          </p:cNvGrpSpPr>
          <p:nvPr/>
        </p:nvGrpSpPr>
        <p:grpSpPr bwMode="auto">
          <a:xfrm>
            <a:off x="3122612" y="728875"/>
            <a:ext cx="2640912" cy="749405"/>
            <a:chOff x="3088" y="421"/>
            <a:chExt cx="1956" cy="378"/>
          </a:xfrm>
        </p:grpSpPr>
        <p:pic>
          <p:nvPicPr>
            <p:cNvPr id="98" name="Picture 4"/>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3088" y="421"/>
              <a:ext cx="1956" cy="378"/>
            </a:xfrm>
            <a:prstGeom prst="rect">
              <a:avLst/>
            </a:prstGeom>
            <a:noFill/>
            <a:ln w="12700">
              <a:noFill/>
              <a:miter lim="800000"/>
              <a:headEnd/>
              <a:tailEnd/>
            </a:ln>
          </p:spPr>
        </p:pic>
        <p:sp>
          <p:nvSpPr>
            <p:cNvPr id="99" name="Rectangle 5"/>
            <p:cNvSpPr>
              <a:spLocks noChangeArrowheads="1"/>
            </p:cNvSpPr>
            <p:nvPr/>
          </p:nvSpPr>
          <p:spPr bwMode="auto">
            <a:xfrm>
              <a:off x="3166" y="484"/>
              <a:ext cx="1800" cy="211"/>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600" b="1" dirty="0" smtClean="0">
                  <a:solidFill>
                    <a:srgbClr val="FFFFFF"/>
                  </a:solidFill>
                  <a:latin typeface="Segoe"/>
                </a:rPr>
                <a:t>SSRS Add-in for SharePoint </a:t>
              </a:r>
            </a:p>
          </p:txBody>
        </p:sp>
      </p:grpSp>
      <p:grpSp>
        <p:nvGrpSpPr>
          <p:cNvPr id="142" name="Group 141"/>
          <p:cNvGrpSpPr/>
          <p:nvPr/>
        </p:nvGrpSpPr>
        <p:grpSpPr>
          <a:xfrm>
            <a:off x="6818581" y="2087880"/>
            <a:ext cx="4305031" cy="2020364"/>
            <a:chOff x="6246812" y="2170636"/>
            <a:chExt cx="4343400" cy="2020364"/>
          </a:xfrm>
        </p:grpSpPr>
        <p:pic>
          <p:nvPicPr>
            <p:cNvPr id="143" name="Picture 32"/>
            <p:cNvPicPr>
              <a:picLocks noChangeAspect="1" noChangeArrowheads="1"/>
            </p:cNvPicPr>
            <p:nvPr/>
          </p:nvPicPr>
          <p:blipFill>
            <a:blip r:embed="rId6" cstate="print"/>
            <a:srcRect/>
            <a:stretch>
              <a:fillRect/>
            </a:stretch>
          </p:blipFill>
          <p:spPr bwMode="auto">
            <a:xfrm>
              <a:off x="6246812" y="2170636"/>
              <a:ext cx="4343400" cy="2020364"/>
            </a:xfrm>
            <a:prstGeom prst="rect">
              <a:avLst/>
            </a:prstGeom>
            <a:noFill/>
            <a:ln w="12700">
              <a:noFill/>
              <a:miter lim="800000"/>
              <a:headEnd/>
              <a:tailEnd/>
            </a:ln>
          </p:spPr>
        </p:pic>
        <p:sp>
          <p:nvSpPr>
            <p:cNvPr id="144" name="Rectangle 33"/>
            <p:cNvSpPr>
              <a:spLocks noChangeArrowheads="1"/>
            </p:cNvSpPr>
            <p:nvPr/>
          </p:nvSpPr>
          <p:spPr bwMode="auto">
            <a:xfrm>
              <a:off x="6551612" y="2246836"/>
              <a:ext cx="3507525" cy="156966"/>
            </a:xfrm>
            <a:prstGeom prst="rect">
              <a:avLst/>
            </a:prstGeom>
            <a:noFill/>
            <a:ln w="9525">
              <a:noFill/>
              <a:miter lim="800000"/>
              <a:headEnd/>
              <a:tailEnd/>
            </a:ln>
          </p:spPr>
          <p:txBody>
            <a:bodyPr lIns="0" tIns="0" rIns="0" bIns="0">
              <a:spAutoFit/>
            </a:bodyPr>
            <a:lstStyle/>
            <a:p>
              <a:pPr algn="ctr" defTabSz="912813">
                <a:lnSpc>
                  <a:spcPct val="85000"/>
                </a:lnSpc>
                <a:spcBef>
                  <a:spcPct val="20000"/>
                </a:spcBef>
              </a:pPr>
              <a:r>
                <a:rPr lang="en-US" sz="1200" dirty="0" smtClean="0">
                  <a:solidFill>
                    <a:srgbClr val="FFFFFF"/>
                  </a:solidFill>
                  <a:latin typeface="Segoe" pitchFamily="34" charset="0"/>
                </a:rPr>
                <a:t>SharePoint Service Application   (IIS Hosted)</a:t>
              </a:r>
            </a:p>
          </p:txBody>
        </p:sp>
      </p:grpSp>
      <p:grpSp>
        <p:nvGrpSpPr>
          <p:cNvPr id="145" name="Group 144"/>
          <p:cNvGrpSpPr/>
          <p:nvPr/>
        </p:nvGrpSpPr>
        <p:grpSpPr>
          <a:xfrm>
            <a:off x="6908185" y="2392680"/>
            <a:ext cx="4063027" cy="1676401"/>
            <a:chOff x="12165985" y="2743199"/>
            <a:chExt cx="4063027" cy="1676401"/>
          </a:xfrm>
        </p:grpSpPr>
        <p:pic>
          <p:nvPicPr>
            <p:cNvPr id="146" name="Picture 34"/>
            <p:cNvPicPr>
              <a:picLocks noChangeAspect="1" noChangeArrowheads="1"/>
            </p:cNvPicPr>
            <p:nvPr/>
          </p:nvPicPr>
          <p:blipFill>
            <a:blip r:embed="rId10" cstate="print"/>
            <a:srcRect/>
            <a:stretch>
              <a:fillRect/>
            </a:stretch>
          </p:blipFill>
          <p:spPr bwMode="auto">
            <a:xfrm>
              <a:off x="12165985" y="4033835"/>
              <a:ext cx="2234618" cy="309564"/>
            </a:xfrm>
            <a:prstGeom prst="rect">
              <a:avLst/>
            </a:prstGeom>
            <a:noFill/>
            <a:ln w="12700">
              <a:noFill/>
              <a:miter lim="800000"/>
              <a:headEnd/>
              <a:tailEnd/>
            </a:ln>
          </p:spPr>
        </p:pic>
        <p:sp>
          <p:nvSpPr>
            <p:cNvPr id="147" name="Rectangle 35"/>
            <p:cNvSpPr>
              <a:spLocks noChangeArrowheads="1"/>
            </p:cNvSpPr>
            <p:nvPr/>
          </p:nvSpPr>
          <p:spPr bwMode="auto">
            <a:xfrm>
              <a:off x="12673853" y="4000719"/>
              <a:ext cx="1184467"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Security</a:t>
              </a:r>
              <a:endParaRPr lang="en-US" sz="1400" dirty="0">
                <a:solidFill>
                  <a:srgbClr val="FFFFFF"/>
                </a:solidFill>
                <a:effectLst>
                  <a:outerShdw blurRad="38100" dist="38100" dir="2700000" algn="tl">
                    <a:srgbClr val="000000"/>
                  </a:outerShdw>
                </a:effectLst>
                <a:latin typeface="Segoe"/>
              </a:endParaRPr>
            </a:p>
          </p:txBody>
        </p:sp>
        <p:pic>
          <p:nvPicPr>
            <p:cNvPr id="148" name="Picture 36"/>
            <p:cNvPicPr>
              <a:picLocks noChangeAspect="1" noChangeArrowheads="1"/>
            </p:cNvPicPr>
            <p:nvPr/>
          </p:nvPicPr>
          <p:blipFill>
            <a:blip r:embed="rId11" cstate="print"/>
            <a:srcRect/>
            <a:stretch>
              <a:fillRect/>
            </a:stretch>
          </p:blipFill>
          <p:spPr bwMode="auto">
            <a:xfrm>
              <a:off x="14473161" y="3696237"/>
              <a:ext cx="1737390" cy="647162"/>
            </a:xfrm>
            <a:prstGeom prst="rect">
              <a:avLst/>
            </a:prstGeom>
            <a:noFill/>
            <a:ln w="12700">
              <a:noFill/>
              <a:miter lim="800000"/>
              <a:headEnd/>
              <a:tailEnd/>
            </a:ln>
          </p:spPr>
        </p:pic>
        <p:sp>
          <p:nvSpPr>
            <p:cNvPr id="149" name="Rectangle 37"/>
            <p:cNvSpPr>
              <a:spLocks noChangeArrowheads="1"/>
            </p:cNvSpPr>
            <p:nvPr/>
          </p:nvSpPr>
          <p:spPr bwMode="auto">
            <a:xfrm>
              <a:off x="14555546" y="3810000"/>
              <a:ext cx="154699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Data Management</a:t>
              </a:r>
            </a:p>
          </p:txBody>
        </p:sp>
        <p:pic>
          <p:nvPicPr>
            <p:cNvPr id="150" name="Picture 9"/>
            <p:cNvPicPr>
              <a:picLocks noChangeAspect="1" noChangeArrowheads="1"/>
            </p:cNvPicPr>
            <p:nvPr/>
          </p:nvPicPr>
          <p:blipFill>
            <a:blip r:embed="rId7" cstate="print"/>
            <a:srcRect/>
            <a:stretch>
              <a:fillRect/>
            </a:stretch>
          </p:blipFill>
          <p:spPr bwMode="auto">
            <a:xfrm>
              <a:off x="13486809" y="2757646"/>
              <a:ext cx="913794" cy="1243072"/>
            </a:xfrm>
            <a:prstGeom prst="rect">
              <a:avLst/>
            </a:prstGeom>
            <a:noFill/>
            <a:ln w="12700">
              <a:noFill/>
              <a:miter lim="800000"/>
              <a:headEnd/>
              <a:tailEnd/>
            </a:ln>
          </p:spPr>
        </p:pic>
        <p:sp>
          <p:nvSpPr>
            <p:cNvPr id="151" name="Rectangle 13"/>
            <p:cNvSpPr>
              <a:spLocks noChangeArrowheads="1"/>
            </p:cNvSpPr>
            <p:nvPr/>
          </p:nvSpPr>
          <p:spPr bwMode="auto">
            <a:xfrm>
              <a:off x="13486358" y="2778640"/>
              <a:ext cx="914246" cy="1222078"/>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and Alerting Service App Runtime </a:t>
              </a:r>
              <a:endParaRPr lang="en-US" sz="1400" dirty="0">
                <a:solidFill>
                  <a:srgbClr val="FFFFFF"/>
                </a:solidFill>
                <a:effectLst>
                  <a:outerShdw blurRad="38100" dist="38100" dir="2700000" algn="tl">
                    <a:srgbClr val="000000"/>
                  </a:outerShdw>
                </a:effectLst>
                <a:latin typeface="Segoe"/>
              </a:endParaRPr>
            </a:p>
          </p:txBody>
        </p:sp>
        <p:pic>
          <p:nvPicPr>
            <p:cNvPr id="152" name="Picture 36"/>
            <p:cNvPicPr>
              <a:picLocks noChangeAspect="1" noChangeArrowheads="1"/>
            </p:cNvPicPr>
            <p:nvPr/>
          </p:nvPicPr>
          <p:blipFill>
            <a:blip r:embed="rId12" cstate="print"/>
            <a:srcRect/>
            <a:stretch>
              <a:fillRect/>
            </a:stretch>
          </p:blipFill>
          <p:spPr bwMode="auto">
            <a:xfrm>
              <a:off x="14491622" y="2743200"/>
              <a:ext cx="1737390" cy="915887"/>
            </a:xfrm>
            <a:prstGeom prst="rect">
              <a:avLst/>
            </a:prstGeom>
            <a:noFill/>
            <a:ln w="12700">
              <a:noFill/>
              <a:miter lim="800000"/>
              <a:headEnd/>
              <a:tailEnd/>
            </a:ln>
          </p:spPr>
        </p:pic>
        <p:sp>
          <p:nvSpPr>
            <p:cNvPr id="153" name="Rectangle 37"/>
            <p:cNvSpPr>
              <a:spLocks noChangeArrowheads="1"/>
            </p:cNvSpPr>
            <p:nvPr/>
          </p:nvSpPr>
          <p:spPr bwMode="auto">
            <a:xfrm>
              <a:off x="14603835" y="2974043"/>
              <a:ext cx="154699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Background Processing</a:t>
              </a:r>
              <a:endParaRPr lang="en-US" sz="1400" dirty="0">
                <a:solidFill>
                  <a:srgbClr val="FFFFFF"/>
                </a:solidFill>
                <a:effectLst>
                  <a:outerShdw blurRad="38100" dist="38100" dir="2700000" algn="tl">
                    <a:srgbClr val="000000"/>
                  </a:outerShdw>
                </a:effectLst>
                <a:latin typeface="Segoe"/>
              </a:endParaRPr>
            </a:p>
          </p:txBody>
        </p:sp>
        <p:pic>
          <p:nvPicPr>
            <p:cNvPr id="154" name="Picture 9"/>
            <p:cNvPicPr>
              <a:picLocks noChangeAspect="1" noChangeArrowheads="1"/>
            </p:cNvPicPr>
            <p:nvPr/>
          </p:nvPicPr>
          <p:blipFill>
            <a:blip r:embed="rId7" cstate="print"/>
            <a:srcRect/>
            <a:stretch>
              <a:fillRect/>
            </a:stretch>
          </p:blipFill>
          <p:spPr bwMode="auto">
            <a:xfrm>
              <a:off x="12165985" y="2743200"/>
              <a:ext cx="1244324" cy="1303385"/>
            </a:xfrm>
            <a:prstGeom prst="rect">
              <a:avLst/>
            </a:prstGeom>
            <a:noFill/>
            <a:ln w="12700">
              <a:noFill/>
              <a:miter lim="800000"/>
              <a:headEnd/>
              <a:tailEnd/>
            </a:ln>
          </p:spPr>
        </p:pic>
        <p:sp>
          <p:nvSpPr>
            <p:cNvPr id="155" name="Rectangle 13"/>
            <p:cNvSpPr>
              <a:spLocks noChangeArrowheads="1"/>
            </p:cNvSpPr>
            <p:nvPr/>
          </p:nvSpPr>
          <p:spPr bwMode="auto">
            <a:xfrm>
              <a:off x="12210299" y="2743199"/>
              <a:ext cx="1174569" cy="114300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Shared Service WCF Endpoint</a:t>
              </a:r>
            </a:p>
          </p:txBody>
        </p:sp>
      </p:grpSp>
      <p:grpSp>
        <p:nvGrpSpPr>
          <p:cNvPr id="156" name="Group 3"/>
          <p:cNvGrpSpPr>
            <a:grpSpLocks/>
          </p:cNvGrpSpPr>
          <p:nvPr/>
        </p:nvGrpSpPr>
        <p:grpSpPr bwMode="auto">
          <a:xfrm>
            <a:off x="7694612" y="4450080"/>
            <a:ext cx="2730090" cy="822703"/>
            <a:chOff x="3112" y="558"/>
            <a:chExt cx="1571" cy="304"/>
          </a:xfrm>
        </p:grpSpPr>
        <p:pic>
          <p:nvPicPr>
            <p:cNvPr id="157" name="Picture 4"/>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3112" y="558"/>
              <a:ext cx="1571" cy="304"/>
            </a:xfrm>
            <a:prstGeom prst="rect">
              <a:avLst/>
            </a:prstGeom>
            <a:noFill/>
            <a:ln w="12700">
              <a:noFill/>
              <a:miter lim="800000"/>
              <a:headEnd/>
              <a:tailEnd/>
            </a:ln>
          </p:spPr>
        </p:pic>
        <p:sp>
          <p:nvSpPr>
            <p:cNvPr id="158" name="Rectangle 5"/>
            <p:cNvSpPr>
              <a:spLocks noChangeArrowheads="1"/>
            </p:cNvSpPr>
            <p:nvPr/>
          </p:nvSpPr>
          <p:spPr bwMode="auto">
            <a:xfrm>
              <a:off x="3183" y="636"/>
              <a:ext cx="1376" cy="155"/>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600" b="1" dirty="0" smtClean="0">
                  <a:solidFill>
                    <a:srgbClr val="FFFFFF"/>
                  </a:solidFill>
                  <a:latin typeface="Segoe"/>
                </a:rPr>
                <a:t>Register SSRS Shared Service</a:t>
              </a:r>
              <a:endParaRPr lang="en-US" sz="1600" b="1" dirty="0" smtClean="0">
                <a:solidFill>
                  <a:srgbClr val="FF0000"/>
                </a:solidFill>
                <a:latin typeface="Segoe"/>
              </a:endParaRPr>
            </a:p>
          </p:txBody>
        </p:sp>
      </p:grpSp>
      <p:grpSp>
        <p:nvGrpSpPr>
          <p:cNvPr id="159" name="Group 158"/>
          <p:cNvGrpSpPr>
            <a:grpSpLocks/>
          </p:cNvGrpSpPr>
          <p:nvPr/>
        </p:nvGrpSpPr>
        <p:grpSpPr bwMode="auto">
          <a:xfrm>
            <a:off x="7776044" y="2387954"/>
            <a:ext cx="2793272" cy="1528726"/>
            <a:chOff x="386" y="1416"/>
            <a:chExt cx="2016" cy="1141"/>
          </a:xfrm>
        </p:grpSpPr>
        <p:pic>
          <p:nvPicPr>
            <p:cNvPr id="160" name="Picture 8"/>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386" y="1416"/>
              <a:ext cx="2016" cy="1141"/>
            </a:xfrm>
            <a:prstGeom prst="rect">
              <a:avLst/>
            </a:prstGeom>
            <a:noFill/>
            <a:ln w="12700">
              <a:noFill/>
              <a:miter lim="800000"/>
              <a:headEnd/>
              <a:tailEnd/>
            </a:ln>
          </p:spPr>
        </p:pic>
        <p:sp>
          <p:nvSpPr>
            <p:cNvPr id="161" name="Rectangle 10"/>
            <p:cNvSpPr>
              <a:spLocks noChangeArrowheads="1"/>
            </p:cNvSpPr>
            <p:nvPr/>
          </p:nvSpPr>
          <p:spPr bwMode="auto">
            <a:xfrm>
              <a:off x="452" y="1568"/>
              <a:ext cx="1950" cy="812"/>
            </a:xfrm>
            <a:prstGeom prst="rect">
              <a:avLst/>
            </a:prstGeom>
            <a:noFill/>
            <a:ln w="9525">
              <a:noFill/>
              <a:miter lim="800000"/>
              <a:headEnd/>
              <a:tailEnd/>
            </a:ln>
          </p:spPr>
          <p:txBody>
            <a:bodyPr wrap="square" lIns="0" tIns="0" rIns="0" bIns="0">
              <a:spAutoFit/>
            </a:bodyPr>
            <a:lstStyle/>
            <a:p>
              <a:pPr defTabSz="912813">
                <a:lnSpc>
                  <a:spcPct val="85000"/>
                </a:lnSpc>
                <a:spcBef>
                  <a:spcPct val="20000"/>
                </a:spcBef>
              </a:pPr>
              <a:r>
                <a:rPr lang="en-US" sz="1400" dirty="0" smtClean="0">
                  <a:solidFill>
                    <a:srgbClr val="FFFFFF"/>
                  </a:solidFill>
                  <a:latin typeface="Segoe" pitchFamily="34" charset="0"/>
                </a:rPr>
                <a:t>SSRS Shared Service bits:</a:t>
              </a:r>
            </a:p>
            <a:p>
              <a:pPr marL="285750" indent="-285750" defTabSz="912813">
                <a:lnSpc>
                  <a:spcPct val="85000"/>
                </a:lnSpc>
                <a:spcBef>
                  <a:spcPct val="20000"/>
                </a:spcBef>
                <a:buFontTx/>
                <a:buChar char="-"/>
              </a:pPr>
              <a:r>
                <a:rPr lang="en-US" sz="1400" dirty="0" smtClean="0">
                  <a:solidFill>
                    <a:srgbClr val="FFFFFF"/>
                  </a:solidFill>
                  <a:latin typeface="Segoe" pitchFamily="34" charset="0"/>
                </a:rPr>
                <a:t>SharePoint 2010 folders, </a:t>
              </a:r>
            </a:p>
            <a:p>
              <a:pPr marL="285750" indent="-285750" defTabSz="912813">
                <a:lnSpc>
                  <a:spcPct val="85000"/>
                </a:lnSpc>
                <a:spcBef>
                  <a:spcPct val="20000"/>
                </a:spcBef>
                <a:buFontTx/>
                <a:buChar char="-"/>
              </a:pPr>
              <a:r>
                <a:rPr lang="en-US" sz="1400" dirty="0" smtClean="0">
                  <a:solidFill>
                    <a:srgbClr val="FFFFFF"/>
                  </a:solidFill>
                  <a:latin typeface="Segoe" pitchFamily="34" charset="0"/>
                </a:rPr>
                <a:t>GAC</a:t>
              </a:r>
            </a:p>
            <a:p>
              <a:pPr marL="285750" indent="-285750" defTabSz="912813">
                <a:lnSpc>
                  <a:spcPct val="85000"/>
                </a:lnSpc>
                <a:spcBef>
                  <a:spcPct val="20000"/>
                </a:spcBef>
                <a:buFontTx/>
                <a:buChar char="-"/>
              </a:pPr>
              <a:r>
                <a:rPr lang="en-US" sz="1400" dirty="0" smtClean="0">
                  <a:solidFill>
                    <a:srgbClr val="FFFFFF"/>
                  </a:solidFill>
                  <a:latin typeface="Segoe" pitchFamily="34" charset="0"/>
                </a:rPr>
                <a:t>Registry entries</a:t>
              </a:r>
            </a:p>
            <a:p>
              <a:pPr marL="285750" indent="-285750" defTabSz="912813">
                <a:lnSpc>
                  <a:spcPct val="85000"/>
                </a:lnSpc>
                <a:spcBef>
                  <a:spcPct val="20000"/>
                </a:spcBef>
                <a:buFontTx/>
                <a:buChar char="-"/>
              </a:pPr>
              <a:r>
                <a:rPr lang="en-US" sz="1400" dirty="0" err="1" smtClean="0">
                  <a:solidFill>
                    <a:srgbClr val="FFFFFF"/>
                  </a:solidFill>
                  <a:latin typeface="Segoe" pitchFamily="34" charset="0"/>
                </a:rPr>
                <a:t>Perf</a:t>
              </a:r>
              <a:r>
                <a:rPr lang="en-US" sz="1400" dirty="0" smtClean="0">
                  <a:solidFill>
                    <a:srgbClr val="FFFFFF"/>
                  </a:solidFill>
                  <a:latin typeface="Segoe" pitchFamily="34" charset="0"/>
                </a:rPr>
                <a:t> </a:t>
              </a:r>
              <a:r>
                <a:rPr lang="en-US" sz="1400" dirty="0" err="1" smtClean="0">
                  <a:solidFill>
                    <a:srgbClr val="FFFFFF"/>
                  </a:solidFill>
                  <a:latin typeface="Segoe" pitchFamily="34" charset="0"/>
                </a:rPr>
                <a:t>ctrs</a:t>
              </a:r>
              <a:r>
                <a:rPr lang="en-US" sz="1400" dirty="0" smtClean="0">
                  <a:solidFill>
                    <a:srgbClr val="FFFFFF"/>
                  </a:solidFill>
                  <a:latin typeface="Segoe" pitchFamily="34" charset="0"/>
                </a:rPr>
                <a:t> etc.</a:t>
              </a:r>
              <a:endParaRPr lang="en-US" sz="1400" dirty="0">
                <a:solidFill>
                  <a:srgbClr val="FFFFFF"/>
                </a:solidFill>
                <a:latin typeface="Segoe" pitchFamily="34" charset="0"/>
              </a:endParaRPr>
            </a:p>
          </p:txBody>
        </p:sp>
      </p:grpSp>
      <p:grpSp>
        <p:nvGrpSpPr>
          <p:cNvPr id="165" name="Group 164"/>
          <p:cNvGrpSpPr/>
          <p:nvPr/>
        </p:nvGrpSpPr>
        <p:grpSpPr>
          <a:xfrm>
            <a:off x="6830488" y="716116"/>
            <a:ext cx="2567595" cy="762164"/>
            <a:chOff x="5210175" y="932550"/>
            <a:chExt cx="1800225" cy="809045"/>
          </a:xfrm>
        </p:grpSpPr>
        <p:pic>
          <p:nvPicPr>
            <p:cNvPr id="166" name="Picture 4"/>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5210175" y="932550"/>
              <a:ext cx="1800225" cy="809045"/>
            </a:xfrm>
            <a:prstGeom prst="rect">
              <a:avLst/>
            </a:prstGeom>
            <a:noFill/>
            <a:ln w="12700">
              <a:noFill/>
              <a:miter lim="800000"/>
              <a:headEnd/>
              <a:tailEnd/>
            </a:ln>
          </p:spPr>
        </p:pic>
        <p:sp>
          <p:nvSpPr>
            <p:cNvPr id="167" name="Rectangle 5"/>
            <p:cNvSpPr>
              <a:spLocks noChangeArrowheads="1"/>
            </p:cNvSpPr>
            <p:nvPr/>
          </p:nvSpPr>
          <p:spPr bwMode="auto">
            <a:xfrm>
              <a:off x="5334000" y="1200289"/>
              <a:ext cx="1524000" cy="222161"/>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600" b="1" dirty="0" smtClean="0">
                  <a:solidFill>
                    <a:srgbClr val="FFFFFF"/>
                  </a:solidFill>
                  <a:latin typeface="Segoe"/>
                </a:rPr>
                <a:t>SSRS Shared Service</a:t>
              </a:r>
              <a:endParaRPr lang="en-US" sz="1600" b="1" dirty="0">
                <a:solidFill>
                  <a:srgbClr val="FFFFFF"/>
                </a:solidFill>
                <a:effectLst>
                  <a:outerShdw blurRad="38100" dist="38100" dir="2700000" algn="tl">
                    <a:srgbClr val="000000"/>
                  </a:outerShdw>
                </a:effectLst>
                <a:latin typeface="Segoe"/>
              </a:endParaRPr>
            </a:p>
          </p:txBody>
        </p:sp>
      </p:grpSp>
      <p:sp>
        <p:nvSpPr>
          <p:cNvPr id="202" name="Text Box 26"/>
          <p:cNvSpPr txBox="1">
            <a:spLocks noChangeArrowheads="1"/>
          </p:cNvSpPr>
          <p:nvPr/>
        </p:nvSpPr>
        <p:spPr bwMode="auto">
          <a:xfrm>
            <a:off x="6664557" y="1630680"/>
            <a:ext cx="4687655" cy="366288"/>
          </a:xfrm>
          <a:prstGeom prst="rect">
            <a:avLst/>
          </a:prstGeom>
          <a:noFill/>
          <a:ln w="12700">
            <a:noFill/>
            <a:miter lim="800000"/>
            <a:headEnd/>
            <a:tailEnd/>
          </a:ln>
          <a:effectLst/>
        </p:spPr>
        <p:txBody>
          <a:bodyPr lIns="0" tIns="0" rIns="0" bIns="0" anchor="ctr">
            <a:spAutoFit/>
          </a:bodyPr>
          <a:lstStyle/>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SharePoint  2010 App Server</a:t>
            </a:r>
            <a:endParaRPr lang="en-US" sz="2800" dirty="0">
              <a:solidFill>
                <a:srgbClr val="FFFFFF"/>
              </a:solidFill>
              <a:effectLst>
                <a:outerShdw blurRad="38100" dist="38100" dir="2700000" algn="tl">
                  <a:srgbClr val="000000"/>
                </a:outerShdw>
              </a:effectLst>
              <a:latin typeface="Segoe"/>
            </a:endParaRPr>
          </a:p>
        </p:txBody>
      </p:sp>
      <p:grpSp>
        <p:nvGrpSpPr>
          <p:cNvPr id="3" name="Group 2"/>
          <p:cNvGrpSpPr/>
          <p:nvPr/>
        </p:nvGrpSpPr>
        <p:grpSpPr>
          <a:xfrm>
            <a:off x="7749017" y="4476579"/>
            <a:ext cx="2649104" cy="759459"/>
            <a:chOff x="7775598" y="4650741"/>
            <a:chExt cx="2649104" cy="759459"/>
          </a:xfrm>
        </p:grpSpPr>
        <p:pic>
          <p:nvPicPr>
            <p:cNvPr id="203" name="Picture 4"/>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7775598" y="4650741"/>
              <a:ext cx="2649104" cy="759459"/>
            </a:xfrm>
            <a:prstGeom prst="rect">
              <a:avLst/>
            </a:prstGeom>
            <a:noFill/>
            <a:ln w="12700">
              <a:noFill/>
              <a:miter lim="800000"/>
              <a:headEnd/>
              <a:tailEnd/>
            </a:ln>
          </p:spPr>
        </p:pic>
        <p:sp>
          <p:nvSpPr>
            <p:cNvPr id="204" name="Rectangle 5"/>
            <p:cNvSpPr>
              <a:spLocks noChangeArrowheads="1"/>
            </p:cNvSpPr>
            <p:nvPr/>
          </p:nvSpPr>
          <p:spPr bwMode="auto">
            <a:xfrm>
              <a:off x="7845997" y="4828468"/>
              <a:ext cx="2320285" cy="418576"/>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600" b="1" dirty="0" smtClean="0">
                  <a:solidFill>
                    <a:srgbClr val="FFFFFF"/>
                  </a:solidFill>
                  <a:latin typeface="Segoe"/>
                </a:rPr>
                <a:t>Create SSRS Service Application</a:t>
              </a:r>
              <a:endParaRPr lang="en-US" sz="1600" b="1" dirty="0" smtClean="0">
                <a:solidFill>
                  <a:srgbClr val="FF0000"/>
                </a:solidFill>
                <a:latin typeface="Segoe"/>
              </a:endParaRPr>
            </a:p>
          </p:txBody>
        </p:sp>
      </p:grpSp>
      <p:sp>
        <p:nvSpPr>
          <p:cNvPr id="29" name="Up-Down Arrow 28"/>
          <p:cNvSpPr/>
          <p:nvPr/>
        </p:nvSpPr>
        <p:spPr>
          <a:xfrm rot="5400000">
            <a:off x="5805825" y="2159154"/>
            <a:ext cx="304800" cy="210069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smtClean="0"/>
              <a:t>WCF Claims</a:t>
            </a:r>
          </a:p>
        </p:txBody>
      </p:sp>
      <p:sp>
        <p:nvSpPr>
          <p:cNvPr id="40" name="Up-Down Arrow 39"/>
          <p:cNvSpPr/>
          <p:nvPr/>
        </p:nvSpPr>
        <p:spPr>
          <a:xfrm>
            <a:off x="8633751" y="4037903"/>
            <a:ext cx="406294" cy="6064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09310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linds(horizontal)">
                                      <p:cBhvr>
                                        <p:cTn id="7" dur="500"/>
                                        <p:tgtEl>
                                          <p:spTgt spid="97"/>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3.125E-6 -3.7037E-7 L -0.13971 0.45185 " pathEditMode="relative" rAng="0" ptsTypes="AA">
                                      <p:cBhvr>
                                        <p:cTn id="10" dur="2000" fill="hold"/>
                                        <p:tgtEl>
                                          <p:spTgt spid="97"/>
                                        </p:tgtEl>
                                        <p:attrNameLst>
                                          <p:attrName>ppt_x</p:attrName>
                                          <p:attrName>ppt_y</p:attrName>
                                        </p:attrNameLst>
                                      </p:cBhvr>
                                      <p:rCtr x="-6992" y="22593"/>
                                    </p:animMotion>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fade">
                                      <p:cBhvr>
                                        <p:cTn id="14" dur="500"/>
                                        <p:tgtEl>
                                          <p:spTgt spid="9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94"/>
                                        </p:tgtEl>
                                      </p:cBhvr>
                                    </p:animEffect>
                                    <p:set>
                                      <p:cBhvr>
                                        <p:cTn id="19" dur="1" fill="hold">
                                          <p:stCondLst>
                                            <p:cond delay="499"/>
                                          </p:stCondLst>
                                        </p:cTn>
                                        <p:tgtEl>
                                          <p:spTgt spid="94"/>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childTnLst>
                          </p:cTn>
                        </p:par>
                        <p:par>
                          <p:cTn id="24" fill="hold">
                            <p:stCondLst>
                              <p:cond delay="1000"/>
                            </p:stCondLst>
                            <p:childTnLst>
                              <p:par>
                                <p:cTn id="25" presetID="9" presetClass="exit" presetSubtype="0" fill="hold" nodeType="afterEffect">
                                  <p:stCondLst>
                                    <p:cond delay="0"/>
                                  </p:stCondLst>
                                  <p:childTnLst>
                                    <p:animEffect transition="out" filter="dissolve">
                                      <p:cBhvr>
                                        <p:cTn id="26" dur="500"/>
                                        <p:tgtEl>
                                          <p:spTgt spid="97"/>
                                        </p:tgtEl>
                                      </p:cBhvr>
                                    </p:animEffect>
                                    <p:set>
                                      <p:cBhvr>
                                        <p:cTn id="27" dur="1" fill="hold">
                                          <p:stCondLst>
                                            <p:cond delay="499"/>
                                          </p:stCondLst>
                                        </p:cTn>
                                        <p:tgtEl>
                                          <p:spTgt spid="9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gtEl>
                                        <p:attrNameLst>
                                          <p:attrName>style.visibility</p:attrName>
                                        </p:attrNameLst>
                                      </p:cBhvr>
                                      <p:to>
                                        <p:strVal val="visible"/>
                                      </p:to>
                                    </p:set>
                                    <p:animEffect transition="in" filter="fade">
                                      <p:cBhvr>
                                        <p:cTn id="32" dur="500"/>
                                        <p:tgtEl>
                                          <p:spTgt spid="165"/>
                                        </p:tgtEl>
                                      </p:cBhvr>
                                    </p:animEffect>
                                  </p:childTnLst>
                                </p:cTn>
                              </p:par>
                            </p:childTnLst>
                          </p:cTn>
                        </p:par>
                        <p:par>
                          <p:cTn id="33" fill="hold">
                            <p:stCondLst>
                              <p:cond delay="500"/>
                            </p:stCondLst>
                            <p:childTnLst>
                              <p:par>
                                <p:cTn id="34" presetID="49" presetClass="path" presetSubtype="0" accel="50000" decel="50000" fill="hold" nodeType="afterEffect">
                                  <p:stCondLst>
                                    <p:cond delay="0"/>
                                  </p:stCondLst>
                                  <p:childTnLst>
                                    <p:animMotion origin="layout" path="M -4.79167E-6 -4.44444E-6 L 0.15795 0.44375 " pathEditMode="relative" rAng="0" ptsTypes="AA">
                                      <p:cBhvr>
                                        <p:cTn id="35" dur="2000" fill="hold"/>
                                        <p:tgtEl>
                                          <p:spTgt spid="165"/>
                                        </p:tgtEl>
                                        <p:attrNameLst>
                                          <p:attrName>ppt_x</p:attrName>
                                          <p:attrName>ppt_y</p:attrName>
                                        </p:attrNameLst>
                                      </p:cBhvr>
                                      <p:rCtr x="7891" y="22176"/>
                                    </p:animMotion>
                                  </p:childTnLst>
                                </p:cTn>
                              </p:par>
                            </p:childTnLst>
                          </p:cTn>
                        </p:par>
                        <p:par>
                          <p:cTn id="36" fill="hold">
                            <p:stCondLst>
                              <p:cond delay="2500"/>
                            </p:stCondLst>
                            <p:childTnLst>
                              <p:par>
                                <p:cTn id="37" presetID="26" presetClass="emph" presetSubtype="0" fill="hold" nodeType="afterEffect">
                                  <p:stCondLst>
                                    <p:cond delay="0"/>
                                  </p:stCondLst>
                                  <p:childTnLst>
                                    <p:animEffect transition="out" filter="fade">
                                      <p:cBhvr>
                                        <p:cTn id="38" dur="500" tmFilter="0, 0; .2, .5; .8, .5; 1, 0"/>
                                        <p:tgtEl>
                                          <p:spTgt spid="134"/>
                                        </p:tgtEl>
                                      </p:cBhvr>
                                    </p:animEffect>
                                    <p:animScale>
                                      <p:cBhvr>
                                        <p:cTn id="39" dur="250" autoRev="1" fill="hold"/>
                                        <p:tgtEl>
                                          <p:spTgt spid="134"/>
                                        </p:tgtEl>
                                      </p:cBhvr>
                                      <p:by x="105000" y="105000"/>
                                    </p:animScale>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159"/>
                                        </p:tgtEl>
                                        <p:attrNameLst>
                                          <p:attrName>style.visibility</p:attrName>
                                        </p:attrNameLst>
                                      </p:cBhvr>
                                      <p:to>
                                        <p:strVal val="visible"/>
                                      </p:to>
                                    </p:set>
                                    <p:animEffect transition="in" filter="fade">
                                      <p:cBhvr>
                                        <p:cTn id="43" dur="500"/>
                                        <p:tgtEl>
                                          <p:spTgt spid="159"/>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156"/>
                                        </p:tgtEl>
                                        <p:attrNameLst>
                                          <p:attrName>style.visibility</p:attrName>
                                        </p:attrNameLst>
                                      </p:cBhvr>
                                      <p:to>
                                        <p:strVal val="visible"/>
                                      </p:to>
                                    </p:set>
                                    <p:animEffect transition="in" filter="fade">
                                      <p:cBhvr>
                                        <p:cTn id="47" dur="500"/>
                                        <p:tgtEl>
                                          <p:spTgt spid="1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65"/>
                                        </p:tgtEl>
                                      </p:cBhvr>
                                    </p:animEffect>
                                    <p:set>
                                      <p:cBhvr>
                                        <p:cTn id="52" dur="1" fill="hold">
                                          <p:stCondLst>
                                            <p:cond delay="499"/>
                                          </p:stCondLst>
                                        </p:cTn>
                                        <p:tgtEl>
                                          <p:spTgt spid="16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56"/>
                                        </p:tgtEl>
                                      </p:cBhvr>
                                    </p:animEffect>
                                    <p:set>
                                      <p:cBhvr>
                                        <p:cTn id="57" dur="1" fill="hold">
                                          <p:stCondLst>
                                            <p:cond delay="499"/>
                                          </p:stCondLst>
                                        </p:cTn>
                                        <p:tgtEl>
                                          <p:spTgt spid="156"/>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childTnLst>
                          </p:cTn>
                        </p:par>
                        <p:par>
                          <p:cTn id="67" fill="hold">
                            <p:stCondLst>
                              <p:cond delay="500"/>
                            </p:stCondLst>
                            <p:childTnLst>
                              <p:par>
                                <p:cTn id="68" presetID="10" presetClass="exit" presetSubtype="0" fill="hold" nodeType="afterEffect">
                                  <p:stCondLst>
                                    <p:cond delay="0"/>
                                  </p:stCondLst>
                                  <p:childTnLst>
                                    <p:animEffect transition="out" filter="fade">
                                      <p:cBhvr>
                                        <p:cTn id="69" dur="500"/>
                                        <p:tgtEl>
                                          <p:spTgt spid="159"/>
                                        </p:tgtEl>
                                      </p:cBhvr>
                                    </p:animEffect>
                                    <p:set>
                                      <p:cBhvr>
                                        <p:cTn id="70" dur="1" fill="hold">
                                          <p:stCondLst>
                                            <p:cond delay="499"/>
                                          </p:stCondLst>
                                        </p:cTn>
                                        <p:tgtEl>
                                          <p:spTgt spid="159"/>
                                        </p:tgtEl>
                                        <p:attrNameLst>
                                          <p:attrName>style.visibility</p:attrName>
                                        </p:attrNameLst>
                                      </p:cBhvr>
                                      <p:to>
                                        <p:strVal val="hidden"/>
                                      </p:to>
                                    </p:set>
                                  </p:childTnLst>
                                </p:cTn>
                              </p:par>
                            </p:childTnLst>
                          </p:cTn>
                        </p:par>
                        <p:par>
                          <p:cTn id="71" fill="hold">
                            <p:stCondLst>
                              <p:cond delay="1000"/>
                            </p:stCondLst>
                            <p:childTnLst>
                              <p:par>
                                <p:cTn id="72" presetID="10" presetClass="exit" presetSubtype="0" fill="hold" grpId="0" nodeType="afterEffect">
                                  <p:stCondLst>
                                    <p:cond delay="0"/>
                                  </p:stCondLst>
                                  <p:childTnLst>
                                    <p:animEffect transition="out" filter="fade">
                                      <p:cBhvr>
                                        <p:cTn id="73" dur="500"/>
                                        <p:tgtEl>
                                          <p:spTgt spid="73"/>
                                        </p:tgtEl>
                                      </p:cBhvr>
                                    </p:animEffect>
                                    <p:set>
                                      <p:cBhvr>
                                        <p:cTn id="74" dur="1" fill="hold">
                                          <p:stCondLst>
                                            <p:cond delay="499"/>
                                          </p:stCondLst>
                                        </p:cTn>
                                        <p:tgtEl>
                                          <p:spTgt spid="73"/>
                                        </p:tgtEl>
                                        <p:attrNameLst>
                                          <p:attrName>style.visibility</p:attrName>
                                        </p:attrNameLst>
                                      </p:cBhvr>
                                      <p:to>
                                        <p:strVal val="hidden"/>
                                      </p:to>
                                    </p:set>
                                  </p:childTnLst>
                                </p:cTn>
                              </p:par>
                            </p:childTnLst>
                          </p:cTn>
                        </p:par>
                        <p:par>
                          <p:cTn id="75" fill="hold">
                            <p:stCondLst>
                              <p:cond delay="1500"/>
                            </p:stCondLst>
                            <p:childTnLst>
                              <p:par>
                                <p:cTn id="76" presetID="10" presetClass="entr" presetSubtype="0" fill="hold" nodeType="afterEffect">
                                  <p:stCondLst>
                                    <p:cond delay="0"/>
                                  </p:stCondLst>
                                  <p:childTnLst>
                                    <p:set>
                                      <p:cBhvr>
                                        <p:cTn id="77" dur="1" fill="hold">
                                          <p:stCondLst>
                                            <p:cond delay="0"/>
                                          </p:stCondLst>
                                        </p:cTn>
                                        <p:tgtEl>
                                          <p:spTgt spid="145"/>
                                        </p:tgtEl>
                                        <p:attrNameLst>
                                          <p:attrName>style.visibility</p:attrName>
                                        </p:attrNameLst>
                                      </p:cBhvr>
                                      <p:to>
                                        <p:strVal val="visible"/>
                                      </p:to>
                                    </p:set>
                                    <p:animEffect transition="in" filter="fade">
                                      <p:cBhvr>
                                        <p:cTn id="78" dur="500"/>
                                        <p:tgtEl>
                                          <p:spTgt spid="145"/>
                                        </p:tgtEl>
                                      </p:cBhvr>
                                    </p:animEffect>
                                  </p:childTnLst>
                                </p:cTn>
                              </p:par>
                            </p:childTnLst>
                          </p:cTn>
                        </p:par>
                        <p:par>
                          <p:cTn id="79" fill="hold">
                            <p:stCondLst>
                              <p:cond delay="2000"/>
                            </p:stCondLst>
                            <p:childTnLst>
                              <p:par>
                                <p:cTn id="80" presetID="10" presetClass="entr" presetSubtype="0" fill="hold" grpId="1"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par>
                          <p:cTn id="83" fill="hold">
                            <p:stCondLst>
                              <p:cond delay="2500"/>
                            </p:stCondLst>
                            <p:childTnLst>
                              <p:par>
                                <p:cTn id="84" presetID="27" presetClass="emph" presetSubtype="0" fill="remove" grpId="0" nodeType="afterEffect">
                                  <p:stCondLst>
                                    <p:cond delay="0"/>
                                  </p:stCondLst>
                                  <p:childTnLst>
                                    <p:animClr clrSpc="rgb" dir="cw">
                                      <p:cBhvr override="childStyle">
                                        <p:cTn id="85" dur="250" autoRev="1" fill="remove"/>
                                        <p:tgtEl>
                                          <p:spTgt spid="40"/>
                                        </p:tgtEl>
                                        <p:attrNameLst>
                                          <p:attrName>style.color</p:attrName>
                                        </p:attrNameLst>
                                      </p:cBhvr>
                                      <p:to>
                                        <a:schemeClr val="bg1"/>
                                      </p:to>
                                    </p:animClr>
                                    <p:animClr clrSpc="rgb" dir="cw">
                                      <p:cBhvr>
                                        <p:cTn id="86" dur="250" autoRev="1" fill="remove"/>
                                        <p:tgtEl>
                                          <p:spTgt spid="40"/>
                                        </p:tgtEl>
                                        <p:attrNameLst>
                                          <p:attrName>fillcolor</p:attrName>
                                        </p:attrNameLst>
                                      </p:cBhvr>
                                      <p:to>
                                        <a:schemeClr val="bg1"/>
                                      </p:to>
                                    </p:animClr>
                                    <p:set>
                                      <p:cBhvr>
                                        <p:cTn id="87" dur="250" autoRev="1" fill="remove"/>
                                        <p:tgtEl>
                                          <p:spTgt spid="40"/>
                                        </p:tgtEl>
                                        <p:attrNameLst>
                                          <p:attrName>fill.type</p:attrName>
                                        </p:attrNameLst>
                                      </p:cBhvr>
                                      <p:to>
                                        <p:strVal val="solid"/>
                                      </p:to>
                                    </p:set>
                                    <p:set>
                                      <p:cBhvr>
                                        <p:cTn id="88" dur="250" autoRev="1" fill="remove"/>
                                        <p:tgtEl>
                                          <p:spTgt spid="40"/>
                                        </p:tgtEl>
                                        <p:attrNameLst>
                                          <p:attrName>fill.on</p:attrName>
                                        </p:attrNameLst>
                                      </p:cBhvr>
                                      <p:to>
                                        <p:strVal val="true"/>
                                      </p:to>
                                    </p:set>
                                  </p:childTnLst>
                                </p:cTn>
                              </p:par>
                            </p:childTnLst>
                          </p:cTn>
                        </p:par>
                        <p:par>
                          <p:cTn id="89" fill="hold">
                            <p:stCondLst>
                              <p:cond delay="3000"/>
                            </p:stCondLst>
                            <p:childTnLst>
                              <p:par>
                                <p:cTn id="90" presetID="3" presetClass="entr" presetSubtype="10"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blinds(horizontal)">
                                      <p:cBhvr>
                                        <p:cTn id="92" dur="500"/>
                                        <p:tgtEl>
                                          <p:spTgt spid="48"/>
                                        </p:tgtEl>
                                      </p:cBhvr>
                                    </p:animEffect>
                                  </p:childTnLst>
                                </p:cTn>
                              </p:par>
                            </p:childTnLst>
                          </p:cTn>
                        </p:par>
                        <p:par>
                          <p:cTn id="93" fill="hold">
                            <p:stCondLst>
                              <p:cond delay="3500"/>
                            </p:stCondLst>
                            <p:childTnLst>
                              <p:par>
                                <p:cTn id="94" presetID="27" presetClass="emph" presetSubtype="0" fill="remove" grpId="1" nodeType="afterEffect">
                                  <p:stCondLst>
                                    <p:cond delay="0"/>
                                  </p:stCondLst>
                                  <p:childTnLst>
                                    <p:animClr clrSpc="rgb" dir="cw">
                                      <p:cBhvr override="childStyle">
                                        <p:cTn id="95" dur="250" autoRev="1" fill="remove"/>
                                        <p:tgtEl>
                                          <p:spTgt spid="48"/>
                                        </p:tgtEl>
                                        <p:attrNameLst>
                                          <p:attrName>style.color</p:attrName>
                                        </p:attrNameLst>
                                      </p:cBhvr>
                                      <p:to>
                                        <a:schemeClr val="bg1"/>
                                      </p:to>
                                    </p:animClr>
                                    <p:animClr clrSpc="rgb" dir="cw">
                                      <p:cBhvr>
                                        <p:cTn id="96" dur="250" autoRev="1" fill="remove"/>
                                        <p:tgtEl>
                                          <p:spTgt spid="48"/>
                                        </p:tgtEl>
                                        <p:attrNameLst>
                                          <p:attrName>fillcolor</p:attrName>
                                        </p:attrNameLst>
                                      </p:cBhvr>
                                      <p:to>
                                        <a:schemeClr val="bg1"/>
                                      </p:to>
                                    </p:animClr>
                                    <p:set>
                                      <p:cBhvr>
                                        <p:cTn id="97" dur="250" autoRev="1" fill="remove"/>
                                        <p:tgtEl>
                                          <p:spTgt spid="48"/>
                                        </p:tgtEl>
                                        <p:attrNameLst>
                                          <p:attrName>fill.type</p:attrName>
                                        </p:attrNameLst>
                                      </p:cBhvr>
                                      <p:to>
                                        <p:strVal val="solid"/>
                                      </p:to>
                                    </p:set>
                                    <p:set>
                                      <p:cBhvr>
                                        <p:cTn id="98" dur="250" autoRev="1" fill="remove"/>
                                        <p:tgtEl>
                                          <p:spTgt spid="48"/>
                                        </p:tgtEl>
                                        <p:attrNameLst>
                                          <p:attrName>fill.on</p:attrName>
                                        </p:attrNameLst>
                                      </p:cBhvr>
                                      <p:to>
                                        <p:strVal val="true"/>
                                      </p:to>
                                    </p:set>
                                  </p:childTnLst>
                                </p:cTn>
                              </p:par>
                            </p:childTnLst>
                          </p:cTn>
                        </p:par>
                        <p:par>
                          <p:cTn id="99" fill="hold">
                            <p:stCondLst>
                              <p:cond delay="4000"/>
                            </p:stCondLst>
                            <p:childTnLst>
                              <p:par>
                                <p:cTn id="100" presetID="10" presetClass="exit" presetSubtype="0" fill="hold" nodeType="afterEffect">
                                  <p:stCondLst>
                                    <p:cond delay="0"/>
                                  </p:stCondLst>
                                  <p:childTnLst>
                                    <p:animEffect transition="out" filter="fade">
                                      <p:cBhvr>
                                        <p:cTn id="101" dur="500"/>
                                        <p:tgtEl>
                                          <p:spTgt spid="3"/>
                                        </p:tgtEl>
                                      </p:cBhvr>
                                    </p:animEffect>
                                    <p:set>
                                      <p:cBhvr>
                                        <p:cTn id="102" dur="1" fill="hold">
                                          <p:stCondLst>
                                            <p:cond delay="499"/>
                                          </p:stCondLst>
                                        </p:cTn>
                                        <p:tgtEl>
                                          <p:spTgt spid="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linds(horizontal)">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73" grpId="0" animBg="1"/>
      <p:bldP spid="29" grpId="0" animBg="1"/>
      <p:bldP spid="40" grpId="0" animBg="1"/>
      <p:bldP spid="4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Group 133"/>
          <p:cNvGrpSpPr/>
          <p:nvPr/>
        </p:nvGrpSpPr>
        <p:grpSpPr>
          <a:xfrm>
            <a:off x="6640895" y="1524000"/>
            <a:ext cx="4787517" cy="3742203"/>
            <a:chOff x="4851420" y="1008054"/>
            <a:chExt cx="3743865" cy="3665459"/>
          </a:xfrm>
        </p:grpSpPr>
        <p:pic>
          <p:nvPicPr>
            <p:cNvPr id="139" name="Picture 25"/>
            <p:cNvPicPr>
              <a:picLocks noChangeAspect="1" noChangeArrowheads="1"/>
            </p:cNvPicPr>
            <p:nvPr/>
          </p:nvPicPr>
          <p:blipFill>
            <a:blip r:embed="rId3" cstate="print"/>
            <a:srcRect/>
            <a:stretch>
              <a:fillRect/>
            </a:stretch>
          </p:blipFill>
          <p:spPr bwMode="auto">
            <a:xfrm>
              <a:off x="4851420" y="1008054"/>
              <a:ext cx="3743865" cy="3665459"/>
            </a:xfrm>
            <a:prstGeom prst="rect">
              <a:avLst/>
            </a:prstGeom>
            <a:noFill/>
            <a:ln w="12700">
              <a:noFill/>
              <a:miter lim="800000"/>
              <a:headEnd/>
              <a:tailEnd/>
            </a:ln>
          </p:spPr>
        </p:pic>
        <p:grpSp>
          <p:nvGrpSpPr>
            <p:cNvPr id="136" name="Group 42"/>
            <p:cNvGrpSpPr>
              <a:grpSpLocks/>
            </p:cNvGrpSpPr>
            <p:nvPr/>
          </p:nvGrpSpPr>
          <p:grpSpPr bwMode="auto">
            <a:xfrm>
              <a:off x="4944199" y="3948729"/>
              <a:ext cx="3583511" cy="616470"/>
              <a:chOff x="301" y="2183"/>
              <a:chExt cx="1956" cy="378"/>
            </a:xfrm>
          </p:grpSpPr>
          <p:pic>
            <p:nvPicPr>
              <p:cNvPr id="137" name="Picture 43"/>
              <p:cNvPicPr>
                <a:picLocks noChangeAspect="1" noChangeArrowheads="1"/>
              </p:cNvPicPr>
              <p:nvPr/>
            </p:nvPicPr>
            <p:blipFill>
              <a:blip r:embed="rId4" cstate="print"/>
              <a:srcRect/>
              <a:stretch>
                <a:fillRect/>
              </a:stretch>
            </p:blipFill>
            <p:spPr bwMode="auto">
              <a:xfrm>
                <a:off x="301" y="2183"/>
                <a:ext cx="1956" cy="378"/>
              </a:xfrm>
              <a:prstGeom prst="rect">
                <a:avLst/>
              </a:prstGeom>
              <a:noFill/>
              <a:ln w="12700">
                <a:noFill/>
                <a:miter lim="800000"/>
                <a:headEnd/>
                <a:tailEnd/>
              </a:ln>
            </p:spPr>
          </p:pic>
          <p:sp>
            <p:nvSpPr>
              <p:cNvPr id="138" name="Rectangle 44"/>
              <p:cNvSpPr>
                <a:spLocks noChangeArrowheads="1"/>
              </p:cNvSpPr>
              <p:nvPr/>
            </p:nvSpPr>
            <p:spPr bwMode="auto">
              <a:xfrm>
                <a:off x="615" y="2331"/>
                <a:ext cx="1318" cy="96"/>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100" dirty="0">
                    <a:solidFill>
                      <a:srgbClr val="FFFFFF"/>
                    </a:solidFill>
                    <a:latin typeface="Segoe"/>
                  </a:rPr>
                  <a:t>SharePoint Object Model</a:t>
                </a:r>
                <a:endParaRPr lang="en-US" sz="1400" dirty="0">
                  <a:solidFill>
                    <a:srgbClr val="FFFFFF"/>
                  </a:solidFill>
                  <a:effectLst>
                    <a:outerShdw blurRad="38100" dist="38100" dir="2700000" algn="tl">
                      <a:srgbClr val="000000"/>
                    </a:outerShdw>
                  </a:effectLst>
                  <a:latin typeface="Segoe"/>
                </a:endParaRPr>
              </a:p>
            </p:txBody>
          </p:sp>
        </p:grpSp>
      </p:grpSp>
      <p:pic>
        <p:nvPicPr>
          <p:cNvPr id="6" name="Picture 2"/>
          <p:cNvPicPr>
            <a:picLocks noChangeAspect="1" noChangeArrowheads="1"/>
          </p:cNvPicPr>
          <p:nvPr/>
        </p:nvPicPr>
        <p:blipFill>
          <a:blip r:embed="rId5" cstate="print"/>
          <a:srcRect/>
          <a:stretch>
            <a:fillRect/>
          </a:stretch>
        </p:blipFill>
        <p:spPr bwMode="auto">
          <a:xfrm>
            <a:off x="989012" y="1581996"/>
            <a:ext cx="4233685" cy="3638550"/>
          </a:xfrm>
          <a:prstGeom prst="rect">
            <a:avLst/>
          </a:prstGeom>
          <a:noFill/>
          <a:ln w="12700">
            <a:noFill/>
            <a:miter lim="800000"/>
            <a:headEnd/>
            <a:tailEnd/>
          </a:ln>
        </p:spPr>
      </p:pic>
      <p:sp>
        <p:nvSpPr>
          <p:cNvPr id="10" name="Text Box 6"/>
          <p:cNvSpPr txBox="1">
            <a:spLocks noChangeArrowheads="1"/>
          </p:cNvSpPr>
          <p:nvPr/>
        </p:nvSpPr>
        <p:spPr bwMode="auto">
          <a:xfrm>
            <a:off x="600798" y="1730658"/>
            <a:ext cx="4807814" cy="366254"/>
          </a:xfrm>
          <a:prstGeom prst="rect">
            <a:avLst/>
          </a:prstGeom>
          <a:noFill/>
          <a:ln w="12700">
            <a:noFill/>
            <a:miter lim="800000"/>
            <a:headEnd/>
            <a:tailEnd/>
          </a:ln>
          <a:effectLst/>
        </p:spPr>
        <p:txBody>
          <a:bodyPr lIns="0" tIns="0" rIns="0" bIns="0" anchor="ctr">
            <a:spAutoFit/>
          </a:bodyPr>
          <a:lstStyle/>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SharePoint 2010 WFE</a:t>
            </a:r>
            <a:endParaRPr lang="en-US" sz="2800" dirty="0">
              <a:solidFill>
                <a:srgbClr val="FFFFFF"/>
              </a:solidFill>
              <a:effectLst>
                <a:outerShdw blurRad="38100" dist="38100" dir="2700000" algn="tl">
                  <a:srgbClr val="000000"/>
                </a:outerShdw>
              </a:effectLst>
              <a:latin typeface="Segoe"/>
            </a:endParaRPr>
          </a:p>
        </p:txBody>
      </p:sp>
      <p:grpSp>
        <p:nvGrpSpPr>
          <p:cNvPr id="11" name="Group 14"/>
          <p:cNvGrpSpPr>
            <a:grpSpLocks/>
          </p:cNvGrpSpPr>
          <p:nvPr/>
        </p:nvGrpSpPr>
        <p:grpSpPr bwMode="auto">
          <a:xfrm>
            <a:off x="1523604" y="4572847"/>
            <a:ext cx="3102225" cy="600075"/>
            <a:chOff x="402" y="2846"/>
            <a:chExt cx="1956" cy="378"/>
          </a:xfrm>
        </p:grpSpPr>
        <p:pic>
          <p:nvPicPr>
            <p:cNvPr id="12" name="Picture 15"/>
            <p:cNvPicPr>
              <a:picLocks noChangeAspect="1" noChangeArrowheads="1"/>
            </p:cNvPicPr>
            <p:nvPr/>
          </p:nvPicPr>
          <p:blipFill>
            <a:blip r:embed="rId4" cstate="print"/>
            <a:srcRect/>
            <a:stretch>
              <a:fillRect/>
            </a:stretch>
          </p:blipFill>
          <p:spPr bwMode="auto">
            <a:xfrm>
              <a:off x="402" y="2846"/>
              <a:ext cx="1956" cy="378"/>
            </a:xfrm>
            <a:prstGeom prst="rect">
              <a:avLst/>
            </a:prstGeom>
            <a:noFill/>
            <a:ln w="12700">
              <a:noFill/>
              <a:miter lim="800000"/>
              <a:headEnd/>
              <a:tailEnd/>
            </a:ln>
          </p:spPr>
        </p:pic>
        <p:sp>
          <p:nvSpPr>
            <p:cNvPr id="13" name="Rectangle 16"/>
            <p:cNvSpPr>
              <a:spLocks noChangeArrowheads="1"/>
            </p:cNvSpPr>
            <p:nvPr/>
          </p:nvSpPr>
          <p:spPr bwMode="auto">
            <a:xfrm>
              <a:off x="402" y="2969"/>
              <a:ext cx="1956" cy="115"/>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400" dirty="0" smtClean="0">
                  <a:solidFill>
                    <a:srgbClr val="FFFFFF"/>
                  </a:solidFill>
                  <a:latin typeface="Segoe"/>
                </a:rPr>
                <a:t>SharePoint </a:t>
              </a:r>
              <a:r>
                <a:rPr lang="en-US" sz="1400" dirty="0">
                  <a:solidFill>
                    <a:srgbClr val="FFFFFF"/>
                  </a:solidFill>
                  <a:latin typeface="Segoe"/>
                </a:rPr>
                <a:t>Object Model</a:t>
              </a:r>
              <a:endParaRPr lang="en-US" dirty="0">
                <a:solidFill>
                  <a:srgbClr val="FFFFFF"/>
                </a:solidFill>
                <a:effectLst>
                  <a:outerShdw blurRad="38100" dist="38100" dir="2700000" algn="tl">
                    <a:srgbClr val="000000"/>
                  </a:outerShdw>
                </a:effectLst>
                <a:latin typeface="Segoe"/>
              </a:endParaRPr>
            </a:p>
          </p:txBody>
        </p:sp>
      </p:grpSp>
      <p:sp>
        <p:nvSpPr>
          <p:cNvPr id="27" name="Up-Down Arrow 26"/>
          <p:cNvSpPr/>
          <p:nvPr/>
        </p:nvSpPr>
        <p:spPr>
          <a:xfrm>
            <a:off x="3961368" y="5157046"/>
            <a:ext cx="406294"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Up-Down Arrow 27"/>
          <p:cNvSpPr/>
          <p:nvPr/>
        </p:nvSpPr>
        <p:spPr>
          <a:xfrm>
            <a:off x="6703854" y="5157046"/>
            <a:ext cx="406294"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lowchart: Magnetic Disk 29"/>
          <p:cNvSpPr/>
          <p:nvPr/>
        </p:nvSpPr>
        <p:spPr>
          <a:xfrm>
            <a:off x="3758221" y="5842846"/>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Flowchart: Magnetic Disk 30"/>
          <p:cNvSpPr/>
          <p:nvPr/>
        </p:nvSpPr>
        <p:spPr>
          <a:xfrm>
            <a:off x="4367662" y="5842846"/>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Flowchart: Magnetic Disk 31"/>
          <p:cNvSpPr/>
          <p:nvPr/>
        </p:nvSpPr>
        <p:spPr>
          <a:xfrm>
            <a:off x="4875530" y="5842846"/>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Flowchart: Magnetic Disk 32"/>
          <p:cNvSpPr/>
          <p:nvPr/>
        </p:nvSpPr>
        <p:spPr>
          <a:xfrm>
            <a:off x="5484971" y="5842846"/>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Flowchart: Magnetic Disk 33"/>
          <p:cNvSpPr/>
          <p:nvPr/>
        </p:nvSpPr>
        <p:spPr>
          <a:xfrm>
            <a:off x="6094412" y="5842846"/>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19"/>
          <p:cNvSpPr>
            <a:spLocks noChangeArrowheads="1"/>
          </p:cNvSpPr>
          <p:nvPr/>
        </p:nvSpPr>
        <p:spPr bwMode="auto">
          <a:xfrm>
            <a:off x="3789964" y="6268296"/>
            <a:ext cx="2529539" cy="183127"/>
          </a:xfrm>
          <a:prstGeom prst="rect">
            <a:avLst/>
          </a:prstGeom>
          <a:noFill/>
          <a:ln w="9525">
            <a:noFill/>
            <a:miter lim="800000"/>
            <a:headEnd/>
            <a:tailEnd/>
          </a:ln>
        </p:spPr>
        <p:txBody>
          <a:bodyPr wrap="none" lIns="0" tIns="0" rIns="0" bIns="0">
            <a:spAutoFit/>
          </a:bodyPr>
          <a:lstStyle/>
          <a:p>
            <a:pP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SharePoint Config / Content DB</a:t>
            </a:r>
            <a:endParaRPr lang="en-US" dirty="0">
              <a:solidFill>
                <a:srgbClr val="FFFFFF"/>
              </a:solidFill>
              <a:effectLst>
                <a:outerShdw blurRad="38100" dist="38100" dir="2700000" algn="tl">
                  <a:srgbClr val="000000"/>
                </a:outerShdw>
              </a:effectLst>
              <a:latin typeface="Segoe"/>
            </a:endParaRPr>
          </a:p>
        </p:txBody>
      </p:sp>
      <p:sp>
        <p:nvSpPr>
          <p:cNvPr id="39" name="Rectangle 31"/>
          <p:cNvSpPr>
            <a:spLocks noChangeArrowheads="1"/>
          </p:cNvSpPr>
          <p:nvPr/>
        </p:nvSpPr>
        <p:spPr bwMode="auto">
          <a:xfrm>
            <a:off x="6093515" y="2567746"/>
            <a:ext cx="221664" cy="346249"/>
          </a:xfrm>
          <a:prstGeom prst="rect">
            <a:avLst/>
          </a:prstGeom>
          <a:noFill/>
          <a:ln w="9525">
            <a:noFill/>
            <a:miter lim="800000"/>
            <a:headEnd/>
            <a:tailEnd/>
          </a:ln>
          <a:effectLst/>
        </p:spPr>
        <p:txBody>
          <a:bodyPr wrap="none" lIns="109728" tIns="54864" rIns="109728" bIns="54864" anchor="ctr">
            <a:spAutoFit/>
          </a:bodyPr>
          <a:lstStyle/>
          <a:p>
            <a:pPr algn="ctr" defTabSz="914099">
              <a:lnSpc>
                <a:spcPct val="85000"/>
              </a:lnSpc>
              <a:spcBef>
                <a:spcPct val="20000"/>
              </a:spcBef>
              <a:defRPr/>
            </a:pPr>
            <a:endParaRPr lang="en-GB" dirty="0">
              <a:solidFill>
                <a:srgbClr val="FFFFFF"/>
              </a:solidFill>
              <a:effectLst>
                <a:outerShdw blurRad="38100" dist="38100" dir="2700000" algn="tl">
                  <a:srgbClr val="000000"/>
                </a:outerShdw>
              </a:effectLst>
              <a:latin typeface="Segoe"/>
            </a:endParaRPr>
          </a:p>
        </p:txBody>
      </p:sp>
      <p:sp>
        <p:nvSpPr>
          <p:cNvPr id="48" name="Up-Down Arrow 47"/>
          <p:cNvSpPr/>
          <p:nvPr/>
        </p:nvSpPr>
        <p:spPr>
          <a:xfrm>
            <a:off x="7865667" y="5084022"/>
            <a:ext cx="406294" cy="67330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9" name="Group 30"/>
          <p:cNvGrpSpPr>
            <a:grpSpLocks/>
          </p:cNvGrpSpPr>
          <p:nvPr/>
        </p:nvGrpSpPr>
        <p:grpSpPr bwMode="auto">
          <a:xfrm>
            <a:off x="6170612" y="2712720"/>
            <a:ext cx="5147687" cy="1611116"/>
            <a:chOff x="2837" y="1137"/>
            <a:chExt cx="2536" cy="1228"/>
          </a:xfrm>
        </p:grpSpPr>
        <p:sp>
          <p:nvSpPr>
            <p:cNvPr id="50" name="Rectangle 31"/>
            <p:cNvSpPr>
              <a:spLocks noChangeArrowheads="1"/>
            </p:cNvSpPr>
            <p:nvPr/>
          </p:nvSpPr>
          <p:spPr bwMode="auto">
            <a:xfrm>
              <a:off x="2837" y="1137"/>
              <a:ext cx="109" cy="264"/>
            </a:xfrm>
            <a:prstGeom prst="rect">
              <a:avLst/>
            </a:prstGeom>
            <a:noFill/>
            <a:ln w="9525">
              <a:noFill/>
              <a:miter lim="800000"/>
              <a:headEnd/>
              <a:tailEnd/>
            </a:ln>
            <a:effectLst/>
          </p:spPr>
          <p:txBody>
            <a:bodyPr wrap="none" lIns="109728" tIns="54864" rIns="109728" bIns="54864" anchor="ctr">
              <a:spAutoFit/>
            </a:bodyPr>
            <a:lstStyle/>
            <a:p>
              <a:pPr algn="ctr" defTabSz="914099">
                <a:lnSpc>
                  <a:spcPct val="85000"/>
                </a:lnSpc>
                <a:spcBef>
                  <a:spcPct val="20000"/>
                </a:spcBef>
                <a:defRPr/>
              </a:pPr>
              <a:endParaRPr lang="en-GB" dirty="0">
                <a:solidFill>
                  <a:srgbClr val="FFFFFF"/>
                </a:solidFill>
                <a:effectLst>
                  <a:outerShdw blurRad="38100" dist="38100" dir="2700000" algn="tl">
                    <a:srgbClr val="000000"/>
                  </a:outerShdw>
                </a:effectLst>
                <a:latin typeface="Segoe"/>
              </a:endParaRPr>
            </a:p>
          </p:txBody>
        </p:sp>
        <p:pic>
          <p:nvPicPr>
            <p:cNvPr id="51" name="Picture 32"/>
            <p:cNvPicPr>
              <a:picLocks noChangeAspect="1" noChangeArrowheads="1"/>
            </p:cNvPicPr>
            <p:nvPr/>
          </p:nvPicPr>
          <p:blipFill>
            <a:blip r:embed="rId6" cstate="print"/>
            <a:srcRect/>
            <a:stretch>
              <a:fillRect/>
            </a:stretch>
          </p:blipFill>
          <p:spPr bwMode="auto">
            <a:xfrm>
              <a:off x="3119" y="1247"/>
              <a:ext cx="2254" cy="1118"/>
            </a:xfrm>
            <a:prstGeom prst="rect">
              <a:avLst/>
            </a:prstGeom>
            <a:noFill/>
            <a:ln w="12700">
              <a:noFill/>
              <a:miter lim="800000"/>
              <a:headEnd/>
              <a:tailEnd/>
            </a:ln>
          </p:spPr>
        </p:pic>
        <p:sp>
          <p:nvSpPr>
            <p:cNvPr id="52" name="Rectangle 33"/>
            <p:cNvSpPr>
              <a:spLocks noChangeArrowheads="1"/>
            </p:cNvSpPr>
            <p:nvPr/>
          </p:nvSpPr>
          <p:spPr bwMode="auto">
            <a:xfrm>
              <a:off x="3190" y="1387"/>
              <a:ext cx="2112" cy="554"/>
            </a:xfrm>
            <a:prstGeom prst="rect">
              <a:avLst/>
            </a:prstGeom>
            <a:noFill/>
            <a:ln w="9525">
              <a:noFill/>
              <a:miter lim="800000"/>
              <a:headEnd/>
              <a:tailEnd/>
            </a:ln>
          </p:spPr>
          <p:txBody>
            <a:bodyPr lIns="0" tIns="0" rIns="0" bIns="0">
              <a:spAutoFit/>
            </a:bodyPr>
            <a:lstStyle/>
            <a:p>
              <a:pPr algn="ctr" defTabSz="912813">
                <a:lnSpc>
                  <a:spcPct val="85000"/>
                </a:lnSpc>
                <a:spcBef>
                  <a:spcPct val="20000"/>
                </a:spcBef>
              </a:pPr>
              <a:r>
                <a:rPr lang="en-US" sz="1600" dirty="0">
                  <a:solidFill>
                    <a:srgbClr val="FFFFFF"/>
                  </a:solidFill>
                  <a:latin typeface="Segoe" pitchFamily="34" charset="0"/>
                </a:rPr>
                <a:t>Report Server in SharePoint Mode </a:t>
              </a:r>
              <a:endParaRPr lang="en-US" sz="1600" dirty="0" smtClean="0">
                <a:solidFill>
                  <a:srgbClr val="FFFFFF"/>
                </a:solidFill>
                <a:latin typeface="Segoe" pitchFamily="34" charset="0"/>
              </a:endParaRPr>
            </a:p>
            <a:p>
              <a:pPr algn="ctr" defTabSz="912813">
                <a:lnSpc>
                  <a:spcPct val="85000"/>
                </a:lnSpc>
                <a:spcBef>
                  <a:spcPct val="20000"/>
                </a:spcBef>
              </a:pPr>
              <a:r>
                <a:rPr lang="en-US" sz="1600" dirty="0" smtClean="0">
                  <a:solidFill>
                    <a:srgbClr val="FFFFFF"/>
                  </a:solidFill>
                  <a:latin typeface="Segoe" pitchFamily="34" charset="0"/>
                </a:rPr>
                <a:t>(Service Acct 1)</a:t>
              </a:r>
              <a:endParaRPr lang="en-US" sz="1600" dirty="0">
                <a:solidFill>
                  <a:srgbClr val="FFFFFF"/>
                </a:solidFill>
                <a:latin typeface="Segoe" pitchFamily="34" charset="0"/>
              </a:endParaRPr>
            </a:p>
            <a:p>
              <a:pPr algn="ctr" defTabSz="912813">
                <a:lnSpc>
                  <a:spcPct val="85000"/>
                </a:lnSpc>
                <a:spcBef>
                  <a:spcPct val="20000"/>
                </a:spcBef>
              </a:pPr>
              <a:endParaRPr lang="en-US" sz="1600" dirty="0">
                <a:solidFill>
                  <a:srgbClr val="FFFFFF"/>
                </a:solidFill>
                <a:latin typeface="Segoe" pitchFamily="34" charset="0"/>
              </a:endParaRPr>
            </a:p>
          </p:txBody>
        </p:sp>
        <p:pic>
          <p:nvPicPr>
            <p:cNvPr id="53" name="Picture 34"/>
            <p:cNvPicPr>
              <a:picLocks noChangeAspect="1" noChangeArrowheads="1"/>
            </p:cNvPicPr>
            <p:nvPr/>
          </p:nvPicPr>
          <p:blipFill>
            <a:blip r:embed="rId7" cstate="print"/>
            <a:srcRect/>
            <a:stretch>
              <a:fillRect/>
            </a:stretch>
          </p:blipFill>
          <p:spPr bwMode="auto">
            <a:xfrm>
              <a:off x="3215" y="1770"/>
              <a:ext cx="949" cy="532"/>
            </a:xfrm>
            <a:prstGeom prst="rect">
              <a:avLst/>
            </a:prstGeom>
            <a:noFill/>
            <a:ln w="12700">
              <a:noFill/>
              <a:miter lim="800000"/>
              <a:headEnd/>
              <a:tailEnd/>
            </a:ln>
          </p:spPr>
        </p:pic>
        <p:sp>
          <p:nvSpPr>
            <p:cNvPr id="54" name="Rectangle 35"/>
            <p:cNvSpPr>
              <a:spLocks noChangeArrowheads="1"/>
            </p:cNvSpPr>
            <p:nvPr/>
          </p:nvSpPr>
          <p:spPr bwMode="auto">
            <a:xfrm>
              <a:off x="3260" y="1935"/>
              <a:ext cx="844" cy="21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Security Extension </a:t>
              </a:r>
            </a:p>
          </p:txBody>
        </p:sp>
        <p:pic>
          <p:nvPicPr>
            <p:cNvPr id="55" name="Picture 36"/>
            <p:cNvPicPr>
              <a:picLocks noChangeAspect="1" noChangeArrowheads="1"/>
            </p:cNvPicPr>
            <p:nvPr/>
          </p:nvPicPr>
          <p:blipFill>
            <a:blip r:embed="rId7" cstate="print"/>
            <a:srcRect/>
            <a:stretch>
              <a:fillRect/>
            </a:stretch>
          </p:blipFill>
          <p:spPr bwMode="auto">
            <a:xfrm>
              <a:off x="4297" y="1770"/>
              <a:ext cx="949" cy="532"/>
            </a:xfrm>
            <a:prstGeom prst="rect">
              <a:avLst/>
            </a:prstGeom>
            <a:noFill/>
            <a:ln w="12700">
              <a:noFill/>
              <a:miter lim="800000"/>
              <a:headEnd/>
              <a:tailEnd/>
            </a:ln>
          </p:spPr>
        </p:pic>
        <p:sp>
          <p:nvSpPr>
            <p:cNvPr id="56" name="Rectangle 37"/>
            <p:cNvSpPr>
              <a:spLocks noChangeArrowheads="1"/>
            </p:cNvSpPr>
            <p:nvPr/>
          </p:nvSpPr>
          <p:spPr bwMode="auto">
            <a:xfrm>
              <a:off x="4342" y="1935"/>
              <a:ext cx="845" cy="21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Data Management</a:t>
              </a:r>
            </a:p>
          </p:txBody>
        </p:sp>
      </p:grpSp>
      <p:pic>
        <p:nvPicPr>
          <p:cNvPr id="61" name="Picture 8"/>
          <p:cNvPicPr>
            <a:picLocks noChangeAspect="1" noChangeArrowheads="1"/>
          </p:cNvPicPr>
          <p:nvPr/>
        </p:nvPicPr>
        <p:blipFill>
          <a:blip r:embed="rId6" cstate="print"/>
          <a:srcRect/>
          <a:stretch>
            <a:fillRect/>
          </a:stretch>
        </p:blipFill>
        <p:spPr bwMode="auto">
          <a:xfrm>
            <a:off x="1086892" y="2133600"/>
            <a:ext cx="3961368" cy="2473884"/>
          </a:xfrm>
          <a:prstGeom prst="rect">
            <a:avLst/>
          </a:prstGeom>
          <a:noFill/>
          <a:ln w="12700">
            <a:noFill/>
            <a:miter lim="800000"/>
            <a:headEnd/>
            <a:tailEnd/>
          </a:ln>
        </p:spPr>
      </p:pic>
      <p:sp>
        <p:nvSpPr>
          <p:cNvPr id="63" name="Rectangle 10"/>
          <p:cNvSpPr>
            <a:spLocks noChangeArrowheads="1"/>
          </p:cNvSpPr>
          <p:nvPr/>
        </p:nvSpPr>
        <p:spPr bwMode="auto">
          <a:xfrm>
            <a:off x="1863053" y="2304601"/>
            <a:ext cx="2534804" cy="286199"/>
          </a:xfrm>
          <a:prstGeom prst="rect">
            <a:avLst/>
          </a:prstGeom>
          <a:noFill/>
          <a:ln w="9525">
            <a:noFill/>
            <a:miter lim="800000"/>
            <a:headEnd/>
            <a:tailEnd/>
          </a:ln>
        </p:spPr>
        <p:txBody>
          <a:bodyPr wrap="none" lIns="0" tIns="0" rIns="0" bIns="0">
            <a:spAutoFit/>
          </a:bodyPr>
          <a:lstStyle/>
          <a:p>
            <a:pPr algn="ctr" defTabSz="912813">
              <a:lnSpc>
                <a:spcPct val="85000"/>
              </a:lnSpc>
              <a:spcBef>
                <a:spcPct val="20000"/>
              </a:spcBef>
            </a:pPr>
            <a:r>
              <a:rPr lang="en-US" sz="1600" dirty="0" smtClean="0">
                <a:solidFill>
                  <a:srgbClr val="FFFFFF"/>
                </a:solidFill>
                <a:latin typeface="Segoe" pitchFamily="34" charset="0"/>
              </a:rPr>
              <a:t>SharePoint Web Application</a:t>
            </a:r>
            <a:endParaRPr lang="en-US" sz="1600" dirty="0">
              <a:solidFill>
                <a:srgbClr val="FFFFFF"/>
              </a:solidFill>
              <a:latin typeface="Segoe" pitchFamily="34" charset="0"/>
            </a:endParaRPr>
          </a:p>
        </p:txBody>
      </p:sp>
      <p:grpSp>
        <p:nvGrpSpPr>
          <p:cNvPr id="2" name="Group 1"/>
          <p:cNvGrpSpPr/>
          <p:nvPr/>
        </p:nvGrpSpPr>
        <p:grpSpPr>
          <a:xfrm>
            <a:off x="1181210" y="2971800"/>
            <a:ext cx="3764224" cy="1172833"/>
            <a:chOff x="1181210" y="4760406"/>
            <a:chExt cx="3764224" cy="1172833"/>
          </a:xfrm>
        </p:grpSpPr>
        <p:pic>
          <p:nvPicPr>
            <p:cNvPr id="62" name="Picture 9"/>
            <p:cNvPicPr>
              <a:picLocks noChangeAspect="1" noChangeArrowheads="1"/>
            </p:cNvPicPr>
            <p:nvPr/>
          </p:nvPicPr>
          <p:blipFill>
            <a:blip r:embed="rId8" cstate="print"/>
            <a:srcRect/>
            <a:stretch>
              <a:fillRect/>
            </a:stretch>
          </p:blipFill>
          <p:spPr bwMode="auto">
            <a:xfrm>
              <a:off x="1181210" y="4760406"/>
              <a:ext cx="1355825" cy="1153467"/>
            </a:xfrm>
            <a:prstGeom prst="rect">
              <a:avLst/>
            </a:prstGeom>
            <a:noFill/>
            <a:ln w="12700">
              <a:noFill/>
              <a:miter lim="800000"/>
              <a:headEnd/>
              <a:tailEnd/>
            </a:ln>
          </p:spPr>
        </p:pic>
        <p:sp>
          <p:nvSpPr>
            <p:cNvPr id="64" name="Rectangle 11"/>
            <p:cNvSpPr>
              <a:spLocks noChangeArrowheads="1"/>
            </p:cNvSpPr>
            <p:nvPr/>
          </p:nvSpPr>
          <p:spPr bwMode="auto">
            <a:xfrm>
              <a:off x="1214615" y="5033596"/>
              <a:ext cx="1347966" cy="654788"/>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Report Viewer web part</a:t>
              </a:r>
            </a:p>
          </p:txBody>
        </p:sp>
        <p:pic>
          <p:nvPicPr>
            <p:cNvPr id="65" name="Picture 12"/>
            <p:cNvPicPr>
              <a:picLocks noChangeAspect="1" noChangeArrowheads="1"/>
            </p:cNvPicPr>
            <p:nvPr/>
          </p:nvPicPr>
          <p:blipFill>
            <a:blip r:embed="rId9" cstate="print"/>
            <a:srcRect/>
            <a:stretch>
              <a:fillRect/>
            </a:stretch>
          </p:blipFill>
          <p:spPr bwMode="auto">
            <a:xfrm>
              <a:off x="2572405" y="4760406"/>
              <a:ext cx="1412809" cy="1162140"/>
            </a:xfrm>
            <a:prstGeom prst="rect">
              <a:avLst/>
            </a:prstGeom>
            <a:noFill/>
            <a:ln w="12700">
              <a:noFill/>
              <a:miter lim="800000"/>
              <a:headEnd/>
              <a:tailEnd/>
            </a:ln>
          </p:spPr>
        </p:pic>
        <p:sp>
          <p:nvSpPr>
            <p:cNvPr id="66" name="Rectangle 13"/>
            <p:cNvSpPr>
              <a:spLocks noChangeArrowheads="1"/>
            </p:cNvSpPr>
            <p:nvPr/>
          </p:nvSpPr>
          <p:spPr bwMode="auto">
            <a:xfrm>
              <a:off x="2621529" y="4920851"/>
              <a:ext cx="1324386" cy="871605"/>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Report management UI</a:t>
              </a:r>
            </a:p>
          </p:txBody>
        </p:sp>
        <p:pic>
          <p:nvPicPr>
            <p:cNvPr id="59" name="Picture 9"/>
            <p:cNvPicPr>
              <a:picLocks noChangeAspect="1" noChangeArrowheads="1"/>
            </p:cNvPicPr>
            <p:nvPr/>
          </p:nvPicPr>
          <p:blipFill>
            <a:blip r:embed="rId10" cstate="print"/>
            <a:srcRect/>
            <a:stretch>
              <a:fillRect/>
            </a:stretch>
          </p:blipFill>
          <p:spPr bwMode="auto">
            <a:xfrm>
              <a:off x="4014601" y="4779771"/>
              <a:ext cx="930833" cy="1153468"/>
            </a:xfrm>
            <a:prstGeom prst="rect">
              <a:avLst/>
            </a:prstGeom>
            <a:noFill/>
            <a:ln w="12700">
              <a:noFill/>
              <a:miter lim="800000"/>
              <a:headEnd/>
              <a:tailEnd/>
            </a:ln>
          </p:spPr>
        </p:pic>
        <p:sp>
          <p:nvSpPr>
            <p:cNvPr id="60" name="Rectangle 13"/>
            <p:cNvSpPr>
              <a:spLocks noChangeArrowheads="1"/>
            </p:cNvSpPr>
            <p:nvPr/>
          </p:nvSpPr>
          <p:spPr bwMode="auto">
            <a:xfrm>
              <a:off x="4034339" y="4823448"/>
              <a:ext cx="872445" cy="869438"/>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SSRS Proxy</a:t>
              </a:r>
            </a:p>
          </p:txBody>
        </p:sp>
      </p:grpSp>
      <p:sp>
        <p:nvSpPr>
          <p:cNvPr id="67" name="Up-Down Arrow 66"/>
          <p:cNvSpPr/>
          <p:nvPr/>
        </p:nvSpPr>
        <p:spPr>
          <a:xfrm>
            <a:off x="10563648" y="4245821"/>
            <a:ext cx="406294" cy="14493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8" name="Group 67"/>
          <p:cNvGrpSpPr/>
          <p:nvPr/>
        </p:nvGrpSpPr>
        <p:grpSpPr>
          <a:xfrm>
            <a:off x="9967933" y="5693621"/>
            <a:ext cx="1371243" cy="990600"/>
            <a:chOff x="7505700" y="5791200"/>
            <a:chExt cx="1028700" cy="990600"/>
          </a:xfrm>
        </p:grpSpPr>
        <p:sp>
          <p:nvSpPr>
            <p:cNvPr id="69" name="Flowchart: Magnetic Disk 68"/>
            <p:cNvSpPr/>
            <p:nvPr/>
          </p:nvSpPr>
          <p:spPr>
            <a:xfrm>
              <a:off x="7696200" y="5791200"/>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Flowchart: Magnetic Disk 69"/>
            <p:cNvSpPr/>
            <p:nvPr/>
          </p:nvSpPr>
          <p:spPr>
            <a:xfrm>
              <a:off x="7505700" y="5867400"/>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Rectangle 59"/>
            <p:cNvSpPr>
              <a:spLocks noChangeArrowheads="1"/>
            </p:cNvSpPr>
            <p:nvPr/>
          </p:nvSpPr>
          <p:spPr bwMode="auto">
            <a:xfrm>
              <a:off x="7581900" y="6186488"/>
              <a:ext cx="762000" cy="366254"/>
            </a:xfrm>
            <a:prstGeom prst="rect">
              <a:avLst/>
            </a:prstGeom>
            <a:noFill/>
            <a:ln w="9525">
              <a:noFill/>
              <a:miter lim="800000"/>
              <a:headEnd/>
              <a:tailEnd/>
            </a:ln>
          </p:spPr>
          <p:txBody>
            <a:bodyPr lIns="0" tIns="0" rIns="0" bIns="0">
              <a:spAutoFit/>
            </a:bodyPr>
            <a:lstStyle/>
            <a:p>
              <a:pPr defTabSz="914099">
                <a:lnSpc>
                  <a:spcPct val="85000"/>
                </a:lnSpc>
                <a:spcBef>
                  <a:spcPct val="20000"/>
                </a:spcBef>
                <a:defRPr/>
              </a:pPr>
              <a:r>
                <a:rPr lang="en-US" sz="1400" smtClean="0">
                  <a:solidFill>
                    <a:srgbClr val="FFFFFF"/>
                  </a:solidFill>
                  <a:latin typeface="Segoe"/>
                </a:rPr>
                <a:t>SSRS catalog  </a:t>
              </a:r>
              <a:r>
                <a:rPr lang="en-US" sz="1400" dirty="0">
                  <a:solidFill>
                    <a:srgbClr val="FFFFFF"/>
                  </a:solidFill>
                  <a:latin typeface="Segoe"/>
                </a:rPr>
                <a:t>DB</a:t>
              </a:r>
              <a:endParaRPr lang="en-US" dirty="0">
                <a:solidFill>
                  <a:srgbClr val="FFFFFF"/>
                </a:solidFill>
                <a:effectLst>
                  <a:outerShdw blurRad="38100" dist="38100" dir="2700000" algn="tl">
                    <a:srgbClr val="000000"/>
                  </a:outerShdw>
                </a:effectLst>
                <a:latin typeface="Segoe"/>
              </a:endParaRPr>
            </a:p>
          </p:txBody>
        </p:sp>
      </p:grpSp>
      <p:sp>
        <p:nvSpPr>
          <p:cNvPr id="72" name="Up-Down Arrow 71"/>
          <p:cNvSpPr/>
          <p:nvPr/>
        </p:nvSpPr>
        <p:spPr>
          <a:xfrm rot="5400000">
            <a:off x="5789652" y="2638360"/>
            <a:ext cx="304800" cy="17267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Up-Down Arrow 72"/>
          <p:cNvSpPr/>
          <p:nvPr/>
        </p:nvSpPr>
        <p:spPr>
          <a:xfrm>
            <a:off x="8609012" y="4076128"/>
            <a:ext cx="421651" cy="57207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4" name="Group 73"/>
          <p:cNvGrpSpPr/>
          <p:nvPr/>
        </p:nvGrpSpPr>
        <p:grpSpPr>
          <a:xfrm>
            <a:off x="7313295" y="5769822"/>
            <a:ext cx="1422030" cy="987425"/>
            <a:chOff x="5486400" y="5867400"/>
            <a:chExt cx="1066800" cy="987425"/>
          </a:xfrm>
        </p:grpSpPr>
        <p:sp>
          <p:nvSpPr>
            <p:cNvPr id="75" name="Flowchart: Magnetic Disk 74"/>
            <p:cNvSpPr/>
            <p:nvPr/>
          </p:nvSpPr>
          <p:spPr>
            <a:xfrm>
              <a:off x="5715000" y="5867400"/>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Flowchart: Magnetic Disk 75"/>
            <p:cNvSpPr/>
            <p:nvPr/>
          </p:nvSpPr>
          <p:spPr>
            <a:xfrm>
              <a:off x="5486400" y="5940425"/>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Rectangle 59"/>
            <p:cNvSpPr>
              <a:spLocks noChangeArrowheads="1"/>
            </p:cNvSpPr>
            <p:nvPr/>
          </p:nvSpPr>
          <p:spPr bwMode="auto">
            <a:xfrm>
              <a:off x="5562599" y="6259513"/>
              <a:ext cx="961605" cy="366254"/>
            </a:xfrm>
            <a:prstGeom prst="rect">
              <a:avLst/>
            </a:prstGeom>
            <a:noFill/>
            <a:ln w="9525">
              <a:noFill/>
              <a:miter lim="800000"/>
              <a:headEnd/>
              <a:tailEnd/>
            </a:ln>
          </p:spPr>
          <p:txBody>
            <a:bodyPr wrap="square" lIns="0" tIns="0" rIns="0" bIns="0">
              <a:spAutoFit/>
            </a:bodyPr>
            <a:lstStyle/>
            <a:p>
              <a:pPr defTabSz="914099">
                <a:lnSpc>
                  <a:spcPct val="85000"/>
                </a:lnSpc>
                <a:spcBef>
                  <a:spcPct val="20000"/>
                </a:spcBef>
                <a:defRPr/>
              </a:pPr>
              <a:r>
                <a:rPr lang="en-US" sz="1400" dirty="0" smtClean="0">
                  <a:solidFill>
                    <a:srgbClr val="FFFFFF"/>
                  </a:solidFill>
                  <a:latin typeface="Segoe"/>
                </a:rPr>
                <a:t>SSRS Service  Application DB</a:t>
              </a:r>
              <a:endParaRPr lang="en-US" dirty="0">
                <a:solidFill>
                  <a:srgbClr val="FFFFFF"/>
                </a:solidFill>
                <a:effectLst>
                  <a:outerShdw blurRad="38100" dist="38100" dir="2700000" algn="tl">
                    <a:srgbClr val="000000"/>
                  </a:outerShdw>
                </a:effectLst>
                <a:latin typeface="Segoe"/>
              </a:endParaRPr>
            </a:p>
          </p:txBody>
        </p:sp>
      </p:grpSp>
      <p:sp>
        <p:nvSpPr>
          <p:cNvPr id="78" name="Title 76"/>
          <p:cNvSpPr>
            <a:spLocks noGrp="1"/>
          </p:cNvSpPr>
          <p:nvPr>
            <p:ph type="title"/>
          </p:nvPr>
        </p:nvSpPr>
        <p:spPr>
          <a:xfrm>
            <a:off x="519112" y="228600"/>
            <a:ext cx="11149013" cy="553998"/>
          </a:xfrm>
        </p:spPr>
        <p:txBody>
          <a:bodyPr/>
          <a:lstStyle/>
          <a:p>
            <a:r>
              <a:rPr lang="en-US" sz="4000" dirty="0" smtClean="0"/>
              <a:t>Upgrade to Denali step-by-step</a:t>
            </a:r>
          </a:p>
        </p:txBody>
      </p:sp>
      <p:grpSp>
        <p:nvGrpSpPr>
          <p:cNvPr id="82" name="Group 81"/>
          <p:cNvGrpSpPr/>
          <p:nvPr/>
        </p:nvGrpSpPr>
        <p:grpSpPr>
          <a:xfrm>
            <a:off x="1242657" y="2514600"/>
            <a:ext cx="3632555" cy="1981312"/>
            <a:chOff x="567757" y="1828688"/>
            <a:chExt cx="3632555" cy="1981312"/>
          </a:xfrm>
        </p:grpSpPr>
        <p:pic>
          <p:nvPicPr>
            <p:cNvPr id="83" name="Picture 9"/>
            <p:cNvPicPr>
              <a:picLocks noChangeAspect="1" noChangeArrowheads="1"/>
            </p:cNvPicPr>
            <p:nvPr/>
          </p:nvPicPr>
          <p:blipFill>
            <a:blip r:embed="rId10" cstate="print"/>
            <a:srcRect/>
            <a:stretch>
              <a:fillRect/>
            </a:stretch>
          </p:blipFill>
          <p:spPr bwMode="auto">
            <a:xfrm>
              <a:off x="3269479" y="1854469"/>
              <a:ext cx="930833" cy="1813685"/>
            </a:xfrm>
            <a:prstGeom prst="rect">
              <a:avLst/>
            </a:prstGeom>
            <a:noFill/>
            <a:ln w="12700">
              <a:noFill/>
              <a:miter lim="800000"/>
              <a:headEnd/>
              <a:tailEnd/>
            </a:ln>
          </p:spPr>
        </p:pic>
        <p:pic>
          <p:nvPicPr>
            <p:cNvPr id="84" name="Picture 83"/>
            <p:cNvPicPr>
              <a:picLocks noChangeAspect="1" noChangeArrowheads="1"/>
            </p:cNvPicPr>
            <p:nvPr/>
          </p:nvPicPr>
          <p:blipFill>
            <a:blip r:embed="rId8" cstate="print"/>
            <a:srcRect/>
            <a:stretch>
              <a:fillRect/>
            </a:stretch>
          </p:blipFill>
          <p:spPr bwMode="auto">
            <a:xfrm>
              <a:off x="608012" y="1828688"/>
              <a:ext cx="1951210" cy="824661"/>
            </a:xfrm>
            <a:prstGeom prst="rect">
              <a:avLst/>
            </a:prstGeom>
            <a:noFill/>
            <a:ln w="12700">
              <a:noFill/>
              <a:miter lim="800000"/>
              <a:headEnd/>
              <a:tailEnd/>
            </a:ln>
          </p:spPr>
        </p:pic>
        <p:sp>
          <p:nvSpPr>
            <p:cNvPr id="85" name="Rectangle 84"/>
            <p:cNvSpPr>
              <a:spLocks noChangeArrowheads="1"/>
            </p:cNvSpPr>
            <p:nvPr/>
          </p:nvSpPr>
          <p:spPr bwMode="auto">
            <a:xfrm>
              <a:off x="567757" y="1900731"/>
              <a:ext cx="1959371" cy="66678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Report Viewer web </a:t>
              </a:r>
              <a:r>
                <a:rPr lang="en-US" sz="1400" dirty="0" smtClean="0">
                  <a:solidFill>
                    <a:srgbClr val="FFFFFF"/>
                  </a:solidFill>
                  <a:effectLst>
                    <a:outerShdw blurRad="38100" dist="38100" dir="2700000" algn="tl">
                      <a:srgbClr val="000000"/>
                    </a:outerShdw>
                  </a:effectLst>
                  <a:latin typeface="Segoe"/>
                </a:rPr>
                <a:t>part</a:t>
              </a: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 Crescent &amp; Alerting Silverlight  components</a:t>
              </a:r>
            </a:p>
          </p:txBody>
        </p:sp>
        <p:pic>
          <p:nvPicPr>
            <p:cNvPr id="86" name="Picture 12"/>
            <p:cNvPicPr>
              <a:picLocks noChangeAspect="1" noChangeArrowheads="1"/>
            </p:cNvPicPr>
            <p:nvPr/>
          </p:nvPicPr>
          <p:blipFill>
            <a:blip r:embed="rId9" cstate="print"/>
            <a:srcRect/>
            <a:stretch>
              <a:fillRect/>
            </a:stretch>
          </p:blipFill>
          <p:spPr bwMode="auto">
            <a:xfrm>
              <a:off x="628717" y="3184430"/>
              <a:ext cx="1959371" cy="610090"/>
            </a:xfrm>
            <a:prstGeom prst="rect">
              <a:avLst/>
            </a:prstGeom>
            <a:noFill/>
            <a:ln w="12700">
              <a:noFill/>
              <a:miter lim="800000"/>
              <a:headEnd/>
              <a:tailEnd/>
            </a:ln>
          </p:spPr>
        </p:pic>
        <p:sp>
          <p:nvSpPr>
            <p:cNvPr id="87" name="Rectangle 13"/>
            <p:cNvSpPr>
              <a:spLocks noChangeArrowheads="1"/>
            </p:cNvSpPr>
            <p:nvPr/>
          </p:nvSpPr>
          <p:spPr bwMode="auto">
            <a:xfrm>
              <a:off x="941902" y="3253888"/>
              <a:ext cx="1239894" cy="55611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err="1" smtClean="0">
                  <a:solidFill>
                    <a:srgbClr val="FFFFFF"/>
                  </a:solidFill>
                  <a:effectLst>
                    <a:outerShdw blurRad="38100" dist="38100" dir="2700000" algn="tl">
                      <a:srgbClr val="000000"/>
                    </a:outerShdw>
                  </a:effectLst>
                  <a:latin typeface="Segoe"/>
                </a:rPr>
                <a:t>URLAccess</a:t>
              </a:r>
              <a:endParaRPr lang="en-US" sz="1400" dirty="0">
                <a:solidFill>
                  <a:srgbClr val="FFFFFF"/>
                </a:solidFill>
                <a:effectLst>
                  <a:outerShdw blurRad="38100" dist="38100" dir="2700000" algn="tl">
                    <a:srgbClr val="000000"/>
                  </a:outerShdw>
                </a:effectLst>
                <a:latin typeface="Segoe"/>
              </a:endParaRPr>
            </a:p>
          </p:txBody>
        </p:sp>
        <p:sp>
          <p:nvSpPr>
            <p:cNvPr id="88" name="Up-Down Arrow 87"/>
            <p:cNvSpPr/>
            <p:nvPr/>
          </p:nvSpPr>
          <p:spPr>
            <a:xfrm rot="5400000">
              <a:off x="2749165" y="1877984"/>
              <a:ext cx="304800" cy="9146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Up-Down Arrow 88"/>
            <p:cNvSpPr/>
            <p:nvPr/>
          </p:nvSpPr>
          <p:spPr>
            <a:xfrm rot="5400000">
              <a:off x="2732693" y="2868585"/>
              <a:ext cx="304800" cy="9146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0" name="Picture 12"/>
            <p:cNvPicPr>
              <a:picLocks noChangeAspect="1" noChangeArrowheads="1"/>
            </p:cNvPicPr>
            <p:nvPr/>
          </p:nvPicPr>
          <p:blipFill>
            <a:blip r:embed="rId9" cstate="print"/>
            <a:srcRect/>
            <a:stretch>
              <a:fillRect/>
            </a:stretch>
          </p:blipFill>
          <p:spPr bwMode="auto">
            <a:xfrm>
              <a:off x="608012" y="2662505"/>
              <a:ext cx="1959371" cy="521925"/>
            </a:xfrm>
            <a:prstGeom prst="rect">
              <a:avLst/>
            </a:prstGeom>
            <a:noFill/>
            <a:ln w="12700">
              <a:noFill/>
              <a:miter lim="800000"/>
              <a:headEnd/>
              <a:tailEnd/>
            </a:ln>
          </p:spPr>
        </p:pic>
        <p:sp>
          <p:nvSpPr>
            <p:cNvPr id="91" name="Rectangle 13"/>
            <p:cNvSpPr>
              <a:spLocks noChangeArrowheads="1"/>
            </p:cNvSpPr>
            <p:nvPr/>
          </p:nvSpPr>
          <p:spPr bwMode="auto">
            <a:xfrm>
              <a:off x="949915" y="2691248"/>
              <a:ext cx="1239894" cy="475747"/>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SOAP</a:t>
              </a:r>
              <a:endParaRPr lang="en-US" sz="1400" dirty="0">
                <a:solidFill>
                  <a:srgbClr val="FFFFFF"/>
                </a:solidFill>
                <a:effectLst>
                  <a:outerShdw blurRad="38100" dist="38100" dir="2700000" algn="tl">
                    <a:srgbClr val="000000"/>
                  </a:outerShdw>
                </a:effectLst>
                <a:latin typeface="Segoe"/>
              </a:endParaRPr>
            </a:p>
          </p:txBody>
        </p:sp>
        <p:sp>
          <p:nvSpPr>
            <p:cNvPr id="92" name="Up-Down Arrow 91"/>
            <p:cNvSpPr/>
            <p:nvPr/>
          </p:nvSpPr>
          <p:spPr>
            <a:xfrm rot="5400000">
              <a:off x="2721708" y="2438165"/>
              <a:ext cx="304800" cy="9146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Rectangle 13"/>
            <p:cNvSpPr>
              <a:spLocks noChangeArrowheads="1"/>
            </p:cNvSpPr>
            <p:nvPr/>
          </p:nvSpPr>
          <p:spPr bwMode="auto">
            <a:xfrm>
              <a:off x="3260707" y="2158015"/>
              <a:ext cx="872445" cy="100898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a:t>
              </a: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Service</a:t>
              </a:r>
              <a:endParaRPr lang="en-US" sz="1400" dirty="0">
                <a:solidFill>
                  <a:srgbClr val="FFFFFF"/>
                </a:solidFill>
                <a:effectLst>
                  <a:outerShdw blurRad="38100" dist="38100" dir="2700000" algn="tl">
                    <a:srgbClr val="000000"/>
                  </a:outerShdw>
                </a:effectLst>
                <a:latin typeface="Segoe"/>
              </a:endParaRP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Proxy </a:t>
              </a:r>
            </a:p>
            <a:p>
              <a:pPr algn="ctr" defTabSz="914099">
                <a:lnSpc>
                  <a:spcPct val="85000"/>
                </a:lnSpc>
                <a:spcBef>
                  <a:spcPct val="20000"/>
                </a:spcBef>
                <a:defRPr/>
              </a:pPr>
              <a:endParaRPr lang="en-US" sz="1400" dirty="0">
                <a:solidFill>
                  <a:srgbClr val="FFFFFF"/>
                </a:solidFill>
                <a:effectLst>
                  <a:outerShdw blurRad="38100" dist="38100" dir="2700000" algn="tl">
                    <a:srgbClr val="000000"/>
                  </a:outerShdw>
                </a:effectLst>
                <a:latin typeface="Segoe"/>
              </a:endParaRPr>
            </a:p>
          </p:txBody>
        </p:sp>
      </p:grpSp>
      <p:grpSp>
        <p:nvGrpSpPr>
          <p:cNvPr id="94" name="Group 93"/>
          <p:cNvGrpSpPr>
            <a:grpSpLocks/>
          </p:cNvGrpSpPr>
          <p:nvPr/>
        </p:nvGrpSpPr>
        <p:grpSpPr bwMode="auto">
          <a:xfrm>
            <a:off x="1649481" y="2666397"/>
            <a:ext cx="2793272" cy="1525576"/>
            <a:chOff x="450" y="1692"/>
            <a:chExt cx="2016" cy="1141"/>
          </a:xfrm>
        </p:grpSpPr>
        <p:pic>
          <p:nvPicPr>
            <p:cNvPr id="95" name="Picture 8"/>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450" y="1692"/>
              <a:ext cx="2016" cy="1141"/>
            </a:xfrm>
            <a:prstGeom prst="rect">
              <a:avLst/>
            </a:prstGeom>
            <a:noFill/>
            <a:ln w="12700">
              <a:noFill/>
              <a:miter lim="800000"/>
              <a:headEnd/>
              <a:tailEnd/>
            </a:ln>
          </p:spPr>
        </p:pic>
        <p:sp>
          <p:nvSpPr>
            <p:cNvPr id="96" name="Rectangle 10"/>
            <p:cNvSpPr>
              <a:spLocks noChangeArrowheads="1"/>
            </p:cNvSpPr>
            <p:nvPr/>
          </p:nvSpPr>
          <p:spPr bwMode="auto">
            <a:xfrm>
              <a:off x="593" y="1757"/>
              <a:ext cx="1710" cy="1013"/>
            </a:xfrm>
            <a:prstGeom prst="rect">
              <a:avLst/>
            </a:prstGeom>
            <a:noFill/>
            <a:ln w="9525">
              <a:noFill/>
              <a:miter lim="800000"/>
              <a:headEnd/>
              <a:tailEnd/>
            </a:ln>
          </p:spPr>
          <p:txBody>
            <a:bodyPr wrap="square" lIns="0" tIns="0" rIns="0" bIns="0">
              <a:spAutoFit/>
            </a:bodyPr>
            <a:lstStyle/>
            <a:p>
              <a:pPr defTabSz="912813">
                <a:lnSpc>
                  <a:spcPct val="85000"/>
                </a:lnSpc>
                <a:spcBef>
                  <a:spcPct val="20000"/>
                </a:spcBef>
              </a:pPr>
              <a:r>
                <a:rPr lang="en-US" sz="1600" dirty="0" smtClean="0">
                  <a:solidFill>
                    <a:srgbClr val="FFFFFF"/>
                  </a:solidFill>
                  <a:latin typeface="Segoe" pitchFamily="34" charset="0"/>
                </a:rPr>
                <a:t>SSRS Add-in bits </a:t>
              </a:r>
              <a:r>
                <a:rPr lang="en-US" sz="1600" dirty="0">
                  <a:solidFill>
                    <a:srgbClr val="FFFFFF"/>
                  </a:solidFill>
                  <a:latin typeface="Segoe" pitchFamily="34" charset="0"/>
                </a:rPr>
                <a:t>(incl. Crescent </a:t>
              </a:r>
              <a:r>
                <a:rPr lang="en-US" sz="1600" dirty="0" smtClean="0">
                  <a:solidFill>
                    <a:srgbClr val="FFFFFF"/>
                  </a:solidFill>
                  <a:latin typeface="Segoe" pitchFamily="34" charset="0"/>
                </a:rPr>
                <a:t>and Alerting XAP) in:</a:t>
              </a:r>
            </a:p>
            <a:p>
              <a:pPr marL="285750" indent="-285750" defTabSz="912813">
                <a:lnSpc>
                  <a:spcPct val="85000"/>
                </a:lnSpc>
                <a:spcBef>
                  <a:spcPct val="20000"/>
                </a:spcBef>
                <a:buFontTx/>
                <a:buChar char="-"/>
              </a:pPr>
              <a:r>
                <a:rPr lang="en-US" sz="1600" dirty="0" smtClean="0">
                  <a:solidFill>
                    <a:srgbClr val="FFFFFF"/>
                  </a:solidFill>
                  <a:latin typeface="Segoe" pitchFamily="34" charset="0"/>
                </a:rPr>
                <a:t>SharePoint 2010 folders, </a:t>
              </a:r>
            </a:p>
            <a:p>
              <a:pPr marL="285750" indent="-285750" defTabSz="912813">
                <a:lnSpc>
                  <a:spcPct val="85000"/>
                </a:lnSpc>
                <a:spcBef>
                  <a:spcPct val="20000"/>
                </a:spcBef>
                <a:buFontTx/>
                <a:buChar char="-"/>
              </a:pPr>
              <a:r>
                <a:rPr lang="en-US" sz="1600" dirty="0" smtClean="0">
                  <a:solidFill>
                    <a:srgbClr val="FFFFFF"/>
                  </a:solidFill>
                  <a:latin typeface="Segoe" pitchFamily="34" charset="0"/>
                </a:rPr>
                <a:t>GAC</a:t>
              </a:r>
              <a:endParaRPr lang="en-US" sz="1600" dirty="0">
                <a:solidFill>
                  <a:srgbClr val="FFFFFF"/>
                </a:solidFill>
                <a:latin typeface="Segoe" pitchFamily="34" charset="0"/>
              </a:endParaRPr>
            </a:p>
          </p:txBody>
        </p:sp>
      </p:grpSp>
      <p:grpSp>
        <p:nvGrpSpPr>
          <p:cNvPr id="97" name="Group 3"/>
          <p:cNvGrpSpPr>
            <a:grpSpLocks/>
          </p:cNvGrpSpPr>
          <p:nvPr/>
        </p:nvGrpSpPr>
        <p:grpSpPr bwMode="auto">
          <a:xfrm>
            <a:off x="3122612" y="774595"/>
            <a:ext cx="2640912" cy="749405"/>
            <a:chOff x="3088" y="421"/>
            <a:chExt cx="1956" cy="378"/>
          </a:xfrm>
        </p:grpSpPr>
        <p:pic>
          <p:nvPicPr>
            <p:cNvPr id="98" name="Picture 4"/>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3088" y="421"/>
              <a:ext cx="1956" cy="378"/>
            </a:xfrm>
            <a:prstGeom prst="rect">
              <a:avLst/>
            </a:prstGeom>
            <a:noFill/>
            <a:ln w="12700">
              <a:noFill/>
              <a:miter lim="800000"/>
              <a:headEnd/>
              <a:tailEnd/>
            </a:ln>
          </p:spPr>
        </p:pic>
        <p:sp>
          <p:nvSpPr>
            <p:cNvPr id="99" name="Rectangle 5"/>
            <p:cNvSpPr>
              <a:spLocks noChangeArrowheads="1"/>
            </p:cNvSpPr>
            <p:nvPr/>
          </p:nvSpPr>
          <p:spPr bwMode="auto">
            <a:xfrm>
              <a:off x="3166" y="484"/>
              <a:ext cx="1800" cy="211"/>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600" b="1" dirty="0" smtClean="0">
                  <a:solidFill>
                    <a:srgbClr val="FFFFFF"/>
                  </a:solidFill>
                  <a:latin typeface="Segoe"/>
                </a:rPr>
                <a:t>SSRS Add-in for SharePoint </a:t>
              </a:r>
            </a:p>
          </p:txBody>
        </p:sp>
      </p:grpSp>
      <p:grpSp>
        <p:nvGrpSpPr>
          <p:cNvPr id="142" name="Group 141"/>
          <p:cNvGrpSpPr/>
          <p:nvPr/>
        </p:nvGrpSpPr>
        <p:grpSpPr>
          <a:xfrm>
            <a:off x="6818581" y="2133600"/>
            <a:ext cx="4305031" cy="2020364"/>
            <a:chOff x="6246812" y="2170636"/>
            <a:chExt cx="4343400" cy="2020364"/>
          </a:xfrm>
        </p:grpSpPr>
        <p:pic>
          <p:nvPicPr>
            <p:cNvPr id="143" name="Picture 32"/>
            <p:cNvPicPr>
              <a:picLocks noChangeAspect="1" noChangeArrowheads="1"/>
            </p:cNvPicPr>
            <p:nvPr/>
          </p:nvPicPr>
          <p:blipFill>
            <a:blip r:embed="rId6" cstate="print"/>
            <a:srcRect/>
            <a:stretch>
              <a:fillRect/>
            </a:stretch>
          </p:blipFill>
          <p:spPr bwMode="auto">
            <a:xfrm>
              <a:off x="6246812" y="2170636"/>
              <a:ext cx="4343400" cy="2020364"/>
            </a:xfrm>
            <a:prstGeom prst="rect">
              <a:avLst/>
            </a:prstGeom>
            <a:noFill/>
            <a:ln w="12700">
              <a:noFill/>
              <a:miter lim="800000"/>
              <a:headEnd/>
              <a:tailEnd/>
            </a:ln>
          </p:spPr>
        </p:pic>
        <p:sp>
          <p:nvSpPr>
            <p:cNvPr id="144" name="Rectangle 33"/>
            <p:cNvSpPr>
              <a:spLocks noChangeArrowheads="1"/>
            </p:cNvSpPr>
            <p:nvPr/>
          </p:nvSpPr>
          <p:spPr bwMode="auto">
            <a:xfrm>
              <a:off x="6551612" y="2246836"/>
              <a:ext cx="3507525" cy="156966"/>
            </a:xfrm>
            <a:prstGeom prst="rect">
              <a:avLst/>
            </a:prstGeom>
            <a:noFill/>
            <a:ln w="9525">
              <a:noFill/>
              <a:miter lim="800000"/>
              <a:headEnd/>
              <a:tailEnd/>
            </a:ln>
          </p:spPr>
          <p:txBody>
            <a:bodyPr lIns="0" tIns="0" rIns="0" bIns="0">
              <a:spAutoFit/>
            </a:bodyPr>
            <a:lstStyle/>
            <a:p>
              <a:pPr algn="ctr" defTabSz="912813">
                <a:lnSpc>
                  <a:spcPct val="85000"/>
                </a:lnSpc>
                <a:spcBef>
                  <a:spcPct val="20000"/>
                </a:spcBef>
              </a:pPr>
              <a:r>
                <a:rPr lang="en-US" sz="1200" dirty="0" smtClean="0">
                  <a:solidFill>
                    <a:srgbClr val="FFFFFF"/>
                  </a:solidFill>
                  <a:latin typeface="Segoe" pitchFamily="34" charset="0"/>
                </a:rPr>
                <a:t>SharePoint Service Application   (IIS Hosted)</a:t>
              </a:r>
            </a:p>
          </p:txBody>
        </p:sp>
      </p:grpSp>
      <p:grpSp>
        <p:nvGrpSpPr>
          <p:cNvPr id="145" name="Group 144"/>
          <p:cNvGrpSpPr/>
          <p:nvPr/>
        </p:nvGrpSpPr>
        <p:grpSpPr>
          <a:xfrm>
            <a:off x="6908185" y="2438400"/>
            <a:ext cx="4063027" cy="1676401"/>
            <a:chOff x="12165985" y="2743199"/>
            <a:chExt cx="4063027" cy="1676401"/>
          </a:xfrm>
        </p:grpSpPr>
        <p:pic>
          <p:nvPicPr>
            <p:cNvPr id="146" name="Picture 34"/>
            <p:cNvPicPr>
              <a:picLocks noChangeAspect="1" noChangeArrowheads="1"/>
            </p:cNvPicPr>
            <p:nvPr/>
          </p:nvPicPr>
          <p:blipFill>
            <a:blip r:embed="rId11" cstate="print"/>
            <a:srcRect/>
            <a:stretch>
              <a:fillRect/>
            </a:stretch>
          </p:blipFill>
          <p:spPr bwMode="auto">
            <a:xfrm>
              <a:off x="12165985" y="4033835"/>
              <a:ext cx="2234618" cy="309564"/>
            </a:xfrm>
            <a:prstGeom prst="rect">
              <a:avLst/>
            </a:prstGeom>
            <a:noFill/>
            <a:ln w="12700">
              <a:noFill/>
              <a:miter lim="800000"/>
              <a:headEnd/>
              <a:tailEnd/>
            </a:ln>
          </p:spPr>
        </p:pic>
        <p:sp>
          <p:nvSpPr>
            <p:cNvPr id="147" name="Rectangle 35"/>
            <p:cNvSpPr>
              <a:spLocks noChangeArrowheads="1"/>
            </p:cNvSpPr>
            <p:nvPr/>
          </p:nvSpPr>
          <p:spPr bwMode="auto">
            <a:xfrm>
              <a:off x="12673853" y="4000719"/>
              <a:ext cx="1184467"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Security</a:t>
              </a:r>
              <a:endParaRPr lang="en-US" sz="1400" dirty="0">
                <a:solidFill>
                  <a:srgbClr val="FFFFFF"/>
                </a:solidFill>
                <a:effectLst>
                  <a:outerShdw blurRad="38100" dist="38100" dir="2700000" algn="tl">
                    <a:srgbClr val="000000"/>
                  </a:outerShdw>
                </a:effectLst>
                <a:latin typeface="Segoe"/>
              </a:endParaRPr>
            </a:p>
          </p:txBody>
        </p:sp>
        <p:pic>
          <p:nvPicPr>
            <p:cNvPr id="148" name="Picture 36"/>
            <p:cNvPicPr>
              <a:picLocks noChangeAspect="1" noChangeArrowheads="1"/>
            </p:cNvPicPr>
            <p:nvPr/>
          </p:nvPicPr>
          <p:blipFill>
            <a:blip r:embed="rId12" cstate="print"/>
            <a:srcRect/>
            <a:stretch>
              <a:fillRect/>
            </a:stretch>
          </p:blipFill>
          <p:spPr bwMode="auto">
            <a:xfrm>
              <a:off x="14473161" y="3696237"/>
              <a:ext cx="1737390" cy="647162"/>
            </a:xfrm>
            <a:prstGeom prst="rect">
              <a:avLst/>
            </a:prstGeom>
            <a:noFill/>
            <a:ln w="12700">
              <a:noFill/>
              <a:miter lim="800000"/>
              <a:headEnd/>
              <a:tailEnd/>
            </a:ln>
          </p:spPr>
        </p:pic>
        <p:sp>
          <p:nvSpPr>
            <p:cNvPr id="149" name="Rectangle 37"/>
            <p:cNvSpPr>
              <a:spLocks noChangeArrowheads="1"/>
            </p:cNvSpPr>
            <p:nvPr/>
          </p:nvSpPr>
          <p:spPr bwMode="auto">
            <a:xfrm>
              <a:off x="14555546" y="3810000"/>
              <a:ext cx="154699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Data Management</a:t>
              </a:r>
            </a:p>
          </p:txBody>
        </p:sp>
        <p:pic>
          <p:nvPicPr>
            <p:cNvPr id="150" name="Picture 9"/>
            <p:cNvPicPr>
              <a:picLocks noChangeAspect="1" noChangeArrowheads="1"/>
            </p:cNvPicPr>
            <p:nvPr/>
          </p:nvPicPr>
          <p:blipFill>
            <a:blip r:embed="rId10" cstate="print"/>
            <a:srcRect/>
            <a:stretch>
              <a:fillRect/>
            </a:stretch>
          </p:blipFill>
          <p:spPr bwMode="auto">
            <a:xfrm>
              <a:off x="13486809" y="2757646"/>
              <a:ext cx="913794" cy="1243072"/>
            </a:xfrm>
            <a:prstGeom prst="rect">
              <a:avLst/>
            </a:prstGeom>
            <a:noFill/>
            <a:ln w="12700">
              <a:noFill/>
              <a:miter lim="800000"/>
              <a:headEnd/>
              <a:tailEnd/>
            </a:ln>
          </p:spPr>
        </p:pic>
        <p:sp>
          <p:nvSpPr>
            <p:cNvPr id="151" name="Rectangle 13"/>
            <p:cNvSpPr>
              <a:spLocks noChangeArrowheads="1"/>
            </p:cNvSpPr>
            <p:nvPr/>
          </p:nvSpPr>
          <p:spPr bwMode="auto">
            <a:xfrm>
              <a:off x="13486358" y="2778640"/>
              <a:ext cx="914246" cy="1222078"/>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and Alerting Service App Runtime </a:t>
              </a:r>
              <a:endParaRPr lang="en-US" sz="1400" dirty="0">
                <a:solidFill>
                  <a:srgbClr val="FFFFFF"/>
                </a:solidFill>
                <a:effectLst>
                  <a:outerShdw blurRad="38100" dist="38100" dir="2700000" algn="tl">
                    <a:srgbClr val="000000"/>
                  </a:outerShdw>
                </a:effectLst>
                <a:latin typeface="Segoe"/>
              </a:endParaRPr>
            </a:p>
          </p:txBody>
        </p:sp>
        <p:pic>
          <p:nvPicPr>
            <p:cNvPr id="152" name="Picture 36"/>
            <p:cNvPicPr>
              <a:picLocks noChangeAspect="1" noChangeArrowheads="1"/>
            </p:cNvPicPr>
            <p:nvPr/>
          </p:nvPicPr>
          <p:blipFill>
            <a:blip r:embed="rId13" cstate="print"/>
            <a:srcRect/>
            <a:stretch>
              <a:fillRect/>
            </a:stretch>
          </p:blipFill>
          <p:spPr bwMode="auto">
            <a:xfrm>
              <a:off x="14491622" y="2743200"/>
              <a:ext cx="1737390" cy="915887"/>
            </a:xfrm>
            <a:prstGeom prst="rect">
              <a:avLst/>
            </a:prstGeom>
            <a:noFill/>
            <a:ln w="12700">
              <a:noFill/>
              <a:miter lim="800000"/>
              <a:headEnd/>
              <a:tailEnd/>
            </a:ln>
          </p:spPr>
        </p:pic>
        <p:sp>
          <p:nvSpPr>
            <p:cNvPr id="153" name="Rectangle 37"/>
            <p:cNvSpPr>
              <a:spLocks noChangeArrowheads="1"/>
            </p:cNvSpPr>
            <p:nvPr/>
          </p:nvSpPr>
          <p:spPr bwMode="auto">
            <a:xfrm>
              <a:off x="14603835" y="2974043"/>
              <a:ext cx="154699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Background Processing</a:t>
              </a:r>
              <a:endParaRPr lang="en-US" sz="1400" dirty="0">
                <a:solidFill>
                  <a:srgbClr val="FFFFFF"/>
                </a:solidFill>
                <a:effectLst>
                  <a:outerShdw blurRad="38100" dist="38100" dir="2700000" algn="tl">
                    <a:srgbClr val="000000"/>
                  </a:outerShdw>
                </a:effectLst>
                <a:latin typeface="Segoe"/>
              </a:endParaRPr>
            </a:p>
          </p:txBody>
        </p:sp>
        <p:pic>
          <p:nvPicPr>
            <p:cNvPr id="154" name="Picture 9"/>
            <p:cNvPicPr>
              <a:picLocks noChangeAspect="1" noChangeArrowheads="1"/>
            </p:cNvPicPr>
            <p:nvPr/>
          </p:nvPicPr>
          <p:blipFill>
            <a:blip r:embed="rId10" cstate="print"/>
            <a:srcRect/>
            <a:stretch>
              <a:fillRect/>
            </a:stretch>
          </p:blipFill>
          <p:spPr bwMode="auto">
            <a:xfrm>
              <a:off x="12165985" y="2743200"/>
              <a:ext cx="1244324" cy="1303385"/>
            </a:xfrm>
            <a:prstGeom prst="rect">
              <a:avLst/>
            </a:prstGeom>
            <a:noFill/>
            <a:ln w="12700">
              <a:noFill/>
              <a:miter lim="800000"/>
              <a:headEnd/>
              <a:tailEnd/>
            </a:ln>
          </p:spPr>
        </p:pic>
        <p:sp>
          <p:nvSpPr>
            <p:cNvPr id="155" name="Rectangle 13"/>
            <p:cNvSpPr>
              <a:spLocks noChangeArrowheads="1"/>
            </p:cNvSpPr>
            <p:nvPr/>
          </p:nvSpPr>
          <p:spPr bwMode="auto">
            <a:xfrm>
              <a:off x="12210299" y="2743199"/>
              <a:ext cx="1174569" cy="114300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Shared Service WCF Endpoint</a:t>
              </a:r>
            </a:p>
          </p:txBody>
        </p:sp>
      </p:grpSp>
      <p:grpSp>
        <p:nvGrpSpPr>
          <p:cNvPr id="156" name="Group 3"/>
          <p:cNvGrpSpPr>
            <a:grpSpLocks/>
          </p:cNvGrpSpPr>
          <p:nvPr/>
        </p:nvGrpSpPr>
        <p:grpSpPr bwMode="auto">
          <a:xfrm>
            <a:off x="7694612" y="4495800"/>
            <a:ext cx="2730090" cy="822703"/>
            <a:chOff x="3112" y="558"/>
            <a:chExt cx="1571" cy="304"/>
          </a:xfrm>
        </p:grpSpPr>
        <p:pic>
          <p:nvPicPr>
            <p:cNvPr id="157" name="Picture 4"/>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3112" y="558"/>
              <a:ext cx="1571" cy="304"/>
            </a:xfrm>
            <a:prstGeom prst="rect">
              <a:avLst/>
            </a:prstGeom>
            <a:noFill/>
            <a:ln w="12700">
              <a:noFill/>
              <a:miter lim="800000"/>
              <a:headEnd/>
              <a:tailEnd/>
            </a:ln>
          </p:spPr>
        </p:pic>
        <p:sp>
          <p:nvSpPr>
            <p:cNvPr id="158" name="Rectangle 5"/>
            <p:cNvSpPr>
              <a:spLocks noChangeArrowheads="1"/>
            </p:cNvSpPr>
            <p:nvPr/>
          </p:nvSpPr>
          <p:spPr bwMode="auto">
            <a:xfrm>
              <a:off x="3183" y="672"/>
              <a:ext cx="1376" cy="77"/>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600" b="1" dirty="0" smtClean="0">
                  <a:solidFill>
                    <a:srgbClr val="FFFFFF"/>
                  </a:solidFill>
                  <a:latin typeface="Segoe"/>
                </a:rPr>
                <a:t>Register SSRS instance</a:t>
              </a:r>
              <a:endParaRPr lang="en-US" sz="1600" b="1" dirty="0" smtClean="0">
                <a:solidFill>
                  <a:srgbClr val="FF0000"/>
                </a:solidFill>
                <a:latin typeface="Segoe"/>
              </a:endParaRPr>
            </a:p>
          </p:txBody>
        </p:sp>
      </p:grpSp>
      <p:grpSp>
        <p:nvGrpSpPr>
          <p:cNvPr id="159" name="Group 158"/>
          <p:cNvGrpSpPr>
            <a:grpSpLocks/>
          </p:cNvGrpSpPr>
          <p:nvPr/>
        </p:nvGrpSpPr>
        <p:grpSpPr bwMode="auto">
          <a:xfrm>
            <a:off x="7776044" y="2433674"/>
            <a:ext cx="2793272" cy="1528726"/>
            <a:chOff x="386" y="1416"/>
            <a:chExt cx="2016" cy="1141"/>
          </a:xfrm>
        </p:grpSpPr>
        <p:pic>
          <p:nvPicPr>
            <p:cNvPr id="160" name="Picture 8"/>
            <p:cNvPicPr>
              <a:picLocks noChangeAspect="1" noChangeArrowheads="1"/>
            </p:cNvPicPr>
            <p:nvPr/>
          </p:nvPicPr>
          <p:blipFill>
            <a:blip r:embed="rId6" cstate="print">
              <a:duotone>
                <a:prstClr val="black"/>
                <a:schemeClr val="accent2">
                  <a:tint val="45000"/>
                  <a:satMod val="400000"/>
                </a:schemeClr>
              </a:duotone>
            </a:blip>
            <a:srcRect/>
            <a:stretch>
              <a:fillRect/>
            </a:stretch>
          </p:blipFill>
          <p:spPr bwMode="auto">
            <a:xfrm>
              <a:off x="386" y="1416"/>
              <a:ext cx="2016" cy="1141"/>
            </a:xfrm>
            <a:prstGeom prst="rect">
              <a:avLst/>
            </a:prstGeom>
            <a:noFill/>
            <a:ln w="12700">
              <a:noFill/>
              <a:miter lim="800000"/>
              <a:headEnd/>
              <a:tailEnd/>
            </a:ln>
          </p:spPr>
        </p:pic>
        <p:sp>
          <p:nvSpPr>
            <p:cNvPr id="161" name="Rectangle 10"/>
            <p:cNvSpPr>
              <a:spLocks noChangeArrowheads="1"/>
            </p:cNvSpPr>
            <p:nvPr/>
          </p:nvSpPr>
          <p:spPr bwMode="auto">
            <a:xfrm>
              <a:off x="430" y="1546"/>
              <a:ext cx="1950" cy="812"/>
            </a:xfrm>
            <a:prstGeom prst="rect">
              <a:avLst/>
            </a:prstGeom>
            <a:noFill/>
            <a:ln w="9525">
              <a:noFill/>
              <a:miter lim="800000"/>
              <a:headEnd/>
              <a:tailEnd/>
            </a:ln>
          </p:spPr>
          <p:txBody>
            <a:bodyPr wrap="square" lIns="0" tIns="0" rIns="0" bIns="0">
              <a:spAutoFit/>
            </a:bodyPr>
            <a:lstStyle/>
            <a:p>
              <a:pPr defTabSz="912813">
                <a:lnSpc>
                  <a:spcPct val="85000"/>
                </a:lnSpc>
                <a:spcBef>
                  <a:spcPct val="20000"/>
                </a:spcBef>
              </a:pPr>
              <a:r>
                <a:rPr lang="en-US" sz="1400" dirty="0" smtClean="0">
                  <a:solidFill>
                    <a:srgbClr val="FFFFFF"/>
                  </a:solidFill>
                  <a:latin typeface="Segoe" pitchFamily="34" charset="0"/>
                </a:rPr>
                <a:t>SSRS Shared Service bits:</a:t>
              </a:r>
            </a:p>
            <a:p>
              <a:pPr marL="285750" indent="-285750" defTabSz="912813">
                <a:lnSpc>
                  <a:spcPct val="85000"/>
                </a:lnSpc>
                <a:spcBef>
                  <a:spcPct val="20000"/>
                </a:spcBef>
                <a:buFontTx/>
                <a:buChar char="-"/>
              </a:pPr>
              <a:r>
                <a:rPr lang="en-US" sz="1400" dirty="0" smtClean="0">
                  <a:solidFill>
                    <a:srgbClr val="FFFFFF"/>
                  </a:solidFill>
                  <a:latin typeface="Segoe" pitchFamily="34" charset="0"/>
                </a:rPr>
                <a:t>SharePoint 2010 folders, </a:t>
              </a:r>
            </a:p>
            <a:p>
              <a:pPr marL="285750" indent="-285750" defTabSz="912813">
                <a:lnSpc>
                  <a:spcPct val="85000"/>
                </a:lnSpc>
                <a:spcBef>
                  <a:spcPct val="20000"/>
                </a:spcBef>
                <a:buFontTx/>
                <a:buChar char="-"/>
              </a:pPr>
              <a:r>
                <a:rPr lang="en-US" sz="1400" dirty="0" smtClean="0">
                  <a:solidFill>
                    <a:srgbClr val="FFFFFF"/>
                  </a:solidFill>
                  <a:latin typeface="Segoe" pitchFamily="34" charset="0"/>
                </a:rPr>
                <a:t>GAC</a:t>
              </a:r>
            </a:p>
            <a:p>
              <a:pPr marL="285750" indent="-285750" defTabSz="912813">
                <a:lnSpc>
                  <a:spcPct val="85000"/>
                </a:lnSpc>
                <a:spcBef>
                  <a:spcPct val="20000"/>
                </a:spcBef>
                <a:buFontTx/>
                <a:buChar char="-"/>
              </a:pPr>
              <a:r>
                <a:rPr lang="en-US" sz="1400" dirty="0" smtClean="0">
                  <a:solidFill>
                    <a:srgbClr val="FFFFFF"/>
                  </a:solidFill>
                  <a:latin typeface="Segoe" pitchFamily="34" charset="0"/>
                </a:rPr>
                <a:t>Registry entries</a:t>
              </a:r>
            </a:p>
            <a:p>
              <a:pPr marL="285750" indent="-285750" defTabSz="912813">
                <a:lnSpc>
                  <a:spcPct val="85000"/>
                </a:lnSpc>
                <a:spcBef>
                  <a:spcPct val="20000"/>
                </a:spcBef>
                <a:buFontTx/>
                <a:buChar char="-"/>
              </a:pPr>
              <a:r>
                <a:rPr lang="en-US" sz="1400" dirty="0" err="1" smtClean="0">
                  <a:solidFill>
                    <a:srgbClr val="FFFFFF"/>
                  </a:solidFill>
                  <a:latin typeface="Segoe" pitchFamily="34" charset="0"/>
                </a:rPr>
                <a:t>Perf</a:t>
              </a:r>
              <a:r>
                <a:rPr lang="en-US" sz="1400" dirty="0" smtClean="0">
                  <a:solidFill>
                    <a:srgbClr val="FFFFFF"/>
                  </a:solidFill>
                  <a:latin typeface="Segoe" pitchFamily="34" charset="0"/>
                </a:rPr>
                <a:t> </a:t>
              </a:r>
              <a:r>
                <a:rPr lang="en-US" sz="1400" dirty="0" err="1" smtClean="0">
                  <a:solidFill>
                    <a:srgbClr val="FFFFFF"/>
                  </a:solidFill>
                  <a:latin typeface="Segoe" pitchFamily="34" charset="0"/>
                </a:rPr>
                <a:t>ctrs</a:t>
              </a:r>
              <a:r>
                <a:rPr lang="en-US" sz="1400" dirty="0" smtClean="0">
                  <a:solidFill>
                    <a:srgbClr val="FFFFFF"/>
                  </a:solidFill>
                  <a:latin typeface="Segoe" pitchFamily="34" charset="0"/>
                </a:rPr>
                <a:t> etc.</a:t>
              </a:r>
              <a:endParaRPr lang="en-US" sz="1400" dirty="0">
                <a:solidFill>
                  <a:srgbClr val="FFFFFF"/>
                </a:solidFill>
                <a:latin typeface="Segoe" pitchFamily="34" charset="0"/>
              </a:endParaRPr>
            </a:p>
          </p:txBody>
        </p:sp>
      </p:grpSp>
      <p:grpSp>
        <p:nvGrpSpPr>
          <p:cNvPr id="165" name="Group 164"/>
          <p:cNvGrpSpPr/>
          <p:nvPr/>
        </p:nvGrpSpPr>
        <p:grpSpPr>
          <a:xfrm>
            <a:off x="6830488" y="761836"/>
            <a:ext cx="2567595" cy="762164"/>
            <a:chOff x="5210175" y="932550"/>
            <a:chExt cx="1800225" cy="809045"/>
          </a:xfrm>
        </p:grpSpPr>
        <p:pic>
          <p:nvPicPr>
            <p:cNvPr id="166" name="Picture 4"/>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5210175" y="932550"/>
              <a:ext cx="1800225" cy="809045"/>
            </a:xfrm>
            <a:prstGeom prst="rect">
              <a:avLst/>
            </a:prstGeom>
            <a:noFill/>
            <a:ln w="12700">
              <a:noFill/>
              <a:miter lim="800000"/>
              <a:headEnd/>
              <a:tailEnd/>
            </a:ln>
          </p:spPr>
        </p:pic>
        <p:sp>
          <p:nvSpPr>
            <p:cNvPr id="167" name="Rectangle 5"/>
            <p:cNvSpPr>
              <a:spLocks noChangeArrowheads="1"/>
            </p:cNvSpPr>
            <p:nvPr/>
          </p:nvSpPr>
          <p:spPr bwMode="auto">
            <a:xfrm>
              <a:off x="5334000" y="1184112"/>
              <a:ext cx="1524000" cy="222161"/>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600" b="1" dirty="0" smtClean="0">
                  <a:solidFill>
                    <a:srgbClr val="FFFFFF"/>
                  </a:solidFill>
                  <a:latin typeface="Segoe"/>
                </a:rPr>
                <a:t>SSRS Shared Service </a:t>
              </a:r>
              <a:endParaRPr lang="en-US" sz="1600" b="1" dirty="0">
                <a:solidFill>
                  <a:srgbClr val="FFFFFF"/>
                </a:solidFill>
                <a:effectLst>
                  <a:outerShdw blurRad="38100" dist="38100" dir="2700000" algn="tl">
                    <a:srgbClr val="000000"/>
                  </a:outerShdw>
                </a:effectLst>
                <a:latin typeface="Segoe"/>
              </a:endParaRPr>
            </a:p>
          </p:txBody>
        </p:sp>
      </p:grpSp>
      <p:sp>
        <p:nvSpPr>
          <p:cNvPr id="80" name="Text Box 26"/>
          <p:cNvSpPr txBox="1">
            <a:spLocks noChangeArrowheads="1"/>
          </p:cNvSpPr>
          <p:nvPr/>
        </p:nvSpPr>
        <p:spPr bwMode="auto">
          <a:xfrm>
            <a:off x="6704012" y="1600200"/>
            <a:ext cx="4687655" cy="366288"/>
          </a:xfrm>
          <a:prstGeom prst="rect">
            <a:avLst/>
          </a:prstGeom>
          <a:noFill/>
          <a:ln w="12700">
            <a:noFill/>
            <a:miter lim="800000"/>
            <a:headEnd/>
            <a:tailEnd/>
          </a:ln>
          <a:effectLst/>
        </p:spPr>
        <p:txBody>
          <a:bodyPr lIns="0" tIns="0" rIns="0" bIns="0" anchor="ctr">
            <a:spAutoFit/>
          </a:bodyPr>
          <a:lstStyle/>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Report Server </a:t>
            </a:r>
            <a:endParaRPr lang="en-US" sz="2800" dirty="0">
              <a:solidFill>
                <a:srgbClr val="FFFFFF"/>
              </a:solidFill>
              <a:effectLst>
                <a:outerShdw blurRad="38100" dist="38100" dir="2700000" algn="tl">
                  <a:srgbClr val="000000"/>
                </a:outerShdw>
              </a:effectLst>
              <a:latin typeface="Segoe"/>
            </a:endParaRPr>
          </a:p>
        </p:txBody>
      </p:sp>
      <p:sp>
        <p:nvSpPr>
          <p:cNvPr id="202" name="Text Box 26"/>
          <p:cNvSpPr txBox="1">
            <a:spLocks noChangeArrowheads="1"/>
          </p:cNvSpPr>
          <p:nvPr/>
        </p:nvSpPr>
        <p:spPr bwMode="auto">
          <a:xfrm>
            <a:off x="6664557" y="1600200"/>
            <a:ext cx="4687655" cy="366288"/>
          </a:xfrm>
          <a:prstGeom prst="rect">
            <a:avLst/>
          </a:prstGeom>
          <a:noFill/>
          <a:ln w="12700">
            <a:noFill/>
            <a:miter lim="800000"/>
            <a:headEnd/>
            <a:tailEnd/>
          </a:ln>
          <a:effectLst/>
        </p:spPr>
        <p:txBody>
          <a:bodyPr lIns="0" tIns="0" rIns="0" bIns="0" anchor="ctr">
            <a:spAutoFit/>
          </a:bodyPr>
          <a:lstStyle/>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SharePoint  2010 App Server</a:t>
            </a:r>
            <a:endParaRPr lang="en-US" sz="2800" dirty="0">
              <a:solidFill>
                <a:srgbClr val="FFFFFF"/>
              </a:solidFill>
              <a:effectLst>
                <a:outerShdw blurRad="38100" dist="38100" dir="2700000" algn="tl">
                  <a:srgbClr val="000000"/>
                </a:outerShdw>
              </a:effectLst>
              <a:latin typeface="Segoe"/>
            </a:endParaRPr>
          </a:p>
        </p:txBody>
      </p:sp>
      <p:grpSp>
        <p:nvGrpSpPr>
          <p:cNvPr id="3" name="Group 2"/>
          <p:cNvGrpSpPr/>
          <p:nvPr/>
        </p:nvGrpSpPr>
        <p:grpSpPr>
          <a:xfrm>
            <a:off x="7775598" y="4498341"/>
            <a:ext cx="2649104" cy="759459"/>
            <a:chOff x="7775598" y="4650741"/>
            <a:chExt cx="2649104" cy="759459"/>
          </a:xfrm>
        </p:grpSpPr>
        <p:pic>
          <p:nvPicPr>
            <p:cNvPr id="203" name="Picture 4"/>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7775598" y="4650741"/>
              <a:ext cx="2649104" cy="759459"/>
            </a:xfrm>
            <a:prstGeom prst="rect">
              <a:avLst/>
            </a:prstGeom>
            <a:noFill/>
            <a:ln w="12700">
              <a:noFill/>
              <a:miter lim="800000"/>
              <a:headEnd/>
              <a:tailEnd/>
            </a:ln>
          </p:spPr>
        </p:pic>
        <p:sp>
          <p:nvSpPr>
            <p:cNvPr id="204" name="Rectangle 5"/>
            <p:cNvSpPr>
              <a:spLocks noChangeArrowheads="1"/>
            </p:cNvSpPr>
            <p:nvPr/>
          </p:nvSpPr>
          <p:spPr bwMode="auto">
            <a:xfrm>
              <a:off x="7845997" y="4828468"/>
              <a:ext cx="2320285" cy="418576"/>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600" b="1" dirty="0" smtClean="0">
                  <a:solidFill>
                    <a:srgbClr val="FFFFFF"/>
                  </a:solidFill>
                  <a:latin typeface="Segoe"/>
                </a:rPr>
                <a:t>Create SSRS Service Application</a:t>
              </a:r>
              <a:endParaRPr lang="en-US" sz="1600" b="1" dirty="0" smtClean="0">
                <a:solidFill>
                  <a:srgbClr val="FF0000"/>
                </a:solidFill>
                <a:latin typeface="Segoe"/>
              </a:endParaRPr>
            </a:p>
          </p:txBody>
        </p:sp>
      </p:grpSp>
      <p:sp>
        <p:nvSpPr>
          <p:cNvPr id="29" name="Up-Down Arrow 28"/>
          <p:cNvSpPr/>
          <p:nvPr/>
        </p:nvSpPr>
        <p:spPr>
          <a:xfrm rot="5400000">
            <a:off x="5749995" y="2149046"/>
            <a:ext cx="416458" cy="210069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smtClean="0"/>
              <a:t>WCF Claims</a:t>
            </a:r>
          </a:p>
        </p:txBody>
      </p:sp>
      <p:sp>
        <p:nvSpPr>
          <p:cNvPr id="40" name="Up-Down Arrow 39"/>
          <p:cNvSpPr/>
          <p:nvPr/>
        </p:nvSpPr>
        <p:spPr>
          <a:xfrm>
            <a:off x="8633751" y="4083623"/>
            <a:ext cx="406294" cy="6064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77496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linds(horizontal)">
                                      <p:cBhvr>
                                        <p:cTn id="7" dur="500"/>
                                        <p:tgtEl>
                                          <p:spTgt spid="97"/>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3.125E-6 -3.7037E-7 L -0.13854 0.49398 " pathEditMode="relative" rAng="0" ptsTypes="AA">
                                      <p:cBhvr>
                                        <p:cTn id="10" dur="2000" fill="hold"/>
                                        <p:tgtEl>
                                          <p:spTgt spid="97"/>
                                        </p:tgtEl>
                                        <p:attrNameLst>
                                          <p:attrName>ppt_x</p:attrName>
                                          <p:attrName>ppt_y</p:attrName>
                                        </p:attrNameLst>
                                      </p:cBhvr>
                                      <p:rCtr x="-6927" y="24699"/>
                                    </p:animMotion>
                                  </p:childTnLst>
                                </p:cTn>
                              </p:par>
                            </p:childTnLst>
                          </p:cTn>
                        </p:par>
                        <p:par>
                          <p:cTn id="11" fill="hold">
                            <p:stCondLst>
                              <p:cond delay="3500"/>
                            </p:stCondLst>
                            <p:childTnLst>
                              <p:par>
                                <p:cTn id="12" presetID="10" presetClass="exit" presetSubtype="0" fill="hold" grpId="0" nodeType="afterEffect">
                                  <p:stCondLst>
                                    <p:cond delay="0"/>
                                  </p:stCondLst>
                                  <p:childTnLst>
                                    <p:animEffect transition="out" filter="fade">
                                      <p:cBhvr>
                                        <p:cTn id="13" dur="500"/>
                                        <p:tgtEl>
                                          <p:spTgt spid="72"/>
                                        </p:tgtEl>
                                      </p:cBhvr>
                                    </p:animEffect>
                                    <p:set>
                                      <p:cBhvr>
                                        <p:cTn id="14" dur="1" fill="hold">
                                          <p:stCondLst>
                                            <p:cond delay="499"/>
                                          </p:stCondLst>
                                        </p:cTn>
                                        <p:tgtEl>
                                          <p:spTgt spid="72"/>
                                        </p:tgtEl>
                                        <p:attrNameLst>
                                          <p:attrName>style.visibility</p:attrName>
                                        </p:attrNameLst>
                                      </p:cBhvr>
                                      <p:to>
                                        <p:strVal val="hidden"/>
                                      </p:to>
                                    </p:set>
                                  </p:childTnLst>
                                </p:cTn>
                              </p:par>
                            </p:childTnLst>
                          </p:cTn>
                        </p:par>
                        <p:par>
                          <p:cTn id="15" fill="hold">
                            <p:stCondLst>
                              <p:cond delay="4000"/>
                            </p:stCondLst>
                            <p:childTnLst>
                              <p:par>
                                <p:cTn id="16" presetID="1" presetClass="entr" presetSubtype="0" fill="hold" nodeType="afterEffect">
                                  <p:stCondLst>
                                    <p:cond delay="0"/>
                                  </p:stCondLst>
                                  <p:childTnLst>
                                    <p:set>
                                      <p:cBhvr>
                                        <p:cTn id="17" dur="1" fill="hold">
                                          <p:stCondLst>
                                            <p:cond delay="0"/>
                                          </p:stCondLst>
                                        </p:cTn>
                                        <p:tgtEl>
                                          <p:spTgt spid="9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4"/>
                                        </p:tgtEl>
                                      </p:cBhvr>
                                    </p:animEffect>
                                    <p:set>
                                      <p:cBhvr>
                                        <p:cTn id="22" dur="1" fill="hold">
                                          <p:stCondLst>
                                            <p:cond delay="499"/>
                                          </p:stCondLst>
                                        </p:cTn>
                                        <p:tgtEl>
                                          <p:spTgt spid="94"/>
                                        </p:tgtEl>
                                        <p:attrNameLst>
                                          <p:attrName>style.visibility</p:attrName>
                                        </p:attrNameLst>
                                      </p:cBhvr>
                                      <p:to>
                                        <p:strVal val="hidden"/>
                                      </p:to>
                                    </p:set>
                                  </p:childTnLst>
                                </p:cTn>
                              </p:par>
                            </p:childTnLst>
                          </p:cTn>
                        </p:par>
                        <p:par>
                          <p:cTn id="23" fill="hold">
                            <p:stCondLst>
                              <p:cond delay="1000"/>
                            </p:stCondLst>
                            <p:childTnLst>
                              <p:par>
                                <p:cTn id="24" presetID="10" presetClass="exit" presetSubtype="0" fill="hold" nodeType="after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par>
                          <p:cTn id="27" fill="hold">
                            <p:stCondLst>
                              <p:cond delay="1500"/>
                            </p:stCondLst>
                            <p:childTnLst>
                              <p:par>
                                <p:cTn id="28" presetID="1" presetClass="entr" presetSubtype="0" fill="hold" nodeType="afterEffect">
                                  <p:stCondLst>
                                    <p:cond delay="0"/>
                                  </p:stCondLst>
                                  <p:childTnLst>
                                    <p:set>
                                      <p:cBhvr>
                                        <p:cTn id="29" dur="1" fill="hold">
                                          <p:stCondLst>
                                            <p:cond delay="0"/>
                                          </p:stCondLst>
                                        </p:cTn>
                                        <p:tgtEl>
                                          <p:spTgt spid="82"/>
                                        </p:tgtEl>
                                        <p:attrNameLst>
                                          <p:attrName>style.visibility</p:attrName>
                                        </p:attrNameLst>
                                      </p:cBhvr>
                                      <p:to>
                                        <p:strVal val="visible"/>
                                      </p:to>
                                    </p:set>
                                  </p:childTnLst>
                                </p:cTn>
                              </p:par>
                            </p:childTnLst>
                          </p:cTn>
                        </p:par>
                        <p:par>
                          <p:cTn id="30" fill="hold">
                            <p:stCondLst>
                              <p:cond delay="1500"/>
                            </p:stCondLst>
                            <p:childTnLst>
                              <p:par>
                                <p:cTn id="31" presetID="10" presetClass="entr" presetSubtype="0" fill="hold" grpId="1"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childTnLst>
                          </p:cTn>
                        </p:par>
                        <p:par>
                          <p:cTn id="34" fill="hold">
                            <p:stCondLst>
                              <p:cond delay="2000"/>
                            </p:stCondLst>
                            <p:childTnLst>
                              <p:par>
                                <p:cTn id="35" presetID="9" presetClass="exit" presetSubtype="0" fill="hold" nodeType="afterEffect">
                                  <p:stCondLst>
                                    <p:cond delay="0"/>
                                  </p:stCondLst>
                                  <p:childTnLst>
                                    <p:animEffect transition="out" filter="dissolve">
                                      <p:cBhvr>
                                        <p:cTn id="36" dur="500"/>
                                        <p:tgtEl>
                                          <p:spTgt spid="97"/>
                                        </p:tgtEl>
                                      </p:cBhvr>
                                    </p:animEffect>
                                    <p:set>
                                      <p:cBhvr>
                                        <p:cTn id="37" dur="1" fill="hold">
                                          <p:stCondLst>
                                            <p:cond delay="499"/>
                                          </p:stCondLst>
                                        </p:cTn>
                                        <p:tgtEl>
                                          <p:spTgt spid="9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80"/>
                                        </p:tgtEl>
                                      </p:cBhvr>
                                    </p:animEffect>
                                    <p:set>
                                      <p:cBhvr>
                                        <p:cTn id="42" dur="1" fill="hold">
                                          <p:stCondLst>
                                            <p:cond delay="499"/>
                                          </p:stCondLst>
                                        </p:cTn>
                                        <p:tgtEl>
                                          <p:spTgt spid="80"/>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2"/>
                                        </p:tgtEl>
                                        <p:attrNameLst>
                                          <p:attrName>style.visibility</p:attrName>
                                        </p:attrNameLst>
                                      </p:cBhvr>
                                      <p:to>
                                        <p:strVal val="visible"/>
                                      </p:to>
                                    </p:set>
                                    <p:animEffect transition="in" filter="fade">
                                      <p:cBhvr>
                                        <p:cTn id="46" dur="500"/>
                                        <p:tgtEl>
                                          <p:spTgt spid="202"/>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142"/>
                                        </p:tgtEl>
                                        <p:attrNameLst>
                                          <p:attrName>style.visibility</p:attrName>
                                        </p:attrNameLst>
                                      </p:cBhvr>
                                      <p:to>
                                        <p:strVal val="visible"/>
                                      </p:to>
                                    </p:set>
                                    <p:animEffect transition="in" filter="fade">
                                      <p:cBhvr>
                                        <p:cTn id="50" dur="500"/>
                                        <p:tgtEl>
                                          <p:spTgt spid="142"/>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5"/>
                                        </p:tgtEl>
                                        <p:attrNameLst>
                                          <p:attrName>style.visibility</p:attrName>
                                        </p:attrNameLst>
                                      </p:cBhvr>
                                      <p:to>
                                        <p:strVal val="visible"/>
                                      </p:to>
                                    </p:set>
                                  </p:childTnLst>
                                </p:cTn>
                              </p:par>
                            </p:childTnLst>
                          </p:cTn>
                        </p:par>
                        <p:par>
                          <p:cTn id="55" fill="hold">
                            <p:stCondLst>
                              <p:cond delay="0"/>
                            </p:stCondLst>
                            <p:childTnLst>
                              <p:par>
                                <p:cTn id="56" presetID="49" presetClass="path" presetSubtype="0" accel="50000" decel="50000" fill="hold" nodeType="afterEffect">
                                  <p:stCondLst>
                                    <p:cond delay="0"/>
                                  </p:stCondLst>
                                  <p:childTnLst>
                                    <p:animMotion origin="layout" path="M -4.79167E-6 -4.44444E-6 L 0.11915 0.44815 " pathEditMode="relative" rAng="0" ptsTypes="AA">
                                      <p:cBhvr>
                                        <p:cTn id="57" dur="2000" fill="hold"/>
                                        <p:tgtEl>
                                          <p:spTgt spid="165"/>
                                        </p:tgtEl>
                                        <p:attrNameLst>
                                          <p:attrName>ppt_x</p:attrName>
                                          <p:attrName>ppt_y</p:attrName>
                                        </p:attrNameLst>
                                      </p:cBhvr>
                                      <p:rCtr x="5951" y="22407"/>
                                    </p:animMotion>
                                  </p:childTnLst>
                                </p:cTn>
                              </p:par>
                            </p:childTnLst>
                          </p:cTn>
                        </p:par>
                        <p:par>
                          <p:cTn id="58" fill="hold">
                            <p:stCondLst>
                              <p:cond delay="2000"/>
                            </p:stCondLst>
                            <p:childTnLst>
                              <p:par>
                                <p:cTn id="59" presetID="26" presetClass="emph" presetSubtype="0" fill="hold" nodeType="afterEffect">
                                  <p:stCondLst>
                                    <p:cond delay="0"/>
                                  </p:stCondLst>
                                  <p:childTnLst>
                                    <p:animEffect transition="out" filter="fade">
                                      <p:cBhvr>
                                        <p:cTn id="60" dur="500" tmFilter="0, 0; .2, .5; .8, .5; 1, 0"/>
                                        <p:tgtEl>
                                          <p:spTgt spid="134"/>
                                        </p:tgtEl>
                                      </p:cBhvr>
                                    </p:animEffect>
                                    <p:animScale>
                                      <p:cBhvr>
                                        <p:cTn id="61" dur="250" autoRev="1" fill="hold"/>
                                        <p:tgtEl>
                                          <p:spTgt spid="134"/>
                                        </p:tgtEl>
                                      </p:cBhvr>
                                      <p:by x="105000" y="105000"/>
                                    </p:animScale>
                                  </p:childTnLst>
                                </p:cTn>
                              </p:par>
                            </p:childTnLst>
                          </p:cTn>
                        </p:par>
                        <p:par>
                          <p:cTn id="62" fill="hold">
                            <p:stCondLst>
                              <p:cond delay="2500"/>
                            </p:stCondLst>
                            <p:childTnLst>
                              <p:par>
                                <p:cTn id="63" presetID="1" presetClass="entr" presetSubtype="0" fill="hold" nodeType="afterEffect">
                                  <p:stCondLst>
                                    <p:cond delay="0"/>
                                  </p:stCondLst>
                                  <p:childTnLst>
                                    <p:set>
                                      <p:cBhvr>
                                        <p:cTn id="64" dur="1" fill="hold">
                                          <p:stCondLst>
                                            <p:cond delay="0"/>
                                          </p:stCondLst>
                                        </p:cTn>
                                        <p:tgtEl>
                                          <p:spTgt spid="159"/>
                                        </p:tgtEl>
                                        <p:attrNameLst>
                                          <p:attrName>style.visibility</p:attrName>
                                        </p:attrNameLst>
                                      </p:cBhvr>
                                      <p:to>
                                        <p:strVal val="visible"/>
                                      </p:to>
                                    </p:set>
                                  </p:childTnLst>
                                </p:cTn>
                              </p:par>
                            </p:childTnLst>
                          </p:cTn>
                        </p:par>
                        <p:par>
                          <p:cTn id="65" fill="hold">
                            <p:stCondLst>
                              <p:cond delay="2500"/>
                            </p:stCondLst>
                            <p:childTnLst>
                              <p:par>
                                <p:cTn id="66" presetID="3" presetClass="entr" presetSubtype="10" fill="hold" nodeType="afterEffect">
                                  <p:stCondLst>
                                    <p:cond delay="0"/>
                                  </p:stCondLst>
                                  <p:childTnLst>
                                    <p:set>
                                      <p:cBhvr>
                                        <p:cTn id="67" dur="1" fill="hold">
                                          <p:stCondLst>
                                            <p:cond delay="0"/>
                                          </p:stCondLst>
                                        </p:cTn>
                                        <p:tgtEl>
                                          <p:spTgt spid="156"/>
                                        </p:tgtEl>
                                        <p:attrNameLst>
                                          <p:attrName>style.visibility</p:attrName>
                                        </p:attrNameLst>
                                      </p:cBhvr>
                                      <p:to>
                                        <p:strVal val="visible"/>
                                      </p:to>
                                    </p:set>
                                    <p:animEffect transition="in" filter="blinds(horizontal)">
                                      <p:cBhvr>
                                        <p:cTn id="68" dur="500"/>
                                        <p:tgtEl>
                                          <p:spTgt spid="15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56"/>
                                        </p:tgtEl>
                                      </p:cBhvr>
                                    </p:animEffect>
                                    <p:set>
                                      <p:cBhvr>
                                        <p:cTn id="73" dur="1" fill="hold">
                                          <p:stCondLst>
                                            <p:cond delay="499"/>
                                          </p:stCondLst>
                                        </p:cTn>
                                        <p:tgtEl>
                                          <p:spTgt spid="156"/>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childTnLst>
                          </p:cTn>
                        </p:par>
                        <p:par>
                          <p:cTn id="83" fill="hold">
                            <p:stCondLst>
                              <p:cond delay="500"/>
                            </p:stCondLst>
                            <p:childTnLst>
                              <p:par>
                                <p:cTn id="84" presetID="35" presetClass="path" presetSubtype="0" accel="50000" decel="50000" fill="hold" nodeType="afterEffect">
                                  <p:stCondLst>
                                    <p:cond delay="0"/>
                                  </p:stCondLst>
                                  <p:childTnLst>
                                    <p:animMotion origin="layout" path="M 1.66667E-6 -5.34351E-7 L -0.20729 0.00555 " pathEditMode="relative" rAng="0" ptsTypes="AA">
                                      <p:cBhvr>
                                        <p:cTn id="85" dur="2000" fill="hold"/>
                                        <p:tgtEl>
                                          <p:spTgt spid="68"/>
                                        </p:tgtEl>
                                        <p:attrNameLst>
                                          <p:attrName>ppt_x</p:attrName>
                                          <p:attrName>ppt_y</p:attrName>
                                        </p:attrNameLst>
                                      </p:cBhvr>
                                      <p:rCtr x="-10365" y="278"/>
                                    </p:animMotion>
                                  </p:childTnLst>
                                </p:cTn>
                              </p:par>
                            </p:childTnLst>
                          </p:cTn>
                        </p:par>
                        <p:par>
                          <p:cTn id="86" fill="hold">
                            <p:stCondLst>
                              <p:cond delay="2500"/>
                            </p:stCondLst>
                            <p:childTnLst>
                              <p:par>
                                <p:cTn id="87" presetID="10" presetClass="exit" presetSubtype="0" fill="hold" nodeType="afterEffect">
                                  <p:stCondLst>
                                    <p:cond delay="0"/>
                                  </p:stCondLst>
                                  <p:childTnLst>
                                    <p:animEffect transition="out" filter="fade">
                                      <p:cBhvr>
                                        <p:cTn id="88" dur="500"/>
                                        <p:tgtEl>
                                          <p:spTgt spid="68"/>
                                        </p:tgtEl>
                                      </p:cBhvr>
                                    </p:animEffect>
                                    <p:set>
                                      <p:cBhvr>
                                        <p:cTn id="89" dur="1" fill="hold">
                                          <p:stCondLst>
                                            <p:cond delay="499"/>
                                          </p:stCondLst>
                                        </p:cTn>
                                        <p:tgtEl>
                                          <p:spTgt spid="68"/>
                                        </p:tgtEl>
                                        <p:attrNameLst>
                                          <p:attrName>style.visibility</p:attrName>
                                        </p:attrNameLst>
                                      </p:cBhvr>
                                      <p:to>
                                        <p:strVal val="hidden"/>
                                      </p:to>
                                    </p:set>
                                  </p:childTnLst>
                                </p:cTn>
                              </p:par>
                            </p:childTnLst>
                          </p:cTn>
                        </p:par>
                        <p:par>
                          <p:cTn id="90" fill="hold">
                            <p:stCondLst>
                              <p:cond delay="3000"/>
                            </p:stCondLst>
                            <p:childTnLst>
                              <p:par>
                                <p:cTn id="91" presetID="10" presetClass="exit" presetSubtype="0" fill="hold" grpId="0" nodeType="afterEffect">
                                  <p:stCondLst>
                                    <p:cond delay="0"/>
                                  </p:stCondLst>
                                  <p:childTnLst>
                                    <p:animEffect transition="out" filter="fade">
                                      <p:cBhvr>
                                        <p:cTn id="92" dur="500"/>
                                        <p:tgtEl>
                                          <p:spTgt spid="67"/>
                                        </p:tgtEl>
                                      </p:cBhvr>
                                    </p:animEffect>
                                    <p:set>
                                      <p:cBhvr>
                                        <p:cTn id="93" dur="1" fill="hold">
                                          <p:stCondLst>
                                            <p:cond delay="499"/>
                                          </p:stCondLst>
                                        </p:cTn>
                                        <p:tgtEl>
                                          <p:spTgt spid="6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159"/>
                                        </p:tgtEl>
                                      </p:cBhvr>
                                    </p:animEffect>
                                    <p:set>
                                      <p:cBhvr>
                                        <p:cTn id="98" dur="1" fill="hold">
                                          <p:stCondLst>
                                            <p:cond delay="499"/>
                                          </p:stCondLst>
                                        </p:cTn>
                                        <p:tgtEl>
                                          <p:spTgt spid="159"/>
                                        </p:tgtEl>
                                        <p:attrNameLst>
                                          <p:attrName>style.visibility</p:attrName>
                                        </p:attrNameLst>
                                      </p:cBhvr>
                                      <p:to>
                                        <p:strVal val="hidden"/>
                                      </p:to>
                                    </p:set>
                                  </p:childTnLst>
                                </p:cTn>
                              </p:par>
                            </p:childTnLst>
                          </p:cTn>
                        </p:par>
                        <p:par>
                          <p:cTn id="99" fill="hold">
                            <p:stCondLst>
                              <p:cond delay="500"/>
                            </p:stCondLst>
                            <p:childTnLst>
                              <p:par>
                                <p:cTn id="100" presetID="10" presetClass="exit" presetSubtype="0" fill="hold" nodeType="afterEffect">
                                  <p:stCondLst>
                                    <p:cond delay="0"/>
                                  </p:stCondLst>
                                  <p:childTnLst>
                                    <p:animEffect transition="out" filter="fade">
                                      <p:cBhvr>
                                        <p:cTn id="101" dur="500"/>
                                        <p:tgtEl>
                                          <p:spTgt spid="49"/>
                                        </p:tgtEl>
                                      </p:cBhvr>
                                    </p:animEffect>
                                    <p:set>
                                      <p:cBhvr>
                                        <p:cTn id="102" dur="1" fill="hold">
                                          <p:stCondLst>
                                            <p:cond delay="499"/>
                                          </p:stCondLst>
                                        </p:cTn>
                                        <p:tgtEl>
                                          <p:spTgt spid="49"/>
                                        </p:tgtEl>
                                        <p:attrNameLst>
                                          <p:attrName>style.visibility</p:attrName>
                                        </p:attrNameLst>
                                      </p:cBhvr>
                                      <p:to>
                                        <p:strVal val="hidden"/>
                                      </p:to>
                                    </p:set>
                                  </p:childTnLst>
                                </p:cTn>
                              </p:par>
                            </p:childTnLst>
                          </p:cTn>
                        </p:par>
                        <p:par>
                          <p:cTn id="103" fill="hold">
                            <p:stCondLst>
                              <p:cond delay="1000"/>
                            </p:stCondLst>
                            <p:childTnLst>
                              <p:par>
                                <p:cTn id="104" presetID="10" presetClass="exit" presetSubtype="0" fill="hold" grpId="2" nodeType="afterEffect">
                                  <p:stCondLst>
                                    <p:cond delay="0"/>
                                  </p:stCondLst>
                                  <p:childTnLst>
                                    <p:animEffect transition="out" filter="fade">
                                      <p:cBhvr>
                                        <p:cTn id="105" dur="500"/>
                                        <p:tgtEl>
                                          <p:spTgt spid="72"/>
                                        </p:tgtEl>
                                      </p:cBhvr>
                                    </p:animEffect>
                                    <p:set>
                                      <p:cBhvr>
                                        <p:cTn id="106" dur="1" fill="hold">
                                          <p:stCondLst>
                                            <p:cond delay="499"/>
                                          </p:stCondLst>
                                        </p:cTn>
                                        <p:tgtEl>
                                          <p:spTgt spid="72"/>
                                        </p:tgtEl>
                                        <p:attrNameLst>
                                          <p:attrName>style.visibility</p:attrName>
                                        </p:attrNameLst>
                                      </p:cBhvr>
                                      <p:to>
                                        <p:strVal val="hidden"/>
                                      </p:to>
                                    </p:set>
                                  </p:childTnLst>
                                </p:cTn>
                              </p:par>
                            </p:childTnLst>
                          </p:cTn>
                        </p:par>
                        <p:par>
                          <p:cTn id="107" fill="hold">
                            <p:stCondLst>
                              <p:cond delay="1500"/>
                            </p:stCondLst>
                            <p:childTnLst>
                              <p:par>
                                <p:cTn id="108" presetID="10" presetClass="exit" presetSubtype="0" fill="hold" grpId="0" nodeType="afterEffect">
                                  <p:stCondLst>
                                    <p:cond delay="0"/>
                                  </p:stCondLst>
                                  <p:childTnLst>
                                    <p:animEffect transition="out" filter="fade">
                                      <p:cBhvr>
                                        <p:cTn id="109" dur="500"/>
                                        <p:tgtEl>
                                          <p:spTgt spid="73"/>
                                        </p:tgtEl>
                                      </p:cBhvr>
                                    </p:animEffect>
                                    <p:set>
                                      <p:cBhvr>
                                        <p:cTn id="110" dur="1" fill="hold">
                                          <p:stCondLst>
                                            <p:cond delay="499"/>
                                          </p:stCondLst>
                                        </p:cTn>
                                        <p:tgtEl>
                                          <p:spTgt spid="73"/>
                                        </p:tgtEl>
                                        <p:attrNameLst>
                                          <p:attrName>style.visibility</p:attrName>
                                        </p:attrNameLst>
                                      </p:cBhvr>
                                      <p:to>
                                        <p:strVal val="hidden"/>
                                      </p:to>
                                    </p:set>
                                  </p:childTnLst>
                                </p:cTn>
                              </p:par>
                            </p:childTnLst>
                          </p:cTn>
                        </p:par>
                        <p:par>
                          <p:cTn id="111" fill="hold">
                            <p:stCondLst>
                              <p:cond delay="2000"/>
                            </p:stCondLst>
                            <p:childTnLst>
                              <p:par>
                                <p:cTn id="112" presetID="10" presetClass="entr" presetSubtype="0" fill="hold" nodeType="afterEffect">
                                  <p:stCondLst>
                                    <p:cond delay="0"/>
                                  </p:stCondLst>
                                  <p:childTnLst>
                                    <p:set>
                                      <p:cBhvr>
                                        <p:cTn id="113" dur="1" fill="hold">
                                          <p:stCondLst>
                                            <p:cond delay="0"/>
                                          </p:stCondLst>
                                        </p:cTn>
                                        <p:tgtEl>
                                          <p:spTgt spid="145"/>
                                        </p:tgtEl>
                                        <p:attrNameLst>
                                          <p:attrName>style.visibility</p:attrName>
                                        </p:attrNameLst>
                                      </p:cBhvr>
                                      <p:to>
                                        <p:strVal val="visible"/>
                                      </p:to>
                                    </p:set>
                                    <p:animEffect transition="in" filter="fade">
                                      <p:cBhvr>
                                        <p:cTn id="114" dur="500"/>
                                        <p:tgtEl>
                                          <p:spTgt spid="145"/>
                                        </p:tgtEl>
                                      </p:cBhvr>
                                    </p:animEffect>
                                  </p:childTnLst>
                                </p:cTn>
                              </p:par>
                            </p:childTnLst>
                          </p:cTn>
                        </p:par>
                        <p:par>
                          <p:cTn id="115" fill="hold">
                            <p:stCondLst>
                              <p:cond delay="2500"/>
                            </p:stCondLst>
                            <p:childTnLst>
                              <p:par>
                                <p:cTn id="116" presetID="10" presetClass="entr" presetSubtype="0" fill="hold" grpId="1" nodeType="after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fade">
                                      <p:cBhvr>
                                        <p:cTn id="118" dur="500"/>
                                        <p:tgtEl>
                                          <p:spTgt spid="40"/>
                                        </p:tgtEl>
                                      </p:cBhvr>
                                    </p:animEffect>
                                  </p:childTnLst>
                                </p:cTn>
                              </p:par>
                            </p:childTnLst>
                          </p:cTn>
                        </p:par>
                        <p:par>
                          <p:cTn id="119" fill="hold">
                            <p:stCondLst>
                              <p:cond delay="3000"/>
                            </p:stCondLst>
                            <p:childTnLst>
                              <p:par>
                                <p:cTn id="120" presetID="27" presetClass="emph" presetSubtype="0" fill="remove" grpId="0" nodeType="afterEffect">
                                  <p:stCondLst>
                                    <p:cond delay="0"/>
                                  </p:stCondLst>
                                  <p:childTnLst>
                                    <p:animClr clrSpc="rgb" dir="cw">
                                      <p:cBhvr override="childStyle">
                                        <p:cTn id="121" dur="250" autoRev="1" fill="remove"/>
                                        <p:tgtEl>
                                          <p:spTgt spid="40"/>
                                        </p:tgtEl>
                                        <p:attrNameLst>
                                          <p:attrName>style.color</p:attrName>
                                        </p:attrNameLst>
                                      </p:cBhvr>
                                      <p:to>
                                        <a:schemeClr val="bg1"/>
                                      </p:to>
                                    </p:animClr>
                                    <p:animClr clrSpc="rgb" dir="cw">
                                      <p:cBhvr>
                                        <p:cTn id="122" dur="250" autoRev="1" fill="remove"/>
                                        <p:tgtEl>
                                          <p:spTgt spid="40"/>
                                        </p:tgtEl>
                                        <p:attrNameLst>
                                          <p:attrName>fillcolor</p:attrName>
                                        </p:attrNameLst>
                                      </p:cBhvr>
                                      <p:to>
                                        <a:schemeClr val="bg1"/>
                                      </p:to>
                                    </p:animClr>
                                    <p:set>
                                      <p:cBhvr>
                                        <p:cTn id="123" dur="250" autoRev="1" fill="remove"/>
                                        <p:tgtEl>
                                          <p:spTgt spid="40"/>
                                        </p:tgtEl>
                                        <p:attrNameLst>
                                          <p:attrName>fill.type</p:attrName>
                                        </p:attrNameLst>
                                      </p:cBhvr>
                                      <p:to>
                                        <p:strVal val="solid"/>
                                      </p:to>
                                    </p:set>
                                    <p:set>
                                      <p:cBhvr>
                                        <p:cTn id="124" dur="250" autoRev="1" fill="remove"/>
                                        <p:tgtEl>
                                          <p:spTgt spid="40"/>
                                        </p:tgtEl>
                                        <p:attrNameLst>
                                          <p:attrName>fill.on</p:attrName>
                                        </p:attrNameLst>
                                      </p:cBhvr>
                                      <p:to>
                                        <p:strVal val="true"/>
                                      </p:to>
                                    </p:set>
                                  </p:childTnLst>
                                </p:cTn>
                              </p:par>
                            </p:childTnLst>
                          </p:cTn>
                        </p:par>
                        <p:par>
                          <p:cTn id="125" fill="hold">
                            <p:stCondLst>
                              <p:cond delay="3500"/>
                            </p:stCondLst>
                            <p:childTnLst>
                              <p:par>
                                <p:cTn id="126" presetID="3" presetClass="entr" presetSubtype="10"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blinds(horizontal)">
                                      <p:cBhvr>
                                        <p:cTn id="128" dur="500"/>
                                        <p:tgtEl>
                                          <p:spTgt spid="48"/>
                                        </p:tgtEl>
                                      </p:cBhvr>
                                    </p:animEffect>
                                  </p:childTnLst>
                                </p:cTn>
                              </p:par>
                            </p:childTnLst>
                          </p:cTn>
                        </p:par>
                        <p:par>
                          <p:cTn id="129" fill="hold">
                            <p:stCondLst>
                              <p:cond delay="4000"/>
                            </p:stCondLst>
                            <p:childTnLst>
                              <p:par>
                                <p:cTn id="130" presetID="27" presetClass="emph" presetSubtype="0" fill="remove" grpId="1" nodeType="afterEffect">
                                  <p:stCondLst>
                                    <p:cond delay="0"/>
                                  </p:stCondLst>
                                  <p:childTnLst>
                                    <p:animClr clrSpc="rgb" dir="cw">
                                      <p:cBhvr override="childStyle">
                                        <p:cTn id="131" dur="250" autoRev="1" fill="remove"/>
                                        <p:tgtEl>
                                          <p:spTgt spid="48"/>
                                        </p:tgtEl>
                                        <p:attrNameLst>
                                          <p:attrName>style.color</p:attrName>
                                        </p:attrNameLst>
                                      </p:cBhvr>
                                      <p:to>
                                        <a:schemeClr val="bg1"/>
                                      </p:to>
                                    </p:animClr>
                                    <p:animClr clrSpc="rgb" dir="cw">
                                      <p:cBhvr>
                                        <p:cTn id="132" dur="250" autoRev="1" fill="remove"/>
                                        <p:tgtEl>
                                          <p:spTgt spid="48"/>
                                        </p:tgtEl>
                                        <p:attrNameLst>
                                          <p:attrName>fillcolor</p:attrName>
                                        </p:attrNameLst>
                                      </p:cBhvr>
                                      <p:to>
                                        <a:schemeClr val="bg1"/>
                                      </p:to>
                                    </p:animClr>
                                    <p:set>
                                      <p:cBhvr>
                                        <p:cTn id="133" dur="250" autoRev="1" fill="remove"/>
                                        <p:tgtEl>
                                          <p:spTgt spid="48"/>
                                        </p:tgtEl>
                                        <p:attrNameLst>
                                          <p:attrName>fill.type</p:attrName>
                                        </p:attrNameLst>
                                      </p:cBhvr>
                                      <p:to>
                                        <p:strVal val="solid"/>
                                      </p:to>
                                    </p:set>
                                    <p:set>
                                      <p:cBhvr>
                                        <p:cTn id="134" dur="250" autoRev="1" fill="remove"/>
                                        <p:tgtEl>
                                          <p:spTgt spid="48"/>
                                        </p:tgtEl>
                                        <p:attrNameLst>
                                          <p:attrName>fill.on</p:attrName>
                                        </p:attrNameLst>
                                      </p:cBhvr>
                                      <p:to>
                                        <p:strVal val="true"/>
                                      </p:to>
                                    </p:se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blinds(horizontal)">
                                      <p:cBhvr>
                                        <p:cTn id="139" dur="500"/>
                                        <p:tgtEl>
                                          <p:spTgt spid="29"/>
                                        </p:tgtEl>
                                      </p:cBhvr>
                                    </p:animEffect>
                                  </p:childTnLst>
                                </p:cTn>
                              </p:par>
                            </p:childTnLst>
                          </p:cTn>
                        </p:par>
                        <p:par>
                          <p:cTn id="140" fill="hold">
                            <p:stCondLst>
                              <p:cond delay="500"/>
                            </p:stCondLst>
                            <p:childTnLst>
                              <p:par>
                                <p:cTn id="141" presetID="10" presetClass="exit" presetSubtype="0" fill="hold" nodeType="afterEffect">
                                  <p:stCondLst>
                                    <p:cond delay="0"/>
                                  </p:stCondLst>
                                  <p:childTnLst>
                                    <p:animEffect transition="out" filter="fade">
                                      <p:cBhvr>
                                        <p:cTn id="142" dur="500"/>
                                        <p:tgtEl>
                                          <p:spTgt spid="3"/>
                                        </p:tgtEl>
                                      </p:cBhvr>
                                    </p:animEffect>
                                    <p:set>
                                      <p:cBhvr>
                                        <p:cTn id="143" dur="1" fill="hold">
                                          <p:stCondLst>
                                            <p:cond delay="499"/>
                                          </p:stCondLst>
                                        </p:cTn>
                                        <p:tgtEl>
                                          <p:spTgt spid="3"/>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nodeType="clickEffect">
                                  <p:stCondLst>
                                    <p:cond delay="0"/>
                                  </p:stCondLst>
                                  <p:childTnLst>
                                    <p:animEffect transition="out" filter="fade">
                                      <p:cBhvr>
                                        <p:cTn id="147" dur="500"/>
                                        <p:tgtEl>
                                          <p:spTgt spid="165"/>
                                        </p:tgtEl>
                                      </p:cBhvr>
                                    </p:animEffect>
                                    <p:set>
                                      <p:cBhvr>
                                        <p:cTn id="148" dur="1" fill="hold">
                                          <p:stCondLst>
                                            <p:cond delay="499"/>
                                          </p:stCondLst>
                                        </p:cTn>
                                        <p:tgtEl>
                                          <p:spTgt spid="1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67" grpId="0" animBg="1"/>
      <p:bldP spid="72" grpId="0" animBg="1"/>
      <p:bldP spid="72" grpId="1" animBg="1"/>
      <p:bldP spid="72" grpId="2" animBg="1"/>
      <p:bldP spid="73" grpId="0" animBg="1"/>
      <p:bldP spid="80" grpId="0"/>
      <p:bldP spid="202" grpId="0"/>
      <p:bldP spid="29" grpId="0" animBg="1"/>
      <p:bldP spid="40" grpId="0" animBg="1"/>
      <p:bldP spid="4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932406" y="838200"/>
            <a:ext cx="4933406" cy="4033231"/>
            <a:chOff x="780425" y="971814"/>
            <a:chExt cx="3176091" cy="3665459"/>
          </a:xfrm>
        </p:grpSpPr>
        <p:pic>
          <p:nvPicPr>
            <p:cNvPr id="4" name="Picture 2"/>
            <p:cNvPicPr>
              <a:picLocks noChangeAspect="1" noChangeArrowheads="1"/>
            </p:cNvPicPr>
            <p:nvPr/>
          </p:nvPicPr>
          <p:blipFill>
            <a:blip r:embed="rId3" cstate="print"/>
            <a:srcRect/>
            <a:stretch>
              <a:fillRect/>
            </a:stretch>
          </p:blipFill>
          <p:spPr bwMode="auto">
            <a:xfrm>
              <a:off x="780425" y="971814"/>
              <a:ext cx="3176091" cy="3665459"/>
            </a:xfrm>
            <a:prstGeom prst="rect">
              <a:avLst/>
            </a:prstGeom>
            <a:noFill/>
            <a:ln w="12700">
              <a:noFill/>
              <a:miter lim="800000"/>
              <a:headEnd/>
              <a:tailEnd/>
            </a:ln>
          </p:spPr>
        </p:pic>
        <p:grpSp>
          <p:nvGrpSpPr>
            <p:cNvPr id="13" name="Group 14"/>
            <p:cNvGrpSpPr>
              <a:grpSpLocks/>
            </p:cNvGrpSpPr>
            <p:nvPr/>
          </p:nvGrpSpPr>
          <p:grpSpPr bwMode="auto">
            <a:xfrm>
              <a:off x="1195903" y="3975554"/>
              <a:ext cx="2740517" cy="577660"/>
              <a:chOff x="402" y="2846"/>
              <a:chExt cx="1956" cy="378"/>
            </a:xfrm>
          </p:grpSpPr>
          <p:pic>
            <p:nvPicPr>
              <p:cNvPr id="14" name="Picture 15"/>
              <p:cNvPicPr>
                <a:picLocks noChangeAspect="1" noChangeArrowheads="1"/>
              </p:cNvPicPr>
              <p:nvPr/>
            </p:nvPicPr>
            <p:blipFill>
              <a:blip r:embed="rId4" cstate="print"/>
              <a:srcRect/>
              <a:stretch>
                <a:fillRect/>
              </a:stretch>
            </p:blipFill>
            <p:spPr bwMode="auto">
              <a:xfrm>
                <a:off x="402" y="2846"/>
                <a:ext cx="1956" cy="378"/>
              </a:xfrm>
              <a:prstGeom prst="rect">
                <a:avLst/>
              </a:prstGeom>
              <a:noFill/>
              <a:ln w="12700">
                <a:noFill/>
                <a:miter lim="800000"/>
                <a:headEnd/>
                <a:tailEnd/>
              </a:ln>
            </p:spPr>
          </p:pic>
          <p:sp>
            <p:nvSpPr>
              <p:cNvPr id="15" name="Rectangle 16"/>
              <p:cNvSpPr>
                <a:spLocks noChangeArrowheads="1"/>
              </p:cNvSpPr>
              <p:nvPr/>
            </p:nvSpPr>
            <p:spPr bwMode="auto">
              <a:xfrm>
                <a:off x="402" y="2969"/>
                <a:ext cx="1956" cy="109"/>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400" dirty="0" smtClean="0">
                    <a:solidFill>
                      <a:srgbClr val="FFFFFF"/>
                    </a:solidFill>
                    <a:latin typeface="Segoe"/>
                  </a:rPr>
                  <a:t>SharePoint </a:t>
                </a:r>
                <a:r>
                  <a:rPr lang="en-US" sz="1400" dirty="0">
                    <a:solidFill>
                      <a:srgbClr val="FFFFFF"/>
                    </a:solidFill>
                    <a:latin typeface="Segoe"/>
                  </a:rPr>
                  <a:t>Object Model</a:t>
                </a:r>
                <a:endParaRPr lang="en-US" dirty="0">
                  <a:solidFill>
                    <a:srgbClr val="FFFFFF"/>
                  </a:solidFill>
                  <a:effectLst>
                    <a:outerShdw blurRad="38100" dist="38100" dir="2700000" algn="tl">
                      <a:srgbClr val="000000"/>
                    </a:outerShdw>
                  </a:effectLst>
                  <a:latin typeface="Segoe"/>
                </a:endParaRPr>
              </a:p>
            </p:txBody>
          </p:sp>
        </p:grpSp>
        <p:sp>
          <p:nvSpPr>
            <p:cNvPr id="16" name="Text Box 6"/>
            <p:cNvSpPr txBox="1">
              <a:spLocks noChangeArrowheads="1"/>
            </p:cNvSpPr>
            <p:nvPr/>
          </p:nvSpPr>
          <p:spPr bwMode="auto">
            <a:xfrm>
              <a:off x="812687" y="1068219"/>
              <a:ext cx="3067428" cy="340661"/>
            </a:xfrm>
            <a:prstGeom prst="rect">
              <a:avLst/>
            </a:prstGeom>
            <a:noFill/>
            <a:ln w="12700">
              <a:noFill/>
              <a:miter lim="800000"/>
              <a:headEnd/>
              <a:tailEnd/>
            </a:ln>
            <a:effectLst/>
          </p:spPr>
          <p:txBody>
            <a:bodyPr wrap="square" lIns="0" tIns="0" rIns="0" bIns="0" anchor="ctr">
              <a:spAutoFit/>
            </a:bodyPr>
            <a:lstStyle/>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Web Front End 1</a:t>
              </a:r>
              <a:endParaRPr lang="en-US" sz="2800" dirty="0">
                <a:solidFill>
                  <a:srgbClr val="FFFFFF"/>
                </a:solidFill>
                <a:effectLst>
                  <a:outerShdw blurRad="38100" dist="38100" dir="2700000" algn="tl">
                    <a:srgbClr val="000000"/>
                  </a:outerShdw>
                </a:effectLst>
                <a:latin typeface="Segoe"/>
              </a:endParaRPr>
            </a:p>
          </p:txBody>
        </p:sp>
      </p:grpSp>
      <p:grpSp>
        <p:nvGrpSpPr>
          <p:cNvPr id="35" name="Group 34"/>
          <p:cNvGrpSpPr/>
          <p:nvPr/>
        </p:nvGrpSpPr>
        <p:grpSpPr>
          <a:xfrm>
            <a:off x="6704761" y="847111"/>
            <a:ext cx="5285641" cy="4027921"/>
            <a:chOff x="4851420" y="1008054"/>
            <a:chExt cx="3743874" cy="3665459"/>
          </a:xfrm>
        </p:grpSpPr>
        <p:grpSp>
          <p:nvGrpSpPr>
            <p:cNvPr id="17" name="Group 24"/>
            <p:cNvGrpSpPr>
              <a:grpSpLocks/>
            </p:cNvGrpSpPr>
            <p:nvPr/>
          </p:nvGrpSpPr>
          <p:grpSpPr bwMode="auto">
            <a:xfrm>
              <a:off x="4851420" y="1008054"/>
              <a:ext cx="3743874" cy="3665459"/>
              <a:chOff x="2809" y="1166"/>
              <a:chExt cx="2647" cy="2512"/>
            </a:xfrm>
          </p:grpSpPr>
          <p:pic>
            <p:nvPicPr>
              <p:cNvPr id="18" name="Picture 25"/>
              <p:cNvPicPr>
                <a:picLocks noChangeAspect="1" noChangeArrowheads="1"/>
              </p:cNvPicPr>
              <p:nvPr/>
            </p:nvPicPr>
            <p:blipFill>
              <a:blip r:embed="rId5" cstate="print"/>
              <a:srcRect/>
              <a:stretch>
                <a:fillRect/>
              </a:stretch>
            </p:blipFill>
            <p:spPr bwMode="auto">
              <a:xfrm>
                <a:off x="2809" y="1166"/>
                <a:ext cx="2647" cy="2512"/>
              </a:xfrm>
              <a:prstGeom prst="rect">
                <a:avLst/>
              </a:prstGeom>
              <a:noFill/>
              <a:ln w="12700">
                <a:noFill/>
                <a:miter lim="800000"/>
                <a:headEnd/>
                <a:tailEnd/>
              </a:ln>
            </p:spPr>
          </p:pic>
          <p:sp>
            <p:nvSpPr>
              <p:cNvPr id="19" name="Text Box 26"/>
              <p:cNvSpPr txBox="1">
                <a:spLocks noChangeArrowheads="1"/>
              </p:cNvSpPr>
              <p:nvPr/>
            </p:nvSpPr>
            <p:spPr bwMode="auto">
              <a:xfrm>
                <a:off x="3036" y="1228"/>
                <a:ext cx="2304" cy="228"/>
              </a:xfrm>
              <a:prstGeom prst="rect">
                <a:avLst/>
              </a:prstGeom>
              <a:noFill/>
              <a:ln w="12700">
                <a:noFill/>
                <a:miter lim="800000"/>
                <a:headEnd/>
                <a:tailEnd/>
              </a:ln>
              <a:effectLst/>
            </p:spPr>
            <p:txBody>
              <a:bodyPr lIns="0" tIns="0" rIns="0" bIns="0" anchor="ctr">
                <a:spAutoFit/>
              </a:bodyPr>
              <a:lstStyle/>
              <a:p>
                <a:pPr algn="ctr" defTabSz="914099">
                  <a:lnSpc>
                    <a:spcPct val="85000"/>
                  </a:lnSpc>
                  <a:spcBef>
                    <a:spcPct val="20000"/>
                  </a:spcBef>
                  <a:defRPr/>
                </a:pPr>
                <a:r>
                  <a:rPr lang="en-US" sz="2800" dirty="0" err="1" smtClean="0">
                    <a:solidFill>
                      <a:srgbClr val="FFFFFF"/>
                    </a:solidFill>
                    <a:effectLst>
                      <a:outerShdw blurRad="38100" dist="38100" dir="2700000" algn="tl">
                        <a:srgbClr val="000000"/>
                      </a:outerShdw>
                    </a:effectLst>
                    <a:latin typeface="Segoe"/>
                  </a:rPr>
                  <a:t>Shp</a:t>
                </a:r>
                <a:r>
                  <a:rPr lang="en-US" sz="2800" dirty="0" smtClean="0">
                    <a:solidFill>
                      <a:srgbClr val="FFFFFF"/>
                    </a:solidFill>
                    <a:effectLst>
                      <a:outerShdw blurRad="38100" dist="38100" dir="2700000" algn="tl">
                        <a:srgbClr val="000000"/>
                      </a:outerShdw>
                    </a:effectLst>
                    <a:latin typeface="Segoe"/>
                  </a:rPr>
                  <a:t> App Server 1</a:t>
                </a:r>
                <a:endParaRPr lang="en-US" sz="2800" dirty="0">
                  <a:solidFill>
                    <a:srgbClr val="FFFFFF"/>
                  </a:solidFill>
                  <a:effectLst>
                    <a:outerShdw blurRad="38100" dist="38100" dir="2700000" algn="tl">
                      <a:srgbClr val="000000"/>
                    </a:outerShdw>
                  </a:effectLst>
                  <a:latin typeface="Segoe"/>
                </a:endParaRPr>
              </a:p>
            </p:txBody>
          </p:sp>
        </p:grpSp>
        <p:grpSp>
          <p:nvGrpSpPr>
            <p:cNvPr id="20" name="Group 42"/>
            <p:cNvGrpSpPr>
              <a:grpSpLocks/>
            </p:cNvGrpSpPr>
            <p:nvPr/>
          </p:nvGrpSpPr>
          <p:grpSpPr bwMode="auto">
            <a:xfrm>
              <a:off x="4944199" y="4007441"/>
              <a:ext cx="3583511" cy="616470"/>
              <a:chOff x="301" y="2219"/>
              <a:chExt cx="1956" cy="378"/>
            </a:xfrm>
          </p:grpSpPr>
          <p:pic>
            <p:nvPicPr>
              <p:cNvPr id="21" name="Picture 43"/>
              <p:cNvPicPr>
                <a:picLocks noChangeAspect="1" noChangeArrowheads="1"/>
              </p:cNvPicPr>
              <p:nvPr/>
            </p:nvPicPr>
            <p:blipFill>
              <a:blip r:embed="rId4" cstate="print"/>
              <a:srcRect/>
              <a:stretch>
                <a:fillRect/>
              </a:stretch>
            </p:blipFill>
            <p:spPr bwMode="auto">
              <a:xfrm>
                <a:off x="301" y="2219"/>
                <a:ext cx="1956" cy="378"/>
              </a:xfrm>
              <a:prstGeom prst="rect">
                <a:avLst/>
              </a:prstGeom>
              <a:noFill/>
              <a:ln w="12700">
                <a:noFill/>
                <a:miter lim="800000"/>
                <a:headEnd/>
                <a:tailEnd/>
              </a:ln>
            </p:spPr>
          </p:pic>
          <p:sp>
            <p:nvSpPr>
              <p:cNvPr id="22" name="Rectangle 44"/>
              <p:cNvSpPr>
                <a:spLocks noChangeArrowheads="1"/>
              </p:cNvSpPr>
              <p:nvPr/>
            </p:nvSpPr>
            <p:spPr bwMode="auto">
              <a:xfrm>
                <a:off x="615" y="2331"/>
                <a:ext cx="1318" cy="102"/>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400" dirty="0">
                    <a:solidFill>
                      <a:srgbClr val="FFFFFF"/>
                    </a:solidFill>
                    <a:latin typeface="Segoe"/>
                  </a:rPr>
                  <a:t>SharePoint Object Model</a:t>
                </a:r>
                <a:endParaRPr lang="en-US" dirty="0">
                  <a:solidFill>
                    <a:srgbClr val="FFFFFF"/>
                  </a:solidFill>
                  <a:effectLst>
                    <a:outerShdw blurRad="38100" dist="38100" dir="2700000" algn="tl">
                      <a:srgbClr val="000000"/>
                    </a:outerShdw>
                  </a:effectLst>
                  <a:latin typeface="Segoe"/>
                </a:endParaRPr>
              </a:p>
            </p:txBody>
          </p:sp>
        </p:grpSp>
      </p:grpSp>
      <p:sp>
        <p:nvSpPr>
          <p:cNvPr id="45" name="Up-Down Arrow 44"/>
          <p:cNvSpPr/>
          <p:nvPr/>
        </p:nvSpPr>
        <p:spPr>
          <a:xfrm rot="16200000" flipH="1">
            <a:off x="5924077" y="1625793"/>
            <a:ext cx="434897" cy="16256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1400" dirty="0" smtClean="0">
                <a:solidFill>
                  <a:schemeClr val="tx1"/>
                </a:solidFill>
              </a:rPr>
              <a:t>WCF</a:t>
            </a:r>
          </a:p>
          <a:p>
            <a:pPr algn="ctr">
              <a:defRPr/>
            </a:pPr>
            <a:endParaRPr lang="en-US" sz="1400" dirty="0" smtClean="0">
              <a:solidFill>
                <a:schemeClr val="tx1"/>
              </a:solidFill>
            </a:endParaRPr>
          </a:p>
          <a:p>
            <a:pPr algn="ctr">
              <a:defRPr/>
            </a:pPr>
            <a:r>
              <a:rPr lang="en-US" sz="1400" dirty="0" smtClean="0">
                <a:solidFill>
                  <a:schemeClr val="tx1"/>
                </a:solidFill>
              </a:rPr>
              <a:t>Claims</a:t>
            </a:r>
            <a:endParaRPr lang="en-US" sz="1400" dirty="0">
              <a:solidFill>
                <a:schemeClr val="tx1"/>
              </a:solidFill>
            </a:endParaRPr>
          </a:p>
        </p:txBody>
      </p:sp>
      <p:grpSp>
        <p:nvGrpSpPr>
          <p:cNvPr id="33" name="Group 32"/>
          <p:cNvGrpSpPr/>
          <p:nvPr/>
        </p:nvGrpSpPr>
        <p:grpSpPr>
          <a:xfrm>
            <a:off x="7019803" y="1364618"/>
            <a:ext cx="4381005" cy="2257495"/>
            <a:chOff x="5130550" y="1558170"/>
            <a:chExt cx="3286610" cy="2257495"/>
          </a:xfrm>
        </p:grpSpPr>
        <p:pic>
          <p:nvPicPr>
            <p:cNvPr id="23" name="Picture 32"/>
            <p:cNvPicPr>
              <a:picLocks noChangeAspect="1" noChangeArrowheads="1"/>
            </p:cNvPicPr>
            <p:nvPr/>
          </p:nvPicPr>
          <p:blipFill>
            <a:blip r:embed="rId6" cstate="print"/>
            <a:srcRect/>
            <a:stretch>
              <a:fillRect/>
            </a:stretch>
          </p:blipFill>
          <p:spPr bwMode="auto">
            <a:xfrm>
              <a:off x="5130550" y="1558170"/>
              <a:ext cx="3286610" cy="2257495"/>
            </a:xfrm>
            <a:prstGeom prst="rect">
              <a:avLst/>
            </a:prstGeom>
            <a:noFill/>
            <a:ln w="12700">
              <a:noFill/>
              <a:miter lim="800000"/>
              <a:headEnd/>
              <a:tailEnd/>
            </a:ln>
          </p:spPr>
        </p:pic>
        <p:sp>
          <p:nvSpPr>
            <p:cNvPr id="24" name="Rectangle 33"/>
            <p:cNvSpPr>
              <a:spLocks noChangeArrowheads="1"/>
            </p:cNvSpPr>
            <p:nvPr/>
          </p:nvSpPr>
          <p:spPr bwMode="auto">
            <a:xfrm>
              <a:off x="5369526" y="1688118"/>
              <a:ext cx="2900677" cy="418576"/>
            </a:xfrm>
            <a:prstGeom prst="rect">
              <a:avLst/>
            </a:prstGeom>
            <a:noFill/>
            <a:ln w="9525">
              <a:noFill/>
              <a:miter lim="800000"/>
              <a:headEnd/>
              <a:tailEnd/>
            </a:ln>
          </p:spPr>
          <p:txBody>
            <a:bodyPr lIns="0" tIns="0" rIns="0" bIns="0">
              <a:spAutoFit/>
            </a:bodyPr>
            <a:lstStyle/>
            <a:p>
              <a:pPr algn="ctr" defTabSz="912813">
                <a:lnSpc>
                  <a:spcPct val="85000"/>
                </a:lnSpc>
                <a:spcBef>
                  <a:spcPct val="20000"/>
                </a:spcBef>
              </a:pPr>
              <a:r>
                <a:rPr lang="en-US" sz="1600" dirty="0" smtClean="0">
                  <a:solidFill>
                    <a:srgbClr val="FFFFFF"/>
                  </a:solidFill>
                  <a:latin typeface="Segoe" pitchFamily="34" charset="0"/>
                </a:rPr>
                <a:t>SSRS Shared Service Application 1 (IIS Hosted)</a:t>
              </a:r>
            </a:p>
          </p:txBody>
        </p:sp>
        <p:pic>
          <p:nvPicPr>
            <p:cNvPr id="25" name="Picture 34"/>
            <p:cNvPicPr>
              <a:picLocks noChangeAspect="1" noChangeArrowheads="1"/>
            </p:cNvPicPr>
            <p:nvPr/>
          </p:nvPicPr>
          <p:blipFill>
            <a:blip r:embed="rId7" cstate="print"/>
            <a:srcRect/>
            <a:stretch>
              <a:fillRect/>
            </a:stretch>
          </p:blipFill>
          <p:spPr bwMode="auto">
            <a:xfrm>
              <a:off x="5216760" y="3413309"/>
              <a:ext cx="1676400" cy="309564"/>
            </a:xfrm>
            <a:prstGeom prst="rect">
              <a:avLst/>
            </a:prstGeom>
            <a:noFill/>
            <a:ln w="12700">
              <a:noFill/>
              <a:miter lim="800000"/>
              <a:headEnd/>
              <a:tailEnd/>
            </a:ln>
          </p:spPr>
        </p:pic>
        <p:sp>
          <p:nvSpPr>
            <p:cNvPr id="26" name="Rectangle 35"/>
            <p:cNvSpPr>
              <a:spLocks noChangeArrowheads="1"/>
            </p:cNvSpPr>
            <p:nvPr/>
          </p:nvSpPr>
          <p:spPr bwMode="auto">
            <a:xfrm>
              <a:off x="5597760" y="3380192"/>
              <a:ext cx="88858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Security</a:t>
              </a:r>
              <a:endParaRPr lang="en-US" sz="1400" dirty="0">
                <a:solidFill>
                  <a:srgbClr val="FFFFFF"/>
                </a:solidFill>
                <a:effectLst>
                  <a:outerShdw blurRad="38100" dist="38100" dir="2700000" algn="tl">
                    <a:srgbClr val="000000"/>
                  </a:outerShdw>
                </a:effectLst>
                <a:latin typeface="Segoe"/>
              </a:endParaRPr>
            </a:p>
          </p:txBody>
        </p:sp>
        <p:pic>
          <p:nvPicPr>
            <p:cNvPr id="27" name="Picture 36"/>
            <p:cNvPicPr>
              <a:picLocks noChangeAspect="1" noChangeArrowheads="1"/>
            </p:cNvPicPr>
            <p:nvPr/>
          </p:nvPicPr>
          <p:blipFill>
            <a:blip r:embed="rId8" cstate="print"/>
            <a:srcRect/>
            <a:stretch>
              <a:fillRect/>
            </a:stretch>
          </p:blipFill>
          <p:spPr bwMode="auto">
            <a:xfrm>
              <a:off x="6947593" y="3075711"/>
              <a:ext cx="1303382" cy="647162"/>
            </a:xfrm>
            <a:prstGeom prst="rect">
              <a:avLst/>
            </a:prstGeom>
            <a:noFill/>
            <a:ln w="12700">
              <a:noFill/>
              <a:miter lim="800000"/>
              <a:headEnd/>
              <a:tailEnd/>
            </a:ln>
          </p:spPr>
        </p:pic>
        <p:sp>
          <p:nvSpPr>
            <p:cNvPr id="28" name="Rectangle 37"/>
            <p:cNvSpPr>
              <a:spLocks noChangeArrowheads="1"/>
            </p:cNvSpPr>
            <p:nvPr/>
          </p:nvSpPr>
          <p:spPr bwMode="auto">
            <a:xfrm>
              <a:off x="7009398" y="3189473"/>
              <a:ext cx="1160546"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Data Management</a:t>
              </a:r>
            </a:p>
          </p:txBody>
        </p:sp>
        <p:pic>
          <p:nvPicPr>
            <p:cNvPr id="29" name="Picture 9"/>
            <p:cNvPicPr>
              <a:picLocks noChangeAspect="1" noChangeArrowheads="1"/>
            </p:cNvPicPr>
            <p:nvPr/>
          </p:nvPicPr>
          <p:blipFill>
            <a:blip r:embed="rId9" cstate="print"/>
            <a:srcRect/>
            <a:stretch>
              <a:fillRect/>
            </a:stretch>
          </p:blipFill>
          <p:spPr bwMode="auto">
            <a:xfrm>
              <a:off x="6207636" y="2137120"/>
              <a:ext cx="685524" cy="1243072"/>
            </a:xfrm>
            <a:prstGeom prst="rect">
              <a:avLst/>
            </a:prstGeom>
            <a:noFill/>
            <a:ln w="12700">
              <a:noFill/>
              <a:miter lim="800000"/>
              <a:headEnd/>
              <a:tailEnd/>
            </a:ln>
          </p:spPr>
        </p:pic>
        <p:sp>
          <p:nvSpPr>
            <p:cNvPr id="30" name="Rectangle 13"/>
            <p:cNvSpPr>
              <a:spLocks noChangeArrowheads="1"/>
            </p:cNvSpPr>
            <p:nvPr/>
          </p:nvSpPr>
          <p:spPr bwMode="auto">
            <a:xfrm>
              <a:off x="6207297" y="2158114"/>
              <a:ext cx="685863" cy="1222078"/>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SSRS and Alerting Service App Runtime </a:t>
              </a:r>
            </a:p>
          </p:txBody>
        </p:sp>
        <p:pic>
          <p:nvPicPr>
            <p:cNvPr id="31" name="Picture 36"/>
            <p:cNvPicPr>
              <a:picLocks noChangeAspect="1" noChangeArrowheads="1"/>
            </p:cNvPicPr>
            <p:nvPr/>
          </p:nvPicPr>
          <p:blipFill>
            <a:blip r:embed="rId10" cstate="print"/>
            <a:srcRect/>
            <a:stretch>
              <a:fillRect/>
            </a:stretch>
          </p:blipFill>
          <p:spPr bwMode="auto">
            <a:xfrm>
              <a:off x="6961442" y="2122673"/>
              <a:ext cx="1303382" cy="915887"/>
            </a:xfrm>
            <a:prstGeom prst="rect">
              <a:avLst/>
            </a:prstGeom>
            <a:noFill/>
            <a:ln w="12700">
              <a:noFill/>
              <a:miter lim="800000"/>
              <a:headEnd/>
              <a:tailEnd/>
            </a:ln>
          </p:spPr>
        </p:pic>
        <p:sp>
          <p:nvSpPr>
            <p:cNvPr id="32" name="Rectangle 37"/>
            <p:cNvSpPr>
              <a:spLocks noChangeArrowheads="1"/>
            </p:cNvSpPr>
            <p:nvPr/>
          </p:nvSpPr>
          <p:spPr bwMode="auto">
            <a:xfrm>
              <a:off x="7045624" y="2353516"/>
              <a:ext cx="1160546"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Background Processing</a:t>
              </a:r>
              <a:endParaRPr lang="en-US" sz="1400" dirty="0">
                <a:solidFill>
                  <a:srgbClr val="FFFFFF"/>
                </a:solidFill>
                <a:effectLst>
                  <a:outerShdw blurRad="38100" dist="38100" dir="2700000" algn="tl">
                    <a:srgbClr val="000000"/>
                  </a:outerShdw>
                </a:effectLst>
                <a:latin typeface="Segoe"/>
              </a:endParaRPr>
            </a:p>
          </p:txBody>
        </p:sp>
        <p:pic>
          <p:nvPicPr>
            <p:cNvPr id="48" name="Picture 9"/>
            <p:cNvPicPr>
              <a:picLocks noChangeAspect="1" noChangeArrowheads="1"/>
            </p:cNvPicPr>
            <p:nvPr/>
          </p:nvPicPr>
          <p:blipFill>
            <a:blip r:embed="rId9" cstate="print"/>
            <a:srcRect/>
            <a:stretch>
              <a:fillRect/>
            </a:stretch>
          </p:blipFill>
          <p:spPr bwMode="auto">
            <a:xfrm>
              <a:off x="5216760" y="2122673"/>
              <a:ext cx="933486" cy="1303385"/>
            </a:xfrm>
            <a:prstGeom prst="rect">
              <a:avLst/>
            </a:prstGeom>
            <a:noFill/>
            <a:ln w="12700">
              <a:noFill/>
              <a:miter lim="800000"/>
              <a:headEnd/>
              <a:tailEnd/>
            </a:ln>
          </p:spPr>
        </p:pic>
        <p:sp>
          <p:nvSpPr>
            <p:cNvPr id="49" name="Rectangle 13"/>
            <p:cNvSpPr>
              <a:spLocks noChangeArrowheads="1"/>
            </p:cNvSpPr>
            <p:nvPr/>
          </p:nvSpPr>
          <p:spPr bwMode="auto">
            <a:xfrm>
              <a:off x="5250004" y="2122673"/>
              <a:ext cx="881156" cy="114300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Shared Service WCF Endpoint</a:t>
              </a:r>
            </a:p>
          </p:txBody>
        </p:sp>
      </p:grpSp>
      <p:sp>
        <p:nvSpPr>
          <p:cNvPr id="65" name="Up-Down Arrow 64"/>
          <p:cNvSpPr/>
          <p:nvPr/>
        </p:nvSpPr>
        <p:spPr>
          <a:xfrm>
            <a:off x="8934553" y="3516920"/>
            <a:ext cx="457081" cy="67698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19112" y="228600"/>
            <a:ext cx="11149013" cy="553998"/>
          </a:xfrm>
        </p:spPr>
        <p:txBody>
          <a:bodyPr/>
          <a:lstStyle/>
          <a:p>
            <a:r>
              <a:rPr lang="en-US" sz="4000" dirty="0" smtClean="0"/>
              <a:t>Architecture Denali single machine “scale”</a:t>
            </a:r>
            <a:endParaRPr lang="en-US" sz="4000" dirty="0"/>
          </a:p>
        </p:txBody>
      </p:sp>
      <p:sp>
        <p:nvSpPr>
          <p:cNvPr id="59" name="Flowchart: Magnetic Disk 58"/>
          <p:cNvSpPr/>
          <p:nvPr/>
        </p:nvSpPr>
        <p:spPr>
          <a:xfrm>
            <a:off x="682751" y="5669783"/>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Flowchart: Magnetic Disk 59"/>
          <p:cNvSpPr/>
          <p:nvPr/>
        </p:nvSpPr>
        <p:spPr>
          <a:xfrm>
            <a:off x="1490723" y="5687390"/>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Flowchart: Magnetic Disk 65"/>
          <p:cNvSpPr/>
          <p:nvPr/>
        </p:nvSpPr>
        <p:spPr>
          <a:xfrm>
            <a:off x="2487994" y="5697781"/>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Flowchart: Magnetic Disk 67"/>
          <p:cNvSpPr/>
          <p:nvPr/>
        </p:nvSpPr>
        <p:spPr>
          <a:xfrm>
            <a:off x="3452946" y="5697781"/>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Flowchart: Magnetic Disk 69"/>
          <p:cNvSpPr/>
          <p:nvPr/>
        </p:nvSpPr>
        <p:spPr>
          <a:xfrm>
            <a:off x="4228600" y="5687390"/>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Flowchart: Magnetic Disk 70"/>
          <p:cNvSpPr/>
          <p:nvPr/>
        </p:nvSpPr>
        <p:spPr>
          <a:xfrm>
            <a:off x="5073510" y="5687390"/>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Flowchart: Magnetic Disk 71"/>
          <p:cNvSpPr/>
          <p:nvPr/>
        </p:nvSpPr>
        <p:spPr>
          <a:xfrm>
            <a:off x="5863015" y="5690565"/>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Rectangle 19"/>
          <p:cNvSpPr>
            <a:spLocks noChangeArrowheads="1"/>
          </p:cNvSpPr>
          <p:nvPr/>
        </p:nvSpPr>
        <p:spPr bwMode="auto">
          <a:xfrm>
            <a:off x="381149" y="6092058"/>
            <a:ext cx="8506949" cy="184150"/>
          </a:xfrm>
          <a:prstGeom prst="rect">
            <a:avLst/>
          </a:prstGeom>
          <a:noFill/>
          <a:ln w="9525">
            <a:noFill/>
            <a:miter lim="800000"/>
            <a:headEnd/>
            <a:tailEnd/>
          </a:ln>
        </p:spPr>
        <p:txBody>
          <a:bodyPr wrap="square" lIns="0" tIns="0" rIns="0" bIns="0">
            <a:spAutoFit/>
          </a:bodyPr>
          <a:lstStyle/>
          <a:p>
            <a:pP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                                      SharePoint </a:t>
            </a:r>
            <a:r>
              <a:rPr lang="en-US" sz="1400" dirty="0">
                <a:solidFill>
                  <a:srgbClr val="FFFFFF"/>
                </a:solidFill>
                <a:effectLst>
                  <a:outerShdw blurRad="38100" dist="38100" dir="2700000" algn="tl">
                    <a:srgbClr val="000000"/>
                  </a:outerShdw>
                </a:effectLst>
                <a:latin typeface="Segoe"/>
              </a:rPr>
              <a:t>Config / Content </a:t>
            </a:r>
            <a:r>
              <a:rPr lang="en-US" sz="1400" dirty="0" smtClean="0">
                <a:solidFill>
                  <a:srgbClr val="FFFFFF"/>
                </a:solidFill>
                <a:effectLst>
                  <a:outerShdw blurRad="38100" dist="38100" dir="2700000" algn="tl">
                    <a:srgbClr val="000000"/>
                  </a:outerShdw>
                </a:effectLst>
                <a:latin typeface="Segoe"/>
              </a:rPr>
              <a:t>DBs</a:t>
            </a:r>
            <a:endParaRPr lang="en-US" dirty="0">
              <a:solidFill>
                <a:srgbClr val="FFFFFF"/>
              </a:solidFill>
              <a:effectLst>
                <a:outerShdw blurRad="38100" dist="38100" dir="2700000" algn="tl">
                  <a:srgbClr val="000000"/>
                </a:outerShdw>
              </a:effectLst>
              <a:latin typeface="Segoe"/>
            </a:endParaRPr>
          </a:p>
        </p:txBody>
      </p:sp>
      <p:grpSp>
        <p:nvGrpSpPr>
          <p:cNvPr id="74" name="Group 73"/>
          <p:cNvGrpSpPr/>
          <p:nvPr/>
        </p:nvGrpSpPr>
        <p:grpSpPr>
          <a:xfrm>
            <a:off x="6297088" y="5687390"/>
            <a:ext cx="3338189" cy="914400"/>
            <a:chOff x="5285541" y="5438006"/>
            <a:chExt cx="1682173" cy="914400"/>
          </a:xfrm>
        </p:grpSpPr>
        <p:sp>
          <p:nvSpPr>
            <p:cNvPr id="75" name="Flowchart: Magnetic Disk 74"/>
            <p:cNvSpPr/>
            <p:nvPr/>
          </p:nvSpPr>
          <p:spPr>
            <a:xfrm>
              <a:off x="5525125" y="5438006"/>
              <a:ext cx="144258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Rectangle 75"/>
            <p:cNvSpPr/>
            <p:nvPr/>
          </p:nvSpPr>
          <p:spPr>
            <a:xfrm>
              <a:off x="5285541" y="5568237"/>
              <a:ext cx="1340155" cy="275460"/>
            </a:xfrm>
            <a:prstGeom prst="rect">
              <a:avLst/>
            </a:prstGeom>
          </p:spPr>
          <p:txBody>
            <a:bodyPr wrap="square">
              <a:spAutoFit/>
            </a:bodyPr>
            <a:lstStyle/>
            <a:p>
              <a:pPr defTabSz="914099">
                <a:lnSpc>
                  <a:spcPct val="85000"/>
                </a:lnSpc>
                <a:spcBef>
                  <a:spcPct val="20000"/>
                </a:spcBef>
                <a:defRPr/>
              </a:pPr>
              <a:endParaRPr lang="en-US" sz="1400" dirty="0">
                <a:solidFill>
                  <a:srgbClr val="FFFFFF"/>
                </a:solidFill>
                <a:effectLst>
                  <a:outerShdw blurRad="38100" dist="38100" dir="2700000" algn="tl">
                    <a:srgbClr val="000000"/>
                  </a:outerShdw>
                </a:effectLst>
                <a:latin typeface="Segoe"/>
              </a:endParaRPr>
            </a:p>
          </p:txBody>
        </p:sp>
      </p:grpSp>
      <p:grpSp>
        <p:nvGrpSpPr>
          <p:cNvPr id="77" name="Group 76"/>
          <p:cNvGrpSpPr/>
          <p:nvPr/>
        </p:nvGrpSpPr>
        <p:grpSpPr>
          <a:xfrm>
            <a:off x="7599559" y="5720105"/>
            <a:ext cx="2452675" cy="914400"/>
            <a:chOff x="5183107" y="5417224"/>
            <a:chExt cx="1442589" cy="914400"/>
          </a:xfrm>
        </p:grpSpPr>
        <p:sp>
          <p:nvSpPr>
            <p:cNvPr id="78" name="Flowchart: Magnetic Disk 77"/>
            <p:cNvSpPr/>
            <p:nvPr/>
          </p:nvSpPr>
          <p:spPr>
            <a:xfrm>
              <a:off x="5183107" y="5417224"/>
              <a:ext cx="144258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9" name="Rectangle 78"/>
            <p:cNvSpPr/>
            <p:nvPr/>
          </p:nvSpPr>
          <p:spPr>
            <a:xfrm>
              <a:off x="5243415" y="5715532"/>
              <a:ext cx="1340155" cy="458587"/>
            </a:xfrm>
            <a:prstGeom prst="rect">
              <a:avLst/>
            </a:prstGeom>
          </p:spPr>
          <p:txBody>
            <a:bodyPr wrap="square">
              <a:spAutoFit/>
            </a:bodyPr>
            <a:lstStyle/>
            <a:p>
              <a:pPr defTabSz="914099">
                <a:lnSpc>
                  <a:spcPct val="85000"/>
                </a:lnSpc>
                <a:spcBef>
                  <a:spcPct val="20000"/>
                </a:spcBef>
                <a:defRPr/>
              </a:pPr>
              <a:r>
                <a:rPr lang="en-US" sz="1400" dirty="0" smtClean="0">
                  <a:solidFill>
                    <a:srgbClr val="FFFFFF"/>
                  </a:solidFill>
                  <a:latin typeface="Segoe"/>
                </a:rPr>
                <a:t>Report Server Shared Service DBs</a:t>
              </a:r>
              <a:endParaRPr lang="en-US" sz="1400" dirty="0">
                <a:solidFill>
                  <a:srgbClr val="FFFFFF"/>
                </a:solidFill>
                <a:effectLst>
                  <a:outerShdw blurRad="38100" dist="38100" dir="2700000" algn="tl">
                    <a:srgbClr val="000000"/>
                  </a:outerShdw>
                </a:effectLst>
                <a:latin typeface="Segoe"/>
              </a:endParaRPr>
            </a:p>
          </p:txBody>
        </p:sp>
      </p:grpSp>
      <p:sp>
        <p:nvSpPr>
          <p:cNvPr id="107" name="Flowchart: Magnetic Disk 106"/>
          <p:cNvSpPr/>
          <p:nvPr/>
        </p:nvSpPr>
        <p:spPr>
          <a:xfrm>
            <a:off x="8519077" y="5726933"/>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t>Report Server  </a:t>
            </a:r>
          </a:p>
          <a:p>
            <a:pPr algn="ctr">
              <a:defRPr/>
            </a:pPr>
            <a:r>
              <a:rPr lang="en-US" sz="1200" dirty="0" smtClean="0"/>
              <a:t>Shared Service DBs</a:t>
            </a:r>
            <a:endParaRPr lang="en-US" sz="1200" dirty="0"/>
          </a:p>
        </p:txBody>
      </p:sp>
      <p:grpSp>
        <p:nvGrpSpPr>
          <p:cNvPr id="3" name="Group 2"/>
          <p:cNvGrpSpPr/>
          <p:nvPr/>
        </p:nvGrpSpPr>
        <p:grpSpPr>
          <a:xfrm>
            <a:off x="1136830" y="1315483"/>
            <a:ext cx="3961369" cy="2546351"/>
            <a:chOff x="1065504" y="1336748"/>
            <a:chExt cx="2971801" cy="2546351"/>
          </a:xfrm>
        </p:grpSpPr>
        <p:grpSp>
          <p:nvGrpSpPr>
            <p:cNvPr id="5" name="Group 60"/>
            <p:cNvGrpSpPr>
              <a:grpSpLocks/>
            </p:cNvGrpSpPr>
            <p:nvPr/>
          </p:nvGrpSpPr>
          <p:grpSpPr bwMode="auto">
            <a:xfrm>
              <a:off x="1065504" y="1336748"/>
              <a:ext cx="2971801" cy="2546351"/>
              <a:chOff x="747975" y="1421210"/>
              <a:chExt cx="3200136" cy="1606315"/>
            </a:xfrm>
          </p:grpSpPr>
          <p:grpSp>
            <p:nvGrpSpPr>
              <p:cNvPr id="6" name="Group 5"/>
              <p:cNvGrpSpPr>
                <a:grpSpLocks/>
              </p:cNvGrpSpPr>
              <p:nvPr/>
            </p:nvGrpSpPr>
            <p:grpSpPr bwMode="auto">
              <a:xfrm>
                <a:off x="747975" y="1421210"/>
                <a:ext cx="3200136" cy="1606315"/>
                <a:chOff x="471" y="895"/>
                <a:chExt cx="2016" cy="1012"/>
              </a:xfrm>
            </p:grpSpPr>
            <p:pic>
              <p:nvPicPr>
                <p:cNvPr id="9" name="Picture 8"/>
                <p:cNvPicPr>
                  <a:picLocks noChangeAspect="1" noChangeArrowheads="1"/>
                </p:cNvPicPr>
                <p:nvPr/>
              </p:nvPicPr>
              <p:blipFill>
                <a:blip r:embed="rId6" cstate="print"/>
                <a:srcRect/>
                <a:stretch>
                  <a:fillRect/>
                </a:stretch>
              </p:blipFill>
              <p:spPr bwMode="auto">
                <a:xfrm>
                  <a:off x="471" y="895"/>
                  <a:ext cx="2016" cy="1012"/>
                </a:xfrm>
                <a:prstGeom prst="rect">
                  <a:avLst/>
                </a:prstGeom>
                <a:noFill/>
                <a:ln w="12700">
                  <a:noFill/>
                  <a:miter lim="800000"/>
                  <a:headEnd/>
                  <a:tailEnd/>
                </a:ln>
              </p:spPr>
            </p:pic>
            <p:pic>
              <p:nvPicPr>
                <p:cNvPr id="10" name="Picture 9"/>
                <p:cNvPicPr>
                  <a:picLocks noChangeAspect="1" noChangeArrowheads="1"/>
                </p:cNvPicPr>
                <p:nvPr/>
              </p:nvPicPr>
              <p:blipFill>
                <a:blip r:embed="rId11" cstate="print"/>
                <a:srcRect/>
                <a:stretch>
                  <a:fillRect/>
                </a:stretch>
              </p:blipFill>
              <p:spPr bwMode="auto">
                <a:xfrm>
                  <a:off x="564" y="1109"/>
                  <a:ext cx="1041" cy="292"/>
                </a:xfrm>
                <a:prstGeom prst="rect">
                  <a:avLst/>
                </a:prstGeom>
                <a:noFill/>
                <a:ln w="12700">
                  <a:noFill/>
                  <a:miter lim="800000"/>
                  <a:headEnd/>
                  <a:tailEnd/>
                </a:ln>
              </p:spPr>
            </p:pic>
            <p:sp>
              <p:nvSpPr>
                <p:cNvPr id="11" name="Rectangle 10"/>
                <p:cNvSpPr>
                  <a:spLocks noChangeArrowheads="1"/>
                </p:cNvSpPr>
                <p:nvPr/>
              </p:nvSpPr>
              <p:spPr bwMode="auto">
                <a:xfrm>
                  <a:off x="824" y="983"/>
                  <a:ext cx="1255" cy="83"/>
                </a:xfrm>
                <a:prstGeom prst="rect">
                  <a:avLst/>
                </a:prstGeom>
                <a:noFill/>
                <a:ln w="9525">
                  <a:noFill/>
                  <a:miter lim="800000"/>
                  <a:headEnd/>
                  <a:tailEnd/>
                </a:ln>
              </p:spPr>
              <p:txBody>
                <a:bodyPr wrap="none" lIns="0" tIns="0" rIns="0" bIns="0">
                  <a:spAutoFit/>
                </a:bodyPr>
                <a:lstStyle/>
                <a:p>
                  <a:pPr algn="ctr" defTabSz="912813">
                    <a:lnSpc>
                      <a:spcPct val="85000"/>
                    </a:lnSpc>
                    <a:spcBef>
                      <a:spcPct val="20000"/>
                    </a:spcBef>
                  </a:pPr>
                  <a:r>
                    <a:rPr lang="en-US" sz="1600" dirty="0" smtClean="0">
                      <a:solidFill>
                        <a:srgbClr val="FFFFFF"/>
                      </a:solidFill>
                      <a:latin typeface="Segoe" pitchFamily="34" charset="0"/>
                    </a:rPr>
                    <a:t>SSRS in Web Application 1</a:t>
                  </a:r>
                  <a:endParaRPr lang="en-US" sz="1600" dirty="0">
                    <a:solidFill>
                      <a:srgbClr val="FFFFFF"/>
                    </a:solidFill>
                    <a:latin typeface="Segoe" pitchFamily="34" charset="0"/>
                  </a:endParaRPr>
                </a:p>
              </p:txBody>
            </p:sp>
            <p:sp>
              <p:nvSpPr>
                <p:cNvPr id="12" name="Rectangle 11"/>
                <p:cNvSpPr>
                  <a:spLocks noChangeArrowheads="1"/>
                </p:cNvSpPr>
                <p:nvPr/>
              </p:nvSpPr>
              <p:spPr bwMode="auto">
                <a:xfrm>
                  <a:off x="611" y="1114"/>
                  <a:ext cx="856" cy="265"/>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200" dirty="0">
                      <a:solidFill>
                        <a:srgbClr val="FFFFFF"/>
                      </a:solidFill>
                      <a:effectLst>
                        <a:outerShdw blurRad="38100" dist="38100" dir="2700000" algn="tl">
                          <a:srgbClr val="000000"/>
                        </a:outerShdw>
                      </a:effectLst>
                      <a:latin typeface="Segoe"/>
                    </a:rPr>
                    <a:t>Report Viewer web part</a:t>
                  </a:r>
                </a:p>
                <a:p>
                  <a:pPr algn="ctr" defTabSz="914099">
                    <a:lnSpc>
                      <a:spcPct val="85000"/>
                    </a:lnSpc>
                    <a:spcBef>
                      <a:spcPct val="20000"/>
                    </a:spcBef>
                    <a:defRPr/>
                  </a:pPr>
                  <a:r>
                    <a:rPr lang="en-US" sz="1200" dirty="0">
                      <a:solidFill>
                        <a:srgbClr val="FFFFFF"/>
                      </a:solidFill>
                      <a:effectLst>
                        <a:outerShdw blurRad="38100" dist="38100" dir="2700000" algn="tl">
                          <a:srgbClr val="000000"/>
                        </a:outerShdw>
                      </a:effectLst>
                      <a:latin typeface="Segoe"/>
                    </a:rPr>
                    <a:t>, Crescent &amp; Alerting </a:t>
                  </a:r>
                </a:p>
                <a:p>
                  <a:pPr algn="ctr" defTabSz="914099">
                    <a:lnSpc>
                      <a:spcPct val="85000"/>
                    </a:lnSpc>
                    <a:spcBef>
                      <a:spcPct val="20000"/>
                    </a:spcBef>
                    <a:defRPr/>
                  </a:pPr>
                  <a:r>
                    <a:rPr lang="en-US" sz="1200" dirty="0">
                      <a:solidFill>
                        <a:srgbClr val="FFFFFF"/>
                      </a:solidFill>
                      <a:effectLst>
                        <a:outerShdw blurRad="38100" dist="38100" dir="2700000" algn="tl">
                          <a:srgbClr val="000000"/>
                        </a:outerShdw>
                      </a:effectLst>
                      <a:latin typeface="Segoe"/>
                    </a:rPr>
                    <a:t>Silverlight components</a:t>
                  </a:r>
                </a:p>
              </p:txBody>
            </p:sp>
          </p:grpSp>
          <p:pic>
            <p:nvPicPr>
              <p:cNvPr id="7" name="Picture 9"/>
              <p:cNvPicPr>
                <a:picLocks noChangeAspect="1" noChangeArrowheads="1"/>
              </p:cNvPicPr>
              <p:nvPr/>
            </p:nvPicPr>
            <p:blipFill>
              <a:blip r:embed="rId9" cstate="print"/>
              <a:srcRect/>
              <a:stretch>
                <a:fillRect/>
              </a:stretch>
            </p:blipFill>
            <p:spPr bwMode="auto">
              <a:xfrm>
                <a:off x="3045629" y="1720410"/>
                <a:ext cx="751960" cy="1144127"/>
              </a:xfrm>
              <a:prstGeom prst="rect">
                <a:avLst/>
              </a:prstGeom>
              <a:noFill/>
              <a:ln w="12700">
                <a:noFill/>
                <a:miter lim="800000"/>
                <a:headEnd/>
                <a:tailEnd/>
              </a:ln>
            </p:spPr>
          </p:pic>
          <p:sp>
            <p:nvSpPr>
              <p:cNvPr id="8" name="Rectangle 13"/>
              <p:cNvSpPr>
                <a:spLocks noChangeArrowheads="1"/>
              </p:cNvSpPr>
              <p:nvPr/>
            </p:nvSpPr>
            <p:spPr bwMode="auto">
              <a:xfrm>
                <a:off x="3038543" y="1911896"/>
                <a:ext cx="704792" cy="636495"/>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a:t>
                </a: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Service</a:t>
                </a:r>
                <a:endParaRPr lang="en-US" sz="1400" dirty="0">
                  <a:solidFill>
                    <a:srgbClr val="FFFFFF"/>
                  </a:solidFill>
                  <a:effectLst>
                    <a:outerShdw blurRad="38100" dist="38100" dir="2700000" algn="tl">
                      <a:srgbClr val="000000"/>
                    </a:outerShdw>
                  </a:effectLst>
                  <a:latin typeface="Segoe"/>
                </a:endParaRP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Proxy </a:t>
                </a:r>
              </a:p>
              <a:p>
                <a:pPr algn="ctr" defTabSz="914099">
                  <a:lnSpc>
                    <a:spcPct val="85000"/>
                  </a:lnSpc>
                  <a:spcBef>
                    <a:spcPct val="20000"/>
                  </a:spcBef>
                  <a:defRPr/>
                </a:pPr>
                <a:endParaRPr lang="en-US" sz="1400" dirty="0">
                  <a:solidFill>
                    <a:srgbClr val="FFFFFF"/>
                  </a:solidFill>
                  <a:effectLst>
                    <a:outerShdw blurRad="38100" dist="38100" dir="2700000" algn="tl">
                      <a:srgbClr val="000000"/>
                    </a:outerShdw>
                  </a:effectLst>
                  <a:latin typeface="Segoe"/>
                </a:endParaRPr>
              </a:p>
            </p:txBody>
          </p:sp>
        </p:grpSp>
        <p:pic>
          <p:nvPicPr>
            <p:cNvPr id="46" name="Picture 12"/>
            <p:cNvPicPr>
              <a:picLocks noChangeAspect="1" noChangeArrowheads="1"/>
            </p:cNvPicPr>
            <p:nvPr/>
          </p:nvPicPr>
          <p:blipFill>
            <a:blip r:embed="rId12" cstate="print"/>
            <a:srcRect/>
            <a:stretch>
              <a:fillRect/>
            </a:stretch>
          </p:blipFill>
          <p:spPr bwMode="auto">
            <a:xfrm>
              <a:off x="1195903" y="3113273"/>
              <a:ext cx="1469911" cy="610090"/>
            </a:xfrm>
            <a:prstGeom prst="rect">
              <a:avLst/>
            </a:prstGeom>
            <a:noFill/>
            <a:ln w="12700">
              <a:noFill/>
              <a:miter lim="800000"/>
              <a:headEnd/>
              <a:tailEnd/>
            </a:ln>
          </p:spPr>
        </p:pic>
        <p:sp>
          <p:nvSpPr>
            <p:cNvPr id="47" name="Rectangle 13"/>
            <p:cNvSpPr>
              <a:spLocks noChangeArrowheads="1"/>
            </p:cNvSpPr>
            <p:nvPr/>
          </p:nvSpPr>
          <p:spPr bwMode="auto">
            <a:xfrm>
              <a:off x="1430853" y="3182731"/>
              <a:ext cx="930163" cy="55611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err="1" smtClean="0">
                  <a:solidFill>
                    <a:srgbClr val="FFFFFF"/>
                  </a:solidFill>
                  <a:effectLst>
                    <a:outerShdw blurRad="38100" dist="38100" dir="2700000" algn="tl">
                      <a:srgbClr val="000000"/>
                    </a:outerShdw>
                  </a:effectLst>
                  <a:latin typeface="Segoe"/>
                </a:rPr>
                <a:t>URLAccess</a:t>
              </a:r>
              <a:endParaRPr lang="en-US" sz="1400" dirty="0">
                <a:solidFill>
                  <a:srgbClr val="FFFFFF"/>
                </a:solidFill>
                <a:effectLst>
                  <a:outerShdw blurRad="38100" dist="38100" dir="2700000" algn="tl">
                    <a:srgbClr val="000000"/>
                  </a:outerShdw>
                </a:effectLst>
                <a:latin typeface="Segoe"/>
              </a:endParaRPr>
            </a:p>
          </p:txBody>
        </p:sp>
        <p:sp>
          <p:nvSpPr>
            <p:cNvPr id="50" name="Up-Down Arrow 49"/>
            <p:cNvSpPr/>
            <p:nvPr/>
          </p:nvSpPr>
          <p:spPr>
            <a:xfrm rot="5400000">
              <a:off x="2779931" y="1931988"/>
              <a:ext cx="304800" cy="6861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Up-Down Arrow 50"/>
            <p:cNvSpPr/>
            <p:nvPr/>
          </p:nvSpPr>
          <p:spPr>
            <a:xfrm rot="5400000">
              <a:off x="2767574" y="2922589"/>
              <a:ext cx="304800" cy="6861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 name="Picture 12"/>
            <p:cNvPicPr>
              <a:picLocks noChangeAspect="1" noChangeArrowheads="1"/>
            </p:cNvPicPr>
            <p:nvPr/>
          </p:nvPicPr>
          <p:blipFill>
            <a:blip r:embed="rId12" cstate="print"/>
            <a:srcRect/>
            <a:stretch>
              <a:fillRect/>
            </a:stretch>
          </p:blipFill>
          <p:spPr bwMode="auto">
            <a:xfrm>
              <a:off x="1212376" y="2596337"/>
              <a:ext cx="1469911" cy="521925"/>
            </a:xfrm>
            <a:prstGeom prst="rect">
              <a:avLst/>
            </a:prstGeom>
            <a:noFill/>
            <a:ln w="12700">
              <a:noFill/>
              <a:miter lim="800000"/>
              <a:headEnd/>
              <a:tailEnd/>
            </a:ln>
          </p:spPr>
        </p:pic>
        <p:sp>
          <p:nvSpPr>
            <p:cNvPr id="62" name="Rectangle 13"/>
            <p:cNvSpPr>
              <a:spLocks noChangeArrowheads="1"/>
            </p:cNvSpPr>
            <p:nvPr/>
          </p:nvSpPr>
          <p:spPr bwMode="auto">
            <a:xfrm>
              <a:off x="1459683" y="2647823"/>
              <a:ext cx="930163" cy="475747"/>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SOAP</a:t>
              </a:r>
              <a:endParaRPr lang="en-US" sz="1400" dirty="0">
                <a:solidFill>
                  <a:srgbClr val="FFFFFF"/>
                </a:solidFill>
                <a:effectLst>
                  <a:outerShdw blurRad="38100" dist="38100" dir="2700000" algn="tl">
                    <a:srgbClr val="000000"/>
                  </a:outerShdw>
                </a:effectLst>
                <a:latin typeface="Segoe"/>
              </a:endParaRPr>
            </a:p>
          </p:txBody>
        </p:sp>
        <p:sp>
          <p:nvSpPr>
            <p:cNvPr id="63" name="Up-Down Arrow 62"/>
            <p:cNvSpPr/>
            <p:nvPr/>
          </p:nvSpPr>
          <p:spPr>
            <a:xfrm rot="5400000">
              <a:off x="2759333" y="2492169"/>
              <a:ext cx="304800" cy="6861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9" name="Rectangle 68"/>
          <p:cNvSpPr/>
          <p:nvPr/>
        </p:nvSpPr>
        <p:spPr bwMode="auto">
          <a:xfrm>
            <a:off x="759847" y="817404"/>
            <a:ext cx="11288514" cy="3352800"/>
          </a:xfrm>
          <a:prstGeom prst="rect">
            <a:avLst/>
          </a:prstGeom>
          <a:solidFill>
            <a:schemeClr val="bg1">
              <a:lumMod val="65000"/>
              <a:lumOff val="35000"/>
              <a:alpha val="81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6" name="Group 35"/>
          <p:cNvGrpSpPr/>
          <p:nvPr/>
        </p:nvGrpSpPr>
        <p:grpSpPr>
          <a:xfrm>
            <a:off x="1675843" y="1644649"/>
            <a:ext cx="3961369" cy="2546351"/>
            <a:chOff x="1173924" y="1297048"/>
            <a:chExt cx="2971801" cy="2546351"/>
          </a:xfrm>
        </p:grpSpPr>
        <p:grpSp>
          <p:nvGrpSpPr>
            <p:cNvPr id="80" name="Group 60"/>
            <p:cNvGrpSpPr>
              <a:grpSpLocks/>
            </p:cNvGrpSpPr>
            <p:nvPr/>
          </p:nvGrpSpPr>
          <p:grpSpPr bwMode="auto">
            <a:xfrm>
              <a:off x="1173924" y="1297048"/>
              <a:ext cx="2971801" cy="2546351"/>
              <a:chOff x="747975" y="1421210"/>
              <a:chExt cx="3200136" cy="1606315"/>
            </a:xfrm>
          </p:grpSpPr>
          <p:grpSp>
            <p:nvGrpSpPr>
              <p:cNvPr id="81" name="Group 80"/>
              <p:cNvGrpSpPr>
                <a:grpSpLocks/>
              </p:cNvGrpSpPr>
              <p:nvPr/>
            </p:nvGrpSpPr>
            <p:grpSpPr bwMode="auto">
              <a:xfrm>
                <a:off x="747975" y="1421210"/>
                <a:ext cx="3200136" cy="1606315"/>
                <a:chOff x="471" y="895"/>
                <a:chExt cx="2016" cy="1012"/>
              </a:xfrm>
            </p:grpSpPr>
            <p:pic>
              <p:nvPicPr>
                <p:cNvPr id="84" name="Picture 83"/>
                <p:cNvPicPr>
                  <a:picLocks noChangeAspect="1" noChangeArrowheads="1"/>
                </p:cNvPicPr>
                <p:nvPr/>
              </p:nvPicPr>
              <p:blipFill>
                <a:blip r:embed="rId6" cstate="print"/>
                <a:srcRect/>
                <a:stretch>
                  <a:fillRect/>
                </a:stretch>
              </p:blipFill>
              <p:spPr bwMode="auto">
                <a:xfrm>
                  <a:off x="471" y="895"/>
                  <a:ext cx="2016" cy="1012"/>
                </a:xfrm>
                <a:prstGeom prst="rect">
                  <a:avLst/>
                </a:prstGeom>
                <a:noFill/>
                <a:ln w="12700">
                  <a:noFill/>
                  <a:miter lim="800000"/>
                  <a:headEnd/>
                  <a:tailEnd/>
                </a:ln>
              </p:spPr>
            </p:pic>
            <p:pic>
              <p:nvPicPr>
                <p:cNvPr id="85" name="Picture 84"/>
                <p:cNvPicPr>
                  <a:picLocks noChangeAspect="1" noChangeArrowheads="1"/>
                </p:cNvPicPr>
                <p:nvPr/>
              </p:nvPicPr>
              <p:blipFill>
                <a:blip r:embed="rId11" cstate="print"/>
                <a:srcRect/>
                <a:stretch>
                  <a:fillRect/>
                </a:stretch>
              </p:blipFill>
              <p:spPr bwMode="auto">
                <a:xfrm>
                  <a:off x="564" y="1109"/>
                  <a:ext cx="993" cy="292"/>
                </a:xfrm>
                <a:prstGeom prst="rect">
                  <a:avLst/>
                </a:prstGeom>
                <a:noFill/>
                <a:ln w="12700">
                  <a:noFill/>
                  <a:miter lim="800000"/>
                  <a:headEnd/>
                  <a:tailEnd/>
                </a:ln>
              </p:spPr>
            </p:pic>
            <p:sp>
              <p:nvSpPr>
                <p:cNvPr id="86" name="Rectangle 85"/>
                <p:cNvSpPr>
                  <a:spLocks noChangeArrowheads="1"/>
                </p:cNvSpPr>
                <p:nvPr/>
              </p:nvSpPr>
              <p:spPr bwMode="auto">
                <a:xfrm>
                  <a:off x="824" y="983"/>
                  <a:ext cx="1255" cy="83"/>
                </a:xfrm>
                <a:prstGeom prst="rect">
                  <a:avLst/>
                </a:prstGeom>
                <a:noFill/>
                <a:ln w="9525">
                  <a:noFill/>
                  <a:miter lim="800000"/>
                  <a:headEnd/>
                  <a:tailEnd/>
                </a:ln>
              </p:spPr>
              <p:txBody>
                <a:bodyPr wrap="none" lIns="0" tIns="0" rIns="0" bIns="0">
                  <a:spAutoFit/>
                </a:bodyPr>
                <a:lstStyle/>
                <a:p>
                  <a:pPr algn="ctr" defTabSz="912813">
                    <a:lnSpc>
                      <a:spcPct val="85000"/>
                    </a:lnSpc>
                    <a:spcBef>
                      <a:spcPct val="20000"/>
                    </a:spcBef>
                  </a:pPr>
                  <a:r>
                    <a:rPr lang="en-US" sz="1600" dirty="0" smtClean="0">
                      <a:solidFill>
                        <a:srgbClr val="FFFFFF"/>
                      </a:solidFill>
                      <a:latin typeface="Segoe" pitchFamily="34" charset="0"/>
                    </a:rPr>
                    <a:t>SSRS in Web Application 2</a:t>
                  </a:r>
                  <a:endParaRPr lang="en-US" sz="1600" dirty="0">
                    <a:solidFill>
                      <a:srgbClr val="FFFFFF"/>
                    </a:solidFill>
                    <a:latin typeface="Segoe" pitchFamily="34" charset="0"/>
                  </a:endParaRPr>
                </a:p>
              </p:txBody>
            </p:sp>
            <p:sp>
              <p:nvSpPr>
                <p:cNvPr id="87" name="Rectangle 86"/>
                <p:cNvSpPr>
                  <a:spLocks noChangeArrowheads="1"/>
                </p:cNvSpPr>
                <p:nvPr/>
              </p:nvSpPr>
              <p:spPr bwMode="auto">
                <a:xfrm>
                  <a:off x="575" y="1114"/>
                  <a:ext cx="982" cy="265"/>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200" dirty="0">
                      <a:solidFill>
                        <a:srgbClr val="FFFFFF"/>
                      </a:solidFill>
                      <a:effectLst>
                        <a:outerShdw blurRad="38100" dist="38100" dir="2700000" algn="tl">
                          <a:srgbClr val="000000"/>
                        </a:outerShdw>
                      </a:effectLst>
                      <a:latin typeface="Segoe"/>
                    </a:rPr>
                    <a:t>Report Viewer web part</a:t>
                  </a:r>
                </a:p>
                <a:p>
                  <a:pPr algn="ctr" defTabSz="914099">
                    <a:lnSpc>
                      <a:spcPct val="85000"/>
                    </a:lnSpc>
                    <a:spcBef>
                      <a:spcPct val="20000"/>
                    </a:spcBef>
                    <a:defRPr/>
                  </a:pPr>
                  <a:r>
                    <a:rPr lang="en-US" sz="1200" dirty="0">
                      <a:solidFill>
                        <a:srgbClr val="FFFFFF"/>
                      </a:solidFill>
                      <a:effectLst>
                        <a:outerShdw blurRad="38100" dist="38100" dir="2700000" algn="tl">
                          <a:srgbClr val="000000"/>
                        </a:outerShdw>
                      </a:effectLst>
                      <a:latin typeface="Segoe"/>
                    </a:rPr>
                    <a:t>, Crescent &amp; Alerting </a:t>
                  </a:r>
                </a:p>
                <a:p>
                  <a:pPr algn="ctr" defTabSz="914099">
                    <a:lnSpc>
                      <a:spcPct val="85000"/>
                    </a:lnSpc>
                    <a:spcBef>
                      <a:spcPct val="20000"/>
                    </a:spcBef>
                    <a:defRPr/>
                  </a:pPr>
                  <a:r>
                    <a:rPr lang="en-US" sz="1200" dirty="0">
                      <a:solidFill>
                        <a:srgbClr val="FFFFFF"/>
                      </a:solidFill>
                      <a:effectLst>
                        <a:outerShdw blurRad="38100" dist="38100" dir="2700000" algn="tl">
                          <a:srgbClr val="000000"/>
                        </a:outerShdw>
                      </a:effectLst>
                      <a:latin typeface="Segoe"/>
                    </a:rPr>
                    <a:t>Silverlight components</a:t>
                  </a:r>
                </a:p>
              </p:txBody>
            </p:sp>
          </p:grpSp>
          <p:pic>
            <p:nvPicPr>
              <p:cNvPr id="82" name="Picture 9"/>
              <p:cNvPicPr>
                <a:picLocks noChangeAspect="1" noChangeArrowheads="1"/>
              </p:cNvPicPr>
              <p:nvPr/>
            </p:nvPicPr>
            <p:blipFill>
              <a:blip r:embed="rId9" cstate="print"/>
              <a:srcRect/>
              <a:stretch>
                <a:fillRect/>
              </a:stretch>
            </p:blipFill>
            <p:spPr bwMode="auto">
              <a:xfrm>
                <a:off x="3045629" y="1720410"/>
                <a:ext cx="751960" cy="1144127"/>
              </a:xfrm>
              <a:prstGeom prst="rect">
                <a:avLst/>
              </a:prstGeom>
              <a:noFill/>
              <a:ln w="12700">
                <a:noFill/>
                <a:miter lim="800000"/>
                <a:headEnd/>
                <a:tailEnd/>
              </a:ln>
            </p:spPr>
          </p:pic>
          <p:sp>
            <p:nvSpPr>
              <p:cNvPr id="83" name="Rectangle 13"/>
              <p:cNvSpPr>
                <a:spLocks noChangeArrowheads="1"/>
              </p:cNvSpPr>
              <p:nvPr/>
            </p:nvSpPr>
            <p:spPr bwMode="auto">
              <a:xfrm>
                <a:off x="3038543" y="1911896"/>
                <a:ext cx="704792" cy="636495"/>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a:t>
                </a: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Service</a:t>
                </a:r>
                <a:endParaRPr lang="en-US" sz="1400" dirty="0">
                  <a:solidFill>
                    <a:srgbClr val="FFFFFF"/>
                  </a:solidFill>
                  <a:effectLst>
                    <a:outerShdw blurRad="38100" dist="38100" dir="2700000" algn="tl">
                      <a:srgbClr val="000000"/>
                    </a:outerShdw>
                  </a:effectLst>
                  <a:latin typeface="Segoe"/>
                </a:endParaRP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Proxy </a:t>
                </a:r>
              </a:p>
              <a:p>
                <a:pPr algn="ctr" defTabSz="914099">
                  <a:lnSpc>
                    <a:spcPct val="85000"/>
                  </a:lnSpc>
                  <a:spcBef>
                    <a:spcPct val="20000"/>
                  </a:spcBef>
                  <a:defRPr/>
                </a:pPr>
                <a:endParaRPr lang="en-US" sz="1400" dirty="0">
                  <a:solidFill>
                    <a:srgbClr val="FFFFFF"/>
                  </a:solidFill>
                  <a:effectLst>
                    <a:outerShdw blurRad="38100" dist="38100" dir="2700000" algn="tl">
                      <a:srgbClr val="000000"/>
                    </a:outerShdw>
                  </a:effectLst>
                  <a:latin typeface="Segoe"/>
                </a:endParaRPr>
              </a:p>
            </p:txBody>
          </p:sp>
        </p:grpSp>
        <p:pic>
          <p:nvPicPr>
            <p:cNvPr id="88" name="Picture 12"/>
            <p:cNvPicPr>
              <a:picLocks noChangeAspect="1" noChangeArrowheads="1"/>
            </p:cNvPicPr>
            <p:nvPr/>
          </p:nvPicPr>
          <p:blipFill>
            <a:blip r:embed="rId12" cstate="print"/>
            <a:srcRect/>
            <a:stretch>
              <a:fillRect/>
            </a:stretch>
          </p:blipFill>
          <p:spPr bwMode="auto">
            <a:xfrm>
              <a:off x="1326549" y="3101305"/>
              <a:ext cx="1469911" cy="610090"/>
            </a:xfrm>
            <a:prstGeom prst="rect">
              <a:avLst/>
            </a:prstGeom>
            <a:noFill/>
            <a:ln w="12700">
              <a:noFill/>
              <a:miter lim="800000"/>
              <a:headEnd/>
              <a:tailEnd/>
            </a:ln>
          </p:spPr>
        </p:pic>
        <p:sp>
          <p:nvSpPr>
            <p:cNvPr id="89" name="Rectangle 13"/>
            <p:cNvSpPr>
              <a:spLocks noChangeArrowheads="1"/>
            </p:cNvSpPr>
            <p:nvPr/>
          </p:nvSpPr>
          <p:spPr bwMode="auto">
            <a:xfrm>
              <a:off x="1561499" y="3170763"/>
              <a:ext cx="930163" cy="55611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err="1" smtClean="0">
                  <a:solidFill>
                    <a:srgbClr val="FFFFFF"/>
                  </a:solidFill>
                  <a:effectLst>
                    <a:outerShdw blurRad="38100" dist="38100" dir="2700000" algn="tl">
                      <a:srgbClr val="000000"/>
                    </a:outerShdw>
                  </a:effectLst>
                  <a:latin typeface="Segoe"/>
                </a:rPr>
                <a:t>URLAccess</a:t>
              </a:r>
              <a:endParaRPr lang="en-US" sz="1400" dirty="0">
                <a:solidFill>
                  <a:srgbClr val="FFFFFF"/>
                </a:solidFill>
                <a:effectLst>
                  <a:outerShdw blurRad="38100" dist="38100" dir="2700000" algn="tl">
                    <a:srgbClr val="000000"/>
                  </a:outerShdw>
                </a:effectLst>
                <a:latin typeface="Segoe"/>
              </a:endParaRPr>
            </a:p>
          </p:txBody>
        </p:sp>
        <p:sp>
          <p:nvSpPr>
            <p:cNvPr id="90" name="Up-Down Arrow 89"/>
            <p:cNvSpPr/>
            <p:nvPr/>
          </p:nvSpPr>
          <p:spPr>
            <a:xfrm rot="5400000">
              <a:off x="2879229" y="1909101"/>
              <a:ext cx="304800" cy="6861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Up-Down Arrow 90"/>
            <p:cNvSpPr/>
            <p:nvPr/>
          </p:nvSpPr>
          <p:spPr>
            <a:xfrm rot="5400000">
              <a:off x="2866872" y="2899702"/>
              <a:ext cx="304800" cy="6861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 name="Picture 12"/>
            <p:cNvPicPr>
              <a:picLocks noChangeAspect="1" noChangeArrowheads="1"/>
            </p:cNvPicPr>
            <p:nvPr/>
          </p:nvPicPr>
          <p:blipFill>
            <a:blip r:embed="rId12" cstate="print"/>
            <a:srcRect/>
            <a:stretch>
              <a:fillRect/>
            </a:stretch>
          </p:blipFill>
          <p:spPr bwMode="auto">
            <a:xfrm>
              <a:off x="1311016" y="2579380"/>
              <a:ext cx="1469911" cy="521925"/>
            </a:xfrm>
            <a:prstGeom prst="rect">
              <a:avLst/>
            </a:prstGeom>
            <a:noFill/>
            <a:ln w="12700">
              <a:noFill/>
              <a:miter lim="800000"/>
              <a:headEnd/>
              <a:tailEnd/>
            </a:ln>
          </p:spPr>
        </p:pic>
        <p:sp>
          <p:nvSpPr>
            <p:cNvPr id="93" name="Rectangle 13"/>
            <p:cNvSpPr>
              <a:spLocks noChangeArrowheads="1"/>
            </p:cNvSpPr>
            <p:nvPr/>
          </p:nvSpPr>
          <p:spPr bwMode="auto">
            <a:xfrm>
              <a:off x="1567510" y="2608123"/>
              <a:ext cx="930163" cy="475747"/>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SOAP</a:t>
              </a:r>
              <a:endParaRPr lang="en-US" sz="1400" dirty="0">
                <a:solidFill>
                  <a:srgbClr val="FFFFFF"/>
                </a:solidFill>
                <a:effectLst>
                  <a:outerShdw blurRad="38100" dist="38100" dir="2700000" algn="tl">
                    <a:srgbClr val="000000"/>
                  </a:outerShdw>
                </a:effectLst>
                <a:latin typeface="Segoe"/>
              </a:endParaRPr>
            </a:p>
          </p:txBody>
        </p:sp>
        <p:sp>
          <p:nvSpPr>
            <p:cNvPr id="94" name="Up-Down Arrow 93"/>
            <p:cNvSpPr/>
            <p:nvPr/>
          </p:nvSpPr>
          <p:spPr>
            <a:xfrm rot="5400000">
              <a:off x="2858631" y="2469282"/>
              <a:ext cx="304800" cy="6861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0" name="Up-Down Arrow 109"/>
          <p:cNvSpPr/>
          <p:nvPr/>
        </p:nvSpPr>
        <p:spPr>
          <a:xfrm rot="16200000" flipH="1">
            <a:off x="6145914" y="2222551"/>
            <a:ext cx="434897" cy="162566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1400" dirty="0" smtClean="0">
                <a:solidFill>
                  <a:schemeClr val="tx1"/>
                </a:solidFill>
              </a:rPr>
              <a:t>WCF</a:t>
            </a:r>
          </a:p>
          <a:p>
            <a:pPr algn="ctr">
              <a:defRPr/>
            </a:pPr>
            <a:endParaRPr lang="en-US" sz="1400" dirty="0" smtClean="0">
              <a:solidFill>
                <a:schemeClr val="tx1"/>
              </a:solidFill>
            </a:endParaRPr>
          </a:p>
          <a:p>
            <a:pPr algn="ctr">
              <a:defRPr/>
            </a:pPr>
            <a:r>
              <a:rPr lang="en-US" sz="1400" dirty="0" smtClean="0">
                <a:solidFill>
                  <a:schemeClr val="tx1"/>
                </a:solidFill>
              </a:rPr>
              <a:t>Claims</a:t>
            </a:r>
            <a:endParaRPr lang="en-US" sz="1400" dirty="0">
              <a:solidFill>
                <a:schemeClr val="tx1"/>
              </a:solidFill>
            </a:endParaRPr>
          </a:p>
        </p:txBody>
      </p:sp>
      <p:grpSp>
        <p:nvGrpSpPr>
          <p:cNvPr id="37" name="Group 36"/>
          <p:cNvGrpSpPr/>
          <p:nvPr/>
        </p:nvGrpSpPr>
        <p:grpSpPr>
          <a:xfrm>
            <a:off x="7166815" y="1613008"/>
            <a:ext cx="4381005" cy="2257495"/>
            <a:chOff x="5147867" y="1481483"/>
            <a:chExt cx="3286610" cy="2257495"/>
          </a:xfrm>
        </p:grpSpPr>
        <p:pic>
          <p:nvPicPr>
            <p:cNvPr id="95" name="Picture 32"/>
            <p:cNvPicPr>
              <a:picLocks noChangeAspect="1" noChangeArrowheads="1"/>
            </p:cNvPicPr>
            <p:nvPr/>
          </p:nvPicPr>
          <p:blipFill>
            <a:blip r:embed="rId6" cstate="print"/>
            <a:srcRect/>
            <a:stretch>
              <a:fillRect/>
            </a:stretch>
          </p:blipFill>
          <p:spPr bwMode="auto">
            <a:xfrm>
              <a:off x="5147867" y="1481483"/>
              <a:ext cx="3286610" cy="2257495"/>
            </a:xfrm>
            <a:prstGeom prst="rect">
              <a:avLst/>
            </a:prstGeom>
            <a:noFill/>
            <a:ln w="12700">
              <a:noFill/>
              <a:miter lim="800000"/>
              <a:headEnd/>
              <a:tailEnd/>
            </a:ln>
          </p:spPr>
        </p:pic>
        <p:sp>
          <p:nvSpPr>
            <p:cNvPr id="96" name="Rectangle 33"/>
            <p:cNvSpPr>
              <a:spLocks noChangeArrowheads="1"/>
            </p:cNvSpPr>
            <p:nvPr/>
          </p:nvSpPr>
          <p:spPr bwMode="auto">
            <a:xfrm>
              <a:off x="5386843" y="1570352"/>
              <a:ext cx="2900677" cy="418576"/>
            </a:xfrm>
            <a:prstGeom prst="rect">
              <a:avLst/>
            </a:prstGeom>
            <a:noFill/>
            <a:ln w="9525">
              <a:noFill/>
              <a:miter lim="800000"/>
              <a:headEnd/>
              <a:tailEnd/>
            </a:ln>
          </p:spPr>
          <p:txBody>
            <a:bodyPr lIns="0" tIns="0" rIns="0" bIns="0">
              <a:spAutoFit/>
            </a:bodyPr>
            <a:lstStyle/>
            <a:p>
              <a:pPr algn="ctr" defTabSz="912813">
                <a:lnSpc>
                  <a:spcPct val="85000"/>
                </a:lnSpc>
                <a:spcBef>
                  <a:spcPct val="20000"/>
                </a:spcBef>
              </a:pPr>
              <a:r>
                <a:rPr lang="en-US" sz="1600" dirty="0" smtClean="0">
                  <a:solidFill>
                    <a:srgbClr val="FFFFFF"/>
                  </a:solidFill>
                  <a:latin typeface="Segoe" pitchFamily="34" charset="0"/>
                </a:rPr>
                <a:t>SSRS Shared Service Application 2 (IIS Hosted)</a:t>
              </a:r>
            </a:p>
          </p:txBody>
        </p:sp>
        <p:pic>
          <p:nvPicPr>
            <p:cNvPr id="97" name="Picture 34"/>
            <p:cNvPicPr>
              <a:picLocks noChangeAspect="1" noChangeArrowheads="1"/>
            </p:cNvPicPr>
            <p:nvPr/>
          </p:nvPicPr>
          <p:blipFill>
            <a:blip r:embed="rId7" cstate="print"/>
            <a:srcRect/>
            <a:stretch>
              <a:fillRect/>
            </a:stretch>
          </p:blipFill>
          <p:spPr bwMode="auto">
            <a:xfrm>
              <a:off x="5234077" y="3295543"/>
              <a:ext cx="1676400" cy="309564"/>
            </a:xfrm>
            <a:prstGeom prst="rect">
              <a:avLst/>
            </a:prstGeom>
            <a:noFill/>
            <a:ln w="12700">
              <a:noFill/>
              <a:miter lim="800000"/>
              <a:headEnd/>
              <a:tailEnd/>
            </a:ln>
          </p:spPr>
        </p:pic>
        <p:sp>
          <p:nvSpPr>
            <p:cNvPr id="98" name="Rectangle 35"/>
            <p:cNvSpPr>
              <a:spLocks noChangeArrowheads="1"/>
            </p:cNvSpPr>
            <p:nvPr/>
          </p:nvSpPr>
          <p:spPr bwMode="auto">
            <a:xfrm>
              <a:off x="5615077" y="3262426"/>
              <a:ext cx="88858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Security</a:t>
              </a:r>
              <a:endParaRPr lang="en-US" sz="1400" dirty="0">
                <a:solidFill>
                  <a:srgbClr val="FFFFFF"/>
                </a:solidFill>
                <a:effectLst>
                  <a:outerShdw blurRad="38100" dist="38100" dir="2700000" algn="tl">
                    <a:srgbClr val="000000"/>
                  </a:outerShdw>
                </a:effectLst>
                <a:latin typeface="Segoe"/>
              </a:endParaRPr>
            </a:p>
          </p:txBody>
        </p:sp>
        <p:pic>
          <p:nvPicPr>
            <p:cNvPr id="99" name="Picture 36"/>
            <p:cNvPicPr>
              <a:picLocks noChangeAspect="1" noChangeArrowheads="1"/>
            </p:cNvPicPr>
            <p:nvPr/>
          </p:nvPicPr>
          <p:blipFill>
            <a:blip r:embed="rId8" cstate="print"/>
            <a:srcRect/>
            <a:stretch>
              <a:fillRect/>
            </a:stretch>
          </p:blipFill>
          <p:spPr bwMode="auto">
            <a:xfrm>
              <a:off x="6964910" y="2957945"/>
              <a:ext cx="1303382" cy="647162"/>
            </a:xfrm>
            <a:prstGeom prst="rect">
              <a:avLst/>
            </a:prstGeom>
            <a:noFill/>
            <a:ln w="12700">
              <a:noFill/>
              <a:miter lim="800000"/>
              <a:headEnd/>
              <a:tailEnd/>
            </a:ln>
          </p:spPr>
        </p:pic>
        <p:sp>
          <p:nvSpPr>
            <p:cNvPr id="100" name="Rectangle 37"/>
            <p:cNvSpPr>
              <a:spLocks noChangeArrowheads="1"/>
            </p:cNvSpPr>
            <p:nvPr/>
          </p:nvSpPr>
          <p:spPr bwMode="auto">
            <a:xfrm>
              <a:off x="7026715" y="3071707"/>
              <a:ext cx="1160546"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Data Management</a:t>
              </a:r>
            </a:p>
          </p:txBody>
        </p:sp>
        <p:pic>
          <p:nvPicPr>
            <p:cNvPr id="101" name="Picture 9"/>
            <p:cNvPicPr>
              <a:picLocks noChangeAspect="1" noChangeArrowheads="1"/>
            </p:cNvPicPr>
            <p:nvPr/>
          </p:nvPicPr>
          <p:blipFill>
            <a:blip r:embed="rId9" cstate="print"/>
            <a:srcRect/>
            <a:stretch>
              <a:fillRect/>
            </a:stretch>
          </p:blipFill>
          <p:spPr bwMode="auto">
            <a:xfrm>
              <a:off x="6224953" y="2019354"/>
              <a:ext cx="685524" cy="1243072"/>
            </a:xfrm>
            <a:prstGeom prst="rect">
              <a:avLst/>
            </a:prstGeom>
            <a:noFill/>
            <a:ln w="12700">
              <a:noFill/>
              <a:miter lim="800000"/>
              <a:headEnd/>
              <a:tailEnd/>
            </a:ln>
          </p:spPr>
        </p:pic>
        <p:sp>
          <p:nvSpPr>
            <p:cNvPr id="102" name="Rectangle 13"/>
            <p:cNvSpPr>
              <a:spLocks noChangeArrowheads="1"/>
            </p:cNvSpPr>
            <p:nvPr/>
          </p:nvSpPr>
          <p:spPr bwMode="auto">
            <a:xfrm>
              <a:off x="6224614" y="2040348"/>
              <a:ext cx="685863" cy="1222078"/>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SSRS and Alerting Service App Runtime </a:t>
              </a:r>
            </a:p>
          </p:txBody>
        </p:sp>
        <p:pic>
          <p:nvPicPr>
            <p:cNvPr id="103" name="Picture 36"/>
            <p:cNvPicPr>
              <a:picLocks noChangeAspect="1" noChangeArrowheads="1"/>
            </p:cNvPicPr>
            <p:nvPr/>
          </p:nvPicPr>
          <p:blipFill>
            <a:blip r:embed="rId10" cstate="print"/>
            <a:srcRect/>
            <a:stretch>
              <a:fillRect/>
            </a:stretch>
          </p:blipFill>
          <p:spPr bwMode="auto">
            <a:xfrm>
              <a:off x="6978759" y="2004907"/>
              <a:ext cx="1303382" cy="915887"/>
            </a:xfrm>
            <a:prstGeom prst="rect">
              <a:avLst/>
            </a:prstGeom>
            <a:noFill/>
            <a:ln w="12700">
              <a:noFill/>
              <a:miter lim="800000"/>
              <a:headEnd/>
              <a:tailEnd/>
            </a:ln>
          </p:spPr>
        </p:pic>
        <p:sp>
          <p:nvSpPr>
            <p:cNvPr id="104" name="Rectangle 37"/>
            <p:cNvSpPr>
              <a:spLocks noChangeArrowheads="1"/>
            </p:cNvSpPr>
            <p:nvPr/>
          </p:nvSpPr>
          <p:spPr bwMode="auto">
            <a:xfrm>
              <a:off x="7062941" y="2235750"/>
              <a:ext cx="1160546"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Background Processing</a:t>
              </a:r>
              <a:endParaRPr lang="en-US" sz="1400" dirty="0">
                <a:solidFill>
                  <a:srgbClr val="FFFFFF"/>
                </a:solidFill>
                <a:effectLst>
                  <a:outerShdw blurRad="38100" dist="38100" dir="2700000" algn="tl">
                    <a:srgbClr val="000000"/>
                  </a:outerShdw>
                </a:effectLst>
                <a:latin typeface="Segoe"/>
              </a:endParaRPr>
            </a:p>
          </p:txBody>
        </p:sp>
        <p:pic>
          <p:nvPicPr>
            <p:cNvPr id="105" name="Picture 9"/>
            <p:cNvPicPr>
              <a:picLocks noChangeAspect="1" noChangeArrowheads="1"/>
            </p:cNvPicPr>
            <p:nvPr/>
          </p:nvPicPr>
          <p:blipFill>
            <a:blip r:embed="rId9" cstate="print"/>
            <a:srcRect/>
            <a:stretch>
              <a:fillRect/>
            </a:stretch>
          </p:blipFill>
          <p:spPr bwMode="auto">
            <a:xfrm>
              <a:off x="5234077" y="2004907"/>
              <a:ext cx="933486" cy="1303385"/>
            </a:xfrm>
            <a:prstGeom prst="rect">
              <a:avLst/>
            </a:prstGeom>
            <a:noFill/>
            <a:ln w="12700">
              <a:noFill/>
              <a:miter lim="800000"/>
              <a:headEnd/>
              <a:tailEnd/>
            </a:ln>
          </p:spPr>
        </p:pic>
        <p:sp>
          <p:nvSpPr>
            <p:cNvPr id="106" name="Rectangle 13"/>
            <p:cNvSpPr>
              <a:spLocks noChangeArrowheads="1"/>
            </p:cNvSpPr>
            <p:nvPr/>
          </p:nvSpPr>
          <p:spPr bwMode="auto">
            <a:xfrm>
              <a:off x="5267321" y="2004907"/>
              <a:ext cx="881156" cy="114300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Shared Service WCF Endpoint</a:t>
              </a:r>
            </a:p>
          </p:txBody>
        </p:sp>
      </p:grpSp>
      <p:sp>
        <p:nvSpPr>
          <p:cNvPr id="43" name="Up-Down Arrow 42"/>
          <p:cNvSpPr/>
          <p:nvPr/>
        </p:nvSpPr>
        <p:spPr>
          <a:xfrm>
            <a:off x="9246338" y="4756007"/>
            <a:ext cx="457081" cy="9707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Up-Down Arrow 43"/>
          <p:cNvSpPr/>
          <p:nvPr/>
        </p:nvSpPr>
        <p:spPr>
          <a:xfrm>
            <a:off x="3652728" y="4756007"/>
            <a:ext cx="457081" cy="97071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Up-Down Arrow 108"/>
          <p:cNvSpPr/>
          <p:nvPr/>
        </p:nvSpPr>
        <p:spPr>
          <a:xfrm>
            <a:off x="9240786" y="3789204"/>
            <a:ext cx="457081" cy="54961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251094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500"/>
                            </p:stCondLst>
                            <p:childTnLst>
                              <p:par>
                                <p:cTn id="14" presetID="26" presetClass="emph" presetSubtype="0" fill="hold" grpId="0" nodeType="afterEffect">
                                  <p:stCondLst>
                                    <p:cond delay="0"/>
                                  </p:stCondLst>
                                  <p:childTnLst>
                                    <p:animEffect transition="out" filter="fade">
                                      <p:cBhvr>
                                        <p:cTn id="15" dur="500" tmFilter="0, 0; .2, .5; .8, .5; 1, 0"/>
                                        <p:tgtEl>
                                          <p:spTgt spid="44"/>
                                        </p:tgtEl>
                                      </p:cBhvr>
                                    </p:animEffect>
                                    <p:animScale>
                                      <p:cBhvr>
                                        <p:cTn id="16" dur="250" autoRev="1" fill="hold"/>
                                        <p:tgtEl>
                                          <p:spTgt spid="44"/>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7"/>
                                        </p:tgtEl>
                                        <p:attrNameLst>
                                          <p:attrName>style.visibility</p:attrName>
                                        </p:attrNameLst>
                                      </p:cBhvr>
                                      <p:to>
                                        <p:strVal val="visible"/>
                                      </p:to>
                                    </p:set>
                                    <p:animEffect transition="in" filter="fade">
                                      <p:cBhvr>
                                        <p:cTn id="21" dur="500"/>
                                        <p:tgtEl>
                                          <p:spTgt spid="10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fade">
                                      <p:cBhvr>
                                        <p:cTn id="30" dur="500"/>
                                        <p:tgtEl>
                                          <p:spTgt spid="109"/>
                                        </p:tgtEl>
                                      </p:cBhvr>
                                    </p:animEffect>
                                  </p:childTnLst>
                                </p:cTn>
                              </p:par>
                            </p:childTnLst>
                          </p:cTn>
                        </p:par>
                        <p:par>
                          <p:cTn id="31" fill="hold">
                            <p:stCondLst>
                              <p:cond delay="1000"/>
                            </p:stCondLst>
                            <p:childTnLst>
                              <p:par>
                                <p:cTn id="32" presetID="26" presetClass="emph" presetSubtype="0" fill="hold" grpId="3" nodeType="afterEffect">
                                  <p:stCondLst>
                                    <p:cond delay="0"/>
                                  </p:stCondLst>
                                  <p:childTnLst>
                                    <p:animEffect transition="out" filter="fade">
                                      <p:cBhvr>
                                        <p:cTn id="33" dur="500" tmFilter="0, 0; .2, .5; .8, .5; 1, 0"/>
                                        <p:tgtEl>
                                          <p:spTgt spid="109"/>
                                        </p:tgtEl>
                                      </p:cBhvr>
                                    </p:animEffect>
                                    <p:animScale>
                                      <p:cBhvr>
                                        <p:cTn id="34" dur="250" autoRev="1" fill="hold"/>
                                        <p:tgtEl>
                                          <p:spTgt spid="109"/>
                                        </p:tgtEl>
                                      </p:cBhvr>
                                      <p:by x="105000" y="105000"/>
                                    </p:animScale>
                                  </p:childTnLst>
                                </p:cTn>
                              </p:par>
                            </p:childTnLst>
                          </p:cTn>
                        </p:par>
                        <p:par>
                          <p:cTn id="35" fill="hold">
                            <p:stCondLst>
                              <p:cond delay="1500"/>
                            </p:stCondLst>
                            <p:childTnLst>
                              <p:par>
                                <p:cTn id="36" presetID="26" presetClass="emph" presetSubtype="0" fill="hold" grpId="0" nodeType="afterEffect">
                                  <p:stCondLst>
                                    <p:cond delay="0"/>
                                  </p:stCondLst>
                                  <p:childTnLst>
                                    <p:animEffect transition="out" filter="fade">
                                      <p:cBhvr>
                                        <p:cTn id="37" dur="500" tmFilter="0, 0; .2, .5; .8, .5; 1, 0"/>
                                        <p:tgtEl>
                                          <p:spTgt spid="43"/>
                                        </p:tgtEl>
                                      </p:cBhvr>
                                    </p:animEffect>
                                    <p:animScale>
                                      <p:cBhvr>
                                        <p:cTn id="38" dur="250" autoRev="1" fill="hold"/>
                                        <p:tgtEl>
                                          <p:spTgt spid="43"/>
                                        </p:tgtEl>
                                      </p:cBhvr>
                                      <p:by x="105000" y="105000"/>
                                    </p:animScale>
                                  </p:childTnLst>
                                </p:cTn>
                              </p:par>
                            </p:childTnLst>
                          </p:cTn>
                        </p:par>
                        <p:par>
                          <p:cTn id="39" fill="hold">
                            <p:stCondLst>
                              <p:cond delay="2000"/>
                            </p:stCondLst>
                            <p:childTnLst>
                              <p:par>
                                <p:cTn id="40" presetID="26" presetClass="emph" presetSubtype="0" fill="hold" grpId="1" nodeType="afterEffect">
                                  <p:stCondLst>
                                    <p:cond delay="0"/>
                                  </p:stCondLst>
                                  <p:childTnLst>
                                    <p:animEffect transition="out" filter="fade">
                                      <p:cBhvr>
                                        <p:cTn id="41" dur="500" tmFilter="0, 0; .2, .5; .8, .5; 1, 0"/>
                                        <p:tgtEl>
                                          <p:spTgt spid="107"/>
                                        </p:tgtEl>
                                      </p:cBhvr>
                                    </p:animEffect>
                                    <p:animScale>
                                      <p:cBhvr>
                                        <p:cTn id="42" dur="250" autoRev="1" fill="hold"/>
                                        <p:tgtEl>
                                          <p:spTgt spid="107"/>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nodeType="clickEffect">
                                  <p:stCondLst>
                                    <p:cond delay="0"/>
                                  </p:stCondLst>
                                  <p:childTnLst>
                                    <p:anim calcmode="lin" valueType="num">
                                      <p:cBhvr>
                                        <p:cTn id="50" dur="1000"/>
                                        <p:tgtEl>
                                          <p:spTgt spid="36"/>
                                        </p:tgtEl>
                                        <p:attrNameLst>
                                          <p:attrName>ppt_w</p:attrName>
                                        </p:attrNameLst>
                                      </p:cBhvr>
                                      <p:tavLst>
                                        <p:tav tm="0">
                                          <p:val>
                                            <p:strVal val="ppt_w"/>
                                          </p:val>
                                        </p:tav>
                                        <p:tav tm="100000">
                                          <p:val>
                                            <p:fltVal val="0"/>
                                          </p:val>
                                        </p:tav>
                                      </p:tavLst>
                                    </p:anim>
                                    <p:anim calcmode="lin" valueType="num">
                                      <p:cBhvr>
                                        <p:cTn id="51" dur="1000"/>
                                        <p:tgtEl>
                                          <p:spTgt spid="36"/>
                                        </p:tgtEl>
                                        <p:attrNameLst>
                                          <p:attrName>ppt_h</p:attrName>
                                        </p:attrNameLst>
                                      </p:cBhvr>
                                      <p:tavLst>
                                        <p:tav tm="0">
                                          <p:val>
                                            <p:strVal val="ppt_h"/>
                                          </p:val>
                                        </p:tav>
                                        <p:tav tm="100000">
                                          <p:val>
                                            <p:fltVal val="0"/>
                                          </p:val>
                                        </p:tav>
                                      </p:tavLst>
                                    </p:anim>
                                    <p:anim calcmode="lin" valueType="num">
                                      <p:cBhvr>
                                        <p:cTn id="52" dur="1000"/>
                                        <p:tgtEl>
                                          <p:spTgt spid="36"/>
                                        </p:tgtEl>
                                        <p:attrNameLst>
                                          <p:attrName>style.rotation</p:attrName>
                                        </p:attrNameLst>
                                      </p:cBhvr>
                                      <p:tavLst>
                                        <p:tav tm="0">
                                          <p:val>
                                            <p:fltVal val="0"/>
                                          </p:val>
                                        </p:tav>
                                        <p:tav tm="100000">
                                          <p:val>
                                            <p:fltVal val="90"/>
                                          </p:val>
                                        </p:tav>
                                      </p:tavLst>
                                    </p:anim>
                                    <p:animEffect transition="out" filter="fade">
                                      <p:cBhvr>
                                        <p:cTn id="53" dur="1000"/>
                                        <p:tgtEl>
                                          <p:spTgt spid="36"/>
                                        </p:tgtEl>
                                      </p:cBhvr>
                                    </p:animEffect>
                                    <p:set>
                                      <p:cBhvr>
                                        <p:cTn id="54" dur="1" fill="hold">
                                          <p:stCondLst>
                                            <p:cond delay="999"/>
                                          </p:stCondLst>
                                        </p:cTn>
                                        <p:tgtEl>
                                          <p:spTgt spid="36"/>
                                        </p:tgtEl>
                                        <p:attrNameLst>
                                          <p:attrName>style.visibility</p:attrName>
                                        </p:attrNameLst>
                                      </p:cBhvr>
                                      <p:to>
                                        <p:strVal val="hidden"/>
                                      </p:to>
                                    </p:set>
                                  </p:childTnLst>
                                </p:cTn>
                              </p:par>
                              <p:par>
                                <p:cTn id="55" presetID="31" presetClass="exit" presetSubtype="0" fill="hold" nodeType="withEffect">
                                  <p:stCondLst>
                                    <p:cond delay="0"/>
                                  </p:stCondLst>
                                  <p:childTnLst>
                                    <p:anim calcmode="lin" valueType="num">
                                      <p:cBhvr>
                                        <p:cTn id="56" dur="1000"/>
                                        <p:tgtEl>
                                          <p:spTgt spid="37"/>
                                        </p:tgtEl>
                                        <p:attrNameLst>
                                          <p:attrName>ppt_w</p:attrName>
                                        </p:attrNameLst>
                                      </p:cBhvr>
                                      <p:tavLst>
                                        <p:tav tm="0">
                                          <p:val>
                                            <p:strVal val="ppt_w"/>
                                          </p:val>
                                        </p:tav>
                                        <p:tav tm="100000">
                                          <p:val>
                                            <p:fltVal val="0"/>
                                          </p:val>
                                        </p:tav>
                                      </p:tavLst>
                                    </p:anim>
                                    <p:anim calcmode="lin" valueType="num">
                                      <p:cBhvr>
                                        <p:cTn id="57" dur="1000"/>
                                        <p:tgtEl>
                                          <p:spTgt spid="37"/>
                                        </p:tgtEl>
                                        <p:attrNameLst>
                                          <p:attrName>ppt_h</p:attrName>
                                        </p:attrNameLst>
                                      </p:cBhvr>
                                      <p:tavLst>
                                        <p:tav tm="0">
                                          <p:val>
                                            <p:strVal val="ppt_h"/>
                                          </p:val>
                                        </p:tav>
                                        <p:tav tm="100000">
                                          <p:val>
                                            <p:fltVal val="0"/>
                                          </p:val>
                                        </p:tav>
                                      </p:tavLst>
                                    </p:anim>
                                    <p:anim calcmode="lin" valueType="num">
                                      <p:cBhvr>
                                        <p:cTn id="58" dur="1000"/>
                                        <p:tgtEl>
                                          <p:spTgt spid="37"/>
                                        </p:tgtEl>
                                        <p:attrNameLst>
                                          <p:attrName>style.rotation</p:attrName>
                                        </p:attrNameLst>
                                      </p:cBhvr>
                                      <p:tavLst>
                                        <p:tav tm="0">
                                          <p:val>
                                            <p:fltVal val="0"/>
                                          </p:val>
                                        </p:tav>
                                        <p:tav tm="100000">
                                          <p:val>
                                            <p:fltVal val="90"/>
                                          </p:val>
                                        </p:tav>
                                      </p:tavLst>
                                    </p:anim>
                                    <p:animEffect transition="out" filter="fade">
                                      <p:cBhvr>
                                        <p:cTn id="59" dur="1000"/>
                                        <p:tgtEl>
                                          <p:spTgt spid="37"/>
                                        </p:tgtEl>
                                      </p:cBhvr>
                                    </p:animEffect>
                                    <p:set>
                                      <p:cBhvr>
                                        <p:cTn id="60" dur="1" fill="hold">
                                          <p:stCondLst>
                                            <p:cond delay="999"/>
                                          </p:stCondLst>
                                        </p:cTn>
                                        <p:tgtEl>
                                          <p:spTgt spid="37"/>
                                        </p:tgtEl>
                                        <p:attrNameLst>
                                          <p:attrName>style.visibility</p:attrName>
                                        </p:attrNameLst>
                                      </p:cBhvr>
                                      <p:to>
                                        <p:strVal val="hidden"/>
                                      </p:to>
                                    </p:set>
                                  </p:childTnLst>
                                </p:cTn>
                              </p:par>
                              <p:par>
                                <p:cTn id="61" presetID="31" presetClass="exit" presetSubtype="0" fill="hold" grpId="1" nodeType="withEffect">
                                  <p:stCondLst>
                                    <p:cond delay="0"/>
                                  </p:stCondLst>
                                  <p:childTnLst>
                                    <p:anim calcmode="lin" valueType="num">
                                      <p:cBhvr>
                                        <p:cTn id="62" dur="1000"/>
                                        <p:tgtEl>
                                          <p:spTgt spid="109"/>
                                        </p:tgtEl>
                                        <p:attrNameLst>
                                          <p:attrName>ppt_w</p:attrName>
                                        </p:attrNameLst>
                                      </p:cBhvr>
                                      <p:tavLst>
                                        <p:tav tm="0">
                                          <p:val>
                                            <p:strVal val="ppt_w"/>
                                          </p:val>
                                        </p:tav>
                                        <p:tav tm="100000">
                                          <p:val>
                                            <p:fltVal val="0"/>
                                          </p:val>
                                        </p:tav>
                                      </p:tavLst>
                                    </p:anim>
                                    <p:anim calcmode="lin" valueType="num">
                                      <p:cBhvr>
                                        <p:cTn id="63" dur="1000"/>
                                        <p:tgtEl>
                                          <p:spTgt spid="109"/>
                                        </p:tgtEl>
                                        <p:attrNameLst>
                                          <p:attrName>ppt_h</p:attrName>
                                        </p:attrNameLst>
                                      </p:cBhvr>
                                      <p:tavLst>
                                        <p:tav tm="0">
                                          <p:val>
                                            <p:strVal val="ppt_h"/>
                                          </p:val>
                                        </p:tav>
                                        <p:tav tm="100000">
                                          <p:val>
                                            <p:fltVal val="0"/>
                                          </p:val>
                                        </p:tav>
                                      </p:tavLst>
                                    </p:anim>
                                    <p:anim calcmode="lin" valueType="num">
                                      <p:cBhvr>
                                        <p:cTn id="64" dur="1000"/>
                                        <p:tgtEl>
                                          <p:spTgt spid="109"/>
                                        </p:tgtEl>
                                        <p:attrNameLst>
                                          <p:attrName>style.rotation</p:attrName>
                                        </p:attrNameLst>
                                      </p:cBhvr>
                                      <p:tavLst>
                                        <p:tav tm="0">
                                          <p:val>
                                            <p:fltVal val="0"/>
                                          </p:val>
                                        </p:tav>
                                        <p:tav tm="100000">
                                          <p:val>
                                            <p:fltVal val="90"/>
                                          </p:val>
                                        </p:tav>
                                      </p:tavLst>
                                    </p:anim>
                                    <p:animEffect transition="out" filter="fade">
                                      <p:cBhvr>
                                        <p:cTn id="65" dur="1000"/>
                                        <p:tgtEl>
                                          <p:spTgt spid="109"/>
                                        </p:tgtEl>
                                      </p:cBhvr>
                                    </p:animEffect>
                                    <p:set>
                                      <p:cBhvr>
                                        <p:cTn id="66" dur="1" fill="hold">
                                          <p:stCondLst>
                                            <p:cond delay="999"/>
                                          </p:stCondLst>
                                        </p:cTn>
                                        <p:tgtEl>
                                          <p:spTgt spid="109"/>
                                        </p:tgtEl>
                                        <p:attrNameLst>
                                          <p:attrName>style.visibility</p:attrName>
                                        </p:attrNameLst>
                                      </p:cBhvr>
                                      <p:to>
                                        <p:strVal val="hidden"/>
                                      </p:to>
                                    </p:set>
                                  </p:childTnLst>
                                </p:cTn>
                              </p:par>
                              <p:par>
                                <p:cTn id="67" presetID="31" presetClass="exit" presetSubtype="0" fill="hold" grpId="0" nodeType="withEffect">
                                  <p:stCondLst>
                                    <p:cond delay="0"/>
                                  </p:stCondLst>
                                  <p:childTnLst>
                                    <p:anim calcmode="lin" valueType="num">
                                      <p:cBhvr>
                                        <p:cTn id="68" dur="1000"/>
                                        <p:tgtEl>
                                          <p:spTgt spid="69"/>
                                        </p:tgtEl>
                                        <p:attrNameLst>
                                          <p:attrName>ppt_w</p:attrName>
                                        </p:attrNameLst>
                                      </p:cBhvr>
                                      <p:tavLst>
                                        <p:tav tm="0">
                                          <p:val>
                                            <p:strVal val="ppt_w"/>
                                          </p:val>
                                        </p:tav>
                                        <p:tav tm="100000">
                                          <p:val>
                                            <p:fltVal val="0"/>
                                          </p:val>
                                        </p:tav>
                                      </p:tavLst>
                                    </p:anim>
                                    <p:anim calcmode="lin" valueType="num">
                                      <p:cBhvr>
                                        <p:cTn id="69" dur="1000"/>
                                        <p:tgtEl>
                                          <p:spTgt spid="69"/>
                                        </p:tgtEl>
                                        <p:attrNameLst>
                                          <p:attrName>ppt_h</p:attrName>
                                        </p:attrNameLst>
                                      </p:cBhvr>
                                      <p:tavLst>
                                        <p:tav tm="0">
                                          <p:val>
                                            <p:strVal val="ppt_h"/>
                                          </p:val>
                                        </p:tav>
                                        <p:tav tm="100000">
                                          <p:val>
                                            <p:fltVal val="0"/>
                                          </p:val>
                                        </p:tav>
                                      </p:tavLst>
                                    </p:anim>
                                    <p:anim calcmode="lin" valueType="num">
                                      <p:cBhvr>
                                        <p:cTn id="70" dur="1000"/>
                                        <p:tgtEl>
                                          <p:spTgt spid="69"/>
                                        </p:tgtEl>
                                        <p:attrNameLst>
                                          <p:attrName>style.rotation</p:attrName>
                                        </p:attrNameLst>
                                      </p:cBhvr>
                                      <p:tavLst>
                                        <p:tav tm="0">
                                          <p:val>
                                            <p:fltVal val="0"/>
                                          </p:val>
                                        </p:tav>
                                        <p:tav tm="100000">
                                          <p:val>
                                            <p:fltVal val="90"/>
                                          </p:val>
                                        </p:tav>
                                      </p:tavLst>
                                    </p:anim>
                                    <p:animEffect transition="out" filter="fade">
                                      <p:cBhvr>
                                        <p:cTn id="71" dur="1000"/>
                                        <p:tgtEl>
                                          <p:spTgt spid="69"/>
                                        </p:tgtEl>
                                      </p:cBhvr>
                                    </p:animEffect>
                                    <p:set>
                                      <p:cBhvr>
                                        <p:cTn id="72" dur="1" fill="hold">
                                          <p:stCondLst>
                                            <p:cond delay="999"/>
                                          </p:stCondLst>
                                        </p:cTn>
                                        <p:tgtEl>
                                          <p:spTgt spid="69"/>
                                        </p:tgtEl>
                                        <p:attrNameLst>
                                          <p:attrName>style.visibility</p:attrName>
                                        </p:attrNameLst>
                                      </p:cBhvr>
                                      <p:to>
                                        <p:strVal val="hidden"/>
                                      </p:to>
                                    </p:set>
                                  </p:childTnLst>
                                </p:cTn>
                              </p:par>
                            </p:childTnLst>
                          </p:cTn>
                        </p:par>
                        <p:par>
                          <p:cTn id="73" fill="hold">
                            <p:stCondLst>
                              <p:cond delay="1000"/>
                            </p:stCondLst>
                            <p:childTnLst>
                              <p:par>
                                <p:cTn id="74" presetID="10"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par>
                          <p:cTn id="77" fill="hold">
                            <p:stCondLst>
                              <p:cond delay="1500"/>
                            </p:stCondLst>
                            <p:childTnLst>
                              <p:par>
                                <p:cTn id="78" presetID="10" presetClass="entr" presetSubtype="0"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childTnLst>
                          </p:cTn>
                        </p:par>
                        <p:par>
                          <p:cTn id="81" fill="hold">
                            <p:stCondLst>
                              <p:cond delay="2000"/>
                            </p:stCondLst>
                            <p:childTnLst>
                              <p:par>
                                <p:cTn id="82" presetID="10" presetClass="entr" presetSubtype="0" fill="hold" grpId="2" nodeType="after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7" grpId="1" animBg="1"/>
      <p:bldP spid="69" grpId="0" animBg="1"/>
      <p:bldP spid="69" grpId="1" animBg="1"/>
      <p:bldP spid="110" grpId="0" animBg="1"/>
      <p:bldP spid="43" grpId="0" animBg="1"/>
      <p:bldP spid="44" grpId="0" animBg="1"/>
      <p:bldP spid="109" grpId="0" animBg="1"/>
      <p:bldP spid="109" grpId="1" animBg="1"/>
      <p:bldP spid="109" grpId="2" animBg="1"/>
      <p:bldP spid="109" grpId="3"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366685" y="1141719"/>
            <a:ext cx="4204062" cy="3515591"/>
            <a:chOff x="780425" y="971814"/>
            <a:chExt cx="3176091" cy="3665459"/>
          </a:xfrm>
        </p:grpSpPr>
        <p:pic>
          <p:nvPicPr>
            <p:cNvPr id="79" name="Picture 2"/>
            <p:cNvPicPr>
              <a:picLocks noChangeAspect="1" noChangeArrowheads="1"/>
            </p:cNvPicPr>
            <p:nvPr/>
          </p:nvPicPr>
          <p:blipFill>
            <a:blip r:embed="rId3" cstate="print"/>
            <a:srcRect/>
            <a:stretch>
              <a:fillRect/>
            </a:stretch>
          </p:blipFill>
          <p:spPr bwMode="auto">
            <a:xfrm>
              <a:off x="780425" y="971814"/>
              <a:ext cx="3176091" cy="3665459"/>
            </a:xfrm>
            <a:prstGeom prst="rect">
              <a:avLst/>
            </a:prstGeom>
            <a:noFill/>
            <a:ln w="12700">
              <a:noFill/>
              <a:miter lim="800000"/>
              <a:headEnd/>
              <a:tailEnd/>
            </a:ln>
          </p:spPr>
        </p:pic>
        <p:grpSp>
          <p:nvGrpSpPr>
            <p:cNvPr id="83" name="Group 14"/>
            <p:cNvGrpSpPr>
              <a:grpSpLocks/>
            </p:cNvGrpSpPr>
            <p:nvPr/>
          </p:nvGrpSpPr>
          <p:grpSpPr bwMode="auto">
            <a:xfrm>
              <a:off x="940906" y="3957216"/>
              <a:ext cx="2995514" cy="577660"/>
              <a:chOff x="220" y="2834"/>
              <a:chExt cx="2138" cy="378"/>
            </a:xfrm>
          </p:grpSpPr>
          <p:pic>
            <p:nvPicPr>
              <p:cNvPr id="86" name="Picture 15"/>
              <p:cNvPicPr>
                <a:picLocks noChangeAspect="1" noChangeArrowheads="1"/>
              </p:cNvPicPr>
              <p:nvPr/>
            </p:nvPicPr>
            <p:blipFill>
              <a:blip r:embed="rId4" cstate="print"/>
              <a:srcRect/>
              <a:stretch>
                <a:fillRect/>
              </a:stretch>
            </p:blipFill>
            <p:spPr bwMode="auto">
              <a:xfrm>
                <a:off x="220" y="2834"/>
                <a:ext cx="2138" cy="378"/>
              </a:xfrm>
              <a:prstGeom prst="rect">
                <a:avLst/>
              </a:prstGeom>
              <a:noFill/>
              <a:ln w="12700">
                <a:noFill/>
                <a:miter lim="800000"/>
                <a:headEnd/>
                <a:tailEnd/>
              </a:ln>
            </p:spPr>
          </p:pic>
          <p:sp>
            <p:nvSpPr>
              <p:cNvPr id="87" name="Rectangle 16"/>
              <p:cNvSpPr>
                <a:spLocks noChangeArrowheads="1"/>
              </p:cNvSpPr>
              <p:nvPr/>
            </p:nvSpPr>
            <p:spPr bwMode="auto">
              <a:xfrm>
                <a:off x="318" y="2903"/>
                <a:ext cx="1956" cy="107"/>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200" dirty="0" smtClean="0">
                    <a:solidFill>
                      <a:srgbClr val="FFFFFF"/>
                    </a:solidFill>
                    <a:latin typeface="Segoe"/>
                  </a:rPr>
                  <a:t>SharePoint </a:t>
                </a:r>
                <a:r>
                  <a:rPr lang="en-US" sz="1200" dirty="0">
                    <a:solidFill>
                      <a:srgbClr val="FFFFFF"/>
                    </a:solidFill>
                    <a:latin typeface="Segoe"/>
                  </a:rPr>
                  <a:t>Object Model</a:t>
                </a:r>
                <a:endParaRPr lang="en-US" sz="1600" dirty="0">
                  <a:solidFill>
                    <a:srgbClr val="FFFFFF"/>
                  </a:solidFill>
                  <a:effectLst>
                    <a:outerShdw blurRad="38100" dist="38100" dir="2700000" algn="tl">
                      <a:srgbClr val="000000"/>
                    </a:outerShdw>
                  </a:effectLst>
                  <a:latin typeface="Segoe"/>
                </a:endParaRPr>
              </a:p>
            </p:txBody>
          </p:sp>
        </p:grpSp>
        <p:sp>
          <p:nvSpPr>
            <p:cNvPr id="85" name="Text Box 6"/>
            <p:cNvSpPr txBox="1">
              <a:spLocks noChangeArrowheads="1"/>
            </p:cNvSpPr>
            <p:nvPr/>
          </p:nvSpPr>
          <p:spPr bwMode="auto">
            <a:xfrm>
              <a:off x="1179334" y="1066063"/>
              <a:ext cx="2544768" cy="327315"/>
            </a:xfrm>
            <a:prstGeom prst="rect">
              <a:avLst/>
            </a:prstGeom>
            <a:noFill/>
            <a:ln w="12700">
              <a:noFill/>
              <a:miter lim="800000"/>
              <a:headEnd/>
              <a:tailEnd/>
            </a:ln>
            <a:effectLst/>
          </p:spPr>
          <p:txBody>
            <a:bodyPr wrap="square" lIns="0" tIns="0" rIns="0" bIns="0" anchor="ctr">
              <a:spAutoFit/>
            </a:bodyPr>
            <a:lstStyle/>
            <a:p>
              <a:pPr defTabSz="914099">
                <a:lnSpc>
                  <a:spcPct val="85000"/>
                </a:lnSpc>
                <a:spcBef>
                  <a:spcPct val="20000"/>
                </a:spcBef>
                <a:defRPr/>
              </a:pPr>
              <a:r>
                <a:rPr lang="en-US" sz="2400" dirty="0" smtClean="0">
                  <a:solidFill>
                    <a:srgbClr val="FFFFFF"/>
                  </a:solidFill>
                  <a:effectLst>
                    <a:outerShdw blurRad="38100" dist="38100" dir="2700000" algn="tl">
                      <a:srgbClr val="000000"/>
                    </a:outerShdw>
                  </a:effectLst>
                  <a:latin typeface="Segoe"/>
                </a:rPr>
                <a:t>  SharePoint 2010 WFE</a:t>
              </a:r>
              <a:endParaRPr lang="en-US" sz="2400" dirty="0">
                <a:solidFill>
                  <a:srgbClr val="FFFFFF"/>
                </a:solidFill>
                <a:effectLst>
                  <a:outerShdw blurRad="38100" dist="38100" dir="2700000" algn="tl">
                    <a:srgbClr val="000000"/>
                  </a:outerShdw>
                </a:effectLst>
                <a:latin typeface="Segoe"/>
              </a:endParaRPr>
            </a:p>
          </p:txBody>
        </p:sp>
      </p:grpSp>
      <p:pic>
        <p:nvPicPr>
          <p:cNvPr id="88" name="Picture 87"/>
          <p:cNvPicPr>
            <a:picLocks noChangeAspect="1" noChangeArrowheads="1"/>
          </p:cNvPicPr>
          <p:nvPr/>
        </p:nvPicPr>
        <p:blipFill>
          <a:blip r:embed="rId5" cstate="print"/>
          <a:srcRect/>
          <a:stretch>
            <a:fillRect/>
          </a:stretch>
        </p:blipFill>
        <p:spPr bwMode="auto">
          <a:xfrm>
            <a:off x="531812" y="1523029"/>
            <a:ext cx="3731298" cy="2453329"/>
          </a:xfrm>
          <a:prstGeom prst="rect">
            <a:avLst/>
          </a:prstGeom>
          <a:noFill/>
          <a:ln w="12700">
            <a:noFill/>
            <a:miter lim="800000"/>
            <a:headEnd/>
            <a:tailEnd/>
          </a:ln>
        </p:spPr>
      </p:pic>
      <p:pic>
        <p:nvPicPr>
          <p:cNvPr id="144" name="Picture 9"/>
          <p:cNvPicPr>
            <a:picLocks noChangeAspect="1" noChangeArrowheads="1"/>
          </p:cNvPicPr>
          <p:nvPr/>
        </p:nvPicPr>
        <p:blipFill>
          <a:blip r:embed="rId6" cstate="print"/>
          <a:srcRect/>
          <a:stretch>
            <a:fillRect/>
          </a:stretch>
        </p:blipFill>
        <p:spPr bwMode="auto">
          <a:xfrm>
            <a:off x="3269479" y="1869709"/>
            <a:ext cx="930833" cy="1813685"/>
          </a:xfrm>
          <a:prstGeom prst="rect">
            <a:avLst/>
          </a:prstGeom>
          <a:noFill/>
          <a:ln w="12700">
            <a:noFill/>
            <a:miter lim="800000"/>
            <a:headEnd/>
            <a:tailEnd/>
          </a:ln>
        </p:spPr>
      </p:pic>
      <p:sp>
        <p:nvSpPr>
          <p:cNvPr id="142" name="Rectangle 141"/>
          <p:cNvSpPr>
            <a:spLocks noChangeArrowheads="1"/>
          </p:cNvSpPr>
          <p:nvPr/>
        </p:nvSpPr>
        <p:spPr bwMode="auto">
          <a:xfrm>
            <a:off x="1118728" y="1634752"/>
            <a:ext cx="2466381" cy="209288"/>
          </a:xfrm>
          <a:prstGeom prst="rect">
            <a:avLst/>
          </a:prstGeom>
          <a:noFill/>
          <a:ln w="9525">
            <a:noFill/>
            <a:miter lim="800000"/>
            <a:headEnd/>
            <a:tailEnd/>
          </a:ln>
        </p:spPr>
        <p:txBody>
          <a:bodyPr wrap="none" lIns="0" tIns="0" rIns="0" bIns="0">
            <a:spAutoFit/>
          </a:bodyPr>
          <a:lstStyle/>
          <a:p>
            <a:pPr algn="ctr" defTabSz="912813">
              <a:lnSpc>
                <a:spcPct val="85000"/>
              </a:lnSpc>
              <a:spcBef>
                <a:spcPct val="20000"/>
              </a:spcBef>
            </a:pPr>
            <a:r>
              <a:rPr lang="en-US" sz="1600" dirty="0" smtClean="0">
                <a:solidFill>
                  <a:srgbClr val="FFFFFF"/>
                </a:solidFill>
                <a:latin typeface="Segoe" pitchFamily="34" charset="0"/>
              </a:rPr>
              <a:t>SSRS in Web Application 1</a:t>
            </a:r>
            <a:endParaRPr lang="en-US" sz="1600" dirty="0">
              <a:solidFill>
                <a:srgbClr val="FFFFFF"/>
              </a:solidFill>
              <a:latin typeface="Segoe" pitchFamily="34" charset="0"/>
            </a:endParaRPr>
          </a:p>
        </p:txBody>
      </p:sp>
      <p:grpSp>
        <p:nvGrpSpPr>
          <p:cNvPr id="107" name="Group 106"/>
          <p:cNvGrpSpPr/>
          <p:nvPr/>
        </p:nvGrpSpPr>
        <p:grpSpPr>
          <a:xfrm>
            <a:off x="7386295" y="1141719"/>
            <a:ext cx="4837070" cy="3380667"/>
            <a:chOff x="4851420" y="1008054"/>
            <a:chExt cx="3743865" cy="3665459"/>
          </a:xfrm>
        </p:grpSpPr>
        <p:grpSp>
          <p:nvGrpSpPr>
            <p:cNvPr id="108" name="Group 24"/>
            <p:cNvGrpSpPr>
              <a:grpSpLocks/>
            </p:cNvGrpSpPr>
            <p:nvPr/>
          </p:nvGrpSpPr>
          <p:grpSpPr bwMode="auto">
            <a:xfrm>
              <a:off x="4851420" y="1008054"/>
              <a:ext cx="3743865" cy="3665459"/>
              <a:chOff x="2809" y="1166"/>
              <a:chExt cx="2647" cy="2512"/>
            </a:xfrm>
          </p:grpSpPr>
          <p:pic>
            <p:nvPicPr>
              <p:cNvPr id="112" name="Picture 25"/>
              <p:cNvPicPr>
                <a:picLocks noChangeAspect="1" noChangeArrowheads="1"/>
              </p:cNvPicPr>
              <p:nvPr/>
            </p:nvPicPr>
            <p:blipFill>
              <a:blip r:embed="rId7" cstate="print"/>
              <a:srcRect/>
              <a:stretch>
                <a:fillRect/>
              </a:stretch>
            </p:blipFill>
            <p:spPr bwMode="auto">
              <a:xfrm>
                <a:off x="2809" y="1166"/>
                <a:ext cx="2647" cy="2512"/>
              </a:xfrm>
              <a:prstGeom prst="rect">
                <a:avLst/>
              </a:prstGeom>
              <a:noFill/>
              <a:ln w="12700">
                <a:noFill/>
                <a:miter lim="800000"/>
                <a:headEnd/>
                <a:tailEnd/>
              </a:ln>
            </p:spPr>
          </p:pic>
          <p:sp>
            <p:nvSpPr>
              <p:cNvPr id="113" name="Text Box 26"/>
              <p:cNvSpPr txBox="1">
                <a:spLocks noChangeArrowheads="1"/>
              </p:cNvSpPr>
              <p:nvPr/>
            </p:nvSpPr>
            <p:spPr bwMode="auto">
              <a:xfrm>
                <a:off x="3042" y="1237"/>
                <a:ext cx="2189" cy="233"/>
              </a:xfrm>
              <a:prstGeom prst="rect">
                <a:avLst/>
              </a:prstGeom>
              <a:noFill/>
              <a:ln w="12700">
                <a:noFill/>
                <a:miter lim="800000"/>
                <a:headEnd/>
                <a:tailEnd/>
              </a:ln>
              <a:effectLst/>
            </p:spPr>
            <p:txBody>
              <a:bodyPr wrap="square" lIns="0" tIns="0" rIns="0" bIns="0" anchor="ctr">
                <a:spAutoFit/>
              </a:bodyPr>
              <a:lstStyle/>
              <a:p>
                <a:pPr defTabSz="914099">
                  <a:lnSpc>
                    <a:spcPct val="85000"/>
                  </a:lnSpc>
                  <a:spcBef>
                    <a:spcPct val="20000"/>
                  </a:spcBef>
                  <a:defRPr/>
                </a:pPr>
                <a:r>
                  <a:rPr lang="en-US" sz="2400" dirty="0" err="1" smtClean="0">
                    <a:solidFill>
                      <a:srgbClr val="FFFFFF"/>
                    </a:solidFill>
                    <a:effectLst>
                      <a:outerShdw blurRad="38100" dist="38100" dir="2700000" algn="tl">
                        <a:srgbClr val="000000"/>
                      </a:outerShdw>
                    </a:effectLst>
                    <a:latin typeface="Segoe"/>
                  </a:rPr>
                  <a:t>Shp</a:t>
                </a:r>
                <a:r>
                  <a:rPr lang="en-US" sz="2400" dirty="0" smtClean="0">
                    <a:solidFill>
                      <a:srgbClr val="FFFFFF"/>
                    </a:solidFill>
                    <a:effectLst>
                      <a:outerShdw blurRad="38100" dist="38100" dir="2700000" algn="tl">
                        <a:srgbClr val="000000"/>
                      </a:outerShdw>
                    </a:effectLst>
                    <a:latin typeface="Segoe"/>
                  </a:rPr>
                  <a:t> App Server 1</a:t>
                </a:r>
                <a:endParaRPr lang="en-US" sz="2400" dirty="0">
                  <a:solidFill>
                    <a:srgbClr val="FFFFFF"/>
                  </a:solidFill>
                  <a:effectLst>
                    <a:outerShdw blurRad="38100" dist="38100" dir="2700000" algn="tl">
                      <a:srgbClr val="000000"/>
                    </a:outerShdw>
                  </a:effectLst>
                  <a:latin typeface="Segoe"/>
                </a:endParaRPr>
              </a:p>
            </p:txBody>
          </p:sp>
        </p:grpSp>
        <p:grpSp>
          <p:nvGrpSpPr>
            <p:cNvPr id="109" name="Group 42"/>
            <p:cNvGrpSpPr>
              <a:grpSpLocks/>
            </p:cNvGrpSpPr>
            <p:nvPr/>
          </p:nvGrpSpPr>
          <p:grpSpPr bwMode="auto">
            <a:xfrm>
              <a:off x="4944199" y="3948729"/>
              <a:ext cx="3583511" cy="616470"/>
              <a:chOff x="301" y="2183"/>
              <a:chExt cx="1956" cy="378"/>
            </a:xfrm>
          </p:grpSpPr>
          <p:pic>
            <p:nvPicPr>
              <p:cNvPr id="110" name="Picture 43"/>
              <p:cNvPicPr>
                <a:picLocks noChangeAspect="1" noChangeArrowheads="1"/>
              </p:cNvPicPr>
              <p:nvPr/>
            </p:nvPicPr>
            <p:blipFill>
              <a:blip r:embed="rId4" cstate="print"/>
              <a:srcRect/>
              <a:stretch>
                <a:fillRect/>
              </a:stretch>
            </p:blipFill>
            <p:spPr bwMode="auto">
              <a:xfrm>
                <a:off x="301" y="2183"/>
                <a:ext cx="1956" cy="378"/>
              </a:xfrm>
              <a:prstGeom prst="rect">
                <a:avLst/>
              </a:prstGeom>
              <a:noFill/>
              <a:ln w="12700">
                <a:noFill/>
                <a:miter lim="800000"/>
                <a:headEnd/>
                <a:tailEnd/>
              </a:ln>
            </p:spPr>
          </p:pic>
          <p:sp>
            <p:nvSpPr>
              <p:cNvPr id="111" name="Rectangle 44"/>
              <p:cNvSpPr>
                <a:spLocks noChangeArrowheads="1"/>
              </p:cNvSpPr>
              <p:nvPr/>
            </p:nvSpPr>
            <p:spPr bwMode="auto">
              <a:xfrm>
                <a:off x="615" y="2331"/>
                <a:ext cx="1318" cy="96"/>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100" dirty="0">
                    <a:solidFill>
                      <a:srgbClr val="FFFFFF"/>
                    </a:solidFill>
                    <a:latin typeface="Segoe"/>
                  </a:rPr>
                  <a:t>SharePoint Object Model</a:t>
                </a:r>
                <a:endParaRPr lang="en-US" sz="1400" dirty="0">
                  <a:solidFill>
                    <a:srgbClr val="FFFFFF"/>
                  </a:solidFill>
                  <a:effectLst>
                    <a:outerShdw blurRad="38100" dist="38100" dir="2700000" algn="tl">
                      <a:srgbClr val="000000"/>
                    </a:outerShdw>
                  </a:effectLst>
                  <a:latin typeface="Segoe"/>
                </a:endParaRPr>
              </a:p>
            </p:txBody>
          </p:sp>
        </p:grpSp>
      </p:grpSp>
      <p:grpSp>
        <p:nvGrpSpPr>
          <p:cNvPr id="3" name="Group 2"/>
          <p:cNvGrpSpPr/>
          <p:nvPr/>
        </p:nvGrpSpPr>
        <p:grpSpPr>
          <a:xfrm>
            <a:off x="7770812" y="1767840"/>
            <a:ext cx="4343400" cy="2020364"/>
            <a:chOff x="10514012" y="1828800"/>
            <a:chExt cx="4343400" cy="2020364"/>
          </a:xfrm>
        </p:grpSpPr>
        <p:pic>
          <p:nvPicPr>
            <p:cNvPr id="114" name="Picture 32"/>
            <p:cNvPicPr>
              <a:picLocks noChangeAspect="1" noChangeArrowheads="1"/>
            </p:cNvPicPr>
            <p:nvPr/>
          </p:nvPicPr>
          <p:blipFill>
            <a:blip r:embed="rId5" cstate="print"/>
            <a:srcRect/>
            <a:stretch>
              <a:fillRect/>
            </a:stretch>
          </p:blipFill>
          <p:spPr bwMode="auto">
            <a:xfrm>
              <a:off x="10514012" y="1828800"/>
              <a:ext cx="4343400" cy="2020364"/>
            </a:xfrm>
            <a:prstGeom prst="rect">
              <a:avLst/>
            </a:prstGeom>
            <a:noFill/>
            <a:ln w="12700">
              <a:noFill/>
              <a:miter lim="800000"/>
              <a:headEnd/>
              <a:tailEnd/>
            </a:ln>
          </p:spPr>
        </p:pic>
        <p:sp>
          <p:nvSpPr>
            <p:cNvPr id="115" name="Rectangle 33"/>
            <p:cNvSpPr>
              <a:spLocks noChangeArrowheads="1"/>
            </p:cNvSpPr>
            <p:nvPr/>
          </p:nvSpPr>
          <p:spPr bwMode="auto">
            <a:xfrm>
              <a:off x="10818812" y="1905000"/>
              <a:ext cx="3507525" cy="156966"/>
            </a:xfrm>
            <a:prstGeom prst="rect">
              <a:avLst/>
            </a:prstGeom>
            <a:noFill/>
            <a:ln w="9525">
              <a:noFill/>
              <a:miter lim="800000"/>
              <a:headEnd/>
              <a:tailEnd/>
            </a:ln>
          </p:spPr>
          <p:txBody>
            <a:bodyPr lIns="0" tIns="0" rIns="0" bIns="0">
              <a:spAutoFit/>
            </a:bodyPr>
            <a:lstStyle/>
            <a:p>
              <a:pPr algn="ctr" defTabSz="912813">
                <a:lnSpc>
                  <a:spcPct val="85000"/>
                </a:lnSpc>
                <a:spcBef>
                  <a:spcPct val="20000"/>
                </a:spcBef>
              </a:pPr>
              <a:r>
                <a:rPr lang="en-US" sz="1200" dirty="0" smtClean="0">
                  <a:solidFill>
                    <a:srgbClr val="FFFFFF"/>
                  </a:solidFill>
                  <a:latin typeface="Segoe" pitchFamily="34" charset="0"/>
                </a:rPr>
                <a:t>Service Application 1 (IIS Hosted)</a:t>
              </a:r>
            </a:p>
          </p:txBody>
        </p:sp>
        <p:grpSp>
          <p:nvGrpSpPr>
            <p:cNvPr id="2" name="Group 1"/>
            <p:cNvGrpSpPr/>
            <p:nvPr/>
          </p:nvGrpSpPr>
          <p:grpSpPr>
            <a:xfrm>
              <a:off x="10641985" y="2133600"/>
              <a:ext cx="4063027" cy="1676401"/>
              <a:chOff x="12165985" y="2743199"/>
              <a:chExt cx="4063027" cy="1676401"/>
            </a:xfrm>
          </p:grpSpPr>
          <p:pic>
            <p:nvPicPr>
              <p:cNvPr id="94" name="Picture 34"/>
              <p:cNvPicPr>
                <a:picLocks noChangeAspect="1" noChangeArrowheads="1"/>
              </p:cNvPicPr>
              <p:nvPr/>
            </p:nvPicPr>
            <p:blipFill>
              <a:blip r:embed="rId8" cstate="print"/>
              <a:srcRect/>
              <a:stretch>
                <a:fillRect/>
              </a:stretch>
            </p:blipFill>
            <p:spPr bwMode="auto">
              <a:xfrm>
                <a:off x="12165985" y="4033835"/>
                <a:ext cx="2234618" cy="309564"/>
              </a:xfrm>
              <a:prstGeom prst="rect">
                <a:avLst/>
              </a:prstGeom>
              <a:noFill/>
              <a:ln w="12700">
                <a:noFill/>
                <a:miter lim="800000"/>
                <a:headEnd/>
                <a:tailEnd/>
              </a:ln>
            </p:spPr>
          </p:pic>
          <p:sp>
            <p:nvSpPr>
              <p:cNvPr id="95" name="Rectangle 35"/>
              <p:cNvSpPr>
                <a:spLocks noChangeArrowheads="1"/>
              </p:cNvSpPr>
              <p:nvPr/>
            </p:nvSpPr>
            <p:spPr bwMode="auto">
              <a:xfrm>
                <a:off x="12673853" y="4000719"/>
                <a:ext cx="1184467"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Security</a:t>
                </a:r>
                <a:endParaRPr lang="en-US" sz="1400" dirty="0">
                  <a:solidFill>
                    <a:srgbClr val="FFFFFF"/>
                  </a:solidFill>
                  <a:effectLst>
                    <a:outerShdw blurRad="38100" dist="38100" dir="2700000" algn="tl">
                      <a:srgbClr val="000000"/>
                    </a:outerShdw>
                  </a:effectLst>
                  <a:latin typeface="Segoe"/>
                </a:endParaRPr>
              </a:p>
            </p:txBody>
          </p:sp>
          <p:pic>
            <p:nvPicPr>
              <p:cNvPr id="96" name="Picture 36"/>
              <p:cNvPicPr>
                <a:picLocks noChangeAspect="1" noChangeArrowheads="1"/>
              </p:cNvPicPr>
              <p:nvPr/>
            </p:nvPicPr>
            <p:blipFill>
              <a:blip r:embed="rId9" cstate="print"/>
              <a:srcRect/>
              <a:stretch>
                <a:fillRect/>
              </a:stretch>
            </p:blipFill>
            <p:spPr bwMode="auto">
              <a:xfrm>
                <a:off x="14473161" y="3696237"/>
                <a:ext cx="1737390" cy="647162"/>
              </a:xfrm>
              <a:prstGeom prst="rect">
                <a:avLst/>
              </a:prstGeom>
              <a:noFill/>
              <a:ln w="12700">
                <a:noFill/>
                <a:miter lim="800000"/>
                <a:headEnd/>
                <a:tailEnd/>
              </a:ln>
            </p:spPr>
          </p:pic>
          <p:sp>
            <p:nvSpPr>
              <p:cNvPr id="99" name="Rectangle 37"/>
              <p:cNvSpPr>
                <a:spLocks noChangeArrowheads="1"/>
              </p:cNvSpPr>
              <p:nvPr/>
            </p:nvSpPr>
            <p:spPr bwMode="auto">
              <a:xfrm>
                <a:off x="14555546" y="3810000"/>
                <a:ext cx="154699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Data Management</a:t>
                </a:r>
              </a:p>
            </p:txBody>
          </p:sp>
          <p:pic>
            <p:nvPicPr>
              <p:cNvPr id="104" name="Picture 9"/>
              <p:cNvPicPr>
                <a:picLocks noChangeAspect="1" noChangeArrowheads="1"/>
              </p:cNvPicPr>
              <p:nvPr/>
            </p:nvPicPr>
            <p:blipFill>
              <a:blip r:embed="rId6" cstate="print"/>
              <a:srcRect/>
              <a:stretch>
                <a:fillRect/>
              </a:stretch>
            </p:blipFill>
            <p:spPr bwMode="auto">
              <a:xfrm>
                <a:off x="13486809" y="2757646"/>
                <a:ext cx="913794" cy="1243072"/>
              </a:xfrm>
              <a:prstGeom prst="rect">
                <a:avLst/>
              </a:prstGeom>
              <a:noFill/>
              <a:ln w="12700">
                <a:noFill/>
                <a:miter lim="800000"/>
                <a:headEnd/>
                <a:tailEnd/>
              </a:ln>
            </p:spPr>
          </p:pic>
          <p:sp>
            <p:nvSpPr>
              <p:cNvPr id="120" name="Rectangle 13"/>
              <p:cNvSpPr>
                <a:spLocks noChangeArrowheads="1"/>
              </p:cNvSpPr>
              <p:nvPr/>
            </p:nvSpPr>
            <p:spPr bwMode="auto">
              <a:xfrm>
                <a:off x="13486358" y="2778640"/>
                <a:ext cx="914246" cy="1222078"/>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and Alerting Service App Runtime </a:t>
                </a:r>
                <a:endParaRPr lang="en-US" sz="1400" dirty="0">
                  <a:solidFill>
                    <a:srgbClr val="FFFFFF"/>
                  </a:solidFill>
                  <a:effectLst>
                    <a:outerShdw blurRad="38100" dist="38100" dir="2700000" algn="tl">
                      <a:srgbClr val="000000"/>
                    </a:outerShdw>
                  </a:effectLst>
                  <a:latin typeface="Segoe"/>
                </a:endParaRPr>
              </a:p>
            </p:txBody>
          </p:sp>
          <p:pic>
            <p:nvPicPr>
              <p:cNvPr id="122" name="Picture 36"/>
              <p:cNvPicPr>
                <a:picLocks noChangeAspect="1" noChangeArrowheads="1"/>
              </p:cNvPicPr>
              <p:nvPr/>
            </p:nvPicPr>
            <p:blipFill>
              <a:blip r:embed="rId10" cstate="print"/>
              <a:srcRect/>
              <a:stretch>
                <a:fillRect/>
              </a:stretch>
            </p:blipFill>
            <p:spPr bwMode="auto">
              <a:xfrm>
                <a:off x="14491622" y="2743200"/>
                <a:ext cx="1737390" cy="915887"/>
              </a:xfrm>
              <a:prstGeom prst="rect">
                <a:avLst/>
              </a:prstGeom>
              <a:noFill/>
              <a:ln w="12700">
                <a:noFill/>
                <a:miter lim="800000"/>
                <a:headEnd/>
                <a:tailEnd/>
              </a:ln>
            </p:spPr>
          </p:pic>
          <p:sp>
            <p:nvSpPr>
              <p:cNvPr id="123" name="Rectangle 37"/>
              <p:cNvSpPr>
                <a:spLocks noChangeArrowheads="1"/>
              </p:cNvSpPr>
              <p:nvPr/>
            </p:nvSpPr>
            <p:spPr bwMode="auto">
              <a:xfrm>
                <a:off x="14603835" y="2974043"/>
                <a:ext cx="154699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Background Processing</a:t>
                </a:r>
                <a:endParaRPr lang="en-US" sz="1400" dirty="0">
                  <a:solidFill>
                    <a:srgbClr val="FFFFFF"/>
                  </a:solidFill>
                  <a:effectLst>
                    <a:outerShdw blurRad="38100" dist="38100" dir="2700000" algn="tl">
                      <a:srgbClr val="000000"/>
                    </a:outerShdw>
                  </a:effectLst>
                  <a:latin typeface="Segoe"/>
                </a:endParaRPr>
              </a:p>
            </p:txBody>
          </p:sp>
          <p:pic>
            <p:nvPicPr>
              <p:cNvPr id="124" name="Picture 9"/>
              <p:cNvPicPr>
                <a:picLocks noChangeAspect="1" noChangeArrowheads="1"/>
              </p:cNvPicPr>
              <p:nvPr/>
            </p:nvPicPr>
            <p:blipFill>
              <a:blip r:embed="rId6" cstate="print"/>
              <a:srcRect/>
              <a:stretch>
                <a:fillRect/>
              </a:stretch>
            </p:blipFill>
            <p:spPr bwMode="auto">
              <a:xfrm>
                <a:off x="12165985" y="2743200"/>
                <a:ext cx="1244324" cy="1303385"/>
              </a:xfrm>
              <a:prstGeom prst="rect">
                <a:avLst/>
              </a:prstGeom>
              <a:noFill/>
              <a:ln w="12700">
                <a:noFill/>
                <a:miter lim="800000"/>
                <a:headEnd/>
                <a:tailEnd/>
              </a:ln>
            </p:spPr>
          </p:pic>
          <p:sp>
            <p:nvSpPr>
              <p:cNvPr id="125" name="Rectangle 13"/>
              <p:cNvSpPr>
                <a:spLocks noChangeArrowheads="1"/>
              </p:cNvSpPr>
              <p:nvPr/>
            </p:nvSpPr>
            <p:spPr bwMode="auto">
              <a:xfrm>
                <a:off x="12210299" y="2743199"/>
                <a:ext cx="1174569" cy="114300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Shared Service WCF Endpoint</a:t>
                </a:r>
              </a:p>
            </p:txBody>
          </p:sp>
        </p:grpSp>
      </p:grpSp>
      <p:sp>
        <p:nvSpPr>
          <p:cNvPr id="105" name="Up-Down Arrow 104"/>
          <p:cNvSpPr/>
          <p:nvPr/>
        </p:nvSpPr>
        <p:spPr>
          <a:xfrm>
            <a:off x="833328" y="4599571"/>
            <a:ext cx="457081" cy="123776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Up-Down Arrow 105"/>
          <p:cNvSpPr/>
          <p:nvPr/>
        </p:nvSpPr>
        <p:spPr>
          <a:xfrm rot="16200000" flipH="1">
            <a:off x="5446624" y="680395"/>
            <a:ext cx="611956" cy="377679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1400" dirty="0" smtClean="0">
                <a:solidFill>
                  <a:schemeClr val="tx1"/>
                </a:solidFill>
              </a:rPr>
              <a:t>WCF</a:t>
            </a:r>
          </a:p>
          <a:p>
            <a:pPr algn="ctr">
              <a:defRPr/>
            </a:pPr>
            <a:endParaRPr lang="en-US" sz="1400" dirty="0" smtClean="0">
              <a:solidFill>
                <a:schemeClr val="tx1"/>
              </a:solidFill>
            </a:endParaRPr>
          </a:p>
          <a:p>
            <a:pPr algn="ctr">
              <a:defRPr/>
            </a:pPr>
            <a:r>
              <a:rPr lang="en-US" sz="1400" dirty="0" smtClean="0">
                <a:solidFill>
                  <a:schemeClr val="tx1"/>
                </a:solidFill>
              </a:rPr>
              <a:t>              Claims</a:t>
            </a:r>
            <a:endParaRPr lang="en-US" sz="1400" dirty="0">
              <a:solidFill>
                <a:schemeClr val="tx1"/>
              </a:solidFill>
            </a:endParaRPr>
          </a:p>
        </p:txBody>
      </p:sp>
      <p:sp>
        <p:nvSpPr>
          <p:cNvPr id="119" name="Up-Down Arrow 118"/>
          <p:cNvSpPr/>
          <p:nvPr/>
        </p:nvSpPr>
        <p:spPr>
          <a:xfrm>
            <a:off x="9611107" y="4304581"/>
            <a:ext cx="457081" cy="159898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p:cNvSpPr/>
          <p:nvPr/>
        </p:nvSpPr>
        <p:spPr bwMode="auto">
          <a:xfrm>
            <a:off x="5306748" y="1120795"/>
            <a:ext cx="6883664" cy="4761845"/>
          </a:xfrm>
          <a:prstGeom prst="rect">
            <a:avLst/>
          </a:prstGeom>
          <a:solidFill>
            <a:schemeClr val="bg1">
              <a:lumMod val="65000"/>
              <a:lumOff val="35000"/>
              <a:alpha val="81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202" name="Group 201"/>
          <p:cNvGrpSpPr/>
          <p:nvPr/>
        </p:nvGrpSpPr>
        <p:grpSpPr>
          <a:xfrm>
            <a:off x="6107495" y="1748376"/>
            <a:ext cx="4787517" cy="3380667"/>
            <a:chOff x="4851420" y="1008054"/>
            <a:chExt cx="3743865" cy="3665459"/>
          </a:xfrm>
        </p:grpSpPr>
        <p:grpSp>
          <p:nvGrpSpPr>
            <p:cNvPr id="203" name="Group 24"/>
            <p:cNvGrpSpPr>
              <a:grpSpLocks/>
            </p:cNvGrpSpPr>
            <p:nvPr/>
          </p:nvGrpSpPr>
          <p:grpSpPr bwMode="auto">
            <a:xfrm>
              <a:off x="4851420" y="1008054"/>
              <a:ext cx="3743865" cy="3665459"/>
              <a:chOff x="2809" y="1166"/>
              <a:chExt cx="2647" cy="2512"/>
            </a:xfrm>
          </p:grpSpPr>
          <p:pic>
            <p:nvPicPr>
              <p:cNvPr id="207" name="Picture 25"/>
              <p:cNvPicPr>
                <a:picLocks noChangeAspect="1" noChangeArrowheads="1"/>
              </p:cNvPicPr>
              <p:nvPr/>
            </p:nvPicPr>
            <p:blipFill>
              <a:blip r:embed="rId7" cstate="print"/>
              <a:srcRect/>
              <a:stretch>
                <a:fillRect/>
              </a:stretch>
            </p:blipFill>
            <p:spPr bwMode="auto">
              <a:xfrm>
                <a:off x="2809" y="1166"/>
                <a:ext cx="2647" cy="2512"/>
              </a:xfrm>
              <a:prstGeom prst="rect">
                <a:avLst/>
              </a:prstGeom>
              <a:noFill/>
              <a:ln w="12700">
                <a:noFill/>
                <a:miter lim="800000"/>
                <a:headEnd/>
                <a:tailEnd/>
              </a:ln>
            </p:spPr>
          </p:pic>
          <p:sp>
            <p:nvSpPr>
              <p:cNvPr id="208" name="Text Box 26"/>
              <p:cNvSpPr txBox="1">
                <a:spLocks noChangeArrowheads="1"/>
              </p:cNvSpPr>
              <p:nvPr/>
            </p:nvSpPr>
            <p:spPr bwMode="auto">
              <a:xfrm>
                <a:off x="3042" y="1237"/>
                <a:ext cx="2189" cy="233"/>
              </a:xfrm>
              <a:prstGeom prst="rect">
                <a:avLst/>
              </a:prstGeom>
              <a:noFill/>
              <a:ln w="12700">
                <a:noFill/>
                <a:miter lim="800000"/>
                <a:headEnd/>
                <a:tailEnd/>
              </a:ln>
              <a:effectLst/>
            </p:spPr>
            <p:txBody>
              <a:bodyPr wrap="square" lIns="0" tIns="0" rIns="0" bIns="0" anchor="ctr">
                <a:spAutoFit/>
              </a:bodyPr>
              <a:lstStyle/>
              <a:p>
                <a:pPr defTabSz="914099">
                  <a:lnSpc>
                    <a:spcPct val="85000"/>
                  </a:lnSpc>
                  <a:spcBef>
                    <a:spcPct val="20000"/>
                  </a:spcBef>
                  <a:defRPr/>
                </a:pPr>
                <a:r>
                  <a:rPr lang="en-US" sz="2400" dirty="0" err="1" smtClean="0">
                    <a:solidFill>
                      <a:srgbClr val="FFFFFF"/>
                    </a:solidFill>
                    <a:effectLst>
                      <a:outerShdw blurRad="38100" dist="38100" dir="2700000" algn="tl">
                        <a:srgbClr val="000000"/>
                      </a:outerShdw>
                    </a:effectLst>
                    <a:latin typeface="Segoe"/>
                  </a:rPr>
                  <a:t>Shp</a:t>
                </a:r>
                <a:r>
                  <a:rPr lang="en-US" sz="2400" dirty="0" smtClean="0">
                    <a:solidFill>
                      <a:srgbClr val="FFFFFF"/>
                    </a:solidFill>
                    <a:effectLst>
                      <a:outerShdw blurRad="38100" dist="38100" dir="2700000" algn="tl">
                        <a:srgbClr val="000000"/>
                      </a:outerShdw>
                    </a:effectLst>
                    <a:latin typeface="Segoe"/>
                  </a:rPr>
                  <a:t> App Server 2</a:t>
                </a:r>
                <a:endParaRPr lang="en-US" sz="2400" dirty="0">
                  <a:solidFill>
                    <a:srgbClr val="FFFFFF"/>
                  </a:solidFill>
                  <a:effectLst>
                    <a:outerShdw blurRad="38100" dist="38100" dir="2700000" algn="tl">
                      <a:srgbClr val="000000"/>
                    </a:outerShdw>
                  </a:effectLst>
                  <a:latin typeface="Segoe"/>
                </a:endParaRPr>
              </a:p>
            </p:txBody>
          </p:sp>
        </p:grpSp>
        <p:grpSp>
          <p:nvGrpSpPr>
            <p:cNvPr id="204" name="Group 42"/>
            <p:cNvGrpSpPr>
              <a:grpSpLocks/>
            </p:cNvGrpSpPr>
            <p:nvPr/>
          </p:nvGrpSpPr>
          <p:grpSpPr bwMode="auto">
            <a:xfrm>
              <a:off x="4944199" y="3948729"/>
              <a:ext cx="3583511" cy="616470"/>
              <a:chOff x="301" y="2183"/>
              <a:chExt cx="1956" cy="378"/>
            </a:xfrm>
          </p:grpSpPr>
          <p:pic>
            <p:nvPicPr>
              <p:cNvPr id="205" name="Picture 43"/>
              <p:cNvPicPr>
                <a:picLocks noChangeAspect="1" noChangeArrowheads="1"/>
              </p:cNvPicPr>
              <p:nvPr/>
            </p:nvPicPr>
            <p:blipFill>
              <a:blip r:embed="rId4" cstate="print"/>
              <a:srcRect/>
              <a:stretch>
                <a:fillRect/>
              </a:stretch>
            </p:blipFill>
            <p:spPr bwMode="auto">
              <a:xfrm>
                <a:off x="301" y="2183"/>
                <a:ext cx="1956" cy="378"/>
              </a:xfrm>
              <a:prstGeom prst="rect">
                <a:avLst/>
              </a:prstGeom>
              <a:noFill/>
              <a:ln w="12700">
                <a:noFill/>
                <a:miter lim="800000"/>
                <a:headEnd/>
                <a:tailEnd/>
              </a:ln>
            </p:spPr>
          </p:pic>
          <p:sp>
            <p:nvSpPr>
              <p:cNvPr id="206" name="Rectangle 44"/>
              <p:cNvSpPr>
                <a:spLocks noChangeArrowheads="1"/>
              </p:cNvSpPr>
              <p:nvPr/>
            </p:nvSpPr>
            <p:spPr bwMode="auto">
              <a:xfrm>
                <a:off x="615" y="2331"/>
                <a:ext cx="1318" cy="96"/>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100" dirty="0">
                    <a:solidFill>
                      <a:srgbClr val="FFFFFF"/>
                    </a:solidFill>
                    <a:latin typeface="Segoe"/>
                  </a:rPr>
                  <a:t>SharePoint Object Model</a:t>
                </a:r>
                <a:endParaRPr lang="en-US" sz="1400" dirty="0">
                  <a:solidFill>
                    <a:srgbClr val="FFFFFF"/>
                  </a:solidFill>
                  <a:effectLst>
                    <a:outerShdw blurRad="38100" dist="38100" dir="2700000" algn="tl">
                      <a:srgbClr val="000000"/>
                    </a:outerShdw>
                  </a:effectLst>
                  <a:latin typeface="Segoe"/>
                </a:endParaRPr>
              </a:p>
            </p:txBody>
          </p:sp>
        </p:grpSp>
      </p:grpSp>
      <p:sp>
        <p:nvSpPr>
          <p:cNvPr id="67" name="Footer Placeholder 3"/>
          <p:cNvSpPr txBox="1">
            <a:spLocks/>
          </p:cNvSpPr>
          <p:nvPr/>
        </p:nvSpPr>
        <p:spPr>
          <a:xfrm>
            <a:off x="4497359" y="6610783"/>
            <a:ext cx="3859795"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t>Microsoft Confidential</a:t>
            </a:r>
            <a:endParaRPr lang="en-US" dirty="0"/>
          </a:p>
        </p:txBody>
      </p:sp>
      <p:sp>
        <p:nvSpPr>
          <p:cNvPr id="59" name="Flowchart: Magnetic Disk 58"/>
          <p:cNvSpPr/>
          <p:nvPr/>
        </p:nvSpPr>
        <p:spPr>
          <a:xfrm>
            <a:off x="682751" y="5801317"/>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Flowchart: Magnetic Disk 59"/>
          <p:cNvSpPr/>
          <p:nvPr/>
        </p:nvSpPr>
        <p:spPr>
          <a:xfrm>
            <a:off x="1490723" y="5818924"/>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Flowchart: Magnetic Disk 65"/>
          <p:cNvSpPr/>
          <p:nvPr/>
        </p:nvSpPr>
        <p:spPr>
          <a:xfrm>
            <a:off x="2487994" y="5829315"/>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Flowchart: Magnetic Disk 67"/>
          <p:cNvSpPr/>
          <p:nvPr/>
        </p:nvSpPr>
        <p:spPr>
          <a:xfrm>
            <a:off x="3452946" y="5829315"/>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Flowchart: Magnetic Disk 69"/>
          <p:cNvSpPr/>
          <p:nvPr/>
        </p:nvSpPr>
        <p:spPr>
          <a:xfrm>
            <a:off x="4228600" y="5818924"/>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Flowchart: Magnetic Disk 70"/>
          <p:cNvSpPr/>
          <p:nvPr/>
        </p:nvSpPr>
        <p:spPr>
          <a:xfrm>
            <a:off x="5073510" y="5818924"/>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Flowchart: Magnetic Disk 71"/>
          <p:cNvSpPr/>
          <p:nvPr/>
        </p:nvSpPr>
        <p:spPr>
          <a:xfrm>
            <a:off x="5863015" y="5822099"/>
            <a:ext cx="286276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Rectangle 19"/>
          <p:cNvSpPr>
            <a:spLocks noChangeArrowheads="1"/>
          </p:cNvSpPr>
          <p:nvPr/>
        </p:nvSpPr>
        <p:spPr bwMode="auto">
          <a:xfrm>
            <a:off x="381149" y="6223592"/>
            <a:ext cx="8506949" cy="184150"/>
          </a:xfrm>
          <a:prstGeom prst="rect">
            <a:avLst/>
          </a:prstGeom>
          <a:noFill/>
          <a:ln w="9525">
            <a:noFill/>
            <a:miter lim="800000"/>
            <a:headEnd/>
            <a:tailEnd/>
          </a:ln>
        </p:spPr>
        <p:txBody>
          <a:bodyPr wrap="square" lIns="0" tIns="0" rIns="0" bIns="0">
            <a:spAutoFit/>
          </a:bodyPr>
          <a:lstStyle/>
          <a:p>
            <a:pP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                                      SharePoint </a:t>
            </a:r>
            <a:r>
              <a:rPr lang="en-US" sz="1400" dirty="0">
                <a:solidFill>
                  <a:srgbClr val="FFFFFF"/>
                </a:solidFill>
                <a:effectLst>
                  <a:outerShdw blurRad="38100" dist="38100" dir="2700000" algn="tl">
                    <a:srgbClr val="000000"/>
                  </a:outerShdw>
                </a:effectLst>
                <a:latin typeface="Segoe"/>
              </a:rPr>
              <a:t>Config / Content </a:t>
            </a:r>
            <a:r>
              <a:rPr lang="en-US" sz="1400" dirty="0" smtClean="0">
                <a:solidFill>
                  <a:srgbClr val="FFFFFF"/>
                </a:solidFill>
                <a:effectLst>
                  <a:outerShdw blurRad="38100" dist="38100" dir="2700000" algn="tl">
                    <a:srgbClr val="000000"/>
                  </a:outerShdw>
                </a:effectLst>
                <a:latin typeface="Segoe"/>
              </a:rPr>
              <a:t>DBs</a:t>
            </a:r>
            <a:endParaRPr lang="en-US" dirty="0">
              <a:solidFill>
                <a:srgbClr val="FFFFFF"/>
              </a:solidFill>
              <a:effectLst>
                <a:outerShdw blurRad="38100" dist="38100" dir="2700000" algn="tl">
                  <a:srgbClr val="000000"/>
                </a:outerShdw>
              </a:effectLst>
              <a:latin typeface="Segoe"/>
            </a:endParaRPr>
          </a:p>
        </p:txBody>
      </p:sp>
      <p:grpSp>
        <p:nvGrpSpPr>
          <p:cNvPr id="74" name="Group 73"/>
          <p:cNvGrpSpPr/>
          <p:nvPr/>
        </p:nvGrpSpPr>
        <p:grpSpPr>
          <a:xfrm>
            <a:off x="6297088" y="5818924"/>
            <a:ext cx="3338189" cy="914400"/>
            <a:chOff x="5285541" y="5438006"/>
            <a:chExt cx="1682173" cy="914400"/>
          </a:xfrm>
        </p:grpSpPr>
        <p:sp>
          <p:nvSpPr>
            <p:cNvPr id="75" name="Flowchart: Magnetic Disk 74"/>
            <p:cNvSpPr/>
            <p:nvPr/>
          </p:nvSpPr>
          <p:spPr>
            <a:xfrm>
              <a:off x="5525125" y="5438006"/>
              <a:ext cx="144258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Rectangle 75"/>
            <p:cNvSpPr/>
            <p:nvPr/>
          </p:nvSpPr>
          <p:spPr>
            <a:xfrm>
              <a:off x="5285541" y="5568237"/>
              <a:ext cx="1340155" cy="275460"/>
            </a:xfrm>
            <a:prstGeom prst="rect">
              <a:avLst/>
            </a:prstGeom>
          </p:spPr>
          <p:txBody>
            <a:bodyPr wrap="square">
              <a:spAutoFit/>
            </a:bodyPr>
            <a:lstStyle/>
            <a:p>
              <a:pPr defTabSz="914099">
                <a:lnSpc>
                  <a:spcPct val="85000"/>
                </a:lnSpc>
                <a:spcBef>
                  <a:spcPct val="20000"/>
                </a:spcBef>
                <a:defRPr/>
              </a:pPr>
              <a:endParaRPr lang="en-US" sz="1400" dirty="0">
                <a:solidFill>
                  <a:srgbClr val="FFFFFF"/>
                </a:solidFill>
                <a:effectLst>
                  <a:outerShdw blurRad="38100" dist="38100" dir="2700000" algn="tl">
                    <a:srgbClr val="000000"/>
                  </a:outerShdw>
                </a:effectLst>
                <a:latin typeface="Segoe"/>
              </a:endParaRPr>
            </a:p>
          </p:txBody>
        </p:sp>
      </p:grpSp>
      <p:grpSp>
        <p:nvGrpSpPr>
          <p:cNvPr id="91" name="Group 90"/>
          <p:cNvGrpSpPr/>
          <p:nvPr/>
        </p:nvGrpSpPr>
        <p:grpSpPr>
          <a:xfrm>
            <a:off x="7599549" y="5851639"/>
            <a:ext cx="2452672" cy="914400"/>
            <a:chOff x="5183107" y="5417224"/>
            <a:chExt cx="1442589" cy="914400"/>
          </a:xfrm>
        </p:grpSpPr>
        <p:sp>
          <p:nvSpPr>
            <p:cNvPr id="92" name="Flowchart: Magnetic Disk 91"/>
            <p:cNvSpPr/>
            <p:nvPr/>
          </p:nvSpPr>
          <p:spPr>
            <a:xfrm>
              <a:off x="5183107" y="5417224"/>
              <a:ext cx="144258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3" name="Rectangle 92"/>
            <p:cNvSpPr/>
            <p:nvPr/>
          </p:nvSpPr>
          <p:spPr>
            <a:xfrm>
              <a:off x="5285541" y="5568237"/>
              <a:ext cx="1340155" cy="458587"/>
            </a:xfrm>
            <a:prstGeom prst="rect">
              <a:avLst/>
            </a:prstGeom>
          </p:spPr>
          <p:txBody>
            <a:bodyPr wrap="square">
              <a:spAutoFit/>
            </a:bodyPr>
            <a:lstStyle/>
            <a:p>
              <a:pPr defTabSz="914099">
                <a:lnSpc>
                  <a:spcPct val="85000"/>
                </a:lnSpc>
                <a:spcBef>
                  <a:spcPct val="20000"/>
                </a:spcBef>
                <a:defRPr/>
              </a:pPr>
              <a:r>
                <a:rPr lang="en-US" sz="1400" dirty="0" smtClean="0">
                  <a:solidFill>
                    <a:srgbClr val="FFFFFF"/>
                  </a:solidFill>
                  <a:latin typeface="Segoe"/>
                </a:rPr>
                <a:t>Report Server Shared Service DBs</a:t>
              </a:r>
              <a:endParaRPr lang="en-US" sz="1400" b="1" dirty="0">
                <a:solidFill>
                  <a:srgbClr val="FF0000"/>
                </a:solidFill>
                <a:effectLst>
                  <a:outerShdw blurRad="38100" dist="38100" dir="2700000" algn="tl">
                    <a:srgbClr val="000000"/>
                  </a:outerShdw>
                </a:effectLst>
                <a:latin typeface="Segoe"/>
              </a:endParaRPr>
            </a:p>
          </p:txBody>
        </p:sp>
      </p:grpSp>
      <p:sp>
        <p:nvSpPr>
          <p:cNvPr id="330" name="Up-Down Arrow 329"/>
          <p:cNvSpPr/>
          <p:nvPr/>
        </p:nvSpPr>
        <p:spPr>
          <a:xfrm>
            <a:off x="8528486" y="4977055"/>
            <a:ext cx="457081" cy="889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Up-Down Arrow 96"/>
          <p:cNvSpPr/>
          <p:nvPr/>
        </p:nvSpPr>
        <p:spPr>
          <a:xfrm>
            <a:off x="8531884" y="4977055"/>
            <a:ext cx="457081" cy="889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6246812" y="2185876"/>
            <a:ext cx="4343400" cy="2020364"/>
            <a:chOff x="6246812" y="2170636"/>
            <a:chExt cx="4343400" cy="2020364"/>
          </a:xfrm>
        </p:grpSpPr>
        <p:pic>
          <p:nvPicPr>
            <p:cNvPr id="127" name="Picture 32"/>
            <p:cNvPicPr>
              <a:picLocks noChangeAspect="1" noChangeArrowheads="1"/>
            </p:cNvPicPr>
            <p:nvPr/>
          </p:nvPicPr>
          <p:blipFill>
            <a:blip r:embed="rId5" cstate="print"/>
            <a:srcRect/>
            <a:stretch>
              <a:fillRect/>
            </a:stretch>
          </p:blipFill>
          <p:spPr bwMode="auto">
            <a:xfrm>
              <a:off x="6246812" y="2170636"/>
              <a:ext cx="4343400" cy="2020364"/>
            </a:xfrm>
            <a:prstGeom prst="rect">
              <a:avLst/>
            </a:prstGeom>
            <a:noFill/>
            <a:ln w="12700">
              <a:noFill/>
              <a:miter lim="800000"/>
              <a:headEnd/>
              <a:tailEnd/>
            </a:ln>
          </p:spPr>
        </p:pic>
        <p:sp>
          <p:nvSpPr>
            <p:cNvPr id="128" name="Rectangle 33"/>
            <p:cNvSpPr>
              <a:spLocks noChangeArrowheads="1"/>
            </p:cNvSpPr>
            <p:nvPr/>
          </p:nvSpPr>
          <p:spPr bwMode="auto">
            <a:xfrm>
              <a:off x="6551612" y="2246836"/>
              <a:ext cx="3507525" cy="156966"/>
            </a:xfrm>
            <a:prstGeom prst="rect">
              <a:avLst/>
            </a:prstGeom>
            <a:noFill/>
            <a:ln w="9525">
              <a:noFill/>
              <a:miter lim="800000"/>
              <a:headEnd/>
              <a:tailEnd/>
            </a:ln>
          </p:spPr>
          <p:txBody>
            <a:bodyPr lIns="0" tIns="0" rIns="0" bIns="0">
              <a:spAutoFit/>
            </a:bodyPr>
            <a:lstStyle/>
            <a:p>
              <a:pPr algn="ctr" defTabSz="912813">
                <a:lnSpc>
                  <a:spcPct val="85000"/>
                </a:lnSpc>
                <a:spcBef>
                  <a:spcPct val="20000"/>
                </a:spcBef>
              </a:pPr>
              <a:r>
                <a:rPr lang="en-US" sz="1200" dirty="0" smtClean="0">
                  <a:solidFill>
                    <a:srgbClr val="FFFFFF"/>
                  </a:solidFill>
                  <a:latin typeface="Segoe" pitchFamily="34" charset="0"/>
                </a:rPr>
                <a:t>Service Application 1 (IIS Hosted)</a:t>
              </a:r>
            </a:p>
          </p:txBody>
        </p:sp>
      </p:grpSp>
      <p:grpSp>
        <p:nvGrpSpPr>
          <p:cNvPr id="129" name="Group 128"/>
          <p:cNvGrpSpPr/>
          <p:nvPr/>
        </p:nvGrpSpPr>
        <p:grpSpPr>
          <a:xfrm>
            <a:off x="6374785" y="2505916"/>
            <a:ext cx="4063027" cy="1676401"/>
            <a:chOff x="12165985" y="2743199"/>
            <a:chExt cx="4063027" cy="1676401"/>
          </a:xfrm>
        </p:grpSpPr>
        <p:pic>
          <p:nvPicPr>
            <p:cNvPr id="130" name="Picture 34"/>
            <p:cNvPicPr>
              <a:picLocks noChangeAspect="1" noChangeArrowheads="1"/>
            </p:cNvPicPr>
            <p:nvPr/>
          </p:nvPicPr>
          <p:blipFill>
            <a:blip r:embed="rId8" cstate="print"/>
            <a:srcRect/>
            <a:stretch>
              <a:fillRect/>
            </a:stretch>
          </p:blipFill>
          <p:spPr bwMode="auto">
            <a:xfrm>
              <a:off x="12165985" y="4033835"/>
              <a:ext cx="2234618" cy="309564"/>
            </a:xfrm>
            <a:prstGeom prst="rect">
              <a:avLst/>
            </a:prstGeom>
            <a:noFill/>
            <a:ln w="12700">
              <a:noFill/>
              <a:miter lim="800000"/>
              <a:headEnd/>
              <a:tailEnd/>
            </a:ln>
          </p:spPr>
        </p:pic>
        <p:sp>
          <p:nvSpPr>
            <p:cNvPr id="131" name="Rectangle 35"/>
            <p:cNvSpPr>
              <a:spLocks noChangeArrowheads="1"/>
            </p:cNvSpPr>
            <p:nvPr/>
          </p:nvSpPr>
          <p:spPr bwMode="auto">
            <a:xfrm>
              <a:off x="12673853" y="4000719"/>
              <a:ext cx="1184467"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Security</a:t>
              </a:r>
              <a:endParaRPr lang="en-US" sz="1400" dirty="0">
                <a:solidFill>
                  <a:srgbClr val="FFFFFF"/>
                </a:solidFill>
                <a:effectLst>
                  <a:outerShdw blurRad="38100" dist="38100" dir="2700000" algn="tl">
                    <a:srgbClr val="000000"/>
                  </a:outerShdw>
                </a:effectLst>
                <a:latin typeface="Segoe"/>
              </a:endParaRPr>
            </a:p>
          </p:txBody>
        </p:sp>
        <p:pic>
          <p:nvPicPr>
            <p:cNvPr id="132" name="Picture 36"/>
            <p:cNvPicPr>
              <a:picLocks noChangeAspect="1" noChangeArrowheads="1"/>
            </p:cNvPicPr>
            <p:nvPr/>
          </p:nvPicPr>
          <p:blipFill>
            <a:blip r:embed="rId9" cstate="print"/>
            <a:srcRect/>
            <a:stretch>
              <a:fillRect/>
            </a:stretch>
          </p:blipFill>
          <p:spPr bwMode="auto">
            <a:xfrm>
              <a:off x="14473161" y="3696237"/>
              <a:ext cx="1737390" cy="647162"/>
            </a:xfrm>
            <a:prstGeom prst="rect">
              <a:avLst/>
            </a:prstGeom>
            <a:noFill/>
            <a:ln w="12700">
              <a:noFill/>
              <a:miter lim="800000"/>
              <a:headEnd/>
              <a:tailEnd/>
            </a:ln>
          </p:spPr>
        </p:pic>
        <p:sp>
          <p:nvSpPr>
            <p:cNvPr id="133" name="Rectangle 37"/>
            <p:cNvSpPr>
              <a:spLocks noChangeArrowheads="1"/>
            </p:cNvSpPr>
            <p:nvPr/>
          </p:nvSpPr>
          <p:spPr bwMode="auto">
            <a:xfrm>
              <a:off x="14555546" y="3810000"/>
              <a:ext cx="154699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Data Management</a:t>
              </a:r>
            </a:p>
          </p:txBody>
        </p:sp>
        <p:pic>
          <p:nvPicPr>
            <p:cNvPr id="134" name="Picture 9"/>
            <p:cNvPicPr>
              <a:picLocks noChangeAspect="1" noChangeArrowheads="1"/>
            </p:cNvPicPr>
            <p:nvPr/>
          </p:nvPicPr>
          <p:blipFill>
            <a:blip r:embed="rId6" cstate="print"/>
            <a:srcRect/>
            <a:stretch>
              <a:fillRect/>
            </a:stretch>
          </p:blipFill>
          <p:spPr bwMode="auto">
            <a:xfrm>
              <a:off x="13486809" y="2757646"/>
              <a:ext cx="913794" cy="1243072"/>
            </a:xfrm>
            <a:prstGeom prst="rect">
              <a:avLst/>
            </a:prstGeom>
            <a:noFill/>
            <a:ln w="12700">
              <a:noFill/>
              <a:miter lim="800000"/>
              <a:headEnd/>
              <a:tailEnd/>
            </a:ln>
          </p:spPr>
        </p:pic>
        <p:sp>
          <p:nvSpPr>
            <p:cNvPr id="135" name="Rectangle 13"/>
            <p:cNvSpPr>
              <a:spLocks noChangeArrowheads="1"/>
            </p:cNvSpPr>
            <p:nvPr/>
          </p:nvSpPr>
          <p:spPr bwMode="auto">
            <a:xfrm>
              <a:off x="13486358" y="2778640"/>
              <a:ext cx="914246" cy="1222078"/>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and Alerting Service App Runtime </a:t>
              </a:r>
              <a:endParaRPr lang="en-US" sz="1400" dirty="0">
                <a:solidFill>
                  <a:srgbClr val="FFFFFF"/>
                </a:solidFill>
                <a:effectLst>
                  <a:outerShdw blurRad="38100" dist="38100" dir="2700000" algn="tl">
                    <a:srgbClr val="000000"/>
                  </a:outerShdw>
                </a:effectLst>
                <a:latin typeface="Segoe"/>
              </a:endParaRPr>
            </a:p>
          </p:txBody>
        </p:sp>
        <p:pic>
          <p:nvPicPr>
            <p:cNvPr id="136" name="Picture 36"/>
            <p:cNvPicPr>
              <a:picLocks noChangeAspect="1" noChangeArrowheads="1"/>
            </p:cNvPicPr>
            <p:nvPr/>
          </p:nvPicPr>
          <p:blipFill>
            <a:blip r:embed="rId10" cstate="print"/>
            <a:srcRect/>
            <a:stretch>
              <a:fillRect/>
            </a:stretch>
          </p:blipFill>
          <p:spPr bwMode="auto">
            <a:xfrm>
              <a:off x="14491622" y="2743200"/>
              <a:ext cx="1737390" cy="915887"/>
            </a:xfrm>
            <a:prstGeom prst="rect">
              <a:avLst/>
            </a:prstGeom>
            <a:noFill/>
            <a:ln w="12700">
              <a:noFill/>
              <a:miter lim="800000"/>
              <a:headEnd/>
              <a:tailEnd/>
            </a:ln>
          </p:spPr>
        </p:pic>
        <p:sp>
          <p:nvSpPr>
            <p:cNvPr id="137" name="Rectangle 37"/>
            <p:cNvSpPr>
              <a:spLocks noChangeArrowheads="1"/>
            </p:cNvSpPr>
            <p:nvPr/>
          </p:nvSpPr>
          <p:spPr bwMode="auto">
            <a:xfrm>
              <a:off x="14603835" y="2974043"/>
              <a:ext cx="1546992" cy="41888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Background Processing</a:t>
              </a:r>
              <a:endParaRPr lang="en-US" sz="1400" dirty="0">
                <a:solidFill>
                  <a:srgbClr val="FFFFFF"/>
                </a:solidFill>
                <a:effectLst>
                  <a:outerShdw blurRad="38100" dist="38100" dir="2700000" algn="tl">
                    <a:srgbClr val="000000"/>
                  </a:outerShdw>
                </a:effectLst>
                <a:latin typeface="Segoe"/>
              </a:endParaRPr>
            </a:p>
          </p:txBody>
        </p:sp>
        <p:pic>
          <p:nvPicPr>
            <p:cNvPr id="138" name="Picture 9"/>
            <p:cNvPicPr>
              <a:picLocks noChangeAspect="1" noChangeArrowheads="1"/>
            </p:cNvPicPr>
            <p:nvPr/>
          </p:nvPicPr>
          <p:blipFill>
            <a:blip r:embed="rId6" cstate="print"/>
            <a:srcRect/>
            <a:stretch>
              <a:fillRect/>
            </a:stretch>
          </p:blipFill>
          <p:spPr bwMode="auto">
            <a:xfrm>
              <a:off x="12165985" y="2743200"/>
              <a:ext cx="1244324" cy="1303385"/>
            </a:xfrm>
            <a:prstGeom prst="rect">
              <a:avLst/>
            </a:prstGeom>
            <a:noFill/>
            <a:ln w="12700">
              <a:noFill/>
              <a:miter lim="800000"/>
              <a:headEnd/>
              <a:tailEnd/>
            </a:ln>
          </p:spPr>
        </p:pic>
        <p:sp>
          <p:nvSpPr>
            <p:cNvPr id="139" name="Rectangle 13"/>
            <p:cNvSpPr>
              <a:spLocks noChangeArrowheads="1"/>
            </p:cNvSpPr>
            <p:nvPr/>
          </p:nvSpPr>
          <p:spPr bwMode="auto">
            <a:xfrm>
              <a:off x="12210299" y="2743199"/>
              <a:ext cx="1174569" cy="114300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Shared Service WCF Endpoint</a:t>
              </a:r>
            </a:p>
          </p:txBody>
        </p:sp>
      </p:grpSp>
      <p:grpSp>
        <p:nvGrpSpPr>
          <p:cNvPr id="327" name="Group 3"/>
          <p:cNvGrpSpPr>
            <a:grpSpLocks/>
          </p:cNvGrpSpPr>
          <p:nvPr/>
        </p:nvGrpSpPr>
        <p:grpSpPr bwMode="auto">
          <a:xfrm>
            <a:off x="7161212" y="4221737"/>
            <a:ext cx="2730090" cy="822703"/>
            <a:chOff x="3112" y="417"/>
            <a:chExt cx="1571" cy="304"/>
          </a:xfrm>
        </p:grpSpPr>
        <p:pic>
          <p:nvPicPr>
            <p:cNvPr id="328" name="Picture 4"/>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3112" y="417"/>
              <a:ext cx="1571" cy="304"/>
            </a:xfrm>
            <a:prstGeom prst="rect">
              <a:avLst/>
            </a:prstGeom>
            <a:noFill/>
            <a:ln w="12700">
              <a:noFill/>
              <a:miter lim="800000"/>
              <a:headEnd/>
              <a:tailEnd/>
            </a:ln>
          </p:spPr>
        </p:pic>
        <p:sp>
          <p:nvSpPr>
            <p:cNvPr id="329" name="Rectangle 5"/>
            <p:cNvSpPr>
              <a:spLocks noChangeArrowheads="1"/>
            </p:cNvSpPr>
            <p:nvPr/>
          </p:nvSpPr>
          <p:spPr bwMode="auto">
            <a:xfrm>
              <a:off x="3183" y="531"/>
              <a:ext cx="1376" cy="77"/>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600" b="1" dirty="0" smtClean="0">
                  <a:solidFill>
                    <a:srgbClr val="FFFFFF"/>
                  </a:solidFill>
                  <a:latin typeface="Segoe"/>
                </a:rPr>
                <a:t>Register SSRS instance</a:t>
              </a:r>
              <a:endParaRPr lang="en-US" sz="1600" b="1" dirty="0" smtClean="0">
                <a:solidFill>
                  <a:srgbClr val="FF0000"/>
                </a:solidFill>
                <a:latin typeface="Segoe"/>
              </a:endParaRPr>
            </a:p>
          </p:txBody>
        </p:sp>
      </p:grpSp>
      <p:grpSp>
        <p:nvGrpSpPr>
          <p:cNvPr id="80" name="Group 79"/>
          <p:cNvGrpSpPr>
            <a:grpSpLocks/>
          </p:cNvGrpSpPr>
          <p:nvPr/>
        </p:nvGrpSpPr>
        <p:grpSpPr bwMode="auto">
          <a:xfrm>
            <a:off x="7242644" y="2010198"/>
            <a:ext cx="2838995" cy="1528726"/>
            <a:chOff x="386" y="1515"/>
            <a:chExt cx="2049" cy="1141"/>
          </a:xfrm>
        </p:grpSpPr>
        <p:pic>
          <p:nvPicPr>
            <p:cNvPr id="81" name="Picture 8"/>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386" y="1515"/>
              <a:ext cx="2016" cy="1141"/>
            </a:xfrm>
            <a:prstGeom prst="rect">
              <a:avLst/>
            </a:prstGeom>
            <a:noFill/>
            <a:ln w="12700">
              <a:noFill/>
              <a:miter lim="800000"/>
              <a:headEnd/>
              <a:tailEnd/>
            </a:ln>
          </p:spPr>
        </p:pic>
        <p:sp>
          <p:nvSpPr>
            <p:cNvPr id="82" name="Rectangle 10"/>
            <p:cNvSpPr>
              <a:spLocks noChangeArrowheads="1"/>
            </p:cNvSpPr>
            <p:nvPr/>
          </p:nvSpPr>
          <p:spPr bwMode="auto">
            <a:xfrm>
              <a:off x="485" y="1678"/>
              <a:ext cx="1950" cy="812"/>
            </a:xfrm>
            <a:prstGeom prst="rect">
              <a:avLst/>
            </a:prstGeom>
            <a:noFill/>
            <a:ln w="9525">
              <a:noFill/>
              <a:miter lim="800000"/>
              <a:headEnd/>
              <a:tailEnd/>
            </a:ln>
          </p:spPr>
          <p:txBody>
            <a:bodyPr wrap="square" lIns="0" tIns="0" rIns="0" bIns="0">
              <a:spAutoFit/>
            </a:bodyPr>
            <a:lstStyle/>
            <a:p>
              <a:pPr defTabSz="912813">
                <a:lnSpc>
                  <a:spcPct val="85000"/>
                </a:lnSpc>
                <a:spcBef>
                  <a:spcPct val="20000"/>
                </a:spcBef>
              </a:pPr>
              <a:r>
                <a:rPr lang="en-US" sz="1400" dirty="0" smtClean="0">
                  <a:solidFill>
                    <a:srgbClr val="FFFFFF"/>
                  </a:solidFill>
                  <a:latin typeface="Segoe" pitchFamily="34" charset="0"/>
                </a:rPr>
                <a:t>SSRS SharePoint bits:</a:t>
              </a:r>
            </a:p>
            <a:p>
              <a:pPr marL="285750" indent="-285750" defTabSz="912813">
                <a:lnSpc>
                  <a:spcPct val="85000"/>
                </a:lnSpc>
                <a:spcBef>
                  <a:spcPct val="20000"/>
                </a:spcBef>
                <a:buFontTx/>
                <a:buChar char="-"/>
              </a:pPr>
              <a:r>
                <a:rPr lang="en-US" sz="1400" dirty="0" smtClean="0">
                  <a:solidFill>
                    <a:srgbClr val="FFFFFF"/>
                  </a:solidFill>
                  <a:latin typeface="Segoe" pitchFamily="34" charset="0"/>
                </a:rPr>
                <a:t>SharePoint 2010 folders, </a:t>
              </a:r>
            </a:p>
            <a:p>
              <a:pPr marL="285750" indent="-285750" defTabSz="912813">
                <a:lnSpc>
                  <a:spcPct val="85000"/>
                </a:lnSpc>
                <a:spcBef>
                  <a:spcPct val="20000"/>
                </a:spcBef>
                <a:buFontTx/>
                <a:buChar char="-"/>
              </a:pPr>
              <a:r>
                <a:rPr lang="en-US" sz="1400" dirty="0" smtClean="0">
                  <a:solidFill>
                    <a:srgbClr val="FFFFFF"/>
                  </a:solidFill>
                  <a:latin typeface="Segoe" pitchFamily="34" charset="0"/>
                </a:rPr>
                <a:t>GAC</a:t>
              </a:r>
            </a:p>
            <a:p>
              <a:pPr marL="285750" indent="-285750" defTabSz="912813">
                <a:lnSpc>
                  <a:spcPct val="85000"/>
                </a:lnSpc>
                <a:spcBef>
                  <a:spcPct val="20000"/>
                </a:spcBef>
                <a:buFontTx/>
                <a:buChar char="-"/>
              </a:pPr>
              <a:r>
                <a:rPr lang="en-US" sz="1400" dirty="0" smtClean="0">
                  <a:solidFill>
                    <a:srgbClr val="FFFFFF"/>
                  </a:solidFill>
                  <a:latin typeface="Segoe" pitchFamily="34" charset="0"/>
                </a:rPr>
                <a:t>Registry entries</a:t>
              </a:r>
            </a:p>
            <a:p>
              <a:pPr marL="285750" indent="-285750" defTabSz="912813">
                <a:lnSpc>
                  <a:spcPct val="85000"/>
                </a:lnSpc>
                <a:spcBef>
                  <a:spcPct val="20000"/>
                </a:spcBef>
                <a:buFontTx/>
                <a:buChar char="-"/>
              </a:pPr>
              <a:r>
                <a:rPr lang="en-US" sz="1400" dirty="0" err="1" smtClean="0">
                  <a:solidFill>
                    <a:srgbClr val="FFFFFF"/>
                  </a:solidFill>
                  <a:latin typeface="Segoe" pitchFamily="34" charset="0"/>
                </a:rPr>
                <a:t>Perf</a:t>
              </a:r>
              <a:r>
                <a:rPr lang="en-US" sz="1400" dirty="0" smtClean="0">
                  <a:solidFill>
                    <a:srgbClr val="FFFFFF"/>
                  </a:solidFill>
                  <a:latin typeface="Segoe" pitchFamily="34" charset="0"/>
                </a:rPr>
                <a:t> </a:t>
              </a:r>
              <a:r>
                <a:rPr lang="en-US" sz="1400" dirty="0" err="1" smtClean="0">
                  <a:solidFill>
                    <a:srgbClr val="FFFFFF"/>
                  </a:solidFill>
                  <a:latin typeface="Segoe" pitchFamily="34" charset="0"/>
                </a:rPr>
                <a:t>ctrs</a:t>
              </a:r>
              <a:r>
                <a:rPr lang="en-US" sz="1400" dirty="0" smtClean="0">
                  <a:solidFill>
                    <a:srgbClr val="FFFFFF"/>
                  </a:solidFill>
                  <a:latin typeface="Segoe" pitchFamily="34" charset="0"/>
                </a:rPr>
                <a:t> etc.</a:t>
              </a:r>
              <a:endParaRPr lang="en-US" sz="1400" dirty="0">
                <a:solidFill>
                  <a:srgbClr val="FFFFFF"/>
                </a:solidFill>
                <a:latin typeface="Segoe" pitchFamily="34" charset="0"/>
              </a:endParaRPr>
            </a:p>
          </p:txBody>
        </p:sp>
      </p:grpSp>
      <p:pic>
        <p:nvPicPr>
          <p:cNvPr id="141" name="Picture 140"/>
          <p:cNvPicPr>
            <a:picLocks noChangeAspect="1" noChangeArrowheads="1"/>
          </p:cNvPicPr>
          <p:nvPr/>
        </p:nvPicPr>
        <p:blipFill>
          <a:blip r:embed="rId11" cstate="print"/>
          <a:srcRect/>
          <a:stretch>
            <a:fillRect/>
          </a:stretch>
        </p:blipFill>
        <p:spPr bwMode="auto">
          <a:xfrm>
            <a:off x="608012" y="1933871"/>
            <a:ext cx="1951210" cy="734718"/>
          </a:xfrm>
          <a:prstGeom prst="rect">
            <a:avLst/>
          </a:prstGeom>
          <a:noFill/>
          <a:ln w="12700">
            <a:noFill/>
            <a:miter lim="800000"/>
            <a:headEnd/>
            <a:tailEnd/>
          </a:ln>
        </p:spPr>
      </p:pic>
      <p:sp>
        <p:nvSpPr>
          <p:cNvPr id="143" name="Rectangle 142"/>
          <p:cNvSpPr>
            <a:spLocks noChangeArrowheads="1"/>
          </p:cNvSpPr>
          <p:nvPr/>
        </p:nvSpPr>
        <p:spPr bwMode="auto">
          <a:xfrm>
            <a:off x="674437" y="1946451"/>
            <a:ext cx="1788064" cy="66678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200" dirty="0">
                <a:solidFill>
                  <a:srgbClr val="FFFFFF"/>
                </a:solidFill>
                <a:effectLst>
                  <a:outerShdw blurRad="38100" dist="38100" dir="2700000" algn="tl">
                    <a:srgbClr val="000000"/>
                  </a:outerShdw>
                </a:effectLst>
                <a:latin typeface="Segoe"/>
              </a:rPr>
              <a:t>Report Viewer web part</a:t>
            </a:r>
          </a:p>
          <a:p>
            <a:pPr algn="ctr" defTabSz="914099">
              <a:lnSpc>
                <a:spcPct val="85000"/>
              </a:lnSpc>
              <a:spcBef>
                <a:spcPct val="20000"/>
              </a:spcBef>
              <a:defRPr/>
            </a:pPr>
            <a:r>
              <a:rPr lang="en-US" sz="1200" dirty="0">
                <a:solidFill>
                  <a:srgbClr val="FFFFFF"/>
                </a:solidFill>
                <a:effectLst>
                  <a:outerShdw blurRad="38100" dist="38100" dir="2700000" algn="tl">
                    <a:srgbClr val="000000"/>
                  </a:outerShdw>
                </a:effectLst>
                <a:latin typeface="Segoe"/>
              </a:rPr>
              <a:t>, Crescent &amp; Alerting </a:t>
            </a:r>
          </a:p>
          <a:p>
            <a:pPr algn="ctr" defTabSz="914099">
              <a:lnSpc>
                <a:spcPct val="85000"/>
              </a:lnSpc>
              <a:spcBef>
                <a:spcPct val="20000"/>
              </a:spcBef>
              <a:defRPr/>
            </a:pPr>
            <a:r>
              <a:rPr lang="en-US" sz="1200" dirty="0">
                <a:solidFill>
                  <a:srgbClr val="FFFFFF"/>
                </a:solidFill>
                <a:effectLst>
                  <a:outerShdw blurRad="38100" dist="38100" dir="2700000" algn="tl">
                    <a:srgbClr val="000000"/>
                  </a:outerShdw>
                </a:effectLst>
                <a:latin typeface="Segoe"/>
              </a:rPr>
              <a:t>Silverlight components</a:t>
            </a:r>
          </a:p>
        </p:txBody>
      </p:sp>
      <p:pic>
        <p:nvPicPr>
          <p:cNvPr id="146" name="Picture 12"/>
          <p:cNvPicPr>
            <a:picLocks noChangeAspect="1" noChangeArrowheads="1"/>
          </p:cNvPicPr>
          <p:nvPr/>
        </p:nvPicPr>
        <p:blipFill>
          <a:blip r:embed="rId12" cstate="print"/>
          <a:srcRect/>
          <a:stretch>
            <a:fillRect/>
          </a:stretch>
        </p:blipFill>
        <p:spPr bwMode="auto">
          <a:xfrm>
            <a:off x="628717" y="3199670"/>
            <a:ext cx="1959371" cy="610090"/>
          </a:xfrm>
          <a:prstGeom prst="rect">
            <a:avLst/>
          </a:prstGeom>
          <a:noFill/>
          <a:ln w="12700">
            <a:noFill/>
            <a:miter lim="800000"/>
            <a:headEnd/>
            <a:tailEnd/>
          </a:ln>
        </p:spPr>
      </p:pic>
      <p:sp>
        <p:nvSpPr>
          <p:cNvPr id="147" name="Rectangle 13"/>
          <p:cNvSpPr>
            <a:spLocks noChangeArrowheads="1"/>
          </p:cNvSpPr>
          <p:nvPr/>
        </p:nvSpPr>
        <p:spPr bwMode="auto">
          <a:xfrm>
            <a:off x="941902" y="3269128"/>
            <a:ext cx="1239894" cy="55611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err="1" smtClean="0">
                <a:solidFill>
                  <a:srgbClr val="FFFFFF"/>
                </a:solidFill>
                <a:effectLst>
                  <a:outerShdw blurRad="38100" dist="38100" dir="2700000" algn="tl">
                    <a:srgbClr val="000000"/>
                  </a:outerShdw>
                </a:effectLst>
                <a:latin typeface="Segoe"/>
              </a:rPr>
              <a:t>URLAccess</a:t>
            </a:r>
            <a:endParaRPr lang="en-US" sz="1400" dirty="0">
              <a:solidFill>
                <a:srgbClr val="FFFFFF"/>
              </a:solidFill>
              <a:effectLst>
                <a:outerShdw blurRad="38100" dist="38100" dir="2700000" algn="tl">
                  <a:srgbClr val="000000"/>
                </a:outerShdw>
              </a:effectLst>
              <a:latin typeface="Segoe"/>
            </a:endParaRPr>
          </a:p>
        </p:txBody>
      </p:sp>
      <p:sp>
        <p:nvSpPr>
          <p:cNvPr id="148" name="Up-Down Arrow 147"/>
          <p:cNvSpPr/>
          <p:nvPr/>
        </p:nvSpPr>
        <p:spPr>
          <a:xfrm rot="5400000">
            <a:off x="2749165" y="1893224"/>
            <a:ext cx="304800" cy="9146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Up-Down Arrow 148"/>
          <p:cNvSpPr/>
          <p:nvPr/>
        </p:nvSpPr>
        <p:spPr>
          <a:xfrm rot="5400000">
            <a:off x="2732693" y="2883825"/>
            <a:ext cx="304800" cy="9146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0" name="Picture 12"/>
          <p:cNvPicPr>
            <a:picLocks noChangeAspect="1" noChangeArrowheads="1"/>
          </p:cNvPicPr>
          <p:nvPr/>
        </p:nvPicPr>
        <p:blipFill>
          <a:blip r:embed="rId12" cstate="print"/>
          <a:srcRect/>
          <a:stretch>
            <a:fillRect/>
          </a:stretch>
        </p:blipFill>
        <p:spPr bwMode="auto">
          <a:xfrm>
            <a:off x="608012" y="2677745"/>
            <a:ext cx="1959371" cy="521925"/>
          </a:xfrm>
          <a:prstGeom prst="rect">
            <a:avLst/>
          </a:prstGeom>
          <a:noFill/>
          <a:ln w="12700">
            <a:noFill/>
            <a:miter lim="800000"/>
            <a:headEnd/>
            <a:tailEnd/>
          </a:ln>
        </p:spPr>
      </p:pic>
      <p:sp>
        <p:nvSpPr>
          <p:cNvPr id="151" name="Rectangle 13"/>
          <p:cNvSpPr>
            <a:spLocks noChangeArrowheads="1"/>
          </p:cNvSpPr>
          <p:nvPr/>
        </p:nvSpPr>
        <p:spPr bwMode="auto">
          <a:xfrm>
            <a:off x="949915" y="2706488"/>
            <a:ext cx="1239894" cy="475747"/>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SOAP</a:t>
            </a:r>
            <a:endParaRPr lang="en-US" sz="1400" dirty="0">
              <a:solidFill>
                <a:srgbClr val="FFFFFF"/>
              </a:solidFill>
              <a:effectLst>
                <a:outerShdw blurRad="38100" dist="38100" dir="2700000" algn="tl">
                  <a:srgbClr val="000000"/>
                </a:outerShdw>
              </a:effectLst>
              <a:latin typeface="Segoe"/>
            </a:endParaRPr>
          </a:p>
        </p:txBody>
      </p:sp>
      <p:sp>
        <p:nvSpPr>
          <p:cNvPr id="152" name="Up-Down Arrow 151"/>
          <p:cNvSpPr/>
          <p:nvPr/>
        </p:nvSpPr>
        <p:spPr>
          <a:xfrm rot="5400000">
            <a:off x="2721708" y="2453405"/>
            <a:ext cx="304800" cy="91465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Rectangle 13"/>
          <p:cNvSpPr>
            <a:spLocks noChangeArrowheads="1"/>
          </p:cNvSpPr>
          <p:nvPr/>
        </p:nvSpPr>
        <p:spPr bwMode="auto">
          <a:xfrm>
            <a:off x="3260707" y="2173255"/>
            <a:ext cx="872445" cy="100898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SSRS </a:t>
            </a: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Service</a:t>
            </a:r>
            <a:endParaRPr lang="en-US" sz="1400" dirty="0">
              <a:solidFill>
                <a:srgbClr val="FFFFFF"/>
              </a:solidFill>
              <a:effectLst>
                <a:outerShdw blurRad="38100" dist="38100" dir="2700000" algn="tl">
                  <a:srgbClr val="000000"/>
                </a:outerShdw>
              </a:effectLst>
              <a:latin typeface="Segoe"/>
            </a:endParaRPr>
          </a:p>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Proxy </a:t>
            </a:r>
          </a:p>
          <a:p>
            <a:pPr algn="ctr" defTabSz="914099">
              <a:lnSpc>
                <a:spcPct val="85000"/>
              </a:lnSpc>
              <a:spcBef>
                <a:spcPct val="20000"/>
              </a:spcBef>
              <a:defRPr/>
            </a:pPr>
            <a:endParaRPr lang="en-US" sz="1400" dirty="0">
              <a:solidFill>
                <a:srgbClr val="FFFFFF"/>
              </a:solidFill>
              <a:effectLst>
                <a:outerShdw blurRad="38100" dist="38100" dir="2700000" algn="tl">
                  <a:srgbClr val="000000"/>
                </a:outerShdw>
              </a:effectLst>
              <a:latin typeface="Segoe"/>
            </a:endParaRPr>
          </a:p>
        </p:txBody>
      </p:sp>
      <p:sp>
        <p:nvSpPr>
          <p:cNvPr id="121" name="Up-Down Arrow 120"/>
          <p:cNvSpPr/>
          <p:nvPr/>
        </p:nvSpPr>
        <p:spPr>
          <a:xfrm rot="16200000" flipH="1">
            <a:off x="5154715" y="2041816"/>
            <a:ext cx="442495" cy="235129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1400" dirty="0" smtClean="0">
                <a:solidFill>
                  <a:schemeClr val="tx1"/>
                </a:solidFill>
              </a:rPr>
              <a:t>WCF</a:t>
            </a:r>
          </a:p>
          <a:p>
            <a:pPr algn="ctr">
              <a:defRPr/>
            </a:pPr>
            <a:endParaRPr lang="en-US" sz="1400" dirty="0" smtClean="0">
              <a:solidFill>
                <a:schemeClr val="tx1"/>
              </a:solidFill>
            </a:endParaRPr>
          </a:p>
          <a:p>
            <a:pPr algn="ctr">
              <a:defRPr/>
            </a:pPr>
            <a:r>
              <a:rPr lang="en-US" sz="1400" dirty="0" smtClean="0">
                <a:solidFill>
                  <a:schemeClr val="tx1"/>
                </a:solidFill>
              </a:rPr>
              <a:t>              Claims</a:t>
            </a:r>
            <a:endParaRPr lang="en-US" sz="1400" dirty="0">
              <a:solidFill>
                <a:schemeClr val="tx1"/>
              </a:solidFill>
            </a:endParaRPr>
          </a:p>
        </p:txBody>
      </p:sp>
      <p:sp>
        <p:nvSpPr>
          <p:cNvPr id="98" name="Up-Down Arrow 97"/>
          <p:cNvSpPr/>
          <p:nvPr/>
        </p:nvSpPr>
        <p:spPr>
          <a:xfrm rot="16200000" flipH="1">
            <a:off x="5064946" y="1674034"/>
            <a:ext cx="629737" cy="30312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1400" dirty="0" smtClean="0">
                <a:solidFill>
                  <a:schemeClr val="tx1"/>
                </a:solidFill>
              </a:rPr>
              <a:t>WCF</a:t>
            </a:r>
          </a:p>
          <a:p>
            <a:pPr algn="ctr">
              <a:defRPr/>
            </a:pPr>
            <a:endParaRPr lang="en-US" sz="1400" dirty="0" smtClean="0">
              <a:solidFill>
                <a:schemeClr val="tx1"/>
              </a:solidFill>
            </a:endParaRPr>
          </a:p>
          <a:p>
            <a:pPr algn="ctr">
              <a:defRPr/>
            </a:pPr>
            <a:r>
              <a:rPr lang="en-US" sz="1400" dirty="0" smtClean="0">
                <a:solidFill>
                  <a:schemeClr val="tx1"/>
                </a:solidFill>
              </a:rPr>
              <a:t>              Claims</a:t>
            </a:r>
            <a:endParaRPr lang="en-US" sz="1400" dirty="0">
              <a:solidFill>
                <a:schemeClr val="tx1"/>
              </a:solidFill>
            </a:endParaRPr>
          </a:p>
        </p:txBody>
      </p:sp>
      <p:grpSp>
        <p:nvGrpSpPr>
          <p:cNvPr id="195" name="Group 194"/>
          <p:cNvGrpSpPr/>
          <p:nvPr/>
        </p:nvGrpSpPr>
        <p:grpSpPr>
          <a:xfrm>
            <a:off x="6297088" y="572838"/>
            <a:ext cx="2567595" cy="762164"/>
            <a:chOff x="5210175" y="932550"/>
            <a:chExt cx="1800225" cy="809045"/>
          </a:xfrm>
        </p:grpSpPr>
        <p:pic>
          <p:nvPicPr>
            <p:cNvPr id="196" name="Picture 4"/>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5210175" y="932550"/>
              <a:ext cx="1800225" cy="809045"/>
            </a:xfrm>
            <a:prstGeom prst="rect">
              <a:avLst/>
            </a:prstGeom>
            <a:noFill/>
            <a:ln w="12700">
              <a:noFill/>
              <a:miter lim="800000"/>
              <a:headEnd/>
              <a:tailEnd/>
            </a:ln>
          </p:spPr>
        </p:pic>
        <p:sp>
          <p:nvSpPr>
            <p:cNvPr id="197" name="Rectangle 5"/>
            <p:cNvSpPr>
              <a:spLocks noChangeArrowheads="1"/>
            </p:cNvSpPr>
            <p:nvPr/>
          </p:nvSpPr>
          <p:spPr bwMode="auto">
            <a:xfrm>
              <a:off x="5334000" y="1151757"/>
              <a:ext cx="1524000" cy="222161"/>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600" b="1" dirty="0" smtClean="0">
                  <a:solidFill>
                    <a:srgbClr val="FFFFFF"/>
                  </a:solidFill>
                  <a:latin typeface="Segoe"/>
                </a:rPr>
                <a:t>SSRS Shared Service</a:t>
              </a:r>
              <a:endParaRPr lang="en-US" sz="1600" b="1" dirty="0">
                <a:solidFill>
                  <a:srgbClr val="FFFFFF"/>
                </a:solidFill>
                <a:effectLst>
                  <a:outerShdw blurRad="38100" dist="38100" dir="2700000" algn="tl">
                    <a:srgbClr val="000000"/>
                  </a:outerShdw>
                </a:effectLst>
                <a:latin typeface="Segoe"/>
              </a:endParaRPr>
            </a:p>
          </p:txBody>
        </p:sp>
      </p:grpSp>
      <p:sp>
        <p:nvSpPr>
          <p:cNvPr id="100" name="Title 1"/>
          <p:cNvSpPr>
            <a:spLocks noGrp="1"/>
          </p:cNvSpPr>
          <p:nvPr>
            <p:ph type="title"/>
          </p:nvPr>
        </p:nvSpPr>
        <p:spPr>
          <a:xfrm>
            <a:off x="519112" y="127000"/>
            <a:ext cx="11149013" cy="498598"/>
          </a:xfrm>
        </p:spPr>
        <p:txBody>
          <a:bodyPr/>
          <a:lstStyle/>
          <a:p>
            <a:r>
              <a:rPr lang="en-US" sz="3600" dirty="0" smtClean="0"/>
              <a:t>Architecture Denali multi-machine scale</a:t>
            </a:r>
            <a:endParaRPr lang="en-US" sz="3600" dirty="0"/>
          </a:p>
        </p:txBody>
      </p:sp>
    </p:spTree>
    <p:extLst>
      <p:ext uri="{BB962C8B-B14F-4D97-AF65-F5344CB8AC3E}">
        <p14:creationId xmlns:p14="http://schemas.microsoft.com/office/powerpoint/2010/main" val="2857269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2"/>
                                        </p:tgtEl>
                                        <p:attrNameLst>
                                          <p:attrName>style.visibility</p:attrName>
                                        </p:attrNameLst>
                                      </p:cBhvr>
                                      <p:to>
                                        <p:strVal val="visible"/>
                                      </p:to>
                                    </p:set>
                                    <p:animEffect transition="in" filter="fade">
                                      <p:cBhvr>
                                        <p:cTn id="11" dur="500"/>
                                        <p:tgtEl>
                                          <p:spTgt spid="20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par>
                          <p:cTn id="19" fill="hold">
                            <p:stCondLst>
                              <p:cond delay="1500"/>
                            </p:stCondLst>
                            <p:childTnLst>
                              <p:par>
                                <p:cTn id="20" presetID="1" presetClass="entr" presetSubtype="0" fill="hold" grpId="2" nodeType="afterEffect">
                                  <p:stCondLst>
                                    <p:cond delay="0"/>
                                  </p:stCondLst>
                                  <p:childTnLst>
                                    <p:set>
                                      <p:cBhvr>
                                        <p:cTn id="21" dur="1" fill="hold">
                                          <p:stCondLst>
                                            <p:cond delay="0"/>
                                          </p:stCondLst>
                                        </p:cTn>
                                        <p:tgtEl>
                                          <p:spTgt spid="330"/>
                                        </p:tgtEl>
                                        <p:attrNameLst>
                                          <p:attrName>style.visibility</p:attrName>
                                        </p:attrNameLst>
                                      </p:cBhvr>
                                      <p:to>
                                        <p:strVal val="visible"/>
                                      </p:to>
                                    </p:set>
                                  </p:childTnLst>
                                </p:cTn>
                              </p:par>
                              <p:par>
                                <p:cTn id="22" presetID="10" presetClass="entr" presetSubtype="0" fill="hold" grpId="1" nodeType="with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fade">
                                      <p:cBhvr>
                                        <p:cTn id="24" dur="500"/>
                                        <p:tgtEl>
                                          <p:spTgt spid="12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5"/>
                                        </p:tgtEl>
                                        <p:attrNameLst>
                                          <p:attrName>style.visibility</p:attrName>
                                        </p:attrNameLst>
                                      </p:cBhvr>
                                      <p:to>
                                        <p:strVal val="visible"/>
                                      </p:to>
                                    </p:set>
                                  </p:childTnLst>
                                </p:cTn>
                              </p:par>
                            </p:childTnLst>
                          </p:cTn>
                        </p:par>
                        <p:par>
                          <p:cTn id="29" fill="hold">
                            <p:stCondLst>
                              <p:cond delay="500"/>
                            </p:stCondLst>
                            <p:childTnLst>
                              <p:par>
                                <p:cTn id="30" presetID="49" presetClass="path" presetSubtype="0" accel="50000" decel="50000" fill="hold" nodeType="afterEffect">
                                  <p:stCondLst>
                                    <p:cond delay="0"/>
                                  </p:stCondLst>
                                  <p:childTnLst>
                                    <p:animMotion origin="layout" path="M 5E-6 7.40741E-7 L 0.10035 0.43704 " pathEditMode="relative" rAng="0" ptsTypes="AA">
                                      <p:cBhvr>
                                        <p:cTn id="31" dur="2000" fill="hold"/>
                                        <p:tgtEl>
                                          <p:spTgt spid="195"/>
                                        </p:tgtEl>
                                        <p:attrNameLst>
                                          <p:attrName>ppt_x</p:attrName>
                                          <p:attrName>ppt_y</p:attrName>
                                        </p:attrNameLst>
                                      </p:cBhvr>
                                      <p:rCtr x="5017" y="21852"/>
                                    </p:animMotion>
                                  </p:childTnLst>
                                </p:cTn>
                              </p:par>
                            </p:childTnLst>
                          </p:cTn>
                        </p:par>
                        <p:par>
                          <p:cTn id="32" fill="hold">
                            <p:stCondLst>
                              <p:cond delay="2500"/>
                            </p:stCondLst>
                            <p:childTnLst>
                              <p:par>
                                <p:cTn id="33" presetID="26" presetClass="emph" presetSubtype="0" fill="hold" nodeType="afterEffect">
                                  <p:stCondLst>
                                    <p:cond delay="0"/>
                                  </p:stCondLst>
                                  <p:childTnLst>
                                    <p:animEffect transition="out" filter="fade">
                                      <p:cBhvr>
                                        <p:cTn id="34" dur="500" tmFilter="0, 0; .2, .5; .8, .5; 1, 0"/>
                                        <p:tgtEl>
                                          <p:spTgt spid="202"/>
                                        </p:tgtEl>
                                      </p:cBhvr>
                                    </p:animEffect>
                                    <p:animScale>
                                      <p:cBhvr>
                                        <p:cTn id="35" dur="250" autoRev="1" fill="hold"/>
                                        <p:tgtEl>
                                          <p:spTgt spid="202"/>
                                        </p:tgtEl>
                                      </p:cBhvr>
                                      <p:by x="105000" y="105000"/>
                                    </p:animScale>
                                  </p:childTnLst>
                                </p:cTn>
                              </p:par>
                            </p:childTnLst>
                          </p:cTn>
                        </p:par>
                        <p:par>
                          <p:cTn id="36" fill="hold">
                            <p:stCondLst>
                              <p:cond delay="3000"/>
                            </p:stCondLst>
                            <p:childTnLst>
                              <p:par>
                                <p:cTn id="37" presetID="1" presetClass="entr" presetSubtype="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par>
                          <p:cTn id="39" fill="hold">
                            <p:stCondLst>
                              <p:cond delay="3000"/>
                            </p:stCondLst>
                            <p:childTnLst>
                              <p:par>
                                <p:cTn id="40" presetID="10" presetClass="exit" presetSubtype="0" fill="hold" nodeType="afterEffect">
                                  <p:stCondLst>
                                    <p:cond delay="0"/>
                                  </p:stCondLst>
                                  <p:childTnLst>
                                    <p:animEffect transition="out" filter="fade">
                                      <p:cBhvr>
                                        <p:cTn id="41" dur="500"/>
                                        <p:tgtEl>
                                          <p:spTgt spid="195"/>
                                        </p:tgtEl>
                                      </p:cBhvr>
                                    </p:animEffect>
                                    <p:set>
                                      <p:cBhvr>
                                        <p:cTn id="42" dur="1" fill="hold">
                                          <p:stCondLst>
                                            <p:cond delay="499"/>
                                          </p:stCondLst>
                                        </p:cTn>
                                        <p:tgtEl>
                                          <p:spTgt spid="19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27"/>
                                        </p:tgtEl>
                                        <p:attrNameLst>
                                          <p:attrName>style.visibility</p:attrName>
                                        </p:attrNameLst>
                                      </p:cBhvr>
                                      <p:to>
                                        <p:strVal val="visible"/>
                                      </p:to>
                                    </p:set>
                                    <p:animEffect transition="in" filter="blinds(horizontal)">
                                      <p:cBhvr>
                                        <p:cTn id="47" dur="500"/>
                                        <p:tgtEl>
                                          <p:spTgt spid="327"/>
                                        </p:tgtEl>
                                      </p:cBhvr>
                                    </p:animEffect>
                                  </p:childTnLst>
                                </p:cTn>
                              </p:par>
                            </p:childTnLst>
                          </p:cTn>
                        </p:par>
                        <p:par>
                          <p:cTn id="48" fill="hold">
                            <p:stCondLst>
                              <p:cond delay="1000"/>
                            </p:stCondLst>
                            <p:childTnLst>
                              <p:par>
                                <p:cTn id="49" presetID="26" presetClass="emph" presetSubtype="0" fill="hold" grpId="0" nodeType="afterEffect">
                                  <p:stCondLst>
                                    <p:cond delay="0"/>
                                  </p:stCondLst>
                                  <p:childTnLst>
                                    <p:animEffect transition="out" filter="fade">
                                      <p:cBhvr>
                                        <p:cTn id="50" dur="500" tmFilter="0, 0; .2, .5; .8, .5; 1, 0"/>
                                        <p:tgtEl>
                                          <p:spTgt spid="330"/>
                                        </p:tgtEl>
                                      </p:cBhvr>
                                    </p:animEffect>
                                    <p:animScale>
                                      <p:cBhvr>
                                        <p:cTn id="51" dur="250" autoRev="1" fill="hold"/>
                                        <p:tgtEl>
                                          <p:spTgt spid="330"/>
                                        </p:tgtEl>
                                      </p:cBhvr>
                                      <p:by x="105000" y="105000"/>
                                    </p:animScale>
                                  </p:childTnLst>
                                </p:cTn>
                              </p:par>
                            </p:childTnLst>
                          </p:cTn>
                        </p:par>
                        <p:par>
                          <p:cTn id="52" fill="hold">
                            <p:stCondLst>
                              <p:cond delay="1500"/>
                            </p:stCondLst>
                            <p:childTnLst>
                              <p:par>
                                <p:cTn id="53" presetID="26" presetClass="emph" presetSubtype="0" fill="hold" grpId="1" nodeType="afterEffect">
                                  <p:stCondLst>
                                    <p:cond delay="0"/>
                                  </p:stCondLst>
                                  <p:childTnLst>
                                    <p:animEffect transition="out" filter="fade">
                                      <p:cBhvr>
                                        <p:cTn id="54" dur="500" tmFilter="0, 0; .2, .5; .8, .5; 1, 0"/>
                                        <p:tgtEl>
                                          <p:spTgt spid="330"/>
                                        </p:tgtEl>
                                      </p:cBhvr>
                                    </p:animEffect>
                                    <p:animScale>
                                      <p:cBhvr>
                                        <p:cTn id="55" dur="250" autoRev="1" fill="hold"/>
                                        <p:tgtEl>
                                          <p:spTgt spid="330"/>
                                        </p:tgtEl>
                                      </p:cBhvr>
                                      <p:by x="105000" y="105000"/>
                                    </p:animScale>
                                  </p:childTnLst>
                                </p:cTn>
                              </p:par>
                            </p:childTnLst>
                          </p:cTn>
                        </p:par>
                        <p:par>
                          <p:cTn id="56" fill="hold">
                            <p:stCondLst>
                              <p:cond delay="2000"/>
                            </p:stCondLst>
                            <p:childTnLst>
                              <p:par>
                                <p:cTn id="57" presetID="10" presetClass="exit" presetSubtype="0" fill="hold" nodeType="afterEffect">
                                  <p:stCondLst>
                                    <p:cond delay="0"/>
                                  </p:stCondLst>
                                  <p:childTnLst>
                                    <p:animEffect transition="out" filter="fade">
                                      <p:cBhvr>
                                        <p:cTn id="58" dur="500"/>
                                        <p:tgtEl>
                                          <p:spTgt spid="327"/>
                                        </p:tgtEl>
                                      </p:cBhvr>
                                    </p:animEffect>
                                    <p:set>
                                      <p:cBhvr>
                                        <p:cTn id="59" dur="1" fill="hold">
                                          <p:stCondLst>
                                            <p:cond delay="499"/>
                                          </p:stCondLst>
                                        </p:cTn>
                                        <p:tgtEl>
                                          <p:spTgt spid="32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80"/>
                                        </p:tgtEl>
                                      </p:cBhvr>
                                    </p:animEffect>
                                    <p:set>
                                      <p:cBhvr>
                                        <p:cTn id="64" dur="1" fill="hold">
                                          <p:stCondLst>
                                            <p:cond delay="499"/>
                                          </p:stCondLst>
                                        </p:cTn>
                                        <p:tgtEl>
                                          <p:spTgt spid="80"/>
                                        </p:tgtEl>
                                        <p:attrNameLst>
                                          <p:attrName>style.visibility</p:attrName>
                                        </p:attrNameLst>
                                      </p:cBhvr>
                                      <p:to>
                                        <p:strVal val="hidden"/>
                                      </p:to>
                                    </p:set>
                                  </p:childTnLst>
                                </p:cTn>
                              </p:par>
                            </p:childTnLst>
                          </p:cTn>
                        </p:par>
                        <p:par>
                          <p:cTn id="65" fill="hold">
                            <p:stCondLst>
                              <p:cond delay="500"/>
                            </p:stCondLst>
                            <p:childTnLst>
                              <p:par>
                                <p:cTn id="66" presetID="10" presetClass="exit" presetSubtype="0" fill="hold" grpId="0" nodeType="afterEffect">
                                  <p:stCondLst>
                                    <p:cond delay="0"/>
                                  </p:stCondLst>
                                  <p:childTnLst>
                                    <p:animEffect transition="out" filter="fade">
                                      <p:cBhvr>
                                        <p:cTn id="67" dur="500"/>
                                        <p:tgtEl>
                                          <p:spTgt spid="121"/>
                                        </p:tgtEl>
                                      </p:cBhvr>
                                    </p:animEffect>
                                    <p:set>
                                      <p:cBhvr>
                                        <p:cTn id="68" dur="1" fill="hold">
                                          <p:stCondLst>
                                            <p:cond delay="499"/>
                                          </p:stCondLst>
                                        </p:cTn>
                                        <p:tgtEl>
                                          <p:spTgt spid="121"/>
                                        </p:tgtEl>
                                        <p:attrNameLst>
                                          <p:attrName>style.visibility</p:attrName>
                                        </p:attrNameLst>
                                      </p:cBhvr>
                                      <p:to>
                                        <p:strVal val="hidden"/>
                                      </p:to>
                                    </p:se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fade">
                                      <p:cBhvr>
                                        <p:cTn id="72" dur="500"/>
                                        <p:tgtEl>
                                          <p:spTgt spid="129"/>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98"/>
                                        </p:tgtEl>
                                        <p:attrNameLst>
                                          <p:attrName>style.visibility</p:attrName>
                                        </p:attrNameLst>
                                      </p:cBhvr>
                                      <p:to>
                                        <p:strVal val="visible"/>
                                      </p:to>
                                    </p:set>
                                    <p:animEffect transition="in" filter="fade">
                                      <p:cBhvr>
                                        <p:cTn id="76" dur="500"/>
                                        <p:tgtEl>
                                          <p:spTgt spid="98"/>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xit" presetSubtype="0" fill="hold" grpId="1" nodeType="clickEffect">
                                  <p:stCondLst>
                                    <p:cond delay="0"/>
                                  </p:stCondLst>
                                  <p:childTnLst>
                                    <p:anim calcmode="lin" valueType="num">
                                      <p:cBhvr>
                                        <p:cTn id="80" dur="1000"/>
                                        <p:tgtEl>
                                          <p:spTgt spid="77"/>
                                        </p:tgtEl>
                                        <p:attrNameLst>
                                          <p:attrName>ppt_w</p:attrName>
                                        </p:attrNameLst>
                                      </p:cBhvr>
                                      <p:tavLst>
                                        <p:tav tm="0">
                                          <p:val>
                                            <p:strVal val="ppt_w"/>
                                          </p:val>
                                        </p:tav>
                                        <p:tav tm="100000">
                                          <p:val>
                                            <p:fltVal val="0"/>
                                          </p:val>
                                        </p:tav>
                                      </p:tavLst>
                                    </p:anim>
                                    <p:anim calcmode="lin" valueType="num">
                                      <p:cBhvr>
                                        <p:cTn id="81" dur="1000"/>
                                        <p:tgtEl>
                                          <p:spTgt spid="77"/>
                                        </p:tgtEl>
                                        <p:attrNameLst>
                                          <p:attrName>ppt_h</p:attrName>
                                        </p:attrNameLst>
                                      </p:cBhvr>
                                      <p:tavLst>
                                        <p:tav tm="0">
                                          <p:val>
                                            <p:strVal val="ppt_h"/>
                                          </p:val>
                                        </p:tav>
                                        <p:tav tm="100000">
                                          <p:val>
                                            <p:fltVal val="0"/>
                                          </p:val>
                                        </p:tav>
                                      </p:tavLst>
                                    </p:anim>
                                    <p:anim calcmode="lin" valueType="num">
                                      <p:cBhvr>
                                        <p:cTn id="82" dur="1000"/>
                                        <p:tgtEl>
                                          <p:spTgt spid="77"/>
                                        </p:tgtEl>
                                        <p:attrNameLst>
                                          <p:attrName>style.rotation</p:attrName>
                                        </p:attrNameLst>
                                      </p:cBhvr>
                                      <p:tavLst>
                                        <p:tav tm="0">
                                          <p:val>
                                            <p:fltVal val="0"/>
                                          </p:val>
                                        </p:tav>
                                        <p:tav tm="100000">
                                          <p:val>
                                            <p:fltVal val="90"/>
                                          </p:val>
                                        </p:tav>
                                      </p:tavLst>
                                    </p:anim>
                                    <p:animEffect transition="out" filter="fade">
                                      <p:cBhvr>
                                        <p:cTn id="83" dur="1000"/>
                                        <p:tgtEl>
                                          <p:spTgt spid="77"/>
                                        </p:tgtEl>
                                      </p:cBhvr>
                                    </p:animEffect>
                                    <p:set>
                                      <p:cBhvr>
                                        <p:cTn id="84" dur="1" fill="hold">
                                          <p:stCondLst>
                                            <p:cond delay="999"/>
                                          </p:stCondLst>
                                        </p:cTn>
                                        <p:tgtEl>
                                          <p:spTgt spid="7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grpId="1" nodeType="clickEffect">
                                  <p:stCondLst>
                                    <p:cond delay="0"/>
                                  </p:stCondLst>
                                  <p:childTnLst>
                                    <p:animEffect transition="out" filter="fade">
                                      <p:cBhvr>
                                        <p:cTn id="88" dur="500" tmFilter="0, 0; .2, .5; .8, .5; 1, 0"/>
                                        <p:tgtEl>
                                          <p:spTgt spid="106"/>
                                        </p:tgtEl>
                                      </p:cBhvr>
                                    </p:animEffect>
                                    <p:animScale>
                                      <p:cBhvr>
                                        <p:cTn id="89" dur="250" autoRev="1" fill="hold"/>
                                        <p:tgtEl>
                                          <p:spTgt spid="106"/>
                                        </p:tgtEl>
                                      </p:cBhvr>
                                      <p:by x="105000" y="105000"/>
                                    </p:animScale>
                                  </p:childTnLst>
                                </p:cTn>
                              </p:par>
                            </p:childTnLst>
                          </p:cTn>
                        </p:par>
                        <p:par>
                          <p:cTn id="90" fill="hold">
                            <p:stCondLst>
                              <p:cond delay="500"/>
                            </p:stCondLst>
                            <p:childTnLst>
                              <p:par>
                                <p:cTn id="91" presetID="27" presetClass="emph" presetSubtype="0" fill="remove" grpId="0" nodeType="afterEffect">
                                  <p:stCondLst>
                                    <p:cond delay="0"/>
                                  </p:stCondLst>
                                  <p:childTnLst>
                                    <p:animClr clrSpc="rgb" dir="cw">
                                      <p:cBhvr override="childStyle">
                                        <p:cTn id="92" dur="250" autoRev="1" fill="remove"/>
                                        <p:tgtEl>
                                          <p:spTgt spid="106"/>
                                        </p:tgtEl>
                                        <p:attrNameLst>
                                          <p:attrName>style.color</p:attrName>
                                        </p:attrNameLst>
                                      </p:cBhvr>
                                      <p:to>
                                        <a:schemeClr val="bg1"/>
                                      </p:to>
                                    </p:animClr>
                                    <p:animClr clrSpc="rgb" dir="cw">
                                      <p:cBhvr>
                                        <p:cTn id="93" dur="250" autoRev="1" fill="remove"/>
                                        <p:tgtEl>
                                          <p:spTgt spid="106"/>
                                        </p:tgtEl>
                                        <p:attrNameLst>
                                          <p:attrName>fillcolor</p:attrName>
                                        </p:attrNameLst>
                                      </p:cBhvr>
                                      <p:to>
                                        <a:schemeClr val="bg1"/>
                                      </p:to>
                                    </p:animClr>
                                    <p:set>
                                      <p:cBhvr>
                                        <p:cTn id="94" dur="250" autoRev="1" fill="remove"/>
                                        <p:tgtEl>
                                          <p:spTgt spid="106"/>
                                        </p:tgtEl>
                                        <p:attrNameLst>
                                          <p:attrName>fill.type</p:attrName>
                                        </p:attrNameLst>
                                      </p:cBhvr>
                                      <p:to>
                                        <p:strVal val="solid"/>
                                      </p:to>
                                    </p:set>
                                    <p:set>
                                      <p:cBhvr>
                                        <p:cTn id="95" dur="250" autoRev="1" fill="remove"/>
                                        <p:tgtEl>
                                          <p:spTgt spid="106"/>
                                        </p:tgtEl>
                                        <p:attrNameLst>
                                          <p:attrName>fill.on</p:attrName>
                                        </p:attrNameLst>
                                      </p:cBhvr>
                                      <p:to>
                                        <p:strVal val="true"/>
                                      </p:to>
                                    </p:set>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grpId="2" nodeType="clickEffect">
                                  <p:stCondLst>
                                    <p:cond delay="0"/>
                                  </p:stCondLst>
                                  <p:childTnLst>
                                    <p:animEffect transition="out" filter="fade">
                                      <p:cBhvr>
                                        <p:cTn id="99" dur="500" tmFilter="0, 0; .2, .5; .8, .5; 1, 0"/>
                                        <p:tgtEl>
                                          <p:spTgt spid="98"/>
                                        </p:tgtEl>
                                      </p:cBhvr>
                                    </p:animEffect>
                                    <p:animScale>
                                      <p:cBhvr>
                                        <p:cTn id="100" dur="250" autoRev="1" fill="hold"/>
                                        <p:tgtEl>
                                          <p:spTgt spid="98"/>
                                        </p:tgtEl>
                                      </p:cBhvr>
                                      <p:by x="105000" y="105000"/>
                                    </p:animScale>
                                  </p:childTnLst>
                                </p:cTn>
                              </p:par>
                            </p:childTnLst>
                          </p:cTn>
                        </p:par>
                        <p:par>
                          <p:cTn id="101" fill="hold">
                            <p:stCondLst>
                              <p:cond delay="500"/>
                            </p:stCondLst>
                            <p:childTnLst>
                              <p:par>
                                <p:cTn id="102" presetID="27" presetClass="emph" presetSubtype="0" fill="remove" grpId="1" nodeType="afterEffect">
                                  <p:stCondLst>
                                    <p:cond delay="0"/>
                                  </p:stCondLst>
                                  <p:childTnLst>
                                    <p:animClr clrSpc="rgb" dir="cw">
                                      <p:cBhvr override="childStyle">
                                        <p:cTn id="103" dur="250" autoRev="1" fill="remove"/>
                                        <p:tgtEl>
                                          <p:spTgt spid="98"/>
                                        </p:tgtEl>
                                        <p:attrNameLst>
                                          <p:attrName>style.color</p:attrName>
                                        </p:attrNameLst>
                                      </p:cBhvr>
                                      <p:to>
                                        <a:schemeClr val="bg1"/>
                                      </p:to>
                                    </p:animClr>
                                    <p:animClr clrSpc="rgb" dir="cw">
                                      <p:cBhvr>
                                        <p:cTn id="104" dur="250" autoRev="1" fill="remove"/>
                                        <p:tgtEl>
                                          <p:spTgt spid="98"/>
                                        </p:tgtEl>
                                        <p:attrNameLst>
                                          <p:attrName>fillcolor</p:attrName>
                                        </p:attrNameLst>
                                      </p:cBhvr>
                                      <p:to>
                                        <a:schemeClr val="bg1"/>
                                      </p:to>
                                    </p:animClr>
                                    <p:set>
                                      <p:cBhvr>
                                        <p:cTn id="105" dur="250" autoRev="1" fill="remove"/>
                                        <p:tgtEl>
                                          <p:spTgt spid="98"/>
                                        </p:tgtEl>
                                        <p:attrNameLst>
                                          <p:attrName>fill.type</p:attrName>
                                        </p:attrNameLst>
                                      </p:cBhvr>
                                      <p:to>
                                        <p:strVal val="solid"/>
                                      </p:to>
                                    </p:set>
                                    <p:set>
                                      <p:cBhvr>
                                        <p:cTn id="106" dur="250" autoRev="1" fill="remove"/>
                                        <p:tgtEl>
                                          <p:spTgt spid="9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6" grpId="1" animBg="1"/>
      <p:bldP spid="77" grpId="0" animBg="1"/>
      <p:bldP spid="77" grpId="1" animBg="1"/>
      <p:bldP spid="330" grpId="0" animBg="1"/>
      <p:bldP spid="330" grpId="1" animBg="1"/>
      <p:bldP spid="330" grpId="2" animBg="1"/>
      <p:bldP spid="97" grpId="0" animBg="1"/>
      <p:bldP spid="121" grpId="0" animBg="1"/>
      <p:bldP spid="121" grpId="1" animBg="1"/>
      <p:bldP spid="98" grpId="0" animBg="1"/>
      <p:bldP spid="98" grpId="1" animBg="1"/>
      <p:bldP spid="9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24"/>
          <p:cNvGrpSpPr>
            <a:grpSpLocks/>
          </p:cNvGrpSpPr>
          <p:nvPr/>
        </p:nvGrpSpPr>
        <p:grpSpPr bwMode="auto">
          <a:xfrm>
            <a:off x="5311950" y="1274108"/>
            <a:ext cx="4821457" cy="4336330"/>
            <a:chOff x="2779" y="784"/>
            <a:chExt cx="2830" cy="2512"/>
          </a:xfrm>
        </p:grpSpPr>
        <p:pic>
          <p:nvPicPr>
            <p:cNvPr id="72" name="Picture 25"/>
            <p:cNvPicPr>
              <a:picLocks noChangeAspect="1" noChangeArrowheads="1"/>
            </p:cNvPicPr>
            <p:nvPr/>
          </p:nvPicPr>
          <p:blipFill>
            <a:blip r:embed="rId4" cstate="print"/>
            <a:srcRect/>
            <a:stretch>
              <a:fillRect/>
            </a:stretch>
          </p:blipFill>
          <p:spPr bwMode="auto">
            <a:xfrm>
              <a:off x="2779" y="784"/>
              <a:ext cx="2830" cy="2512"/>
            </a:xfrm>
            <a:prstGeom prst="rect">
              <a:avLst/>
            </a:prstGeom>
            <a:noFill/>
            <a:ln w="12700">
              <a:noFill/>
              <a:miter lim="800000"/>
              <a:headEnd/>
              <a:tailEnd/>
            </a:ln>
          </p:spPr>
        </p:pic>
        <p:sp>
          <p:nvSpPr>
            <p:cNvPr id="73" name="Text Box 26"/>
            <p:cNvSpPr txBox="1">
              <a:spLocks noChangeArrowheads="1"/>
            </p:cNvSpPr>
            <p:nvPr/>
          </p:nvSpPr>
          <p:spPr bwMode="auto">
            <a:xfrm>
              <a:off x="2839" y="888"/>
              <a:ext cx="2770" cy="474"/>
            </a:xfrm>
            <a:prstGeom prst="rect">
              <a:avLst/>
            </a:prstGeom>
            <a:noFill/>
            <a:ln w="12700">
              <a:noFill/>
              <a:miter lim="800000"/>
              <a:headEnd/>
              <a:tailEnd/>
            </a:ln>
            <a:effectLst/>
          </p:spPr>
          <p:txBody>
            <a:bodyPr wrap="square" lIns="0" tIns="0" rIns="0" bIns="0" anchor="ctr">
              <a:spAutoFit/>
            </a:bodyPr>
            <a:lstStyle/>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SharePoint 2010  App Server</a:t>
              </a:r>
            </a:p>
            <a:p>
              <a:pPr algn="ctr" defTabSz="914099">
                <a:lnSpc>
                  <a:spcPct val="85000"/>
                </a:lnSpc>
                <a:spcBef>
                  <a:spcPct val="20000"/>
                </a:spcBef>
                <a:defRPr/>
              </a:pPr>
              <a:endParaRPr lang="en-US" sz="2800" dirty="0">
                <a:solidFill>
                  <a:srgbClr val="FFFFFF"/>
                </a:solidFill>
                <a:effectLst>
                  <a:outerShdw blurRad="38100" dist="38100" dir="2700000" algn="tl">
                    <a:srgbClr val="000000"/>
                  </a:outerShdw>
                </a:effectLst>
                <a:latin typeface="Segoe"/>
              </a:endParaRPr>
            </a:p>
          </p:txBody>
        </p:sp>
      </p:grpSp>
      <p:pic>
        <p:nvPicPr>
          <p:cNvPr id="1031" name="Picture 2"/>
          <p:cNvPicPr>
            <a:picLocks noChangeAspect="1" noChangeArrowheads="1"/>
          </p:cNvPicPr>
          <p:nvPr/>
        </p:nvPicPr>
        <p:blipFill>
          <a:blip r:embed="rId5" cstate="print"/>
          <a:srcRect/>
          <a:stretch>
            <a:fillRect/>
          </a:stretch>
        </p:blipFill>
        <p:spPr bwMode="auto">
          <a:xfrm>
            <a:off x="1549567" y="1371600"/>
            <a:ext cx="3453500" cy="3962400"/>
          </a:xfrm>
          <a:prstGeom prst="rect">
            <a:avLst/>
          </a:prstGeom>
          <a:noFill/>
          <a:ln w="12700">
            <a:noFill/>
            <a:miter lim="800000"/>
            <a:headEnd/>
            <a:tailEnd/>
          </a:ln>
        </p:spPr>
      </p:pic>
      <p:grpSp>
        <p:nvGrpSpPr>
          <p:cNvPr id="2" name="Group 7"/>
          <p:cNvGrpSpPr>
            <a:grpSpLocks/>
          </p:cNvGrpSpPr>
          <p:nvPr/>
        </p:nvGrpSpPr>
        <p:grpSpPr bwMode="auto">
          <a:xfrm>
            <a:off x="1752715" y="2323225"/>
            <a:ext cx="2844058" cy="2133600"/>
            <a:chOff x="268" y="1894"/>
            <a:chExt cx="690" cy="532"/>
          </a:xfrm>
        </p:grpSpPr>
        <p:pic>
          <p:nvPicPr>
            <p:cNvPr id="1059" name="Picture 9"/>
            <p:cNvPicPr>
              <a:picLocks noChangeAspect="1" noChangeArrowheads="1"/>
            </p:cNvPicPr>
            <p:nvPr/>
          </p:nvPicPr>
          <p:blipFill>
            <a:blip r:embed="rId6" cstate="print"/>
            <a:srcRect/>
            <a:stretch>
              <a:fillRect/>
            </a:stretch>
          </p:blipFill>
          <p:spPr bwMode="auto">
            <a:xfrm>
              <a:off x="268" y="1894"/>
              <a:ext cx="690" cy="532"/>
            </a:xfrm>
            <a:prstGeom prst="rect">
              <a:avLst/>
            </a:prstGeom>
            <a:noFill/>
            <a:ln w="12700">
              <a:noFill/>
              <a:miter lim="800000"/>
              <a:headEnd/>
              <a:tailEnd/>
            </a:ln>
          </p:spPr>
        </p:pic>
        <p:sp>
          <p:nvSpPr>
            <p:cNvPr id="134" name="Rectangle 11"/>
            <p:cNvSpPr>
              <a:spLocks noChangeArrowheads="1"/>
            </p:cNvSpPr>
            <p:nvPr/>
          </p:nvSpPr>
          <p:spPr bwMode="auto">
            <a:xfrm>
              <a:off x="293" y="1932"/>
              <a:ext cx="394" cy="456"/>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Report Viewer web part</a:t>
              </a:r>
            </a:p>
          </p:txBody>
        </p:sp>
      </p:grpSp>
      <p:grpSp>
        <p:nvGrpSpPr>
          <p:cNvPr id="3" name="Group 24"/>
          <p:cNvGrpSpPr>
            <a:grpSpLocks/>
          </p:cNvGrpSpPr>
          <p:nvPr/>
        </p:nvGrpSpPr>
        <p:grpSpPr bwMode="auto">
          <a:xfrm>
            <a:off x="5584137" y="1765550"/>
            <a:ext cx="4213937" cy="3016775"/>
            <a:chOff x="2879" y="1048"/>
            <a:chExt cx="2647" cy="2360"/>
          </a:xfrm>
        </p:grpSpPr>
        <p:pic>
          <p:nvPicPr>
            <p:cNvPr id="1081" name="Picture 25"/>
            <p:cNvPicPr>
              <a:picLocks noChangeAspect="1" noChangeArrowheads="1"/>
            </p:cNvPicPr>
            <p:nvPr/>
          </p:nvPicPr>
          <p:blipFill>
            <a:blip r:embed="rId4" cstate="print"/>
            <a:srcRect/>
            <a:stretch>
              <a:fillRect/>
            </a:stretch>
          </p:blipFill>
          <p:spPr bwMode="auto">
            <a:xfrm>
              <a:off x="2879" y="1048"/>
              <a:ext cx="2647" cy="2360"/>
            </a:xfrm>
            <a:prstGeom prst="rect">
              <a:avLst/>
            </a:prstGeom>
            <a:noFill/>
            <a:ln w="12700">
              <a:noFill/>
              <a:miter lim="800000"/>
              <a:headEnd/>
              <a:tailEnd/>
            </a:ln>
          </p:spPr>
        </p:pic>
        <p:sp>
          <p:nvSpPr>
            <p:cNvPr id="112" name="Text Box 26"/>
            <p:cNvSpPr txBox="1">
              <a:spLocks noChangeArrowheads="1"/>
            </p:cNvSpPr>
            <p:nvPr/>
          </p:nvSpPr>
          <p:spPr bwMode="auto">
            <a:xfrm>
              <a:off x="2895" y="1155"/>
              <a:ext cx="2576" cy="164"/>
            </a:xfrm>
            <a:prstGeom prst="rect">
              <a:avLst/>
            </a:prstGeom>
            <a:noFill/>
            <a:ln w="12700">
              <a:noFill/>
              <a:miter lim="800000"/>
              <a:headEnd/>
              <a:tailEnd/>
            </a:ln>
            <a:effectLst/>
          </p:spPr>
          <p:txBody>
            <a:bodyPr wrap="square" lIns="0" tIns="0" rIns="0" bIns="0" anchor="ctr">
              <a:spAutoFit/>
            </a:bodyPr>
            <a:lstStyle/>
            <a:p>
              <a:pPr algn="ctr" defTabSz="912813">
                <a:lnSpc>
                  <a:spcPct val="85000"/>
                </a:lnSpc>
                <a:spcBef>
                  <a:spcPct val="20000"/>
                </a:spcBef>
              </a:pPr>
              <a:r>
                <a:rPr lang="en-US" sz="1600" dirty="0">
                  <a:solidFill>
                    <a:srgbClr val="FFFFFF"/>
                  </a:solidFill>
                  <a:latin typeface="Segoe" pitchFamily="34" charset="0"/>
                </a:rPr>
                <a:t>SSRS Shared </a:t>
              </a:r>
              <a:r>
                <a:rPr lang="en-US" sz="1600" dirty="0" smtClean="0">
                  <a:solidFill>
                    <a:srgbClr val="FFFFFF"/>
                  </a:solidFill>
                  <a:latin typeface="Segoe" pitchFamily="34" charset="0"/>
                </a:rPr>
                <a:t>Service Application</a:t>
              </a:r>
              <a:endParaRPr lang="en-US" sz="1600" dirty="0">
                <a:solidFill>
                  <a:srgbClr val="FFFFFF"/>
                </a:solidFill>
                <a:latin typeface="Segoe" pitchFamily="34" charset="0"/>
              </a:endParaRPr>
            </a:p>
          </p:txBody>
        </p:sp>
      </p:grpSp>
      <p:grpSp>
        <p:nvGrpSpPr>
          <p:cNvPr id="4" name="Group 187"/>
          <p:cNvGrpSpPr>
            <a:grpSpLocks/>
          </p:cNvGrpSpPr>
          <p:nvPr/>
        </p:nvGrpSpPr>
        <p:grpSpPr bwMode="auto">
          <a:xfrm>
            <a:off x="5787284" y="2095269"/>
            <a:ext cx="1267554" cy="879753"/>
            <a:chOff x="5068585" y="2063002"/>
            <a:chExt cx="951215" cy="900642"/>
          </a:xfrm>
        </p:grpSpPr>
        <p:pic>
          <p:nvPicPr>
            <p:cNvPr id="1079" name="Picture 34"/>
            <p:cNvPicPr>
              <a:picLocks noChangeAspect="1" noChangeArrowheads="1"/>
            </p:cNvPicPr>
            <p:nvPr/>
          </p:nvPicPr>
          <p:blipFill>
            <a:blip r:embed="rId7" cstate="print"/>
            <a:srcRect/>
            <a:stretch>
              <a:fillRect/>
            </a:stretch>
          </p:blipFill>
          <p:spPr bwMode="auto">
            <a:xfrm>
              <a:off x="5068585" y="2063002"/>
              <a:ext cx="951215" cy="900642"/>
            </a:xfrm>
            <a:prstGeom prst="rect">
              <a:avLst/>
            </a:prstGeom>
            <a:noFill/>
            <a:ln w="12700">
              <a:noFill/>
              <a:miter lim="800000"/>
              <a:headEnd/>
              <a:tailEnd/>
            </a:ln>
          </p:spPr>
        </p:pic>
        <p:sp>
          <p:nvSpPr>
            <p:cNvPr id="118" name="Rectangle 35"/>
            <p:cNvSpPr>
              <a:spLocks noChangeArrowheads="1"/>
            </p:cNvSpPr>
            <p:nvPr/>
          </p:nvSpPr>
          <p:spPr bwMode="auto">
            <a:xfrm>
              <a:off x="5144809" y="2401280"/>
              <a:ext cx="838466" cy="524746"/>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WCF Endpoint</a:t>
              </a:r>
            </a:p>
            <a:p>
              <a:pPr algn="ctr" defTabSz="914099">
                <a:lnSpc>
                  <a:spcPct val="85000"/>
                </a:lnSpc>
                <a:spcBef>
                  <a:spcPct val="20000"/>
                </a:spcBef>
                <a:defRPr/>
              </a:pPr>
              <a:endParaRPr lang="en-US" sz="1400" dirty="0">
                <a:solidFill>
                  <a:srgbClr val="FFFFFF"/>
                </a:solidFill>
                <a:effectLst>
                  <a:outerShdw blurRad="38100" dist="38100" dir="2700000" algn="tl">
                    <a:srgbClr val="000000"/>
                  </a:outerShdw>
                </a:effectLst>
                <a:latin typeface="Segoe"/>
              </a:endParaRPr>
            </a:p>
          </p:txBody>
        </p:sp>
      </p:grpSp>
      <p:sp>
        <p:nvSpPr>
          <p:cNvPr id="1033" name="Rectangle 2"/>
          <p:cNvSpPr>
            <a:spLocks noGrp="1" noChangeArrowheads="1"/>
          </p:cNvSpPr>
          <p:nvPr>
            <p:ph type="title"/>
          </p:nvPr>
        </p:nvSpPr>
        <p:spPr/>
        <p:txBody>
          <a:bodyPr/>
          <a:lstStyle/>
          <a:p>
            <a:r>
              <a:rPr lang="en-US" smtClean="0"/>
              <a:t>Windows User end-to-end Report rendering</a:t>
            </a:r>
            <a:endParaRPr lang="en-US" dirty="0" smtClean="0"/>
          </a:p>
        </p:txBody>
      </p:sp>
      <p:sp>
        <p:nvSpPr>
          <p:cNvPr id="103" name="Text Box 6"/>
          <p:cNvSpPr txBox="1">
            <a:spLocks noChangeArrowheads="1"/>
          </p:cNvSpPr>
          <p:nvPr/>
        </p:nvSpPr>
        <p:spPr bwMode="auto">
          <a:xfrm>
            <a:off x="1651141" y="1598015"/>
            <a:ext cx="3284211" cy="313932"/>
          </a:xfrm>
          <a:prstGeom prst="rect">
            <a:avLst/>
          </a:prstGeom>
          <a:noFill/>
          <a:ln w="12700">
            <a:noFill/>
            <a:miter lim="800000"/>
            <a:headEnd/>
            <a:tailEnd/>
          </a:ln>
          <a:effectLst/>
        </p:spPr>
        <p:txBody>
          <a:bodyPr lIns="0" tIns="0" rIns="0" bIns="0" anchor="ctr">
            <a:spAutoFit/>
          </a:bodyPr>
          <a:lstStyle/>
          <a:p>
            <a:pPr algn="ctr" defTabSz="914099">
              <a:lnSpc>
                <a:spcPct val="85000"/>
              </a:lnSpc>
              <a:spcBef>
                <a:spcPct val="20000"/>
              </a:spcBef>
              <a:defRPr/>
            </a:pPr>
            <a:r>
              <a:rPr lang="en-US" sz="2400" dirty="0">
                <a:solidFill>
                  <a:srgbClr val="FFFFFF"/>
                </a:solidFill>
                <a:effectLst>
                  <a:outerShdw blurRad="38100" dist="38100" dir="2700000" algn="tl">
                    <a:srgbClr val="000000"/>
                  </a:outerShdw>
                </a:effectLst>
                <a:latin typeface="Segoe"/>
              </a:rPr>
              <a:t>SharePoint </a:t>
            </a:r>
            <a:r>
              <a:rPr lang="en-US" sz="2400" dirty="0" smtClean="0">
                <a:solidFill>
                  <a:srgbClr val="FFFFFF"/>
                </a:solidFill>
                <a:effectLst>
                  <a:outerShdw blurRad="38100" dist="38100" dir="2700000" algn="tl">
                    <a:srgbClr val="000000"/>
                  </a:outerShdw>
                </a:effectLst>
                <a:latin typeface="Segoe"/>
              </a:rPr>
              <a:t>2010 WFE</a:t>
            </a:r>
            <a:endParaRPr lang="en-US" sz="2400" dirty="0">
              <a:solidFill>
                <a:srgbClr val="FFFFFF"/>
              </a:solidFill>
              <a:effectLst>
                <a:outerShdw blurRad="38100" dist="38100" dir="2700000" algn="tl">
                  <a:srgbClr val="000000"/>
                </a:outerShdw>
              </a:effectLst>
              <a:latin typeface="Segoe"/>
            </a:endParaRPr>
          </a:p>
        </p:txBody>
      </p:sp>
      <p:grpSp>
        <p:nvGrpSpPr>
          <p:cNvPr id="5" name="Group 188"/>
          <p:cNvGrpSpPr>
            <a:grpSpLocks/>
          </p:cNvGrpSpPr>
          <p:nvPr/>
        </p:nvGrpSpPr>
        <p:grpSpPr bwMode="auto">
          <a:xfrm>
            <a:off x="7216362" y="2122967"/>
            <a:ext cx="2476762" cy="1828800"/>
            <a:chOff x="7086600" y="2057400"/>
            <a:chExt cx="1219201" cy="1828800"/>
          </a:xfrm>
        </p:grpSpPr>
        <p:pic>
          <p:nvPicPr>
            <p:cNvPr id="1077" name="Picture 36"/>
            <p:cNvPicPr>
              <a:picLocks noChangeAspect="1" noChangeArrowheads="1"/>
            </p:cNvPicPr>
            <p:nvPr/>
          </p:nvPicPr>
          <p:blipFill>
            <a:blip r:embed="rId7" cstate="print"/>
            <a:srcRect/>
            <a:stretch>
              <a:fillRect/>
            </a:stretch>
          </p:blipFill>
          <p:spPr bwMode="auto">
            <a:xfrm>
              <a:off x="7086600" y="2057400"/>
              <a:ext cx="1205986" cy="1828800"/>
            </a:xfrm>
            <a:prstGeom prst="rect">
              <a:avLst/>
            </a:prstGeom>
            <a:noFill/>
            <a:ln w="12700">
              <a:noFill/>
              <a:miter lim="800000"/>
              <a:headEnd/>
              <a:tailEnd/>
            </a:ln>
          </p:spPr>
        </p:pic>
        <p:sp>
          <p:nvSpPr>
            <p:cNvPr id="120" name="Rectangle 37"/>
            <p:cNvSpPr>
              <a:spLocks noChangeArrowheads="1"/>
            </p:cNvSpPr>
            <p:nvPr/>
          </p:nvSpPr>
          <p:spPr bwMode="auto">
            <a:xfrm>
              <a:off x="7162800" y="2286000"/>
              <a:ext cx="1143001" cy="45720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200" dirty="0" smtClean="0">
                  <a:solidFill>
                    <a:srgbClr val="FFFFFF"/>
                  </a:solidFill>
                  <a:effectLst>
                    <a:outerShdw blurRad="38100" dist="38100" dir="2700000" algn="tl">
                      <a:srgbClr val="000000"/>
                    </a:outerShdw>
                  </a:effectLst>
                  <a:latin typeface="Segoe"/>
                </a:rPr>
                <a:t>Service Runtime (Data </a:t>
              </a:r>
            </a:p>
            <a:p>
              <a:pPr algn="ctr" defTabSz="914099">
                <a:lnSpc>
                  <a:spcPct val="85000"/>
                </a:lnSpc>
                <a:spcBef>
                  <a:spcPct val="20000"/>
                </a:spcBef>
                <a:defRPr/>
              </a:pPr>
              <a:r>
                <a:rPr lang="en-US" sz="1200" dirty="0" smtClean="0">
                  <a:solidFill>
                    <a:srgbClr val="FFFFFF"/>
                  </a:solidFill>
                  <a:effectLst>
                    <a:outerShdw blurRad="38100" dist="38100" dir="2700000" algn="tl">
                      <a:srgbClr val="000000"/>
                    </a:outerShdw>
                  </a:effectLst>
                  <a:latin typeface="Segoe"/>
                </a:rPr>
                <a:t>Management)</a:t>
              </a:r>
              <a:endParaRPr lang="en-US" sz="1200" dirty="0">
                <a:solidFill>
                  <a:srgbClr val="FFFFFF"/>
                </a:solidFill>
                <a:effectLst>
                  <a:outerShdw blurRad="38100" dist="38100" dir="2700000" algn="tl">
                    <a:srgbClr val="000000"/>
                  </a:outerShdw>
                </a:effectLst>
                <a:latin typeface="Segoe"/>
              </a:endParaRPr>
            </a:p>
          </p:txBody>
        </p:sp>
      </p:grpSp>
      <p:grpSp>
        <p:nvGrpSpPr>
          <p:cNvPr id="6" name="Group 42"/>
          <p:cNvGrpSpPr>
            <a:grpSpLocks/>
          </p:cNvGrpSpPr>
          <p:nvPr/>
        </p:nvGrpSpPr>
        <p:grpSpPr bwMode="auto">
          <a:xfrm>
            <a:off x="5721131" y="4061552"/>
            <a:ext cx="3834401" cy="489179"/>
            <a:chOff x="301" y="2846"/>
            <a:chExt cx="1956" cy="378"/>
          </a:xfrm>
        </p:grpSpPr>
        <p:pic>
          <p:nvPicPr>
            <p:cNvPr id="1075" name="Picture 43"/>
            <p:cNvPicPr>
              <a:picLocks noChangeAspect="1" noChangeArrowheads="1"/>
            </p:cNvPicPr>
            <p:nvPr/>
          </p:nvPicPr>
          <p:blipFill>
            <a:blip r:embed="rId8" cstate="print"/>
            <a:srcRect/>
            <a:stretch>
              <a:fillRect/>
            </a:stretch>
          </p:blipFill>
          <p:spPr bwMode="auto">
            <a:xfrm>
              <a:off x="301" y="2846"/>
              <a:ext cx="1956" cy="378"/>
            </a:xfrm>
            <a:prstGeom prst="rect">
              <a:avLst/>
            </a:prstGeom>
            <a:noFill/>
            <a:ln w="12700">
              <a:noFill/>
              <a:miter lim="800000"/>
              <a:headEnd/>
              <a:tailEnd/>
            </a:ln>
          </p:spPr>
        </p:pic>
        <p:sp>
          <p:nvSpPr>
            <p:cNvPr id="123" name="Rectangle 44"/>
            <p:cNvSpPr>
              <a:spLocks noChangeArrowheads="1"/>
            </p:cNvSpPr>
            <p:nvPr/>
          </p:nvSpPr>
          <p:spPr bwMode="auto">
            <a:xfrm>
              <a:off x="560" y="2980"/>
              <a:ext cx="1422" cy="142"/>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400" dirty="0">
                  <a:solidFill>
                    <a:srgbClr val="FFFFFF"/>
                  </a:solidFill>
                  <a:latin typeface="Segoe"/>
                </a:rPr>
                <a:t>SharePoint Object Model</a:t>
              </a:r>
              <a:endParaRPr lang="en-US" dirty="0">
                <a:solidFill>
                  <a:srgbClr val="FFFFFF"/>
                </a:solidFill>
                <a:effectLst>
                  <a:outerShdw blurRad="38100" dist="38100" dir="2700000" algn="tl">
                    <a:srgbClr val="000000"/>
                  </a:outerShdw>
                </a:effectLst>
                <a:latin typeface="Segoe"/>
              </a:endParaRPr>
            </a:p>
          </p:txBody>
        </p:sp>
      </p:grpSp>
      <p:grpSp>
        <p:nvGrpSpPr>
          <p:cNvPr id="8" name="Group 59"/>
          <p:cNvGrpSpPr>
            <a:grpSpLocks/>
          </p:cNvGrpSpPr>
          <p:nvPr/>
        </p:nvGrpSpPr>
        <p:grpSpPr bwMode="auto">
          <a:xfrm>
            <a:off x="2600104" y="5645726"/>
            <a:ext cx="5622699" cy="914400"/>
            <a:chOff x="3429000" y="5791200"/>
            <a:chExt cx="2590800" cy="914400"/>
          </a:xfrm>
        </p:grpSpPr>
        <p:sp>
          <p:nvSpPr>
            <p:cNvPr id="153" name="Flowchart: Magnetic Disk 152"/>
            <p:cNvSpPr/>
            <p:nvPr/>
          </p:nvSpPr>
          <p:spPr>
            <a:xfrm>
              <a:off x="3429000" y="5791200"/>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5" name="Flowchart: Magnetic Disk 154"/>
            <p:cNvSpPr/>
            <p:nvPr/>
          </p:nvSpPr>
          <p:spPr>
            <a:xfrm>
              <a:off x="3886200" y="5791200"/>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7" name="Flowchart: Magnetic Disk 156"/>
            <p:cNvSpPr/>
            <p:nvPr/>
          </p:nvSpPr>
          <p:spPr>
            <a:xfrm>
              <a:off x="4267200" y="5791200"/>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9" name="Flowchart: Magnetic Disk 158"/>
            <p:cNvSpPr/>
            <p:nvPr/>
          </p:nvSpPr>
          <p:spPr>
            <a:xfrm>
              <a:off x="4724400" y="5791200"/>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1" name="Flowchart: Magnetic Disk 160"/>
            <p:cNvSpPr/>
            <p:nvPr/>
          </p:nvSpPr>
          <p:spPr>
            <a:xfrm>
              <a:off x="5181600" y="5791200"/>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9" name="Rectangle 19"/>
            <p:cNvSpPr>
              <a:spLocks noChangeArrowheads="1"/>
            </p:cNvSpPr>
            <p:nvPr/>
          </p:nvSpPr>
          <p:spPr bwMode="auto">
            <a:xfrm>
              <a:off x="3452813" y="6216650"/>
              <a:ext cx="1554804" cy="183127"/>
            </a:xfrm>
            <a:prstGeom prst="rect">
              <a:avLst/>
            </a:prstGeom>
            <a:noFill/>
            <a:ln w="9525">
              <a:noFill/>
              <a:miter lim="800000"/>
              <a:headEnd/>
              <a:tailEnd/>
            </a:ln>
          </p:spPr>
          <p:txBody>
            <a:bodyPr wrap="none" lIns="0" tIns="0" rIns="0" bIns="0">
              <a:spAutoFit/>
            </a:bodyPr>
            <a:lstStyle/>
            <a:p>
              <a:pP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                 SharePoint </a:t>
              </a:r>
              <a:r>
                <a:rPr lang="en-US" sz="1400" dirty="0">
                  <a:solidFill>
                    <a:srgbClr val="FFFFFF"/>
                  </a:solidFill>
                  <a:effectLst>
                    <a:outerShdw blurRad="38100" dist="38100" dir="2700000" algn="tl">
                      <a:srgbClr val="000000"/>
                    </a:outerShdw>
                  </a:effectLst>
                  <a:latin typeface="Segoe"/>
                </a:rPr>
                <a:t>Config / Content DB</a:t>
              </a:r>
              <a:endParaRPr lang="en-US" dirty="0">
                <a:solidFill>
                  <a:srgbClr val="FFFFFF"/>
                </a:solidFill>
                <a:effectLst>
                  <a:outerShdw blurRad="38100" dist="38100" dir="2700000" algn="tl">
                    <a:srgbClr val="000000"/>
                  </a:outerShdw>
                </a:effectLst>
                <a:latin typeface="Segoe"/>
              </a:endParaRPr>
            </a:p>
          </p:txBody>
        </p:sp>
      </p:grpSp>
      <p:grpSp>
        <p:nvGrpSpPr>
          <p:cNvPr id="9" name="Group 192"/>
          <p:cNvGrpSpPr>
            <a:grpSpLocks/>
          </p:cNvGrpSpPr>
          <p:nvPr/>
        </p:nvGrpSpPr>
        <p:grpSpPr bwMode="auto">
          <a:xfrm>
            <a:off x="8683283" y="3079899"/>
            <a:ext cx="905821" cy="762000"/>
            <a:chOff x="7058126" y="2895600"/>
            <a:chExt cx="1049240" cy="838200"/>
          </a:xfrm>
        </p:grpSpPr>
        <p:pic>
          <p:nvPicPr>
            <p:cNvPr id="1063" name="Picture 36"/>
            <p:cNvPicPr>
              <a:picLocks noChangeAspect="1" noChangeArrowheads="1"/>
            </p:cNvPicPr>
            <p:nvPr/>
          </p:nvPicPr>
          <p:blipFill>
            <a:blip r:embed="rId9" cstate="print"/>
            <a:srcRect/>
            <a:stretch>
              <a:fillRect/>
            </a:stretch>
          </p:blipFill>
          <p:spPr bwMode="auto">
            <a:xfrm>
              <a:off x="7058126" y="2895600"/>
              <a:ext cx="1049240" cy="838200"/>
            </a:xfrm>
            <a:prstGeom prst="rect">
              <a:avLst/>
            </a:prstGeom>
            <a:noFill/>
            <a:ln w="12700">
              <a:noFill/>
              <a:miter lim="800000"/>
              <a:headEnd/>
              <a:tailEnd/>
            </a:ln>
          </p:spPr>
        </p:pic>
        <p:sp>
          <p:nvSpPr>
            <p:cNvPr id="165" name="Rectangle 37"/>
            <p:cNvSpPr>
              <a:spLocks noChangeArrowheads="1"/>
            </p:cNvSpPr>
            <p:nvPr/>
          </p:nvSpPr>
          <p:spPr bwMode="auto">
            <a:xfrm>
              <a:off x="7140820" y="3035828"/>
              <a:ext cx="914450" cy="60944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200" dirty="0">
                  <a:solidFill>
                    <a:srgbClr val="FFFFFF"/>
                  </a:solidFill>
                  <a:effectLst>
                    <a:outerShdw blurRad="38100" dist="38100" dir="2700000" algn="tl">
                      <a:srgbClr val="000000"/>
                    </a:outerShdw>
                  </a:effectLst>
                  <a:latin typeface="Segoe"/>
                </a:rPr>
                <a:t>On-Demand Sync</a:t>
              </a:r>
            </a:p>
          </p:txBody>
        </p:sp>
      </p:grpSp>
      <p:graphicFrame>
        <p:nvGraphicFramePr>
          <p:cNvPr id="1027" name="Object 17"/>
          <p:cNvGraphicFramePr>
            <a:graphicFrameLocks noChangeAspect="1"/>
          </p:cNvGraphicFramePr>
          <p:nvPr>
            <p:extLst>
              <p:ext uri="{D42A27DB-BD31-4B8C-83A1-F6EECF244321}">
                <p14:modId xmlns:p14="http://schemas.microsoft.com/office/powerpoint/2010/main" val="3157404895"/>
              </p:ext>
            </p:extLst>
          </p:nvPr>
        </p:nvGraphicFramePr>
        <p:xfrm>
          <a:off x="17414" y="2925432"/>
          <a:ext cx="698318" cy="698500"/>
        </p:xfrm>
        <a:graphic>
          <a:graphicData uri="http://schemas.openxmlformats.org/presentationml/2006/ole">
            <mc:AlternateContent xmlns:mc="http://schemas.openxmlformats.org/markup-compatibility/2006">
              <mc:Choice xmlns:v="urn:schemas-microsoft-com:vml" Requires="v">
                <p:oleObj spid="_x0000_s1142" name="Visio" r:id="rId10" imgW="523959" imgH="697854" progId="Visio.Drawing.11">
                  <p:embed/>
                </p:oleObj>
              </mc:Choice>
              <mc:Fallback>
                <p:oleObj name="Visio" r:id="rId10" imgW="523959" imgH="697854"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414" y="2925432"/>
                        <a:ext cx="698318"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45916"/>
                              </a:outerShdw>
                            </a:effectLst>
                          </a14:hiddenEffects>
                        </a:ext>
                      </a:extLst>
                    </p:spPr>
                  </p:pic>
                </p:oleObj>
              </mc:Fallback>
            </mc:AlternateContent>
          </a:graphicData>
        </a:graphic>
      </p:graphicFrame>
      <p:sp>
        <p:nvSpPr>
          <p:cNvPr id="172" name="Right Arrow 171"/>
          <p:cNvSpPr/>
          <p:nvPr/>
        </p:nvSpPr>
        <p:spPr>
          <a:xfrm>
            <a:off x="4554254" y="2541357"/>
            <a:ext cx="1447993" cy="338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smtClean="0">
                <a:solidFill>
                  <a:srgbClr val="FFFFFF"/>
                </a:solidFill>
              </a:rPr>
              <a:t>REQUEST</a:t>
            </a:r>
          </a:p>
          <a:p>
            <a:pPr algn="ctr">
              <a:defRPr/>
            </a:pPr>
            <a:endParaRPr lang="en-US" sz="1200" dirty="0">
              <a:solidFill>
                <a:srgbClr val="FFFFFF"/>
              </a:solidFill>
            </a:endParaRPr>
          </a:p>
          <a:p>
            <a:pPr algn="ctr">
              <a:defRPr/>
            </a:pPr>
            <a:r>
              <a:rPr lang="en-US" sz="1200" dirty="0" smtClean="0">
                <a:solidFill>
                  <a:srgbClr val="FFFFFF"/>
                </a:solidFill>
              </a:rPr>
              <a:t> over WCF </a:t>
            </a:r>
            <a:endParaRPr lang="en-US" sz="1200" dirty="0">
              <a:solidFill>
                <a:srgbClr val="FFFFFF"/>
              </a:solidFill>
            </a:endParaRPr>
          </a:p>
        </p:txBody>
      </p:sp>
      <p:grpSp>
        <p:nvGrpSpPr>
          <p:cNvPr id="10" name="Group 191"/>
          <p:cNvGrpSpPr>
            <a:grpSpLocks/>
          </p:cNvGrpSpPr>
          <p:nvPr/>
        </p:nvGrpSpPr>
        <p:grpSpPr bwMode="auto">
          <a:xfrm>
            <a:off x="7445499" y="3079899"/>
            <a:ext cx="1207092" cy="762000"/>
            <a:chOff x="7064822" y="2819400"/>
            <a:chExt cx="1371599" cy="762000"/>
          </a:xfrm>
        </p:grpSpPr>
        <p:pic>
          <p:nvPicPr>
            <p:cNvPr id="1061" name="Picture 36"/>
            <p:cNvPicPr>
              <a:picLocks noChangeAspect="1" noChangeArrowheads="1"/>
            </p:cNvPicPr>
            <p:nvPr/>
          </p:nvPicPr>
          <p:blipFill>
            <a:blip r:embed="rId12" cstate="print"/>
            <a:srcRect/>
            <a:stretch>
              <a:fillRect/>
            </a:stretch>
          </p:blipFill>
          <p:spPr bwMode="auto">
            <a:xfrm>
              <a:off x="7064822" y="2819400"/>
              <a:ext cx="1371599" cy="762000"/>
            </a:xfrm>
            <a:prstGeom prst="rect">
              <a:avLst/>
            </a:prstGeom>
            <a:noFill/>
            <a:ln w="12700">
              <a:noFill/>
              <a:miter lim="800000"/>
              <a:headEnd/>
              <a:tailEnd/>
            </a:ln>
          </p:spPr>
        </p:pic>
        <p:sp>
          <p:nvSpPr>
            <p:cNvPr id="176" name="Rectangle 37"/>
            <p:cNvSpPr>
              <a:spLocks noChangeArrowheads="1"/>
            </p:cNvSpPr>
            <p:nvPr/>
          </p:nvSpPr>
          <p:spPr bwMode="auto">
            <a:xfrm>
              <a:off x="7195450" y="2971800"/>
              <a:ext cx="1142999" cy="45720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200" dirty="0">
                  <a:solidFill>
                    <a:srgbClr val="FFFFFF"/>
                  </a:solidFill>
                  <a:effectLst>
                    <a:outerShdw blurRad="38100" dist="38100" dir="2700000" algn="tl">
                      <a:srgbClr val="000000"/>
                    </a:outerShdw>
                  </a:effectLst>
                  <a:latin typeface="Segoe"/>
                </a:rPr>
                <a:t>Processing &amp; Rendering</a:t>
              </a:r>
            </a:p>
          </p:txBody>
        </p:sp>
      </p:grpSp>
      <p:sp>
        <p:nvSpPr>
          <p:cNvPr id="190" name="Up-Down Arrow 189"/>
          <p:cNvSpPr/>
          <p:nvPr/>
        </p:nvSpPr>
        <p:spPr>
          <a:xfrm>
            <a:off x="6616429" y="4416060"/>
            <a:ext cx="406294" cy="125817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1" name="Left-Right Arrow 190"/>
          <p:cNvSpPr/>
          <p:nvPr/>
        </p:nvSpPr>
        <p:spPr bwMode="auto">
          <a:xfrm rot="16200000">
            <a:off x="21884" y="3625787"/>
            <a:ext cx="565124" cy="193166"/>
          </a:xfrm>
          <a:prstGeom prst="lef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lstStyle/>
          <a:p>
            <a:pPr fontAlgn="auto">
              <a:spcBef>
                <a:spcPts val="0"/>
              </a:spcBef>
              <a:spcAft>
                <a:spcPts val="0"/>
              </a:spcAft>
              <a:defRPr/>
            </a:pPr>
            <a:endParaRPr lang="en-US">
              <a:solidFill>
                <a:schemeClr val="tx1"/>
              </a:solidFill>
              <a:latin typeface="Times" pitchFamily="64" charset="0"/>
            </a:endParaRPr>
          </a:p>
        </p:txBody>
      </p:sp>
      <p:sp>
        <p:nvSpPr>
          <p:cNvPr id="139" name="Up-Down Arrow 138"/>
          <p:cNvSpPr/>
          <p:nvPr/>
        </p:nvSpPr>
        <p:spPr bwMode="auto">
          <a:xfrm>
            <a:off x="3200329" y="5140836"/>
            <a:ext cx="406294" cy="533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2" name="Group 142"/>
          <p:cNvGrpSpPr>
            <a:grpSpLocks/>
          </p:cNvGrpSpPr>
          <p:nvPr/>
        </p:nvGrpSpPr>
        <p:grpSpPr bwMode="auto">
          <a:xfrm>
            <a:off x="3439258" y="2399425"/>
            <a:ext cx="954369" cy="1981200"/>
            <a:chOff x="3003063" y="2133600"/>
            <a:chExt cx="760975" cy="1524000"/>
          </a:xfrm>
        </p:grpSpPr>
        <p:pic>
          <p:nvPicPr>
            <p:cNvPr id="1073" name="Picture 9"/>
            <p:cNvPicPr>
              <a:picLocks noChangeAspect="1" noChangeArrowheads="1"/>
            </p:cNvPicPr>
            <p:nvPr/>
          </p:nvPicPr>
          <p:blipFill>
            <a:blip r:embed="rId6" cstate="print"/>
            <a:srcRect/>
            <a:stretch>
              <a:fillRect/>
            </a:stretch>
          </p:blipFill>
          <p:spPr bwMode="auto">
            <a:xfrm>
              <a:off x="3003063" y="2133600"/>
              <a:ext cx="760975" cy="1524000"/>
            </a:xfrm>
            <a:prstGeom prst="rect">
              <a:avLst/>
            </a:prstGeom>
            <a:noFill/>
            <a:ln w="12700">
              <a:noFill/>
              <a:miter lim="800000"/>
              <a:headEnd/>
              <a:tailEnd/>
            </a:ln>
          </p:spPr>
        </p:pic>
        <p:sp>
          <p:nvSpPr>
            <p:cNvPr id="130" name="Rectangle 13"/>
            <p:cNvSpPr>
              <a:spLocks noChangeArrowheads="1"/>
            </p:cNvSpPr>
            <p:nvPr/>
          </p:nvSpPr>
          <p:spPr bwMode="auto">
            <a:xfrm>
              <a:off x="3018249" y="2278743"/>
              <a:ext cx="713729" cy="1149804"/>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SSRS </a:t>
              </a:r>
              <a:r>
                <a:rPr lang="en-US" sz="1400" dirty="0" smtClean="0">
                  <a:solidFill>
                    <a:srgbClr val="FFFFFF"/>
                  </a:solidFill>
                  <a:effectLst>
                    <a:outerShdw blurRad="38100" dist="38100" dir="2700000" algn="tl">
                      <a:srgbClr val="000000"/>
                    </a:outerShdw>
                  </a:effectLst>
                  <a:latin typeface="Segoe"/>
                </a:rPr>
                <a:t>Service Proxy</a:t>
              </a:r>
              <a:endParaRPr lang="en-US" sz="1400" dirty="0">
                <a:solidFill>
                  <a:srgbClr val="FFFFFF"/>
                </a:solidFill>
                <a:effectLst>
                  <a:outerShdw blurRad="38100" dist="38100" dir="2700000" algn="tl">
                    <a:srgbClr val="000000"/>
                  </a:outerShdw>
                </a:effectLst>
                <a:latin typeface="Segoe"/>
              </a:endParaRPr>
            </a:p>
          </p:txBody>
        </p:sp>
      </p:grpSp>
      <p:pic>
        <p:nvPicPr>
          <p:cNvPr id="184" name="Picture 3" descr="\\prashone\C$\FullPage.JPG"/>
          <p:cNvPicPr>
            <a:picLocks noChangeAspect="1" noChangeArrowheads="1"/>
          </p:cNvPicPr>
          <p:nvPr/>
        </p:nvPicPr>
        <p:blipFill>
          <a:blip r:embed="rId13" cstate="print"/>
          <a:srcRect/>
          <a:stretch>
            <a:fillRect/>
          </a:stretch>
        </p:blipFill>
        <p:spPr bwMode="auto">
          <a:xfrm>
            <a:off x="1926927" y="2475625"/>
            <a:ext cx="914162" cy="1828800"/>
          </a:xfrm>
          <a:prstGeom prst="rect">
            <a:avLst/>
          </a:prstGeom>
          <a:noFill/>
          <a:ln w="9525">
            <a:noFill/>
            <a:miter lim="800000"/>
            <a:headEnd/>
            <a:tailEnd/>
          </a:ln>
        </p:spPr>
      </p:pic>
      <p:grpSp>
        <p:nvGrpSpPr>
          <p:cNvPr id="7" name="Group 58"/>
          <p:cNvGrpSpPr>
            <a:grpSpLocks/>
          </p:cNvGrpSpPr>
          <p:nvPr/>
        </p:nvGrpSpPr>
        <p:grpSpPr bwMode="auto">
          <a:xfrm>
            <a:off x="7857280" y="5642254"/>
            <a:ext cx="1808060" cy="930381"/>
            <a:chOff x="8001000" y="5562600"/>
            <a:chExt cx="838200" cy="930381"/>
          </a:xfrm>
        </p:grpSpPr>
        <p:sp>
          <p:nvSpPr>
            <p:cNvPr id="144" name="Flowchart: Magnetic Disk 143"/>
            <p:cNvSpPr/>
            <p:nvPr/>
          </p:nvSpPr>
          <p:spPr>
            <a:xfrm>
              <a:off x="8001000" y="5562600"/>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6" name="Rectangle 59"/>
            <p:cNvSpPr>
              <a:spLocks noChangeArrowheads="1"/>
            </p:cNvSpPr>
            <p:nvPr/>
          </p:nvSpPr>
          <p:spPr bwMode="auto">
            <a:xfrm>
              <a:off x="8077200" y="5943600"/>
              <a:ext cx="762000" cy="549381"/>
            </a:xfrm>
            <a:prstGeom prst="rect">
              <a:avLst/>
            </a:prstGeom>
            <a:noFill/>
            <a:ln w="9525">
              <a:noFill/>
              <a:miter lim="800000"/>
              <a:headEnd/>
              <a:tailEnd/>
            </a:ln>
          </p:spPr>
          <p:txBody>
            <a:bodyPr lIns="0" tIns="0" rIns="0" bIns="0">
              <a:spAutoFit/>
            </a:bodyPr>
            <a:lstStyle/>
            <a:p>
              <a:pPr defTabSz="914099">
                <a:lnSpc>
                  <a:spcPct val="85000"/>
                </a:lnSpc>
                <a:spcBef>
                  <a:spcPct val="20000"/>
                </a:spcBef>
                <a:defRPr/>
              </a:pPr>
              <a:r>
                <a:rPr lang="en-US" sz="1400" dirty="0">
                  <a:solidFill>
                    <a:srgbClr val="FFFFFF"/>
                  </a:solidFill>
                  <a:latin typeface="Segoe"/>
                </a:rPr>
                <a:t>Report Sever </a:t>
              </a:r>
              <a:r>
                <a:rPr lang="en-US" sz="1400" dirty="0" smtClean="0">
                  <a:solidFill>
                    <a:srgbClr val="FFFFFF"/>
                  </a:solidFill>
                  <a:latin typeface="Segoe"/>
                </a:rPr>
                <a:t>Service Application DB</a:t>
              </a:r>
              <a:endParaRPr lang="en-US" dirty="0">
                <a:solidFill>
                  <a:srgbClr val="FFFFFF"/>
                </a:solidFill>
                <a:effectLst>
                  <a:outerShdw blurRad="38100" dist="38100" dir="2700000" algn="tl">
                    <a:srgbClr val="000000"/>
                  </a:outerShdw>
                </a:effectLst>
                <a:latin typeface="Segoe"/>
              </a:endParaRPr>
            </a:p>
          </p:txBody>
        </p:sp>
      </p:grpSp>
      <p:grpSp>
        <p:nvGrpSpPr>
          <p:cNvPr id="13" name="Group 12"/>
          <p:cNvGrpSpPr/>
          <p:nvPr/>
        </p:nvGrpSpPr>
        <p:grpSpPr>
          <a:xfrm>
            <a:off x="-25991" y="4058162"/>
            <a:ext cx="1003937" cy="1055009"/>
            <a:chOff x="76199" y="3845501"/>
            <a:chExt cx="753148" cy="1055009"/>
          </a:xfrm>
        </p:grpSpPr>
        <p:graphicFrame>
          <p:nvGraphicFramePr>
            <p:cNvPr id="63" name="Object 2"/>
            <p:cNvGraphicFramePr>
              <a:graphicFrameLocks noChangeAspect="1"/>
            </p:cNvGraphicFramePr>
            <p:nvPr>
              <p:extLst>
                <p:ext uri="{D42A27DB-BD31-4B8C-83A1-F6EECF244321}">
                  <p14:modId xmlns:p14="http://schemas.microsoft.com/office/powerpoint/2010/main" val="3461537628"/>
                </p:ext>
              </p:extLst>
            </p:nvPr>
          </p:nvGraphicFramePr>
          <p:xfrm>
            <a:off x="76199" y="3845501"/>
            <a:ext cx="603483" cy="962740"/>
          </p:xfrm>
          <a:graphic>
            <a:graphicData uri="http://schemas.openxmlformats.org/presentationml/2006/ole">
              <mc:AlternateContent xmlns:mc="http://schemas.openxmlformats.org/markup-compatibility/2006">
                <mc:Choice xmlns:v="urn:schemas-microsoft-com:vml" Requires="v">
                  <p:oleObj spid="_x0000_s1143" name="Visio" r:id="rId14" imgW="785046" imgH="1252866" progId="Visio.Drawing.11">
                    <p:embed/>
                  </p:oleObj>
                </mc:Choice>
                <mc:Fallback>
                  <p:oleObj name="Visio" r:id="rId14" imgW="785046" imgH="1252866" progId="Visio.Drawing.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199" y="3845501"/>
                          <a:ext cx="603483" cy="962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TextBox 63"/>
            <p:cNvSpPr txBox="1"/>
            <p:nvPr/>
          </p:nvSpPr>
          <p:spPr>
            <a:xfrm>
              <a:off x="163611" y="4700455"/>
              <a:ext cx="665736" cy="200055"/>
            </a:xfrm>
            <a:prstGeom prst="rect">
              <a:avLst/>
            </a:prstGeom>
            <a:noFill/>
          </p:spPr>
          <p:txBody>
            <a:bodyPr wrap="square" rtlCol="0">
              <a:spAutoFit/>
            </a:bodyPr>
            <a:lstStyle/>
            <a:p>
              <a:r>
                <a:rPr lang="en-US" sz="700" b="1" dirty="0" smtClean="0"/>
                <a:t>Windows User</a:t>
              </a:r>
              <a:endParaRPr lang="en-US" sz="700" b="1" dirty="0"/>
            </a:p>
          </p:txBody>
        </p:sp>
      </p:grpSp>
      <p:sp>
        <p:nvSpPr>
          <p:cNvPr id="170" name="Right Arrow 169"/>
          <p:cNvSpPr/>
          <p:nvPr/>
        </p:nvSpPr>
        <p:spPr>
          <a:xfrm rot="20546099">
            <a:off x="622565" y="2815841"/>
            <a:ext cx="1058876" cy="2999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Render</a:t>
            </a:r>
          </a:p>
          <a:p>
            <a:pPr algn="ctr">
              <a:defRPr/>
            </a:pPr>
            <a:endParaRPr lang="en-US" sz="1200" dirty="0"/>
          </a:p>
          <a:p>
            <a:pPr algn="ctr">
              <a:defRPr/>
            </a:pPr>
            <a:endParaRPr lang="en-US" sz="1200" dirty="0"/>
          </a:p>
        </p:txBody>
      </p:sp>
      <p:sp>
        <p:nvSpPr>
          <p:cNvPr id="183" name="Right Arrow 182"/>
          <p:cNvSpPr/>
          <p:nvPr/>
        </p:nvSpPr>
        <p:spPr>
          <a:xfrm rot="1261944" flipH="1">
            <a:off x="518199" y="3377679"/>
            <a:ext cx="1114674" cy="231602"/>
          </a:xfrm>
          <a:prstGeom prst="rightArrow">
            <a:avLst>
              <a:gd name="adj1" fmla="val 7432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a:p>
            <a:pPr algn="ctr">
              <a:defRPr/>
            </a:pPr>
            <a:endParaRPr lang="en-US" sz="1400" dirty="0"/>
          </a:p>
          <a:p>
            <a:pPr algn="ctr">
              <a:defRPr/>
            </a:pPr>
            <a:r>
              <a:rPr lang="en-US" sz="1200" dirty="0"/>
              <a:t>Output</a:t>
            </a:r>
            <a:endParaRPr lang="en-US" sz="1400" dirty="0"/>
          </a:p>
        </p:txBody>
      </p:sp>
      <p:grpSp>
        <p:nvGrpSpPr>
          <p:cNvPr id="65" name="Group 42"/>
          <p:cNvGrpSpPr>
            <a:grpSpLocks/>
          </p:cNvGrpSpPr>
          <p:nvPr/>
        </p:nvGrpSpPr>
        <p:grpSpPr bwMode="auto">
          <a:xfrm>
            <a:off x="1569370" y="4533023"/>
            <a:ext cx="3433698" cy="703257"/>
            <a:chOff x="301" y="2846"/>
            <a:chExt cx="1956" cy="378"/>
          </a:xfrm>
        </p:grpSpPr>
        <p:pic>
          <p:nvPicPr>
            <p:cNvPr id="66" name="Picture 43"/>
            <p:cNvPicPr>
              <a:picLocks noChangeAspect="1" noChangeArrowheads="1"/>
            </p:cNvPicPr>
            <p:nvPr/>
          </p:nvPicPr>
          <p:blipFill>
            <a:blip r:embed="rId8" cstate="print"/>
            <a:srcRect/>
            <a:stretch>
              <a:fillRect/>
            </a:stretch>
          </p:blipFill>
          <p:spPr bwMode="auto">
            <a:xfrm>
              <a:off x="301" y="2846"/>
              <a:ext cx="1956" cy="378"/>
            </a:xfrm>
            <a:prstGeom prst="rect">
              <a:avLst/>
            </a:prstGeom>
            <a:noFill/>
            <a:ln w="12700">
              <a:noFill/>
              <a:miter lim="800000"/>
              <a:headEnd/>
              <a:tailEnd/>
            </a:ln>
          </p:spPr>
        </p:pic>
        <p:sp>
          <p:nvSpPr>
            <p:cNvPr id="67" name="Rectangle 44"/>
            <p:cNvSpPr>
              <a:spLocks noChangeArrowheads="1"/>
            </p:cNvSpPr>
            <p:nvPr/>
          </p:nvSpPr>
          <p:spPr bwMode="auto">
            <a:xfrm>
              <a:off x="496" y="2981"/>
              <a:ext cx="1577" cy="98"/>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400" dirty="0">
                  <a:solidFill>
                    <a:srgbClr val="FFFFFF"/>
                  </a:solidFill>
                  <a:latin typeface="Segoe"/>
                </a:rPr>
                <a:t>SharePoint Object Model</a:t>
              </a:r>
              <a:endParaRPr lang="en-US" dirty="0">
                <a:solidFill>
                  <a:srgbClr val="FFFFFF"/>
                </a:solidFill>
                <a:effectLst>
                  <a:outerShdw blurRad="38100" dist="38100" dir="2700000" algn="tl">
                    <a:srgbClr val="000000"/>
                  </a:outerShdw>
                </a:effectLst>
                <a:latin typeface="Segoe"/>
              </a:endParaRPr>
            </a:p>
          </p:txBody>
        </p:sp>
      </p:grpSp>
      <p:grpSp>
        <p:nvGrpSpPr>
          <p:cNvPr id="14" name="Group 13"/>
          <p:cNvGrpSpPr/>
          <p:nvPr/>
        </p:nvGrpSpPr>
        <p:grpSpPr>
          <a:xfrm>
            <a:off x="5782665" y="2975022"/>
            <a:ext cx="1267554" cy="562077"/>
            <a:chOff x="4423192" y="2943122"/>
            <a:chExt cx="950913" cy="562077"/>
          </a:xfrm>
        </p:grpSpPr>
        <p:pic>
          <p:nvPicPr>
            <p:cNvPr id="68" name="Picture 34"/>
            <p:cNvPicPr>
              <a:picLocks noChangeAspect="1" noChangeArrowheads="1"/>
            </p:cNvPicPr>
            <p:nvPr/>
          </p:nvPicPr>
          <p:blipFill>
            <a:blip r:embed="rId7" cstate="print"/>
            <a:srcRect/>
            <a:stretch>
              <a:fillRect/>
            </a:stretch>
          </p:blipFill>
          <p:spPr bwMode="auto">
            <a:xfrm>
              <a:off x="4423192" y="2943122"/>
              <a:ext cx="950913" cy="562077"/>
            </a:xfrm>
            <a:prstGeom prst="rect">
              <a:avLst/>
            </a:prstGeom>
            <a:noFill/>
            <a:ln w="12700">
              <a:noFill/>
              <a:miter lim="800000"/>
              <a:headEnd/>
              <a:tailEnd/>
            </a:ln>
          </p:spPr>
        </p:pic>
        <p:sp>
          <p:nvSpPr>
            <p:cNvPr id="69" name="Rectangle 35"/>
            <p:cNvSpPr>
              <a:spLocks noChangeArrowheads="1"/>
            </p:cNvSpPr>
            <p:nvPr/>
          </p:nvSpPr>
          <p:spPr bwMode="auto">
            <a:xfrm>
              <a:off x="4447437" y="2943123"/>
              <a:ext cx="838200" cy="485445"/>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Security Extension</a:t>
              </a:r>
              <a:endParaRPr lang="en-US" sz="1400" dirty="0">
                <a:solidFill>
                  <a:srgbClr val="FFFFFF"/>
                </a:solidFill>
                <a:effectLst>
                  <a:outerShdw blurRad="38100" dist="38100" dir="2700000" algn="tl">
                    <a:srgbClr val="000000"/>
                  </a:outerShdw>
                </a:effectLst>
                <a:latin typeface="Segoe"/>
              </a:endParaRPr>
            </a:p>
          </p:txBody>
        </p:sp>
      </p:grpSp>
      <p:sp>
        <p:nvSpPr>
          <p:cNvPr id="140" name="Up-Down Arrow 139"/>
          <p:cNvSpPr/>
          <p:nvPr/>
        </p:nvSpPr>
        <p:spPr>
          <a:xfrm>
            <a:off x="8040714" y="4446192"/>
            <a:ext cx="406294" cy="133437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4" name="Group 58"/>
          <p:cNvGrpSpPr>
            <a:grpSpLocks/>
          </p:cNvGrpSpPr>
          <p:nvPr/>
        </p:nvGrpSpPr>
        <p:grpSpPr bwMode="auto">
          <a:xfrm>
            <a:off x="11047251" y="2911057"/>
            <a:ext cx="1039145" cy="1246866"/>
            <a:chOff x="8001000" y="5562600"/>
            <a:chExt cx="838200" cy="914400"/>
          </a:xfrm>
        </p:grpSpPr>
        <p:sp>
          <p:nvSpPr>
            <p:cNvPr id="75" name="Flowchart: Magnetic Disk 74"/>
            <p:cNvSpPr/>
            <p:nvPr/>
          </p:nvSpPr>
          <p:spPr>
            <a:xfrm>
              <a:off x="8001000" y="5562600"/>
              <a:ext cx="838200"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Rectangle 59"/>
            <p:cNvSpPr>
              <a:spLocks noChangeArrowheads="1"/>
            </p:cNvSpPr>
            <p:nvPr/>
          </p:nvSpPr>
          <p:spPr bwMode="auto">
            <a:xfrm>
              <a:off x="8065767" y="5889009"/>
              <a:ext cx="762000" cy="402893"/>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400" dirty="0" smtClean="0">
                  <a:solidFill>
                    <a:srgbClr val="FFFFFF"/>
                  </a:solidFill>
                  <a:latin typeface="Segoe"/>
                </a:rPr>
                <a:t>SQL Server Data Source</a:t>
              </a:r>
              <a:endParaRPr lang="en-US" dirty="0">
                <a:solidFill>
                  <a:srgbClr val="FFFFFF"/>
                </a:solidFill>
                <a:effectLst>
                  <a:outerShdw blurRad="38100" dist="38100" dir="2700000" algn="tl">
                    <a:srgbClr val="000000"/>
                  </a:outerShdw>
                </a:effectLst>
                <a:latin typeface="Segoe"/>
              </a:endParaRPr>
            </a:p>
          </p:txBody>
        </p:sp>
      </p:grpSp>
      <p:grpSp>
        <p:nvGrpSpPr>
          <p:cNvPr id="15" name="Group 14"/>
          <p:cNvGrpSpPr/>
          <p:nvPr/>
        </p:nvGrpSpPr>
        <p:grpSpPr>
          <a:xfrm>
            <a:off x="8553375" y="4913116"/>
            <a:ext cx="1301394" cy="580380"/>
            <a:chOff x="7527915" y="1708433"/>
            <a:chExt cx="716007" cy="393491"/>
          </a:xfrm>
        </p:grpSpPr>
        <p:pic>
          <p:nvPicPr>
            <p:cNvPr id="78" name="Picture 25"/>
            <p:cNvPicPr>
              <a:picLocks noChangeAspect="1" noChangeArrowheads="1"/>
            </p:cNvPicPr>
            <p:nvPr/>
          </p:nvPicPr>
          <p:blipFill>
            <a:blip r:embed="rId4" cstate="print"/>
            <a:srcRect/>
            <a:stretch>
              <a:fillRect/>
            </a:stretch>
          </p:blipFill>
          <p:spPr bwMode="auto">
            <a:xfrm>
              <a:off x="7527915" y="1708433"/>
              <a:ext cx="716007" cy="393491"/>
            </a:xfrm>
            <a:prstGeom prst="rect">
              <a:avLst/>
            </a:prstGeom>
            <a:noFill/>
            <a:ln w="12700">
              <a:noFill/>
              <a:miter lim="800000"/>
              <a:headEnd/>
              <a:tailEnd/>
            </a:ln>
          </p:spPr>
        </p:pic>
        <p:sp>
          <p:nvSpPr>
            <p:cNvPr id="79" name="Text Box 26"/>
            <p:cNvSpPr txBox="1">
              <a:spLocks noChangeArrowheads="1"/>
            </p:cNvSpPr>
            <p:nvPr/>
          </p:nvSpPr>
          <p:spPr bwMode="auto">
            <a:xfrm>
              <a:off x="7573626" y="1831489"/>
              <a:ext cx="632049" cy="195105"/>
            </a:xfrm>
            <a:prstGeom prst="rect">
              <a:avLst/>
            </a:prstGeom>
            <a:noFill/>
            <a:ln w="12700">
              <a:noFill/>
              <a:miter lim="800000"/>
              <a:headEnd/>
              <a:tailEnd/>
            </a:ln>
            <a:effectLst/>
          </p:spPr>
          <p:txBody>
            <a:bodyPr wrap="square" lIns="0" tIns="0" rIns="0" bIns="0" anchor="ctr">
              <a:spAutoFit/>
            </a:bodyPr>
            <a:lstStyle/>
            <a:p>
              <a:pPr algn="ctr" defTabSz="914099">
                <a:lnSpc>
                  <a:spcPct val="85000"/>
                </a:lnSpc>
                <a:spcBef>
                  <a:spcPct val="20000"/>
                </a:spcBef>
                <a:defRPr/>
              </a:pPr>
              <a:r>
                <a:rPr lang="en-US" sz="1100" dirty="0" smtClean="0">
                  <a:solidFill>
                    <a:srgbClr val="FFFFFF"/>
                  </a:solidFill>
                  <a:effectLst>
                    <a:outerShdw blurRad="38100" dist="38100" dir="2700000" algn="tl">
                      <a:srgbClr val="000000"/>
                    </a:outerShdw>
                  </a:effectLst>
                  <a:latin typeface="Segoe"/>
                </a:rPr>
                <a:t>C2WTS Windows Service</a:t>
              </a:r>
              <a:endParaRPr lang="en-US" sz="1100" dirty="0">
                <a:solidFill>
                  <a:srgbClr val="FFFFFF"/>
                </a:solidFill>
                <a:effectLst>
                  <a:outerShdw blurRad="38100" dist="38100" dir="2700000" algn="tl">
                    <a:srgbClr val="000000"/>
                  </a:outerShdw>
                </a:effectLst>
                <a:latin typeface="Segoe"/>
              </a:endParaRPr>
            </a:p>
          </p:txBody>
        </p:sp>
      </p:grpSp>
      <p:sp>
        <p:nvSpPr>
          <p:cNvPr id="59" name="Up-Down Arrow 58"/>
          <p:cNvSpPr/>
          <p:nvPr/>
        </p:nvSpPr>
        <p:spPr>
          <a:xfrm>
            <a:off x="6599872" y="3452016"/>
            <a:ext cx="406294" cy="85241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 name="Right Arrow 178"/>
          <p:cNvSpPr/>
          <p:nvPr/>
        </p:nvSpPr>
        <p:spPr>
          <a:xfrm flipH="1">
            <a:off x="4509599" y="3535452"/>
            <a:ext cx="2960773" cy="343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dirty="0" smtClean="0">
                <a:solidFill>
                  <a:srgbClr val="FFFFFF"/>
                </a:solidFill>
              </a:rPr>
              <a:t>   </a:t>
            </a:r>
            <a:r>
              <a:rPr lang="en-US" sz="1200" dirty="0" smtClean="0">
                <a:solidFill>
                  <a:srgbClr val="FFFFFF"/>
                </a:solidFill>
              </a:rPr>
              <a:t>RESPONSE</a:t>
            </a:r>
          </a:p>
          <a:p>
            <a:pPr>
              <a:defRPr/>
            </a:pPr>
            <a:endParaRPr lang="en-US" sz="1200" dirty="0">
              <a:solidFill>
                <a:srgbClr val="FFFFFF"/>
              </a:solidFill>
            </a:endParaRPr>
          </a:p>
          <a:p>
            <a:pPr>
              <a:defRPr/>
            </a:pPr>
            <a:r>
              <a:rPr lang="en-US" sz="1200" dirty="0" smtClean="0">
                <a:solidFill>
                  <a:srgbClr val="FFFFFF"/>
                </a:solidFill>
              </a:rPr>
              <a:t>     over WCF</a:t>
            </a:r>
            <a:endParaRPr lang="en-US" sz="1200" dirty="0">
              <a:solidFill>
                <a:srgbClr val="FFFFFF"/>
              </a:solidFill>
            </a:endParaRPr>
          </a:p>
        </p:txBody>
      </p:sp>
      <p:sp>
        <p:nvSpPr>
          <p:cNvPr id="81" name="Up-Down Arrow 80"/>
          <p:cNvSpPr/>
          <p:nvPr/>
        </p:nvSpPr>
        <p:spPr>
          <a:xfrm>
            <a:off x="8902974" y="4390211"/>
            <a:ext cx="406294" cy="6207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Up-Down Arrow 81"/>
          <p:cNvSpPr/>
          <p:nvPr/>
        </p:nvSpPr>
        <p:spPr>
          <a:xfrm rot="5400000">
            <a:off x="10181402" y="2920072"/>
            <a:ext cx="243304" cy="137195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Up-Down Arrow 82"/>
          <p:cNvSpPr/>
          <p:nvPr/>
        </p:nvSpPr>
        <p:spPr>
          <a:xfrm>
            <a:off x="3702714" y="4164119"/>
            <a:ext cx="406294" cy="6207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 name="Right Arrow 172"/>
          <p:cNvSpPr/>
          <p:nvPr/>
        </p:nvSpPr>
        <p:spPr>
          <a:xfrm>
            <a:off x="6964612" y="2806277"/>
            <a:ext cx="885783" cy="293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rgbClr val="FFFFFF"/>
              </a:solidFill>
            </a:endParaRPr>
          </a:p>
          <a:p>
            <a:pPr algn="ctr">
              <a:defRPr/>
            </a:pPr>
            <a:endParaRPr lang="en-US" sz="1200" dirty="0">
              <a:solidFill>
                <a:srgbClr val="FFFFFF"/>
              </a:solidFill>
            </a:endParaRPr>
          </a:p>
          <a:p>
            <a:pPr algn="ctr">
              <a:defRPr/>
            </a:pPr>
            <a:r>
              <a:rPr lang="en-US" sz="900" dirty="0">
                <a:solidFill>
                  <a:srgbClr val="FFFFFF"/>
                </a:solidFill>
              </a:rPr>
              <a:t>Render </a:t>
            </a:r>
          </a:p>
          <a:p>
            <a:pPr algn="ctr">
              <a:defRPr/>
            </a:pPr>
            <a:endParaRPr lang="en-US" sz="900" dirty="0">
              <a:solidFill>
                <a:srgbClr val="FFFFFF"/>
              </a:solidFill>
            </a:endParaRPr>
          </a:p>
          <a:p>
            <a:pPr algn="ctr">
              <a:defRPr/>
            </a:pPr>
            <a:r>
              <a:rPr lang="en-US" sz="900" dirty="0">
                <a:solidFill>
                  <a:srgbClr val="FFFFFF"/>
                </a:solidFill>
              </a:rPr>
              <a:t>(User1)</a:t>
            </a:r>
          </a:p>
          <a:p>
            <a:pPr algn="ctr">
              <a:defRPr/>
            </a:pPr>
            <a:endParaRPr lang="en-US" sz="1200" dirty="0">
              <a:solidFill>
                <a:srgbClr val="FFFFFF"/>
              </a:solidFill>
            </a:endParaRPr>
          </a:p>
          <a:p>
            <a:pPr algn="ctr">
              <a:defRPr/>
            </a:pPr>
            <a:endParaRPr lang="en-US" sz="1400" dirty="0">
              <a:solidFill>
                <a:srgbClr val="FFFFFF"/>
              </a:solidFill>
            </a:endParaRPr>
          </a:p>
        </p:txBody>
      </p:sp>
      <p:sp>
        <p:nvSpPr>
          <p:cNvPr id="84" name="Up-Down Arrow 83"/>
          <p:cNvSpPr/>
          <p:nvPr/>
        </p:nvSpPr>
        <p:spPr>
          <a:xfrm>
            <a:off x="8519727" y="3740956"/>
            <a:ext cx="406294" cy="6207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t>USER1</a:t>
            </a:r>
            <a:endParaRPr lang="en-US" sz="1000" dirty="0"/>
          </a:p>
        </p:txBody>
      </p:sp>
      <p:sp>
        <p:nvSpPr>
          <p:cNvPr id="16" name="TextBox 15"/>
          <p:cNvSpPr txBox="1"/>
          <p:nvPr/>
        </p:nvSpPr>
        <p:spPr>
          <a:xfrm>
            <a:off x="9825789" y="3201124"/>
            <a:ext cx="1282662" cy="738664"/>
          </a:xfrm>
          <a:prstGeom prst="rect">
            <a:avLst/>
          </a:prstGeom>
          <a:noFill/>
        </p:spPr>
        <p:txBody>
          <a:bodyPr wrap="square" rtlCol="0">
            <a:spAutoFit/>
          </a:bodyPr>
          <a:lstStyle/>
          <a:p>
            <a:r>
              <a:rPr lang="en-US" sz="1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Windows</a:t>
            </a:r>
          </a:p>
          <a:p>
            <a:endParaRPr lang="en-US" sz="1400" dirty="0" smtClean="0">
              <a:gradFill>
                <a:gsLst>
                  <a:gs pos="0">
                    <a:schemeClr val="tx1"/>
                  </a:gs>
                  <a:gs pos="100000">
                    <a:schemeClr val="tx1"/>
                  </a:gs>
                </a:gsLst>
                <a:lin ang="5400000" scaled="0"/>
              </a:gradFill>
              <a:effectLst>
                <a:outerShdw blurRad="38100" dist="38100" dir="2700000" algn="tl">
                  <a:srgbClr val="000000">
                    <a:alpha val="43137"/>
                  </a:srgbClr>
                </a:outerShdw>
              </a:effectLst>
            </a:endParaRPr>
          </a:p>
          <a:p>
            <a:r>
              <a:rPr lang="en-US" sz="1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USER1</a:t>
            </a:r>
          </a:p>
        </p:txBody>
      </p:sp>
    </p:spTree>
    <p:extLst>
      <p:ext uri="{BB962C8B-B14F-4D97-AF65-F5344CB8AC3E}">
        <p14:creationId xmlns:p14="http://schemas.microsoft.com/office/powerpoint/2010/main" val="2060701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linds(horizontal)">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blinds(horizontal)">
                                      <p:cBhvr>
                                        <p:cTn id="20" dur="500"/>
                                        <p:tgtEl>
                                          <p:spTgt spid="83"/>
                                        </p:tgtEl>
                                      </p:cBhvr>
                                    </p:animEffect>
                                  </p:childTnLst>
                                </p:cTn>
                              </p:par>
                            </p:childTnLst>
                          </p:cTn>
                        </p:par>
                        <p:par>
                          <p:cTn id="21" fill="hold">
                            <p:stCondLst>
                              <p:cond delay="1500"/>
                            </p:stCondLst>
                            <p:childTnLst>
                              <p:par>
                                <p:cTn id="22" presetID="26" presetClass="emph" presetSubtype="0" fill="hold" nodeType="afterEffect">
                                  <p:stCondLst>
                                    <p:cond delay="0"/>
                                  </p:stCondLst>
                                  <p:childTnLst>
                                    <p:animEffect transition="out" filter="fade">
                                      <p:cBhvr>
                                        <p:cTn id="23" dur="500" tmFilter="0, 0; .2, .5; .8, .5; 1, 0"/>
                                        <p:tgtEl>
                                          <p:spTgt spid="65"/>
                                        </p:tgtEl>
                                      </p:cBhvr>
                                    </p:animEffect>
                                    <p:animScale>
                                      <p:cBhvr>
                                        <p:cTn id="24" dur="250" autoRev="1" fill="hold"/>
                                        <p:tgtEl>
                                          <p:spTgt spid="65"/>
                                        </p:tgtEl>
                                      </p:cBhvr>
                                      <p:by x="105000" y="105000"/>
                                    </p:animScale>
                                  </p:childTnLst>
                                </p:cTn>
                              </p:par>
                            </p:childTnLst>
                          </p:cTn>
                        </p:par>
                        <p:par>
                          <p:cTn id="25" fill="hold">
                            <p:stCondLst>
                              <p:cond delay="2000"/>
                            </p:stCondLst>
                            <p:childTnLst>
                              <p:par>
                                <p:cTn id="26" presetID="26" presetClass="emph" presetSubtype="0" fill="hold" grpId="0" nodeType="afterEffect">
                                  <p:stCondLst>
                                    <p:cond delay="0"/>
                                  </p:stCondLst>
                                  <p:childTnLst>
                                    <p:animEffect transition="out" filter="fade">
                                      <p:cBhvr>
                                        <p:cTn id="27" dur="500" tmFilter="0, 0; .2, .5; .8, .5; 1, 0"/>
                                        <p:tgtEl>
                                          <p:spTgt spid="139"/>
                                        </p:tgtEl>
                                      </p:cBhvr>
                                    </p:animEffect>
                                    <p:animScale>
                                      <p:cBhvr>
                                        <p:cTn id="28" dur="250" autoRev="1" fill="hold"/>
                                        <p:tgtEl>
                                          <p:spTgt spid="139"/>
                                        </p:tgtEl>
                                      </p:cBhvr>
                                      <p:by x="105000" y="105000"/>
                                    </p:animScale>
                                  </p:childTnLst>
                                </p:cTn>
                              </p:par>
                            </p:childTnLst>
                          </p:cTn>
                        </p:par>
                        <p:par>
                          <p:cTn id="29" fill="hold">
                            <p:stCondLst>
                              <p:cond delay="2500"/>
                            </p:stCondLst>
                            <p:childTnLst>
                              <p:par>
                                <p:cTn id="30" presetID="26" presetClass="emph" presetSubtype="0" fill="hold" nodeType="afterEffect">
                                  <p:stCondLst>
                                    <p:cond delay="0"/>
                                  </p:stCondLst>
                                  <p:childTnLst>
                                    <p:animEffect transition="out" filter="fade">
                                      <p:cBhvr>
                                        <p:cTn id="31" dur="500" tmFilter="0, 0; .2, .5; .8, .5; 1, 0"/>
                                        <p:tgtEl>
                                          <p:spTgt spid="8"/>
                                        </p:tgtEl>
                                      </p:cBhvr>
                                    </p:animEffect>
                                    <p:animScale>
                                      <p:cBhvr>
                                        <p:cTn id="32" dur="250" autoRev="1" fill="hold"/>
                                        <p:tgtEl>
                                          <p:spTgt spid="8"/>
                                        </p:tgtEl>
                                      </p:cBhvr>
                                      <p:by x="105000" y="105000"/>
                                    </p:animScale>
                                  </p:childTnLst>
                                </p:cTn>
                              </p:par>
                            </p:childTnLst>
                          </p:cTn>
                        </p:par>
                        <p:par>
                          <p:cTn id="33" fill="hold">
                            <p:stCondLst>
                              <p:cond delay="3000"/>
                            </p:stCondLst>
                            <p:childTnLst>
                              <p:par>
                                <p:cTn id="34" presetID="26" presetClass="emph" presetSubtype="0" fill="hold" grpId="1" nodeType="afterEffect">
                                  <p:stCondLst>
                                    <p:cond delay="0"/>
                                  </p:stCondLst>
                                  <p:childTnLst>
                                    <p:animEffect transition="out" filter="fade">
                                      <p:cBhvr>
                                        <p:cTn id="35" dur="500" tmFilter="0, 0; .2, .5; .8, .5; 1, 0"/>
                                        <p:tgtEl>
                                          <p:spTgt spid="139"/>
                                        </p:tgtEl>
                                      </p:cBhvr>
                                    </p:animEffect>
                                    <p:animScale>
                                      <p:cBhvr>
                                        <p:cTn id="36" dur="250" autoRev="1" fill="hold"/>
                                        <p:tgtEl>
                                          <p:spTgt spid="139"/>
                                        </p:tgtEl>
                                      </p:cBhvr>
                                      <p:by x="105000" y="105000"/>
                                    </p:animScale>
                                  </p:childTnLst>
                                </p:cTn>
                              </p:par>
                            </p:childTnLst>
                          </p:cTn>
                        </p:par>
                        <p:par>
                          <p:cTn id="37" fill="hold">
                            <p:stCondLst>
                              <p:cond delay="3500"/>
                            </p:stCondLst>
                            <p:childTnLst>
                              <p:par>
                                <p:cTn id="38" presetID="26" presetClass="emph" presetSubtype="0" fill="hold" grpId="1" nodeType="afterEffect">
                                  <p:stCondLst>
                                    <p:cond delay="0"/>
                                  </p:stCondLst>
                                  <p:childTnLst>
                                    <p:animEffect transition="out" filter="fade">
                                      <p:cBhvr>
                                        <p:cTn id="39" dur="500" tmFilter="0, 0; .2, .5; .8, .5; 1, 0"/>
                                        <p:tgtEl>
                                          <p:spTgt spid="83"/>
                                        </p:tgtEl>
                                      </p:cBhvr>
                                    </p:animEffect>
                                    <p:animScale>
                                      <p:cBhvr>
                                        <p:cTn id="40" dur="250" autoRev="1" fill="hold"/>
                                        <p:tgtEl>
                                          <p:spTgt spid="83"/>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72"/>
                                        </p:tgtEl>
                                        <p:attrNameLst>
                                          <p:attrName>style.visibility</p:attrName>
                                        </p:attrNameLst>
                                      </p:cBhvr>
                                      <p:to>
                                        <p:strVal val="visible"/>
                                      </p:to>
                                    </p:set>
                                    <p:animEffect transition="in" filter="blinds(horizontal)">
                                      <p:cBhvr>
                                        <p:cTn id="45" dur="500"/>
                                        <p:tgtEl>
                                          <p:spTgt spid="172"/>
                                        </p:tgtEl>
                                      </p:cBhvr>
                                    </p:animEffect>
                                  </p:childTnLst>
                                </p:cTn>
                              </p:par>
                            </p:childTnLst>
                          </p:cTn>
                        </p:par>
                        <p:par>
                          <p:cTn id="46" fill="hold">
                            <p:stCondLst>
                              <p:cond delay="500"/>
                            </p:stCondLst>
                            <p:childTnLst>
                              <p:par>
                                <p:cTn id="47" presetID="26" presetClass="emph" presetSubtype="0" fill="hold" nodeType="after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par>
                          <p:cTn id="50" fill="hold">
                            <p:stCondLst>
                              <p:cond delay="1000"/>
                            </p:stCondLst>
                            <p:childTnLst>
                              <p:par>
                                <p:cTn id="51" presetID="26" presetClass="emph" presetSubtype="0" fill="hold" nodeType="afterEffect">
                                  <p:stCondLst>
                                    <p:cond delay="0"/>
                                  </p:stCondLst>
                                  <p:childTnLst>
                                    <p:animEffect transition="out" filter="fade">
                                      <p:cBhvr>
                                        <p:cTn id="52" dur="500" tmFilter="0, 0; .2, .5; .8, .5; 1, 0"/>
                                        <p:tgtEl>
                                          <p:spTgt spid="14"/>
                                        </p:tgtEl>
                                      </p:cBhvr>
                                    </p:animEffect>
                                    <p:animScale>
                                      <p:cBhvr>
                                        <p:cTn id="53" dur="250" autoRev="1" fill="hold"/>
                                        <p:tgtEl>
                                          <p:spTgt spid="14"/>
                                        </p:tgtEl>
                                      </p:cBhvr>
                                      <p:by x="105000" y="105000"/>
                                    </p:animScale>
                                  </p:childTnLst>
                                </p:cTn>
                              </p:par>
                            </p:childTnLst>
                          </p:cTn>
                        </p:par>
                        <p:par>
                          <p:cTn id="54" fill="hold">
                            <p:stCondLst>
                              <p:cond delay="1500"/>
                            </p:stCondLst>
                            <p:childTnLst>
                              <p:par>
                                <p:cTn id="55" presetID="3" presetClass="entr" presetSubtype="10" fill="hold" grpId="1"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linds(horizontal)">
                                      <p:cBhvr>
                                        <p:cTn id="57" dur="500"/>
                                        <p:tgtEl>
                                          <p:spTgt spid="59"/>
                                        </p:tgtEl>
                                      </p:cBhvr>
                                    </p:animEffect>
                                  </p:childTnLst>
                                </p:cTn>
                              </p:par>
                            </p:childTnLst>
                          </p:cTn>
                        </p:par>
                        <p:par>
                          <p:cTn id="58" fill="hold">
                            <p:stCondLst>
                              <p:cond delay="2000"/>
                            </p:stCondLst>
                            <p:childTnLst>
                              <p:par>
                                <p:cTn id="59" presetID="26" presetClass="emph" presetSubtype="0" fill="hold" nodeType="afterEffect">
                                  <p:stCondLst>
                                    <p:cond delay="0"/>
                                  </p:stCondLst>
                                  <p:childTnLst>
                                    <p:animEffect transition="out" filter="fade">
                                      <p:cBhvr>
                                        <p:cTn id="60" dur="500" tmFilter="0, 0; .2, .5; .8, .5; 1, 0"/>
                                        <p:tgtEl>
                                          <p:spTgt spid="6"/>
                                        </p:tgtEl>
                                      </p:cBhvr>
                                    </p:animEffect>
                                    <p:animScale>
                                      <p:cBhvr>
                                        <p:cTn id="61" dur="250" autoRev="1" fill="hold"/>
                                        <p:tgtEl>
                                          <p:spTgt spid="6"/>
                                        </p:tgtEl>
                                      </p:cBhvr>
                                      <p:by x="105000" y="105000"/>
                                    </p:animScale>
                                  </p:childTnLst>
                                </p:cTn>
                              </p:par>
                            </p:childTnLst>
                          </p:cTn>
                        </p:par>
                        <p:par>
                          <p:cTn id="62" fill="hold">
                            <p:stCondLst>
                              <p:cond delay="2500"/>
                            </p:stCondLst>
                            <p:childTnLst>
                              <p:par>
                                <p:cTn id="63" presetID="26" presetClass="emph" presetSubtype="0" fill="hold" grpId="0" nodeType="afterEffect">
                                  <p:stCondLst>
                                    <p:cond delay="0"/>
                                  </p:stCondLst>
                                  <p:childTnLst>
                                    <p:animEffect transition="out" filter="fade">
                                      <p:cBhvr>
                                        <p:cTn id="64" dur="500" tmFilter="0, 0; .2, .5; .8, .5; 1, 0"/>
                                        <p:tgtEl>
                                          <p:spTgt spid="190"/>
                                        </p:tgtEl>
                                      </p:cBhvr>
                                    </p:animEffect>
                                    <p:animScale>
                                      <p:cBhvr>
                                        <p:cTn id="65" dur="250" autoRev="1" fill="hold"/>
                                        <p:tgtEl>
                                          <p:spTgt spid="19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8"/>
                                        </p:tgtEl>
                                      </p:cBhvr>
                                    </p:animEffect>
                                    <p:animScale>
                                      <p:cBhvr>
                                        <p:cTn id="69" dur="250" autoRev="1" fill="hold"/>
                                        <p:tgtEl>
                                          <p:spTgt spid="8"/>
                                        </p:tgtEl>
                                      </p:cBhvr>
                                      <p:by x="105000" y="105000"/>
                                    </p:animScale>
                                  </p:childTnLst>
                                </p:cTn>
                              </p:par>
                            </p:childTnLst>
                          </p:cTn>
                        </p:par>
                        <p:par>
                          <p:cTn id="70" fill="hold">
                            <p:stCondLst>
                              <p:cond delay="3500"/>
                            </p:stCondLst>
                            <p:childTnLst>
                              <p:par>
                                <p:cTn id="71" presetID="26" presetClass="emph" presetSubtype="0" fill="hold" grpId="1" nodeType="afterEffect">
                                  <p:stCondLst>
                                    <p:cond delay="0"/>
                                  </p:stCondLst>
                                  <p:childTnLst>
                                    <p:animEffect transition="out" filter="fade">
                                      <p:cBhvr>
                                        <p:cTn id="72" dur="500" tmFilter="0, 0; .2, .5; .8, .5; 1, 0"/>
                                        <p:tgtEl>
                                          <p:spTgt spid="190"/>
                                        </p:tgtEl>
                                      </p:cBhvr>
                                    </p:animEffect>
                                    <p:animScale>
                                      <p:cBhvr>
                                        <p:cTn id="73" dur="250" autoRev="1" fill="hold"/>
                                        <p:tgtEl>
                                          <p:spTgt spid="190"/>
                                        </p:tgtEl>
                                      </p:cBhvr>
                                      <p:by x="105000" y="105000"/>
                                    </p:animScale>
                                  </p:childTnLst>
                                </p:cTn>
                              </p:par>
                            </p:childTnLst>
                          </p:cTn>
                        </p:par>
                        <p:par>
                          <p:cTn id="74" fill="hold">
                            <p:stCondLst>
                              <p:cond delay="4000"/>
                            </p:stCondLst>
                            <p:childTnLst>
                              <p:par>
                                <p:cTn id="75" presetID="26" presetClass="emph" presetSubtype="0" fill="hold" grpId="2" nodeType="afterEffect">
                                  <p:stCondLst>
                                    <p:cond delay="0"/>
                                  </p:stCondLst>
                                  <p:childTnLst>
                                    <p:animEffect transition="out" filter="fade">
                                      <p:cBhvr>
                                        <p:cTn id="76" dur="500" tmFilter="0, 0; .2, .5; .8, .5; 1, 0"/>
                                        <p:tgtEl>
                                          <p:spTgt spid="59"/>
                                        </p:tgtEl>
                                      </p:cBhvr>
                                    </p:animEffect>
                                    <p:animScale>
                                      <p:cBhvr>
                                        <p:cTn id="77" dur="250" autoRev="1" fill="hold"/>
                                        <p:tgtEl>
                                          <p:spTgt spid="59"/>
                                        </p:tgtEl>
                                      </p:cBhvr>
                                      <p:by x="105000" y="105000"/>
                                    </p:animScale>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73"/>
                                        </p:tgtEl>
                                        <p:attrNameLst>
                                          <p:attrName>style.visibility</p:attrName>
                                        </p:attrNameLst>
                                      </p:cBhvr>
                                      <p:to>
                                        <p:strVal val="visible"/>
                                      </p:to>
                                    </p:set>
                                    <p:animEffect transition="in" filter="blinds(horizontal)">
                                      <p:cBhvr>
                                        <p:cTn id="82" dur="500"/>
                                        <p:tgtEl>
                                          <p:spTgt spid="173"/>
                                        </p:tgtEl>
                                      </p:cBhvr>
                                    </p:animEffect>
                                  </p:childTnLst>
                                </p:cTn>
                              </p:par>
                            </p:childTnLst>
                          </p:cTn>
                        </p:par>
                        <p:par>
                          <p:cTn id="83" fill="hold">
                            <p:stCondLst>
                              <p:cond delay="500"/>
                            </p:stCondLst>
                            <p:childTnLst>
                              <p:par>
                                <p:cTn id="84" presetID="26" presetClass="emph" presetSubtype="0" fill="hold" nodeType="afterEffect">
                                  <p:stCondLst>
                                    <p:cond delay="0"/>
                                  </p:stCondLst>
                                  <p:childTnLst>
                                    <p:animEffect transition="out" filter="fade">
                                      <p:cBhvr>
                                        <p:cTn id="85" dur="500" tmFilter="0, 0; .2, .5; .8, .5; 1, 0"/>
                                        <p:tgtEl>
                                          <p:spTgt spid="5"/>
                                        </p:tgtEl>
                                      </p:cBhvr>
                                    </p:animEffect>
                                    <p:animScale>
                                      <p:cBhvr>
                                        <p:cTn id="86" dur="250" autoRev="1" fill="hold"/>
                                        <p:tgtEl>
                                          <p:spTgt spid="5"/>
                                        </p:tgtEl>
                                      </p:cBhvr>
                                      <p:by x="105000" y="105000"/>
                                    </p:animScale>
                                  </p:childTnLst>
                                </p:cTn>
                              </p:par>
                            </p:childTnLst>
                          </p:cTn>
                        </p:par>
                        <p:par>
                          <p:cTn id="87" fill="hold">
                            <p:stCondLst>
                              <p:cond delay="1000"/>
                            </p:stCondLst>
                            <p:childTnLst>
                              <p:par>
                                <p:cTn id="88" presetID="3" presetClass="entr" presetSubtype="10"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blinds(horizontal)">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84"/>
                                        </p:tgtEl>
                                        <p:attrNameLst>
                                          <p:attrName>style.visibility</p:attrName>
                                        </p:attrNameLst>
                                      </p:cBhvr>
                                      <p:to>
                                        <p:strVal val="visible"/>
                                      </p:to>
                                    </p:set>
                                    <p:animEffect transition="in" filter="blinds(horizontal)">
                                      <p:cBhvr>
                                        <p:cTn id="95" dur="500"/>
                                        <p:tgtEl>
                                          <p:spTgt spid="84"/>
                                        </p:tgtEl>
                                      </p:cBhvr>
                                    </p:animEffect>
                                  </p:childTnLst>
                                </p:cTn>
                              </p:par>
                            </p:childTnLst>
                          </p:cTn>
                        </p:par>
                        <p:par>
                          <p:cTn id="96" fill="hold">
                            <p:stCondLst>
                              <p:cond delay="500"/>
                            </p:stCondLst>
                            <p:childTnLst>
                              <p:par>
                                <p:cTn id="97" presetID="26" presetClass="emph" presetSubtype="0" fill="hold" grpId="0" nodeType="afterEffect">
                                  <p:stCondLst>
                                    <p:cond delay="0"/>
                                  </p:stCondLst>
                                  <p:childTnLst>
                                    <p:animEffect transition="out" filter="fade">
                                      <p:cBhvr>
                                        <p:cTn id="98" dur="500" tmFilter="0, 0; .2, .5; .8, .5; 1, 0"/>
                                        <p:tgtEl>
                                          <p:spTgt spid="140"/>
                                        </p:tgtEl>
                                      </p:cBhvr>
                                    </p:animEffect>
                                    <p:animScale>
                                      <p:cBhvr>
                                        <p:cTn id="99" dur="250" autoRev="1" fill="hold"/>
                                        <p:tgtEl>
                                          <p:spTgt spid="140"/>
                                        </p:tgtEl>
                                      </p:cBhvr>
                                      <p:by x="105000" y="105000"/>
                                    </p:animScale>
                                  </p:childTnLst>
                                </p:cTn>
                              </p:par>
                            </p:childTnLst>
                          </p:cTn>
                        </p:par>
                        <p:par>
                          <p:cTn id="100" fill="hold">
                            <p:stCondLst>
                              <p:cond delay="1000"/>
                            </p:stCondLst>
                            <p:childTnLst>
                              <p:par>
                                <p:cTn id="101" presetID="26" presetClass="emph" presetSubtype="0" fill="hold" nodeType="afterEffect">
                                  <p:stCondLst>
                                    <p:cond delay="0"/>
                                  </p:stCondLst>
                                  <p:childTnLst>
                                    <p:animEffect transition="out" filter="fade">
                                      <p:cBhvr>
                                        <p:cTn id="102" dur="500" tmFilter="0, 0; .2, .5; .8, .5; 1, 0"/>
                                        <p:tgtEl>
                                          <p:spTgt spid="8"/>
                                        </p:tgtEl>
                                      </p:cBhvr>
                                    </p:animEffect>
                                    <p:animScale>
                                      <p:cBhvr>
                                        <p:cTn id="103" dur="250" autoRev="1" fill="hold"/>
                                        <p:tgtEl>
                                          <p:spTgt spid="8"/>
                                        </p:tgtEl>
                                      </p:cBhvr>
                                      <p:by x="105000" y="105000"/>
                                    </p:animScale>
                                  </p:childTnLst>
                                </p:cTn>
                              </p:par>
                              <p:par>
                                <p:cTn id="104" presetID="26" presetClass="emph" presetSubtype="0" fill="hold" nodeType="withEffect">
                                  <p:stCondLst>
                                    <p:cond delay="0"/>
                                  </p:stCondLst>
                                  <p:childTnLst>
                                    <p:animEffect transition="out" filter="fade">
                                      <p:cBhvr>
                                        <p:cTn id="105" dur="500" tmFilter="0, 0; .2, .5; .8, .5; 1, 0"/>
                                        <p:tgtEl>
                                          <p:spTgt spid="7"/>
                                        </p:tgtEl>
                                      </p:cBhvr>
                                    </p:animEffect>
                                    <p:animScale>
                                      <p:cBhvr>
                                        <p:cTn id="106" dur="250" autoRev="1" fill="hold"/>
                                        <p:tgtEl>
                                          <p:spTgt spid="7"/>
                                        </p:tgtEl>
                                      </p:cBhvr>
                                      <p:by x="105000" y="105000"/>
                                    </p:animScale>
                                  </p:childTnLst>
                                </p:cTn>
                              </p:par>
                            </p:childTnLst>
                          </p:cTn>
                        </p:par>
                        <p:par>
                          <p:cTn id="107" fill="hold">
                            <p:stCondLst>
                              <p:cond delay="1500"/>
                            </p:stCondLst>
                            <p:childTnLst>
                              <p:par>
                                <p:cTn id="108" presetID="26" presetClass="emph" presetSubtype="0" fill="hold" grpId="1" nodeType="afterEffect">
                                  <p:stCondLst>
                                    <p:cond delay="0"/>
                                  </p:stCondLst>
                                  <p:childTnLst>
                                    <p:animEffect transition="out" filter="fade">
                                      <p:cBhvr>
                                        <p:cTn id="109" dur="500" tmFilter="0, 0; .2, .5; .8, .5; 1, 0"/>
                                        <p:tgtEl>
                                          <p:spTgt spid="140"/>
                                        </p:tgtEl>
                                      </p:cBhvr>
                                    </p:animEffect>
                                    <p:animScale>
                                      <p:cBhvr>
                                        <p:cTn id="110" dur="250" autoRev="1" fill="hold"/>
                                        <p:tgtEl>
                                          <p:spTgt spid="140"/>
                                        </p:tgtEl>
                                      </p:cBhvr>
                                      <p:by x="105000" y="105000"/>
                                    </p:animScale>
                                  </p:childTnLst>
                                </p:cTn>
                              </p:par>
                            </p:childTnLst>
                          </p:cTn>
                        </p:par>
                        <p:par>
                          <p:cTn id="111" fill="hold">
                            <p:stCondLst>
                              <p:cond delay="2000"/>
                            </p:stCondLst>
                            <p:childTnLst>
                              <p:par>
                                <p:cTn id="112" presetID="26" presetClass="emph" presetSubtype="0" fill="hold" grpId="1" nodeType="afterEffect">
                                  <p:stCondLst>
                                    <p:cond delay="0"/>
                                  </p:stCondLst>
                                  <p:childTnLst>
                                    <p:animEffect transition="out" filter="fade">
                                      <p:cBhvr>
                                        <p:cTn id="113" dur="500" tmFilter="0, 0; .2, .5; .8, .5; 1, 0"/>
                                        <p:tgtEl>
                                          <p:spTgt spid="84"/>
                                        </p:tgtEl>
                                      </p:cBhvr>
                                    </p:animEffect>
                                    <p:animScale>
                                      <p:cBhvr>
                                        <p:cTn id="114" dur="250" autoRev="1" fill="hold"/>
                                        <p:tgtEl>
                                          <p:spTgt spid="84"/>
                                        </p:tgtEl>
                                      </p:cBhvr>
                                      <p:by x="105000" y="105000"/>
                                    </p:animScale>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nodeType="click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blinds(horizontal)">
                                      <p:cBhvr>
                                        <p:cTn id="119" dur="500"/>
                                        <p:tgtEl>
                                          <p:spTgt spid="1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fill="hold" grpId="2" nodeType="clickEffect">
                                  <p:stCondLst>
                                    <p:cond delay="0"/>
                                  </p:stCondLst>
                                  <p:childTnLst>
                                    <p:animEffect transition="out" filter="fade">
                                      <p:cBhvr>
                                        <p:cTn id="123" dur="500" tmFilter="0, 0; .2, .5; .8, .5; 1, 0"/>
                                        <p:tgtEl>
                                          <p:spTgt spid="84"/>
                                        </p:tgtEl>
                                      </p:cBhvr>
                                    </p:animEffect>
                                    <p:animScale>
                                      <p:cBhvr>
                                        <p:cTn id="124" dur="250" autoRev="1" fill="hold"/>
                                        <p:tgtEl>
                                          <p:spTgt spid="84"/>
                                        </p:tgtEl>
                                      </p:cBhvr>
                                      <p:by x="105000" y="105000"/>
                                    </p:animScale>
                                  </p:childTnLst>
                                </p:cTn>
                              </p:par>
                            </p:childTnLst>
                          </p:cTn>
                        </p:par>
                        <p:par>
                          <p:cTn id="125" fill="hold">
                            <p:stCondLst>
                              <p:cond delay="500"/>
                            </p:stCondLst>
                            <p:childTnLst>
                              <p:par>
                                <p:cTn id="126" presetID="3" presetClass="entr" presetSubtype="10" fill="hold" grpId="0" nodeType="afterEffect">
                                  <p:stCondLst>
                                    <p:cond delay="0"/>
                                  </p:stCondLst>
                                  <p:childTnLst>
                                    <p:set>
                                      <p:cBhvr>
                                        <p:cTn id="127" dur="1" fill="hold">
                                          <p:stCondLst>
                                            <p:cond delay="0"/>
                                          </p:stCondLst>
                                        </p:cTn>
                                        <p:tgtEl>
                                          <p:spTgt spid="81"/>
                                        </p:tgtEl>
                                        <p:attrNameLst>
                                          <p:attrName>style.visibility</p:attrName>
                                        </p:attrNameLst>
                                      </p:cBhvr>
                                      <p:to>
                                        <p:strVal val="visible"/>
                                      </p:to>
                                    </p:set>
                                    <p:animEffect transition="in" filter="blinds(horizontal)">
                                      <p:cBhvr>
                                        <p:cTn id="128" dur="500"/>
                                        <p:tgtEl>
                                          <p:spTgt spid="81"/>
                                        </p:tgtEl>
                                      </p:cBhvr>
                                    </p:animEffect>
                                  </p:childTnLst>
                                </p:cTn>
                              </p:par>
                            </p:childTnLst>
                          </p:cTn>
                        </p:par>
                        <p:par>
                          <p:cTn id="129" fill="hold">
                            <p:stCondLst>
                              <p:cond delay="1000"/>
                            </p:stCondLst>
                            <p:childTnLst>
                              <p:par>
                                <p:cTn id="130" presetID="10" presetClass="entr" presetSubtype="0" fill="hold" nodeType="after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fade">
                                      <p:cBhvr>
                                        <p:cTn id="132" dur="500"/>
                                        <p:tgtEl>
                                          <p:spTgt spid="15"/>
                                        </p:tgtEl>
                                      </p:cBhvr>
                                    </p:animEffect>
                                  </p:childTnLst>
                                </p:cTn>
                              </p:par>
                            </p:childTnLst>
                          </p:cTn>
                        </p:par>
                        <p:par>
                          <p:cTn id="133" fill="hold">
                            <p:stCondLst>
                              <p:cond delay="1500"/>
                            </p:stCondLst>
                            <p:childTnLst>
                              <p:par>
                                <p:cTn id="134" presetID="26" presetClass="emph" presetSubtype="0" fill="hold" grpId="1" nodeType="afterEffect">
                                  <p:stCondLst>
                                    <p:cond delay="0"/>
                                  </p:stCondLst>
                                  <p:childTnLst>
                                    <p:animEffect transition="out" filter="fade">
                                      <p:cBhvr>
                                        <p:cTn id="135" dur="500" tmFilter="0, 0; .2, .5; .8, .5; 1, 0"/>
                                        <p:tgtEl>
                                          <p:spTgt spid="81"/>
                                        </p:tgtEl>
                                      </p:cBhvr>
                                    </p:animEffect>
                                    <p:animScale>
                                      <p:cBhvr>
                                        <p:cTn id="136" dur="250" autoRev="1" fill="hold"/>
                                        <p:tgtEl>
                                          <p:spTgt spid="81"/>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82"/>
                                        </p:tgtEl>
                                        <p:attrNameLst>
                                          <p:attrName>style.visibility</p:attrName>
                                        </p:attrNameLst>
                                      </p:cBhvr>
                                      <p:to>
                                        <p:strVal val="visible"/>
                                      </p:to>
                                    </p:set>
                                    <p:animEffect transition="in" filter="fade">
                                      <p:cBhvr>
                                        <p:cTn id="141" dur="500"/>
                                        <p:tgtEl>
                                          <p:spTgt spid="8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6"/>
                                        </p:tgtEl>
                                        <p:attrNameLst>
                                          <p:attrName>style.visibility</p:attrName>
                                        </p:attrNameLst>
                                      </p:cBhvr>
                                      <p:to>
                                        <p:strVal val="visible"/>
                                      </p:to>
                                    </p:set>
                                    <p:animEffect transition="in" filter="fade">
                                      <p:cBhvr>
                                        <p:cTn id="144" dur="500"/>
                                        <p:tgtEl>
                                          <p:spTgt spid="16"/>
                                        </p:tgtEl>
                                      </p:cBhvr>
                                    </p:animEffect>
                                  </p:childTnLst>
                                </p:cTn>
                              </p:par>
                            </p:childTnLst>
                          </p:cTn>
                        </p:par>
                        <p:par>
                          <p:cTn id="145" fill="hold">
                            <p:stCondLst>
                              <p:cond delay="500"/>
                            </p:stCondLst>
                            <p:childTnLst>
                              <p:par>
                                <p:cTn id="146" presetID="1" presetClass="entr" presetSubtype="0" fill="hold" nodeType="afterEffect">
                                  <p:stCondLst>
                                    <p:cond delay="0"/>
                                  </p:stCondLst>
                                  <p:childTnLst>
                                    <p:set>
                                      <p:cBhvr>
                                        <p:cTn id="147" dur="1" fill="hold">
                                          <p:stCondLst>
                                            <p:cond delay="0"/>
                                          </p:stCondLst>
                                        </p:cTn>
                                        <p:tgtEl>
                                          <p:spTgt spid="74"/>
                                        </p:tgtEl>
                                        <p:attrNameLst>
                                          <p:attrName>style.visibility</p:attrName>
                                        </p:attrNameLst>
                                      </p:cBhvr>
                                      <p:to>
                                        <p:strVal val="visible"/>
                                      </p:to>
                                    </p:set>
                                  </p:childTnLst>
                                </p:cTn>
                              </p:par>
                            </p:childTnLst>
                          </p:cTn>
                        </p:par>
                        <p:par>
                          <p:cTn id="148" fill="hold">
                            <p:stCondLst>
                              <p:cond delay="500"/>
                            </p:stCondLst>
                            <p:childTnLst>
                              <p:par>
                                <p:cTn id="149" presetID="26" presetClass="emph" presetSubtype="0" fill="hold" grpId="1" nodeType="afterEffect">
                                  <p:stCondLst>
                                    <p:cond delay="0"/>
                                  </p:stCondLst>
                                  <p:childTnLst>
                                    <p:animEffect transition="out" filter="fade">
                                      <p:cBhvr>
                                        <p:cTn id="150" dur="500" tmFilter="0, 0; .2, .5; .8, .5; 1, 0"/>
                                        <p:tgtEl>
                                          <p:spTgt spid="82"/>
                                        </p:tgtEl>
                                      </p:cBhvr>
                                    </p:animEffect>
                                    <p:animScale>
                                      <p:cBhvr>
                                        <p:cTn id="151" dur="250" autoRev="1" fill="hold"/>
                                        <p:tgtEl>
                                          <p:spTgt spid="82"/>
                                        </p:tgtEl>
                                      </p:cBhvr>
                                      <p:by x="105000" y="105000"/>
                                    </p:animScale>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179"/>
                                        </p:tgtEl>
                                        <p:attrNameLst>
                                          <p:attrName>style.visibility</p:attrName>
                                        </p:attrNameLst>
                                      </p:cBhvr>
                                      <p:to>
                                        <p:strVal val="visible"/>
                                      </p:to>
                                    </p:set>
                                    <p:animEffect transition="in" filter="blinds(horizontal)">
                                      <p:cBhvr>
                                        <p:cTn id="156" dur="500"/>
                                        <p:tgtEl>
                                          <p:spTgt spid="179"/>
                                        </p:tgtEl>
                                      </p:cBhvr>
                                    </p:animEffect>
                                  </p:childTnLst>
                                </p:cTn>
                              </p:par>
                            </p:childTnLst>
                          </p:cTn>
                        </p:par>
                        <p:par>
                          <p:cTn id="157" fill="hold">
                            <p:stCondLst>
                              <p:cond delay="500"/>
                            </p:stCondLst>
                            <p:childTnLst>
                              <p:par>
                                <p:cTn id="158" presetID="3" presetClass="entr" presetSubtype="10" fill="hold" nodeType="afterEffect">
                                  <p:stCondLst>
                                    <p:cond delay="0"/>
                                  </p:stCondLst>
                                  <p:childTnLst>
                                    <p:set>
                                      <p:cBhvr>
                                        <p:cTn id="159" dur="1" fill="hold">
                                          <p:stCondLst>
                                            <p:cond delay="0"/>
                                          </p:stCondLst>
                                        </p:cTn>
                                        <p:tgtEl>
                                          <p:spTgt spid="12"/>
                                        </p:tgtEl>
                                        <p:attrNameLst>
                                          <p:attrName>style.visibility</p:attrName>
                                        </p:attrNameLst>
                                      </p:cBhvr>
                                      <p:to>
                                        <p:strVal val="visible"/>
                                      </p:to>
                                    </p:set>
                                    <p:animEffect transition="in" filter="blinds(horizontal)">
                                      <p:cBhvr>
                                        <p:cTn id="160" dur="500"/>
                                        <p:tgtEl>
                                          <p:spTgt spid="12"/>
                                        </p:tgtEl>
                                      </p:cBhvr>
                                    </p:animEffect>
                                  </p:childTnLst>
                                </p:cTn>
                              </p:par>
                            </p:childTnLst>
                          </p:cTn>
                        </p:par>
                        <p:par>
                          <p:cTn id="161" fill="hold">
                            <p:stCondLst>
                              <p:cond delay="1000"/>
                            </p:stCondLst>
                            <p:childTnLst>
                              <p:par>
                                <p:cTn id="162" presetID="3" presetClass="entr" presetSubtype="10" fill="hold" nodeType="afterEffect">
                                  <p:stCondLst>
                                    <p:cond delay="0"/>
                                  </p:stCondLst>
                                  <p:childTnLst>
                                    <p:set>
                                      <p:cBhvr>
                                        <p:cTn id="163" dur="1" fill="hold">
                                          <p:stCondLst>
                                            <p:cond delay="0"/>
                                          </p:stCondLst>
                                        </p:cTn>
                                        <p:tgtEl>
                                          <p:spTgt spid="184"/>
                                        </p:tgtEl>
                                        <p:attrNameLst>
                                          <p:attrName>style.visibility</p:attrName>
                                        </p:attrNameLst>
                                      </p:cBhvr>
                                      <p:to>
                                        <p:strVal val="visible"/>
                                      </p:to>
                                    </p:set>
                                    <p:animEffect transition="in" filter="blinds(horizontal)">
                                      <p:cBhvr>
                                        <p:cTn id="164" dur="500"/>
                                        <p:tgtEl>
                                          <p:spTgt spid="184"/>
                                        </p:tgtEl>
                                      </p:cBhvr>
                                    </p:animEffect>
                                  </p:childTnLst>
                                </p:cTn>
                              </p:par>
                            </p:childTnLst>
                          </p:cTn>
                        </p:par>
                        <p:par>
                          <p:cTn id="165" fill="hold">
                            <p:stCondLst>
                              <p:cond delay="1500"/>
                            </p:stCondLst>
                            <p:childTnLst>
                              <p:par>
                                <p:cTn id="166" presetID="3" presetClass="entr" presetSubtype="10" fill="hold" grpId="0" nodeType="afterEffect">
                                  <p:stCondLst>
                                    <p:cond delay="0"/>
                                  </p:stCondLst>
                                  <p:childTnLst>
                                    <p:set>
                                      <p:cBhvr>
                                        <p:cTn id="167" dur="1" fill="hold">
                                          <p:stCondLst>
                                            <p:cond delay="0"/>
                                          </p:stCondLst>
                                        </p:cTn>
                                        <p:tgtEl>
                                          <p:spTgt spid="183"/>
                                        </p:tgtEl>
                                        <p:attrNameLst>
                                          <p:attrName>style.visibility</p:attrName>
                                        </p:attrNameLst>
                                      </p:cBhvr>
                                      <p:to>
                                        <p:strVal val="visible"/>
                                      </p:to>
                                    </p:set>
                                    <p:animEffect transition="in" filter="blinds(horizontal)">
                                      <p:cBhvr>
                                        <p:cTn id="168" dur="500"/>
                                        <p:tgtEl>
                                          <p:spTgt spid="183"/>
                                        </p:tgtEl>
                                      </p:cBhvr>
                                    </p:animEffect>
                                  </p:childTnLst>
                                </p:cTn>
                              </p:par>
                            </p:childTnLst>
                          </p:cTn>
                        </p:par>
                        <p:par>
                          <p:cTn id="169" fill="hold">
                            <p:stCondLst>
                              <p:cond delay="2000"/>
                            </p:stCondLst>
                            <p:childTnLst>
                              <p:par>
                                <p:cTn id="170" presetID="3" presetClass="entr" presetSubtype="10" fill="hold" grpId="0" nodeType="afterEffect">
                                  <p:stCondLst>
                                    <p:cond delay="0"/>
                                  </p:stCondLst>
                                  <p:childTnLst>
                                    <p:set>
                                      <p:cBhvr>
                                        <p:cTn id="171" dur="1" fill="hold">
                                          <p:stCondLst>
                                            <p:cond delay="0"/>
                                          </p:stCondLst>
                                        </p:cTn>
                                        <p:tgtEl>
                                          <p:spTgt spid="59"/>
                                        </p:tgtEl>
                                        <p:attrNameLst>
                                          <p:attrName>style.visibility</p:attrName>
                                        </p:attrNameLst>
                                      </p:cBhvr>
                                      <p:to>
                                        <p:strVal val="visible"/>
                                      </p:to>
                                    </p:set>
                                    <p:animEffect transition="in" filter="blinds(horizontal)">
                                      <p:cBhvr>
                                        <p:cTn id="17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90" grpId="0" animBg="1"/>
      <p:bldP spid="190" grpId="1" animBg="1"/>
      <p:bldP spid="139" grpId="0" animBg="1"/>
      <p:bldP spid="139" grpId="1" animBg="1"/>
      <p:bldP spid="170" grpId="0" animBg="1"/>
      <p:bldP spid="183" grpId="0" animBg="1"/>
      <p:bldP spid="140" grpId="0" animBg="1"/>
      <p:bldP spid="140" grpId="1" animBg="1"/>
      <p:bldP spid="59" grpId="0" animBg="1"/>
      <p:bldP spid="59" grpId="1" animBg="1"/>
      <p:bldP spid="59" grpId="2" animBg="1"/>
      <p:bldP spid="179" grpId="0" animBg="1"/>
      <p:bldP spid="81" grpId="0" animBg="1"/>
      <p:bldP spid="81" grpId="1" animBg="1"/>
      <p:bldP spid="82" grpId="0" animBg="1"/>
      <p:bldP spid="82" grpId="1" animBg="1"/>
      <p:bldP spid="83" grpId="0" animBg="1"/>
      <p:bldP spid="83" grpId="1" animBg="1"/>
      <p:bldP spid="173" grpId="0" animBg="1"/>
      <p:bldP spid="84" grpId="0" animBg="1"/>
      <p:bldP spid="84" grpId="1" animBg="1"/>
      <p:bldP spid="84" grpId="2"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Group 201"/>
          <p:cNvGrpSpPr/>
          <p:nvPr/>
        </p:nvGrpSpPr>
        <p:grpSpPr>
          <a:xfrm>
            <a:off x="6170693" y="1094665"/>
            <a:ext cx="6057218" cy="3802801"/>
            <a:chOff x="4851420" y="1008054"/>
            <a:chExt cx="3743865" cy="3665459"/>
          </a:xfrm>
        </p:grpSpPr>
        <p:grpSp>
          <p:nvGrpSpPr>
            <p:cNvPr id="203" name="Group 24"/>
            <p:cNvGrpSpPr>
              <a:grpSpLocks/>
            </p:cNvGrpSpPr>
            <p:nvPr/>
          </p:nvGrpSpPr>
          <p:grpSpPr bwMode="auto">
            <a:xfrm>
              <a:off x="4851420" y="1008054"/>
              <a:ext cx="3743865" cy="3665459"/>
              <a:chOff x="2809" y="1166"/>
              <a:chExt cx="2647" cy="2512"/>
            </a:xfrm>
          </p:grpSpPr>
          <p:pic>
            <p:nvPicPr>
              <p:cNvPr id="207" name="Picture 25"/>
              <p:cNvPicPr>
                <a:picLocks noChangeAspect="1" noChangeArrowheads="1"/>
              </p:cNvPicPr>
              <p:nvPr/>
            </p:nvPicPr>
            <p:blipFill>
              <a:blip r:embed="rId3" cstate="print"/>
              <a:srcRect/>
              <a:stretch>
                <a:fillRect/>
              </a:stretch>
            </p:blipFill>
            <p:spPr bwMode="auto">
              <a:xfrm>
                <a:off x="2809" y="1166"/>
                <a:ext cx="2647" cy="2512"/>
              </a:xfrm>
              <a:prstGeom prst="rect">
                <a:avLst/>
              </a:prstGeom>
              <a:noFill/>
              <a:ln w="12700">
                <a:noFill/>
                <a:miter lim="800000"/>
                <a:headEnd/>
                <a:tailEnd/>
              </a:ln>
            </p:spPr>
          </p:pic>
          <p:sp>
            <p:nvSpPr>
              <p:cNvPr id="208" name="Text Box 26"/>
              <p:cNvSpPr txBox="1">
                <a:spLocks noChangeArrowheads="1"/>
              </p:cNvSpPr>
              <p:nvPr/>
            </p:nvSpPr>
            <p:spPr bwMode="auto">
              <a:xfrm>
                <a:off x="3267" y="1226"/>
                <a:ext cx="2189" cy="173"/>
              </a:xfrm>
              <a:prstGeom prst="rect">
                <a:avLst/>
              </a:prstGeom>
              <a:noFill/>
              <a:ln w="12700">
                <a:noFill/>
                <a:miter lim="800000"/>
                <a:headEnd/>
                <a:tailEnd/>
              </a:ln>
              <a:effectLst/>
            </p:spPr>
            <p:txBody>
              <a:bodyPr wrap="square" lIns="0" tIns="0" rIns="0" bIns="0" anchor="ctr">
                <a:spAutoFit/>
              </a:bodyPr>
              <a:lstStyle/>
              <a:p>
                <a:pPr defTabSz="914099">
                  <a:lnSpc>
                    <a:spcPct val="85000"/>
                  </a:lnSpc>
                  <a:spcBef>
                    <a:spcPct val="20000"/>
                  </a:spcBef>
                  <a:defRPr/>
                </a:pPr>
                <a:r>
                  <a:rPr lang="en-US" sz="2000" dirty="0" smtClean="0">
                    <a:solidFill>
                      <a:srgbClr val="FFFFFF"/>
                    </a:solidFill>
                    <a:effectLst>
                      <a:outerShdw blurRad="38100" dist="38100" dir="2700000" algn="tl">
                        <a:srgbClr val="000000"/>
                      </a:outerShdw>
                    </a:effectLst>
                    <a:latin typeface="Segoe"/>
                  </a:rPr>
                  <a:t>SharePoint 2010 App Server</a:t>
                </a:r>
                <a:endParaRPr lang="en-US" sz="2000" dirty="0">
                  <a:solidFill>
                    <a:srgbClr val="FFFFFF"/>
                  </a:solidFill>
                  <a:effectLst>
                    <a:outerShdw blurRad="38100" dist="38100" dir="2700000" algn="tl">
                      <a:srgbClr val="000000"/>
                    </a:outerShdw>
                  </a:effectLst>
                  <a:latin typeface="Segoe"/>
                </a:endParaRPr>
              </a:p>
            </p:txBody>
          </p:sp>
        </p:grpSp>
        <p:grpSp>
          <p:nvGrpSpPr>
            <p:cNvPr id="204" name="Group 42"/>
            <p:cNvGrpSpPr>
              <a:grpSpLocks/>
            </p:cNvGrpSpPr>
            <p:nvPr/>
          </p:nvGrpSpPr>
          <p:grpSpPr bwMode="auto">
            <a:xfrm>
              <a:off x="5338093" y="3948729"/>
              <a:ext cx="2652822" cy="616470"/>
              <a:chOff x="516" y="2183"/>
              <a:chExt cx="1448" cy="378"/>
            </a:xfrm>
          </p:grpSpPr>
          <p:pic>
            <p:nvPicPr>
              <p:cNvPr id="205" name="Picture 43"/>
              <p:cNvPicPr>
                <a:picLocks noChangeAspect="1" noChangeArrowheads="1"/>
              </p:cNvPicPr>
              <p:nvPr/>
            </p:nvPicPr>
            <p:blipFill>
              <a:blip r:embed="rId4" cstate="print"/>
              <a:srcRect/>
              <a:stretch>
                <a:fillRect/>
              </a:stretch>
            </p:blipFill>
            <p:spPr bwMode="auto">
              <a:xfrm>
                <a:off x="516" y="2183"/>
                <a:ext cx="1448" cy="378"/>
              </a:xfrm>
              <a:prstGeom prst="rect">
                <a:avLst/>
              </a:prstGeom>
              <a:noFill/>
              <a:ln w="12700">
                <a:noFill/>
                <a:miter lim="800000"/>
                <a:headEnd/>
                <a:tailEnd/>
              </a:ln>
            </p:spPr>
          </p:pic>
          <p:sp>
            <p:nvSpPr>
              <p:cNvPr id="206" name="Rectangle 44"/>
              <p:cNvSpPr>
                <a:spLocks noChangeArrowheads="1"/>
              </p:cNvSpPr>
              <p:nvPr/>
            </p:nvSpPr>
            <p:spPr bwMode="auto">
              <a:xfrm>
                <a:off x="577" y="2331"/>
                <a:ext cx="1318" cy="85"/>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100" dirty="0">
                    <a:solidFill>
                      <a:srgbClr val="FFFFFF"/>
                    </a:solidFill>
                    <a:latin typeface="Segoe"/>
                  </a:rPr>
                  <a:t>SharePoint </a:t>
                </a:r>
                <a:r>
                  <a:rPr lang="en-US" sz="1100" dirty="0" smtClean="0">
                    <a:solidFill>
                      <a:srgbClr val="FFFFFF"/>
                    </a:solidFill>
                    <a:latin typeface="Segoe"/>
                  </a:rPr>
                  <a:t>OM</a:t>
                </a:r>
                <a:endParaRPr lang="en-US" sz="1400" dirty="0">
                  <a:solidFill>
                    <a:srgbClr val="FFFFFF"/>
                  </a:solidFill>
                  <a:effectLst>
                    <a:outerShdw blurRad="38100" dist="38100" dir="2700000" algn="tl">
                      <a:srgbClr val="000000"/>
                    </a:outerShdw>
                  </a:effectLst>
                  <a:latin typeface="Segoe"/>
                </a:endParaRPr>
              </a:p>
            </p:txBody>
          </p:sp>
        </p:grpSp>
      </p:grpSp>
      <p:pic>
        <p:nvPicPr>
          <p:cNvPr id="236" name="Picture 32"/>
          <p:cNvPicPr>
            <a:picLocks noChangeAspect="1" noChangeArrowheads="1"/>
          </p:cNvPicPr>
          <p:nvPr/>
        </p:nvPicPr>
        <p:blipFill>
          <a:blip r:embed="rId5" cstate="print"/>
          <a:srcRect/>
          <a:stretch>
            <a:fillRect/>
          </a:stretch>
        </p:blipFill>
        <p:spPr bwMode="auto">
          <a:xfrm>
            <a:off x="6713384" y="1441660"/>
            <a:ext cx="2827834" cy="2585074"/>
          </a:xfrm>
          <a:prstGeom prst="rect">
            <a:avLst/>
          </a:prstGeom>
          <a:noFill/>
          <a:ln w="12700">
            <a:noFill/>
            <a:miter lim="800000"/>
            <a:headEnd/>
            <a:tailEnd/>
          </a:ln>
        </p:spPr>
      </p:pic>
      <p:sp>
        <p:nvSpPr>
          <p:cNvPr id="237" name="Rectangle 33"/>
          <p:cNvSpPr>
            <a:spLocks noChangeArrowheads="1"/>
          </p:cNvSpPr>
          <p:nvPr/>
        </p:nvSpPr>
        <p:spPr bwMode="auto">
          <a:xfrm>
            <a:off x="6940861" y="1557535"/>
            <a:ext cx="2291983" cy="156966"/>
          </a:xfrm>
          <a:prstGeom prst="rect">
            <a:avLst/>
          </a:prstGeom>
          <a:noFill/>
          <a:ln w="9525">
            <a:noFill/>
            <a:miter lim="800000"/>
            <a:headEnd/>
            <a:tailEnd/>
          </a:ln>
        </p:spPr>
        <p:txBody>
          <a:bodyPr wrap="square" lIns="0" tIns="0" rIns="0" bIns="0">
            <a:spAutoFit/>
          </a:bodyPr>
          <a:lstStyle/>
          <a:p>
            <a:pPr algn="ctr" defTabSz="912813">
              <a:lnSpc>
                <a:spcPct val="85000"/>
              </a:lnSpc>
              <a:spcBef>
                <a:spcPct val="20000"/>
              </a:spcBef>
            </a:pPr>
            <a:r>
              <a:rPr lang="en-US" sz="1200" dirty="0" smtClean="0">
                <a:solidFill>
                  <a:srgbClr val="FFFFFF"/>
                </a:solidFill>
                <a:latin typeface="Segoe" pitchFamily="34" charset="0"/>
              </a:rPr>
              <a:t>SP Service Application</a:t>
            </a:r>
          </a:p>
        </p:txBody>
      </p:sp>
      <p:grpSp>
        <p:nvGrpSpPr>
          <p:cNvPr id="7" name="Group 6"/>
          <p:cNvGrpSpPr/>
          <p:nvPr/>
        </p:nvGrpSpPr>
        <p:grpSpPr>
          <a:xfrm>
            <a:off x="6840203" y="1837779"/>
            <a:ext cx="2474517" cy="1977835"/>
            <a:chOff x="5596939" y="2151069"/>
            <a:chExt cx="1649093" cy="1201733"/>
          </a:xfrm>
        </p:grpSpPr>
        <p:pic>
          <p:nvPicPr>
            <p:cNvPr id="246" name="Picture 9"/>
            <p:cNvPicPr>
              <a:picLocks noChangeAspect="1" noChangeArrowheads="1"/>
            </p:cNvPicPr>
            <p:nvPr/>
          </p:nvPicPr>
          <p:blipFill>
            <a:blip r:embed="rId6" cstate="print"/>
            <a:srcRect/>
            <a:stretch>
              <a:fillRect/>
            </a:stretch>
          </p:blipFill>
          <p:spPr bwMode="auto">
            <a:xfrm>
              <a:off x="5596939" y="2151069"/>
              <a:ext cx="1649093" cy="1201733"/>
            </a:xfrm>
            <a:prstGeom prst="rect">
              <a:avLst/>
            </a:prstGeom>
            <a:noFill/>
            <a:ln w="12700">
              <a:noFill/>
              <a:miter lim="800000"/>
              <a:headEnd/>
              <a:tailEnd/>
            </a:ln>
          </p:spPr>
        </p:pic>
        <p:sp>
          <p:nvSpPr>
            <p:cNvPr id="247" name="Rectangle 13"/>
            <p:cNvSpPr>
              <a:spLocks noChangeArrowheads="1"/>
            </p:cNvSpPr>
            <p:nvPr/>
          </p:nvSpPr>
          <p:spPr bwMode="auto">
            <a:xfrm>
              <a:off x="5681354" y="2226709"/>
              <a:ext cx="1459117" cy="101806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100" dirty="0" smtClean="0">
                  <a:solidFill>
                    <a:srgbClr val="FFFFFF"/>
                  </a:solidFill>
                  <a:effectLst>
                    <a:outerShdw blurRad="38100" dist="38100" dir="2700000" algn="tl">
                      <a:srgbClr val="000000"/>
                    </a:outerShdw>
                  </a:effectLst>
                  <a:latin typeface="Segoe"/>
                </a:rPr>
                <a:t>Denali SSRS Service Application Functionality</a:t>
              </a:r>
            </a:p>
          </p:txBody>
        </p:sp>
      </p:grpSp>
      <p:sp>
        <p:nvSpPr>
          <p:cNvPr id="64" name="Up-Down Arrow 63"/>
          <p:cNvSpPr/>
          <p:nvPr/>
        </p:nvSpPr>
        <p:spPr>
          <a:xfrm>
            <a:off x="4585528" y="3033174"/>
            <a:ext cx="514533" cy="7898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r>
              <a:rPr lang="en-US" smtClean="0"/>
              <a:t>Project Crescent end-to-end data flow</a:t>
            </a:r>
            <a:endParaRPr lang="en-US" dirty="0"/>
          </a:p>
        </p:txBody>
      </p:sp>
      <p:grpSp>
        <p:nvGrpSpPr>
          <p:cNvPr id="34" name="Group 33"/>
          <p:cNvGrpSpPr/>
          <p:nvPr/>
        </p:nvGrpSpPr>
        <p:grpSpPr>
          <a:xfrm>
            <a:off x="3240122" y="1095192"/>
            <a:ext cx="2830727" cy="3692393"/>
            <a:chOff x="780425" y="971814"/>
            <a:chExt cx="3176091" cy="3665459"/>
          </a:xfrm>
        </p:grpSpPr>
        <p:pic>
          <p:nvPicPr>
            <p:cNvPr id="4" name="Picture 2"/>
            <p:cNvPicPr>
              <a:picLocks noChangeAspect="1" noChangeArrowheads="1"/>
            </p:cNvPicPr>
            <p:nvPr/>
          </p:nvPicPr>
          <p:blipFill>
            <a:blip r:embed="rId7" cstate="print"/>
            <a:srcRect/>
            <a:stretch>
              <a:fillRect/>
            </a:stretch>
          </p:blipFill>
          <p:spPr bwMode="auto">
            <a:xfrm>
              <a:off x="780425" y="971814"/>
              <a:ext cx="3176091" cy="3665459"/>
            </a:xfrm>
            <a:prstGeom prst="rect">
              <a:avLst/>
            </a:prstGeom>
            <a:noFill/>
            <a:ln w="12700">
              <a:noFill/>
              <a:miter lim="800000"/>
              <a:headEnd/>
              <a:tailEnd/>
            </a:ln>
          </p:spPr>
        </p:pic>
        <p:grpSp>
          <p:nvGrpSpPr>
            <p:cNvPr id="13" name="Group 14"/>
            <p:cNvGrpSpPr>
              <a:grpSpLocks/>
            </p:cNvGrpSpPr>
            <p:nvPr/>
          </p:nvGrpSpPr>
          <p:grpSpPr bwMode="auto">
            <a:xfrm>
              <a:off x="940906" y="3975558"/>
              <a:ext cx="2995514" cy="577660"/>
              <a:chOff x="220" y="2846"/>
              <a:chExt cx="2138" cy="378"/>
            </a:xfrm>
          </p:grpSpPr>
          <p:pic>
            <p:nvPicPr>
              <p:cNvPr id="14" name="Picture 15"/>
              <p:cNvPicPr>
                <a:picLocks noChangeAspect="1" noChangeArrowheads="1"/>
              </p:cNvPicPr>
              <p:nvPr/>
            </p:nvPicPr>
            <p:blipFill>
              <a:blip r:embed="rId4" cstate="print"/>
              <a:srcRect/>
              <a:stretch>
                <a:fillRect/>
              </a:stretch>
            </p:blipFill>
            <p:spPr bwMode="auto">
              <a:xfrm>
                <a:off x="220" y="2846"/>
                <a:ext cx="2138" cy="378"/>
              </a:xfrm>
              <a:prstGeom prst="rect">
                <a:avLst/>
              </a:prstGeom>
              <a:noFill/>
              <a:ln w="12700">
                <a:noFill/>
                <a:miter lim="800000"/>
                <a:headEnd/>
                <a:tailEnd/>
              </a:ln>
            </p:spPr>
          </p:pic>
          <p:sp>
            <p:nvSpPr>
              <p:cNvPr id="15" name="Rectangle 16"/>
              <p:cNvSpPr>
                <a:spLocks noChangeArrowheads="1"/>
              </p:cNvSpPr>
              <p:nvPr/>
            </p:nvSpPr>
            <p:spPr bwMode="auto">
              <a:xfrm>
                <a:off x="318" y="2961"/>
                <a:ext cx="1956" cy="102"/>
              </a:xfrm>
              <a:prstGeom prst="rect">
                <a:avLst/>
              </a:prstGeom>
              <a:noFill/>
              <a:ln w="9525">
                <a:noFill/>
                <a:miter lim="800000"/>
                <a:headEnd/>
                <a:tailEnd/>
              </a:ln>
            </p:spPr>
            <p:txBody>
              <a:bodyPr wrap="square" lIns="0" tIns="0" rIns="0" bIns="0">
                <a:spAutoFit/>
              </a:bodyPr>
              <a:lstStyle/>
              <a:p>
                <a:pPr algn="ctr" defTabSz="914099">
                  <a:lnSpc>
                    <a:spcPct val="85000"/>
                  </a:lnSpc>
                  <a:spcBef>
                    <a:spcPct val="20000"/>
                  </a:spcBef>
                  <a:defRPr/>
                </a:pPr>
                <a:r>
                  <a:rPr lang="en-US" sz="1200" dirty="0" smtClean="0">
                    <a:solidFill>
                      <a:srgbClr val="FFFFFF"/>
                    </a:solidFill>
                    <a:latin typeface="Segoe"/>
                  </a:rPr>
                  <a:t>SharePoint OM</a:t>
                </a:r>
                <a:endParaRPr lang="en-US" sz="1600" dirty="0">
                  <a:solidFill>
                    <a:srgbClr val="FFFFFF"/>
                  </a:solidFill>
                  <a:effectLst>
                    <a:outerShdw blurRad="38100" dist="38100" dir="2700000" algn="tl">
                      <a:srgbClr val="000000"/>
                    </a:outerShdw>
                  </a:effectLst>
                  <a:latin typeface="Segoe"/>
                </a:endParaRPr>
              </a:p>
            </p:txBody>
          </p:sp>
        </p:grpSp>
        <p:sp>
          <p:nvSpPr>
            <p:cNvPr id="16" name="Text Box 6"/>
            <p:cNvSpPr txBox="1">
              <a:spLocks noChangeArrowheads="1"/>
            </p:cNvSpPr>
            <p:nvPr/>
          </p:nvSpPr>
          <p:spPr bwMode="auto">
            <a:xfrm>
              <a:off x="807666" y="1073899"/>
              <a:ext cx="3097856" cy="311642"/>
            </a:xfrm>
            <a:prstGeom prst="rect">
              <a:avLst/>
            </a:prstGeom>
            <a:noFill/>
            <a:ln w="12700">
              <a:noFill/>
              <a:miter lim="800000"/>
              <a:headEnd/>
              <a:tailEnd/>
            </a:ln>
            <a:effectLst/>
          </p:spPr>
          <p:txBody>
            <a:bodyPr wrap="square" lIns="0" tIns="0" rIns="0" bIns="0" anchor="ctr">
              <a:spAutoFit/>
            </a:bodyPr>
            <a:lstStyle/>
            <a:p>
              <a:pPr defTabSz="914099">
                <a:lnSpc>
                  <a:spcPct val="85000"/>
                </a:lnSpc>
                <a:spcBef>
                  <a:spcPct val="20000"/>
                </a:spcBef>
                <a:defRPr/>
              </a:pPr>
              <a:r>
                <a:rPr lang="en-US" sz="2400" dirty="0" smtClean="0">
                  <a:solidFill>
                    <a:srgbClr val="FFFFFF"/>
                  </a:solidFill>
                  <a:effectLst>
                    <a:outerShdw blurRad="38100" dist="38100" dir="2700000" algn="tl">
                      <a:srgbClr val="000000"/>
                    </a:outerShdw>
                  </a:effectLst>
                  <a:latin typeface="Segoe"/>
                </a:rPr>
                <a:t>  </a:t>
              </a:r>
              <a:r>
                <a:rPr lang="en-US" sz="2000" dirty="0" smtClean="0">
                  <a:solidFill>
                    <a:srgbClr val="FFFFFF"/>
                  </a:solidFill>
                  <a:effectLst>
                    <a:outerShdw blurRad="38100" dist="38100" dir="2700000" algn="tl">
                      <a:srgbClr val="000000"/>
                    </a:outerShdw>
                  </a:effectLst>
                  <a:latin typeface="Segoe"/>
                </a:rPr>
                <a:t>SharePoint 2010 WFE</a:t>
              </a:r>
              <a:endParaRPr lang="en-US" sz="2000" dirty="0">
                <a:solidFill>
                  <a:srgbClr val="FFFFFF"/>
                </a:solidFill>
                <a:effectLst>
                  <a:outerShdw blurRad="38100" dist="38100" dir="2700000" algn="tl">
                    <a:srgbClr val="000000"/>
                  </a:outerShdw>
                </a:effectLst>
                <a:latin typeface="Segoe"/>
              </a:endParaRPr>
            </a:p>
          </p:txBody>
        </p:sp>
      </p:grpSp>
      <p:sp>
        <p:nvSpPr>
          <p:cNvPr id="60" name="Flowchart: Magnetic Disk 59"/>
          <p:cNvSpPr/>
          <p:nvPr/>
        </p:nvSpPr>
        <p:spPr>
          <a:xfrm>
            <a:off x="1241628" y="5466310"/>
            <a:ext cx="3222586" cy="10668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Flowchart: Magnetic Disk 65"/>
          <p:cNvSpPr/>
          <p:nvPr/>
        </p:nvSpPr>
        <p:spPr>
          <a:xfrm>
            <a:off x="2238899" y="5476701"/>
            <a:ext cx="3222586" cy="10668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Flowchart: Magnetic Disk 67"/>
          <p:cNvSpPr/>
          <p:nvPr/>
        </p:nvSpPr>
        <p:spPr>
          <a:xfrm>
            <a:off x="3203851" y="5476701"/>
            <a:ext cx="3222586" cy="10668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Flowchart: Magnetic Disk 69"/>
          <p:cNvSpPr/>
          <p:nvPr/>
        </p:nvSpPr>
        <p:spPr>
          <a:xfrm>
            <a:off x="3979505" y="5466310"/>
            <a:ext cx="3222586" cy="10668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Flowchart: Magnetic Disk 70"/>
          <p:cNvSpPr/>
          <p:nvPr/>
        </p:nvSpPr>
        <p:spPr>
          <a:xfrm>
            <a:off x="4824415" y="5466310"/>
            <a:ext cx="3222586" cy="10668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Flowchart: Magnetic Disk 71"/>
          <p:cNvSpPr/>
          <p:nvPr/>
        </p:nvSpPr>
        <p:spPr>
          <a:xfrm>
            <a:off x="5613920" y="5469485"/>
            <a:ext cx="3222586" cy="10668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Rectangle 19"/>
          <p:cNvSpPr>
            <a:spLocks noChangeArrowheads="1"/>
          </p:cNvSpPr>
          <p:nvPr/>
        </p:nvSpPr>
        <p:spPr bwMode="auto">
          <a:xfrm>
            <a:off x="132054" y="5815349"/>
            <a:ext cx="9576204" cy="183127"/>
          </a:xfrm>
          <a:prstGeom prst="rect">
            <a:avLst/>
          </a:prstGeom>
          <a:noFill/>
          <a:ln w="9525">
            <a:noFill/>
            <a:miter lim="800000"/>
            <a:headEnd/>
            <a:tailEnd/>
          </a:ln>
        </p:spPr>
        <p:txBody>
          <a:bodyPr wrap="square" lIns="0" tIns="0" rIns="0" bIns="0">
            <a:spAutoFit/>
          </a:bodyPr>
          <a:lstStyle/>
          <a:p>
            <a:pPr defTabSz="914099">
              <a:lnSpc>
                <a:spcPct val="85000"/>
              </a:lnSpc>
              <a:spcBef>
                <a:spcPct val="20000"/>
              </a:spcBef>
              <a:defRPr/>
            </a:pPr>
            <a:r>
              <a:rPr lang="en-US" sz="1400" dirty="0" smtClean="0">
                <a:solidFill>
                  <a:srgbClr val="FFFFFF"/>
                </a:solidFill>
                <a:effectLst>
                  <a:outerShdw blurRad="38100" dist="38100" dir="2700000" algn="tl">
                    <a:srgbClr val="000000"/>
                  </a:outerShdw>
                </a:effectLst>
                <a:latin typeface="Segoe"/>
              </a:rPr>
              <a:t>                                      SharePoint </a:t>
            </a:r>
            <a:r>
              <a:rPr lang="en-US" sz="1400" dirty="0">
                <a:solidFill>
                  <a:srgbClr val="FFFFFF"/>
                </a:solidFill>
                <a:effectLst>
                  <a:outerShdw blurRad="38100" dist="38100" dir="2700000" algn="tl">
                    <a:srgbClr val="000000"/>
                  </a:outerShdw>
                </a:effectLst>
                <a:latin typeface="Segoe"/>
              </a:rPr>
              <a:t>Config / Content DB</a:t>
            </a:r>
            <a:endParaRPr lang="en-US" dirty="0">
              <a:solidFill>
                <a:srgbClr val="FFFFFF"/>
              </a:solidFill>
              <a:effectLst>
                <a:outerShdw blurRad="38100" dist="38100" dir="2700000" algn="tl">
                  <a:srgbClr val="000000"/>
                </a:outerShdw>
              </a:effectLst>
              <a:latin typeface="Segoe"/>
            </a:endParaRPr>
          </a:p>
        </p:txBody>
      </p:sp>
      <p:grpSp>
        <p:nvGrpSpPr>
          <p:cNvPr id="74" name="Group 73"/>
          <p:cNvGrpSpPr/>
          <p:nvPr/>
        </p:nvGrpSpPr>
        <p:grpSpPr>
          <a:xfrm>
            <a:off x="6047993" y="5466310"/>
            <a:ext cx="3757773" cy="1066800"/>
            <a:chOff x="5285541" y="5438006"/>
            <a:chExt cx="1682173" cy="914400"/>
          </a:xfrm>
        </p:grpSpPr>
        <p:sp>
          <p:nvSpPr>
            <p:cNvPr id="75" name="Flowchart: Magnetic Disk 74"/>
            <p:cNvSpPr/>
            <p:nvPr/>
          </p:nvSpPr>
          <p:spPr>
            <a:xfrm>
              <a:off x="5525125" y="5438006"/>
              <a:ext cx="144258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Rectangle 75"/>
            <p:cNvSpPr/>
            <p:nvPr/>
          </p:nvSpPr>
          <p:spPr>
            <a:xfrm>
              <a:off x="5285541" y="5568237"/>
              <a:ext cx="1340155" cy="236109"/>
            </a:xfrm>
            <a:prstGeom prst="rect">
              <a:avLst/>
            </a:prstGeom>
          </p:spPr>
          <p:txBody>
            <a:bodyPr wrap="square">
              <a:spAutoFit/>
            </a:bodyPr>
            <a:lstStyle/>
            <a:p>
              <a:pPr defTabSz="914099">
                <a:lnSpc>
                  <a:spcPct val="85000"/>
                </a:lnSpc>
                <a:spcBef>
                  <a:spcPct val="20000"/>
                </a:spcBef>
                <a:defRPr/>
              </a:pPr>
              <a:endParaRPr lang="en-US" sz="1400" dirty="0">
                <a:solidFill>
                  <a:srgbClr val="FFFFFF"/>
                </a:solidFill>
                <a:effectLst>
                  <a:outerShdw blurRad="38100" dist="38100" dir="2700000" algn="tl">
                    <a:srgbClr val="000000"/>
                  </a:outerShdw>
                </a:effectLst>
                <a:latin typeface="Segoe"/>
              </a:endParaRPr>
            </a:p>
          </p:txBody>
        </p:sp>
      </p:grpSp>
      <p:pic>
        <p:nvPicPr>
          <p:cNvPr id="9" name="Picture 8"/>
          <p:cNvPicPr>
            <a:picLocks noChangeAspect="1" noChangeArrowheads="1"/>
          </p:cNvPicPr>
          <p:nvPr/>
        </p:nvPicPr>
        <p:blipFill>
          <a:blip r:embed="rId5" cstate="print"/>
          <a:srcRect/>
          <a:stretch>
            <a:fillRect/>
          </a:stretch>
        </p:blipFill>
        <p:spPr bwMode="auto">
          <a:xfrm>
            <a:off x="3525326" y="1468900"/>
            <a:ext cx="1950169" cy="2589467"/>
          </a:xfrm>
          <a:prstGeom prst="rect">
            <a:avLst/>
          </a:prstGeom>
          <a:noFill/>
          <a:ln w="12700">
            <a:noFill/>
            <a:miter lim="800000"/>
            <a:headEnd/>
            <a:tailEnd/>
          </a:ln>
        </p:spPr>
      </p:pic>
      <p:grpSp>
        <p:nvGrpSpPr>
          <p:cNvPr id="3" name="Group 2"/>
          <p:cNvGrpSpPr/>
          <p:nvPr/>
        </p:nvGrpSpPr>
        <p:grpSpPr>
          <a:xfrm>
            <a:off x="3651190" y="1837778"/>
            <a:ext cx="1561024" cy="1981308"/>
            <a:chOff x="658129" y="2277829"/>
            <a:chExt cx="2288758" cy="1342253"/>
          </a:xfrm>
        </p:grpSpPr>
        <p:pic>
          <p:nvPicPr>
            <p:cNvPr id="10" name="Picture 9"/>
            <p:cNvPicPr>
              <a:picLocks noChangeAspect="1" noChangeArrowheads="1"/>
            </p:cNvPicPr>
            <p:nvPr/>
          </p:nvPicPr>
          <p:blipFill>
            <a:blip r:embed="rId8" cstate="print"/>
            <a:srcRect/>
            <a:stretch>
              <a:fillRect/>
            </a:stretch>
          </p:blipFill>
          <p:spPr bwMode="auto">
            <a:xfrm>
              <a:off x="658129" y="2277829"/>
              <a:ext cx="2288758" cy="1342253"/>
            </a:xfrm>
            <a:prstGeom prst="rect">
              <a:avLst/>
            </a:prstGeom>
            <a:noFill/>
            <a:ln w="12700">
              <a:noFill/>
              <a:miter lim="800000"/>
              <a:headEnd/>
              <a:tailEnd/>
            </a:ln>
          </p:spPr>
        </p:pic>
        <p:sp>
          <p:nvSpPr>
            <p:cNvPr id="12" name="Rectangle 11"/>
            <p:cNvSpPr>
              <a:spLocks noChangeArrowheads="1"/>
            </p:cNvSpPr>
            <p:nvPr/>
          </p:nvSpPr>
          <p:spPr bwMode="auto">
            <a:xfrm>
              <a:off x="812744" y="2352607"/>
              <a:ext cx="1846583" cy="844391"/>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200" dirty="0" smtClean="0">
                  <a:solidFill>
                    <a:srgbClr val="FFFFFF"/>
                  </a:solidFill>
                  <a:effectLst>
                    <a:outerShdw blurRad="38100" dist="38100" dir="2700000" algn="tl">
                      <a:srgbClr val="000000"/>
                    </a:outerShdw>
                  </a:effectLst>
                  <a:latin typeface="Segoe"/>
                </a:rPr>
                <a:t>Denali SSRS Add-in for SharePoint functionality</a:t>
              </a:r>
            </a:p>
          </p:txBody>
        </p:sp>
      </p:grpSp>
      <p:sp>
        <p:nvSpPr>
          <p:cNvPr id="44" name="Up-Down Arrow 43"/>
          <p:cNvSpPr/>
          <p:nvPr/>
        </p:nvSpPr>
        <p:spPr>
          <a:xfrm>
            <a:off x="4108552" y="4465308"/>
            <a:ext cx="514533" cy="102025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91" name="Group 90"/>
          <p:cNvGrpSpPr/>
          <p:nvPr/>
        </p:nvGrpSpPr>
        <p:grpSpPr>
          <a:xfrm>
            <a:off x="7302655" y="5499025"/>
            <a:ext cx="2884110" cy="1066800"/>
            <a:chOff x="5158132" y="5417224"/>
            <a:chExt cx="1506938" cy="914400"/>
          </a:xfrm>
        </p:grpSpPr>
        <p:sp>
          <p:nvSpPr>
            <p:cNvPr id="92" name="Flowchart: Magnetic Disk 91"/>
            <p:cNvSpPr/>
            <p:nvPr/>
          </p:nvSpPr>
          <p:spPr>
            <a:xfrm>
              <a:off x="5183107" y="5417224"/>
              <a:ext cx="144258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3" name="Rectangle 92"/>
            <p:cNvSpPr/>
            <p:nvPr/>
          </p:nvSpPr>
          <p:spPr>
            <a:xfrm>
              <a:off x="5158132" y="5821553"/>
              <a:ext cx="1506938" cy="236109"/>
            </a:xfrm>
            <a:prstGeom prst="rect">
              <a:avLst/>
            </a:prstGeom>
          </p:spPr>
          <p:txBody>
            <a:bodyPr wrap="square">
              <a:spAutoFit/>
            </a:bodyPr>
            <a:lstStyle/>
            <a:p>
              <a:pPr defTabSz="914099">
                <a:lnSpc>
                  <a:spcPct val="85000"/>
                </a:lnSpc>
                <a:spcBef>
                  <a:spcPct val="20000"/>
                </a:spcBef>
                <a:defRPr/>
              </a:pPr>
              <a:r>
                <a:rPr lang="en-US" sz="1400" dirty="0" smtClean="0">
                  <a:solidFill>
                    <a:srgbClr val="FFFFFF"/>
                  </a:solidFill>
                  <a:latin typeface="Segoe"/>
                </a:rPr>
                <a:t>Report Server Shared Service DB</a:t>
              </a:r>
              <a:endParaRPr lang="en-US" sz="1400" b="1" dirty="0">
                <a:solidFill>
                  <a:srgbClr val="FF0000"/>
                </a:solidFill>
                <a:effectLst>
                  <a:outerShdw blurRad="38100" dist="38100" dir="2700000" algn="tl">
                    <a:srgbClr val="000000"/>
                  </a:outerShdw>
                </a:effectLst>
                <a:latin typeface="Segoe"/>
              </a:endParaRPr>
            </a:p>
          </p:txBody>
        </p:sp>
      </p:grpSp>
      <p:sp>
        <p:nvSpPr>
          <p:cNvPr id="330" name="Up-Down Arrow 329"/>
          <p:cNvSpPr/>
          <p:nvPr/>
        </p:nvSpPr>
        <p:spPr>
          <a:xfrm>
            <a:off x="8201815" y="3533066"/>
            <a:ext cx="514533" cy="20447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7" name="Up-Down Arrow 96"/>
          <p:cNvSpPr/>
          <p:nvPr/>
        </p:nvSpPr>
        <p:spPr>
          <a:xfrm>
            <a:off x="6957639" y="4558367"/>
            <a:ext cx="514533" cy="91963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8" name="Up-Down Arrow 97"/>
          <p:cNvSpPr/>
          <p:nvPr/>
        </p:nvSpPr>
        <p:spPr>
          <a:xfrm rot="16200000" flipH="1">
            <a:off x="5740030" y="1597755"/>
            <a:ext cx="586874" cy="186680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1400" dirty="0" smtClean="0">
                <a:solidFill>
                  <a:schemeClr val="tx1"/>
                </a:solidFill>
              </a:rPr>
              <a:t>WCF Claims</a:t>
            </a:r>
            <a:endParaRPr lang="en-US" sz="1400" dirty="0">
              <a:solidFill>
                <a:schemeClr val="tx1"/>
              </a:solidFill>
            </a:endParaRPr>
          </a:p>
        </p:txBody>
      </p:sp>
      <p:grpSp>
        <p:nvGrpSpPr>
          <p:cNvPr id="78" name="Group 24"/>
          <p:cNvGrpSpPr>
            <a:grpSpLocks/>
          </p:cNvGrpSpPr>
          <p:nvPr/>
        </p:nvGrpSpPr>
        <p:grpSpPr bwMode="auto">
          <a:xfrm>
            <a:off x="9675481" y="1424676"/>
            <a:ext cx="2285675" cy="2602059"/>
            <a:chOff x="2809" y="1166"/>
            <a:chExt cx="2647" cy="2512"/>
          </a:xfrm>
        </p:grpSpPr>
        <p:pic>
          <p:nvPicPr>
            <p:cNvPr id="86" name="Picture 25"/>
            <p:cNvPicPr>
              <a:picLocks noChangeAspect="1" noChangeArrowheads="1"/>
            </p:cNvPicPr>
            <p:nvPr/>
          </p:nvPicPr>
          <p:blipFill>
            <a:blip r:embed="rId3" cstate="print"/>
            <a:srcRect/>
            <a:stretch>
              <a:fillRect/>
            </a:stretch>
          </p:blipFill>
          <p:spPr bwMode="auto">
            <a:xfrm>
              <a:off x="2809" y="1166"/>
              <a:ext cx="2647" cy="2512"/>
            </a:xfrm>
            <a:prstGeom prst="rect">
              <a:avLst/>
            </a:prstGeom>
            <a:noFill/>
            <a:ln w="12700">
              <a:noFill/>
              <a:miter lim="800000"/>
              <a:headEnd/>
              <a:tailEnd/>
            </a:ln>
          </p:spPr>
        </p:pic>
        <p:sp>
          <p:nvSpPr>
            <p:cNvPr id="87" name="Text Box 26"/>
            <p:cNvSpPr txBox="1">
              <a:spLocks noChangeArrowheads="1"/>
            </p:cNvSpPr>
            <p:nvPr/>
          </p:nvSpPr>
          <p:spPr bwMode="auto">
            <a:xfrm>
              <a:off x="2940" y="1809"/>
              <a:ext cx="2295" cy="1016"/>
            </a:xfrm>
            <a:prstGeom prst="rect">
              <a:avLst/>
            </a:prstGeom>
            <a:noFill/>
            <a:ln w="12700">
              <a:noFill/>
              <a:miter lim="800000"/>
              <a:headEnd/>
              <a:tailEnd/>
            </a:ln>
            <a:effectLst/>
          </p:spPr>
          <p:txBody>
            <a:bodyPr wrap="square" lIns="0" tIns="0" rIns="0" bIns="0" anchor="ctr">
              <a:spAutoFit/>
            </a:bodyPr>
            <a:lstStyle/>
            <a:p>
              <a:pPr algn="ctr" defTabSz="914099">
                <a:lnSpc>
                  <a:spcPct val="85000"/>
                </a:lnSpc>
                <a:spcBef>
                  <a:spcPct val="20000"/>
                </a:spcBef>
                <a:defRPr/>
              </a:pPr>
              <a:r>
                <a:rPr lang="en-US" dirty="0" smtClean="0">
                  <a:solidFill>
                    <a:srgbClr val="FFFFFF"/>
                  </a:solidFill>
                  <a:effectLst>
                    <a:outerShdw blurRad="38100" dist="38100" dir="2700000" algn="tl">
                      <a:srgbClr val="000000"/>
                    </a:outerShdw>
                  </a:effectLst>
                  <a:latin typeface="Segoe"/>
                </a:rPr>
                <a:t>Denali</a:t>
              </a:r>
            </a:p>
            <a:p>
              <a:pPr algn="ctr" defTabSz="914099">
                <a:lnSpc>
                  <a:spcPct val="85000"/>
                </a:lnSpc>
                <a:spcBef>
                  <a:spcPct val="20000"/>
                </a:spcBef>
                <a:defRPr/>
              </a:pPr>
              <a:r>
                <a:rPr lang="en-US" dirty="0" err="1" smtClean="0">
                  <a:solidFill>
                    <a:srgbClr val="FFFFFF"/>
                  </a:solidFill>
                  <a:effectLst>
                    <a:outerShdw blurRad="38100" dist="38100" dir="2700000" algn="tl">
                      <a:srgbClr val="000000"/>
                    </a:outerShdw>
                  </a:effectLst>
                  <a:latin typeface="Segoe"/>
                </a:rPr>
                <a:t>PowerPivot</a:t>
              </a:r>
              <a:r>
                <a:rPr lang="en-US" dirty="0" smtClean="0">
                  <a:solidFill>
                    <a:srgbClr val="FFFFFF"/>
                  </a:solidFill>
                  <a:effectLst>
                    <a:outerShdw blurRad="38100" dist="38100" dir="2700000" algn="tl">
                      <a:srgbClr val="000000"/>
                    </a:outerShdw>
                  </a:effectLst>
                  <a:latin typeface="Segoe"/>
                </a:rPr>
                <a:t> or </a:t>
              </a:r>
            </a:p>
            <a:p>
              <a:pPr algn="ctr" defTabSz="914099">
                <a:lnSpc>
                  <a:spcPct val="85000"/>
                </a:lnSpc>
                <a:spcBef>
                  <a:spcPct val="20000"/>
                </a:spcBef>
                <a:defRPr/>
              </a:pPr>
              <a:r>
                <a:rPr lang="en-US" dirty="0" smtClean="0">
                  <a:solidFill>
                    <a:srgbClr val="FFFFFF"/>
                  </a:solidFill>
                  <a:effectLst>
                    <a:outerShdw blurRad="38100" dist="38100" dir="2700000" algn="tl">
                      <a:srgbClr val="000000"/>
                    </a:outerShdw>
                  </a:effectLst>
                  <a:latin typeface="Segoe"/>
                </a:rPr>
                <a:t>SSAS Service (non-SharePoint)</a:t>
              </a:r>
            </a:p>
          </p:txBody>
        </p:sp>
      </p:grpSp>
      <p:sp>
        <p:nvSpPr>
          <p:cNvPr id="88" name="Up-Down Arrow 87"/>
          <p:cNvSpPr/>
          <p:nvPr/>
        </p:nvSpPr>
        <p:spPr>
          <a:xfrm rot="16200000" flipH="1">
            <a:off x="9205646" y="1929788"/>
            <a:ext cx="703668" cy="13195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1400" dirty="0" smtClean="0">
                <a:solidFill>
                  <a:schemeClr val="tx1"/>
                </a:solidFill>
              </a:rPr>
              <a:t>New BISM</a:t>
            </a:r>
          </a:p>
          <a:p>
            <a:pPr algn="ctr">
              <a:defRPr/>
            </a:pPr>
            <a:r>
              <a:rPr lang="en-US" sz="1400" dirty="0" smtClean="0">
                <a:solidFill>
                  <a:schemeClr val="tx1"/>
                </a:solidFill>
              </a:rPr>
              <a:t>connection</a:t>
            </a:r>
            <a:endParaRPr lang="en-US" sz="1400" dirty="0">
              <a:solidFill>
                <a:schemeClr val="tx1"/>
              </a:solidFill>
            </a:endParaRPr>
          </a:p>
        </p:txBody>
      </p:sp>
      <p:sp>
        <p:nvSpPr>
          <p:cNvPr id="79" name="Rectangle 33"/>
          <p:cNvSpPr>
            <a:spLocks noChangeArrowheads="1"/>
          </p:cNvSpPr>
          <p:nvPr/>
        </p:nvSpPr>
        <p:spPr bwMode="auto">
          <a:xfrm>
            <a:off x="3557076" y="1600200"/>
            <a:ext cx="1861988" cy="156966"/>
          </a:xfrm>
          <a:prstGeom prst="rect">
            <a:avLst/>
          </a:prstGeom>
          <a:noFill/>
          <a:ln w="9525">
            <a:noFill/>
            <a:miter lim="800000"/>
            <a:headEnd/>
            <a:tailEnd/>
          </a:ln>
        </p:spPr>
        <p:txBody>
          <a:bodyPr wrap="square" lIns="0" tIns="0" rIns="0" bIns="0">
            <a:spAutoFit/>
          </a:bodyPr>
          <a:lstStyle/>
          <a:p>
            <a:pPr algn="ctr" defTabSz="912813">
              <a:lnSpc>
                <a:spcPct val="85000"/>
              </a:lnSpc>
              <a:spcBef>
                <a:spcPct val="20000"/>
              </a:spcBef>
            </a:pPr>
            <a:r>
              <a:rPr lang="en-US" sz="1200" dirty="0" smtClean="0">
                <a:solidFill>
                  <a:srgbClr val="FFFFFF"/>
                </a:solidFill>
                <a:latin typeface="Segoe" pitchFamily="34" charset="0"/>
              </a:rPr>
              <a:t>SP Web Application</a:t>
            </a: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054" y="1039859"/>
            <a:ext cx="2550186" cy="431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688" y="1055100"/>
            <a:ext cx="2517552" cy="431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Up-Down Arrow 103"/>
          <p:cNvSpPr/>
          <p:nvPr/>
        </p:nvSpPr>
        <p:spPr>
          <a:xfrm rot="16200000" flipH="1">
            <a:off x="2774680" y="1815411"/>
            <a:ext cx="693511" cy="13051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z="1200" dirty="0" err="1" smtClean="0">
                <a:solidFill>
                  <a:schemeClr val="tx1"/>
                </a:solidFill>
              </a:rPr>
              <a:t>URLAccess</a:t>
            </a:r>
            <a:endParaRPr lang="en-US" sz="1200" dirty="0">
              <a:solidFill>
                <a:schemeClr val="tx1"/>
              </a:solidFill>
            </a:endParaRPr>
          </a:p>
          <a:p>
            <a:pPr algn="ctr">
              <a:defRPr/>
            </a:pPr>
            <a:r>
              <a:rPr lang="en-US" sz="1200" dirty="0" smtClean="0">
                <a:solidFill>
                  <a:schemeClr val="tx1"/>
                </a:solidFill>
              </a:rPr>
              <a:t> SOAP, …</a:t>
            </a:r>
            <a:endParaRPr lang="en-US" sz="1200" dirty="0">
              <a:solidFill>
                <a:schemeClr val="tx1"/>
              </a:solidFill>
            </a:endParaRPr>
          </a:p>
        </p:txBody>
      </p:sp>
    </p:spTree>
    <p:extLst>
      <p:ext uri="{BB962C8B-B14F-4D97-AF65-F5344CB8AC3E}">
        <p14:creationId xmlns:p14="http://schemas.microsoft.com/office/powerpoint/2010/main" val="2119619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500"/>
                                        <p:tgtEl>
                                          <p:spTgt spid="10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fade">
                                      <p:cBhvr>
                                        <p:cTn id="26" dur="500"/>
                                        <p:tgtEl>
                                          <p:spTgt spid="98"/>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fade">
                                      <p:cBhvr>
                                        <p:cTn id="30" dur="500"/>
                                        <p:tgtEl>
                                          <p:spTgt spid="8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050"/>
                                        </p:tgtEl>
                                      </p:cBhvr>
                                    </p:animEffect>
                                    <p:set>
                                      <p:cBhvr>
                                        <p:cTn id="35" dur="1" fill="hold">
                                          <p:stCondLst>
                                            <p:cond delay="499"/>
                                          </p:stCondLst>
                                        </p:cTn>
                                        <p:tgtEl>
                                          <p:spTgt spid="2050"/>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88" grpId="0" animBg="1"/>
      <p:bldP spid="1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Integrated experience…</a:t>
            </a:r>
            <a:endParaRPr lang="en-US" dirty="0"/>
          </a:p>
        </p:txBody>
      </p:sp>
      <p:sp>
        <p:nvSpPr>
          <p:cNvPr id="7" name="Content Placeholder 6"/>
          <p:cNvSpPr>
            <a:spLocks noGrp="1"/>
          </p:cNvSpPr>
          <p:nvPr>
            <p:ph type="body" sz="quarter" idx="10"/>
          </p:nvPr>
        </p:nvSpPr>
        <p:spPr>
          <a:xfrm>
            <a:off x="519112" y="1447799"/>
            <a:ext cx="11149013" cy="3650230"/>
          </a:xfrm>
        </p:spPr>
        <p:txBody>
          <a:bodyPr/>
          <a:lstStyle/>
          <a:p>
            <a:r>
              <a:rPr lang="en-US" dirty="0" smtClean="0"/>
              <a:t>“</a:t>
            </a:r>
            <a:r>
              <a:rPr lang="en-US" sz="3600" dirty="0" smtClean="0"/>
              <a:t>Denali” Report Performance Improvements</a:t>
            </a:r>
          </a:p>
          <a:p>
            <a:pPr lvl="1"/>
            <a:r>
              <a:rPr lang="en-US" sz="3200" dirty="0" smtClean="0"/>
              <a:t>At par or fractions of seconds slower than Native mode</a:t>
            </a:r>
          </a:p>
          <a:p>
            <a:pPr lvl="1"/>
            <a:r>
              <a:rPr lang="en-US" sz="3200" dirty="0" smtClean="0"/>
              <a:t>Use “Denali” Add-in for improved performance </a:t>
            </a:r>
          </a:p>
          <a:p>
            <a:pPr lvl="1"/>
            <a:r>
              <a:rPr lang="en-US" sz="3200" dirty="0" smtClean="0"/>
              <a:t>Browse reports using Report Server proxy</a:t>
            </a:r>
          </a:p>
          <a:p>
            <a:pPr lvl="1"/>
            <a:r>
              <a:rPr lang="en-US" sz="3200" dirty="0" smtClean="0"/>
              <a:t>No more 65K row / 256 column Excel export limitation with new Excel renderer</a:t>
            </a:r>
          </a:p>
          <a:p>
            <a:pPr lvl="1"/>
            <a:r>
              <a:rPr lang="en-US" sz="3200" dirty="0" smtClean="0"/>
              <a:t>New Word renderer</a:t>
            </a:r>
          </a:p>
        </p:txBody>
      </p:sp>
    </p:spTree>
    <p:extLst>
      <p:ext uri="{BB962C8B-B14F-4D97-AF65-F5344CB8AC3E}">
        <p14:creationId xmlns:p14="http://schemas.microsoft.com/office/powerpoint/2010/main" val="27615344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End User Experience</a:t>
            </a:r>
            <a:endParaRPr lang="en-US" dirty="0"/>
          </a:p>
        </p:txBody>
      </p:sp>
      <p:sp>
        <p:nvSpPr>
          <p:cNvPr id="5" name="Subtitle 4"/>
          <p:cNvSpPr>
            <a:spLocks noGrp="1"/>
          </p:cNvSpPr>
          <p:nvPr>
            <p:ph type="subTitle" idx="1"/>
          </p:nvPr>
        </p:nvSpPr>
        <p:spPr/>
        <p:txBody>
          <a:bodyPr/>
          <a:lstStyle/>
          <a:p>
            <a:r>
              <a:rPr lang="en-US" smtClean="0"/>
              <a:t>Report Server Proxy Browsing </a:t>
            </a:r>
          </a:p>
          <a:p>
            <a:r>
              <a:rPr lang="en-US" smtClean="0"/>
              <a:t>URL Access</a:t>
            </a:r>
          </a:p>
          <a:p>
            <a:r>
              <a:rPr lang="en-US" smtClean="0"/>
              <a:t>New Rendering Formats </a:t>
            </a:r>
            <a:endParaRPr lang="en-US" dirty="0"/>
          </a:p>
        </p:txBody>
      </p:sp>
      <p:sp>
        <p:nvSpPr>
          <p:cNvPr id="6" name="Text Placeholder 5"/>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383780410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 Review: Session Objectives and Takeaways</a:t>
            </a:r>
            <a:endParaRPr lang="en-US" dirty="0"/>
          </a:p>
        </p:txBody>
      </p:sp>
      <p:sp>
        <p:nvSpPr>
          <p:cNvPr id="8" name="Text Placeholder 5"/>
          <p:cNvSpPr txBox="1">
            <a:spLocks/>
          </p:cNvSpPr>
          <p:nvPr/>
        </p:nvSpPr>
        <p:spPr>
          <a:xfrm>
            <a:off x="519112" y="761998"/>
            <a:ext cx="11149013" cy="3323987"/>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mtClean="0"/>
              <a:t>Session Objectives</a:t>
            </a:r>
          </a:p>
          <a:p>
            <a:pPr lvl="1">
              <a:lnSpc>
                <a:spcPct val="150000"/>
              </a:lnSpc>
              <a:spcBef>
                <a:spcPts val="0"/>
              </a:spcBef>
            </a:pPr>
            <a:r>
              <a:rPr lang="en-US" smtClean="0"/>
              <a:t>Have an overview of SSRS integration with SharePoint and end user experiences. </a:t>
            </a:r>
          </a:p>
          <a:p>
            <a:pPr lvl="1">
              <a:lnSpc>
                <a:spcPct val="150000"/>
              </a:lnSpc>
              <a:spcBef>
                <a:spcPts val="0"/>
              </a:spcBef>
            </a:pPr>
            <a:r>
              <a:rPr lang="en-US" smtClean="0"/>
              <a:t>Gain an understanding of architecture, deployments etc. </a:t>
            </a:r>
          </a:p>
          <a:p>
            <a:pPr lvl="1">
              <a:lnSpc>
                <a:spcPct val="150000"/>
              </a:lnSpc>
              <a:spcBef>
                <a:spcPts val="0"/>
              </a:spcBef>
            </a:pPr>
            <a:r>
              <a:rPr lang="en-US" smtClean="0"/>
              <a:t>Gain an understanding of IT experience enhancements.</a:t>
            </a:r>
            <a:endParaRPr lang="en-US" dirty="0"/>
          </a:p>
        </p:txBody>
      </p:sp>
      <p:sp>
        <p:nvSpPr>
          <p:cNvPr id="9" name="Text Placeholder 5"/>
          <p:cNvSpPr txBox="1">
            <a:spLocks/>
          </p:cNvSpPr>
          <p:nvPr/>
        </p:nvSpPr>
        <p:spPr>
          <a:xfrm>
            <a:off x="412432" y="4023359"/>
            <a:ext cx="11149013" cy="293618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dirty="0"/>
              <a:t>Call to Action </a:t>
            </a:r>
          </a:p>
          <a:p>
            <a:pPr lvl="1">
              <a:lnSpc>
                <a:spcPct val="150000"/>
              </a:lnSpc>
            </a:pPr>
            <a:r>
              <a:rPr lang="en-US" u="sng" dirty="0" smtClean="0"/>
              <a:t>Sign-up</a:t>
            </a:r>
            <a:r>
              <a:rPr lang="en-US" dirty="0" smtClean="0"/>
              <a:t> @ BI Booth to be contacted for  “Denali</a:t>
            </a:r>
            <a:r>
              <a:rPr lang="en-US" dirty="0"/>
              <a:t>” CTP </a:t>
            </a:r>
            <a:r>
              <a:rPr lang="en-US" dirty="0" smtClean="0"/>
              <a:t>release</a:t>
            </a:r>
          </a:p>
          <a:p>
            <a:pPr lvl="1">
              <a:lnSpc>
                <a:spcPct val="150000"/>
              </a:lnSpc>
            </a:pPr>
            <a:r>
              <a:rPr lang="en-US" dirty="0" smtClean="0"/>
              <a:t>Provide </a:t>
            </a:r>
            <a:r>
              <a:rPr lang="en-US" dirty="0"/>
              <a:t>feedback </a:t>
            </a:r>
            <a:r>
              <a:rPr lang="en-US" dirty="0" smtClean="0"/>
              <a:t>and evangelize </a:t>
            </a:r>
            <a:r>
              <a:rPr lang="en-US" dirty="0"/>
              <a:t>“Denali” </a:t>
            </a:r>
            <a:r>
              <a:rPr lang="en-US" dirty="0" smtClean="0"/>
              <a:t>SSRS integration with SharePoint</a:t>
            </a:r>
            <a:endParaRPr lang="en-US" dirty="0"/>
          </a:p>
        </p:txBody>
      </p:sp>
    </p:spTree>
    <p:extLst>
      <p:ext uri="{BB962C8B-B14F-4D97-AF65-F5344CB8AC3E}">
        <p14:creationId xmlns:p14="http://schemas.microsoft.com/office/powerpoint/2010/main" val="822837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8388" y="2783271"/>
            <a:ext cx="12188824" cy="2035426"/>
            <a:chOff x="-1" y="2765697"/>
            <a:chExt cx="9144001" cy="2035426"/>
          </a:xfrm>
        </p:grpSpPr>
        <p:sp>
          <p:nvSpPr>
            <p:cNvPr id="130" name="Rounded Rectangle 129"/>
            <p:cNvSpPr/>
            <p:nvPr/>
          </p:nvSpPr>
          <p:spPr>
            <a:xfrm>
              <a:off x="-1" y="3243199"/>
              <a:ext cx="9144001" cy="1557924"/>
            </a:xfrm>
            <a:prstGeom prst="roundRect">
              <a:avLst>
                <a:gd name="adj" fmla="val 0"/>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a:ln w="3175">
                  <a:noFill/>
                </a:ln>
                <a:solidFill>
                  <a:schemeClr val="bg1"/>
                </a:solidFill>
                <a:latin typeface="Segoe Condensed" pitchFamily="34" charset="0"/>
                <a:cs typeface="Arial" charset="0"/>
              </a:endParaRPr>
            </a:p>
            <a:p>
              <a:pPr algn="ctr" defTabSz="914099" fontAlgn="base">
                <a:lnSpc>
                  <a:spcPct val="90000"/>
                </a:lnSpc>
                <a:spcBef>
                  <a:spcPct val="0"/>
                </a:spcBef>
                <a:spcAft>
                  <a:spcPct val="0"/>
                </a:spcAft>
              </a:pPr>
              <a:endParaRPr lang="en-US" sz="2000" dirty="0">
                <a:ln w="3175">
                  <a:noFill/>
                </a:ln>
                <a:solidFill>
                  <a:schemeClr val="bg1"/>
                </a:solidFill>
                <a:latin typeface="Segoe Condensed" pitchFamily="34" charset="0"/>
                <a:cs typeface="Arial" charset="0"/>
              </a:endParaRPr>
            </a:p>
          </p:txBody>
        </p:sp>
        <p:pic>
          <p:nvPicPr>
            <p:cNvPr id="120" name="Picture 7" descr="\\SFP\Work\White_Whale\3-22036_Kuleen_Bharadwaj\PPT\4_SQL Server Renewal\SFP_Art\Icons\Chris Icons\cube_blue.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8323" y="3309017"/>
              <a:ext cx="813195" cy="728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1" name="Picture 3" descr="\\SFP\Work\White_Whale\3-22036_Kuleen_Bharadwaj\PPT\4_SQL Server Renewal\SFP_Art\Icons\Chris Icons\report on browser.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11031" y="3297791"/>
              <a:ext cx="853985" cy="6423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67986" y="3324394"/>
              <a:ext cx="1582848" cy="443198"/>
            </a:xfrm>
            <a:prstGeom prst="rect">
              <a:avLst/>
            </a:prstGeom>
            <a:noFill/>
          </p:spPr>
          <p:txBody>
            <a:bodyPr wrap="square" lIns="0" tIns="0" rIns="0" bIns="0" rtlCol="0">
              <a:spAutoFit/>
            </a:bodyPr>
            <a:lstStyle/>
            <a:p>
              <a:pPr algn="ctr">
                <a:lnSpc>
                  <a:spcPct val="90000"/>
                </a:lnSpc>
              </a:pPr>
              <a:r>
                <a:rPr lang="en-US" sz="1600" dirty="0" smtClean="0">
                  <a:solidFill>
                    <a:schemeClr val="bg1"/>
                  </a:solidFill>
                  <a:latin typeface="Segoe Condensed" pitchFamily="34" charset="0"/>
                </a:rPr>
                <a:t>Analysis </a:t>
              </a:r>
            </a:p>
            <a:p>
              <a:pPr algn="ctr">
                <a:lnSpc>
                  <a:spcPct val="90000"/>
                </a:lnSpc>
              </a:pPr>
              <a:r>
                <a:rPr lang="en-US" sz="1600" dirty="0" smtClean="0">
                  <a:solidFill>
                    <a:schemeClr val="bg1"/>
                  </a:solidFill>
                  <a:latin typeface="Segoe Condensed" pitchFamily="34" charset="0"/>
                </a:rPr>
                <a:t>Services</a:t>
              </a:r>
            </a:p>
          </p:txBody>
        </p:sp>
        <p:sp>
          <p:nvSpPr>
            <p:cNvPr id="10" name="TextBox 9"/>
            <p:cNvSpPr txBox="1"/>
            <p:nvPr/>
          </p:nvSpPr>
          <p:spPr>
            <a:xfrm>
              <a:off x="2889834" y="3342789"/>
              <a:ext cx="1752962" cy="443198"/>
            </a:xfrm>
            <a:prstGeom prst="rect">
              <a:avLst/>
            </a:prstGeom>
            <a:noFill/>
          </p:spPr>
          <p:txBody>
            <a:bodyPr wrap="square" lIns="0" tIns="0" rIns="0" bIns="0" rtlCol="0">
              <a:spAutoFit/>
            </a:bodyPr>
            <a:lstStyle/>
            <a:p>
              <a:pPr algn="ctr">
                <a:lnSpc>
                  <a:spcPct val="90000"/>
                </a:lnSpc>
              </a:pPr>
              <a:r>
                <a:rPr lang="en-US" sz="1600" dirty="0" smtClean="0">
                  <a:solidFill>
                    <a:schemeClr val="bg1"/>
                  </a:solidFill>
                  <a:latin typeface="Segoe Condensed" pitchFamily="34" charset="0"/>
                </a:rPr>
                <a:t>Reporting </a:t>
              </a:r>
            </a:p>
            <a:p>
              <a:pPr algn="ctr">
                <a:lnSpc>
                  <a:spcPct val="90000"/>
                </a:lnSpc>
              </a:pPr>
              <a:r>
                <a:rPr lang="en-US" sz="1600" dirty="0" smtClean="0">
                  <a:solidFill>
                    <a:schemeClr val="bg1"/>
                  </a:solidFill>
                  <a:latin typeface="Segoe Condensed" pitchFamily="34" charset="0"/>
                </a:rPr>
                <a:t>Services</a:t>
              </a:r>
            </a:p>
          </p:txBody>
        </p:sp>
        <p:sp>
          <p:nvSpPr>
            <p:cNvPr id="53" name="Right Brace 52"/>
            <p:cNvSpPr/>
            <p:nvPr/>
          </p:nvSpPr>
          <p:spPr>
            <a:xfrm>
              <a:off x="5371305" y="3243199"/>
              <a:ext cx="134679" cy="1503915"/>
            </a:xfrm>
            <a:prstGeom prst="rightBrace">
              <a:avLst>
                <a:gd name="adj1" fmla="val 50767"/>
                <a:gd name="adj2" fmla="val 50000"/>
              </a:avLst>
            </a:prstGeom>
            <a:noFill/>
            <a:ln w="1270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rtlCol="0" anchor="ctr"/>
            <a:lstStyle/>
            <a:p>
              <a:pPr algn="ctr" fontAlgn="auto">
                <a:lnSpc>
                  <a:spcPct val="90000"/>
                </a:lnSpc>
                <a:spcBef>
                  <a:spcPts val="0"/>
                </a:spcBef>
                <a:spcAft>
                  <a:spcPts val="0"/>
                </a:spcAft>
              </a:pPr>
              <a:endParaRPr lang="en-US" dirty="0">
                <a:solidFill>
                  <a:schemeClr val="bg1"/>
                </a:solidFill>
                <a:latin typeface="Segoe Condensed" pitchFamily="34" charset="0"/>
              </a:endParaRPr>
            </a:p>
          </p:txBody>
        </p:sp>
        <p:pic>
          <p:nvPicPr>
            <p:cNvPr id="122" name="Picture 121"/>
            <p:cNvPicPr>
              <a:picLocks noChangeAspect="1"/>
            </p:cNvPicPr>
            <p:nvPr/>
          </p:nvPicPr>
          <p:blipFill rotWithShape="1">
            <a:blip r:embed="rId5" cstate="print">
              <a:extLst>
                <a:ext uri="{28A0092B-C50C-407E-A947-70E740481C1C}">
                  <a14:useLocalDpi xmlns:a14="http://schemas.microsoft.com/office/drawing/2010/main" val="0"/>
                </a:ext>
              </a:extLst>
            </a:blip>
            <a:srcRect l="27708" r="20065" b="18003"/>
            <a:stretch/>
          </p:blipFill>
          <p:spPr>
            <a:xfrm>
              <a:off x="528404" y="4113359"/>
              <a:ext cx="893032" cy="687764"/>
            </a:xfrm>
            <a:prstGeom prst="rect">
              <a:avLst/>
            </a:prstGeom>
            <a:noFill/>
            <a:ln>
              <a:noFill/>
            </a:ln>
          </p:spPr>
        </p:pic>
        <p:grpSp>
          <p:nvGrpSpPr>
            <p:cNvPr id="125" name="Group 124"/>
            <p:cNvGrpSpPr/>
            <p:nvPr/>
          </p:nvGrpSpPr>
          <p:grpSpPr>
            <a:xfrm>
              <a:off x="4454623" y="4041960"/>
              <a:ext cx="770903" cy="705154"/>
              <a:chOff x="5909319" y="31035"/>
              <a:chExt cx="1369030" cy="1046305"/>
            </a:xfrm>
          </p:grpSpPr>
          <p:pic>
            <p:nvPicPr>
              <p:cNvPr id="126" name="Picture 4" descr="\\SFP\Work\White_Whale\3-22036_Kuleen_Bharadwaj\PPT\4_SQL Server Renewal\SFP_Art\Icons\Chris Icons\Fol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5525" y="31035"/>
                <a:ext cx="1012824" cy="770337"/>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5" descr="\\SFP\Work\White_Whale\3-22036_Kuleen_Bharadwaj\PPT\4_SQL Server Renewal\SFP_Art\Icons\Chris Icons\folder forgroun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7418" y="171260"/>
                <a:ext cx="1005554" cy="768096"/>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5" descr="\\SFP\Work\White_Whale\3-22036_Kuleen_Bharadwaj\PPT\4_SQL Server Renewal\SFP_Art\Icons\Chris Icons\folder forgroun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9319" y="309245"/>
                <a:ext cx="1005554" cy="76809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1321024" y="4186663"/>
              <a:ext cx="1876772" cy="443198"/>
            </a:xfrm>
            <a:prstGeom prst="rect">
              <a:avLst/>
            </a:prstGeom>
            <a:noFill/>
          </p:spPr>
          <p:txBody>
            <a:bodyPr wrap="square" lIns="0" tIns="0" rIns="0" bIns="0" rtlCol="0">
              <a:spAutoFit/>
            </a:bodyPr>
            <a:lstStyle/>
            <a:p>
              <a:pPr algn="ctr">
                <a:lnSpc>
                  <a:spcPct val="90000"/>
                </a:lnSpc>
              </a:pPr>
              <a:r>
                <a:rPr lang="en-US" sz="1600" dirty="0" smtClean="0">
                  <a:solidFill>
                    <a:schemeClr val="bg1"/>
                  </a:solidFill>
                  <a:latin typeface="Segoe Condensed" pitchFamily="34" charset="0"/>
                </a:rPr>
                <a:t>Integration </a:t>
              </a:r>
            </a:p>
            <a:p>
              <a:pPr algn="ctr">
                <a:lnSpc>
                  <a:spcPct val="90000"/>
                </a:lnSpc>
              </a:pPr>
              <a:r>
                <a:rPr lang="en-US" sz="1600" dirty="0" smtClean="0">
                  <a:solidFill>
                    <a:schemeClr val="bg1"/>
                  </a:solidFill>
                  <a:latin typeface="Segoe Condensed" pitchFamily="34" charset="0"/>
                </a:rPr>
                <a:t>Services</a:t>
              </a:r>
            </a:p>
          </p:txBody>
        </p:sp>
        <p:sp>
          <p:nvSpPr>
            <p:cNvPr id="135" name="TextBox 134"/>
            <p:cNvSpPr txBox="1"/>
            <p:nvPr/>
          </p:nvSpPr>
          <p:spPr>
            <a:xfrm>
              <a:off x="2713008" y="4186663"/>
              <a:ext cx="1952265" cy="443198"/>
            </a:xfrm>
            <a:prstGeom prst="rect">
              <a:avLst/>
            </a:prstGeom>
            <a:noFill/>
          </p:spPr>
          <p:txBody>
            <a:bodyPr wrap="square" lIns="0" tIns="0" rIns="0" bIns="0" rtlCol="0">
              <a:spAutoFit/>
            </a:bodyPr>
            <a:lstStyle/>
            <a:p>
              <a:pPr algn="ctr">
                <a:lnSpc>
                  <a:spcPct val="90000"/>
                </a:lnSpc>
              </a:pPr>
              <a:r>
                <a:rPr lang="en-US" sz="1600" dirty="0" smtClean="0">
                  <a:solidFill>
                    <a:schemeClr val="bg1"/>
                  </a:solidFill>
                  <a:latin typeface="Segoe Condensed" pitchFamily="34" charset="0"/>
                </a:rPr>
                <a:t>Master Data </a:t>
              </a:r>
            </a:p>
            <a:p>
              <a:pPr algn="ctr">
                <a:lnSpc>
                  <a:spcPct val="90000"/>
                </a:lnSpc>
              </a:pPr>
              <a:r>
                <a:rPr lang="en-US" sz="1600" dirty="0" smtClean="0">
                  <a:solidFill>
                    <a:schemeClr val="bg1"/>
                  </a:solidFill>
                  <a:latin typeface="Segoe Condensed" pitchFamily="34" charset="0"/>
                </a:rPr>
                <a:t>Services</a:t>
              </a:r>
            </a:p>
          </p:txBody>
        </p:sp>
        <p:grpSp>
          <p:nvGrpSpPr>
            <p:cNvPr id="3" name="Group 2"/>
            <p:cNvGrpSpPr/>
            <p:nvPr/>
          </p:nvGrpSpPr>
          <p:grpSpPr>
            <a:xfrm>
              <a:off x="3080184" y="2765697"/>
              <a:ext cx="473843" cy="472167"/>
              <a:chOff x="3666665" y="2796817"/>
              <a:chExt cx="473843" cy="472167"/>
            </a:xfrm>
          </p:grpSpPr>
          <p:sp>
            <p:nvSpPr>
              <p:cNvPr id="56" name="Up Arrow 55"/>
              <p:cNvSpPr/>
              <p:nvPr/>
            </p:nvSpPr>
            <p:spPr bwMode="auto">
              <a:xfrm>
                <a:off x="3884392" y="2796817"/>
                <a:ext cx="256116" cy="284814"/>
              </a:xfrm>
              <a:prstGeom prst="upArrow">
                <a:avLst/>
              </a:prstGeom>
              <a:gradFill flip="none" rotWithShape="1">
                <a:gsLst>
                  <a:gs pos="0">
                    <a:schemeClr val="bg1">
                      <a:alpha val="0"/>
                    </a:schemeClr>
                  </a:gs>
                  <a:gs pos="24000">
                    <a:schemeClr val="bg1"/>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400" i="1" dirty="0">
                  <a:solidFill>
                    <a:schemeClr val="bg1"/>
                  </a:solidFill>
                  <a:latin typeface="Segoe" pitchFamily="34" charset="0"/>
                </a:endParaRPr>
              </a:p>
            </p:txBody>
          </p:sp>
          <p:sp>
            <p:nvSpPr>
              <p:cNvPr id="57" name="Up Arrow 56"/>
              <p:cNvSpPr/>
              <p:nvPr/>
            </p:nvSpPr>
            <p:spPr bwMode="auto">
              <a:xfrm rot="10800000">
                <a:off x="3666665" y="2984170"/>
                <a:ext cx="256116" cy="284814"/>
              </a:xfrm>
              <a:prstGeom prst="upArrow">
                <a:avLst/>
              </a:prstGeom>
              <a:gradFill flip="none" rotWithShape="1">
                <a:gsLst>
                  <a:gs pos="0">
                    <a:schemeClr val="bg1">
                      <a:alpha val="0"/>
                    </a:schemeClr>
                  </a:gs>
                  <a:gs pos="24000">
                    <a:schemeClr val="bg1"/>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400" i="1" dirty="0">
                  <a:solidFill>
                    <a:schemeClr val="bg1"/>
                  </a:solidFill>
                  <a:latin typeface="Segoe" pitchFamily="34" charset="0"/>
                </a:endParaRPr>
              </a:p>
            </p:txBody>
          </p:sp>
        </p:grpSp>
      </p:grpSp>
      <p:grpSp>
        <p:nvGrpSpPr>
          <p:cNvPr id="11" name="Group 10"/>
          <p:cNvGrpSpPr/>
          <p:nvPr/>
        </p:nvGrpSpPr>
        <p:grpSpPr>
          <a:xfrm>
            <a:off x="48388" y="1330488"/>
            <a:ext cx="12188824" cy="1508760"/>
            <a:chOff x="0" y="1284202"/>
            <a:chExt cx="9143999" cy="1508760"/>
          </a:xfrm>
        </p:grpSpPr>
        <p:sp>
          <p:nvSpPr>
            <p:cNvPr id="138" name="Rounded Rectangle 137"/>
            <p:cNvSpPr/>
            <p:nvPr/>
          </p:nvSpPr>
          <p:spPr>
            <a:xfrm>
              <a:off x="0" y="1284202"/>
              <a:ext cx="9143999" cy="1508760"/>
            </a:xfrm>
            <a:prstGeom prst="roundRect">
              <a:avLst>
                <a:gd name="adj" fmla="val 0"/>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a:ln w="3175">
                  <a:noFill/>
                </a:ln>
                <a:solidFill>
                  <a:schemeClr val="bg1"/>
                </a:solidFill>
                <a:latin typeface="Segoe Condensed" pitchFamily="34" charset="0"/>
                <a:cs typeface="Arial" charset="0"/>
              </a:endParaRPr>
            </a:p>
            <a:p>
              <a:pPr algn="ctr" defTabSz="914099" fontAlgn="base">
                <a:lnSpc>
                  <a:spcPct val="90000"/>
                </a:lnSpc>
                <a:spcBef>
                  <a:spcPct val="0"/>
                </a:spcBef>
                <a:spcAft>
                  <a:spcPct val="0"/>
                </a:spcAft>
              </a:pPr>
              <a:endParaRPr lang="en-US" sz="2000" dirty="0">
                <a:ln w="3175">
                  <a:noFill/>
                </a:ln>
                <a:solidFill>
                  <a:schemeClr val="bg1"/>
                </a:solidFill>
                <a:latin typeface="Segoe Condensed" pitchFamily="34" charset="0"/>
                <a:cs typeface="Arial" charset="0"/>
              </a:endParaRPr>
            </a:p>
          </p:txBody>
        </p:sp>
        <p:sp>
          <p:nvSpPr>
            <p:cNvPr id="2" name="Right Brace 1"/>
            <p:cNvSpPr/>
            <p:nvPr/>
          </p:nvSpPr>
          <p:spPr>
            <a:xfrm>
              <a:off x="5371305" y="1352782"/>
              <a:ext cx="134679" cy="1371600"/>
            </a:xfrm>
            <a:prstGeom prst="rightBrace">
              <a:avLst>
                <a:gd name="adj1" fmla="val 50767"/>
                <a:gd name="adj2" fmla="val 50000"/>
              </a:avLst>
            </a:prstGeom>
            <a:noFill/>
            <a:ln w="1270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rtlCol="0" anchor="ctr"/>
            <a:lstStyle/>
            <a:p>
              <a:pPr algn="ctr" fontAlgn="auto">
                <a:lnSpc>
                  <a:spcPct val="90000"/>
                </a:lnSpc>
                <a:spcBef>
                  <a:spcPts val="0"/>
                </a:spcBef>
                <a:spcAft>
                  <a:spcPts val="0"/>
                </a:spcAft>
              </a:pPr>
              <a:endParaRPr lang="en-US" dirty="0">
                <a:solidFill>
                  <a:schemeClr val="bg1"/>
                </a:solidFill>
                <a:latin typeface="Segoe Condensed" pitchFamily="34" charset="0"/>
              </a:endParaRPr>
            </a:p>
          </p:txBody>
        </p:sp>
        <p:pic>
          <p:nvPicPr>
            <p:cNvPr id="113" name="Picture 112" descr="Excel2007_ProductIcon.png"/>
            <p:cNvPicPr>
              <a:picLocks noChangeAspect="1"/>
            </p:cNvPicPr>
            <p:nvPr/>
          </p:nvPicPr>
          <p:blipFill>
            <a:blip r:embed="rId8" cstate="print"/>
            <a:stretch>
              <a:fillRect/>
            </a:stretch>
          </p:blipFill>
          <p:spPr>
            <a:xfrm>
              <a:off x="3208036" y="1516491"/>
              <a:ext cx="571449" cy="553211"/>
            </a:xfrm>
            <a:prstGeom prst="rect">
              <a:avLst/>
            </a:prstGeom>
          </p:spPr>
        </p:pic>
        <p:sp>
          <p:nvSpPr>
            <p:cNvPr id="13" name="TextBox 12"/>
            <p:cNvSpPr txBox="1"/>
            <p:nvPr/>
          </p:nvSpPr>
          <p:spPr>
            <a:xfrm>
              <a:off x="1748932" y="2195315"/>
              <a:ext cx="1207008" cy="332399"/>
            </a:xfrm>
            <a:prstGeom prst="rect">
              <a:avLst/>
            </a:prstGeom>
            <a:noFill/>
          </p:spPr>
          <p:txBody>
            <a:bodyPr wrap="square" lIns="0" tIns="0" rIns="0" bIns="0" rtlCol="0">
              <a:spAutoFit/>
            </a:bodyPr>
            <a:lstStyle/>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SharePoint</a:t>
              </a:r>
            </a:p>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Collaboration</a:t>
              </a:r>
            </a:p>
          </p:txBody>
        </p:sp>
        <p:sp>
          <p:nvSpPr>
            <p:cNvPr id="142" name="TextBox 141"/>
            <p:cNvSpPr txBox="1"/>
            <p:nvPr/>
          </p:nvSpPr>
          <p:spPr>
            <a:xfrm>
              <a:off x="2890256" y="2195315"/>
              <a:ext cx="1207008" cy="332399"/>
            </a:xfrm>
            <a:prstGeom prst="rect">
              <a:avLst/>
            </a:prstGeom>
            <a:noFill/>
          </p:spPr>
          <p:txBody>
            <a:bodyPr wrap="square" lIns="0" tIns="0" rIns="0" bIns="0" rtlCol="0">
              <a:spAutoFit/>
            </a:bodyPr>
            <a:lstStyle/>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Excel </a:t>
              </a:r>
            </a:p>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Workbooks</a:t>
              </a:r>
            </a:p>
          </p:txBody>
        </p:sp>
        <p:sp>
          <p:nvSpPr>
            <p:cNvPr id="143" name="TextBox 142"/>
            <p:cNvSpPr txBox="1"/>
            <p:nvPr/>
          </p:nvSpPr>
          <p:spPr>
            <a:xfrm>
              <a:off x="4164297" y="2195315"/>
              <a:ext cx="1207008" cy="332399"/>
            </a:xfrm>
            <a:prstGeom prst="rect">
              <a:avLst/>
            </a:prstGeom>
            <a:noFill/>
          </p:spPr>
          <p:txBody>
            <a:bodyPr wrap="square" lIns="0" tIns="0" rIns="0" bIns="0" rtlCol="0">
              <a:spAutoFit/>
            </a:bodyPr>
            <a:lstStyle/>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PowerPivot Applications</a:t>
              </a:r>
            </a:p>
          </p:txBody>
        </p:sp>
        <p:sp>
          <p:nvSpPr>
            <p:cNvPr id="144" name="TextBox 143"/>
            <p:cNvSpPr txBox="1"/>
            <p:nvPr/>
          </p:nvSpPr>
          <p:spPr>
            <a:xfrm>
              <a:off x="381000" y="2209800"/>
              <a:ext cx="1370270" cy="332399"/>
            </a:xfrm>
            <a:prstGeom prst="rect">
              <a:avLst/>
            </a:prstGeom>
            <a:noFill/>
          </p:spPr>
          <p:txBody>
            <a:bodyPr wrap="square" lIns="0" tIns="0" rIns="0" bIns="0" rtlCol="0">
              <a:spAutoFit/>
            </a:bodyPr>
            <a:lstStyle/>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SharePoint</a:t>
              </a:r>
            </a:p>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Dashboards &amp; Scorecards</a:t>
              </a:r>
            </a:p>
          </p:txBody>
        </p:sp>
        <p:pic>
          <p:nvPicPr>
            <p:cNvPr id="59" name="Picture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147" y="1517450"/>
              <a:ext cx="792839" cy="594360"/>
            </a:xfrm>
            <a:prstGeom prst="rect">
              <a:avLst/>
            </a:prstGeom>
            <a:noFill/>
            <a:ln>
              <a:noFill/>
            </a:ln>
          </p:spPr>
        </p:pic>
        <p:grpSp>
          <p:nvGrpSpPr>
            <p:cNvPr id="4" name="Group 3"/>
            <p:cNvGrpSpPr/>
            <p:nvPr/>
          </p:nvGrpSpPr>
          <p:grpSpPr>
            <a:xfrm>
              <a:off x="4287928" y="1383365"/>
              <a:ext cx="799915" cy="722944"/>
              <a:chOff x="4560888" y="1547141"/>
              <a:chExt cx="799915" cy="722944"/>
            </a:xfrm>
          </p:grpSpPr>
          <p:pic>
            <p:nvPicPr>
              <p:cNvPr id="6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560888" y="1547141"/>
                <a:ext cx="486528" cy="4782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17656" y="1697190"/>
                <a:ext cx="543147" cy="57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8" name="Picture 4" descr="\\SFP\Work\White_Whale\3-22036_Kuleen_Bharadwaj\PPT\4_SQL Server Renewal\SFP_Art\Icons\Chris Icons\brows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19408" y="1474412"/>
              <a:ext cx="640247" cy="640080"/>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136" name="Title 1"/>
          <p:cNvSpPr>
            <a:spLocks noGrp="1"/>
          </p:cNvSpPr>
          <p:nvPr>
            <p:ph type="title"/>
          </p:nvPr>
        </p:nvSpPr>
        <p:spPr/>
        <p:txBody>
          <a:bodyPr/>
          <a:lstStyle/>
          <a:p>
            <a:r>
              <a:rPr lang="en-US" smtClean="0"/>
              <a:t>Appendix - Microsoft Business Intelligence	</a:t>
            </a:r>
            <a:endParaRPr lang="en-US" dirty="0"/>
          </a:p>
        </p:txBody>
      </p:sp>
      <p:sp>
        <p:nvSpPr>
          <p:cNvPr id="41" name="TextBox 40"/>
          <p:cNvSpPr txBox="1"/>
          <p:nvPr/>
        </p:nvSpPr>
        <p:spPr>
          <a:xfrm>
            <a:off x="7826448" y="3746895"/>
            <a:ext cx="3852994" cy="498598"/>
          </a:xfrm>
          <a:prstGeom prst="rect">
            <a:avLst/>
          </a:prstGeom>
          <a:noFill/>
        </p:spPr>
        <p:txBody>
          <a:bodyPr wrap="square" lIns="0" tIns="0" rIns="0" bIns="0" rtlCol="0">
            <a:spAutoFit/>
          </a:bodyPr>
          <a:lstStyle/>
          <a:p>
            <a:pPr algn="ctr" fontAlgn="auto">
              <a:lnSpc>
                <a:spcPct val="90000"/>
              </a:lnSpc>
              <a:spcBef>
                <a:spcPts val="0"/>
              </a:spcBef>
              <a:spcAft>
                <a:spcPts val="0"/>
              </a:spcAft>
            </a:pPr>
            <a:r>
              <a:rPr lang="en-US" b="1" dirty="0" smtClean="0">
                <a:solidFill>
                  <a:schemeClr val="bg1"/>
                </a:solidFill>
                <a:latin typeface="Segoe Condensed" pitchFamily="34" charset="0"/>
              </a:rPr>
              <a:t>Most widely deployed EIM &amp; BI Platform</a:t>
            </a:r>
            <a:endParaRPr lang="en-US" b="1" dirty="0">
              <a:solidFill>
                <a:schemeClr val="bg1"/>
              </a:solidFill>
              <a:latin typeface="Segoe Condensed" pitchFamily="34" charset="0"/>
            </a:endParaRPr>
          </a:p>
        </p:txBody>
      </p:sp>
      <p:sp>
        <p:nvSpPr>
          <p:cNvPr id="46" name="TextBox 45"/>
          <p:cNvSpPr txBox="1"/>
          <p:nvPr/>
        </p:nvSpPr>
        <p:spPr>
          <a:xfrm>
            <a:off x="8041621" y="1564857"/>
            <a:ext cx="3307794" cy="747897"/>
          </a:xfrm>
          <a:prstGeom prst="rect">
            <a:avLst/>
          </a:prstGeom>
          <a:noFill/>
        </p:spPr>
        <p:txBody>
          <a:bodyPr wrap="square" lIns="0" tIns="0" rIns="0" bIns="0" rtlCol="0">
            <a:spAutoFit/>
          </a:bodyPr>
          <a:lstStyle/>
          <a:p>
            <a:pPr algn="ctr" fontAlgn="auto">
              <a:lnSpc>
                <a:spcPct val="90000"/>
              </a:lnSpc>
              <a:spcBef>
                <a:spcPts val="0"/>
              </a:spcBef>
              <a:spcAft>
                <a:spcPts val="0"/>
              </a:spcAft>
            </a:pPr>
            <a:r>
              <a:rPr lang="en-US" b="1" dirty="0" smtClean="0">
                <a:solidFill>
                  <a:schemeClr val="bg1"/>
                </a:solidFill>
                <a:latin typeface="Segoe Condensed" pitchFamily="34" charset="0"/>
              </a:rPr>
              <a:t>Most Broadly adopted Productivity &amp; Collaboration Tools</a:t>
            </a:r>
            <a:endParaRPr lang="en-US" b="1" dirty="0">
              <a:solidFill>
                <a:schemeClr val="bg1"/>
              </a:solidFill>
              <a:latin typeface="Segoe Condensed" pitchFamily="34" charset="0"/>
            </a:endParaRPr>
          </a:p>
        </p:txBody>
      </p:sp>
      <p:grpSp>
        <p:nvGrpSpPr>
          <p:cNvPr id="20" name="Group 19"/>
          <p:cNvGrpSpPr/>
          <p:nvPr/>
        </p:nvGrpSpPr>
        <p:grpSpPr>
          <a:xfrm>
            <a:off x="-1" y="4818697"/>
            <a:ext cx="12188825" cy="1479702"/>
            <a:chOff x="-1" y="4818697"/>
            <a:chExt cx="9144000" cy="1479702"/>
          </a:xfrm>
        </p:grpSpPr>
        <p:sp>
          <p:nvSpPr>
            <p:cNvPr id="148" name="Rounded Rectangle 147"/>
            <p:cNvSpPr/>
            <p:nvPr/>
          </p:nvSpPr>
          <p:spPr>
            <a:xfrm>
              <a:off x="-1" y="5325285"/>
              <a:ext cx="9144000" cy="973114"/>
            </a:xfrm>
            <a:prstGeom prst="roundRect">
              <a:avLst>
                <a:gd name="adj" fmla="val 0"/>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a:ln w="3175">
                  <a:noFill/>
                </a:ln>
                <a:solidFill>
                  <a:schemeClr val="bg1"/>
                </a:solidFill>
                <a:latin typeface="Segoe Condensed" pitchFamily="34" charset="0"/>
                <a:cs typeface="Arial" charset="0"/>
              </a:endParaRPr>
            </a:p>
            <a:p>
              <a:pPr algn="ctr" defTabSz="914099" fontAlgn="base">
                <a:lnSpc>
                  <a:spcPct val="90000"/>
                </a:lnSpc>
                <a:spcBef>
                  <a:spcPct val="0"/>
                </a:spcBef>
                <a:spcAft>
                  <a:spcPct val="0"/>
                </a:spcAft>
              </a:pPr>
              <a:endParaRPr lang="en-US" sz="2000" dirty="0">
                <a:ln w="3175">
                  <a:noFill/>
                </a:ln>
                <a:solidFill>
                  <a:schemeClr val="bg1"/>
                </a:solidFill>
                <a:latin typeface="Segoe Condensed" pitchFamily="34" charset="0"/>
                <a:cs typeface="Arial" charset="0"/>
              </a:endParaRPr>
            </a:p>
          </p:txBody>
        </p:sp>
        <p:sp>
          <p:nvSpPr>
            <p:cNvPr id="31" name="Rectangle 30"/>
            <p:cNvSpPr/>
            <p:nvPr/>
          </p:nvSpPr>
          <p:spPr>
            <a:xfrm>
              <a:off x="7526070" y="5619170"/>
              <a:ext cx="1532870" cy="387798"/>
            </a:xfrm>
            <a:prstGeom prst="rect">
              <a:avLst/>
            </a:prstGeom>
          </p:spPr>
          <p:txBody>
            <a:bodyPr wrap="square" lIns="0" tIns="0" rIns="0" bIns="0">
              <a:spAutoFit/>
            </a:bodyPr>
            <a:lstStyle/>
            <a:p>
              <a:pPr algn="ctr" fontAlgn="auto">
                <a:lnSpc>
                  <a:spcPct val="90000"/>
                </a:lnSpc>
                <a:spcBef>
                  <a:spcPts val="0"/>
                </a:spcBef>
                <a:spcAft>
                  <a:spcPts val="0"/>
                </a:spcAft>
              </a:pPr>
              <a:r>
                <a:rPr lang="en-US" sz="1400" kern="0" dirty="0" err="1" smtClean="0">
                  <a:solidFill>
                    <a:schemeClr val="bg1"/>
                  </a:solidFill>
                  <a:latin typeface="Segoe Condensed" pitchFamily="34" charset="0"/>
                </a:rPr>
                <a:t>Odata</a:t>
              </a:r>
              <a:endParaRPr lang="en-US" sz="1400" kern="0" dirty="0" smtClean="0">
                <a:solidFill>
                  <a:schemeClr val="bg1"/>
                </a:solidFill>
                <a:latin typeface="Segoe Condensed" pitchFamily="34" charset="0"/>
              </a:endParaRPr>
            </a:p>
            <a:p>
              <a:pPr algn="ctr" fontAlgn="auto">
                <a:lnSpc>
                  <a:spcPct val="90000"/>
                </a:lnSpc>
                <a:spcBef>
                  <a:spcPts val="0"/>
                </a:spcBef>
                <a:spcAft>
                  <a:spcPts val="0"/>
                </a:spcAft>
              </a:pPr>
              <a:r>
                <a:rPr lang="en-US" sz="1400" kern="0" dirty="0" smtClean="0">
                  <a:solidFill>
                    <a:schemeClr val="bg1"/>
                  </a:solidFill>
                  <a:latin typeface="Segoe Condensed" pitchFamily="34" charset="0"/>
                </a:rPr>
                <a:t>Feeds</a:t>
              </a:r>
            </a:p>
          </p:txBody>
        </p:sp>
        <p:pic>
          <p:nvPicPr>
            <p:cNvPr id="64" name="Picture 33" descr="SQL08r2_h_rgb_r.png"/>
            <p:cNvPicPr>
              <a:picLocks noChangeAspect="1"/>
            </p:cNvPicPr>
            <p:nvPr/>
          </p:nvPicPr>
          <p:blipFill rotWithShape="1">
            <a:blip r:embed="rId13" cstate="print"/>
            <a:srcRect r="27195"/>
            <a:stretch/>
          </p:blipFill>
          <p:spPr>
            <a:xfrm>
              <a:off x="1533356" y="5646466"/>
              <a:ext cx="1274131" cy="324415"/>
            </a:xfrm>
            <a:prstGeom prst="rect">
              <a:avLst/>
            </a:prstGeom>
          </p:spPr>
        </p:pic>
        <p:pic>
          <p:nvPicPr>
            <p:cNvPr id="146" name="Picture 1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7508" y="5448425"/>
              <a:ext cx="470232" cy="729288"/>
            </a:xfrm>
            <a:prstGeom prst="rect">
              <a:avLst/>
            </a:prstGeom>
            <a:noFill/>
            <a:ln>
              <a:noFill/>
            </a:ln>
          </p:spPr>
        </p:pic>
        <p:pic>
          <p:nvPicPr>
            <p:cNvPr id="151" name="Picture 2" descr="\\showsrus\images\LOGOS\GEN_LOGO\O\ORACLE.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Lst>
            </a:blip>
            <a:srcRect/>
            <a:stretch>
              <a:fillRect/>
            </a:stretch>
          </p:blipFill>
          <p:spPr bwMode="black">
            <a:xfrm>
              <a:off x="3135928" y="5742477"/>
              <a:ext cx="1106424" cy="141184"/>
            </a:xfrm>
            <a:prstGeom prst="rect">
              <a:avLst/>
            </a:prstGeom>
            <a:noFill/>
          </p:spPr>
        </p:pic>
        <p:pic>
          <p:nvPicPr>
            <p:cNvPr id="152" name="Picture 3" descr="\\showsrus\images\LOGOS\GEN_LOGO\S\SAP logo med.png"/>
            <p:cNvPicPr>
              <a:picLocks noChangeAspect="1" noChangeArrowheads="1"/>
            </p:cNvPicPr>
            <p:nvPr/>
          </p:nvPicPr>
          <p:blipFill>
            <a:blip r:embed="rId17" cstate="print">
              <a:lum bright="10000"/>
            </a:blip>
            <a:srcRect/>
            <a:stretch>
              <a:fillRect/>
            </a:stretch>
          </p:blipFill>
          <p:spPr bwMode="invGray">
            <a:xfrm>
              <a:off x="4683047" y="5674688"/>
              <a:ext cx="688258" cy="304800"/>
            </a:xfrm>
            <a:prstGeom prst="rect">
              <a:avLst/>
            </a:prstGeom>
            <a:noFill/>
          </p:spPr>
        </p:pic>
        <p:sp>
          <p:nvSpPr>
            <p:cNvPr id="32" name="TextBox 31"/>
            <p:cNvSpPr txBox="1"/>
            <p:nvPr/>
          </p:nvSpPr>
          <p:spPr>
            <a:xfrm>
              <a:off x="6680075" y="5629874"/>
              <a:ext cx="1273078" cy="387798"/>
            </a:xfrm>
            <a:prstGeom prst="rect">
              <a:avLst/>
            </a:prstGeom>
            <a:noFill/>
          </p:spPr>
          <p:txBody>
            <a:bodyPr wrap="square" lIns="0" tIns="0" rIns="0" bIns="0" rtlCol="0">
              <a:spAutoFit/>
            </a:bodyPr>
            <a:lstStyle/>
            <a:p>
              <a:pPr algn="ctr">
                <a:lnSpc>
                  <a:spcPct val="90000"/>
                </a:lnSpc>
              </a:pPr>
              <a:r>
                <a:rPr lang="en-US" sz="1400" kern="0" dirty="0" smtClean="0">
                  <a:solidFill>
                    <a:schemeClr val="bg1"/>
                  </a:solidFill>
                  <a:latin typeface="Segoe Condensed" pitchFamily="34" charset="0"/>
                </a:rPr>
                <a:t>LOB </a:t>
              </a:r>
              <a:br>
                <a:rPr lang="en-US" sz="1400" kern="0" dirty="0" smtClean="0">
                  <a:solidFill>
                    <a:schemeClr val="bg1"/>
                  </a:solidFill>
                  <a:latin typeface="Segoe Condensed" pitchFamily="34" charset="0"/>
                </a:rPr>
              </a:br>
              <a:r>
                <a:rPr lang="en-US" sz="1400" kern="0" dirty="0" smtClean="0">
                  <a:solidFill>
                    <a:schemeClr val="bg1"/>
                  </a:solidFill>
                  <a:latin typeface="Segoe Condensed" pitchFamily="34" charset="0"/>
                </a:rPr>
                <a:t>Apps</a:t>
              </a:r>
              <a:endParaRPr lang="en-US" sz="1400" dirty="0" smtClean="0">
                <a:solidFill>
                  <a:schemeClr val="bg1"/>
                </a:solidFill>
                <a:latin typeface="Segoe Condensed" pitchFamily="34" charset="0"/>
                <a:ea typeface="Segoe UI" pitchFamily="34" charset="0"/>
                <a:cs typeface="Segoe UI" pitchFamily="34" charset="0"/>
              </a:endParaRPr>
            </a:p>
          </p:txBody>
        </p:sp>
        <p:pic>
          <p:nvPicPr>
            <p:cNvPr id="67" name="Picture 19" descr="C:\Users\claireh\Desktop\dyn-brand_ALT_rgb_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60586" y="5629874"/>
              <a:ext cx="964407" cy="33580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3079977" y="4818697"/>
              <a:ext cx="473843" cy="472167"/>
              <a:chOff x="3666665" y="2796817"/>
              <a:chExt cx="473843" cy="472167"/>
            </a:xfrm>
          </p:grpSpPr>
          <p:sp>
            <p:nvSpPr>
              <p:cNvPr id="63" name="Up Arrow 62"/>
              <p:cNvSpPr/>
              <p:nvPr/>
            </p:nvSpPr>
            <p:spPr bwMode="auto">
              <a:xfrm>
                <a:off x="3884392" y="2796817"/>
                <a:ext cx="256116" cy="284814"/>
              </a:xfrm>
              <a:prstGeom prst="upArrow">
                <a:avLst/>
              </a:prstGeom>
              <a:gradFill flip="none" rotWithShape="1">
                <a:gsLst>
                  <a:gs pos="0">
                    <a:schemeClr val="bg1">
                      <a:alpha val="0"/>
                    </a:schemeClr>
                  </a:gs>
                  <a:gs pos="24000">
                    <a:schemeClr val="bg1"/>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400" i="1" dirty="0">
                  <a:solidFill>
                    <a:schemeClr val="bg1"/>
                  </a:solidFill>
                  <a:latin typeface="Segoe" pitchFamily="34" charset="0"/>
                </a:endParaRPr>
              </a:p>
            </p:txBody>
          </p:sp>
          <p:sp>
            <p:nvSpPr>
              <p:cNvPr id="66" name="Up Arrow 65"/>
              <p:cNvSpPr/>
              <p:nvPr/>
            </p:nvSpPr>
            <p:spPr bwMode="auto">
              <a:xfrm rot="10800000">
                <a:off x="3666665" y="2984170"/>
                <a:ext cx="256116" cy="284814"/>
              </a:xfrm>
              <a:prstGeom prst="upArrow">
                <a:avLst/>
              </a:prstGeom>
              <a:gradFill flip="none" rotWithShape="1">
                <a:gsLst>
                  <a:gs pos="0">
                    <a:schemeClr val="bg1">
                      <a:alpha val="0"/>
                    </a:schemeClr>
                  </a:gs>
                  <a:gs pos="24000">
                    <a:schemeClr val="bg1"/>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400" i="1" dirty="0">
                  <a:solidFill>
                    <a:schemeClr val="bg1"/>
                  </a:solidFill>
                  <a:latin typeface="Segoe" pitchFamily="34" charset="0"/>
                </a:endParaRPr>
              </a:p>
            </p:txBody>
          </p:sp>
        </p:grpSp>
      </p:grpSp>
      <p:pic>
        <p:nvPicPr>
          <p:cNvPr id="69" name="Picture 68" descr="ofc-brand_h_rgb_r.png"/>
          <p:cNvPicPr>
            <a:picLocks noChangeAspect="1"/>
          </p:cNvPicPr>
          <p:nvPr/>
        </p:nvPicPr>
        <p:blipFill>
          <a:blip r:embed="rId19" cstate="screen"/>
          <a:stretch>
            <a:fillRect/>
          </a:stretch>
        </p:blipFill>
        <p:spPr>
          <a:xfrm>
            <a:off x="8188255" y="1352782"/>
            <a:ext cx="2812159" cy="732086"/>
          </a:xfrm>
          <a:prstGeom prst="rect">
            <a:avLst/>
          </a:prstGeom>
          <a:noFill/>
          <a:ln>
            <a:noFill/>
          </a:ln>
        </p:spPr>
      </p:pic>
      <p:pic>
        <p:nvPicPr>
          <p:cNvPr id="70" name="Picture 3" descr="C:\Users\pavc\Desktop\ShrPt10_h_rgb_r.pn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tretch/>
        </p:blipFill>
        <p:spPr bwMode="auto">
          <a:xfrm>
            <a:off x="7680909" y="2082367"/>
            <a:ext cx="3828549" cy="57443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 name="Picture 13" descr="SQL08r2_h_rgb_r.png"/>
          <p:cNvPicPr>
            <a:picLocks noChangeAspect="1"/>
          </p:cNvPicPr>
          <p:nvPr/>
        </p:nvPicPr>
        <p:blipFill rotWithShape="1">
          <a:blip r:embed="rId21" cstate="print">
            <a:extLst>
              <a:ext uri="{28A0092B-C50C-407E-A947-70E740481C1C}">
                <a14:useLocalDpi xmlns:a14="http://schemas.microsoft.com/office/drawing/2010/main" val="0"/>
              </a:ext>
            </a:extLst>
          </a:blip>
          <a:stretch/>
        </p:blipFill>
        <p:spPr bwMode="auto">
          <a:xfrm>
            <a:off x="7680908" y="3621303"/>
            <a:ext cx="4144073" cy="5763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3918928" y="3320022"/>
            <a:ext cx="3166084" cy="642378"/>
            <a:chOff x="3918928" y="3320022"/>
            <a:chExt cx="3166084" cy="642378"/>
          </a:xfrm>
        </p:grpSpPr>
        <p:pic>
          <p:nvPicPr>
            <p:cNvPr id="50" name="Picture 3" descr="\\SFP\Work\White_Whale\3-22036_Kuleen_Bharadwaj\PPT\4_SQL Server Renewal\SFP_Art\Icons\Chris Icons\report on browser.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46662" y="3320022"/>
              <a:ext cx="1138350" cy="642378"/>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3918928" y="3365020"/>
              <a:ext cx="2336674" cy="443198"/>
            </a:xfrm>
            <a:prstGeom prst="rect">
              <a:avLst/>
            </a:prstGeom>
            <a:noFill/>
            <a:effectLst>
              <a:glow rad="228600">
                <a:schemeClr val="accent4">
                  <a:satMod val="175000"/>
                  <a:alpha val="40000"/>
                </a:schemeClr>
              </a:glow>
            </a:effectLst>
          </p:spPr>
          <p:txBody>
            <a:bodyPr wrap="square" lIns="0" tIns="0" rIns="0" bIns="0" rtlCol="0">
              <a:spAutoFit/>
            </a:bodyPr>
            <a:lstStyle/>
            <a:p>
              <a:pPr algn="ctr">
                <a:lnSpc>
                  <a:spcPct val="90000"/>
                </a:lnSpc>
              </a:pPr>
              <a:r>
                <a:rPr lang="en-US" sz="1600" dirty="0" smtClean="0">
                  <a:solidFill>
                    <a:schemeClr val="bg1"/>
                  </a:solidFill>
                  <a:latin typeface="Segoe Condensed" pitchFamily="34" charset="0"/>
                </a:rPr>
                <a:t>Reporting </a:t>
              </a:r>
            </a:p>
            <a:p>
              <a:pPr algn="ctr">
                <a:lnSpc>
                  <a:spcPct val="90000"/>
                </a:lnSpc>
              </a:pPr>
              <a:r>
                <a:rPr lang="en-US" sz="1600" dirty="0" smtClean="0">
                  <a:solidFill>
                    <a:schemeClr val="bg1"/>
                  </a:solidFill>
                  <a:latin typeface="Segoe Condensed" pitchFamily="34" charset="0"/>
                </a:rPr>
                <a:t>Services </a:t>
              </a:r>
            </a:p>
          </p:txBody>
        </p:sp>
      </p:grpSp>
      <p:pic>
        <p:nvPicPr>
          <p:cNvPr id="55" name="Picture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812" y="1524000"/>
            <a:ext cx="1131131" cy="636139"/>
          </a:xfrm>
          <a:prstGeom prst="rect">
            <a:avLst/>
          </a:prstGeom>
          <a:noFill/>
          <a:ln>
            <a:noFill/>
          </a:ln>
          <a:effectLst>
            <a:glow rad="228600">
              <a:schemeClr val="accent3">
                <a:satMod val="175000"/>
                <a:alpha val="40000"/>
              </a:schemeClr>
            </a:glow>
          </a:effectLst>
        </p:spPr>
      </p:pic>
      <p:pic>
        <p:nvPicPr>
          <p:cNvPr id="58" name="Picture 4" descr="\\SFP\Work\White_Whale\3-22036_Kuleen_Bharadwaj\PPT\4_SQL Server Renewal\SFP_Art\Icons\Chris Icons\brows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41612" y="1524000"/>
            <a:ext cx="853440" cy="640080"/>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97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1"/>
                                        </p:tgtEl>
                                      </p:cBhvr>
                                    </p:animEffect>
                                    <p:set>
                                      <p:cBhvr>
                                        <p:cTn id="20" dur="1" fill="hold">
                                          <p:stCondLst>
                                            <p:cond delay="499"/>
                                          </p:stCondLst>
                                        </p:cTn>
                                        <p:tgtEl>
                                          <p:spTgt spid="4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par>
                                <p:cTn id="40" presetID="10" presetClass="entr" presetSubtype="0"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500"/>
                            </p:stCondLst>
                            <p:childTnLst>
                              <p:par>
                                <p:cTn id="49" presetID="26" presetClass="emph" presetSubtype="0" fill="hold" nodeType="after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par>
                          <p:cTn id="52" fill="hold">
                            <p:stCondLst>
                              <p:cond delay="1000"/>
                            </p:stCondLst>
                            <p:childTnLst>
                              <p:par>
                                <p:cTn id="53" presetID="26" presetClass="emph" presetSubtype="0" fill="hold" nodeType="afterEffect">
                                  <p:stCondLst>
                                    <p:cond delay="0"/>
                                  </p:stCondLst>
                                  <p:childTnLst>
                                    <p:animEffect transition="out" filter="fade">
                                      <p:cBhvr>
                                        <p:cTn id="54" dur="500" tmFilter="0, 0; .2, .5; .8, .5; 1, 0"/>
                                        <p:tgtEl>
                                          <p:spTgt spid="5"/>
                                        </p:tgtEl>
                                      </p:cBhvr>
                                    </p:animEffect>
                                    <p:animScale>
                                      <p:cBhvr>
                                        <p:cTn id="55" dur="250" autoRev="1" fill="hold"/>
                                        <p:tgtEl>
                                          <p:spTgt spid="5"/>
                                        </p:tgtEl>
                                      </p:cBhvr>
                                      <p:by x="105000" y="105000"/>
                                    </p:animScale>
                                  </p:childTnLst>
                                </p:cTn>
                              </p:par>
                            </p:childTnLst>
                          </p:cTn>
                        </p:par>
                        <p:par>
                          <p:cTn id="56" fill="hold">
                            <p:stCondLst>
                              <p:cond delay="1500"/>
                            </p:stCondLst>
                            <p:childTnLst>
                              <p:par>
                                <p:cTn id="57" presetID="26" presetClass="emph" presetSubtype="0" fill="hold" nodeType="afterEffect">
                                  <p:stCondLst>
                                    <p:cond delay="0"/>
                                  </p:stCondLst>
                                  <p:childTnLst>
                                    <p:animEffect transition="out" filter="fade">
                                      <p:cBhvr>
                                        <p:cTn id="58" dur="500" tmFilter="0, 0; .2, .5; .8, .5; 1, 0"/>
                                        <p:tgtEl>
                                          <p:spTgt spid="5"/>
                                        </p:tgtEl>
                                      </p:cBhvr>
                                    </p:animEffect>
                                    <p:animScale>
                                      <p:cBhvr>
                                        <p:cTn id="59" dur="250" autoRev="1" fill="hold"/>
                                        <p:tgtEl>
                                          <p:spTgt spid="5"/>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childTnLst>
                          </p:cTn>
                        </p:par>
                        <p:par>
                          <p:cTn id="69" fill="hold">
                            <p:stCondLst>
                              <p:cond delay="1000"/>
                            </p:stCondLst>
                            <p:childTnLst>
                              <p:par>
                                <p:cTn id="70" presetID="27" presetClass="emph" presetSubtype="0" fill="remove" nodeType="afterEffect">
                                  <p:stCondLst>
                                    <p:cond delay="0"/>
                                  </p:stCondLst>
                                  <p:childTnLst>
                                    <p:animClr clrSpc="rgb" dir="cw">
                                      <p:cBhvr override="childStyle">
                                        <p:cTn id="71" dur="250" autoRev="1" fill="remove"/>
                                        <p:tgtEl>
                                          <p:spTgt spid="55"/>
                                        </p:tgtEl>
                                        <p:attrNameLst>
                                          <p:attrName>style.color</p:attrName>
                                        </p:attrNameLst>
                                      </p:cBhvr>
                                      <p:to>
                                        <a:schemeClr val="bg1"/>
                                      </p:to>
                                    </p:animClr>
                                    <p:animClr clrSpc="rgb" dir="cw">
                                      <p:cBhvr>
                                        <p:cTn id="72" dur="250" autoRev="1" fill="remove"/>
                                        <p:tgtEl>
                                          <p:spTgt spid="55"/>
                                        </p:tgtEl>
                                        <p:attrNameLst>
                                          <p:attrName>fillcolor</p:attrName>
                                        </p:attrNameLst>
                                      </p:cBhvr>
                                      <p:to>
                                        <a:schemeClr val="bg1"/>
                                      </p:to>
                                    </p:animClr>
                                    <p:set>
                                      <p:cBhvr>
                                        <p:cTn id="73" dur="250" autoRev="1" fill="remove"/>
                                        <p:tgtEl>
                                          <p:spTgt spid="55"/>
                                        </p:tgtEl>
                                        <p:attrNameLst>
                                          <p:attrName>fill.type</p:attrName>
                                        </p:attrNameLst>
                                      </p:cBhvr>
                                      <p:to>
                                        <p:strVal val="solid"/>
                                      </p:to>
                                    </p:set>
                                    <p:set>
                                      <p:cBhvr>
                                        <p:cTn id="74" dur="250" autoRev="1" fill="remove"/>
                                        <p:tgtEl>
                                          <p:spTgt spid="55"/>
                                        </p:tgtEl>
                                        <p:attrNameLst>
                                          <p:attrName>fill.on</p:attrName>
                                        </p:attrNameLst>
                                      </p:cBhvr>
                                      <p:to>
                                        <p:strVal val="true"/>
                                      </p:to>
                                    </p:set>
                                  </p:childTnLst>
                                </p:cTn>
                              </p:par>
                            </p:childTnLst>
                          </p:cTn>
                        </p:par>
                        <p:par>
                          <p:cTn id="75" fill="hold">
                            <p:stCondLst>
                              <p:cond delay="1500"/>
                            </p:stCondLst>
                            <p:childTnLst>
                              <p:par>
                                <p:cTn id="76" presetID="26" presetClass="emph" presetSubtype="0" fill="hold" nodeType="afterEffect">
                                  <p:stCondLst>
                                    <p:cond delay="0"/>
                                  </p:stCondLst>
                                  <p:childTnLst>
                                    <p:animEffect transition="out" filter="fade">
                                      <p:cBhvr>
                                        <p:cTn id="77" dur="500" tmFilter="0, 0; .2, .5; .8, .5; 1, 0"/>
                                        <p:tgtEl>
                                          <p:spTgt spid="58"/>
                                        </p:tgtEl>
                                      </p:cBhvr>
                                    </p:animEffect>
                                    <p:animScale>
                                      <p:cBhvr>
                                        <p:cTn id="78" dur="250" autoRev="1" fill="hold"/>
                                        <p:tgtEl>
                                          <p:spTgt spid="58"/>
                                        </p:tgtEl>
                                      </p:cBhvr>
                                      <p:by x="105000" y="105000"/>
                                    </p:animScale>
                                  </p:childTnLst>
                                </p:cTn>
                              </p:par>
                              <p:par>
                                <p:cTn id="79" presetID="26" presetClass="emph" presetSubtype="0" fill="hold" nodeType="withEffect">
                                  <p:stCondLst>
                                    <p:cond delay="0"/>
                                  </p:stCondLst>
                                  <p:childTnLst>
                                    <p:animEffect transition="out" filter="fade">
                                      <p:cBhvr>
                                        <p:cTn id="80" dur="500" tmFilter="0, 0; .2, .5; .8, .5; 1, 0"/>
                                        <p:tgtEl>
                                          <p:spTgt spid="55"/>
                                        </p:tgtEl>
                                      </p:cBhvr>
                                    </p:animEffect>
                                    <p:animScale>
                                      <p:cBhvr>
                                        <p:cTn id="81" dur="250" autoRev="1" fill="hold"/>
                                        <p:tgtEl>
                                          <p:spTgt spid="55"/>
                                        </p:tgtEl>
                                      </p:cBhvr>
                                      <p:by x="105000" y="105000"/>
                                    </p:animScale>
                                  </p:childTnLst>
                                </p:cTn>
                              </p:par>
                            </p:childTnLst>
                          </p:cTn>
                        </p:par>
                        <p:par>
                          <p:cTn id="82" fill="hold">
                            <p:stCondLst>
                              <p:cond delay="2000"/>
                            </p:stCondLst>
                            <p:childTnLst>
                              <p:par>
                                <p:cTn id="83" presetID="26" presetClass="emph" presetSubtype="0" fill="hold" nodeType="afterEffect">
                                  <p:stCondLst>
                                    <p:cond delay="0"/>
                                  </p:stCondLst>
                                  <p:childTnLst>
                                    <p:animEffect transition="out" filter="fade">
                                      <p:cBhvr>
                                        <p:cTn id="84" dur="500" tmFilter="0, 0; .2, .5; .8, .5; 1, 0"/>
                                        <p:tgtEl>
                                          <p:spTgt spid="58"/>
                                        </p:tgtEl>
                                      </p:cBhvr>
                                    </p:animEffect>
                                    <p:animScale>
                                      <p:cBhvr>
                                        <p:cTn id="85" dur="250" autoRev="1" fill="hold"/>
                                        <p:tgtEl>
                                          <p:spTgt spid="5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6" grpId="0"/>
      <p:bldP spid="4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5" name="Text Placeholder 4"/>
          <p:cNvSpPr>
            <a:spLocks noGrp="1"/>
          </p:cNvSpPr>
          <p:nvPr>
            <p:ph type="body" sz="quarter" idx="10"/>
          </p:nvPr>
        </p:nvSpPr>
        <p:spPr>
          <a:xfrm>
            <a:off x="519112" y="1447799"/>
            <a:ext cx="11149013" cy="3262432"/>
          </a:xfrm>
        </p:spPr>
        <p:txBody>
          <a:bodyPr/>
          <a:lstStyle/>
          <a:p>
            <a:r>
              <a:rPr lang="en-US" sz="4000" dirty="0" smtClean="0"/>
              <a:t>Background / Overview</a:t>
            </a:r>
          </a:p>
          <a:p>
            <a:r>
              <a:rPr lang="en-US" sz="4000" dirty="0" smtClean="0"/>
              <a:t>End-user experiences </a:t>
            </a:r>
          </a:p>
          <a:p>
            <a:r>
              <a:rPr lang="en-US" sz="4000" dirty="0" smtClean="0"/>
              <a:t>Performance </a:t>
            </a:r>
          </a:p>
          <a:p>
            <a:r>
              <a:rPr lang="en-US" sz="4000" dirty="0" smtClean="0"/>
              <a:t>Architecture / deployment / topologies </a:t>
            </a:r>
          </a:p>
          <a:p>
            <a:r>
              <a:rPr lang="en-US" sz="4000" dirty="0" smtClean="0"/>
              <a:t>IT experiences</a:t>
            </a:r>
            <a:endParaRPr lang="en-US" sz="4000" dirty="0"/>
          </a:p>
        </p:txBody>
      </p:sp>
    </p:spTree>
    <p:extLst>
      <p:ext uri="{BB962C8B-B14F-4D97-AF65-F5344CB8AC3E}">
        <p14:creationId xmlns:p14="http://schemas.microsoft.com/office/powerpoint/2010/main" val="379738745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lowchart: Magnetic Disk 55"/>
          <p:cNvSpPr/>
          <p:nvPr/>
        </p:nvSpPr>
        <p:spPr>
          <a:xfrm>
            <a:off x="10371083" y="5486400"/>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476131" y="1377950"/>
            <a:ext cx="5108303" cy="3638550"/>
          </a:xfrm>
          <a:prstGeom prst="rect">
            <a:avLst/>
          </a:prstGeom>
          <a:noFill/>
          <a:ln w="12700">
            <a:noFill/>
            <a:miter lim="800000"/>
            <a:headEnd/>
            <a:tailEnd/>
          </a:ln>
        </p:spPr>
      </p:pic>
      <p:sp>
        <p:nvSpPr>
          <p:cNvPr id="80902" name="Text Box 6"/>
          <p:cNvSpPr txBox="1">
            <a:spLocks noChangeArrowheads="1"/>
          </p:cNvSpPr>
          <p:nvPr/>
        </p:nvSpPr>
        <p:spPr bwMode="auto">
          <a:xfrm>
            <a:off x="561415" y="1526611"/>
            <a:ext cx="4894781" cy="366254"/>
          </a:xfrm>
          <a:prstGeom prst="rect">
            <a:avLst/>
          </a:prstGeom>
          <a:noFill/>
          <a:ln w="12700">
            <a:noFill/>
            <a:miter lim="800000"/>
            <a:headEnd/>
            <a:tailEnd/>
          </a:ln>
          <a:effectLst/>
        </p:spPr>
        <p:txBody>
          <a:bodyPr wrap="square" lIns="0" tIns="0" rIns="0" bIns="0" anchor="ctr">
            <a:spAutoFit/>
          </a:bodyPr>
          <a:lstStyle/>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SharePoint 2010 WFE</a:t>
            </a:r>
            <a:endParaRPr lang="en-US" sz="2800" dirty="0">
              <a:solidFill>
                <a:srgbClr val="FFFFFF"/>
              </a:solidFill>
              <a:effectLst>
                <a:outerShdw blurRad="38100" dist="38100" dir="2700000" algn="tl">
                  <a:srgbClr val="000000"/>
                </a:outerShdw>
              </a:effectLst>
              <a:latin typeface="Segoe"/>
            </a:endParaRPr>
          </a:p>
        </p:txBody>
      </p:sp>
      <p:grpSp>
        <p:nvGrpSpPr>
          <p:cNvPr id="3" name="Group 14"/>
          <p:cNvGrpSpPr>
            <a:grpSpLocks/>
          </p:cNvGrpSpPr>
          <p:nvPr/>
        </p:nvGrpSpPr>
        <p:grpSpPr bwMode="auto">
          <a:xfrm>
            <a:off x="922626" y="4368801"/>
            <a:ext cx="4139122" cy="600075"/>
            <a:chOff x="402" y="2846"/>
            <a:chExt cx="1956" cy="378"/>
          </a:xfrm>
        </p:grpSpPr>
        <p:pic>
          <p:nvPicPr>
            <p:cNvPr id="18477" name="Picture 15"/>
            <p:cNvPicPr>
              <a:picLocks noChangeAspect="1" noChangeArrowheads="1"/>
            </p:cNvPicPr>
            <p:nvPr/>
          </p:nvPicPr>
          <p:blipFill>
            <a:blip r:embed="rId4" cstate="print"/>
            <a:srcRect/>
            <a:stretch>
              <a:fillRect/>
            </a:stretch>
          </p:blipFill>
          <p:spPr bwMode="auto">
            <a:xfrm>
              <a:off x="402" y="2846"/>
              <a:ext cx="1956" cy="378"/>
            </a:xfrm>
            <a:prstGeom prst="rect">
              <a:avLst/>
            </a:prstGeom>
            <a:noFill/>
            <a:ln w="12700">
              <a:noFill/>
              <a:miter lim="800000"/>
              <a:headEnd/>
              <a:tailEnd/>
            </a:ln>
          </p:spPr>
        </p:pic>
        <p:sp>
          <p:nvSpPr>
            <p:cNvPr id="80912" name="Rectangle 16"/>
            <p:cNvSpPr>
              <a:spLocks noChangeArrowheads="1"/>
            </p:cNvSpPr>
            <p:nvPr/>
          </p:nvSpPr>
          <p:spPr bwMode="auto">
            <a:xfrm>
              <a:off x="744" y="2969"/>
              <a:ext cx="1316" cy="115"/>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400" dirty="0">
                  <a:solidFill>
                    <a:srgbClr val="FFFFFF"/>
                  </a:solidFill>
                  <a:latin typeface="Segoe"/>
                </a:rPr>
                <a:t>SharePoint Object Model</a:t>
              </a:r>
              <a:endParaRPr lang="en-US" dirty="0">
                <a:solidFill>
                  <a:srgbClr val="FFFFFF"/>
                </a:solidFill>
                <a:effectLst>
                  <a:outerShdw blurRad="38100" dist="38100" dir="2700000" algn="tl">
                    <a:srgbClr val="000000"/>
                  </a:outerShdw>
                </a:effectLst>
                <a:latin typeface="Segoe"/>
              </a:endParaRPr>
            </a:p>
          </p:txBody>
        </p:sp>
      </p:grpSp>
      <p:grpSp>
        <p:nvGrpSpPr>
          <p:cNvPr id="4" name="Group 24"/>
          <p:cNvGrpSpPr>
            <a:grpSpLocks/>
          </p:cNvGrpSpPr>
          <p:nvPr/>
        </p:nvGrpSpPr>
        <p:grpSpPr bwMode="auto">
          <a:xfrm>
            <a:off x="6079600" y="1374775"/>
            <a:ext cx="5601357" cy="3651250"/>
            <a:chOff x="2879" y="896"/>
            <a:chExt cx="2647" cy="2512"/>
          </a:xfrm>
        </p:grpSpPr>
        <p:pic>
          <p:nvPicPr>
            <p:cNvPr id="18475" name="Picture 25"/>
            <p:cNvPicPr>
              <a:picLocks noChangeAspect="1" noChangeArrowheads="1"/>
            </p:cNvPicPr>
            <p:nvPr/>
          </p:nvPicPr>
          <p:blipFill>
            <a:blip r:embed="rId5" cstate="print"/>
            <a:srcRect/>
            <a:stretch>
              <a:fillRect/>
            </a:stretch>
          </p:blipFill>
          <p:spPr bwMode="auto">
            <a:xfrm>
              <a:off x="2879" y="896"/>
              <a:ext cx="2647" cy="2512"/>
            </a:xfrm>
            <a:prstGeom prst="rect">
              <a:avLst/>
            </a:prstGeom>
            <a:noFill/>
            <a:ln w="12700">
              <a:noFill/>
              <a:miter lim="800000"/>
              <a:headEnd/>
              <a:tailEnd/>
            </a:ln>
          </p:spPr>
        </p:pic>
        <p:sp>
          <p:nvSpPr>
            <p:cNvPr id="80922" name="Text Box 26"/>
            <p:cNvSpPr txBox="1">
              <a:spLocks noChangeArrowheads="1"/>
            </p:cNvSpPr>
            <p:nvPr/>
          </p:nvSpPr>
          <p:spPr bwMode="auto">
            <a:xfrm>
              <a:off x="2979" y="990"/>
              <a:ext cx="2445" cy="252"/>
            </a:xfrm>
            <a:prstGeom prst="rect">
              <a:avLst/>
            </a:prstGeom>
            <a:noFill/>
            <a:ln w="12700">
              <a:noFill/>
              <a:miter lim="800000"/>
              <a:headEnd/>
              <a:tailEnd/>
            </a:ln>
            <a:effectLst/>
          </p:spPr>
          <p:txBody>
            <a:bodyPr wrap="square" lIns="0" tIns="0" rIns="0" bIns="0" anchor="ctr">
              <a:spAutoFit/>
            </a:bodyPr>
            <a:lstStyle/>
            <a:p>
              <a:pPr algn="ctr" defTabSz="914099">
                <a:lnSpc>
                  <a:spcPct val="85000"/>
                </a:lnSpc>
                <a:spcBef>
                  <a:spcPct val="20000"/>
                </a:spcBef>
                <a:defRPr/>
              </a:pPr>
              <a:r>
                <a:rPr lang="en-US" sz="2800" dirty="0" smtClean="0">
                  <a:solidFill>
                    <a:srgbClr val="FFFFFF"/>
                  </a:solidFill>
                  <a:effectLst>
                    <a:outerShdw blurRad="38100" dist="38100" dir="2700000" algn="tl">
                      <a:srgbClr val="000000"/>
                    </a:outerShdw>
                  </a:effectLst>
                  <a:latin typeface="Segoe"/>
                </a:rPr>
                <a:t>SSRS 2008 R2</a:t>
              </a:r>
              <a:endParaRPr lang="en-US" sz="2800" dirty="0">
                <a:solidFill>
                  <a:srgbClr val="FFFFFF"/>
                </a:solidFill>
                <a:effectLst>
                  <a:outerShdw blurRad="38100" dist="38100" dir="2700000" algn="tl">
                    <a:srgbClr val="000000"/>
                  </a:outerShdw>
                </a:effectLst>
                <a:latin typeface="Segoe"/>
              </a:endParaRPr>
            </a:p>
          </p:txBody>
        </p:sp>
      </p:grpSp>
      <p:grpSp>
        <p:nvGrpSpPr>
          <p:cNvPr id="5" name="Group 30"/>
          <p:cNvGrpSpPr>
            <a:grpSpLocks/>
          </p:cNvGrpSpPr>
          <p:nvPr/>
        </p:nvGrpSpPr>
        <p:grpSpPr bwMode="auto">
          <a:xfrm>
            <a:off x="5963214" y="1830389"/>
            <a:ext cx="5360121" cy="1912937"/>
            <a:chOff x="2840" y="1160"/>
            <a:chExt cx="2533" cy="1205"/>
          </a:xfrm>
        </p:grpSpPr>
        <p:sp>
          <p:nvSpPr>
            <p:cNvPr id="80927" name="Rectangle 31"/>
            <p:cNvSpPr>
              <a:spLocks noChangeArrowheads="1"/>
            </p:cNvSpPr>
            <p:nvPr/>
          </p:nvSpPr>
          <p:spPr bwMode="auto">
            <a:xfrm>
              <a:off x="2840" y="1160"/>
              <a:ext cx="105" cy="218"/>
            </a:xfrm>
            <a:prstGeom prst="rect">
              <a:avLst/>
            </a:prstGeom>
            <a:noFill/>
            <a:ln w="9525">
              <a:noFill/>
              <a:miter lim="800000"/>
              <a:headEnd/>
              <a:tailEnd/>
            </a:ln>
            <a:effectLst/>
          </p:spPr>
          <p:txBody>
            <a:bodyPr wrap="none" lIns="109728" tIns="54864" rIns="109728" bIns="54864" anchor="ctr">
              <a:spAutoFit/>
            </a:bodyPr>
            <a:lstStyle/>
            <a:p>
              <a:pPr algn="ctr" defTabSz="914099">
                <a:lnSpc>
                  <a:spcPct val="85000"/>
                </a:lnSpc>
                <a:spcBef>
                  <a:spcPct val="20000"/>
                </a:spcBef>
                <a:defRPr/>
              </a:pPr>
              <a:endParaRPr lang="en-GB" dirty="0">
                <a:solidFill>
                  <a:srgbClr val="FFFFFF"/>
                </a:solidFill>
                <a:effectLst>
                  <a:outerShdw blurRad="38100" dist="38100" dir="2700000" algn="tl">
                    <a:srgbClr val="000000"/>
                  </a:outerShdw>
                </a:effectLst>
                <a:latin typeface="Segoe"/>
              </a:endParaRPr>
            </a:p>
          </p:txBody>
        </p:sp>
        <p:pic>
          <p:nvPicPr>
            <p:cNvPr id="18469" name="Picture 32"/>
            <p:cNvPicPr>
              <a:picLocks noChangeAspect="1" noChangeArrowheads="1"/>
            </p:cNvPicPr>
            <p:nvPr/>
          </p:nvPicPr>
          <p:blipFill>
            <a:blip r:embed="rId6" cstate="print"/>
            <a:srcRect/>
            <a:stretch>
              <a:fillRect/>
            </a:stretch>
          </p:blipFill>
          <p:spPr bwMode="auto">
            <a:xfrm>
              <a:off x="3119" y="1247"/>
              <a:ext cx="2254" cy="1118"/>
            </a:xfrm>
            <a:prstGeom prst="rect">
              <a:avLst/>
            </a:prstGeom>
            <a:noFill/>
            <a:ln w="12700">
              <a:noFill/>
              <a:miter lim="800000"/>
              <a:headEnd/>
              <a:tailEnd/>
            </a:ln>
          </p:spPr>
        </p:pic>
        <p:sp>
          <p:nvSpPr>
            <p:cNvPr id="18470" name="Rectangle 33"/>
            <p:cNvSpPr>
              <a:spLocks noChangeArrowheads="1"/>
            </p:cNvSpPr>
            <p:nvPr/>
          </p:nvSpPr>
          <p:spPr bwMode="auto">
            <a:xfrm>
              <a:off x="3190" y="1437"/>
              <a:ext cx="2112" cy="264"/>
            </a:xfrm>
            <a:prstGeom prst="rect">
              <a:avLst/>
            </a:prstGeom>
            <a:noFill/>
            <a:ln w="9525">
              <a:noFill/>
              <a:miter lim="800000"/>
              <a:headEnd/>
              <a:tailEnd/>
            </a:ln>
          </p:spPr>
          <p:txBody>
            <a:bodyPr lIns="0" tIns="0" rIns="0" bIns="0">
              <a:spAutoFit/>
            </a:bodyPr>
            <a:lstStyle/>
            <a:p>
              <a:pPr algn="ctr" defTabSz="912813">
                <a:lnSpc>
                  <a:spcPct val="85000"/>
                </a:lnSpc>
                <a:spcBef>
                  <a:spcPct val="20000"/>
                </a:spcBef>
              </a:pPr>
              <a:r>
                <a:rPr lang="en-US" sz="1600" dirty="0">
                  <a:solidFill>
                    <a:srgbClr val="FFFFFF"/>
                  </a:solidFill>
                  <a:latin typeface="Segoe" pitchFamily="34" charset="0"/>
                </a:rPr>
                <a:t>Report Server in SharePoint </a:t>
              </a:r>
              <a:r>
                <a:rPr lang="en-US" sz="1600" dirty="0" smtClean="0">
                  <a:solidFill>
                    <a:srgbClr val="FFFFFF"/>
                  </a:solidFill>
                  <a:latin typeface="Segoe" pitchFamily="34" charset="0"/>
                </a:rPr>
                <a:t>Mode (SSRS 2005 SP2, 2008, 2008 R2)</a:t>
              </a:r>
              <a:endParaRPr lang="en-US" sz="1600" dirty="0">
                <a:solidFill>
                  <a:srgbClr val="FFFFFF"/>
                </a:solidFill>
                <a:latin typeface="Segoe" pitchFamily="34" charset="0"/>
              </a:endParaRPr>
            </a:p>
          </p:txBody>
        </p:sp>
        <p:pic>
          <p:nvPicPr>
            <p:cNvPr id="18471" name="Picture 34"/>
            <p:cNvPicPr>
              <a:picLocks noChangeAspect="1" noChangeArrowheads="1"/>
            </p:cNvPicPr>
            <p:nvPr/>
          </p:nvPicPr>
          <p:blipFill>
            <a:blip r:embed="rId7" cstate="print"/>
            <a:srcRect/>
            <a:stretch>
              <a:fillRect/>
            </a:stretch>
          </p:blipFill>
          <p:spPr bwMode="auto">
            <a:xfrm>
              <a:off x="3215" y="1770"/>
              <a:ext cx="949" cy="532"/>
            </a:xfrm>
            <a:prstGeom prst="rect">
              <a:avLst/>
            </a:prstGeom>
            <a:noFill/>
            <a:ln w="12700">
              <a:noFill/>
              <a:miter lim="800000"/>
              <a:headEnd/>
              <a:tailEnd/>
            </a:ln>
          </p:spPr>
        </p:pic>
        <p:sp>
          <p:nvSpPr>
            <p:cNvPr id="80931" name="Rectangle 35"/>
            <p:cNvSpPr>
              <a:spLocks noChangeArrowheads="1"/>
            </p:cNvSpPr>
            <p:nvPr/>
          </p:nvSpPr>
          <p:spPr bwMode="auto">
            <a:xfrm>
              <a:off x="3260" y="1935"/>
              <a:ext cx="844" cy="21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Security Extension </a:t>
              </a:r>
            </a:p>
          </p:txBody>
        </p:sp>
        <p:pic>
          <p:nvPicPr>
            <p:cNvPr id="18473" name="Picture 36"/>
            <p:cNvPicPr>
              <a:picLocks noChangeAspect="1" noChangeArrowheads="1"/>
            </p:cNvPicPr>
            <p:nvPr/>
          </p:nvPicPr>
          <p:blipFill>
            <a:blip r:embed="rId7" cstate="print"/>
            <a:srcRect/>
            <a:stretch>
              <a:fillRect/>
            </a:stretch>
          </p:blipFill>
          <p:spPr bwMode="auto">
            <a:xfrm>
              <a:off x="4297" y="1770"/>
              <a:ext cx="949" cy="532"/>
            </a:xfrm>
            <a:prstGeom prst="rect">
              <a:avLst/>
            </a:prstGeom>
            <a:noFill/>
            <a:ln w="12700">
              <a:noFill/>
              <a:miter lim="800000"/>
              <a:headEnd/>
              <a:tailEnd/>
            </a:ln>
          </p:spPr>
        </p:pic>
        <p:sp>
          <p:nvSpPr>
            <p:cNvPr id="80933" name="Rectangle 37"/>
            <p:cNvSpPr>
              <a:spLocks noChangeArrowheads="1"/>
            </p:cNvSpPr>
            <p:nvPr/>
          </p:nvSpPr>
          <p:spPr bwMode="auto">
            <a:xfrm>
              <a:off x="4342" y="1935"/>
              <a:ext cx="845" cy="210"/>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Data Management</a:t>
              </a:r>
            </a:p>
          </p:txBody>
        </p:sp>
      </p:grpSp>
      <p:grpSp>
        <p:nvGrpSpPr>
          <p:cNvPr id="6" name="Group 42"/>
          <p:cNvGrpSpPr>
            <a:grpSpLocks/>
          </p:cNvGrpSpPr>
          <p:nvPr/>
        </p:nvGrpSpPr>
        <p:grpSpPr bwMode="auto">
          <a:xfrm>
            <a:off x="6297559" y="4359275"/>
            <a:ext cx="4139122" cy="598488"/>
            <a:chOff x="301" y="2846"/>
            <a:chExt cx="1956" cy="378"/>
          </a:xfrm>
        </p:grpSpPr>
        <p:pic>
          <p:nvPicPr>
            <p:cNvPr id="18466" name="Picture 43"/>
            <p:cNvPicPr>
              <a:picLocks noChangeAspect="1" noChangeArrowheads="1"/>
            </p:cNvPicPr>
            <p:nvPr/>
          </p:nvPicPr>
          <p:blipFill>
            <a:blip r:embed="rId4" cstate="print"/>
            <a:srcRect/>
            <a:stretch>
              <a:fillRect/>
            </a:stretch>
          </p:blipFill>
          <p:spPr bwMode="auto">
            <a:xfrm>
              <a:off x="301" y="2846"/>
              <a:ext cx="1956" cy="378"/>
            </a:xfrm>
            <a:prstGeom prst="rect">
              <a:avLst/>
            </a:prstGeom>
            <a:noFill/>
            <a:ln w="12700">
              <a:noFill/>
              <a:miter lim="800000"/>
              <a:headEnd/>
              <a:tailEnd/>
            </a:ln>
          </p:spPr>
        </p:pic>
        <p:sp>
          <p:nvSpPr>
            <p:cNvPr id="80940" name="Rectangle 44"/>
            <p:cNvSpPr>
              <a:spLocks noChangeArrowheads="1"/>
            </p:cNvSpPr>
            <p:nvPr/>
          </p:nvSpPr>
          <p:spPr bwMode="auto">
            <a:xfrm>
              <a:off x="744" y="2969"/>
              <a:ext cx="1318" cy="116"/>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400" dirty="0">
                  <a:solidFill>
                    <a:srgbClr val="FFFFFF"/>
                  </a:solidFill>
                  <a:latin typeface="Segoe"/>
                </a:rPr>
                <a:t>SharePoint Object Model</a:t>
              </a:r>
              <a:endParaRPr lang="en-US" dirty="0">
                <a:solidFill>
                  <a:srgbClr val="FFFFFF"/>
                </a:solidFill>
                <a:effectLst>
                  <a:outerShdw blurRad="38100" dist="38100" dir="2700000" algn="tl">
                    <a:srgbClr val="000000"/>
                  </a:outerShdw>
                </a:effectLst>
                <a:latin typeface="Segoe"/>
              </a:endParaRPr>
            </a:p>
          </p:txBody>
        </p:sp>
      </p:grpSp>
      <p:grpSp>
        <p:nvGrpSpPr>
          <p:cNvPr id="7" name="Group 60"/>
          <p:cNvGrpSpPr>
            <a:grpSpLocks/>
          </p:cNvGrpSpPr>
          <p:nvPr/>
        </p:nvGrpSpPr>
        <p:grpSpPr bwMode="auto">
          <a:xfrm>
            <a:off x="863375" y="1946275"/>
            <a:ext cx="4266089" cy="1811338"/>
            <a:chOff x="657490" y="2324366"/>
            <a:chExt cx="3200136" cy="1811074"/>
          </a:xfrm>
        </p:grpSpPr>
        <p:grpSp>
          <p:nvGrpSpPr>
            <p:cNvPr id="8" name="Group 7"/>
            <p:cNvGrpSpPr>
              <a:grpSpLocks/>
            </p:cNvGrpSpPr>
            <p:nvPr/>
          </p:nvGrpSpPr>
          <p:grpSpPr bwMode="auto">
            <a:xfrm>
              <a:off x="657490" y="2324366"/>
              <a:ext cx="3200136" cy="1811074"/>
              <a:chOff x="414" y="1464"/>
              <a:chExt cx="2016" cy="1141"/>
            </a:xfrm>
          </p:grpSpPr>
          <p:pic>
            <p:nvPicPr>
              <p:cNvPr id="18460" name="Picture 8"/>
              <p:cNvPicPr>
                <a:picLocks noChangeAspect="1" noChangeArrowheads="1"/>
              </p:cNvPicPr>
              <p:nvPr/>
            </p:nvPicPr>
            <p:blipFill>
              <a:blip r:embed="rId6" cstate="print"/>
              <a:srcRect/>
              <a:stretch>
                <a:fillRect/>
              </a:stretch>
            </p:blipFill>
            <p:spPr bwMode="auto">
              <a:xfrm>
                <a:off x="414" y="1464"/>
                <a:ext cx="2016" cy="1141"/>
              </a:xfrm>
              <a:prstGeom prst="rect">
                <a:avLst/>
              </a:prstGeom>
              <a:noFill/>
              <a:ln w="12700">
                <a:noFill/>
                <a:miter lim="800000"/>
                <a:headEnd/>
                <a:tailEnd/>
              </a:ln>
            </p:spPr>
          </p:pic>
          <p:pic>
            <p:nvPicPr>
              <p:cNvPr id="18461" name="Picture 9"/>
              <p:cNvPicPr>
                <a:picLocks noChangeAspect="1" noChangeArrowheads="1"/>
              </p:cNvPicPr>
              <p:nvPr/>
            </p:nvPicPr>
            <p:blipFill>
              <a:blip r:embed="rId8" cstate="print"/>
              <a:srcRect/>
              <a:stretch>
                <a:fillRect/>
              </a:stretch>
            </p:blipFill>
            <p:spPr bwMode="auto">
              <a:xfrm>
                <a:off x="462" y="1989"/>
                <a:ext cx="690" cy="532"/>
              </a:xfrm>
              <a:prstGeom prst="rect">
                <a:avLst/>
              </a:prstGeom>
              <a:noFill/>
              <a:ln w="12700">
                <a:noFill/>
                <a:miter lim="800000"/>
                <a:headEnd/>
                <a:tailEnd/>
              </a:ln>
            </p:spPr>
          </p:pic>
          <p:sp>
            <p:nvSpPr>
              <p:cNvPr id="18462" name="Rectangle 10"/>
              <p:cNvSpPr>
                <a:spLocks noChangeArrowheads="1"/>
              </p:cNvSpPr>
              <p:nvPr/>
            </p:nvSpPr>
            <p:spPr bwMode="auto">
              <a:xfrm>
                <a:off x="896" y="1649"/>
                <a:ext cx="1120" cy="132"/>
              </a:xfrm>
              <a:prstGeom prst="rect">
                <a:avLst/>
              </a:prstGeom>
              <a:noFill/>
              <a:ln w="9525">
                <a:noFill/>
                <a:miter lim="800000"/>
                <a:headEnd/>
                <a:tailEnd/>
              </a:ln>
            </p:spPr>
            <p:txBody>
              <a:bodyPr wrap="none" lIns="0" tIns="0" rIns="0" bIns="0">
                <a:spAutoFit/>
              </a:bodyPr>
              <a:lstStyle/>
              <a:p>
                <a:pPr algn="ctr" defTabSz="912813">
                  <a:lnSpc>
                    <a:spcPct val="85000"/>
                  </a:lnSpc>
                  <a:spcBef>
                    <a:spcPct val="20000"/>
                  </a:spcBef>
                </a:pPr>
                <a:r>
                  <a:rPr lang="en-US" sz="1600" dirty="0">
                    <a:solidFill>
                      <a:srgbClr val="FFFFFF"/>
                    </a:solidFill>
                    <a:latin typeface="Segoe" pitchFamily="34" charset="0"/>
                  </a:rPr>
                  <a:t>Reporting Services Add-in</a:t>
                </a:r>
              </a:p>
            </p:txBody>
          </p:sp>
          <p:sp>
            <p:nvSpPr>
              <p:cNvPr id="80907" name="Rectangle 11"/>
              <p:cNvSpPr>
                <a:spLocks noChangeArrowheads="1"/>
              </p:cNvSpPr>
              <p:nvPr/>
            </p:nvSpPr>
            <p:spPr bwMode="auto">
              <a:xfrm>
                <a:off x="479" y="2115"/>
                <a:ext cx="686" cy="30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Report Viewer web part</a:t>
                </a:r>
              </a:p>
            </p:txBody>
          </p:sp>
          <p:pic>
            <p:nvPicPr>
              <p:cNvPr id="18464" name="Picture 12"/>
              <p:cNvPicPr>
                <a:picLocks noChangeAspect="1" noChangeArrowheads="1"/>
              </p:cNvPicPr>
              <p:nvPr/>
            </p:nvPicPr>
            <p:blipFill>
              <a:blip r:embed="rId9" cstate="print"/>
              <a:srcRect/>
              <a:stretch>
                <a:fillRect/>
              </a:stretch>
            </p:blipFill>
            <p:spPr bwMode="auto">
              <a:xfrm>
                <a:off x="1170" y="1989"/>
                <a:ext cx="719" cy="536"/>
              </a:xfrm>
              <a:prstGeom prst="rect">
                <a:avLst/>
              </a:prstGeom>
              <a:noFill/>
              <a:ln w="12700">
                <a:noFill/>
                <a:miter lim="800000"/>
                <a:headEnd/>
                <a:tailEnd/>
              </a:ln>
            </p:spPr>
          </p:pic>
          <p:sp>
            <p:nvSpPr>
              <p:cNvPr id="80909" name="Rectangle 13"/>
              <p:cNvSpPr>
                <a:spLocks noChangeArrowheads="1"/>
              </p:cNvSpPr>
              <p:nvPr/>
            </p:nvSpPr>
            <p:spPr bwMode="auto">
              <a:xfrm>
                <a:off x="1195" y="2063"/>
                <a:ext cx="674" cy="402"/>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Report management UI</a:t>
                </a:r>
              </a:p>
            </p:txBody>
          </p:sp>
        </p:grpSp>
        <p:pic>
          <p:nvPicPr>
            <p:cNvPr id="18458" name="Picture 9"/>
            <p:cNvPicPr>
              <a:picLocks noChangeAspect="1" noChangeArrowheads="1"/>
            </p:cNvPicPr>
            <p:nvPr/>
          </p:nvPicPr>
          <p:blipFill>
            <a:blip r:embed="rId10" cstate="print"/>
            <a:srcRect/>
            <a:stretch>
              <a:fillRect/>
            </a:stretch>
          </p:blipFill>
          <p:spPr bwMode="auto">
            <a:xfrm>
              <a:off x="3022599" y="3171857"/>
              <a:ext cx="751960" cy="844428"/>
            </a:xfrm>
            <a:prstGeom prst="rect">
              <a:avLst/>
            </a:prstGeom>
            <a:noFill/>
            <a:ln w="12700">
              <a:noFill/>
              <a:miter lim="800000"/>
              <a:headEnd/>
              <a:tailEnd/>
            </a:ln>
          </p:spPr>
        </p:pic>
        <p:sp>
          <p:nvSpPr>
            <p:cNvPr id="60" name="Rectangle 13"/>
            <p:cNvSpPr>
              <a:spLocks noChangeArrowheads="1"/>
            </p:cNvSpPr>
            <p:nvPr/>
          </p:nvSpPr>
          <p:spPr bwMode="auto">
            <a:xfrm>
              <a:off x="3038543" y="3289424"/>
              <a:ext cx="704792" cy="636495"/>
            </a:xfrm>
            <a:prstGeom prst="rect">
              <a:avLst/>
            </a:prstGeom>
            <a:noFill/>
            <a:ln w="4826" algn="ctr">
              <a:noFill/>
              <a:miter lim="800000"/>
              <a:headEnd/>
              <a:tailEnd/>
            </a:ln>
            <a:effectLst/>
          </p:spPr>
          <p:txBody>
            <a:bodyPr lIns="0" tIns="0" rIns="0" bIns="0" anchor="ctr"/>
            <a:lstStyle/>
            <a:p>
              <a:pPr algn="ct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SSRS Proxy</a:t>
              </a:r>
            </a:p>
          </p:txBody>
        </p:sp>
      </p:grpSp>
      <p:sp>
        <p:nvSpPr>
          <p:cNvPr id="63" name="Up-Down Arrow 62"/>
          <p:cNvSpPr/>
          <p:nvPr/>
        </p:nvSpPr>
        <p:spPr>
          <a:xfrm>
            <a:off x="3961368" y="4953000"/>
            <a:ext cx="406294"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Up-Down Arrow 63"/>
          <p:cNvSpPr/>
          <p:nvPr/>
        </p:nvSpPr>
        <p:spPr>
          <a:xfrm>
            <a:off x="6602280" y="4953000"/>
            <a:ext cx="406294"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Up-Down Arrow 64"/>
          <p:cNvSpPr/>
          <p:nvPr/>
        </p:nvSpPr>
        <p:spPr>
          <a:xfrm>
            <a:off x="8633751" y="3657600"/>
            <a:ext cx="406294" cy="762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Up-Down Arrow 65"/>
          <p:cNvSpPr/>
          <p:nvPr/>
        </p:nvSpPr>
        <p:spPr>
          <a:xfrm>
            <a:off x="10462075" y="3581400"/>
            <a:ext cx="406294" cy="1905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Up-Down Arrow 66"/>
          <p:cNvSpPr/>
          <p:nvPr/>
        </p:nvSpPr>
        <p:spPr>
          <a:xfrm rot="5400000">
            <a:off x="5789652" y="2337025"/>
            <a:ext cx="304800" cy="17267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Up-Down Arrow 67"/>
          <p:cNvSpPr/>
          <p:nvPr/>
        </p:nvSpPr>
        <p:spPr>
          <a:xfrm>
            <a:off x="10462075" y="4800600"/>
            <a:ext cx="406294"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Flowchart: Magnetic Disk 68"/>
          <p:cNvSpPr/>
          <p:nvPr/>
        </p:nvSpPr>
        <p:spPr>
          <a:xfrm>
            <a:off x="10158703" y="5562600"/>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Flowchart: Magnetic Disk 70"/>
          <p:cNvSpPr/>
          <p:nvPr/>
        </p:nvSpPr>
        <p:spPr>
          <a:xfrm>
            <a:off x="3758221" y="5638800"/>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Flowchart: Magnetic Disk 71"/>
          <p:cNvSpPr/>
          <p:nvPr/>
        </p:nvSpPr>
        <p:spPr>
          <a:xfrm>
            <a:off x="4367662" y="5638800"/>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3" name="Flowchart: Magnetic Disk 72"/>
          <p:cNvSpPr/>
          <p:nvPr/>
        </p:nvSpPr>
        <p:spPr>
          <a:xfrm>
            <a:off x="4875530" y="5638800"/>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Flowchart: Magnetic Disk 73"/>
          <p:cNvSpPr/>
          <p:nvPr/>
        </p:nvSpPr>
        <p:spPr>
          <a:xfrm>
            <a:off x="5484971" y="5638800"/>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 name="Flowchart: Magnetic Disk 74"/>
          <p:cNvSpPr/>
          <p:nvPr/>
        </p:nvSpPr>
        <p:spPr>
          <a:xfrm>
            <a:off x="6094412" y="5638800"/>
            <a:ext cx="1117309" cy="914400"/>
          </a:xfrm>
          <a:prstGeom prst="flowChartMagneticDisk">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Rectangle 19"/>
          <p:cNvSpPr>
            <a:spLocks noChangeArrowheads="1"/>
          </p:cNvSpPr>
          <p:nvPr/>
        </p:nvSpPr>
        <p:spPr bwMode="auto">
          <a:xfrm>
            <a:off x="3789964" y="6064250"/>
            <a:ext cx="2529539" cy="183127"/>
          </a:xfrm>
          <a:prstGeom prst="rect">
            <a:avLst/>
          </a:prstGeom>
          <a:noFill/>
          <a:ln w="9525">
            <a:noFill/>
            <a:miter lim="800000"/>
            <a:headEnd/>
            <a:tailEnd/>
          </a:ln>
        </p:spPr>
        <p:txBody>
          <a:bodyPr wrap="none" lIns="0" tIns="0" rIns="0" bIns="0">
            <a:spAutoFit/>
          </a:bodyPr>
          <a:lstStyle/>
          <a:p>
            <a:pPr defTabSz="914099">
              <a:lnSpc>
                <a:spcPct val="85000"/>
              </a:lnSpc>
              <a:spcBef>
                <a:spcPct val="20000"/>
              </a:spcBef>
              <a:defRPr/>
            </a:pPr>
            <a:r>
              <a:rPr lang="en-US" sz="1400" dirty="0">
                <a:solidFill>
                  <a:srgbClr val="FFFFFF"/>
                </a:solidFill>
                <a:effectLst>
                  <a:outerShdw blurRad="38100" dist="38100" dir="2700000" algn="tl">
                    <a:srgbClr val="000000"/>
                  </a:outerShdw>
                </a:effectLst>
                <a:latin typeface="Segoe"/>
              </a:rPr>
              <a:t>SharePoint Config / Content DB</a:t>
            </a:r>
            <a:endParaRPr lang="en-US" dirty="0">
              <a:solidFill>
                <a:srgbClr val="FFFFFF"/>
              </a:solidFill>
              <a:effectLst>
                <a:outerShdw blurRad="38100" dist="38100" dir="2700000" algn="tl">
                  <a:srgbClr val="000000"/>
                </a:outerShdw>
              </a:effectLst>
              <a:latin typeface="Segoe"/>
            </a:endParaRPr>
          </a:p>
        </p:txBody>
      </p:sp>
      <p:sp>
        <p:nvSpPr>
          <p:cNvPr id="18456" name="Title 76"/>
          <p:cNvSpPr>
            <a:spLocks noGrp="1"/>
          </p:cNvSpPr>
          <p:nvPr>
            <p:ph type="title"/>
          </p:nvPr>
        </p:nvSpPr>
        <p:spPr/>
        <p:txBody>
          <a:bodyPr/>
          <a:lstStyle/>
          <a:p>
            <a:r>
              <a:rPr lang="en-US" smtClean="0"/>
              <a:t>Appendix - Architecture SSRS 2008 R2</a:t>
            </a:r>
            <a:endParaRPr lang="en-US" dirty="0" smtClean="0"/>
          </a:p>
        </p:txBody>
      </p:sp>
      <p:sp>
        <p:nvSpPr>
          <p:cNvPr id="49" name="Rectangle 10"/>
          <p:cNvSpPr>
            <a:spLocks noChangeArrowheads="1"/>
          </p:cNvSpPr>
          <p:nvPr/>
        </p:nvSpPr>
        <p:spPr bwMode="auto">
          <a:xfrm>
            <a:off x="2503501" y="2514600"/>
            <a:ext cx="1197443" cy="209288"/>
          </a:xfrm>
          <a:prstGeom prst="rect">
            <a:avLst/>
          </a:prstGeom>
          <a:noFill/>
          <a:ln w="9525">
            <a:noFill/>
            <a:miter lim="800000"/>
            <a:headEnd/>
            <a:tailEnd/>
          </a:ln>
        </p:spPr>
        <p:txBody>
          <a:bodyPr wrap="none" lIns="0" tIns="0" rIns="0" bIns="0">
            <a:spAutoFit/>
          </a:bodyPr>
          <a:lstStyle/>
          <a:p>
            <a:pPr algn="ctr" defTabSz="912813">
              <a:lnSpc>
                <a:spcPct val="85000"/>
              </a:lnSpc>
              <a:spcBef>
                <a:spcPct val="20000"/>
              </a:spcBef>
            </a:pPr>
            <a:r>
              <a:rPr lang="en-US" sz="1600" dirty="0" smtClean="0">
                <a:solidFill>
                  <a:srgbClr val="FFFFFF"/>
                </a:solidFill>
                <a:latin typeface="Segoe" pitchFamily="34" charset="0"/>
              </a:rPr>
              <a:t>(Local mode)</a:t>
            </a:r>
            <a:endParaRPr lang="en-US" sz="1600" dirty="0">
              <a:solidFill>
                <a:srgbClr val="FFFFFF"/>
              </a:solidFill>
              <a:latin typeface="Segoe" pitchFamily="34" charset="0"/>
            </a:endParaRPr>
          </a:p>
        </p:txBody>
      </p:sp>
      <p:sp>
        <p:nvSpPr>
          <p:cNvPr id="52" name="Rectangle 10"/>
          <p:cNvSpPr>
            <a:spLocks noChangeArrowheads="1"/>
          </p:cNvSpPr>
          <p:nvPr/>
        </p:nvSpPr>
        <p:spPr bwMode="auto">
          <a:xfrm>
            <a:off x="1934526" y="2514600"/>
            <a:ext cx="1699183" cy="209288"/>
          </a:xfrm>
          <a:prstGeom prst="rect">
            <a:avLst/>
          </a:prstGeom>
          <a:noFill/>
          <a:ln w="9525">
            <a:noFill/>
            <a:miter lim="800000"/>
            <a:headEnd/>
            <a:tailEnd/>
          </a:ln>
        </p:spPr>
        <p:txBody>
          <a:bodyPr wrap="none" lIns="0" tIns="0" rIns="0" bIns="0">
            <a:spAutoFit/>
          </a:bodyPr>
          <a:lstStyle/>
          <a:p>
            <a:pPr algn="ctr" defTabSz="912813">
              <a:lnSpc>
                <a:spcPct val="85000"/>
              </a:lnSpc>
              <a:spcBef>
                <a:spcPct val="20000"/>
              </a:spcBef>
            </a:pPr>
            <a:r>
              <a:rPr lang="en-US" sz="1600" dirty="0" smtClean="0">
                <a:solidFill>
                  <a:srgbClr val="FFFFFF"/>
                </a:solidFill>
                <a:latin typeface="Segoe" pitchFamily="34" charset="0"/>
              </a:rPr>
              <a:t>(Connected Mode)</a:t>
            </a:r>
            <a:endParaRPr lang="en-US" sz="1600" dirty="0">
              <a:solidFill>
                <a:srgbClr val="FFFFFF"/>
              </a:solidFill>
              <a:latin typeface="Segoe" pitchFamily="34" charset="0"/>
            </a:endParaRPr>
          </a:p>
        </p:txBody>
      </p:sp>
      <p:grpSp>
        <p:nvGrpSpPr>
          <p:cNvPr id="53" name="Group 3"/>
          <p:cNvGrpSpPr>
            <a:grpSpLocks/>
          </p:cNvGrpSpPr>
          <p:nvPr/>
        </p:nvGrpSpPr>
        <p:grpSpPr bwMode="auto">
          <a:xfrm>
            <a:off x="6602280" y="728667"/>
            <a:ext cx="4139122" cy="600075"/>
            <a:chOff x="3112" y="410"/>
            <a:chExt cx="1956" cy="378"/>
          </a:xfrm>
        </p:grpSpPr>
        <p:pic>
          <p:nvPicPr>
            <p:cNvPr id="54" name="Picture 4"/>
            <p:cNvPicPr>
              <a:picLocks noChangeAspect="1" noChangeArrowheads="1"/>
            </p:cNvPicPr>
            <p:nvPr/>
          </p:nvPicPr>
          <p:blipFill>
            <a:blip r:embed="rId4" cstate="print"/>
            <a:srcRect/>
            <a:stretch>
              <a:fillRect/>
            </a:stretch>
          </p:blipFill>
          <p:spPr bwMode="auto">
            <a:xfrm>
              <a:off x="3112" y="410"/>
              <a:ext cx="1956" cy="378"/>
            </a:xfrm>
            <a:prstGeom prst="rect">
              <a:avLst/>
            </a:prstGeom>
            <a:noFill/>
            <a:ln w="12700">
              <a:noFill/>
              <a:miter lim="800000"/>
              <a:headEnd/>
              <a:tailEnd/>
            </a:ln>
          </p:spPr>
        </p:pic>
        <p:sp>
          <p:nvSpPr>
            <p:cNvPr id="55" name="Rectangle 5"/>
            <p:cNvSpPr>
              <a:spLocks noChangeArrowheads="1"/>
            </p:cNvSpPr>
            <p:nvPr/>
          </p:nvSpPr>
          <p:spPr bwMode="auto">
            <a:xfrm>
              <a:off x="3166" y="560"/>
              <a:ext cx="1800" cy="132"/>
            </a:xfrm>
            <a:prstGeom prst="rect">
              <a:avLst/>
            </a:prstGeom>
            <a:noFill/>
            <a:ln w="9525">
              <a:noFill/>
              <a:miter lim="800000"/>
              <a:headEnd/>
              <a:tailEnd/>
            </a:ln>
          </p:spPr>
          <p:txBody>
            <a:bodyPr lIns="0" tIns="0" rIns="0" bIns="0">
              <a:spAutoFit/>
            </a:bodyPr>
            <a:lstStyle/>
            <a:p>
              <a:pPr algn="ctr" defTabSz="914099">
                <a:lnSpc>
                  <a:spcPct val="85000"/>
                </a:lnSpc>
                <a:spcBef>
                  <a:spcPct val="20000"/>
                </a:spcBef>
                <a:defRPr/>
              </a:pPr>
              <a:r>
                <a:rPr lang="en-US" sz="1600" b="1" dirty="0" smtClean="0">
                  <a:solidFill>
                    <a:srgbClr val="FFFFFF"/>
                  </a:solidFill>
                  <a:latin typeface="Segoe"/>
                </a:rPr>
                <a:t>SSRS 2008 R2 Add-in</a:t>
              </a:r>
              <a:endParaRPr lang="en-US" sz="1600" b="1" dirty="0">
                <a:solidFill>
                  <a:srgbClr val="FFFFFF"/>
                </a:solidFill>
                <a:effectLst>
                  <a:outerShdw blurRad="38100" dist="38100" dir="2700000" algn="tl">
                    <a:srgbClr val="000000"/>
                  </a:outerShdw>
                </a:effectLst>
                <a:latin typeface="Segoe"/>
              </a:endParaRPr>
            </a:p>
          </p:txBody>
        </p:sp>
      </p:grpSp>
      <p:sp>
        <p:nvSpPr>
          <p:cNvPr id="70" name="Rectangle 59"/>
          <p:cNvSpPr>
            <a:spLocks noChangeArrowheads="1"/>
          </p:cNvSpPr>
          <p:nvPr/>
        </p:nvSpPr>
        <p:spPr bwMode="auto">
          <a:xfrm>
            <a:off x="10336477" y="5881688"/>
            <a:ext cx="1015735" cy="366712"/>
          </a:xfrm>
          <a:prstGeom prst="rect">
            <a:avLst/>
          </a:prstGeom>
          <a:noFill/>
          <a:ln w="9525">
            <a:noFill/>
            <a:miter lim="800000"/>
            <a:headEnd/>
            <a:tailEnd/>
          </a:ln>
        </p:spPr>
        <p:txBody>
          <a:bodyPr lIns="0" tIns="0" rIns="0" bIns="0">
            <a:spAutoFit/>
          </a:bodyPr>
          <a:lstStyle/>
          <a:p>
            <a:pPr defTabSz="914099">
              <a:lnSpc>
                <a:spcPct val="85000"/>
              </a:lnSpc>
              <a:spcBef>
                <a:spcPct val="20000"/>
              </a:spcBef>
              <a:defRPr/>
            </a:pPr>
            <a:r>
              <a:rPr lang="en-US" sz="1400" dirty="0">
                <a:solidFill>
                  <a:srgbClr val="FFFFFF"/>
                </a:solidFill>
                <a:latin typeface="Segoe"/>
              </a:rPr>
              <a:t>Report Sever DB</a:t>
            </a:r>
            <a:endParaRPr lang="en-US" dirty="0">
              <a:solidFill>
                <a:srgbClr val="FFFFFF"/>
              </a:solidFill>
              <a:effectLst>
                <a:outerShdw blurRad="38100" dist="38100" dir="2700000" algn="tl">
                  <a:srgbClr val="000000"/>
                </a:outerShdw>
              </a:effectLst>
              <a:latin typeface="Segoe"/>
            </a:endParaRPr>
          </a:p>
        </p:txBody>
      </p:sp>
    </p:spTree>
    <p:extLst>
      <p:ext uri="{BB962C8B-B14F-4D97-AF65-F5344CB8AC3E}">
        <p14:creationId xmlns:p14="http://schemas.microsoft.com/office/powerpoint/2010/main" val="2967508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3.05556E-6 3.05273E-7 L -0.45712 0.25301 " pathEditMode="relative" rAng="0" ptsTypes="AA">
                                      <p:cBhvr>
                                        <p:cTn id="11" dur="2000" fill="hold"/>
                                        <p:tgtEl>
                                          <p:spTgt spid="53"/>
                                        </p:tgtEl>
                                        <p:attrNameLst>
                                          <p:attrName>ppt_x</p:attrName>
                                          <p:attrName>ppt_y</p:attrName>
                                        </p:attrNameLst>
                                      </p:cBhvr>
                                      <p:rCtr x="-22865" y="12650"/>
                                    </p:animMotion>
                                  </p:childTnLst>
                                </p:cTn>
                              </p:par>
                            </p:childTnLst>
                          </p:cTn>
                        </p:par>
                        <p:par>
                          <p:cTn id="12" fill="hold">
                            <p:stCondLst>
                              <p:cond delay="2000"/>
                            </p:stCondLst>
                            <p:childTnLst>
                              <p:par>
                                <p:cTn id="13" presetID="9" presetClass="exit" presetSubtype="0" fill="hold" nodeType="afterEffect">
                                  <p:stCondLst>
                                    <p:cond delay="0"/>
                                  </p:stCondLst>
                                  <p:childTnLst>
                                    <p:animEffect transition="out" filter="dissolve">
                                      <p:cBhvr>
                                        <p:cTn id="14" dur="500"/>
                                        <p:tgtEl>
                                          <p:spTgt spid="53"/>
                                        </p:tgtEl>
                                      </p:cBhvr>
                                    </p:animEffect>
                                    <p:set>
                                      <p:cBhvr>
                                        <p:cTn id="15" dur="1" fill="hold">
                                          <p:stCondLst>
                                            <p:cond delay="499"/>
                                          </p:stCondLst>
                                        </p:cTn>
                                        <p:tgtEl>
                                          <p:spTgt spid="53"/>
                                        </p:tgtEl>
                                        <p:attrNameLst>
                                          <p:attrName>style.visibility</p:attrName>
                                        </p:attrNameLst>
                                      </p:cBhvr>
                                      <p:to>
                                        <p:strVal val="hidden"/>
                                      </p:to>
                                    </p:set>
                                  </p:childTnLst>
                                </p:cTn>
                              </p:par>
                            </p:childTnLst>
                          </p:cTn>
                        </p:par>
                        <p:par>
                          <p:cTn id="16" fill="hold">
                            <p:stCondLst>
                              <p:cond delay="25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1" nodeType="afterEffect">
                                  <p:stCondLst>
                                    <p:cond delay="0"/>
                                  </p:stCondLst>
                                  <p:childTnLst>
                                    <p:set>
                                      <p:cBhvr>
                                        <p:cTn id="21" dur="1" fill="hold">
                                          <p:stCondLst>
                                            <p:cond delay="0"/>
                                          </p:stCondLst>
                                        </p:cTn>
                                        <p:tgtEl>
                                          <p:spTgt spid="4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69"/>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7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linds(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blinds(horizontal)">
                                      <p:cBhvr>
                                        <p:cTn id="52" dur="500"/>
                                        <p:tgtEl>
                                          <p:spTgt spid="65"/>
                                        </p:tgtEl>
                                      </p:cBhvr>
                                    </p:animEffect>
                                  </p:childTnLst>
                                </p:cTn>
                              </p:par>
                            </p:childTnLst>
                          </p:cTn>
                        </p:par>
                        <p:par>
                          <p:cTn id="53" fill="hold">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blinds(horizontal)">
                                      <p:cBhvr>
                                        <p:cTn id="56" dur="500"/>
                                        <p:tgtEl>
                                          <p:spTgt spid="64"/>
                                        </p:tgtEl>
                                      </p:cBhvr>
                                    </p:animEffect>
                                  </p:childTnLst>
                                </p:cTn>
                              </p:par>
                            </p:childTnLst>
                          </p:cTn>
                        </p:par>
                        <p:par>
                          <p:cTn id="57" fill="hold">
                            <p:stCondLst>
                              <p:cond delay="1000"/>
                            </p:stCondLst>
                            <p:childTnLst>
                              <p:par>
                                <p:cTn id="58" presetID="3" presetClass="entr" presetSubtype="10" fill="hold" grpId="0" nodeType="after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blinds(horizontal)">
                                      <p:cBhvr>
                                        <p:cTn id="60" dur="500"/>
                                        <p:tgtEl>
                                          <p:spTgt spid="66"/>
                                        </p:tgtEl>
                                      </p:cBhvr>
                                    </p:animEffect>
                                  </p:childTnLst>
                                </p:cTn>
                              </p:par>
                              <p:par>
                                <p:cTn id="61" presetID="3" presetClass="exit" presetSubtype="10" fill="hold" grpId="0" nodeType="withEffect">
                                  <p:stCondLst>
                                    <p:cond delay="0"/>
                                  </p:stCondLst>
                                  <p:childTnLst>
                                    <p:animEffect transition="out" filter="blinds(horizontal)">
                                      <p:cBhvr>
                                        <p:cTn id="62" dur="500"/>
                                        <p:tgtEl>
                                          <p:spTgt spid="68"/>
                                        </p:tgtEl>
                                      </p:cBhvr>
                                    </p:animEffect>
                                    <p:set>
                                      <p:cBhvr>
                                        <p:cTn id="63" dur="1" fill="hold">
                                          <p:stCondLst>
                                            <p:cond delay="499"/>
                                          </p:stCondLst>
                                        </p:cTn>
                                        <p:tgtEl>
                                          <p:spTgt spid="6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blinds(horizontal)">
                                      <p:cBhvr>
                                        <p:cTn id="68" dur="500"/>
                                        <p:tgtEl>
                                          <p:spTgt spid="67"/>
                                        </p:tgtEl>
                                      </p:cBhvr>
                                    </p:animEffect>
                                  </p:childTnLst>
                                </p:cTn>
                              </p:par>
                            </p:childTnLst>
                          </p:cTn>
                        </p:par>
                        <p:par>
                          <p:cTn id="69" fill="hold">
                            <p:stCondLst>
                              <p:cond delay="500"/>
                            </p:stCondLst>
                            <p:childTnLst>
                              <p:par>
                                <p:cTn id="70" presetID="10" presetClass="exit" presetSubtype="0" fill="hold" grpId="0" nodeType="afterEffect">
                                  <p:stCondLst>
                                    <p:cond delay="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childTnLst>
                          </p:cTn>
                        </p:par>
                        <p:par>
                          <p:cTn id="73" fill="hold">
                            <p:stCondLst>
                              <p:cond delay="1000"/>
                            </p:stCondLst>
                            <p:childTnLst>
                              <p:par>
                                <p:cTn id="74" presetID="3" presetClass="entr" presetSubtype="1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linds(horizontal)">
                                      <p:cBhvr>
                                        <p:cTn id="7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4" grpId="0" animBg="1"/>
      <p:bldP spid="65" grpId="0" animBg="1"/>
      <p:bldP spid="66" grpId="0" animBg="1"/>
      <p:bldP spid="67" grpId="0" animBg="1"/>
      <p:bldP spid="68" grpId="0" animBg="1"/>
      <p:bldP spid="68" grpId="1" animBg="1"/>
      <p:bldP spid="69" grpId="0" animBg="1"/>
      <p:bldP spid="49" grpId="0"/>
      <p:bldP spid="49" grpId="1"/>
      <p:bldP spid="52" grpId="0"/>
      <p:bldP spid="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Appendix - Denali CTP Features</a:t>
            </a:r>
            <a:endParaRPr lang="en-US" dirty="0"/>
          </a:p>
        </p:txBody>
      </p:sp>
      <p:sp>
        <p:nvSpPr>
          <p:cNvPr id="3" name="Content Placeholder 2"/>
          <p:cNvSpPr>
            <a:spLocks noGrp="1"/>
          </p:cNvSpPr>
          <p:nvPr>
            <p:ph type="body" sz="quarter" idx="10"/>
          </p:nvPr>
        </p:nvSpPr>
        <p:spPr/>
        <p:txBody>
          <a:bodyPr/>
          <a:lstStyle/>
          <a:p>
            <a:r>
              <a:rPr lang="en-US" smtClean="0"/>
              <a:t>SSRS SharePoint 2010 Shared Service</a:t>
            </a:r>
          </a:p>
          <a:p>
            <a:pPr lvl="1"/>
            <a:r>
              <a:rPr lang="en-US" smtClean="0"/>
              <a:t>Hosted in SharePoint Shared Service App pool</a:t>
            </a:r>
          </a:p>
          <a:p>
            <a:pPr lvl="1"/>
            <a:r>
              <a:rPr lang="en-US" smtClean="0"/>
              <a:t>SSRS catalog DBs are SharePoint Service App DBs</a:t>
            </a:r>
          </a:p>
          <a:p>
            <a:pPr lvl="1"/>
            <a:r>
              <a:rPr lang="en-US" smtClean="0"/>
              <a:t>WCF and Claims based communication</a:t>
            </a:r>
          </a:p>
          <a:p>
            <a:pPr lvl="1"/>
            <a:r>
              <a:rPr lang="en-US" smtClean="0"/>
              <a:t>PowerShell Cmdlets</a:t>
            </a:r>
          </a:p>
          <a:p>
            <a:pPr lvl="1"/>
            <a:r>
              <a:rPr lang="en-US" smtClean="0"/>
              <a:t>Central Admin UI for all RS administration</a:t>
            </a:r>
          </a:p>
          <a:p>
            <a:pPr lvl="1"/>
            <a:r>
              <a:rPr lang="en-US" smtClean="0"/>
              <a:t>ULS Logging integration</a:t>
            </a:r>
          </a:p>
          <a:p>
            <a:pPr lvl="1"/>
            <a:r>
              <a:rPr lang="en-US" smtClean="0"/>
              <a:t>Built-in scale-out and load balancer</a:t>
            </a:r>
          </a:p>
          <a:p>
            <a:endParaRPr lang="en-US" smtClean="0"/>
          </a:p>
          <a:p>
            <a:r>
              <a:rPr lang="en-US" smtClean="0"/>
              <a:t>SQL Setup option for SSRS SharePoint service</a:t>
            </a:r>
          </a:p>
          <a:p>
            <a:pPr lvl="1"/>
            <a:endParaRPr lang="en-US" smtClean="0"/>
          </a:p>
          <a:p>
            <a:pPr lvl="1"/>
            <a:endParaRPr lang="en-US" smtClean="0"/>
          </a:p>
          <a:p>
            <a:pPr lvl="1"/>
            <a:endParaRPr lang="en-US" dirty="0"/>
          </a:p>
        </p:txBody>
      </p:sp>
    </p:spTree>
    <p:extLst>
      <p:ext uri="{BB962C8B-B14F-4D97-AF65-F5344CB8AC3E}">
        <p14:creationId xmlns:p14="http://schemas.microsoft.com/office/powerpoint/2010/main" val="162950547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Appendix  - Denali CTP features…</a:t>
            </a:r>
            <a:endParaRPr lang="en-US" dirty="0"/>
          </a:p>
        </p:txBody>
      </p:sp>
      <p:sp>
        <p:nvSpPr>
          <p:cNvPr id="2" name="Text Placeholder 1"/>
          <p:cNvSpPr>
            <a:spLocks noGrp="1"/>
          </p:cNvSpPr>
          <p:nvPr>
            <p:ph type="body" sz="quarter" idx="10"/>
          </p:nvPr>
        </p:nvSpPr>
        <p:spPr>
          <a:xfrm>
            <a:off x="519112" y="1447799"/>
            <a:ext cx="11149013" cy="4302716"/>
          </a:xfrm>
        </p:spPr>
        <p:txBody>
          <a:bodyPr/>
          <a:lstStyle/>
          <a:p>
            <a:r>
              <a:rPr lang="en-US" dirty="0" smtClean="0"/>
              <a:t>Support for upgrade from SSRS 2008 R2 </a:t>
            </a:r>
          </a:p>
          <a:p>
            <a:r>
              <a:rPr lang="en-US" b="1" dirty="0" smtClean="0"/>
              <a:t>**  Report Performance Improvements  **</a:t>
            </a:r>
          </a:p>
          <a:p>
            <a:pPr lvl="1"/>
            <a:r>
              <a:rPr lang="en-US" dirty="0" smtClean="0"/>
              <a:t>For reports in AJAX Viewer</a:t>
            </a:r>
          </a:p>
          <a:p>
            <a:pPr lvl="1"/>
            <a:r>
              <a:rPr lang="en-US" dirty="0" smtClean="0"/>
              <a:t>Parity with Denali Native mode performance</a:t>
            </a:r>
          </a:p>
          <a:p>
            <a:pPr lvl="2"/>
            <a:r>
              <a:rPr lang="en-US" dirty="0" smtClean="0"/>
              <a:t>Top SharePoint mode pain point</a:t>
            </a:r>
          </a:p>
          <a:p>
            <a:pPr lvl="2"/>
            <a:r>
              <a:rPr lang="en-US" dirty="0" smtClean="0"/>
              <a:t>Small reports used to be 2-3 times slower: Fixed</a:t>
            </a:r>
          </a:p>
          <a:p>
            <a:pPr lvl="1"/>
            <a:r>
              <a:rPr lang="en-US" dirty="0" smtClean="0"/>
              <a:t>Faster than 2008 R2 SharePoint mode ~ 30-60% </a:t>
            </a:r>
          </a:p>
          <a:p>
            <a:r>
              <a:rPr lang="en-US" dirty="0" smtClean="0"/>
              <a:t>Provisioning SQL Agent</a:t>
            </a:r>
          </a:p>
          <a:p>
            <a:r>
              <a:rPr lang="en-US" dirty="0" smtClean="0"/>
              <a:t>Mapping Web Application to SSRS Service Application</a:t>
            </a:r>
            <a:endParaRPr lang="en-US" dirty="0"/>
          </a:p>
        </p:txBody>
      </p:sp>
      <p:sp>
        <p:nvSpPr>
          <p:cNvPr id="5" name="Content Placeholder 6"/>
          <p:cNvSpPr txBox="1">
            <a:spLocks/>
          </p:cNvSpPr>
          <p:nvPr/>
        </p:nvSpPr>
        <p:spPr>
          <a:xfrm>
            <a:off x="639465" y="1371600"/>
            <a:ext cx="11244639" cy="5196840"/>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endParaRPr lang="en-US" dirty="0" smtClean="0"/>
          </a:p>
          <a:p>
            <a:endParaRPr lang="en-US" dirty="0"/>
          </a:p>
          <a:p>
            <a:pPr>
              <a:lnSpc>
                <a:spcPct val="150000"/>
              </a:lnSpc>
            </a:pPr>
            <a:endParaRPr lang="en-US" dirty="0" smtClean="0"/>
          </a:p>
        </p:txBody>
      </p:sp>
    </p:spTree>
    <p:extLst>
      <p:ext uri="{BB962C8B-B14F-4D97-AF65-F5344CB8AC3E}">
        <p14:creationId xmlns:p14="http://schemas.microsoft.com/office/powerpoint/2010/main" val="34933630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Appendix – PowerShell script</a:t>
            </a:r>
            <a:endParaRPr lang="en-US" dirty="0"/>
          </a:p>
        </p:txBody>
      </p:sp>
      <p:sp>
        <p:nvSpPr>
          <p:cNvPr id="4" name="Text Placeholder 3"/>
          <p:cNvSpPr>
            <a:spLocks noGrp="1"/>
          </p:cNvSpPr>
          <p:nvPr>
            <p:ph type="body" sz="quarter" idx="10"/>
          </p:nvPr>
        </p:nvSpPr>
        <p:spPr>
          <a:xfrm>
            <a:off x="519907" y="1447800"/>
            <a:ext cx="11149012" cy="2108269"/>
          </a:xfrm>
        </p:spPr>
        <p:txBody>
          <a:bodyPr/>
          <a:lstStyle/>
          <a:p>
            <a:r>
              <a:rPr lang="en-US" dirty="0" smtClean="0"/>
              <a:t>## 1. Create SSRS Service Application</a:t>
            </a:r>
          </a:p>
          <a:p>
            <a:endParaRPr lang="en-US" dirty="0" smtClean="0"/>
          </a:p>
          <a:p>
            <a:r>
              <a:rPr lang="en-US" dirty="0" smtClean="0"/>
              <a:t>$</a:t>
            </a:r>
            <a:r>
              <a:rPr lang="en-US" dirty="0" err="1" smtClean="0"/>
              <a:t>RSServiceAppPool</a:t>
            </a:r>
            <a:r>
              <a:rPr lang="en-US" dirty="0" smtClean="0"/>
              <a:t> = Get-</a:t>
            </a:r>
            <a:r>
              <a:rPr lang="en-US" dirty="0" err="1" smtClean="0"/>
              <a:t>SPServiceApplicationPool</a:t>
            </a:r>
            <a:r>
              <a:rPr lang="en-US" dirty="0" smtClean="0"/>
              <a:t> "SharePoint Web Services Default"</a:t>
            </a:r>
          </a:p>
          <a:p>
            <a:r>
              <a:rPr lang="en-US" dirty="0" smtClean="0"/>
              <a:t>$</a:t>
            </a:r>
            <a:r>
              <a:rPr lang="en-US" dirty="0" err="1" smtClean="0"/>
              <a:t>RSServiceAppName</a:t>
            </a:r>
            <a:r>
              <a:rPr lang="en-US" dirty="0" smtClean="0"/>
              <a:t> = "SSRS Service App 2"</a:t>
            </a:r>
          </a:p>
          <a:p>
            <a:r>
              <a:rPr lang="en-US" dirty="0" smtClean="0"/>
              <a:t>$</a:t>
            </a:r>
            <a:r>
              <a:rPr lang="en-US" dirty="0" err="1" smtClean="0"/>
              <a:t>RSDBName</a:t>
            </a:r>
            <a:r>
              <a:rPr lang="en-US" dirty="0" smtClean="0"/>
              <a:t> = "ReportServerService_dc895a28cc5e4a49858e0789850e2e8b"</a:t>
            </a:r>
          </a:p>
          <a:p>
            <a:r>
              <a:rPr lang="en-US" dirty="0" smtClean="0"/>
              <a:t>$</a:t>
            </a:r>
            <a:r>
              <a:rPr lang="en-US" dirty="0" err="1" smtClean="0"/>
              <a:t>RSServiceApp</a:t>
            </a:r>
            <a:r>
              <a:rPr lang="en-US" dirty="0" smtClean="0"/>
              <a:t> = New-</a:t>
            </a:r>
            <a:r>
              <a:rPr lang="en-US" dirty="0" err="1" smtClean="0"/>
              <a:t>SPRSServiceApplication</a:t>
            </a:r>
            <a:r>
              <a:rPr lang="en-US" dirty="0" smtClean="0"/>
              <a:t> -Name $</a:t>
            </a:r>
            <a:r>
              <a:rPr lang="en-US" dirty="0" err="1" smtClean="0"/>
              <a:t>RSServiceAppName</a:t>
            </a:r>
            <a:r>
              <a:rPr lang="en-US" dirty="0" smtClean="0"/>
              <a:t> -</a:t>
            </a:r>
            <a:r>
              <a:rPr lang="en-US" dirty="0" err="1" smtClean="0"/>
              <a:t>applicationPool</a:t>
            </a:r>
            <a:r>
              <a:rPr lang="en-US" dirty="0" smtClean="0"/>
              <a:t> $</a:t>
            </a:r>
            <a:r>
              <a:rPr lang="en-US" dirty="0" err="1" smtClean="0"/>
              <a:t>RSServiceAppPool</a:t>
            </a:r>
            <a:r>
              <a:rPr lang="en-US" dirty="0" smtClean="0"/>
              <a:t> -</a:t>
            </a:r>
            <a:r>
              <a:rPr lang="en-US" dirty="0" err="1" smtClean="0"/>
              <a:t>DatabaseName</a:t>
            </a:r>
            <a:r>
              <a:rPr lang="en-US" dirty="0" smtClean="0"/>
              <a:t> $</a:t>
            </a:r>
            <a:r>
              <a:rPr lang="en-US" dirty="0" err="1" smtClean="0"/>
              <a:t>RSDBName</a:t>
            </a:r>
            <a:r>
              <a:rPr lang="en-US" dirty="0" smtClean="0"/>
              <a:t> </a:t>
            </a:r>
            <a:endParaRPr lang="en-US" dirty="0"/>
          </a:p>
        </p:txBody>
      </p:sp>
    </p:spTree>
    <p:extLst>
      <p:ext uri="{BB962C8B-B14F-4D97-AF65-F5344CB8AC3E}">
        <p14:creationId xmlns:p14="http://schemas.microsoft.com/office/powerpoint/2010/main" val="310316812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Appendix – PowerShell script…</a:t>
            </a:r>
            <a:endParaRPr lang="en-US" dirty="0"/>
          </a:p>
        </p:txBody>
      </p:sp>
      <p:sp>
        <p:nvSpPr>
          <p:cNvPr id="4" name="Text Placeholder 3"/>
          <p:cNvSpPr>
            <a:spLocks noGrp="1"/>
          </p:cNvSpPr>
          <p:nvPr>
            <p:ph type="body" sz="quarter" idx="10"/>
          </p:nvPr>
        </p:nvSpPr>
        <p:spPr>
          <a:xfrm>
            <a:off x="519907" y="1447800"/>
            <a:ext cx="11149012" cy="2108269"/>
          </a:xfrm>
        </p:spPr>
        <p:txBody>
          <a:bodyPr/>
          <a:lstStyle/>
          <a:p>
            <a:r>
              <a:rPr lang="en-US" dirty="0" smtClean="0"/>
              <a:t>## 2. Create SSRS Service Application Proxy</a:t>
            </a:r>
          </a:p>
          <a:p>
            <a:endParaRPr lang="en-US" dirty="0" smtClean="0"/>
          </a:p>
          <a:p>
            <a:r>
              <a:rPr lang="en-US" dirty="0" smtClean="0"/>
              <a:t>$</a:t>
            </a:r>
            <a:r>
              <a:rPr lang="en-US" dirty="0" err="1" smtClean="0"/>
              <a:t>RSServiceAppProxyName</a:t>
            </a:r>
            <a:r>
              <a:rPr lang="en-US" dirty="0" smtClean="0"/>
              <a:t> = "SSRS Service App Proxy 2"</a:t>
            </a:r>
          </a:p>
          <a:p>
            <a:r>
              <a:rPr lang="en-US" dirty="0" smtClean="0"/>
              <a:t>$</a:t>
            </a:r>
            <a:r>
              <a:rPr lang="en-US" dirty="0" err="1" smtClean="0"/>
              <a:t>RSServiceAppProxy</a:t>
            </a:r>
            <a:r>
              <a:rPr lang="en-US" dirty="0" smtClean="0"/>
              <a:t> = New-</a:t>
            </a:r>
            <a:r>
              <a:rPr lang="en-US" dirty="0" err="1" smtClean="0"/>
              <a:t>SPRSServiceApplicationProxy</a:t>
            </a:r>
            <a:r>
              <a:rPr lang="en-US" dirty="0" smtClean="0"/>
              <a:t> -Name $</a:t>
            </a:r>
            <a:r>
              <a:rPr lang="en-US" dirty="0" err="1" smtClean="0"/>
              <a:t>RSServiceAppProxyName</a:t>
            </a:r>
            <a:r>
              <a:rPr lang="en-US" dirty="0" smtClean="0"/>
              <a:t> -</a:t>
            </a:r>
            <a:r>
              <a:rPr lang="en-US" dirty="0" err="1" smtClean="0"/>
              <a:t>ServiceApplication</a:t>
            </a:r>
            <a:r>
              <a:rPr lang="en-US" dirty="0" smtClean="0"/>
              <a:t> $</a:t>
            </a:r>
            <a:r>
              <a:rPr lang="en-US" dirty="0" err="1" smtClean="0"/>
              <a:t>RSServiceApp</a:t>
            </a:r>
            <a:r>
              <a:rPr lang="en-US" dirty="0" smtClean="0"/>
              <a:t> </a:t>
            </a:r>
            <a:endParaRPr lang="en-US" dirty="0"/>
          </a:p>
        </p:txBody>
      </p:sp>
    </p:spTree>
    <p:extLst>
      <p:ext uri="{BB962C8B-B14F-4D97-AF65-F5344CB8AC3E}">
        <p14:creationId xmlns:p14="http://schemas.microsoft.com/office/powerpoint/2010/main" val="173887847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Appendix – PowerShell script…</a:t>
            </a:r>
            <a:endParaRPr lang="en-US" dirty="0"/>
          </a:p>
        </p:txBody>
      </p:sp>
      <p:sp>
        <p:nvSpPr>
          <p:cNvPr id="4" name="Text Placeholder 3"/>
          <p:cNvSpPr>
            <a:spLocks noGrp="1"/>
          </p:cNvSpPr>
          <p:nvPr>
            <p:ph type="body" sz="quarter" idx="10"/>
          </p:nvPr>
        </p:nvSpPr>
        <p:spPr>
          <a:xfrm>
            <a:off x="519907" y="1447800"/>
            <a:ext cx="11149012" cy="2108269"/>
          </a:xfrm>
        </p:spPr>
        <p:txBody>
          <a:bodyPr/>
          <a:lstStyle/>
          <a:p>
            <a:r>
              <a:rPr lang="en-US" dirty="0" smtClean="0"/>
              <a:t>## 3. Create SSRS Proxy Group</a:t>
            </a:r>
          </a:p>
          <a:p>
            <a:r>
              <a:rPr lang="en-US" dirty="0" smtClean="0"/>
              <a:t>$</a:t>
            </a:r>
            <a:r>
              <a:rPr lang="en-US" dirty="0" err="1" smtClean="0"/>
              <a:t>RSServiceProxyGroupName</a:t>
            </a:r>
            <a:r>
              <a:rPr lang="en-US" dirty="0" smtClean="0"/>
              <a:t> = "SSRS Service App Proxy Group 2"</a:t>
            </a:r>
          </a:p>
          <a:p>
            <a:r>
              <a:rPr lang="en-US" dirty="0" smtClean="0"/>
              <a:t>$</a:t>
            </a:r>
            <a:r>
              <a:rPr lang="en-US" dirty="0" err="1" smtClean="0"/>
              <a:t>SPRSProxyGroup</a:t>
            </a:r>
            <a:r>
              <a:rPr lang="en-US" dirty="0" smtClean="0"/>
              <a:t> = New-</a:t>
            </a:r>
            <a:r>
              <a:rPr lang="en-US" dirty="0" err="1" smtClean="0"/>
              <a:t>SPServiceApplicationProxyGroup</a:t>
            </a:r>
            <a:r>
              <a:rPr lang="en-US" dirty="0" smtClean="0"/>
              <a:t> -Name $</a:t>
            </a:r>
            <a:r>
              <a:rPr lang="en-US" dirty="0" err="1" smtClean="0"/>
              <a:t>RSServiceProxyGroupName</a:t>
            </a:r>
            <a:endParaRPr lang="en-US" dirty="0" smtClean="0"/>
          </a:p>
          <a:p>
            <a:r>
              <a:rPr lang="en-US" dirty="0" smtClean="0"/>
              <a:t>$</a:t>
            </a:r>
            <a:r>
              <a:rPr lang="en-US" dirty="0" err="1" smtClean="0"/>
              <a:t>SPRSProxyGroup.Add</a:t>
            </a:r>
            <a:r>
              <a:rPr lang="en-US" dirty="0" smtClean="0"/>
              <a:t>($</a:t>
            </a:r>
            <a:r>
              <a:rPr lang="en-US" dirty="0" err="1" smtClean="0"/>
              <a:t>RSServiceAppProxy</a:t>
            </a:r>
            <a:r>
              <a:rPr lang="en-US" dirty="0" smtClean="0"/>
              <a:t>)</a:t>
            </a:r>
          </a:p>
          <a:p>
            <a:r>
              <a:rPr lang="en-US" dirty="0" smtClean="0"/>
              <a:t>$</a:t>
            </a:r>
            <a:r>
              <a:rPr lang="en-US" dirty="0" err="1" smtClean="0"/>
              <a:t>SPRSProxyGroup.Update</a:t>
            </a:r>
            <a:r>
              <a:rPr lang="en-US" dirty="0" smtClean="0"/>
              <a:t>()</a:t>
            </a:r>
          </a:p>
          <a:p>
            <a:r>
              <a:rPr lang="en-US" dirty="0" smtClean="0"/>
              <a:t>$</a:t>
            </a:r>
            <a:r>
              <a:rPr lang="en-US" dirty="0" err="1" smtClean="0"/>
              <a:t>AppReg</a:t>
            </a:r>
            <a:r>
              <a:rPr lang="en-US" dirty="0" smtClean="0"/>
              <a:t> = Get-</a:t>
            </a:r>
            <a:r>
              <a:rPr lang="en-US" dirty="0" err="1" smtClean="0"/>
              <a:t>SPServiceApplicationProxy</a:t>
            </a:r>
            <a:r>
              <a:rPr lang="en-US" dirty="0" smtClean="0"/>
              <a:t> "2018b787-c3ed-4943-aa89-2edd8f6733f4"</a:t>
            </a:r>
          </a:p>
          <a:p>
            <a:r>
              <a:rPr lang="en-US" dirty="0" smtClean="0"/>
              <a:t>$</a:t>
            </a:r>
            <a:r>
              <a:rPr lang="en-US" dirty="0" err="1" smtClean="0"/>
              <a:t>SPRSProxyGroup.Add</a:t>
            </a:r>
            <a:r>
              <a:rPr lang="en-US" dirty="0" smtClean="0"/>
              <a:t>($</a:t>
            </a:r>
            <a:r>
              <a:rPr lang="en-US" dirty="0" err="1" smtClean="0"/>
              <a:t>AppReg</a:t>
            </a:r>
            <a:r>
              <a:rPr lang="en-US" dirty="0" smtClean="0"/>
              <a:t> )</a:t>
            </a:r>
          </a:p>
          <a:p>
            <a:r>
              <a:rPr lang="en-US" dirty="0" smtClean="0"/>
              <a:t>$</a:t>
            </a:r>
            <a:r>
              <a:rPr lang="en-US" dirty="0" err="1" smtClean="0"/>
              <a:t>SPRSProxyGroup.Update</a:t>
            </a:r>
            <a:r>
              <a:rPr lang="en-US" dirty="0" smtClean="0"/>
              <a:t>()</a:t>
            </a:r>
            <a:endParaRPr lang="en-US" dirty="0"/>
          </a:p>
        </p:txBody>
      </p:sp>
    </p:spTree>
    <p:extLst>
      <p:ext uri="{BB962C8B-B14F-4D97-AF65-F5344CB8AC3E}">
        <p14:creationId xmlns:p14="http://schemas.microsoft.com/office/powerpoint/2010/main" val="23479587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Appendix – PowerShell script…</a:t>
            </a:r>
            <a:endParaRPr lang="en-US" dirty="0"/>
          </a:p>
        </p:txBody>
      </p:sp>
      <p:sp>
        <p:nvSpPr>
          <p:cNvPr id="4" name="Text Placeholder 3"/>
          <p:cNvSpPr>
            <a:spLocks noGrp="1"/>
          </p:cNvSpPr>
          <p:nvPr>
            <p:ph type="body" sz="quarter" idx="10"/>
          </p:nvPr>
        </p:nvSpPr>
        <p:spPr>
          <a:xfrm>
            <a:off x="519907" y="1447800"/>
            <a:ext cx="11149012" cy="2108269"/>
          </a:xfrm>
        </p:spPr>
        <p:txBody>
          <a:bodyPr/>
          <a:lstStyle/>
          <a:p>
            <a:r>
              <a:rPr lang="en-US" dirty="0" smtClean="0"/>
              <a:t>## 4. Associate with </a:t>
            </a:r>
            <a:r>
              <a:rPr lang="en-US" dirty="0" err="1" smtClean="0"/>
              <a:t>SPWebApplication</a:t>
            </a:r>
            <a:r>
              <a:rPr lang="en-US" dirty="0" smtClean="0"/>
              <a:t> "Test App 2 - 27871“</a:t>
            </a:r>
          </a:p>
          <a:p>
            <a:endParaRPr lang="en-US" dirty="0" smtClean="0"/>
          </a:p>
          <a:p>
            <a:r>
              <a:rPr lang="en-US" dirty="0" smtClean="0"/>
              <a:t>$</a:t>
            </a:r>
            <a:r>
              <a:rPr lang="en-US" dirty="0" err="1" smtClean="0"/>
              <a:t>SPWebApp</a:t>
            </a:r>
            <a:r>
              <a:rPr lang="en-US" dirty="0" smtClean="0"/>
              <a:t> = Get-</a:t>
            </a:r>
            <a:r>
              <a:rPr lang="en-US" dirty="0" err="1" smtClean="0"/>
              <a:t>SPWebApplication</a:t>
            </a:r>
            <a:r>
              <a:rPr lang="en-US" dirty="0" smtClean="0"/>
              <a:t> "Test App 2 - 27871"</a:t>
            </a:r>
          </a:p>
          <a:p>
            <a:r>
              <a:rPr lang="en-US" dirty="0" smtClean="0"/>
              <a:t>Set-</a:t>
            </a:r>
            <a:r>
              <a:rPr lang="en-US" dirty="0" err="1" smtClean="0"/>
              <a:t>SPWebApplication</a:t>
            </a:r>
            <a:r>
              <a:rPr lang="en-US" dirty="0" smtClean="0"/>
              <a:t> $</a:t>
            </a:r>
            <a:r>
              <a:rPr lang="en-US" dirty="0" err="1" smtClean="0"/>
              <a:t>SPWebApp</a:t>
            </a:r>
            <a:r>
              <a:rPr lang="en-US" dirty="0" smtClean="0"/>
              <a:t> -</a:t>
            </a:r>
            <a:r>
              <a:rPr lang="en-US" dirty="0" err="1" smtClean="0"/>
              <a:t>ServiceApplicationProxyGroup</a:t>
            </a:r>
            <a:r>
              <a:rPr lang="en-US" dirty="0" smtClean="0"/>
              <a:t> $</a:t>
            </a:r>
            <a:r>
              <a:rPr lang="en-US" dirty="0" err="1" smtClean="0"/>
              <a:t>SPRSProxyGroup</a:t>
            </a:r>
            <a:endParaRPr lang="en-US" dirty="0"/>
          </a:p>
        </p:txBody>
      </p:sp>
    </p:spTree>
    <p:extLst>
      <p:ext uri="{BB962C8B-B14F-4D97-AF65-F5344CB8AC3E}">
        <p14:creationId xmlns:p14="http://schemas.microsoft.com/office/powerpoint/2010/main" val="356245086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Appendix – PowerShell script…</a:t>
            </a:r>
            <a:endParaRPr lang="en-US" dirty="0"/>
          </a:p>
        </p:txBody>
      </p:sp>
      <p:sp>
        <p:nvSpPr>
          <p:cNvPr id="8" name="Text Placeholder 7"/>
          <p:cNvSpPr>
            <a:spLocks noGrp="1"/>
          </p:cNvSpPr>
          <p:nvPr>
            <p:ph type="body" sz="quarter" idx="10"/>
          </p:nvPr>
        </p:nvSpPr>
        <p:spPr/>
        <p:txBody>
          <a:bodyPr/>
          <a:lstStyle/>
          <a:p>
            <a:endParaRPr lang="en-US"/>
          </a:p>
        </p:txBody>
      </p:sp>
      <p:sp>
        <p:nvSpPr>
          <p:cNvPr id="9" name="Text Placeholder 3"/>
          <p:cNvSpPr txBox="1">
            <a:spLocks/>
          </p:cNvSpPr>
          <p:nvPr/>
        </p:nvSpPr>
        <p:spPr>
          <a:xfrm>
            <a:off x="519907" y="1447800"/>
            <a:ext cx="11149012" cy="2108269"/>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smtClean="0"/>
              <a:t>## Configure to use pickup folder c:\email</a:t>
            </a:r>
          </a:p>
          <a:p>
            <a:r>
              <a:rPr lang="en-US" sz="2000" smtClean="0"/>
              <a:t>$apps = Get-SPRSServiceApplication</a:t>
            </a:r>
          </a:p>
          <a:p>
            <a:r>
              <a:rPr lang="en-US" sz="2000" smtClean="0"/>
              <a:t>foreach ($app in $apps)  {</a:t>
            </a:r>
          </a:p>
          <a:p>
            <a:r>
              <a:rPr lang="en-US" sz="2000" smtClean="0"/>
              <a:t>    $emailCfg = Get-SPRSExtension -identity $app -ExtensionType 'Delivery' -name 'Report Server Email' | select -ExpandProperty ConfigurationXml </a:t>
            </a:r>
          </a:p>
          <a:p>
            <a:r>
              <a:rPr lang="en-US" sz="2000" smtClean="0"/>
              <a:t>    $emailXml = [xml]$emailCfg</a:t>
            </a:r>
          </a:p>
          <a:p>
            <a:r>
              <a:rPr lang="en-US" sz="2000" smtClean="0"/>
              <a:t>    $emailXml.SelectSingleNode('//SMTPServer').InnerText = ''</a:t>
            </a:r>
          </a:p>
          <a:p>
            <a:r>
              <a:rPr lang="en-US" sz="2000" smtClean="0"/>
              <a:t>    $emailXml.SelectSingleNode('//SMTPServerPickupDirectory').InnerText='C:\Email'</a:t>
            </a:r>
          </a:p>
          <a:p>
            <a:r>
              <a:rPr lang="en-US" sz="2000" smtClean="0"/>
              <a:t>    $emailXml.SelectSingleNode('//SendUsing').InnerText = '1'</a:t>
            </a:r>
          </a:p>
          <a:p>
            <a:r>
              <a:rPr lang="en-US" sz="2000" smtClean="0"/>
              <a:t>    $emailXml.SelectSingleNode('//SMTPAuthenticate').InnerText = ''</a:t>
            </a:r>
          </a:p>
          <a:p>
            <a:r>
              <a:rPr lang="en-US" sz="2000" smtClean="0"/>
              <a:t>    $emailxml.SelectSingleNode('//From').InnerText=‘myemail@myemailserv.com'</a:t>
            </a:r>
          </a:p>
          <a:p>
            <a:r>
              <a:rPr lang="en-US" sz="2000" smtClean="0"/>
              <a:t>    Set-SPRSExtension -identity $app -ExtensionType 'Delivery' -name 'Report Server Email' -ExtensionConfiguration $emailXml.OuterXml</a:t>
            </a:r>
          </a:p>
          <a:p>
            <a:r>
              <a:rPr lang="en-US" sz="2000" smtClean="0"/>
              <a:t>    Get-SPRSExtension -identity $app -ExtensionType 'Delivery' -name 'Report Server Email' | select -ExpandProperty ConfigurationXml </a:t>
            </a:r>
          </a:p>
          <a:p>
            <a:r>
              <a:rPr lang="en-US" sz="2000" smtClean="0"/>
              <a:t>  }</a:t>
            </a:r>
            <a:endParaRPr lang="en-US" sz="3200" dirty="0"/>
          </a:p>
        </p:txBody>
      </p:sp>
    </p:spTree>
    <p:extLst>
      <p:ext uri="{BB962C8B-B14F-4D97-AF65-F5344CB8AC3E}">
        <p14:creationId xmlns:p14="http://schemas.microsoft.com/office/powerpoint/2010/main" val="129492286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Resources</a:t>
            </a:r>
            <a:endParaRPr lang="en-US" dirty="0"/>
          </a:p>
        </p:txBody>
      </p:sp>
      <p:sp>
        <p:nvSpPr>
          <p:cNvPr id="4" name="Text Placeholder 3"/>
          <p:cNvSpPr>
            <a:spLocks noGrp="1"/>
          </p:cNvSpPr>
          <p:nvPr>
            <p:ph type="body" sz="quarter" idx="10"/>
          </p:nvPr>
        </p:nvSpPr>
        <p:spPr>
          <a:xfrm>
            <a:off x="519112" y="1181099"/>
            <a:ext cx="11149013" cy="6053965"/>
          </a:xfrm>
        </p:spPr>
        <p:txBody>
          <a:bodyPr/>
          <a:lstStyle/>
          <a:p>
            <a:r>
              <a:rPr lang="en-US" sz="2400" dirty="0" smtClean="0"/>
              <a:t>Internal BI site – </a:t>
            </a:r>
            <a:r>
              <a:rPr lang="en-US" sz="2400" dirty="0" smtClean="0">
                <a:hlinkClick r:id="rId3"/>
              </a:rPr>
              <a:t>http://bi</a:t>
            </a:r>
            <a:r>
              <a:rPr lang="en-US" sz="2400" dirty="0" smtClean="0"/>
              <a:t> – demos, training, competitive</a:t>
            </a:r>
          </a:p>
          <a:p>
            <a:r>
              <a:rPr lang="en-US" sz="2400" dirty="0" smtClean="0"/>
              <a:t>Internal SharePoint – </a:t>
            </a:r>
            <a:r>
              <a:rPr lang="en-US" sz="2400" dirty="0" smtClean="0">
                <a:hlinkClick r:id="rId4"/>
              </a:rPr>
              <a:t>http://spmarketing</a:t>
            </a:r>
            <a:endParaRPr lang="en-US" sz="2400" dirty="0" smtClean="0"/>
          </a:p>
          <a:p>
            <a:r>
              <a:rPr lang="en-US" sz="2400" dirty="0" smtClean="0"/>
              <a:t>Internal SQL Server – </a:t>
            </a:r>
            <a:r>
              <a:rPr lang="en-US" sz="2400" dirty="0" smtClean="0">
                <a:hlinkClick r:id="rId5"/>
              </a:rPr>
              <a:t>http://infoweb2007/sqlserver/Pages/default.aspx</a:t>
            </a:r>
            <a:endParaRPr lang="en-US" sz="2400" dirty="0" smtClean="0"/>
          </a:p>
          <a:p>
            <a:r>
              <a:rPr lang="en-US" sz="2400" dirty="0" err="1" smtClean="0"/>
              <a:t>SafePassage</a:t>
            </a:r>
            <a:r>
              <a:rPr lang="en-US" sz="2400" dirty="0" smtClean="0"/>
              <a:t> - </a:t>
            </a:r>
            <a:r>
              <a:rPr lang="en-US" sz="2400" dirty="0" smtClean="0">
                <a:hlinkClick r:id="rId6"/>
              </a:rPr>
              <a:t>http://sharepoint/sites/safepassage/pages/default.aspx</a:t>
            </a:r>
            <a:endParaRPr lang="en-US" sz="2400" dirty="0" smtClean="0"/>
          </a:p>
          <a:p>
            <a:r>
              <a:rPr lang="en-US" sz="2400" dirty="0" smtClean="0"/>
              <a:t>Build a Better App – </a:t>
            </a:r>
            <a:r>
              <a:rPr lang="en-US" sz="2400" dirty="0" smtClean="0">
                <a:hlinkClick r:id="rId7"/>
              </a:rPr>
              <a:t>http://www.buildabetterapp.com</a:t>
            </a:r>
            <a:endParaRPr lang="en-US" sz="2400" dirty="0" smtClean="0"/>
          </a:p>
          <a:p>
            <a:r>
              <a:rPr lang="en-US" sz="2400" dirty="0" smtClean="0"/>
              <a:t>DPE for BI - </a:t>
            </a:r>
            <a:r>
              <a:rPr lang="en-US" sz="2400" dirty="0" smtClean="0">
                <a:hlinkClick r:id="rId8"/>
              </a:rPr>
              <a:t>http://sharepoint/sites/dpevan/sql2k8r2/default.aspx</a:t>
            </a:r>
            <a:endParaRPr lang="en-US" sz="2400" dirty="0" smtClean="0"/>
          </a:p>
          <a:p>
            <a:r>
              <a:rPr lang="en-US" sz="2400" dirty="0" err="1" smtClean="0"/>
              <a:t>CompHot</a:t>
            </a:r>
            <a:r>
              <a:rPr lang="en-US" sz="2400" dirty="0" smtClean="0"/>
              <a:t> – </a:t>
            </a:r>
            <a:r>
              <a:rPr lang="en-US" sz="2400" dirty="0" smtClean="0">
                <a:hlinkClick r:id="rId9"/>
              </a:rPr>
              <a:t>http://comphot</a:t>
            </a:r>
            <a:endParaRPr lang="en-US" sz="2400" dirty="0" smtClean="0"/>
          </a:p>
          <a:p>
            <a:r>
              <a:rPr lang="en-US" sz="2400" dirty="0" smtClean="0"/>
              <a:t>Blogs – </a:t>
            </a:r>
          </a:p>
          <a:p>
            <a:pPr lvl="2"/>
            <a:r>
              <a:rPr lang="en-US" sz="1800" dirty="0" smtClean="0"/>
              <a:t>SSRS </a:t>
            </a:r>
            <a:r>
              <a:rPr lang="en-US" sz="1800" dirty="0" err="1" smtClean="0"/>
              <a:t>intergration</a:t>
            </a:r>
            <a:r>
              <a:rPr lang="en-US" sz="1800" dirty="0" smtClean="0"/>
              <a:t>  with SharePoint – </a:t>
            </a:r>
            <a:r>
              <a:rPr lang="en-US" sz="1800" dirty="0" smtClean="0">
                <a:hlinkClick r:id="rId10"/>
              </a:rPr>
              <a:t>http://blogs.msdn.com/prash</a:t>
            </a:r>
            <a:r>
              <a:rPr lang="en-US" sz="1800" dirty="0" smtClean="0"/>
              <a:t> </a:t>
            </a:r>
          </a:p>
          <a:p>
            <a:pPr lvl="2"/>
            <a:r>
              <a:rPr lang="en-US" sz="1800" dirty="0" smtClean="0"/>
              <a:t>BI TV – </a:t>
            </a:r>
            <a:r>
              <a:rPr lang="en-US" sz="1800" dirty="0" smtClean="0">
                <a:hlinkClick r:id="rId11"/>
              </a:rPr>
              <a:t>http://blogs.msdn.com/b/bi/</a:t>
            </a:r>
            <a:endParaRPr lang="en-US" sz="1800" dirty="0" smtClean="0"/>
          </a:p>
          <a:p>
            <a:pPr lvl="2"/>
            <a:r>
              <a:rPr lang="en-US" sz="1800" dirty="0" err="1" smtClean="0"/>
              <a:t>OneClick</a:t>
            </a:r>
            <a:r>
              <a:rPr lang="en-US" sz="1800" dirty="0" smtClean="0"/>
              <a:t> BI – </a:t>
            </a:r>
            <a:r>
              <a:rPr lang="en-US" sz="1800" dirty="0" smtClean="0">
                <a:hlinkClick r:id="rId12"/>
              </a:rPr>
              <a:t>http://blogs.msdn.com/oneclickbi</a:t>
            </a:r>
            <a:endParaRPr lang="en-US" sz="1800" dirty="0" smtClean="0"/>
          </a:p>
          <a:p>
            <a:pPr lvl="1"/>
            <a:r>
              <a:rPr lang="en-US" sz="2000" dirty="0" smtClean="0"/>
              <a:t>Reporting Services – </a:t>
            </a:r>
            <a:r>
              <a:rPr lang="en-US" sz="2000" dirty="0" smtClean="0">
                <a:hlinkClick r:id="rId13"/>
              </a:rPr>
              <a:t>http://blogs.msdn.com/b/sqlrsteamblog/</a:t>
            </a:r>
            <a:endParaRPr lang="en-US" sz="2000" dirty="0" smtClean="0"/>
          </a:p>
          <a:p>
            <a:pPr lvl="1"/>
            <a:r>
              <a:rPr lang="en-US" sz="2000" dirty="0" err="1" smtClean="0"/>
              <a:t>PowerPivot</a:t>
            </a:r>
            <a:r>
              <a:rPr lang="en-US" sz="2000" dirty="0" smtClean="0"/>
              <a:t> – </a:t>
            </a:r>
            <a:r>
              <a:rPr lang="en-US" sz="2000" dirty="0" smtClean="0">
                <a:hlinkClick r:id="rId14"/>
              </a:rPr>
              <a:t>http://blogs.msdn.com/powerpivot</a:t>
            </a:r>
            <a:endParaRPr lang="en-US" sz="2000" dirty="0" smtClean="0"/>
          </a:p>
          <a:p>
            <a:pPr lvl="1"/>
            <a:r>
              <a:rPr lang="en-US" sz="2000" dirty="0" smtClean="0"/>
              <a:t>Learn </a:t>
            </a:r>
            <a:r>
              <a:rPr lang="en-US" sz="2000" dirty="0" err="1" smtClean="0"/>
              <a:t>PowerPivot</a:t>
            </a:r>
            <a:r>
              <a:rPr lang="en-US" sz="2000" dirty="0" smtClean="0"/>
              <a:t> – </a:t>
            </a:r>
            <a:r>
              <a:rPr lang="en-US" sz="2000" dirty="0" smtClean="0">
                <a:hlinkClick r:id="rId15"/>
              </a:rPr>
              <a:t>http://learnpowerpivot</a:t>
            </a:r>
            <a:endParaRPr lang="en-US" sz="2000" dirty="0" smtClean="0"/>
          </a:p>
          <a:p>
            <a:r>
              <a:rPr lang="en-US" sz="2400" dirty="0" smtClean="0"/>
              <a:t>Try out PerformancePoint in SharePoint 2010 – </a:t>
            </a:r>
            <a:r>
              <a:rPr lang="en-US" sz="2400" dirty="0" smtClean="0">
                <a:hlinkClick r:id="rId16"/>
              </a:rPr>
              <a:t>http://pps14</a:t>
            </a:r>
            <a:endParaRPr lang="en-US" sz="2400" dirty="0" smtClean="0"/>
          </a:p>
          <a:p>
            <a:endParaRPr lang="en-US" sz="2400" dirty="0"/>
          </a:p>
        </p:txBody>
      </p:sp>
    </p:spTree>
    <p:extLst>
      <p:ext uri="{BB962C8B-B14F-4D97-AF65-F5344CB8AC3E}">
        <p14:creationId xmlns:p14="http://schemas.microsoft.com/office/powerpoint/2010/main" val="372923833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What’s Next?</a:t>
            </a:r>
            <a:endParaRPr lang="en-US" dirty="0"/>
          </a:p>
        </p:txBody>
      </p:sp>
      <p:sp>
        <p:nvSpPr>
          <p:cNvPr id="4" name="Text Placeholder 3"/>
          <p:cNvSpPr>
            <a:spLocks noGrp="1"/>
          </p:cNvSpPr>
          <p:nvPr>
            <p:ph type="body" sz="quarter" idx="10"/>
          </p:nvPr>
        </p:nvSpPr>
        <p:spPr/>
        <p:txBody>
          <a:bodyPr/>
          <a:lstStyle/>
          <a:p>
            <a:r>
              <a:rPr lang="en-US" smtClean="0"/>
              <a:t>Follow, Tweet and Enter to </a:t>
            </a:r>
            <a:br>
              <a:rPr lang="en-US" smtClean="0"/>
            </a:br>
            <a:r>
              <a:rPr lang="en-US" smtClean="0"/>
              <a:t>win an Xbox Kinect Bundle</a:t>
            </a:r>
          </a:p>
          <a:p>
            <a:r>
              <a:rPr lang="en-US" smtClean="0"/>
              <a:t>GAME ON! Join us at the top </a:t>
            </a:r>
            <a:br>
              <a:rPr lang="en-US" smtClean="0"/>
            </a:br>
            <a:r>
              <a:rPr lang="en-US" smtClean="0"/>
              <a:t>of every hour at the BI booth to </a:t>
            </a:r>
            <a:br>
              <a:rPr lang="en-US" smtClean="0"/>
            </a:br>
            <a:r>
              <a:rPr lang="en-US" smtClean="0"/>
              <a:t>compete in the Crescent Puzzle </a:t>
            </a:r>
            <a:br>
              <a:rPr lang="en-US" smtClean="0"/>
            </a:br>
            <a:r>
              <a:rPr lang="en-US" smtClean="0"/>
              <a:t>Challenge and Win Prizes</a:t>
            </a:r>
          </a:p>
          <a:p>
            <a:r>
              <a:rPr lang="en-US" smtClean="0"/>
              <a:t>Sign up to be notified when </a:t>
            </a:r>
            <a:br>
              <a:rPr lang="en-US" smtClean="0"/>
            </a:br>
            <a:r>
              <a:rPr lang="en-US" smtClean="0"/>
              <a:t>the next CTP is available </a:t>
            </a:r>
            <a:br>
              <a:rPr lang="en-US" smtClean="0"/>
            </a:br>
            <a:r>
              <a:rPr lang="en-US" smtClean="0"/>
              <a:t>at: </a:t>
            </a:r>
            <a:r>
              <a:rPr lang="en-US" smtClean="0">
                <a:hlinkClick r:id="rId3"/>
              </a:rPr>
              <a:t>microsoft.com/sqlserver</a:t>
            </a:r>
            <a:endParaRPr lang="en-US" dirty="0"/>
          </a:p>
        </p:txBody>
      </p:sp>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7996913" y="647701"/>
            <a:ext cx="3188954" cy="3362500"/>
          </a:xfrm>
          <a:prstGeom prst="rect">
            <a:avLst/>
          </a:prstGeom>
          <a:noFill/>
          <a:ln>
            <a:noFill/>
          </a:ln>
        </p:spPr>
      </p:pic>
      <p:sp>
        <p:nvSpPr>
          <p:cNvPr id="11" name="Rectangle 10"/>
          <p:cNvSpPr/>
          <p:nvPr/>
        </p:nvSpPr>
        <p:spPr bwMode="blackGray">
          <a:xfrm>
            <a:off x="519113" y="1442633"/>
            <a:ext cx="8141211" cy="4923796"/>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wrap="square" lIns="0" tIns="0" rIns="0" bIns="0" anchor="t" anchorCtr="0"/>
          <a:lstStyle/>
          <a:p>
            <a:pPr marL="457200" indent="-457200" defTabSz="914099" fontAlgn="base">
              <a:spcBef>
                <a:spcPct val="0"/>
              </a:spcBef>
              <a:spcAft>
                <a:spcPts val="1800"/>
              </a:spcAft>
              <a:buFont typeface="Arial" pitchFamily="34" charset="0"/>
              <a:buChar char="•"/>
              <a:defRPr/>
            </a:pPr>
            <a:endParaRPr lang="en-US" sz="3200" dirty="0" smtClean="0">
              <a:gradFill>
                <a:gsLst>
                  <a:gs pos="0">
                    <a:schemeClr val="tx1"/>
                  </a:gs>
                  <a:gs pos="86000">
                    <a:schemeClr val="tx1"/>
                  </a:gs>
                </a:gsLst>
                <a:lin ang="5400000" scaled="0"/>
              </a:gradFill>
              <a:latin typeface="Segoe" pitchFamily="34" charset="0"/>
            </a:endParaRPr>
          </a:p>
        </p:txBody>
      </p:sp>
      <p:grpSp>
        <p:nvGrpSpPr>
          <p:cNvPr id="2" name="Group 1"/>
          <p:cNvGrpSpPr/>
          <p:nvPr/>
        </p:nvGrpSpPr>
        <p:grpSpPr>
          <a:xfrm>
            <a:off x="8098616" y="4944568"/>
            <a:ext cx="2909349" cy="1530916"/>
            <a:chOff x="8398508" y="5008068"/>
            <a:chExt cx="2909349" cy="1530916"/>
          </a:xfrm>
        </p:grpSpPr>
        <p:sp>
          <p:nvSpPr>
            <p:cNvPr id="10" name="Text Box 9"/>
            <p:cNvSpPr txBox="1">
              <a:spLocks noChangeArrowheads="1"/>
            </p:cNvSpPr>
            <p:nvPr/>
          </p:nvSpPr>
          <p:spPr bwMode="auto">
            <a:xfrm>
              <a:off x="9181368" y="5221785"/>
              <a:ext cx="212648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rPr>
                <a:t>@MicrosoftBI</a:t>
              </a:r>
              <a:endParaRPr kumimoji="0" lang="en-US" sz="48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endParaRPr>
            </a:p>
          </p:txBody>
        </p:sp>
        <p:pic>
          <p:nvPicPr>
            <p:cNvPr id="1036" name="Picture 12" descr="http://www.msdsprovider.com/images/twitter-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8508" y="5008068"/>
              <a:ext cx="781846" cy="7818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788" y="5848935"/>
              <a:ext cx="681285" cy="69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7" name="Text Box 9"/>
            <p:cNvSpPr txBox="1">
              <a:spLocks noChangeArrowheads="1"/>
            </p:cNvSpPr>
            <p:nvPr/>
          </p:nvSpPr>
          <p:spPr bwMode="auto">
            <a:xfrm>
              <a:off x="9181368" y="5959408"/>
              <a:ext cx="191312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dirty="0">
                  <a:gradFill>
                    <a:gsLst>
                      <a:gs pos="0">
                        <a:schemeClr val="tx1"/>
                      </a:gs>
                      <a:gs pos="100000">
                        <a:schemeClr val="tx1"/>
                      </a:gs>
                    </a:gsLst>
                    <a:lin ang="5400000" scaled="0"/>
                  </a:gradFill>
                  <a:latin typeface="Segoe"/>
                  <a:cs typeface="Arial" pitchFamily="34" charset="0"/>
                </a:rPr>
                <a:t>/</a:t>
              </a:r>
              <a:r>
                <a:rPr kumimoji="0" lang="en-US" sz="24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rPr>
                <a:t>MicrosoftBI</a:t>
              </a:r>
              <a:endParaRPr kumimoji="0" lang="en-US" sz="48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endParaRPr>
            </a:p>
          </p:txBody>
        </p:sp>
      </p:grpSp>
      <p:sp>
        <p:nvSpPr>
          <p:cNvPr id="38" name="Text Box 9"/>
          <p:cNvSpPr txBox="1">
            <a:spLocks noChangeArrowheads="1"/>
          </p:cNvSpPr>
          <p:nvPr/>
        </p:nvSpPr>
        <p:spPr bwMode="auto">
          <a:xfrm>
            <a:off x="7908896" y="4345587"/>
            <a:ext cx="3288789" cy="430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rPr>
              <a:t>Join the Conversation</a:t>
            </a:r>
            <a:endParaRPr kumimoji="0" lang="en-US" sz="4800" i="0" u="none" strike="noStrike" cap="none" normalizeH="0" baseline="0" dirty="0" smtClean="0">
              <a:ln>
                <a:noFill/>
              </a:ln>
              <a:gradFill>
                <a:gsLst>
                  <a:gs pos="0">
                    <a:schemeClr val="tx1"/>
                  </a:gs>
                  <a:gs pos="100000">
                    <a:schemeClr val="tx1"/>
                  </a:gs>
                </a:gsLst>
                <a:lin ang="5400000" scaled="0"/>
              </a:gradFill>
              <a:effectLst/>
              <a:latin typeface="Segoe"/>
              <a:cs typeface="Arial" pitchFamily="34" charset="0"/>
            </a:endParaRPr>
          </a:p>
        </p:txBody>
      </p:sp>
      <p:sp>
        <p:nvSpPr>
          <p:cNvPr id="39"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cxnSp>
        <p:nvCxnSpPr>
          <p:cNvPr id="40" name="Straight Connector 39"/>
          <p:cNvCxnSpPr/>
          <p:nvPr/>
        </p:nvCxnSpPr>
        <p:spPr>
          <a:xfrm>
            <a:off x="7908896" y="4814656"/>
            <a:ext cx="328878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88175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19112" y="228600"/>
            <a:ext cx="11149013" cy="1107996"/>
          </a:xfrm>
        </p:spPr>
        <p:txBody>
          <a:bodyPr/>
          <a:lstStyle/>
          <a:p>
            <a:r>
              <a:rPr lang="en-US" dirty="0" smtClean="0"/>
              <a:t>Integration with SharePoint 2007 &amp; 2010</a:t>
            </a:r>
            <a:br>
              <a:rPr lang="en-US" dirty="0" smtClean="0"/>
            </a:br>
            <a:r>
              <a:rPr lang="en-US" sz="3600" dirty="0" smtClean="0">
                <a:solidFill>
                  <a:schemeClr val="accent1"/>
                </a:solidFill>
              </a:rPr>
              <a:t>SQL SERVER 2005 SP2, 2008, 2008 R2 </a:t>
            </a:r>
            <a:endParaRPr lang="en-US" sz="3600" dirty="0">
              <a:solidFill>
                <a:schemeClr val="accent1"/>
              </a:solidFill>
            </a:endParaRPr>
          </a:p>
        </p:txBody>
      </p:sp>
      <p:sp>
        <p:nvSpPr>
          <p:cNvPr id="5" name="Content Placeholder 2"/>
          <p:cNvSpPr txBox="1">
            <a:spLocks/>
          </p:cNvSpPr>
          <p:nvPr/>
        </p:nvSpPr>
        <p:spPr>
          <a:xfrm>
            <a:off x="418808" y="1493519"/>
            <a:ext cx="11149013" cy="1325881"/>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gradFill>
                  <a:gsLst>
                    <a:gs pos="0">
                      <a:schemeClr val="tx1"/>
                    </a:gs>
                    <a:gs pos="100000">
                      <a:schemeClr val="tx1"/>
                    </a:gs>
                  </a:gsLst>
                  <a:lin ang="5400000" scaled="0"/>
                </a:gradFill>
              </a:rPr>
              <a:t>Seamless authoring, publishing, viewing in full-page or dashboards, management, and delivery of reports </a:t>
            </a:r>
            <a:r>
              <a:rPr lang="en-US" dirty="0" smtClean="0">
                <a:gradFill>
                  <a:gsLst>
                    <a:gs pos="0">
                      <a:schemeClr val="tx1"/>
                    </a:gs>
                    <a:gs pos="100000">
                      <a:schemeClr val="tx1"/>
                    </a:gs>
                  </a:gsLst>
                  <a:lin ang="5400000" scaled="0"/>
                </a:gradFill>
              </a:rPr>
              <a:t>with SharePoint 2007 and 2010.</a:t>
            </a:r>
            <a:endParaRPr lang="en-US" dirty="0" smtClean="0"/>
          </a:p>
        </p:txBody>
      </p:sp>
      <p:sp>
        <p:nvSpPr>
          <p:cNvPr id="7" name="Content Placeholder 2"/>
          <p:cNvSpPr txBox="1">
            <a:spLocks/>
          </p:cNvSpPr>
          <p:nvPr/>
        </p:nvSpPr>
        <p:spPr>
          <a:xfrm>
            <a:off x="418808" y="3611879"/>
            <a:ext cx="11149013" cy="882111"/>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gradFill>
                  <a:gsLst>
                    <a:gs pos="0">
                      <a:schemeClr val="tx1"/>
                    </a:gs>
                    <a:gs pos="100000">
                      <a:schemeClr val="tx1"/>
                    </a:gs>
                  </a:gsLst>
                  <a:lin ang="5400000" scaled="0"/>
                </a:gradFill>
              </a:rPr>
              <a:t>Leverage WSS or MOSS collaboration , workflow, AAM capabilities with rich reporting</a:t>
            </a:r>
            <a:endParaRPr lang="en-US" dirty="0" smtClean="0"/>
          </a:p>
        </p:txBody>
      </p:sp>
      <p:sp>
        <p:nvSpPr>
          <p:cNvPr id="8" name="Content Placeholder 2"/>
          <p:cNvSpPr txBox="1">
            <a:spLocks/>
          </p:cNvSpPr>
          <p:nvPr/>
        </p:nvSpPr>
        <p:spPr>
          <a:xfrm>
            <a:off x="418808" y="4602479"/>
            <a:ext cx="11149013" cy="882111"/>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gradFill>
                  <a:gsLst>
                    <a:gs pos="0">
                      <a:schemeClr val="tx1"/>
                    </a:gs>
                    <a:gs pos="100000">
                      <a:schemeClr val="tx1"/>
                    </a:gs>
                  </a:gsLst>
                  <a:lin ang="5400000" scaled="0"/>
                </a:gradFill>
              </a:rPr>
              <a:t>Shared security principles across Reporting Services &amp; WSS or MOSS</a:t>
            </a:r>
            <a:endParaRPr lang="en-US" dirty="0" smtClean="0"/>
          </a:p>
        </p:txBody>
      </p:sp>
      <p:sp>
        <p:nvSpPr>
          <p:cNvPr id="9" name="Content Placeholder 2"/>
          <p:cNvSpPr txBox="1">
            <a:spLocks/>
          </p:cNvSpPr>
          <p:nvPr/>
        </p:nvSpPr>
        <p:spPr>
          <a:xfrm>
            <a:off x="418808" y="5593079"/>
            <a:ext cx="11149013" cy="670561"/>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chemeClr val="tx1"/>
                    </a:gs>
                    <a:gs pos="100000">
                      <a:schemeClr val="tx1"/>
                    </a:gs>
                  </a:gsLst>
                  <a:lin ang="5400000" scaled="0"/>
                </a:gradFill>
              </a:rPr>
              <a:t>Access 2010 services reporting engine</a:t>
            </a:r>
            <a:endParaRPr lang="en-US" dirty="0" smtClean="0"/>
          </a:p>
        </p:txBody>
      </p:sp>
      <p:sp>
        <p:nvSpPr>
          <p:cNvPr id="10" name="Content Placeholder 2"/>
          <p:cNvSpPr txBox="1">
            <a:spLocks/>
          </p:cNvSpPr>
          <p:nvPr/>
        </p:nvSpPr>
        <p:spPr>
          <a:xfrm>
            <a:off x="418808" y="2941319"/>
            <a:ext cx="11149013" cy="882111"/>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chemeClr val="tx1"/>
                    </a:gs>
                    <a:gs pos="100000">
                      <a:schemeClr val="tx1"/>
                    </a:gs>
                  </a:gsLst>
                  <a:lin ang="5400000" scaled="0"/>
                </a:gradFill>
              </a:rPr>
              <a:t>Full SSRS manageability support </a:t>
            </a:r>
            <a:endParaRPr lang="en-US" dirty="0" smtClean="0"/>
          </a:p>
        </p:txBody>
      </p:sp>
      <p:sp>
        <p:nvSpPr>
          <p:cNvPr id="11" name="Content Placeholder 2"/>
          <p:cNvSpPr txBox="1">
            <a:spLocks/>
          </p:cNvSpPr>
          <p:nvPr/>
        </p:nvSpPr>
        <p:spPr>
          <a:xfrm>
            <a:off x="418808" y="6172199"/>
            <a:ext cx="11149013" cy="670561"/>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gradFill>
                  <a:gsLst>
                    <a:gs pos="0">
                      <a:schemeClr val="tx1"/>
                    </a:gs>
                    <a:gs pos="100000">
                      <a:schemeClr val="tx1"/>
                    </a:gs>
                  </a:gsLst>
                  <a:lin ang="5400000" scaled="0"/>
                </a:gradFill>
              </a:rPr>
              <a:t>SharePoint List data extension</a:t>
            </a:r>
            <a:endParaRPr lang="en-US" dirty="0" smtClean="0"/>
          </a:p>
        </p:txBody>
      </p:sp>
    </p:spTree>
    <p:extLst>
      <p:ext uri="{BB962C8B-B14F-4D97-AF65-F5344CB8AC3E}">
        <p14:creationId xmlns:p14="http://schemas.microsoft.com/office/powerpoint/2010/main" val="10603031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65831457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81917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53121298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Denali Reporting and Alerting</a:t>
            </a:r>
            <a:endParaRPr lang="en-US" dirty="0"/>
          </a:p>
        </p:txBody>
      </p:sp>
      <p:sp>
        <p:nvSpPr>
          <p:cNvPr id="44" name="Round Same Side Corner Rectangle 43"/>
          <p:cNvSpPr/>
          <p:nvPr/>
        </p:nvSpPr>
        <p:spPr bwMode="auto">
          <a:xfrm rot="10800000">
            <a:off x="8248711" y="3033630"/>
            <a:ext cx="3559137" cy="3043320"/>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48" name="Round Same Side Corner Rectangle 47"/>
          <p:cNvSpPr/>
          <p:nvPr/>
        </p:nvSpPr>
        <p:spPr bwMode="auto">
          <a:xfrm rot="10800000">
            <a:off x="4407814" y="3033630"/>
            <a:ext cx="3559137" cy="3043320"/>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49" name="Round Same Side Corner Rectangle 48"/>
          <p:cNvSpPr/>
          <p:nvPr/>
        </p:nvSpPr>
        <p:spPr bwMode="auto">
          <a:xfrm rot="10800000">
            <a:off x="510226" y="3033630"/>
            <a:ext cx="3559137" cy="3043320"/>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0" name="Rectangle 49"/>
          <p:cNvSpPr/>
          <p:nvPr/>
        </p:nvSpPr>
        <p:spPr bwMode="auto">
          <a:xfrm>
            <a:off x="0" y="1133063"/>
            <a:ext cx="12188825" cy="1893010"/>
          </a:xfrm>
          <a:prstGeom prst="rect">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3" name="Rectangle 52"/>
          <p:cNvSpPr/>
          <p:nvPr/>
        </p:nvSpPr>
        <p:spPr bwMode="auto">
          <a:xfrm>
            <a:off x="0" y="1209425"/>
            <a:ext cx="12188825" cy="1762376"/>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5" name="Round Same Side Corner Rectangle 54"/>
          <p:cNvSpPr/>
          <p:nvPr/>
        </p:nvSpPr>
        <p:spPr bwMode="auto">
          <a:xfrm>
            <a:off x="8248711" y="884616"/>
            <a:ext cx="3555074" cy="2068135"/>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latin typeface="Segoe" pitchFamily="34" charset="0"/>
            </a:endParaRPr>
          </a:p>
        </p:txBody>
      </p:sp>
      <p:sp>
        <p:nvSpPr>
          <p:cNvPr id="56" name="Round Same Side Corner Rectangle 55"/>
          <p:cNvSpPr/>
          <p:nvPr/>
        </p:nvSpPr>
        <p:spPr bwMode="auto">
          <a:xfrm>
            <a:off x="4407814" y="884616"/>
            <a:ext cx="3555074" cy="2068135"/>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latin typeface="Segoe" pitchFamily="34" charset="0"/>
            </a:endParaRPr>
          </a:p>
        </p:txBody>
      </p:sp>
      <p:sp>
        <p:nvSpPr>
          <p:cNvPr id="57" name="Round Same Side Corner Rectangle 56"/>
          <p:cNvSpPr/>
          <p:nvPr/>
        </p:nvSpPr>
        <p:spPr bwMode="auto">
          <a:xfrm>
            <a:off x="510226" y="884616"/>
            <a:ext cx="3555074" cy="2068135"/>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latin typeface="Segoe" pitchFamily="34" charset="0"/>
            </a:endParaRPr>
          </a:p>
        </p:txBody>
      </p:sp>
      <p:sp>
        <p:nvSpPr>
          <p:cNvPr id="59" name="Rectangle 58"/>
          <p:cNvSpPr/>
          <p:nvPr/>
        </p:nvSpPr>
        <p:spPr>
          <a:xfrm>
            <a:off x="8243989" y="3114579"/>
            <a:ext cx="3555074" cy="2123658"/>
          </a:xfrm>
          <a:prstGeom prst="rect">
            <a:avLst/>
          </a:prstGeom>
        </p:spPr>
        <p:txBody>
          <a:bodyPr wrap="square">
            <a:spAutoFit/>
          </a:bodyPr>
          <a:lstStyle/>
          <a:p>
            <a:pPr marL="230188" lvl="1" indent="-230188" defTabSz="914099">
              <a:spcBef>
                <a:spcPts val="600"/>
              </a:spcBef>
              <a:spcAft>
                <a:spcPts val="600"/>
              </a:spcAft>
              <a:buClr>
                <a:schemeClr val="tx1">
                  <a:lumMod val="85000"/>
                  <a:lumOff val="15000"/>
                </a:schemeClr>
              </a:buClr>
              <a:buSzPct val="120000"/>
              <a:buFont typeface="Arial" pitchFamily="34" charset="0"/>
              <a:buChar char="•"/>
              <a:defRPr/>
            </a:pPr>
            <a:r>
              <a:rPr lang="en-US" sz="1600" dirty="0" smtClean="0">
                <a:solidFill>
                  <a:schemeClr val="bg1"/>
                </a:solidFill>
                <a:latin typeface="Segoe" charset="0"/>
              </a:rPr>
              <a:t>Enabled as SharePoint Shared Service</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Built-in scale-out for RS Service Apps</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SharePoint Cross-farm reporting </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Integrated backup &amp; recovery, ULS logging, PowerShell etc.</a:t>
            </a:r>
          </a:p>
        </p:txBody>
      </p:sp>
      <p:sp>
        <p:nvSpPr>
          <p:cNvPr id="60" name="TextBox 59"/>
          <p:cNvSpPr txBox="1"/>
          <p:nvPr/>
        </p:nvSpPr>
        <p:spPr>
          <a:xfrm>
            <a:off x="4397838" y="3114578"/>
            <a:ext cx="3555074" cy="2733772"/>
          </a:xfrm>
          <a:prstGeom prst="rect">
            <a:avLst/>
          </a:prstGeom>
          <a:noFill/>
        </p:spPr>
        <p:txBody>
          <a:bodyPr wrap="square" rtlCol="0">
            <a:noAutofit/>
          </a:bodyPr>
          <a:lstStyle/>
          <a:p>
            <a:pPr marL="230188" lvl="1" indent="-230188" defTabSz="914099">
              <a:spcBef>
                <a:spcPts val="600"/>
              </a:spcBef>
              <a:spcAft>
                <a:spcPts val="600"/>
              </a:spcAft>
              <a:buClr>
                <a:schemeClr val="tx1">
                  <a:lumMod val="85000"/>
                  <a:lumOff val="15000"/>
                </a:schemeClr>
              </a:buClr>
              <a:buSzPct val="120000"/>
              <a:buFont typeface="Arial" pitchFamily="34" charset="0"/>
              <a:buChar char="•"/>
              <a:defRPr/>
            </a:pPr>
            <a:r>
              <a:rPr lang="en-US" sz="1600" dirty="0" smtClean="0">
                <a:solidFill>
                  <a:schemeClr val="bg1"/>
                </a:solidFill>
                <a:latin typeface="Segoe" charset="0"/>
              </a:rPr>
              <a:t>End User Alerting</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Defined from within operational or </a:t>
            </a:r>
            <a:br>
              <a:rPr lang="en-US" sz="1400" dirty="0" smtClean="0">
                <a:solidFill>
                  <a:schemeClr val="bg1"/>
                </a:solidFill>
                <a:latin typeface="Segoe" charset="0"/>
              </a:rPr>
            </a:br>
            <a:r>
              <a:rPr lang="en-US" sz="1400" dirty="0" smtClean="0">
                <a:solidFill>
                  <a:schemeClr val="bg1"/>
                </a:solidFill>
                <a:latin typeface="Segoe" charset="0"/>
              </a:rPr>
              <a:t>ad-hoc reports</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Intuitive Alert rules</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Alerts self-managed through SharePoint</a:t>
            </a:r>
          </a:p>
          <a:p>
            <a:pPr marL="57168"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600" dirty="0">
                <a:solidFill>
                  <a:schemeClr val="bg1"/>
                </a:solidFill>
                <a:latin typeface="Segoe" charset="0"/>
              </a:rPr>
              <a:t>XLS/Word </a:t>
            </a:r>
            <a:r>
              <a:rPr lang="en-US" sz="1600" dirty="0" smtClean="0">
                <a:solidFill>
                  <a:schemeClr val="bg1"/>
                </a:solidFill>
                <a:latin typeface="Segoe" charset="0"/>
              </a:rPr>
              <a:t>2007/2010</a:t>
            </a:r>
            <a:endParaRPr lang="en-US" sz="1600" dirty="0">
              <a:solidFill>
                <a:schemeClr val="bg1"/>
              </a:solidFill>
              <a:latin typeface="Segoe" charset="0"/>
            </a:endParaRPr>
          </a:p>
        </p:txBody>
      </p:sp>
      <p:sp>
        <p:nvSpPr>
          <p:cNvPr id="61" name="TextBox 60"/>
          <p:cNvSpPr txBox="1"/>
          <p:nvPr/>
        </p:nvSpPr>
        <p:spPr>
          <a:xfrm>
            <a:off x="504451" y="3114579"/>
            <a:ext cx="3555075" cy="2046694"/>
          </a:xfrm>
          <a:prstGeom prst="rect">
            <a:avLst/>
          </a:prstGeom>
          <a:noFill/>
        </p:spPr>
        <p:txBody>
          <a:bodyPr wrap="square" lIns="91420" tIns="45710" rIns="91420" bIns="45710" rtlCol="0">
            <a:spAutoFit/>
          </a:bodyPr>
          <a:lstStyle/>
          <a:p>
            <a:pPr marL="230188" lvl="1" indent="-230188" defTabSz="914099">
              <a:spcBef>
                <a:spcPts val="600"/>
              </a:spcBef>
              <a:spcAft>
                <a:spcPts val="600"/>
              </a:spcAft>
              <a:buClr>
                <a:schemeClr val="tx1">
                  <a:lumMod val="85000"/>
                  <a:lumOff val="15000"/>
                </a:schemeClr>
              </a:buClr>
              <a:buSzPct val="120000"/>
              <a:buFont typeface="Arial" pitchFamily="34" charset="0"/>
              <a:buChar char="•"/>
              <a:defRPr/>
            </a:pPr>
            <a:r>
              <a:rPr lang="en-US" sz="1600" dirty="0" smtClean="0">
                <a:solidFill>
                  <a:schemeClr val="bg1"/>
                </a:solidFill>
                <a:latin typeface="Segoe" charset="0"/>
              </a:rPr>
              <a:t>Project “Crescent”</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Highly visual design experience</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Rich metadata-driven interactivity</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Presentation-ready </a:t>
            </a:r>
            <a:br>
              <a:rPr lang="en-US" sz="1400" dirty="0" smtClean="0">
                <a:solidFill>
                  <a:schemeClr val="bg1"/>
                </a:solidFill>
                <a:latin typeface="Segoe" charset="0"/>
              </a:rPr>
            </a:br>
            <a:r>
              <a:rPr lang="en-US" sz="1400" dirty="0" smtClean="0">
                <a:solidFill>
                  <a:schemeClr val="bg1"/>
                </a:solidFill>
                <a:latin typeface="Segoe" charset="0"/>
              </a:rPr>
              <a:t>at all times</a:t>
            </a:r>
          </a:p>
          <a:p>
            <a:pPr marL="230188" lvl="1" indent="-230188" defTabSz="914099">
              <a:spcBef>
                <a:spcPts val="600"/>
              </a:spcBef>
              <a:spcAft>
                <a:spcPts val="600"/>
              </a:spcAft>
              <a:buClr>
                <a:schemeClr val="tx1">
                  <a:lumMod val="85000"/>
                  <a:lumOff val="15000"/>
                </a:schemeClr>
              </a:buClr>
              <a:buSzPct val="120000"/>
              <a:buFont typeface="Arial" pitchFamily="34" charset="0"/>
              <a:buChar char="•"/>
              <a:defRPr/>
            </a:pPr>
            <a:endParaRPr lang="en-US" sz="1500" dirty="0">
              <a:solidFill>
                <a:schemeClr val="bg1"/>
              </a:solidFill>
              <a:latin typeface="Segoe" charset="0"/>
            </a:endParaRPr>
          </a:p>
        </p:txBody>
      </p:sp>
      <p:sp>
        <p:nvSpPr>
          <p:cNvPr id="78" name="Rectangle 77"/>
          <p:cNvSpPr/>
          <p:nvPr/>
        </p:nvSpPr>
        <p:spPr>
          <a:xfrm>
            <a:off x="8265547" y="1251855"/>
            <a:ext cx="3533911" cy="335989"/>
          </a:xfrm>
          <a:prstGeom prst="rect">
            <a:avLst/>
          </a:prstGeom>
        </p:spPr>
        <p:txBody>
          <a:bodyPr wrap="square">
            <a:spAutoFit/>
          </a:bodyPr>
          <a:lstStyle/>
          <a:p>
            <a:pPr algn="ctr">
              <a:lnSpc>
                <a:spcPts val="1900"/>
              </a:lnSpc>
              <a:defRPr/>
            </a:pPr>
            <a:r>
              <a:rPr lang="en-US" sz="1500" b="1" kern="0" dirty="0" smtClean="0">
                <a:ln w="18415" cmpd="sng">
                  <a:noFill/>
                  <a:prstDash val="solid"/>
                </a:ln>
                <a:solidFill>
                  <a:schemeClr val="bg1"/>
                </a:solidFill>
              </a:rPr>
              <a:t>Increase efficiency</a:t>
            </a:r>
          </a:p>
        </p:txBody>
      </p:sp>
      <p:sp>
        <p:nvSpPr>
          <p:cNvPr id="79" name="Rectangle 78"/>
          <p:cNvSpPr/>
          <p:nvPr/>
        </p:nvSpPr>
        <p:spPr>
          <a:xfrm>
            <a:off x="4417602" y="1251854"/>
            <a:ext cx="3543224" cy="579646"/>
          </a:xfrm>
          <a:prstGeom prst="rect">
            <a:avLst/>
          </a:prstGeom>
        </p:spPr>
        <p:txBody>
          <a:bodyPr wrap="square">
            <a:spAutoFit/>
          </a:bodyPr>
          <a:lstStyle/>
          <a:p>
            <a:pPr marL="119063" algn="ctr">
              <a:lnSpc>
                <a:spcPts val="1900"/>
              </a:lnSpc>
              <a:defRPr/>
            </a:pPr>
            <a:r>
              <a:rPr lang="en-US" sz="1500" b="1" kern="0" dirty="0" smtClean="0">
                <a:ln w="18415" cmpd="sng">
                  <a:noFill/>
                  <a:prstDash val="solid"/>
                </a:ln>
                <a:solidFill>
                  <a:schemeClr val="bg1"/>
                </a:solidFill>
              </a:rPr>
              <a:t>Increase Productivity Proactive Intelligence</a:t>
            </a:r>
          </a:p>
        </p:txBody>
      </p:sp>
      <p:sp>
        <p:nvSpPr>
          <p:cNvPr id="31" name="Freeform 5"/>
          <p:cNvSpPr>
            <a:spLocks/>
          </p:cNvSpPr>
          <p:nvPr/>
        </p:nvSpPr>
        <p:spPr bwMode="auto">
          <a:xfrm>
            <a:off x="493028" y="6219825"/>
            <a:ext cx="11314897" cy="419100"/>
          </a:xfrm>
          <a:prstGeom prst="roundRect">
            <a:avLst>
              <a:gd name="adj" fmla="val 26373"/>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20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2" name="Rectangle 31"/>
          <p:cNvSpPr/>
          <p:nvPr/>
        </p:nvSpPr>
        <p:spPr>
          <a:xfrm>
            <a:off x="4242741" y="6244709"/>
            <a:ext cx="3815467" cy="369332"/>
          </a:xfrm>
          <a:prstGeom prst="rect">
            <a:avLst/>
          </a:prstGeom>
        </p:spPr>
        <p:txBody>
          <a:bodyPr wrap="none">
            <a:spAutoFit/>
          </a:bodyPr>
          <a:lstStyle/>
          <a:p>
            <a:pPr lvl="0" algn="ctr" defTabSz="914400">
              <a:defRPr/>
            </a:pPr>
            <a:r>
              <a:rPr lang="en-US" kern="0" spc="-150" dirty="0" smtClean="0">
                <a:ln w="3175">
                  <a:noFill/>
                </a:ln>
                <a:solidFill>
                  <a:schemeClr val="bg1"/>
                </a:solidFill>
                <a:latin typeface="Segoe UI Semibold" pitchFamily="34" charset="0"/>
                <a:cs typeface="Arial" charset="0"/>
                <a:sym typeface="Wingdings" pitchFamily="2" charset="2"/>
              </a:rPr>
              <a:t>Managed Self Service BI    –    Corporate BI</a:t>
            </a:r>
            <a:endParaRPr lang="en-US" kern="0" dirty="0">
              <a:solidFill>
                <a:schemeClr val="bg1"/>
              </a:solidFill>
              <a:latin typeface="Segoe UI Semibold"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00" y="1363133"/>
            <a:ext cx="3415880" cy="1921932"/>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818" y="1482566"/>
            <a:ext cx="2708625" cy="152220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9051" y="1566334"/>
            <a:ext cx="1873464" cy="1405462"/>
          </a:xfrm>
          <a:prstGeom prst="rect">
            <a:avLst/>
          </a:prstGeom>
        </p:spPr>
      </p:pic>
      <p:sp>
        <p:nvSpPr>
          <p:cNvPr id="77" name="Rectangle 76"/>
          <p:cNvSpPr/>
          <p:nvPr/>
        </p:nvSpPr>
        <p:spPr>
          <a:xfrm>
            <a:off x="513813" y="1251855"/>
            <a:ext cx="3536433" cy="323165"/>
          </a:xfrm>
          <a:prstGeom prst="rect">
            <a:avLst/>
          </a:prstGeom>
        </p:spPr>
        <p:txBody>
          <a:bodyPr wrap="square" anchor="ctr">
            <a:spAutoFit/>
          </a:bodyPr>
          <a:lstStyle/>
          <a:p>
            <a:pPr algn="ctr">
              <a:lnSpc>
                <a:spcPts val="1800"/>
              </a:lnSpc>
              <a:defRPr/>
            </a:pPr>
            <a:r>
              <a:rPr lang="en-US" sz="1500" b="1" kern="0" dirty="0" smtClean="0">
                <a:ln w="18415" cmpd="sng">
                  <a:noFill/>
                  <a:prstDash val="solid"/>
                </a:ln>
                <a:solidFill>
                  <a:schemeClr val="bg1"/>
                </a:solidFill>
              </a:rPr>
              <a:t>Empower users</a:t>
            </a:r>
          </a:p>
        </p:txBody>
      </p:sp>
    </p:spTree>
    <p:extLst>
      <p:ext uri="{BB962C8B-B14F-4D97-AF65-F5344CB8AC3E}">
        <p14:creationId xmlns:p14="http://schemas.microsoft.com/office/powerpoint/2010/main" val="187457903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lvl="0"/>
            <a:r>
              <a:rPr lang="en-US" smtClean="0"/>
              <a:t>Increase Efficiency</a:t>
            </a:r>
            <a:endParaRPr lang="en-US" dirty="0"/>
          </a:p>
        </p:txBody>
      </p:sp>
      <p:grpSp>
        <p:nvGrpSpPr>
          <p:cNvPr id="2" name="Group 77"/>
          <p:cNvGrpSpPr/>
          <p:nvPr/>
        </p:nvGrpSpPr>
        <p:grpSpPr>
          <a:xfrm>
            <a:off x="13320435" y="1528970"/>
            <a:ext cx="3403848" cy="1070974"/>
            <a:chOff x="5908607" y="1611266"/>
            <a:chExt cx="2320993" cy="973438"/>
          </a:xfrm>
        </p:grpSpPr>
        <p:grpSp>
          <p:nvGrpSpPr>
            <p:cNvPr id="3" name="Group 70"/>
            <p:cNvGrpSpPr/>
            <p:nvPr/>
          </p:nvGrpSpPr>
          <p:grpSpPr>
            <a:xfrm>
              <a:off x="6707183" y="1611266"/>
              <a:ext cx="729937" cy="732642"/>
              <a:chOff x="5344217" y="-1135586"/>
              <a:chExt cx="1131392" cy="1135586"/>
            </a:xfrm>
          </p:grpSpPr>
          <p:sp>
            <p:nvSpPr>
              <p:cNvPr id="68" name="Oval 67"/>
              <p:cNvSpPr/>
              <p:nvPr/>
            </p:nvSpPr>
            <p:spPr bwMode="auto">
              <a:xfrm>
                <a:off x="5344217" y="-1135586"/>
                <a:ext cx="1131392" cy="1135586"/>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pic>
            <p:nvPicPr>
              <p:cNvPr id="15361" name="Picture 1" descr="D:\DVD_ART36\Artwork_Imagery\Brand Photos\Scenarios\FY09 Office Brand - No_exp\man working office cell phone.png"/>
              <p:cNvPicPr>
                <a:picLocks noChangeAspect="1" noChangeArrowheads="1"/>
              </p:cNvPicPr>
              <p:nvPr/>
            </p:nvPicPr>
            <p:blipFill>
              <a:blip r:embed="rId3" cstate="print"/>
              <a:srcRect/>
              <a:stretch>
                <a:fillRect/>
              </a:stretch>
            </p:blipFill>
            <p:spPr bwMode="auto">
              <a:xfrm>
                <a:off x="5372650" y="-1088771"/>
                <a:ext cx="1044024" cy="1052195"/>
              </a:xfrm>
              <a:prstGeom prst="ellipse">
                <a:avLst/>
              </a:prstGeom>
              <a:noFill/>
            </p:spPr>
          </p:pic>
        </p:grpSp>
        <p:grpSp>
          <p:nvGrpSpPr>
            <p:cNvPr id="4" name="Group 69"/>
            <p:cNvGrpSpPr/>
            <p:nvPr/>
          </p:nvGrpSpPr>
          <p:grpSpPr>
            <a:xfrm>
              <a:off x="7499663" y="1794146"/>
              <a:ext cx="729937" cy="732642"/>
              <a:chOff x="7599737" y="-1135586"/>
              <a:chExt cx="1131392" cy="1135586"/>
            </a:xfrm>
          </p:grpSpPr>
          <p:sp>
            <p:nvSpPr>
              <p:cNvPr id="69" name="Oval 68"/>
              <p:cNvSpPr/>
              <p:nvPr/>
            </p:nvSpPr>
            <p:spPr bwMode="auto">
              <a:xfrm>
                <a:off x="7599737" y="-1135586"/>
                <a:ext cx="1131392" cy="1135586"/>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pic>
            <p:nvPicPr>
              <p:cNvPr id="15363" name="Picture 3" descr="D:\DVD_ART36\Artwork_Imagery\Brand Photos\Scenarios\FY09 Office Brand - No_exp\men woman office meeting working laptop .png"/>
              <p:cNvPicPr>
                <a:picLocks noChangeAspect="1" noChangeArrowheads="1"/>
              </p:cNvPicPr>
              <p:nvPr/>
            </p:nvPicPr>
            <p:blipFill>
              <a:blip r:embed="rId4" cstate="print"/>
              <a:srcRect/>
              <a:stretch>
                <a:fillRect/>
              </a:stretch>
            </p:blipFill>
            <p:spPr bwMode="auto">
              <a:xfrm>
                <a:off x="7647779" y="-1088771"/>
                <a:ext cx="1068118" cy="1052195"/>
              </a:xfrm>
              <a:prstGeom prst="ellipse">
                <a:avLst/>
              </a:prstGeom>
              <a:noFill/>
            </p:spPr>
          </p:pic>
        </p:grpSp>
        <p:grpSp>
          <p:nvGrpSpPr>
            <p:cNvPr id="5" name="Group 71"/>
            <p:cNvGrpSpPr/>
            <p:nvPr/>
          </p:nvGrpSpPr>
          <p:grpSpPr>
            <a:xfrm>
              <a:off x="5908607" y="1848366"/>
              <a:ext cx="729937" cy="736338"/>
              <a:chOff x="3838505" y="-937786"/>
              <a:chExt cx="1131392" cy="1141314"/>
            </a:xfrm>
          </p:grpSpPr>
          <p:sp>
            <p:nvSpPr>
              <p:cNvPr id="67" name="Oval 66"/>
              <p:cNvSpPr/>
              <p:nvPr/>
            </p:nvSpPr>
            <p:spPr bwMode="auto">
              <a:xfrm>
                <a:off x="3838505" y="-937786"/>
                <a:ext cx="1131392" cy="1135586"/>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pic>
            <p:nvPicPr>
              <p:cNvPr id="15362" name="Picture 2" descr="D:\DVD_ART36\Artwork_Imagery\Brand Photos\Scenarios\FY09 Office Brand - No_exp\man working office computer phone.png"/>
              <p:cNvPicPr>
                <a:picLocks noChangeAspect="1" noChangeArrowheads="1"/>
              </p:cNvPicPr>
              <p:nvPr/>
            </p:nvPicPr>
            <p:blipFill>
              <a:blip r:embed="rId5" cstate="print"/>
              <a:srcRect/>
              <a:stretch>
                <a:fillRect/>
              </a:stretch>
            </p:blipFill>
            <p:spPr bwMode="auto">
              <a:xfrm>
                <a:off x="3871023" y="-893435"/>
                <a:ext cx="1084082" cy="1096963"/>
              </a:xfrm>
              <a:prstGeom prst="ellipse">
                <a:avLst/>
              </a:prstGeom>
              <a:noFill/>
            </p:spPr>
          </p:pic>
        </p:grpSp>
      </p:grpSp>
      <p:grpSp>
        <p:nvGrpSpPr>
          <p:cNvPr id="6" name="Group 76"/>
          <p:cNvGrpSpPr/>
          <p:nvPr/>
        </p:nvGrpSpPr>
        <p:grpSpPr>
          <a:xfrm>
            <a:off x="14378828" y="2426452"/>
            <a:ext cx="1311581" cy="783092"/>
            <a:chOff x="6948883" y="1618732"/>
            <a:chExt cx="774244" cy="616199"/>
          </a:xfrm>
        </p:grpSpPr>
        <p:pic>
          <p:nvPicPr>
            <p:cNvPr id="73" name="Picture 2" descr="c:\users\eva.ADI\Desktop\DVD36\DVD_ART36\Artwork_Imagery\Icons - Illustrations\_ REAL VISTA STYLE\database.png"/>
            <p:cNvPicPr>
              <a:picLocks noChangeAspect="1" noChangeArrowheads="1"/>
            </p:cNvPicPr>
            <p:nvPr/>
          </p:nvPicPr>
          <p:blipFill>
            <a:blip r:embed="rId6" cstate="print"/>
            <a:srcRect/>
            <a:stretch>
              <a:fillRect/>
            </a:stretch>
          </p:blipFill>
          <p:spPr bwMode="auto">
            <a:xfrm>
              <a:off x="7185949" y="1618732"/>
              <a:ext cx="384778" cy="384777"/>
            </a:xfrm>
            <a:prstGeom prst="rect">
              <a:avLst/>
            </a:prstGeom>
            <a:noFill/>
            <a:effectLst>
              <a:outerShdw blurRad="63500" sx="102000" sy="102000" algn="ctr" rotWithShape="0">
                <a:prstClr val="black">
                  <a:alpha val="40000"/>
                </a:prstClr>
              </a:outerShdw>
            </a:effectLst>
          </p:spPr>
        </p:pic>
        <p:pic>
          <p:nvPicPr>
            <p:cNvPr id="74" name="Picture 2" descr="c:\users\eva.ADI\Desktop\DVD36\DVD_ART36\Artwork_Imagery\Icons - Illustrations\_ REAL VISTA STYLE\database.png"/>
            <p:cNvPicPr>
              <a:picLocks noChangeAspect="1" noChangeArrowheads="1"/>
            </p:cNvPicPr>
            <p:nvPr/>
          </p:nvPicPr>
          <p:blipFill>
            <a:blip r:embed="rId6" cstate="print"/>
            <a:srcRect/>
            <a:stretch>
              <a:fillRect/>
            </a:stretch>
          </p:blipFill>
          <p:spPr bwMode="auto">
            <a:xfrm>
              <a:off x="7338349" y="1771132"/>
              <a:ext cx="384778" cy="384777"/>
            </a:xfrm>
            <a:prstGeom prst="rect">
              <a:avLst/>
            </a:prstGeom>
            <a:noFill/>
            <a:effectLst>
              <a:outerShdw blurRad="63500" sx="102000" sy="102000" algn="ctr" rotWithShape="0">
                <a:prstClr val="black">
                  <a:alpha val="40000"/>
                </a:prstClr>
              </a:outerShdw>
            </a:effectLst>
          </p:spPr>
        </p:pic>
        <p:pic>
          <p:nvPicPr>
            <p:cNvPr id="75" name="Picture 2" descr="c:\users\eva.ADI\Desktop\DVD36\DVD_ART36\Artwork_Imagery\Icons - Illustrations\_ REAL VISTA STYLE\database.png"/>
            <p:cNvPicPr>
              <a:picLocks noChangeAspect="1" noChangeArrowheads="1"/>
            </p:cNvPicPr>
            <p:nvPr/>
          </p:nvPicPr>
          <p:blipFill>
            <a:blip r:embed="rId6" cstate="print"/>
            <a:srcRect/>
            <a:stretch>
              <a:fillRect/>
            </a:stretch>
          </p:blipFill>
          <p:spPr bwMode="auto">
            <a:xfrm>
              <a:off x="6948883" y="1697754"/>
              <a:ext cx="384778" cy="384777"/>
            </a:xfrm>
            <a:prstGeom prst="rect">
              <a:avLst/>
            </a:prstGeom>
            <a:noFill/>
            <a:effectLst>
              <a:outerShdw blurRad="63500" sx="102000" sy="102000" algn="ctr" rotWithShape="0">
                <a:prstClr val="black">
                  <a:alpha val="40000"/>
                </a:prstClr>
              </a:outerShdw>
            </a:effectLst>
          </p:spPr>
        </p:pic>
        <p:pic>
          <p:nvPicPr>
            <p:cNvPr id="76" name="Picture 2" descr="c:\users\eva.ADI\Desktop\DVD36\DVD_ART36\Artwork_Imagery\Icons - Illustrations\_ REAL VISTA STYLE\database.png"/>
            <p:cNvPicPr>
              <a:picLocks noChangeAspect="1" noChangeArrowheads="1"/>
            </p:cNvPicPr>
            <p:nvPr/>
          </p:nvPicPr>
          <p:blipFill>
            <a:blip r:embed="rId6" cstate="print"/>
            <a:srcRect/>
            <a:stretch>
              <a:fillRect/>
            </a:stretch>
          </p:blipFill>
          <p:spPr bwMode="auto">
            <a:xfrm>
              <a:off x="7101283" y="1850154"/>
              <a:ext cx="384778" cy="384777"/>
            </a:xfrm>
            <a:prstGeom prst="rect">
              <a:avLst/>
            </a:prstGeom>
            <a:noFill/>
            <a:effectLst>
              <a:outerShdw blurRad="63500" sx="102000" sy="102000" algn="ctr" rotWithShape="0">
                <a:prstClr val="black">
                  <a:alpha val="40000"/>
                </a:prstClr>
              </a:outerShdw>
            </a:effectLst>
          </p:spPr>
        </p:pic>
      </p:grpSp>
      <p:pic>
        <p:nvPicPr>
          <p:cNvPr id="100" name="Picture 9" descr="C:\Users\mollie\Pictures\DVD_ART34\Artwork_Imagery\Shapes\Arrows\Curved\3 piece arrow circular connected.png"/>
          <p:cNvPicPr>
            <a:picLocks noChangeAspect="1" noChangeArrowheads="1"/>
          </p:cNvPicPr>
          <p:nvPr/>
        </p:nvPicPr>
        <p:blipFill>
          <a:blip r:embed="rId7" cstate="print">
            <a:grayscl/>
            <a:lum bright="30000"/>
          </a:blip>
          <a:srcRect/>
          <a:stretch>
            <a:fillRect/>
          </a:stretch>
        </p:blipFill>
        <p:spPr bwMode="auto">
          <a:xfrm>
            <a:off x="14047657" y="3571752"/>
            <a:ext cx="2187859" cy="1719729"/>
          </a:xfrm>
          <a:prstGeom prst="rect">
            <a:avLst/>
          </a:prstGeom>
          <a:noFill/>
        </p:spPr>
      </p:pic>
      <p:grpSp>
        <p:nvGrpSpPr>
          <p:cNvPr id="7" name="Group 45"/>
          <p:cNvGrpSpPr/>
          <p:nvPr/>
        </p:nvGrpSpPr>
        <p:grpSpPr>
          <a:xfrm>
            <a:off x="15901224" y="4128052"/>
            <a:ext cx="884723" cy="528232"/>
            <a:chOff x="3541439" y="-1508289"/>
            <a:chExt cx="774244" cy="616199"/>
          </a:xfrm>
        </p:grpSpPr>
        <p:pic>
          <p:nvPicPr>
            <p:cNvPr id="86" name="Picture 2" descr="c:\users\eva.ADI\Desktop\DVD36\DVD_ART36\Artwork_Imagery\Icons - Illustrations\_ REAL VISTA STYLE\database.png"/>
            <p:cNvPicPr>
              <a:picLocks noChangeAspect="1" noChangeArrowheads="1"/>
            </p:cNvPicPr>
            <p:nvPr/>
          </p:nvPicPr>
          <p:blipFill>
            <a:blip r:embed="rId8" cstate="print"/>
            <a:srcRect/>
            <a:stretch>
              <a:fillRect/>
            </a:stretch>
          </p:blipFill>
          <p:spPr bwMode="auto">
            <a:xfrm>
              <a:off x="3778505" y="-1508289"/>
              <a:ext cx="384778" cy="384777"/>
            </a:xfrm>
            <a:prstGeom prst="rect">
              <a:avLst/>
            </a:prstGeom>
            <a:noFill/>
            <a:effectLst>
              <a:outerShdw blurRad="63500" sx="102000" sy="102000" algn="ctr" rotWithShape="0">
                <a:prstClr val="black">
                  <a:alpha val="40000"/>
                </a:prstClr>
              </a:outerShdw>
            </a:effectLst>
          </p:spPr>
        </p:pic>
        <p:pic>
          <p:nvPicPr>
            <p:cNvPr id="87" name="Picture 2" descr="c:\users\eva.ADI\Desktop\DVD36\DVD_ART36\Artwork_Imagery\Icons - Illustrations\_ REAL VISTA STYLE\database.png"/>
            <p:cNvPicPr>
              <a:picLocks noChangeAspect="1" noChangeArrowheads="1"/>
            </p:cNvPicPr>
            <p:nvPr/>
          </p:nvPicPr>
          <p:blipFill>
            <a:blip r:embed="rId8" cstate="print"/>
            <a:srcRect/>
            <a:stretch>
              <a:fillRect/>
            </a:stretch>
          </p:blipFill>
          <p:spPr bwMode="auto">
            <a:xfrm>
              <a:off x="3930905" y="-1355889"/>
              <a:ext cx="384778" cy="384777"/>
            </a:xfrm>
            <a:prstGeom prst="rect">
              <a:avLst/>
            </a:prstGeom>
            <a:noFill/>
            <a:effectLst>
              <a:outerShdw blurRad="63500" sx="102000" sy="102000" algn="ctr" rotWithShape="0">
                <a:prstClr val="black">
                  <a:alpha val="40000"/>
                </a:prstClr>
              </a:outerShdw>
            </a:effectLst>
          </p:spPr>
        </p:pic>
        <p:pic>
          <p:nvPicPr>
            <p:cNvPr id="88" name="Picture 2" descr="c:\users\eva.ADI\Desktop\DVD36\DVD_ART36\Artwork_Imagery\Icons - Illustrations\_ REAL VISTA STYLE\database.png"/>
            <p:cNvPicPr>
              <a:picLocks noChangeAspect="1" noChangeArrowheads="1"/>
            </p:cNvPicPr>
            <p:nvPr/>
          </p:nvPicPr>
          <p:blipFill>
            <a:blip r:embed="rId8" cstate="print"/>
            <a:srcRect/>
            <a:stretch>
              <a:fillRect/>
            </a:stretch>
          </p:blipFill>
          <p:spPr bwMode="auto">
            <a:xfrm>
              <a:off x="3541439" y="-1429267"/>
              <a:ext cx="384778" cy="384777"/>
            </a:xfrm>
            <a:prstGeom prst="rect">
              <a:avLst/>
            </a:prstGeom>
            <a:noFill/>
            <a:effectLst>
              <a:outerShdw blurRad="63500" sx="102000" sy="102000" algn="ctr" rotWithShape="0">
                <a:prstClr val="black">
                  <a:alpha val="40000"/>
                </a:prstClr>
              </a:outerShdw>
            </a:effectLst>
          </p:spPr>
        </p:pic>
        <p:pic>
          <p:nvPicPr>
            <p:cNvPr id="89" name="Picture 2" descr="c:\users\eva.ADI\Desktop\DVD36\DVD_ART36\Artwork_Imagery\Icons - Illustrations\_ REAL VISTA STYLE\database.png"/>
            <p:cNvPicPr>
              <a:picLocks noChangeAspect="1" noChangeArrowheads="1"/>
            </p:cNvPicPr>
            <p:nvPr/>
          </p:nvPicPr>
          <p:blipFill>
            <a:blip r:embed="rId8" cstate="print"/>
            <a:srcRect/>
            <a:stretch>
              <a:fillRect/>
            </a:stretch>
          </p:blipFill>
          <p:spPr bwMode="auto">
            <a:xfrm>
              <a:off x="3693839" y="-1276867"/>
              <a:ext cx="384778" cy="384777"/>
            </a:xfrm>
            <a:prstGeom prst="rect">
              <a:avLst/>
            </a:prstGeom>
            <a:noFill/>
            <a:effectLst>
              <a:outerShdw blurRad="63500" sx="102000" sy="102000" algn="ctr" rotWithShape="0">
                <a:prstClr val="black">
                  <a:alpha val="40000"/>
                </a:prstClr>
              </a:outerShdw>
            </a:effectLst>
          </p:spPr>
        </p:pic>
      </p:grpSp>
      <p:pic>
        <p:nvPicPr>
          <p:cNvPr id="82" name="Picture 3" descr="C:\Users\mollie\Desktop\desktop files are all in here\jpegs pngs\laptop.png"/>
          <p:cNvPicPr>
            <a:picLocks noChangeAspect="1" noChangeArrowheads="1"/>
          </p:cNvPicPr>
          <p:nvPr/>
        </p:nvPicPr>
        <p:blipFill>
          <a:blip r:embed="rId9" cstate="print"/>
          <a:srcRect/>
          <a:stretch>
            <a:fillRect/>
          </a:stretch>
        </p:blipFill>
        <p:spPr bwMode="auto">
          <a:xfrm>
            <a:off x="13561868" y="4428744"/>
            <a:ext cx="1169094" cy="710410"/>
          </a:xfrm>
          <a:prstGeom prst="rect">
            <a:avLst/>
          </a:prstGeom>
          <a:noFill/>
        </p:spPr>
      </p:pic>
      <p:pic>
        <p:nvPicPr>
          <p:cNvPr id="102" name="Picture 4" descr="C:\Program Files\Microsoft Resource DVD Artwork\DVD_ART\Artwork_Imagery\HARDWARE_IMAGERY\Photos - OEM Hardware\Server Computer\HP Small Business Server.png"/>
          <p:cNvPicPr>
            <a:picLocks noChangeAspect="1" noChangeArrowheads="1"/>
          </p:cNvPicPr>
          <p:nvPr/>
        </p:nvPicPr>
        <p:blipFill>
          <a:blip r:embed="rId10" cstate="print"/>
          <a:srcRect/>
          <a:stretch>
            <a:fillRect/>
          </a:stretch>
        </p:blipFill>
        <p:spPr bwMode="auto">
          <a:xfrm>
            <a:off x="14359119" y="3529364"/>
            <a:ext cx="494996" cy="606772"/>
          </a:xfrm>
          <a:prstGeom prst="rect">
            <a:avLst/>
          </a:prstGeom>
          <a:noFill/>
          <a:effectLst>
            <a:outerShdw blurRad="50800" dist="38100" algn="l" rotWithShape="0">
              <a:prstClr val="black">
                <a:alpha val="40000"/>
              </a:prstClr>
            </a:outerShdw>
          </a:effectLst>
        </p:spPr>
      </p:pic>
      <p:grpSp>
        <p:nvGrpSpPr>
          <p:cNvPr id="8" name="Group 102"/>
          <p:cNvGrpSpPr/>
          <p:nvPr/>
        </p:nvGrpSpPr>
        <p:grpSpPr>
          <a:xfrm>
            <a:off x="14335122" y="3877482"/>
            <a:ext cx="1617992" cy="1038945"/>
            <a:chOff x="8742462" y="2493264"/>
            <a:chExt cx="1808274" cy="1547769"/>
          </a:xfrm>
        </p:grpSpPr>
        <p:grpSp>
          <p:nvGrpSpPr>
            <p:cNvPr id="9" name="Group 70"/>
            <p:cNvGrpSpPr/>
            <p:nvPr/>
          </p:nvGrpSpPr>
          <p:grpSpPr>
            <a:xfrm>
              <a:off x="9241536" y="2493264"/>
              <a:ext cx="803075" cy="806051"/>
              <a:chOff x="5344217" y="-1135586"/>
              <a:chExt cx="1131392" cy="1135586"/>
            </a:xfrm>
          </p:grpSpPr>
          <p:sp>
            <p:nvSpPr>
              <p:cNvPr id="98" name="Oval 97"/>
              <p:cNvSpPr/>
              <p:nvPr/>
            </p:nvSpPr>
            <p:spPr bwMode="auto">
              <a:xfrm>
                <a:off x="5344217" y="-1135586"/>
                <a:ext cx="1131392" cy="1135586"/>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pic>
            <p:nvPicPr>
              <p:cNvPr id="99" name="Picture 1" descr="D:\DVD_ART36\Artwork_Imagery\Brand Photos\Scenarios\FY09 Office Brand - No_exp\man working office cell phone.png"/>
              <p:cNvPicPr>
                <a:picLocks noChangeAspect="1" noChangeArrowheads="1"/>
              </p:cNvPicPr>
              <p:nvPr/>
            </p:nvPicPr>
            <p:blipFill>
              <a:blip r:embed="rId11" cstate="print"/>
              <a:srcRect/>
              <a:stretch>
                <a:fillRect/>
              </a:stretch>
            </p:blipFill>
            <p:spPr bwMode="auto">
              <a:xfrm>
                <a:off x="5372650" y="-1088771"/>
                <a:ext cx="1044024" cy="1052195"/>
              </a:xfrm>
              <a:prstGeom prst="ellipse">
                <a:avLst/>
              </a:prstGeom>
              <a:noFill/>
            </p:spPr>
          </p:pic>
        </p:grpSp>
        <p:grpSp>
          <p:nvGrpSpPr>
            <p:cNvPr id="10" name="Group 69"/>
            <p:cNvGrpSpPr/>
            <p:nvPr/>
          </p:nvGrpSpPr>
          <p:grpSpPr>
            <a:xfrm>
              <a:off x="9747661" y="3230916"/>
              <a:ext cx="803075" cy="806051"/>
              <a:chOff x="7599737" y="-1135586"/>
              <a:chExt cx="1131392" cy="1135586"/>
            </a:xfrm>
          </p:grpSpPr>
          <p:sp>
            <p:nvSpPr>
              <p:cNvPr id="96" name="Oval 95"/>
              <p:cNvSpPr/>
              <p:nvPr/>
            </p:nvSpPr>
            <p:spPr bwMode="auto">
              <a:xfrm>
                <a:off x="7599737" y="-1135586"/>
                <a:ext cx="1131392" cy="1135586"/>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pic>
            <p:nvPicPr>
              <p:cNvPr id="97" name="Picture 3" descr="D:\DVD_ART36\Artwork_Imagery\Brand Photos\Scenarios\FY09 Office Brand - No_exp\men woman office meeting working laptop .png"/>
              <p:cNvPicPr>
                <a:picLocks noChangeAspect="1" noChangeArrowheads="1"/>
              </p:cNvPicPr>
              <p:nvPr/>
            </p:nvPicPr>
            <p:blipFill>
              <a:blip r:embed="rId12" cstate="print"/>
              <a:srcRect/>
              <a:stretch>
                <a:fillRect/>
              </a:stretch>
            </p:blipFill>
            <p:spPr bwMode="auto">
              <a:xfrm>
                <a:off x="7647779" y="-1088771"/>
                <a:ext cx="1068118" cy="1052195"/>
              </a:xfrm>
              <a:prstGeom prst="ellipse">
                <a:avLst/>
              </a:prstGeom>
              <a:noFill/>
            </p:spPr>
          </p:pic>
        </p:grpSp>
        <p:grpSp>
          <p:nvGrpSpPr>
            <p:cNvPr id="11" name="Group 71"/>
            <p:cNvGrpSpPr/>
            <p:nvPr/>
          </p:nvGrpSpPr>
          <p:grpSpPr>
            <a:xfrm>
              <a:off x="8742462" y="3230916"/>
              <a:ext cx="803075" cy="810117"/>
              <a:chOff x="3838505" y="-937786"/>
              <a:chExt cx="1131392" cy="1141314"/>
            </a:xfrm>
          </p:grpSpPr>
          <p:sp>
            <p:nvSpPr>
              <p:cNvPr id="94" name="Oval 93"/>
              <p:cNvSpPr/>
              <p:nvPr/>
            </p:nvSpPr>
            <p:spPr bwMode="auto">
              <a:xfrm>
                <a:off x="3838505" y="-937786"/>
                <a:ext cx="1131392" cy="1135586"/>
              </a:xfrm>
              <a:prstGeom prst="ellipse">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pic>
            <p:nvPicPr>
              <p:cNvPr id="95" name="Picture 2" descr="D:\DVD_ART36\Artwork_Imagery\Brand Photos\Scenarios\FY09 Office Brand - No_exp\man working office computer phone.png"/>
              <p:cNvPicPr>
                <a:picLocks noChangeAspect="1" noChangeArrowheads="1"/>
              </p:cNvPicPr>
              <p:nvPr/>
            </p:nvPicPr>
            <p:blipFill>
              <a:blip r:embed="rId13" cstate="print"/>
              <a:srcRect/>
              <a:stretch>
                <a:fillRect/>
              </a:stretch>
            </p:blipFill>
            <p:spPr bwMode="auto">
              <a:xfrm>
                <a:off x="3871023" y="-893435"/>
                <a:ext cx="1084082" cy="1096963"/>
              </a:xfrm>
              <a:prstGeom prst="ellipse">
                <a:avLst/>
              </a:prstGeom>
              <a:noFill/>
            </p:spPr>
          </p:pic>
        </p:grpSp>
      </p:grpSp>
      <p:sp>
        <p:nvSpPr>
          <p:cNvPr id="50" name="Rectangle 49"/>
          <p:cNvSpPr/>
          <p:nvPr/>
        </p:nvSpPr>
        <p:spPr bwMode="auto">
          <a:xfrm>
            <a:off x="5798319" y="2471460"/>
            <a:ext cx="10822200" cy="1787236"/>
          </a:xfrm>
          <a:prstGeom prst="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1" name="Rectangle 50"/>
          <p:cNvSpPr/>
          <p:nvPr/>
        </p:nvSpPr>
        <p:spPr bwMode="auto">
          <a:xfrm>
            <a:off x="0" y="1992177"/>
            <a:ext cx="12188825" cy="2799275"/>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2" name="Round Same Side Corner Rectangle 51"/>
          <p:cNvSpPr/>
          <p:nvPr/>
        </p:nvSpPr>
        <p:spPr bwMode="auto">
          <a:xfrm flipH="1">
            <a:off x="480166" y="1451849"/>
            <a:ext cx="11228494" cy="3338945"/>
          </a:xfrm>
          <a:prstGeom prst="round2SameRect">
            <a:avLst>
              <a:gd name="adj1" fmla="val 5585"/>
              <a:gd name="adj2" fmla="val 0"/>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3" name="Rectangle 52"/>
          <p:cNvSpPr/>
          <p:nvPr/>
        </p:nvSpPr>
        <p:spPr bwMode="auto">
          <a:xfrm>
            <a:off x="683313" y="1991519"/>
            <a:ext cx="10835796" cy="2799275"/>
          </a:xfrm>
          <a:prstGeom prst="rect">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4" name="Rounded Rectangle 53"/>
          <p:cNvSpPr/>
          <p:nvPr/>
        </p:nvSpPr>
        <p:spPr bwMode="auto">
          <a:xfrm rot="16200000">
            <a:off x="8129611" y="1380663"/>
            <a:ext cx="2304894" cy="4017893"/>
          </a:xfrm>
          <a:prstGeom prst="roundRect">
            <a:avLst>
              <a:gd name="adj" fmla="val 28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5" name="Rounded Rectangle 54"/>
          <p:cNvSpPr/>
          <p:nvPr/>
        </p:nvSpPr>
        <p:spPr bwMode="auto">
          <a:xfrm rot="5400000">
            <a:off x="3618320" y="270516"/>
            <a:ext cx="683267" cy="6223691"/>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7" name="Rounded Rectangle 56"/>
          <p:cNvSpPr/>
          <p:nvPr/>
        </p:nvSpPr>
        <p:spPr bwMode="auto">
          <a:xfrm rot="5400000">
            <a:off x="3618320" y="-523004"/>
            <a:ext cx="683267" cy="6223692"/>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8" name="HEADER - TODAY"/>
          <p:cNvSpPr txBox="1"/>
          <p:nvPr/>
        </p:nvSpPr>
        <p:spPr>
          <a:xfrm>
            <a:off x="876953" y="1524930"/>
            <a:ext cx="4164515" cy="461645"/>
          </a:xfrm>
          <a:prstGeom prst="rect">
            <a:avLst/>
          </a:prstGeom>
          <a:noFill/>
        </p:spPr>
        <p:txBody>
          <a:bodyPr wrap="square" lIns="91420" tIns="45710" rIns="91420" bIns="45710" rtlCol="0">
            <a:spAutoFit/>
          </a:bodyPr>
          <a:lstStyle/>
          <a:p>
            <a:pPr defTabSz="914159"/>
            <a:r>
              <a:rPr lang="en-US" sz="2400"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SITUATION TODAY</a:t>
            </a:r>
          </a:p>
        </p:txBody>
      </p:sp>
      <p:sp>
        <p:nvSpPr>
          <p:cNvPr id="59" name="Rounded Rectangle 58"/>
          <p:cNvSpPr/>
          <p:nvPr/>
        </p:nvSpPr>
        <p:spPr bwMode="auto">
          <a:xfrm rot="5400000">
            <a:off x="3618320" y="1074080"/>
            <a:ext cx="683267" cy="6223691"/>
          </a:xfrm>
          <a:prstGeom prst="roundRect">
            <a:avLst>
              <a:gd name="adj" fmla="val 9763"/>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108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60" name="BULLETS - TODAY"/>
          <p:cNvSpPr txBox="1"/>
          <p:nvPr/>
        </p:nvSpPr>
        <p:spPr>
          <a:xfrm>
            <a:off x="977384" y="2348013"/>
            <a:ext cx="5965137" cy="2031305"/>
          </a:xfrm>
          <a:prstGeom prst="rect">
            <a:avLst/>
          </a:prstGeom>
          <a:noFill/>
        </p:spPr>
        <p:txBody>
          <a:bodyPr wrap="square" lIns="91420" tIns="45710" rIns="91420" bIns="45710" rtlCol="0">
            <a:spAutoFit/>
          </a:bodyPr>
          <a:lstStyle/>
          <a:p>
            <a:pPr>
              <a:spcBef>
                <a:spcPts val="600"/>
              </a:spcBef>
              <a:spcAft>
                <a:spcPts val="1200"/>
              </a:spcAft>
              <a:buClr>
                <a:schemeClr val="bg1"/>
              </a:buClr>
              <a:buSzPct val="100000"/>
            </a:pPr>
            <a:r>
              <a:rPr lang="en-US" sz="16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Providing Reporting capability in SharePoint require separate configuration and sometime challenging integration tasks</a:t>
            </a:r>
          </a:p>
          <a:p>
            <a:pPr>
              <a:spcBef>
                <a:spcPts val="600"/>
              </a:spcBef>
              <a:spcAft>
                <a:spcPts val="1200"/>
              </a:spcAft>
              <a:buClr>
                <a:schemeClr val="bg1"/>
              </a:buClr>
              <a:buSzPct val="100000"/>
            </a:pPr>
            <a:r>
              <a:rPr lang="en-US" sz="1600" dirty="0">
                <a:gradFill>
                  <a:gsLst>
                    <a:gs pos="0">
                      <a:schemeClr val="bg1"/>
                    </a:gs>
                    <a:gs pos="100000">
                      <a:schemeClr val="bg1"/>
                    </a:gs>
                  </a:gsLst>
                  <a:lin ang="5400000" scaled="0"/>
                </a:gradFill>
                <a:latin typeface="Segoe UI" pitchFamily="34" charset="0"/>
                <a:ea typeface="Segoe UI" pitchFamily="34" charset="0"/>
                <a:cs typeface="Segoe UI" pitchFamily="34" charset="0"/>
              </a:rPr>
              <a:t>Only a limited set of SharePoint IT management capability was available</a:t>
            </a:r>
            <a:endParaRPr lang="en-US" sz="16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endParaRPr>
          </a:p>
          <a:p>
            <a:pPr>
              <a:spcBef>
                <a:spcPts val="600"/>
              </a:spcBef>
              <a:spcAft>
                <a:spcPts val="1200"/>
              </a:spcAft>
              <a:buClr>
                <a:schemeClr val="bg1"/>
              </a:buClr>
              <a:buSzPct val="100000"/>
            </a:pPr>
            <a:r>
              <a:rPr lang="en-US" sz="1600" dirty="0" smtClean="0">
                <a:gradFill>
                  <a:gsLst>
                    <a:gs pos="0">
                      <a:schemeClr val="bg1"/>
                    </a:gs>
                    <a:gs pos="100000">
                      <a:schemeClr val="bg1"/>
                    </a:gs>
                  </a:gsLst>
                  <a:lin ang="5400000" scaled="0"/>
                </a:gradFill>
                <a:latin typeface="Segoe UI" pitchFamily="34" charset="0"/>
                <a:ea typeface="Segoe UI" pitchFamily="34" charset="0"/>
                <a:cs typeface="Segoe UI" pitchFamily="34" charset="0"/>
              </a:rPr>
              <a:t>Different skills are required from IT to build reporting capability and SharePoint farm</a:t>
            </a:r>
          </a:p>
        </p:txBody>
      </p:sp>
      <p:sp>
        <p:nvSpPr>
          <p:cNvPr id="61" name="HEADER - SOLUTION"/>
          <p:cNvSpPr txBox="1"/>
          <p:nvPr/>
        </p:nvSpPr>
        <p:spPr>
          <a:xfrm>
            <a:off x="876954" y="1524930"/>
            <a:ext cx="10504009" cy="461645"/>
          </a:xfrm>
          <a:prstGeom prst="rect">
            <a:avLst/>
          </a:prstGeom>
          <a:noFill/>
        </p:spPr>
        <p:txBody>
          <a:bodyPr wrap="square" lIns="91420" tIns="45710" rIns="91420" bIns="45710" rtlCol="0">
            <a:spAutoFit/>
          </a:bodyPr>
          <a:lstStyle/>
          <a:p>
            <a:pPr defTabSz="914159"/>
            <a:r>
              <a:rPr lang="en-US" sz="2400"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rPr>
              <a:t>SHAREPOINT INTEGRATION REDEFINED</a:t>
            </a:r>
            <a:endParaRPr lang="pt-BR" sz="2400" spc="20" dirty="0" smtClean="0">
              <a:gradFill>
                <a:gsLst>
                  <a:gs pos="0">
                    <a:schemeClr val="bg1">
                      <a:lumMod val="95000"/>
                    </a:schemeClr>
                  </a:gs>
                  <a:gs pos="100000">
                    <a:schemeClr val="bg1">
                      <a:lumMod val="75000"/>
                    </a:schemeClr>
                  </a:gs>
                </a:gsLst>
                <a:lin ang="5400000" scaled="0"/>
              </a:gradFill>
              <a:latin typeface="Segoe UI" pitchFamily="34" charset="0"/>
              <a:ea typeface="Segoe UI" pitchFamily="34" charset="0"/>
              <a:cs typeface="Segoe UI" pitchFamily="34" charset="0"/>
            </a:endParaRPr>
          </a:p>
        </p:txBody>
      </p:sp>
      <p:pic>
        <p:nvPicPr>
          <p:cNvPr id="63" name="PICTURE - TODAY" descr="slide20_today.png"/>
          <p:cNvPicPr>
            <a:picLocks noChangeAspect="1"/>
          </p:cNvPicPr>
          <p:nvPr/>
        </p:nvPicPr>
        <p:blipFill>
          <a:blip r:embed="rId14" cstate="print"/>
          <a:stretch>
            <a:fillRect/>
          </a:stretch>
        </p:blipFill>
        <p:spPr>
          <a:xfrm>
            <a:off x="7533852" y="2562981"/>
            <a:ext cx="3520254" cy="1760584"/>
          </a:xfrm>
          <a:prstGeom prst="rect">
            <a:avLst/>
          </a:prstGeom>
        </p:spPr>
      </p:pic>
      <p:pic>
        <p:nvPicPr>
          <p:cNvPr id="64" name="PICTURE - SOLUTION" descr="slide20_solution.png"/>
          <p:cNvPicPr>
            <a:picLocks noChangeAspect="1"/>
          </p:cNvPicPr>
          <p:nvPr/>
        </p:nvPicPr>
        <p:blipFill>
          <a:blip r:embed="rId15" cstate="print"/>
          <a:stretch>
            <a:fillRect/>
          </a:stretch>
        </p:blipFill>
        <p:spPr>
          <a:xfrm>
            <a:off x="7719589" y="2491500"/>
            <a:ext cx="3189409" cy="1752304"/>
          </a:xfrm>
          <a:prstGeom prst="rect">
            <a:avLst/>
          </a:prstGeom>
        </p:spPr>
      </p:pic>
      <p:sp>
        <p:nvSpPr>
          <p:cNvPr id="62" name="BULLETS - SOLUTION"/>
          <p:cNvSpPr txBox="1"/>
          <p:nvPr/>
        </p:nvSpPr>
        <p:spPr>
          <a:xfrm>
            <a:off x="977384" y="2430160"/>
            <a:ext cx="6224461" cy="1913324"/>
          </a:xfrm>
          <a:prstGeom prst="rect">
            <a:avLst/>
          </a:prstGeom>
          <a:noFill/>
        </p:spPr>
        <p:txBody>
          <a:bodyPr wrap="square" lIns="91420" tIns="45710" rIns="91420" bIns="45710" rtlCol="0">
            <a:spAutoFit/>
          </a:bodyPr>
          <a:lstStyle/>
          <a:p>
            <a:pPr>
              <a:spcBef>
                <a:spcPts val="600"/>
              </a:spcBef>
              <a:spcAft>
                <a:spcPts val="2000"/>
              </a:spcAft>
              <a:buClr>
                <a:schemeClr val="bg1"/>
              </a:buClr>
              <a:buSzPct val="100000"/>
            </a:pPr>
            <a:r>
              <a:rPr lang="en-US" sz="1500" dirty="0" smtClean="0">
                <a:solidFill>
                  <a:schemeClr val="bg1"/>
                </a:solidFill>
                <a:ea typeface="Segoe UI" pitchFamily="34" charset="0"/>
                <a:cs typeface="Segoe UI" pitchFamily="34" charset="0"/>
              </a:rPr>
              <a:t>Reporting Services is now configured and monitored like other SharePoint shared applications.</a:t>
            </a:r>
          </a:p>
          <a:p>
            <a:pPr>
              <a:spcBef>
                <a:spcPts val="600"/>
              </a:spcBef>
              <a:spcAft>
                <a:spcPts val="2000"/>
              </a:spcAft>
              <a:buClr>
                <a:schemeClr val="bg1"/>
              </a:buClr>
              <a:buSzPct val="100000"/>
            </a:pPr>
            <a:r>
              <a:rPr lang="en-US" sz="1500" dirty="0">
                <a:solidFill>
                  <a:schemeClr val="bg1"/>
                </a:solidFill>
              </a:rPr>
              <a:t>Maximum set of SharePoint IT management capability enabled</a:t>
            </a:r>
            <a:endParaRPr lang="en-US" sz="1500" dirty="0" smtClean="0">
              <a:solidFill>
                <a:schemeClr val="bg1"/>
              </a:solidFill>
            </a:endParaRPr>
          </a:p>
          <a:p>
            <a:pPr>
              <a:spcBef>
                <a:spcPts val="600"/>
              </a:spcBef>
              <a:spcAft>
                <a:spcPts val="2000"/>
              </a:spcAft>
              <a:buClr>
                <a:schemeClr val="bg1"/>
              </a:buClr>
              <a:buSzPct val="100000"/>
            </a:pPr>
            <a:r>
              <a:rPr lang="en-US" sz="1500" dirty="0" smtClean="0">
                <a:solidFill>
                  <a:schemeClr val="bg1"/>
                </a:solidFill>
                <a:ea typeface="Segoe UI" pitchFamily="34" charset="0"/>
                <a:cs typeface="Segoe UI" pitchFamily="34" charset="0"/>
              </a:rPr>
              <a:t>Lower TCO on IT who can now leverage existing SharePoint skillset and experience.</a:t>
            </a:r>
          </a:p>
        </p:txBody>
      </p:sp>
    </p:spTree>
    <p:extLst>
      <p:ext uri="{BB962C8B-B14F-4D97-AF65-F5344CB8AC3E}">
        <p14:creationId xmlns:p14="http://schemas.microsoft.com/office/powerpoint/2010/main" val="2975376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1000"/>
                                        <p:tgtEl>
                                          <p:spTgt spid="58"/>
                                        </p:tgtEl>
                                      </p:cBhvr>
                                    </p:animEffect>
                                    <p:anim calcmode="lin" valueType="num">
                                      <p:cBhvr>
                                        <p:cTn id="11" dur="1000" fill="hold"/>
                                        <p:tgtEl>
                                          <p:spTgt spid="58"/>
                                        </p:tgtEl>
                                        <p:attrNameLst>
                                          <p:attrName>ppt_x</p:attrName>
                                        </p:attrNameLst>
                                      </p:cBhvr>
                                      <p:tavLst>
                                        <p:tav tm="0">
                                          <p:val>
                                            <p:strVal val="#ppt_x"/>
                                          </p:val>
                                        </p:tav>
                                        <p:tav tm="100000">
                                          <p:val>
                                            <p:strVal val="#ppt_x"/>
                                          </p:val>
                                        </p:tav>
                                      </p:tavLst>
                                    </p:anim>
                                    <p:anim calcmode="lin" valueType="num">
                                      <p:cBhvr>
                                        <p:cTn id="12" dur="1000" fill="hold"/>
                                        <p:tgtEl>
                                          <p:spTgt spid="58"/>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1000"/>
                                        <p:tgtEl>
                                          <p:spTgt spid="52"/>
                                        </p:tgtEl>
                                      </p:cBhvr>
                                    </p:animEffect>
                                    <p:anim calcmode="lin" valueType="num">
                                      <p:cBhvr>
                                        <p:cTn id="16" dur="1000" fill="hold"/>
                                        <p:tgtEl>
                                          <p:spTgt spid="52"/>
                                        </p:tgtEl>
                                        <p:attrNameLst>
                                          <p:attrName>ppt_x</p:attrName>
                                        </p:attrNameLst>
                                      </p:cBhvr>
                                      <p:tavLst>
                                        <p:tav tm="0">
                                          <p:val>
                                            <p:strVal val="#ppt_x"/>
                                          </p:val>
                                        </p:tav>
                                        <p:tav tm="100000">
                                          <p:val>
                                            <p:strVal val="#ppt_x"/>
                                          </p:val>
                                        </p:tav>
                                      </p:tavLst>
                                    </p:anim>
                                    <p:anim calcmode="lin" valueType="num">
                                      <p:cBhvr>
                                        <p:cTn id="17" dur="1000" fill="hold"/>
                                        <p:tgtEl>
                                          <p:spTgt spid="5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1000"/>
                                        <p:tgtEl>
                                          <p:spTgt spid="53"/>
                                        </p:tgtEl>
                                      </p:cBhvr>
                                    </p:animEffect>
                                    <p:anim calcmode="lin" valueType="num">
                                      <p:cBhvr>
                                        <p:cTn id="21" dur="1000" fill="hold"/>
                                        <p:tgtEl>
                                          <p:spTgt spid="53"/>
                                        </p:tgtEl>
                                        <p:attrNameLst>
                                          <p:attrName>ppt_x</p:attrName>
                                        </p:attrNameLst>
                                      </p:cBhvr>
                                      <p:tavLst>
                                        <p:tav tm="0">
                                          <p:val>
                                            <p:strVal val="#ppt_x"/>
                                          </p:val>
                                        </p:tav>
                                        <p:tav tm="100000">
                                          <p:val>
                                            <p:strVal val="#ppt_x"/>
                                          </p:val>
                                        </p:tav>
                                      </p:tavLst>
                                    </p:anim>
                                    <p:anim calcmode="lin" valueType="num">
                                      <p:cBhvr>
                                        <p:cTn id="22" dur="1000" fill="hold"/>
                                        <p:tgtEl>
                                          <p:spTgt spid="53"/>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30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fade">
                                      <p:cBhvr>
                                        <p:cTn id="25" dur="1000"/>
                                        <p:tgtEl>
                                          <p:spTgt spid="60">
                                            <p:txEl>
                                              <p:pRg st="0" end="0"/>
                                            </p:txEl>
                                          </p:spTgt>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0">
                                            <p:txEl>
                                              <p:pRg st="1" end="1"/>
                                            </p:txEl>
                                          </p:spTgt>
                                        </p:tgtEl>
                                        <p:attrNameLst>
                                          <p:attrName>style.visibility</p:attrName>
                                        </p:attrNameLst>
                                      </p:cBhvr>
                                      <p:to>
                                        <p:strVal val="visible"/>
                                      </p:to>
                                    </p:set>
                                    <p:animEffect transition="in" filter="fade">
                                      <p:cBhvr>
                                        <p:cTn id="28" dur="1000"/>
                                        <p:tgtEl>
                                          <p:spTgt spid="60">
                                            <p:txEl>
                                              <p:pRg st="1" end="1"/>
                                            </p:txEl>
                                          </p:spTgt>
                                        </p:tgtEl>
                                      </p:cBhvr>
                                    </p:animEffect>
                                  </p:childTnLst>
                                </p:cTn>
                              </p:par>
                              <p:par>
                                <p:cTn id="29" presetID="10" presetClass="entr" presetSubtype="0" fill="hold" grpId="0" nodeType="withEffect">
                                  <p:stCondLst>
                                    <p:cond delay="300"/>
                                  </p:stCondLst>
                                  <p:childTnLst>
                                    <p:set>
                                      <p:cBhvr>
                                        <p:cTn id="30" dur="1" fill="hold">
                                          <p:stCondLst>
                                            <p:cond delay="0"/>
                                          </p:stCondLst>
                                        </p:cTn>
                                        <p:tgtEl>
                                          <p:spTgt spid="60">
                                            <p:txEl>
                                              <p:pRg st="2" end="2"/>
                                            </p:txEl>
                                          </p:spTgt>
                                        </p:tgtEl>
                                        <p:attrNameLst>
                                          <p:attrName>style.visibility</p:attrName>
                                        </p:attrNameLst>
                                      </p:cBhvr>
                                      <p:to>
                                        <p:strVal val="visible"/>
                                      </p:to>
                                    </p:set>
                                    <p:animEffect transition="in" filter="fade">
                                      <p:cBhvr>
                                        <p:cTn id="31" dur="1000"/>
                                        <p:tgtEl>
                                          <p:spTgt spid="60">
                                            <p:txEl>
                                              <p:pRg st="2" end="2"/>
                                            </p:txEl>
                                          </p:spTgt>
                                        </p:tgtEl>
                                      </p:cBhvr>
                                    </p:animEffect>
                                  </p:childTnLst>
                                </p:cTn>
                              </p:par>
                              <p:par>
                                <p:cTn id="32" presetID="47" presetClass="entr" presetSubtype="0" fill="hold" grpId="0" nodeType="withEffect">
                                  <p:stCondLst>
                                    <p:cond delay="30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1000"/>
                                        <p:tgtEl>
                                          <p:spTgt spid="57"/>
                                        </p:tgtEl>
                                      </p:cBhvr>
                                    </p:animEffect>
                                    <p:anim calcmode="lin" valueType="num">
                                      <p:cBhvr>
                                        <p:cTn id="35" dur="1000" fill="hold"/>
                                        <p:tgtEl>
                                          <p:spTgt spid="57"/>
                                        </p:tgtEl>
                                        <p:attrNameLst>
                                          <p:attrName>ppt_x</p:attrName>
                                        </p:attrNameLst>
                                      </p:cBhvr>
                                      <p:tavLst>
                                        <p:tav tm="0">
                                          <p:val>
                                            <p:strVal val="#ppt_x"/>
                                          </p:val>
                                        </p:tav>
                                        <p:tav tm="100000">
                                          <p:val>
                                            <p:strVal val="#ppt_x"/>
                                          </p:val>
                                        </p:tav>
                                      </p:tavLst>
                                    </p:anim>
                                    <p:anim calcmode="lin" valueType="num">
                                      <p:cBhvr>
                                        <p:cTn id="36" dur="1000" fill="hold"/>
                                        <p:tgtEl>
                                          <p:spTgt spid="5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50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1000"/>
                                        <p:tgtEl>
                                          <p:spTgt spid="55"/>
                                        </p:tgtEl>
                                      </p:cBhvr>
                                    </p:animEffect>
                                    <p:anim calcmode="lin" valueType="num">
                                      <p:cBhvr>
                                        <p:cTn id="40" dur="1000" fill="hold"/>
                                        <p:tgtEl>
                                          <p:spTgt spid="55"/>
                                        </p:tgtEl>
                                        <p:attrNameLst>
                                          <p:attrName>ppt_x</p:attrName>
                                        </p:attrNameLst>
                                      </p:cBhvr>
                                      <p:tavLst>
                                        <p:tav tm="0">
                                          <p:val>
                                            <p:strVal val="#ppt_x"/>
                                          </p:val>
                                        </p:tav>
                                        <p:tav tm="100000">
                                          <p:val>
                                            <p:strVal val="#ppt_x"/>
                                          </p:val>
                                        </p:tav>
                                      </p:tavLst>
                                    </p:anim>
                                    <p:anim calcmode="lin" valueType="num">
                                      <p:cBhvr>
                                        <p:cTn id="41" dur="1000" fill="hold"/>
                                        <p:tgtEl>
                                          <p:spTgt spid="55"/>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70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1000"/>
                                        <p:tgtEl>
                                          <p:spTgt spid="59"/>
                                        </p:tgtEl>
                                      </p:cBhvr>
                                    </p:animEffect>
                                    <p:anim calcmode="lin" valueType="num">
                                      <p:cBhvr>
                                        <p:cTn id="45" dur="1000" fill="hold"/>
                                        <p:tgtEl>
                                          <p:spTgt spid="59"/>
                                        </p:tgtEl>
                                        <p:attrNameLst>
                                          <p:attrName>ppt_x</p:attrName>
                                        </p:attrNameLst>
                                      </p:cBhvr>
                                      <p:tavLst>
                                        <p:tav tm="0">
                                          <p:val>
                                            <p:strVal val="#ppt_x"/>
                                          </p:val>
                                        </p:tav>
                                        <p:tav tm="100000">
                                          <p:val>
                                            <p:strVal val="#ppt_x"/>
                                          </p:val>
                                        </p:tav>
                                      </p:tavLst>
                                    </p:anim>
                                    <p:anim calcmode="lin" valueType="num">
                                      <p:cBhvr>
                                        <p:cTn id="46" dur="1000" fill="hold"/>
                                        <p:tgtEl>
                                          <p:spTgt spid="59"/>
                                        </p:tgtEl>
                                        <p:attrNameLst>
                                          <p:attrName>ppt_y</p:attrName>
                                        </p:attrNameLst>
                                      </p:cBhvr>
                                      <p:tavLst>
                                        <p:tav tm="0">
                                          <p:val>
                                            <p:strVal val="#ppt_y-.1"/>
                                          </p:val>
                                        </p:tav>
                                        <p:tav tm="100000">
                                          <p:val>
                                            <p:strVal val="#ppt_y"/>
                                          </p:val>
                                        </p:tav>
                                      </p:tavLst>
                                    </p:anim>
                                  </p:childTnLst>
                                </p:cTn>
                              </p:par>
                            </p:childTnLst>
                          </p:cTn>
                        </p:par>
                        <p:par>
                          <p:cTn id="47" fill="hold">
                            <p:stCondLst>
                              <p:cond delay="1700"/>
                            </p:stCondLst>
                            <p:childTnLst>
                              <p:par>
                                <p:cTn id="48" presetID="12" presetClass="entr" presetSubtype="8"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slide(fromLeft)">
                                      <p:cBhvr>
                                        <p:cTn id="50" dur="500"/>
                                        <p:tgtEl>
                                          <p:spTgt spid="54"/>
                                        </p:tgtEl>
                                      </p:cBhvr>
                                    </p:animEffect>
                                  </p:childTnLst>
                                </p:cTn>
                              </p:par>
                              <p:par>
                                <p:cTn id="51" presetID="10" presetClass="entr" presetSubtype="0" fill="hold" nodeType="withEffect">
                                  <p:stCondLst>
                                    <p:cond delay="30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1000"/>
                                        <p:tgtEl>
                                          <p:spTgt spid="6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xit" presetSubtype="0" fill="hold" grpId="1" nodeType="clickEffect">
                                  <p:stCondLst>
                                    <p:cond delay="0"/>
                                  </p:stCondLst>
                                  <p:childTnLst>
                                    <p:animEffect transition="out" filter="fade">
                                      <p:cBhvr>
                                        <p:cTn id="57" dur="1000"/>
                                        <p:tgtEl>
                                          <p:spTgt spid="58"/>
                                        </p:tgtEl>
                                      </p:cBhvr>
                                    </p:animEffect>
                                    <p:anim calcmode="lin" valueType="num">
                                      <p:cBhvr>
                                        <p:cTn id="58" dur="1000"/>
                                        <p:tgtEl>
                                          <p:spTgt spid="58"/>
                                        </p:tgtEl>
                                        <p:attrNameLst>
                                          <p:attrName>ppt_x</p:attrName>
                                        </p:attrNameLst>
                                      </p:cBhvr>
                                      <p:tavLst>
                                        <p:tav tm="0">
                                          <p:val>
                                            <p:strVal val="ppt_x"/>
                                          </p:val>
                                        </p:tav>
                                        <p:tav tm="100000">
                                          <p:val>
                                            <p:strVal val="ppt_x"/>
                                          </p:val>
                                        </p:tav>
                                      </p:tavLst>
                                    </p:anim>
                                    <p:anim calcmode="lin" valueType="num">
                                      <p:cBhvr>
                                        <p:cTn id="59" dur="1000"/>
                                        <p:tgtEl>
                                          <p:spTgt spid="58"/>
                                        </p:tgtEl>
                                        <p:attrNameLst>
                                          <p:attrName>ppt_y</p:attrName>
                                        </p:attrNameLst>
                                      </p:cBhvr>
                                      <p:tavLst>
                                        <p:tav tm="0">
                                          <p:val>
                                            <p:strVal val="ppt_y"/>
                                          </p:val>
                                        </p:tav>
                                        <p:tav tm="100000">
                                          <p:val>
                                            <p:strVal val="ppt_y+.1"/>
                                          </p:val>
                                        </p:tav>
                                      </p:tavLst>
                                    </p:anim>
                                    <p:set>
                                      <p:cBhvr>
                                        <p:cTn id="60" dur="1" fill="hold">
                                          <p:stCondLst>
                                            <p:cond delay="999"/>
                                          </p:stCondLst>
                                        </p:cTn>
                                        <p:tgtEl>
                                          <p:spTgt spid="58"/>
                                        </p:tgtEl>
                                        <p:attrNameLst>
                                          <p:attrName>style.visibility</p:attrName>
                                        </p:attrNameLst>
                                      </p:cBhvr>
                                      <p:to>
                                        <p:strVal val="hidden"/>
                                      </p:to>
                                    </p:set>
                                  </p:childTnLst>
                                </p:cTn>
                              </p:par>
                              <p:par>
                                <p:cTn id="61" presetID="53" presetClass="exit" presetSubtype="0" fill="hold" grpId="1" nodeType="withEffect">
                                  <p:stCondLst>
                                    <p:cond delay="0"/>
                                  </p:stCondLst>
                                  <p:childTnLst>
                                    <p:anim calcmode="lin" valueType="num">
                                      <p:cBhvr>
                                        <p:cTn id="62" dur="1000"/>
                                        <p:tgtEl>
                                          <p:spTgt spid="60">
                                            <p:txEl>
                                              <p:pRg st="0" end="0"/>
                                            </p:txEl>
                                          </p:spTgt>
                                        </p:tgtEl>
                                        <p:attrNameLst>
                                          <p:attrName>ppt_w</p:attrName>
                                        </p:attrNameLst>
                                      </p:cBhvr>
                                      <p:tavLst>
                                        <p:tav tm="0">
                                          <p:val>
                                            <p:strVal val="ppt_w"/>
                                          </p:val>
                                        </p:tav>
                                        <p:tav tm="100000">
                                          <p:val>
                                            <p:fltVal val="0"/>
                                          </p:val>
                                        </p:tav>
                                      </p:tavLst>
                                    </p:anim>
                                    <p:anim calcmode="lin" valueType="num">
                                      <p:cBhvr>
                                        <p:cTn id="63" dur="1000"/>
                                        <p:tgtEl>
                                          <p:spTgt spid="60">
                                            <p:txEl>
                                              <p:pRg st="0" end="0"/>
                                            </p:txEl>
                                          </p:spTgt>
                                        </p:tgtEl>
                                        <p:attrNameLst>
                                          <p:attrName>ppt_h</p:attrName>
                                        </p:attrNameLst>
                                      </p:cBhvr>
                                      <p:tavLst>
                                        <p:tav tm="0">
                                          <p:val>
                                            <p:strVal val="ppt_h"/>
                                          </p:val>
                                        </p:tav>
                                        <p:tav tm="100000">
                                          <p:val>
                                            <p:fltVal val="0"/>
                                          </p:val>
                                        </p:tav>
                                      </p:tavLst>
                                    </p:anim>
                                    <p:animEffect transition="out" filter="fade">
                                      <p:cBhvr>
                                        <p:cTn id="64" dur="1000"/>
                                        <p:tgtEl>
                                          <p:spTgt spid="60">
                                            <p:txEl>
                                              <p:pRg st="0" end="0"/>
                                            </p:txEl>
                                          </p:spTgt>
                                        </p:tgtEl>
                                      </p:cBhvr>
                                    </p:animEffect>
                                    <p:set>
                                      <p:cBhvr>
                                        <p:cTn id="65" dur="1" fill="hold">
                                          <p:stCondLst>
                                            <p:cond delay="999"/>
                                          </p:stCondLst>
                                        </p:cTn>
                                        <p:tgtEl>
                                          <p:spTgt spid="60">
                                            <p:txEl>
                                              <p:pRg st="0" end="0"/>
                                            </p:txEl>
                                          </p:spTgt>
                                        </p:tgtEl>
                                        <p:attrNameLst>
                                          <p:attrName>style.visibility</p:attrName>
                                        </p:attrNameLst>
                                      </p:cBhvr>
                                      <p:to>
                                        <p:strVal val="hidden"/>
                                      </p:to>
                                    </p:set>
                                  </p:childTnLst>
                                </p:cTn>
                              </p:par>
                              <p:par>
                                <p:cTn id="66" presetID="53" presetClass="exit" presetSubtype="0" fill="hold" grpId="1" nodeType="withEffect">
                                  <p:stCondLst>
                                    <p:cond delay="0"/>
                                  </p:stCondLst>
                                  <p:childTnLst>
                                    <p:anim calcmode="lin" valueType="num">
                                      <p:cBhvr>
                                        <p:cTn id="67" dur="1000"/>
                                        <p:tgtEl>
                                          <p:spTgt spid="60">
                                            <p:txEl>
                                              <p:pRg st="1" end="1"/>
                                            </p:txEl>
                                          </p:spTgt>
                                        </p:tgtEl>
                                        <p:attrNameLst>
                                          <p:attrName>ppt_w</p:attrName>
                                        </p:attrNameLst>
                                      </p:cBhvr>
                                      <p:tavLst>
                                        <p:tav tm="0">
                                          <p:val>
                                            <p:strVal val="ppt_w"/>
                                          </p:val>
                                        </p:tav>
                                        <p:tav tm="100000">
                                          <p:val>
                                            <p:fltVal val="0"/>
                                          </p:val>
                                        </p:tav>
                                      </p:tavLst>
                                    </p:anim>
                                    <p:anim calcmode="lin" valueType="num">
                                      <p:cBhvr>
                                        <p:cTn id="68" dur="1000"/>
                                        <p:tgtEl>
                                          <p:spTgt spid="60">
                                            <p:txEl>
                                              <p:pRg st="1" end="1"/>
                                            </p:txEl>
                                          </p:spTgt>
                                        </p:tgtEl>
                                        <p:attrNameLst>
                                          <p:attrName>ppt_h</p:attrName>
                                        </p:attrNameLst>
                                      </p:cBhvr>
                                      <p:tavLst>
                                        <p:tav tm="0">
                                          <p:val>
                                            <p:strVal val="ppt_h"/>
                                          </p:val>
                                        </p:tav>
                                        <p:tav tm="100000">
                                          <p:val>
                                            <p:fltVal val="0"/>
                                          </p:val>
                                        </p:tav>
                                      </p:tavLst>
                                    </p:anim>
                                    <p:animEffect transition="out" filter="fade">
                                      <p:cBhvr>
                                        <p:cTn id="69" dur="1000"/>
                                        <p:tgtEl>
                                          <p:spTgt spid="60">
                                            <p:txEl>
                                              <p:pRg st="1" end="1"/>
                                            </p:txEl>
                                          </p:spTgt>
                                        </p:tgtEl>
                                      </p:cBhvr>
                                    </p:animEffect>
                                    <p:set>
                                      <p:cBhvr>
                                        <p:cTn id="70" dur="1" fill="hold">
                                          <p:stCondLst>
                                            <p:cond delay="999"/>
                                          </p:stCondLst>
                                        </p:cTn>
                                        <p:tgtEl>
                                          <p:spTgt spid="60">
                                            <p:txEl>
                                              <p:pRg st="1" end="1"/>
                                            </p:txEl>
                                          </p:spTgt>
                                        </p:tgtEl>
                                        <p:attrNameLst>
                                          <p:attrName>style.visibility</p:attrName>
                                        </p:attrNameLst>
                                      </p:cBhvr>
                                      <p:to>
                                        <p:strVal val="hidden"/>
                                      </p:to>
                                    </p:set>
                                  </p:childTnLst>
                                </p:cTn>
                              </p:par>
                              <p:par>
                                <p:cTn id="71" presetID="53" presetClass="exit" presetSubtype="0" fill="hold" grpId="1" nodeType="withEffect">
                                  <p:stCondLst>
                                    <p:cond delay="0"/>
                                  </p:stCondLst>
                                  <p:childTnLst>
                                    <p:anim calcmode="lin" valueType="num">
                                      <p:cBhvr>
                                        <p:cTn id="72" dur="1000"/>
                                        <p:tgtEl>
                                          <p:spTgt spid="60">
                                            <p:txEl>
                                              <p:pRg st="2" end="2"/>
                                            </p:txEl>
                                          </p:spTgt>
                                        </p:tgtEl>
                                        <p:attrNameLst>
                                          <p:attrName>ppt_w</p:attrName>
                                        </p:attrNameLst>
                                      </p:cBhvr>
                                      <p:tavLst>
                                        <p:tav tm="0">
                                          <p:val>
                                            <p:strVal val="ppt_w"/>
                                          </p:val>
                                        </p:tav>
                                        <p:tav tm="100000">
                                          <p:val>
                                            <p:fltVal val="0"/>
                                          </p:val>
                                        </p:tav>
                                      </p:tavLst>
                                    </p:anim>
                                    <p:anim calcmode="lin" valueType="num">
                                      <p:cBhvr>
                                        <p:cTn id="73" dur="1000"/>
                                        <p:tgtEl>
                                          <p:spTgt spid="60">
                                            <p:txEl>
                                              <p:pRg st="2" end="2"/>
                                            </p:txEl>
                                          </p:spTgt>
                                        </p:tgtEl>
                                        <p:attrNameLst>
                                          <p:attrName>ppt_h</p:attrName>
                                        </p:attrNameLst>
                                      </p:cBhvr>
                                      <p:tavLst>
                                        <p:tav tm="0">
                                          <p:val>
                                            <p:strVal val="ppt_h"/>
                                          </p:val>
                                        </p:tav>
                                        <p:tav tm="100000">
                                          <p:val>
                                            <p:fltVal val="0"/>
                                          </p:val>
                                        </p:tav>
                                      </p:tavLst>
                                    </p:anim>
                                    <p:animEffect transition="out" filter="fade">
                                      <p:cBhvr>
                                        <p:cTn id="74" dur="1000"/>
                                        <p:tgtEl>
                                          <p:spTgt spid="60">
                                            <p:txEl>
                                              <p:pRg st="2" end="2"/>
                                            </p:txEl>
                                          </p:spTgt>
                                        </p:tgtEl>
                                      </p:cBhvr>
                                    </p:animEffect>
                                    <p:set>
                                      <p:cBhvr>
                                        <p:cTn id="75" dur="1" fill="hold">
                                          <p:stCondLst>
                                            <p:cond delay="999"/>
                                          </p:stCondLst>
                                        </p:cTn>
                                        <p:tgtEl>
                                          <p:spTgt spid="60">
                                            <p:txEl>
                                              <p:pRg st="2" end="2"/>
                                            </p:txEl>
                                          </p:spTgt>
                                        </p:tgtEl>
                                        <p:attrNameLst>
                                          <p:attrName>style.visibility</p:attrName>
                                        </p:attrNameLst>
                                      </p:cBhvr>
                                      <p:to>
                                        <p:strVal val="hidden"/>
                                      </p:to>
                                    </p:set>
                                  </p:childTnLst>
                                </p:cTn>
                              </p:par>
                              <p:par>
                                <p:cTn id="76" presetID="53" presetClass="exit" presetSubtype="0" fill="hold" nodeType="withEffect">
                                  <p:stCondLst>
                                    <p:cond delay="0"/>
                                  </p:stCondLst>
                                  <p:childTnLst>
                                    <p:anim calcmode="lin" valueType="num">
                                      <p:cBhvr>
                                        <p:cTn id="77" dur="1000"/>
                                        <p:tgtEl>
                                          <p:spTgt spid="63"/>
                                        </p:tgtEl>
                                        <p:attrNameLst>
                                          <p:attrName>ppt_w</p:attrName>
                                        </p:attrNameLst>
                                      </p:cBhvr>
                                      <p:tavLst>
                                        <p:tav tm="0">
                                          <p:val>
                                            <p:strVal val="ppt_w"/>
                                          </p:val>
                                        </p:tav>
                                        <p:tav tm="100000">
                                          <p:val>
                                            <p:fltVal val="0"/>
                                          </p:val>
                                        </p:tav>
                                      </p:tavLst>
                                    </p:anim>
                                    <p:anim calcmode="lin" valueType="num">
                                      <p:cBhvr>
                                        <p:cTn id="78" dur="1000"/>
                                        <p:tgtEl>
                                          <p:spTgt spid="63"/>
                                        </p:tgtEl>
                                        <p:attrNameLst>
                                          <p:attrName>ppt_h</p:attrName>
                                        </p:attrNameLst>
                                      </p:cBhvr>
                                      <p:tavLst>
                                        <p:tav tm="0">
                                          <p:val>
                                            <p:strVal val="ppt_h"/>
                                          </p:val>
                                        </p:tav>
                                        <p:tav tm="100000">
                                          <p:val>
                                            <p:fltVal val="0"/>
                                          </p:val>
                                        </p:tav>
                                      </p:tavLst>
                                    </p:anim>
                                    <p:animEffect transition="out" filter="fade">
                                      <p:cBhvr>
                                        <p:cTn id="79" dur="1000"/>
                                        <p:tgtEl>
                                          <p:spTgt spid="63"/>
                                        </p:tgtEl>
                                      </p:cBhvr>
                                    </p:animEffect>
                                    <p:set>
                                      <p:cBhvr>
                                        <p:cTn id="80" dur="1" fill="hold">
                                          <p:stCondLst>
                                            <p:cond delay="999"/>
                                          </p:stCondLst>
                                        </p:cTn>
                                        <p:tgtEl>
                                          <p:spTgt spid="63"/>
                                        </p:tgtEl>
                                        <p:attrNameLst>
                                          <p:attrName>style.visibility</p:attrName>
                                        </p:attrNameLst>
                                      </p:cBhvr>
                                      <p:to>
                                        <p:strVal val="hidden"/>
                                      </p:to>
                                    </p:set>
                                  </p:childTnLst>
                                </p:cTn>
                              </p:par>
                              <p:par>
                                <p:cTn id="81" presetID="42"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par>
                                <p:cTn id="86" presetID="10" presetClass="entr" presetSubtype="0" fill="hold" grpId="0" nodeType="withEffect">
                                  <p:stCondLst>
                                    <p:cond delay="0"/>
                                  </p:stCondLst>
                                  <p:childTnLst>
                                    <p:set>
                                      <p:cBhvr>
                                        <p:cTn id="87" dur="1" fill="hold">
                                          <p:stCondLst>
                                            <p:cond delay="0"/>
                                          </p:stCondLst>
                                        </p:cTn>
                                        <p:tgtEl>
                                          <p:spTgt spid="62">
                                            <p:txEl>
                                              <p:pRg st="0" end="0"/>
                                            </p:txEl>
                                          </p:spTgt>
                                        </p:tgtEl>
                                        <p:attrNameLst>
                                          <p:attrName>style.visibility</p:attrName>
                                        </p:attrNameLst>
                                      </p:cBhvr>
                                      <p:to>
                                        <p:strVal val="visible"/>
                                      </p:to>
                                    </p:set>
                                    <p:animEffect transition="in" filter="fade">
                                      <p:cBhvr>
                                        <p:cTn id="88" dur="1000"/>
                                        <p:tgtEl>
                                          <p:spTgt spid="62">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2">
                                            <p:txEl>
                                              <p:pRg st="1" end="1"/>
                                            </p:txEl>
                                          </p:spTgt>
                                        </p:tgtEl>
                                        <p:attrNameLst>
                                          <p:attrName>style.visibility</p:attrName>
                                        </p:attrNameLst>
                                      </p:cBhvr>
                                      <p:to>
                                        <p:strVal val="visible"/>
                                      </p:to>
                                    </p:set>
                                    <p:animEffect transition="in" filter="fade">
                                      <p:cBhvr>
                                        <p:cTn id="91" dur="1000"/>
                                        <p:tgtEl>
                                          <p:spTgt spid="62">
                                            <p:txEl>
                                              <p:pRg st="1" end="1"/>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2">
                                            <p:txEl>
                                              <p:pRg st="2" end="2"/>
                                            </p:txEl>
                                          </p:spTgt>
                                        </p:tgtEl>
                                        <p:attrNameLst>
                                          <p:attrName>style.visibility</p:attrName>
                                        </p:attrNameLst>
                                      </p:cBhvr>
                                      <p:to>
                                        <p:strVal val="visible"/>
                                      </p:to>
                                    </p:set>
                                    <p:animEffect transition="in" filter="fade">
                                      <p:cBhvr>
                                        <p:cTn id="94" dur="1000"/>
                                        <p:tgtEl>
                                          <p:spTgt spid="62">
                                            <p:txEl>
                                              <p:pRg st="2" end="2"/>
                                            </p:txEl>
                                          </p:spTgt>
                                        </p:tgtEl>
                                      </p:cBhvr>
                                    </p:animEffect>
                                  </p:childTnLst>
                                </p:cTn>
                              </p:par>
                            </p:childTnLst>
                          </p:cTn>
                        </p:par>
                        <p:par>
                          <p:cTn id="95" fill="hold">
                            <p:stCondLst>
                              <p:cond delay="1000"/>
                            </p:stCondLst>
                            <p:childTnLst>
                              <p:par>
                                <p:cTn id="96" presetID="10" presetClass="entr" presetSubtype="0" fill="hold" nodeType="after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1000"/>
                                        <p:tgtEl>
                                          <p:spTgt spid="64"/>
                                        </p:tgtEl>
                                      </p:cBhvr>
                                    </p:animEffect>
                                  </p:childTnLst>
                                </p:cTn>
                              </p:par>
                            </p:childTnLst>
                          </p:cTn>
                        </p:par>
                        <p:par>
                          <p:cTn id="99" fill="hold">
                            <p:stCondLst>
                              <p:cond delay="2000"/>
                            </p:stCondLst>
                            <p:childTnLst>
                              <p:par>
                                <p:cTn id="100" presetID="47" presetClass="entr" presetSubtype="0" fill="hold" grpId="0"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1000"/>
                                        <p:tgtEl>
                                          <p:spTgt spid="50"/>
                                        </p:tgtEl>
                                      </p:cBhvr>
                                    </p:animEffect>
                                    <p:anim calcmode="lin" valueType="num">
                                      <p:cBhvr>
                                        <p:cTn id="103" dur="1000" fill="hold"/>
                                        <p:tgtEl>
                                          <p:spTgt spid="50"/>
                                        </p:tgtEl>
                                        <p:attrNameLst>
                                          <p:attrName>ppt_x</p:attrName>
                                        </p:attrNameLst>
                                      </p:cBhvr>
                                      <p:tavLst>
                                        <p:tav tm="0">
                                          <p:val>
                                            <p:strVal val="#ppt_x"/>
                                          </p:val>
                                        </p:tav>
                                        <p:tav tm="100000">
                                          <p:val>
                                            <p:strVal val="#ppt_x"/>
                                          </p:val>
                                        </p:tav>
                                      </p:tavLst>
                                    </p:anim>
                                    <p:anim calcmode="lin" valueType="num">
                                      <p:cBhvr>
                                        <p:cTn id="10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7" grpId="0" animBg="1"/>
      <p:bldP spid="58" grpId="0"/>
      <p:bldP spid="58" grpId="1"/>
      <p:bldP spid="59" grpId="0" animBg="1"/>
      <p:bldP spid="60" grpId="0" build="p"/>
      <p:bldP spid="60" grpId="1" build="allAtOnce"/>
      <p:bldP spid="61" grpId="0"/>
      <p:bldP spid="6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Denali Integration Experience</a:t>
            </a:r>
            <a:endParaRPr lang="en-US" dirty="0"/>
          </a:p>
        </p:txBody>
      </p:sp>
      <p:sp>
        <p:nvSpPr>
          <p:cNvPr id="5" name="Subtitle 4"/>
          <p:cNvSpPr>
            <a:spLocks noGrp="1"/>
          </p:cNvSpPr>
          <p:nvPr>
            <p:ph type="subTitle" idx="1"/>
          </p:nvPr>
        </p:nvSpPr>
        <p:spPr/>
        <p:txBody>
          <a:bodyPr/>
          <a:lstStyle/>
          <a:p>
            <a:r>
              <a:rPr lang="en-US" smtClean="0"/>
              <a:t>Reports in SharePoint </a:t>
            </a:r>
          </a:p>
          <a:p>
            <a:r>
              <a:rPr lang="en-US" smtClean="0"/>
              <a:t>Crescent </a:t>
            </a:r>
          </a:p>
          <a:p>
            <a:r>
              <a:rPr lang="en-US" smtClean="0"/>
              <a:t>Alerting </a:t>
            </a:r>
          </a:p>
          <a:p>
            <a:r>
              <a:rPr lang="en-US" smtClean="0"/>
              <a:t>Performance </a:t>
            </a:r>
          </a:p>
          <a:p>
            <a:endParaRPr lang="en-US" smtClean="0"/>
          </a:p>
          <a:p>
            <a:endParaRPr lang="en-US" dirty="0"/>
          </a:p>
        </p:txBody>
      </p:sp>
      <p:sp>
        <p:nvSpPr>
          <p:cNvPr id="6" name="Text Placeholder 5"/>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20516566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SSRS “Denali” Architecture</a:t>
            </a:r>
            <a:endParaRPr lang="en-US" dirty="0"/>
          </a:p>
        </p:txBody>
      </p:sp>
      <p:sp>
        <p:nvSpPr>
          <p:cNvPr id="3" name="Content Placeholder 2"/>
          <p:cNvSpPr>
            <a:spLocks noGrp="1"/>
          </p:cNvSpPr>
          <p:nvPr>
            <p:ph type="body" sz="quarter" idx="10"/>
          </p:nvPr>
        </p:nvSpPr>
        <p:spPr/>
        <p:txBody>
          <a:bodyPr/>
          <a:lstStyle/>
          <a:p>
            <a:r>
              <a:rPr lang="en-US" smtClean="0"/>
              <a:t>SSRS Shared Service Application hosted in IIS </a:t>
            </a:r>
            <a:br>
              <a:rPr lang="en-US" smtClean="0"/>
            </a:br>
            <a:r>
              <a:rPr lang="en-US" smtClean="0"/>
              <a:t>Application pool </a:t>
            </a:r>
          </a:p>
          <a:p>
            <a:r>
              <a:rPr lang="en-US" smtClean="0"/>
              <a:t>SSRS Catalog DBs as SharePoint Shared Service Applications DBs</a:t>
            </a:r>
          </a:p>
          <a:p>
            <a:pPr lvl="0"/>
            <a:r>
              <a:rPr lang="en-US" smtClean="0"/>
              <a:t>Claims-based authentication via WCF endpoints for SSRS Shared Service</a:t>
            </a:r>
          </a:p>
          <a:p>
            <a:r>
              <a:rPr lang="en-US" smtClean="0"/>
              <a:t>One SharePoint Central Administration Portal to configure and manage SSRS Shared Service</a:t>
            </a:r>
          </a:p>
          <a:p>
            <a:endParaRPr lang="en-US" smtClean="0"/>
          </a:p>
          <a:p>
            <a:endParaRPr lang="en-US" dirty="0" smtClean="0"/>
          </a:p>
        </p:txBody>
      </p:sp>
    </p:spTree>
    <p:extLst>
      <p:ext uri="{BB962C8B-B14F-4D97-AF65-F5344CB8AC3E}">
        <p14:creationId xmlns:p14="http://schemas.microsoft.com/office/powerpoint/2010/main" val="2387266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SSRS “Denali” Architecture…</a:t>
            </a:r>
            <a:endParaRPr lang="en-US" dirty="0"/>
          </a:p>
        </p:txBody>
      </p:sp>
      <p:sp>
        <p:nvSpPr>
          <p:cNvPr id="3" name="Content Placeholder 2"/>
          <p:cNvSpPr>
            <a:spLocks noGrp="1"/>
          </p:cNvSpPr>
          <p:nvPr>
            <p:ph type="body" sz="quarter" idx="10"/>
          </p:nvPr>
        </p:nvSpPr>
        <p:spPr/>
        <p:txBody>
          <a:bodyPr/>
          <a:lstStyle/>
          <a:p>
            <a:r>
              <a:rPr lang="en-US" smtClean="0"/>
              <a:t>PowerShell command-lets support for scripting SSRS Shared Service configuration and management.</a:t>
            </a:r>
          </a:p>
          <a:p>
            <a:pPr lvl="0"/>
            <a:r>
              <a:rPr lang="en-US" smtClean="0"/>
              <a:t>Built-in scale-out with load balancer for SSRS Shared Service and SSRS Service DB in a SharePoint farm</a:t>
            </a:r>
          </a:p>
          <a:p>
            <a:r>
              <a:rPr lang="en-US" smtClean="0"/>
              <a:t>Support for consuming reports cross-farm</a:t>
            </a:r>
          </a:p>
          <a:p>
            <a:r>
              <a:rPr lang="en-US" smtClean="0"/>
              <a:t>Integrated - Backup / Restore, monitoring via ULS etc.</a:t>
            </a:r>
          </a:p>
          <a:p>
            <a:pPr lvl="0"/>
            <a:endParaRPr lang="en-US" smtClean="0"/>
          </a:p>
          <a:p>
            <a:endParaRPr lang="en-US" smtClean="0"/>
          </a:p>
          <a:p>
            <a:pPr lvl="0"/>
            <a:endParaRPr lang="en-US" dirty="0"/>
          </a:p>
        </p:txBody>
      </p:sp>
    </p:spTree>
    <p:extLst>
      <p:ext uri="{BB962C8B-B14F-4D97-AF65-F5344CB8AC3E}">
        <p14:creationId xmlns:p14="http://schemas.microsoft.com/office/powerpoint/2010/main" val="3544420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SSRS Shared Service </a:t>
            </a:r>
            <a:endParaRPr lang="en-US" dirty="0"/>
          </a:p>
        </p:txBody>
      </p:sp>
      <p:sp>
        <p:nvSpPr>
          <p:cNvPr id="5" name="Subtitle 4"/>
          <p:cNvSpPr>
            <a:spLocks noGrp="1"/>
          </p:cNvSpPr>
          <p:nvPr>
            <p:ph type="subTitle" idx="1"/>
          </p:nvPr>
        </p:nvSpPr>
        <p:spPr/>
        <p:txBody>
          <a:bodyPr/>
          <a:lstStyle/>
          <a:p>
            <a:r>
              <a:rPr lang="en-US" smtClean="0"/>
              <a:t>Create &amp; Manage Service</a:t>
            </a:r>
          </a:p>
          <a:p>
            <a:r>
              <a:rPr lang="en-US" smtClean="0"/>
              <a:t>PowerShell</a:t>
            </a:r>
          </a:p>
          <a:p>
            <a:r>
              <a:rPr lang="en-US" smtClean="0"/>
              <a:t>Shared Service PowerShell</a:t>
            </a:r>
          </a:p>
          <a:p>
            <a:r>
              <a:rPr lang="en-US" smtClean="0"/>
              <a:t>Provisioning SQL Agent </a:t>
            </a:r>
          </a:p>
          <a:p>
            <a:r>
              <a:rPr lang="en-US" smtClean="0"/>
              <a:t>ULS and Backup Recovery</a:t>
            </a:r>
            <a:endParaRPr lang="en-US" dirty="0"/>
          </a:p>
        </p:txBody>
      </p:sp>
      <p:sp>
        <p:nvSpPr>
          <p:cNvPr id="6" name="Text Placeholder 5"/>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108100843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se thi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DBI328</Session_x0020_Code>
    <ProductTaxHTField0 xmlns="2295e2e7-0eeb-498e-8716-217bb2ee6ee3">
      <Terms xmlns="http://schemas.microsoft.com/office/infopath/2007/PartnerControls"/>
    </ProductTaxHTField0>
    <Presentation_x0020_Date xmlns="2295e2e7-0eeb-498e-8716-217bb2ee6ee3">2011-05-18T00:00:00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3833E7-CDA5-4E4A-AF0B-36A91B78C9EF}">
  <ds:schemaRefs>
    <ds:schemaRef ds:uri="2295e2e7-0eeb-498e-8716-217bb2ee6ee3"/>
    <ds:schemaRef ds:uri="http://purl.org/dc/dcmitype/"/>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8b529f77-48ab-4581-b468-93f09345b8aa"/>
    <ds:schemaRef ds:uri="http://purl.org/dc/elements/1.1/"/>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6202</TotalTime>
  <Words>2615</Words>
  <Application>Microsoft Office PowerPoint</Application>
  <PresentationFormat>Custom</PresentationFormat>
  <Paragraphs>514</Paragraphs>
  <Slides>34</Slides>
  <Notes>33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Use this</vt:lpstr>
      <vt:lpstr>1_White with Consolas font for code slides</vt:lpstr>
      <vt:lpstr>Visio</vt:lpstr>
      <vt:lpstr>SQL Server Reporting Services “Denali” Integration with  SharePoint 2010</vt:lpstr>
      <vt:lpstr>Agenda</vt:lpstr>
      <vt:lpstr>Integration with SharePoint 2007 &amp; 2010 SQL SERVER 2005 SP2, 2008, 2008 R2 </vt:lpstr>
      <vt:lpstr>Denali Reporting and Alerting</vt:lpstr>
      <vt:lpstr>Increase Efficiency</vt:lpstr>
      <vt:lpstr>Denali Integration Experience</vt:lpstr>
      <vt:lpstr>SSRS “Denali” Architecture</vt:lpstr>
      <vt:lpstr>SSRS “Denali” Architecture…</vt:lpstr>
      <vt:lpstr>SSRS Shared Service </vt:lpstr>
      <vt:lpstr>Architecture step-by-step (clean install)</vt:lpstr>
      <vt:lpstr>Upgrade to Denali step-by-step</vt:lpstr>
      <vt:lpstr>Architecture Denali single machine “scale”</vt:lpstr>
      <vt:lpstr>Architecture Denali multi-machine scale</vt:lpstr>
      <vt:lpstr>Windows User end-to-end Report rendering</vt:lpstr>
      <vt:lpstr>Project Crescent end-to-end data flow</vt:lpstr>
      <vt:lpstr>Integrated experience…</vt:lpstr>
      <vt:lpstr>End User Experience</vt:lpstr>
      <vt:lpstr>In Review: Session Objectives and Takeaways</vt:lpstr>
      <vt:lpstr>Appendix - Microsoft Business Intelligence </vt:lpstr>
      <vt:lpstr>Appendix - Architecture SSRS 2008 R2</vt:lpstr>
      <vt:lpstr>Appendix - Denali CTP Features</vt:lpstr>
      <vt:lpstr>Appendix  - Denali CTP features…</vt:lpstr>
      <vt:lpstr>Appendix – PowerShell script</vt:lpstr>
      <vt:lpstr>Appendix – PowerShell script…</vt:lpstr>
      <vt:lpstr>Appendix – PowerShell script…</vt:lpstr>
      <vt:lpstr>Appendix – PowerShell script…</vt:lpstr>
      <vt:lpstr>Appendix – PowerShell script…</vt:lpstr>
      <vt:lpstr>Resources</vt:lpstr>
      <vt:lpstr>What’s Next?</vt:lpstr>
      <vt:lpstr>Resources</vt:lpstr>
      <vt:lpstr>PowerPoint Presentation</vt:lpstr>
      <vt:lpstr>PowerPoint Presentation</vt:lpstr>
      <vt:lpstr>PowerPoint Presentation</vt:lpstr>
      <vt:lpstr>PowerPoint Presentation</vt:lpstr>
    </vt:vector>
  </TitlesOfParts>
  <Manager>Amit Goyal</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DBI328: SQL Server Reporting Services “Denali” Integration with SharePoint 2010</dc:title>
  <dc:subject>Microsoft TechEd North America 2011</dc:subject>
  <dc:creator>Prash Shirolkar</dc:creator>
  <cp:keywords>Denali Reporting Services SharePoint mode 2010</cp:keywords>
  <dc:description>Template Design: Jordan Cayabyab
Formatter: Brianna Hartmann, Silver Fox Productions, Inc.
Event Date: May 16-19, 2011
Event Location: Atlanta
Audience Type: Developers, IT Pros</dc:description>
  <cp:lastModifiedBy>Shows</cp:lastModifiedBy>
  <cp:revision>68</cp:revision>
  <cp:lastPrinted>2011-05-14T21:09:53Z</cp:lastPrinted>
  <dcterms:created xsi:type="dcterms:W3CDTF">2011-04-18T21:45:45Z</dcterms:created>
  <dcterms:modified xsi:type="dcterms:W3CDTF">2011-05-18T19:49:21Z</dcterms:modified>
  <cp:category>Business Intelligence - SQL Server Reporting Services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SQL Server Reporting Services</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y fmtid="{D5CDD505-2E9C-101B-9397-08002B2CF9AE}" pid="8" name="Department">
    <vt:lpwstr>SQL Server Reporting Services</vt:lpwstr>
  </property>
</Properties>
</file>