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62" r:id="rId3"/>
  </p:sldMasterIdLst>
  <p:notesMasterIdLst>
    <p:notesMasterId r:id="rId41"/>
  </p:notesMasterIdLst>
  <p:handoutMasterIdLst>
    <p:handoutMasterId r:id="rId42"/>
  </p:handoutMasterIdLst>
  <p:sldIdLst>
    <p:sldId id="362" r:id="rId4"/>
    <p:sldId id="360" r:id="rId5"/>
    <p:sldId id="334" r:id="rId6"/>
    <p:sldId id="335" r:id="rId7"/>
    <p:sldId id="336" r:id="rId8"/>
    <p:sldId id="337" r:id="rId9"/>
    <p:sldId id="363" r:id="rId10"/>
    <p:sldId id="359" r:id="rId11"/>
    <p:sldId id="339" r:id="rId12"/>
    <p:sldId id="340" r:id="rId13"/>
    <p:sldId id="364" r:id="rId14"/>
    <p:sldId id="342" r:id="rId15"/>
    <p:sldId id="343" r:id="rId16"/>
    <p:sldId id="355" r:id="rId17"/>
    <p:sldId id="344" r:id="rId18"/>
    <p:sldId id="365" r:id="rId19"/>
    <p:sldId id="345" r:id="rId20"/>
    <p:sldId id="361" r:id="rId21"/>
    <p:sldId id="356" r:id="rId22"/>
    <p:sldId id="346" r:id="rId23"/>
    <p:sldId id="366" r:id="rId24"/>
    <p:sldId id="347" r:id="rId25"/>
    <p:sldId id="348" r:id="rId26"/>
    <p:sldId id="349" r:id="rId27"/>
    <p:sldId id="357" r:id="rId28"/>
    <p:sldId id="354" r:id="rId29"/>
    <p:sldId id="367" r:id="rId30"/>
    <p:sldId id="351" r:id="rId31"/>
    <p:sldId id="353" r:id="rId32"/>
    <p:sldId id="358" r:id="rId33"/>
    <p:sldId id="331" r:id="rId34"/>
    <p:sldId id="369" r:id="rId35"/>
    <p:sldId id="370" r:id="rId36"/>
    <p:sldId id="371" r:id="rId37"/>
    <p:sldId id="372" r:id="rId38"/>
    <p:sldId id="368" r:id="rId39"/>
    <p:sldId id="319" r:id="rId4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A7888-F68B-41F8-8616-12E5756384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8974F4-11F5-4596-9559-2CE41511FFAD}">
      <dgm:prSet/>
      <dgm:spPr/>
      <dgm:t>
        <a:bodyPr/>
        <a:lstStyle/>
        <a:p>
          <a:pPr rtl="0"/>
          <a:r>
            <a:rPr lang="en-US" dirty="0" smtClean="0">
              <a:solidFill>
                <a:schemeClr val="bg1"/>
              </a:solidFill>
            </a:rPr>
            <a:t>Gather</a:t>
          </a:r>
          <a:br>
            <a:rPr lang="en-US" dirty="0" smtClean="0">
              <a:solidFill>
                <a:schemeClr val="bg1"/>
              </a:solidFill>
            </a:rPr>
          </a:br>
          <a:r>
            <a:rPr lang="en-US" dirty="0" smtClean="0">
              <a:solidFill>
                <a:schemeClr val="bg1"/>
              </a:solidFill>
            </a:rPr>
            <a:t>workload usage</a:t>
          </a:r>
          <a:endParaRPr lang="en-US" dirty="0">
            <a:solidFill>
              <a:schemeClr val="bg1"/>
            </a:solidFill>
          </a:endParaRPr>
        </a:p>
      </dgm:t>
    </dgm:pt>
    <dgm:pt modelId="{CBACE177-8F76-4769-A6D8-D3E60038CFE5}" type="parTrans" cxnId="{98C981BF-894F-4101-AA2F-E1593F9F7525}">
      <dgm:prSet/>
      <dgm:spPr/>
      <dgm:t>
        <a:bodyPr/>
        <a:lstStyle/>
        <a:p>
          <a:endParaRPr lang="en-US"/>
        </a:p>
      </dgm:t>
    </dgm:pt>
    <dgm:pt modelId="{6E7A643C-36ED-4CC5-B07B-C4F8AEDD73E9}" type="sibTrans" cxnId="{98C981BF-894F-4101-AA2F-E1593F9F7525}">
      <dgm:prSet/>
      <dgm:spPr/>
      <dgm:t>
        <a:bodyPr/>
        <a:lstStyle/>
        <a:p>
          <a:endParaRPr lang="en-US"/>
        </a:p>
      </dgm:t>
    </dgm:pt>
    <dgm:pt modelId="{B0D54622-219D-43BB-9687-5DEFDF1D5ECC}">
      <dgm:prSet/>
      <dgm:spPr/>
      <dgm:t>
        <a:bodyPr/>
        <a:lstStyle/>
        <a:p>
          <a:pPr rtl="0"/>
          <a:r>
            <a:rPr lang="en-US" dirty="0" smtClean="0"/>
            <a:t>Use the SSRS Execution Log, capture SSAS trace</a:t>
          </a:r>
          <a:endParaRPr lang="en-US" dirty="0"/>
        </a:p>
      </dgm:t>
    </dgm:pt>
    <dgm:pt modelId="{72140978-FBC7-42F6-AC62-0890DFA017D2}" type="parTrans" cxnId="{E1620A3F-0BA4-4559-A76A-154B5A1A5ADA}">
      <dgm:prSet/>
      <dgm:spPr/>
      <dgm:t>
        <a:bodyPr/>
        <a:lstStyle/>
        <a:p>
          <a:endParaRPr lang="en-US"/>
        </a:p>
      </dgm:t>
    </dgm:pt>
    <dgm:pt modelId="{9E81180C-0359-475F-B72B-16AC062D11B9}" type="sibTrans" cxnId="{E1620A3F-0BA4-4559-A76A-154B5A1A5ADA}">
      <dgm:prSet/>
      <dgm:spPr/>
      <dgm:t>
        <a:bodyPr/>
        <a:lstStyle/>
        <a:p>
          <a:endParaRPr lang="en-US"/>
        </a:p>
      </dgm:t>
    </dgm:pt>
    <dgm:pt modelId="{B781A4B9-8635-4EC5-A084-5672D6B70553}">
      <dgm:prSet/>
      <dgm:spPr/>
      <dgm:t>
        <a:bodyPr/>
        <a:lstStyle/>
        <a:p>
          <a:pPr rtl="0"/>
          <a:r>
            <a:rPr lang="en-US" dirty="0" smtClean="0">
              <a:solidFill>
                <a:schemeClr val="bg1"/>
              </a:solidFill>
            </a:rPr>
            <a:t>Estimate</a:t>
          </a:r>
          <a:br>
            <a:rPr lang="en-US" dirty="0" smtClean="0">
              <a:solidFill>
                <a:schemeClr val="bg1"/>
              </a:solidFill>
            </a:rPr>
          </a:br>
          <a:r>
            <a:rPr lang="en-US" dirty="0" smtClean="0">
              <a:solidFill>
                <a:schemeClr val="bg1"/>
              </a:solidFill>
            </a:rPr>
            <a:t>future loads</a:t>
          </a:r>
          <a:endParaRPr lang="en-US" dirty="0">
            <a:solidFill>
              <a:schemeClr val="bg1"/>
            </a:solidFill>
          </a:endParaRPr>
        </a:p>
      </dgm:t>
    </dgm:pt>
    <dgm:pt modelId="{903E73F2-2D38-44C6-A12B-505DBBDB7B9B}" type="parTrans" cxnId="{FA81DADC-D41A-4F01-B4BD-A80B1D5EDE96}">
      <dgm:prSet/>
      <dgm:spPr/>
      <dgm:t>
        <a:bodyPr/>
        <a:lstStyle/>
        <a:p>
          <a:endParaRPr lang="en-US"/>
        </a:p>
      </dgm:t>
    </dgm:pt>
    <dgm:pt modelId="{B08A4A3C-BAD0-4470-B2E5-44A23530DE22}" type="sibTrans" cxnId="{FA81DADC-D41A-4F01-B4BD-A80B1D5EDE96}">
      <dgm:prSet/>
      <dgm:spPr/>
      <dgm:t>
        <a:bodyPr/>
        <a:lstStyle/>
        <a:p>
          <a:endParaRPr lang="en-US"/>
        </a:p>
      </dgm:t>
    </dgm:pt>
    <dgm:pt modelId="{AA6236DF-8113-48B6-BD75-15A9AF510479}">
      <dgm:prSet/>
      <dgm:spPr/>
      <dgm:t>
        <a:bodyPr/>
        <a:lstStyle/>
        <a:p>
          <a:pPr rtl="0"/>
          <a:r>
            <a:rPr lang="en-US" dirty="0" smtClean="0"/>
            <a:t>How many more users?</a:t>
          </a:r>
          <a:endParaRPr lang="en-US" dirty="0"/>
        </a:p>
      </dgm:t>
    </dgm:pt>
    <dgm:pt modelId="{A52C8CE2-5F72-45A9-B396-0881EAB3C5D6}" type="parTrans" cxnId="{1315695D-C047-494D-B2D2-5AE3FDC71162}">
      <dgm:prSet/>
      <dgm:spPr/>
      <dgm:t>
        <a:bodyPr/>
        <a:lstStyle/>
        <a:p>
          <a:endParaRPr lang="en-US"/>
        </a:p>
      </dgm:t>
    </dgm:pt>
    <dgm:pt modelId="{ABB77386-DE5D-4BF1-AA9C-FFB621FC9378}" type="sibTrans" cxnId="{1315695D-C047-494D-B2D2-5AE3FDC71162}">
      <dgm:prSet/>
      <dgm:spPr/>
      <dgm:t>
        <a:bodyPr/>
        <a:lstStyle/>
        <a:p>
          <a:endParaRPr lang="en-US"/>
        </a:p>
      </dgm:t>
    </dgm:pt>
    <dgm:pt modelId="{D1141638-94DD-4F73-81AD-FF427F6F0F9C}">
      <dgm:prSet/>
      <dgm:spPr/>
      <dgm:t>
        <a:bodyPr/>
        <a:lstStyle/>
        <a:p>
          <a:pPr rtl="0"/>
          <a:endParaRPr lang="en-US" dirty="0"/>
        </a:p>
      </dgm:t>
    </dgm:pt>
    <dgm:pt modelId="{AFA113C3-5A3A-4415-9966-EE7E67ECC3FD}" type="parTrans" cxnId="{D32482BC-B795-46FE-B455-B022001D510B}">
      <dgm:prSet/>
      <dgm:spPr/>
      <dgm:t>
        <a:bodyPr/>
        <a:lstStyle/>
        <a:p>
          <a:endParaRPr lang="en-US"/>
        </a:p>
      </dgm:t>
    </dgm:pt>
    <dgm:pt modelId="{DCD43E1A-CCFD-4FC6-B1E7-CAB3EBC967B2}" type="sibTrans" cxnId="{D32482BC-B795-46FE-B455-B022001D510B}">
      <dgm:prSet/>
      <dgm:spPr/>
      <dgm:t>
        <a:bodyPr/>
        <a:lstStyle/>
        <a:p>
          <a:endParaRPr lang="en-US"/>
        </a:p>
      </dgm:t>
    </dgm:pt>
    <dgm:pt modelId="{2C46A4D4-7E55-45A7-8FDF-B30025269A4B}">
      <dgm:prSet/>
      <dgm:spPr/>
      <dgm:t>
        <a:bodyPr/>
        <a:lstStyle/>
        <a:p>
          <a:pPr rtl="0"/>
          <a:r>
            <a:rPr lang="en-US" dirty="0" smtClean="0">
              <a:solidFill>
                <a:schemeClr val="bg1"/>
              </a:solidFill>
            </a:rPr>
            <a:t>Derive performance goal</a:t>
          </a:r>
          <a:endParaRPr lang="en-US" dirty="0">
            <a:solidFill>
              <a:schemeClr val="bg1"/>
            </a:solidFill>
          </a:endParaRPr>
        </a:p>
      </dgm:t>
    </dgm:pt>
    <dgm:pt modelId="{3E2A93EA-07A2-4A4E-998C-D99596CC4A7C}" type="parTrans" cxnId="{BC2F61C2-9E39-4D6F-99B5-AAA95919D3D5}">
      <dgm:prSet/>
      <dgm:spPr/>
      <dgm:t>
        <a:bodyPr/>
        <a:lstStyle/>
        <a:p>
          <a:endParaRPr lang="en-US"/>
        </a:p>
      </dgm:t>
    </dgm:pt>
    <dgm:pt modelId="{DD827CAE-751F-481B-8165-EC23B528A2D8}" type="sibTrans" cxnId="{BC2F61C2-9E39-4D6F-99B5-AAA95919D3D5}">
      <dgm:prSet/>
      <dgm:spPr/>
      <dgm:t>
        <a:bodyPr/>
        <a:lstStyle/>
        <a:p>
          <a:endParaRPr lang="en-US"/>
        </a:p>
      </dgm:t>
    </dgm:pt>
    <dgm:pt modelId="{B8C6D8F9-1409-4D55-9202-B5BBD4550D4D}">
      <dgm:prSet/>
      <dgm:spPr/>
      <dgm:t>
        <a:bodyPr/>
        <a:lstStyle/>
        <a:p>
          <a:pPr rtl="0"/>
          <a:r>
            <a:rPr lang="en-US" dirty="0" smtClean="0"/>
            <a:t>Reports/sec or queries/sec</a:t>
          </a:r>
          <a:endParaRPr lang="en-US" dirty="0"/>
        </a:p>
      </dgm:t>
    </dgm:pt>
    <dgm:pt modelId="{29DD2650-7DC7-4761-B358-00533F29C95C}" type="parTrans" cxnId="{2396C955-CAE3-4D4C-B9E4-DBDB687E655D}">
      <dgm:prSet/>
      <dgm:spPr/>
      <dgm:t>
        <a:bodyPr/>
        <a:lstStyle/>
        <a:p>
          <a:endParaRPr lang="en-US"/>
        </a:p>
      </dgm:t>
    </dgm:pt>
    <dgm:pt modelId="{0C123926-FF42-4BE6-9EF8-AFCB8DF25EE3}" type="sibTrans" cxnId="{2396C955-CAE3-4D4C-B9E4-DBDB687E655D}">
      <dgm:prSet/>
      <dgm:spPr/>
      <dgm:t>
        <a:bodyPr/>
        <a:lstStyle/>
        <a:p>
          <a:endParaRPr lang="en-US"/>
        </a:p>
      </dgm:t>
    </dgm:pt>
    <dgm:pt modelId="{6D9B7683-FFDE-42B6-AA23-99346C881D1E}">
      <dgm:prSet/>
      <dgm:spPr/>
      <dgm:t>
        <a:bodyPr/>
        <a:lstStyle/>
        <a:p>
          <a:pPr rtl="0"/>
          <a:r>
            <a:rPr lang="en-US" dirty="0" smtClean="0"/>
            <a:t>Number of concurrent users</a:t>
          </a:r>
          <a:endParaRPr lang="en-US" dirty="0"/>
        </a:p>
      </dgm:t>
    </dgm:pt>
    <dgm:pt modelId="{B257D266-BE6C-4A4B-90BA-FEB771AAB82A}" type="parTrans" cxnId="{CBE9DE60-5283-4C86-B34C-38EF4C99DCC5}">
      <dgm:prSet/>
      <dgm:spPr/>
      <dgm:t>
        <a:bodyPr/>
        <a:lstStyle/>
        <a:p>
          <a:endParaRPr lang="en-US"/>
        </a:p>
      </dgm:t>
    </dgm:pt>
    <dgm:pt modelId="{011E92E9-8EC6-47D6-81B0-9A84863EFB58}" type="sibTrans" cxnId="{CBE9DE60-5283-4C86-B34C-38EF4C99DCC5}">
      <dgm:prSet/>
      <dgm:spPr/>
      <dgm:t>
        <a:bodyPr/>
        <a:lstStyle/>
        <a:p>
          <a:endParaRPr lang="en-US"/>
        </a:p>
      </dgm:t>
    </dgm:pt>
    <dgm:pt modelId="{C9501D72-C9DB-42F1-82A7-A66B926D064D}">
      <dgm:prSet/>
      <dgm:spPr/>
      <dgm:t>
        <a:bodyPr/>
        <a:lstStyle/>
        <a:p>
          <a:pPr rtl="0"/>
          <a:r>
            <a:rPr lang="en-US" dirty="0" smtClean="0"/>
            <a:t>Double estimate just in case</a:t>
          </a:r>
          <a:endParaRPr lang="en-US" dirty="0"/>
        </a:p>
      </dgm:t>
    </dgm:pt>
    <dgm:pt modelId="{4EFD4A5B-0449-4C91-BC1D-FEA292FFAC15}" type="parTrans" cxnId="{541AB991-2FF0-427A-9F35-0F9A773F5463}">
      <dgm:prSet/>
      <dgm:spPr/>
      <dgm:t>
        <a:bodyPr/>
        <a:lstStyle/>
        <a:p>
          <a:endParaRPr lang="en-US"/>
        </a:p>
      </dgm:t>
    </dgm:pt>
    <dgm:pt modelId="{46912BF6-64B7-42FD-A8A8-0139A127B031}" type="sibTrans" cxnId="{541AB991-2FF0-427A-9F35-0F9A773F5463}">
      <dgm:prSet/>
      <dgm:spPr/>
      <dgm:t>
        <a:bodyPr/>
        <a:lstStyle/>
        <a:p>
          <a:endParaRPr lang="en-US"/>
        </a:p>
      </dgm:t>
    </dgm:pt>
    <dgm:pt modelId="{F560D1CF-3F51-41C0-991B-45A2F72EF8E3}">
      <dgm:prSet/>
      <dgm:spPr/>
      <dgm:t>
        <a:bodyPr/>
        <a:lstStyle/>
        <a:p>
          <a:pPr rtl="0"/>
          <a:r>
            <a:rPr lang="en-US" dirty="0" smtClean="0"/>
            <a:t>Look for peak times</a:t>
          </a:r>
          <a:endParaRPr lang="en-US" dirty="0"/>
        </a:p>
      </dgm:t>
    </dgm:pt>
    <dgm:pt modelId="{F188E464-14AA-4415-B7C3-FC70D2C3FFD8}" type="parTrans" cxnId="{411E4C86-024D-4300-B009-32F01577E508}">
      <dgm:prSet/>
      <dgm:spPr/>
      <dgm:t>
        <a:bodyPr/>
        <a:lstStyle/>
        <a:p>
          <a:endParaRPr lang="en-US"/>
        </a:p>
      </dgm:t>
    </dgm:pt>
    <dgm:pt modelId="{35D14897-93B7-4231-87E3-1D929D22A2A9}" type="sibTrans" cxnId="{411E4C86-024D-4300-B009-32F01577E508}">
      <dgm:prSet/>
      <dgm:spPr/>
      <dgm:t>
        <a:bodyPr/>
        <a:lstStyle/>
        <a:p>
          <a:endParaRPr lang="en-US"/>
        </a:p>
      </dgm:t>
    </dgm:pt>
    <dgm:pt modelId="{A481A53F-3DB7-442C-8FEC-935875548D48}">
      <dgm:prSet/>
      <dgm:spPr/>
      <dgm:t>
        <a:bodyPr/>
        <a:lstStyle/>
        <a:p>
          <a:pPr rtl="0"/>
          <a:r>
            <a:rPr lang="en-US" dirty="0" smtClean="0"/>
            <a:t>Concurrent users != Deployed users</a:t>
          </a:r>
          <a:endParaRPr lang="en-US" dirty="0"/>
        </a:p>
      </dgm:t>
    </dgm:pt>
    <dgm:pt modelId="{249E89B2-1DBC-460A-ABF4-320C0F1816EC}" type="parTrans" cxnId="{39FBE089-9709-40A8-BF0D-D170743178E9}">
      <dgm:prSet/>
      <dgm:spPr/>
      <dgm:t>
        <a:bodyPr/>
        <a:lstStyle/>
        <a:p>
          <a:endParaRPr lang="en-US"/>
        </a:p>
      </dgm:t>
    </dgm:pt>
    <dgm:pt modelId="{66EFD290-905D-4F3D-907E-60D07CE4DF22}" type="sibTrans" cxnId="{39FBE089-9709-40A8-BF0D-D170743178E9}">
      <dgm:prSet/>
      <dgm:spPr/>
      <dgm:t>
        <a:bodyPr/>
        <a:lstStyle/>
        <a:p>
          <a:endParaRPr lang="en-US"/>
        </a:p>
      </dgm:t>
    </dgm:pt>
    <dgm:pt modelId="{57198314-7C76-41C5-9FA1-84B3F015399D}" type="pres">
      <dgm:prSet presAssocID="{B58A7888-F68B-41F8-8616-12E5756384C5}" presName="Name0" presStyleCnt="0">
        <dgm:presLayoutVars>
          <dgm:dir/>
          <dgm:animLvl val="lvl"/>
          <dgm:resizeHandles val="exact"/>
        </dgm:presLayoutVars>
      </dgm:prSet>
      <dgm:spPr/>
      <dgm:t>
        <a:bodyPr/>
        <a:lstStyle/>
        <a:p>
          <a:endParaRPr lang="en-US"/>
        </a:p>
      </dgm:t>
    </dgm:pt>
    <dgm:pt modelId="{ED4FA33C-BDEB-4882-83D5-D2FE246278BD}" type="pres">
      <dgm:prSet presAssocID="{6B8974F4-11F5-4596-9559-2CE41511FFAD}" presName="linNode" presStyleCnt="0"/>
      <dgm:spPr/>
    </dgm:pt>
    <dgm:pt modelId="{793DA86A-DEB4-48AA-A606-4705F95F8627}" type="pres">
      <dgm:prSet presAssocID="{6B8974F4-11F5-4596-9559-2CE41511FFAD}" presName="parentText" presStyleLbl="node1" presStyleIdx="0" presStyleCnt="3">
        <dgm:presLayoutVars>
          <dgm:chMax val="1"/>
          <dgm:bulletEnabled val="1"/>
        </dgm:presLayoutVars>
      </dgm:prSet>
      <dgm:spPr/>
      <dgm:t>
        <a:bodyPr/>
        <a:lstStyle/>
        <a:p>
          <a:endParaRPr lang="en-US"/>
        </a:p>
      </dgm:t>
    </dgm:pt>
    <dgm:pt modelId="{6F62553B-E155-44C3-B449-AC4C546F93B2}" type="pres">
      <dgm:prSet presAssocID="{6B8974F4-11F5-4596-9559-2CE41511FFAD}" presName="descendantText" presStyleLbl="alignAccFollowNode1" presStyleIdx="0" presStyleCnt="3">
        <dgm:presLayoutVars>
          <dgm:bulletEnabled val="1"/>
        </dgm:presLayoutVars>
      </dgm:prSet>
      <dgm:spPr/>
      <dgm:t>
        <a:bodyPr/>
        <a:lstStyle/>
        <a:p>
          <a:endParaRPr lang="en-US"/>
        </a:p>
      </dgm:t>
    </dgm:pt>
    <dgm:pt modelId="{86205DF7-0252-4380-9251-A2BC5C3219A3}" type="pres">
      <dgm:prSet presAssocID="{6E7A643C-36ED-4CC5-B07B-C4F8AEDD73E9}" presName="sp" presStyleCnt="0"/>
      <dgm:spPr/>
    </dgm:pt>
    <dgm:pt modelId="{E3E8C2FD-CE94-48DF-9F9A-B3C1E17DA914}" type="pres">
      <dgm:prSet presAssocID="{B781A4B9-8635-4EC5-A084-5672D6B70553}" presName="linNode" presStyleCnt="0"/>
      <dgm:spPr/>
    </dgm:pt>
    <dgm:pt modelId="{AC8C0DCB-C355-48D1-AC9A-C660ACD3EEF6}" type="pres">
      <dgm:prSet presAssocID="{B781A4B9-8635-4EC5-A084-5672D6B70553}" presName="parentText" presStyleLbl="node1" presStyleIdx="1" presStyleCnt="3">
        <dgm:presLayoutVars>
          <dgm:chMax val="1"/>
          <dgm:bulletEnabled val="1"/>
        </dgm:presLayoutVars>
      </dgm:prSet>
      <dgm:spPr/>
      <dgm:t>
        <a:bodyPr/>
        <a:lstStyle/>
        <a:p>
          <a:endParaRPr lang="en-US"/>
        </a:p>
      </dgm:t>
    </dgm:pt>
    <dgm:pt modelId="{25EC5928-B846-4B50-B6A2-6C6AD0132E15}" type="pres">
      <dgm:prSet presAssocID="{B781A4B9-8635-4EC5-A084-5672D6B70553}" presName="descendantText" presStyleLbl="alignAccFollowNode1" presStyleIdx="1" presStyleCnt="3" custScaleY="110121">
        <dgm:presLayoutVars>
          <dgm:bulletEnabled val="1"/>
        </dgm:presLayoutVars>
      </dgm:prSet>
      <dgm:spPr/>
      <dgm:t>
        <a:bodyPr/>
        <a:lstStyle/>
        <a:p>
          <a:endParaRPr lang="en-US"/>
        </a:p>
      </dgm:t>
    </dgm:pt>
    <dgm:pt modelId="{929594F8-6D34-4A01-A6DC-9089F10DEF35}" type="pres">
      <dgm:prSet presAssocID="{B08A4A3C-BAD0-4470-B2E5-44A23530DE22}" presName="sp" presStyleCnt="0"/>
      <dgm:spPr/>
    </dgm:pt>
    <dgm:pt modelId="{99269319-D71B-4E28-B1F5-4F5DA83DC1FA}" type="pres">
      <dgm:prSet presAssocID="{2C46A4D4-7E55-45A7-8FDF-B30025269A4B}" presName="linNode" presStyleCnt="0"/>
      <dgm:spPr/>
    </dgm:pt>
    <dgm:pt modelId="{A0A90F1C-8045-4E53-87ED-0497D53668E5}" type="pres">
      <dgm:prSet presAssocID="{2C46A4D4-7E55-45A7-8FDF-B30025269A4B}" presName="parentText" presStyleLbl="node1" presStyleIdx="2" presStyleCnt="3">
        <dgm:presLayoutVars>
          <dgm:chMax val="1"/>
          <dgm:bulletEnabled val="1"/>
        </dgm:presLayoutVars>
      </dgm:prSet>
      <dgm:spPr/>
      <dgm:t>
        <a:bodyPr/>
        <a:lstStyle/>
        <a:p>
          <a:endParaRPr lang="en-US"/>
        </a:p>
      </dgm:t>
    </dgm:pt>
    <dgm:pt modelId="{3F61AA8D-EAA7-4FA1-B5B9-6DFEC676DE8F}" type="pres">
      <dgm:prSet presAssocID="{2C46A4D4-7E55-45A7-8FDF-B30025269A4B}" presName="descendantText" presStyleLbl="alignAccFollowNode1" presStyleIdx="2" presStyleCnt="3">
        <dgm:presLayoutVars>
          <dgm:bulletEnabled val="1"/>
        </dgm:presLayoutVars>
      </dgm:prSet>
      <dgm:spPr/>
      <dgm:t>
        <a:bodyPr/>
        <a:lstStyle/>
        <a:p>
          <a:endParaRPr lang="en-US"/>
        </a:p>
      </dgm:t>
    </dgm:pt>
  </dgm:ptLst>
  <dgm:cxnLst>
    <dgm:cxn modelId="{CBE9DE60-5283-4C86-B34C-38EF4C99DCC5}" srcId="{2C46A4D4-7E55-45A7-8FDF-B30025269A4B}" destId="{6D9B7683-FFDE-42B6-AA23-99346C881D1E}" srcOrd="1" destOrd="0" parTransId="{B257D266-BE6C-4A4B-90BA-FEB771AAB82A}" sibTransId="{011E92E9-8EC6-47D6-81B0-9A84863EFB58}"/>
    <dgm:cxn modelId="{D94E5674-BBF6-4538-A838-EB7AA49A4BE4}" type="presOf" srcId="{F560D1CF-3F51-41C0-991B-45A2F72EF8E3}" destId="{6F62553B-E155-44C3-B449-AC4C546F93B2}" srcOrd="0" destOrd="1" presId="urn:microsoft.com/office/officeart/2005/8/layout/vList5"/>
    <dgm:cxn modelId="{E8FE8340-3F6C-4EE0-B3D9-9DA63C7058E3}" type="presOf" srcId="{2C46A4D4-7E55-45A7-8FDF-B30025269A4B}" destId="{A0A90F1C-8045-4E53-87ED-0497D53668E5}" srcOrd="0" destOrd="0" presId="urn:microsoft.com/office/officeart/2005/8/layout/vList5"/>
    <dgm:cxn modelId="{3B7C7320-0439-4C44-A946-E02DD860C26D}" type="presOf" srcId="{B8C6D8F9-1409-4D55-9202-B5BBD4550D4D}" destId="{3F61AA8D-EAA7-4FA1-B5B9-6DFEC676DE8F}" srcOrd="0" destOrd="0" presId="urn:microsoft.com/office/officeart/2005/8/layout/vList5"/>
    <dgm:cxn modelId="{BC2F61C2-9E39-4D6F-99B5-AAA95919D3D5}" srcId="{B58A7888-F68B-41F8-8616-12E5756384C5}" destId="{2C46A4D4-7E55-45A7-8FDF-B30025269A4B}" srcOrd="2" destOrd="0" parTransId="{3E2A93EA-07A2-4A4E-998C-D99596CC4A7C}" sibTransId="{DD827CAE-751F-481B-8165-EC23B528A2D8}"/>
    <dgm:cxn modelId="{39FBE089-9709-40A8-BF0D-D170743178E9}" srcId="{2C46A4D4-7E55-45A7-8FDF-B30025269A4B}" destId="{A481A53F-3DB7-442C-8FEC-935875548D48}" srcOrd="2" destOrd="0" parTransId="{249E89B2-1DBC-460A-ABF4-320C0F1816EC}" sibTransId="{66EFD290-905D-4F3D-907E-60D07CE4DF22}"/>
    <dgm:cxn modelId="{AF5B22D0-BEF2-4950-96BF-90C8BDE2D353}" type="presOf" srcId="{6B8974F4-11F5-4596-9559-2CE41511FFAD}" destId="{793DA86A-DEB4-48AA-A606-4705F95F8627}" srcOrd="0" destOrd="0" presId="urn:microsoft.com/office/officeart/2005/8/layout/vList5"/>
    <dgm:cxn modelId="{98C981BF-894F-4101-AA2F-E1593F9F7525}" srcId="{B58A7888-F68B-41F8-8616-12E5756384C5}" destId="{6B8974F4-11F5-4596-9559-2CE41511FFAD}" srcOrd="0" destOrd="0" parTransId="{CBACE177-8F76-4769-A6D8-D3E60038CFE5}" sibTransId="{6E7A643C-36ED-4CC5-B07B-C4F8AEDD73E9}"/>
    <dgm:cxn modelId="{D32482BC-B795-46FE-B455-B022001D510B}" srcId="{B781A4B9-8635-4EC5-A084-5672D6B70553}" destId="{D1141638-94DD-4F73-81AD-FF427F6F0F9C}" srcOrd="2" destOrd="0" parTransId="{AFA113C3-5A3A-4415-9966-EE7E67ECC3FD}" sibTransId="{DCD43E1A-CCFD-4FC6-B1E7-CAB3EBC967B2}"/>
    <dgm:cxn modelId="{2396C955-CAE3-4D4C-B9E4-DBDB687E655D}" srcId="{2C46A4D4-7E55-45A7-8FDF-B30025269A4B}" destId="{B8C6D8F9-1409-4D55-9202-B5BBD4550D4D}" srcOrd="0" destOrd="0" parTransId="{29DD2650-7DC7-4761-B358-00533F29C95C}" sibTransId="{0C123926-FF42-4BE6-9EF8-AFCB8DF25EE3}"/>
    <dgm:cxn modelId="{1239B12D-97A1-49E3-BD98-61F9B8F306FE}" type="presOf" srcId="{6D9B7683-FFDE-42B6-AA23-99346C881D1E}" destId="{3F61AA8D-EAA7-4FA1-B5B9-6DFEC676DE8F}" srcOrd="0" destOrd="1" presId="urn:microsoft.com/office/officeart/2005/8/layout/vList5"/>
    <dgm:cxn modelId="{411E4C86-024D-4300-B009-32F01577E508}" srcId="{6B8974F4-11F5-4596-9559-2CE41511FFAD}" destId="{F560D1CF-3F51-41C0-991B-45A2F72EF8E3}" srcOrd="1" destOrd="0" parTransId="{F188E464-14AA-4415-B7C3-FC70D2C3FFD8}" sibTransId="{35D14897-93B7-4231-87E3-1D929D22A2A9}"/>
    <dgm:cxn modelId="{0351A7AD-01C1-4434-BE5D-557B3800CE1A}" type="presOf" srcId="{AA6236DF-8113-48B6-BD75-15A9AF510479}" destId="{25EC5928-B846-4B50-B6A2-6C6AD0132E15}" srcOrd="0" destOrd="0" presId="urn:microsoft.com/office/officeart/2005/8/layout/vList5"/>
    <dgm:cxn modelId="{A7E873B6-C03A-4AD7-B894-C2C27B47BE65}" type="presOf" srcId="{D1141638-94DD-4F73-81AD-FF427F6F0F9C}" destId="{25EC5928-B846-4B50-B6A2-6C6AD0132E15}" srcOrd="0" destOrd="2" presId="urn:microsoft.com/office/officeart/2005/8/layout/vList5"/>
    <dgm:cxn modelId="{E1620A3F-0BA4-4559-A76A-154B5A1A5ADA}" srcId="{6B8974F4-11F5-4596-9559-2CE41511FFAD}" destId="{B0D54622-219D-43BB-9687-5DEFDF1D5ECC}" srcOrd="0" destOrd="0" parTransId="{72140978-FBC7-42F6-AC62-0890DFA017D2}" sibTransId="{9E81180C-0359-475F-B72B-16AC062D11B9}"/>
    <dgm:cxn modelId="{70FA070A-F518-4FB2-A945-6DA1BC7886AE}" type="presOf" srcId="{B58A7888-F68B-41F8-8616-12E5756384C5}" destId="{57198314-7C76-41C5-9FA1-84B3F015399D}" srcOrd="0" destOrd="0" presId="urn:microsoft.com/office/officeart/2005/8/layout/vList5"/>
    <dgm:cxn modelId="{F445F9F1-AAC3-420B-A7F5-0B886AB5D0CF}" type="presOf" srcId="{B781A4B9-8635-4EC5-A084-5672D6B70553}" destId="{AC8C0DCB-C355-48D1-AC9A-C660ACD3EEF6}" srcOrd="0" destOrd="0" presId="urn:microsoft.com/office/officeart/2005/8/layout/vList5"/>
    <dgm:cxn modelId="{FA81DADC-D41A-4F01-B4BD-A80B1D5EDE96}" srcId="{B58A7888-F68B-41F8-8616-12E5756384C5}" destId="{B781A4B9-8635-4EC5-A084-5672D6B70553}" srcOrd="1" destOrd="0" parTransId="{903E73F2-2D38-44C6-A12B-505DBBDB7B9B}" sibTransId="{B08A4A3C-BAD0-4470-B2E5-44A23530DE22}"/>
    <dgm:cxn modelId="{541AB991-2FF0-427A-9F35-0F9A773F5463}" srcId="{B781A4B9-8635-4EC5-A084-5672D6B70553}" destId="{C9501D72-C9DB-42F1-82A7-A66B926D064D}" srcOrd="1" destOrd="0" parTransId="{4EFD4A5B-0449-4C91-BC1D-FEA292FFAC15}" sibTransId="{46912BF6-64B7-42FD-A8A8-0139A127B031}"/>
    <dgm:cxn modelId="{FD438B2B-52F7-47AB-96D4-BD8B32AC1174}" type="presOf" srcId="{A481A53F-3DB7-442C-8FEC-935875548D48}" destId="{3F61AA8D-EAA7-4FA1-B5B9-6DFEC676DE8F}" srcOrd="0" destOrd="2" presId="urn:microsoft.com/office/officeart/2005/8/layout/vList5"/>
    <dgm:cxn modelId="{1315695D-C047-494D-B2D2-5AE3FDC71162}" srcId="{B781A4B9-8635-4EC5-A084-5672D6B70553}" destId="{AA6236DF-8113-48B6-BD75-15A9AF510479}" srcOrd="0" destOrd="0" parTransId="{A52C8CE2-5F72-45A9-B396-0881EAB3C5D6}" sibTransId="{ABB77386-DE5D-4BF1-AA9C-FFB621FC9378}"/>
    <dgm:cxn modelId="{17AB18CA-F56B-4F28-B705-1F6240891915}" type="presOf" srcId="{B0D54622-219D-43BB-9687-5DEFDF1D5ECC}" destId="{6F62553B-E155-44C3-B449-AC4C546F93B2}" srcOrd="0" destOrd="0" presId="urn:microsoft.com/office/officeart/2005/8/layout/vList5"/>
    <dgm:cxn modelId="{3FFFEED7-83A3-43AD-9887-7AD9F962F40A}" type="presOf" srcId="{C9501D72-C9DB-42F1-82A7-A66B926D064D}" destId="{25EC5928-B846-4B50-B6A2-6C6AD0132E15}" srcOrd="0" destOrd="1" presId="urn:microsoft.com/office/officeart/2005/8/layout/vList5"/>
    <dgm:cxn modelId="{5D2FEE43-3126-4FEF-9678-5550461EFADC}" type="presParOf" srcId="{57198314-7C76-41C5-9FA1-84B3F015399D}" destId="{ED4FA33C-BDEB-4882-83D5-D2FE246278BD}" srcOrd="0" destOrd="0" presId="urn:microsoft.com/office/officeart/2005/8/layout/vList5"/>
    <dgm:cxn modelId="{EDA44972-C6BD-48E0-A374-C560C73EB12E}" type="presParOf" srcId="{ED4FA33C-BDEB-4882-83D5-D2FE246278BD}" destId="{793DA86A-DEB4-48AA-A606-4705F95F8627}" srcOrd="0" destOrd="0" presId="urn:microsoft.com/office/officeart/2005/8/layout/vList5"/>
    <dgm:cxn modelId="{7576143D-E68F-428C-9B2B-63BE578037FD}" type="presParOf" srcId="{ED4FA33C-BDEB-4882-83D5-D2FE246278BD}" destId="{6F62553B-E155-44C3-B449-AC4C546F93B2}" srcOrd="1" destOrd="0" presId="urn:microsoft.com/office/officeart/2005/8/layout/vList5"/>
    <dgm:cxn modelId="{E88F16CA-F151-413C-A79B-5242C043CA9F}" type="presParOf" srcId="{57198314-7C76-41C5-9FA1-84B3F015399D}" destId="{86205DF7-0252-4380-9251-A2BC5C3219A3}" srcOrd="1" destOrd="0" presId="urn:microsoft.com/office/officeart/2005/8/layout/vList5"/>
    <dgm:cxn modelId="{C547D4CE-32DD-486A-BA90-6C56BF34FD9C}" type="presParOf" srcId="{57198314-7C76-41C5-9FA1-84B3F015399D}" destId="{E3E8C2FD-CE94-48DF-9F9A-B3C1E17DA914}" srcOrd="2" destOrd="0" presId="urn:microsoft.com/office/officeart/2005/8/layout/vList5"/>
    <dgm:cxn modelId="{4E5CC758-BFBB-4946-90CE-7590A42FFF08}" type="presParOf" srcId="{E3E8C2FD-CE94-48DF-9F9A-B3C1E17DA914}" destId="{AC8C0DCB-C355-48D1-AC9A-C660ACD3EEF6}" srcOrd="0" destOrd="0" presId="urn:microsoft.com/office/officeart/2005/8/layout/vList5"/>
    <dgm:cxn modelId="{94FFDF6D-63BE-4F35-85FF-9C5854B2A240}" type="presParOf" srcId="{E3E8C2FD-CE94-48DF-9F9A-B3C1E17DA914}" destId="{25EC5928-B846-4B50-B6A2-6C6AD0132E15}" srcOrd="1" destOrd="0" presId="urn:microsoft.com/office/officeart/2005/8/layout/vList5"/>
    <dgm:cxn modelId="{B9B1A831-D1DD-4278-9C29-96518BD561E5}" type="presParOf" srcId="{57198314-7C76-41C5-9FA1-84B3F015399D}" destId="{929594F8-6D34-4A01-A6DC-9089F10DEF35}" srcOrd="3" destOrd="0" presId="urn:microsoft.com/office/officeart/2005/8/layout/vList5"/>
    <dgm:cxn modelId="{300E811B-226C-4A1E-80FC-AF636EDB74F2}" type="presParOf" srcId="{57198314-7C76-41C5-9FA1-84B3F015399D}" destId="{99269319-D71B-4E28-B1F5-4F5DA83DC1FA}" srcOrd="4" destOrd="0" presId="urn:microsoft.com/office/officeart/2005/8/layout/vList5"/>
    <dgm:cxn modelId="{D3F38889-E743-40E7-8E0E-6FA36C6930CF}" type="presParOf" srcId="{99269319-D71B-4E28-B1F5-4F5DA83DC1FA}" destId="{A0A90F1C-8045-4E53-87ED-0497D53668E5}" srcOrd="0" destOrd="0" presId="urn:microsoft.com/office/officeart/2005/8/layout/vList5"/>
    <dgm:cxn modelId="{937D7D7D-6E51-4F1C-9305-7E501EF6C9D2}" type="presParOf" srcId="{99269319-D71B-4E28-B1F5-4F5DA83DC1FA}" destId="{3F61AA8D-EAA7-4FA1-B5B9-6DFEC676DE8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2553B-E155-44C3-B449-AC4C546F93B2}">
      <dsp:nvSpPr>
        <dsp:cNvPr id="0" name=""/>
        <dsp:cNvSpPr/>
      </dsp:nvSpPr>
      <dsp:spPr>
        <a:xfrm rot="5400000">
          <a:off x="6958667" y="-2786999"/>
          <a:ext cx="1245321" cy="713536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Use the SSRS Execution Log, capture SSAS trace</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Look for peak times</a:t>
          </a:r>
          <a:endParaRPr lang="en-US" sz="2300" kern="1200" dirty="0"/>
        </a:p>
      </dsp:txBody>
      <dsp:txXfrm rot="-5400000">
        <a:off x="4013644" y="218816"/>
        <a:ext cx="7074575" cy="1123737"/>
      </dsp:txXfrm>
    </dsp:sp>
    <dsp:sp modelId="{793DA86A-DEB4-48AA-A606-4705F95F8627}">
      <dsp:nvSpPr>
        <dsp:cNvPr id="0" name=""/>
        <dsp:cNvSpPr/>
      </dsp:nvSpPr>
      <dsp:spPr>
        <a:xfrm>
          <a:off x="0" y="2358"/>
          <a:ext cx="4013644" cy="1556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solidFill>
                <a:schemeClr val="bg1"/>
              </a:solidFill>
            </a:rPr>
            <a:t>Gather</a:t>
          </a:r>
          <a:br>
            <a:rPr lang="en-US" sz="3600" kern="1200" dirty="0" smtClean="0">
              <a:solidFill>
                <a:schemeClr val="bg1"/>
              </a:solidFill>
            </a:rPr>
          </a:br>
          <a:r>
            <a:rPr lang="en-US" sz="3600" kern="1200" dirty="0" smtClean="0">
              <a:solidFill>
                <a:schemeClr val="bg1"/>
              </a:solidFill>
            </a:rPr>
            <a:t>workload usage</a:t>
          </a:r>
          <a:endParaRPr lang="en-US" sz="3600" kern="1200" dirty="0">
            <a:solidFill>
              <a:schemeClr val="bg1"/>
            </a:solidFill>
          </a:endParaRPr>
        </a:p>
      </dsp:txBody>
      <dsp:txXfrm>
        <a:off x="75989" y="78347"/>
        <a:ext cx="3861666" cy="1404673"/>
      </dsp:txXfrm>
    </dsp:sp>
    <dsp:sp modelId="{25EC5928-B846-4B50-B6A2-6C6AD0132E15}">
      <dsp:nvSpPr>
        <dsp:cNvPr id="0" name=""/>
        <dsp:cNvSpPr/>
      </dsp:nvSpPr>
      <dsp:spPr>
        <a:xfrm rot="5400000">
          <a:off x="6895647" y="-1152514"/>
          <a:ext cx="1371360" cy="713536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How many more users?</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Double estimate just in case</a:t>
          </a:r>
          <a:endParaRPr lang="en-US" sz="2300" kern="1200" dirty="0"/>
        </a:p>
        <a:p>
          <a:pPr marL="228600" lvl="1" indent="-228600" algn="l" defTabSz="1022350" rtl="0">
            <a:lnSpc>
              <a:spcPct val="90000"/>
            </a:lnSpc>
            <a:spcBef>
              <a:spcPct val="0"/>
            </a:spcBef>
            <a:spcAft>
              <a:spcPct val="15000"/>
            </a:spcAft>
            <a:buChar char="••"/>
          </a:pPr>
          <a:endParaRPr lang="en-US" sz="2300" kern="1200" dirty="0"/>
        </a:p>
      </dsp:txBody>
      <dsp:txXfrm rot="-5400000">
        <a:off x="4013644" y="1796433"/>
        <a:ext cx="7068423" cy="1237472"/>
      </dsp:txXfrm>
    </dsp:sp>
    <dsp:sp modelId="{AC8C0DCB-C355-48D1-AC9A-C660ACD3EEF6}">
      <dsp:nvSpPr>
        <dsp:cNvPr id="0" name=""/>
        <dsp:cNvSpPr/>
      </dsp:nvSpPr>
      <dsp:spPr>
        <a:xfrm>
          <a:off x="0" y="1636843"/>
          <a:ext cx="4013644" cy="1556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solidFill>
                <a:schemeClr val="bg1"/>
              </a:solidFill>
            </a:rPr>
            <a:t>Estimate</a:t>
          </a:r>
          <a:br>
            <a:rPr lang="en-US" sz="3600" kern="1200" dirty="0" smtClean="0">
              <a:solidFill>
                <a:schemeClr val="bg1"/>
              </a:solidFill>
            </a:rPr>
          </a:br>
          <a:r>
            <a:rPr lang="en-US" sz="3600" kern="1200" dirty="0" smtClean="0">
              <a:solidFill>
                <a:schemeClr val="bg1"/>
              </a:solidFill>
            </a:rPr>
            <a:t>future loads</a:t>
          </a:r>
          <a:endParaRPr lang="en-US" sz="3600" kern="1200" dirty="0">
            <a:solidFill>
              <a:schemeClr val="bg1"/>
            </a:solidFill>
          </a:endParaRPr>
        </a:p>
      </dsp:txBody>
      <dsp:txXfrm>
        <a:off x="75989" y="1712832"/>
        <a:ext cx="3861666" cy="1404673"/>
      </dsp:txXfrm>
    </dsp:sp>
    <dsp:sp modelId="{3F61AA8D-EAA7-4FA1-B5B9-6DFEC676DE8F}">
      <dsp:nvSpPr>
        <dsp:cNvPr id="0" name=""/>
        <dsp:cNvSpPr/>
      </dsp:nvSpPr>
      <dsp:spPr>
        <a:xfrm rot="5400000">
          <a:off x="6958667" y="481969"/>
          <a:ext cx="1245321" cy="713536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Reports/sec or queries/sec</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Number of concurrent users</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Concurrent users != Deployed users</a:t>
          </a:r>
          <a:endParaRPr lang="en-US" sz="2300" kern="1200" dirty="0"/>
        </a:p>
      </dsp:txBody>
      <dsp:txXfrm rot="-5400000">
        <a:off x="4013644" y="3487784"/>
        <a:ext cx="7074575" cy="1123737"/>
      </dsp:txXfrm>
    </dsp:sp>
    <dsp:sp modelId="{A0A90F1C-8045-4E53-87ED-0497D53668E5}">
      <dsp:nvSpPr>
        <dsp:cNvPr id="0" name=""/>
        <dsp:cNvSpPr/>
      </dsp:nvSpPr>
      <dsp:spPr>
        <a:xfrm>
          <a:off x="0" y="3271327"/>
          <a:ext cx="4013644" cy="1556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solidFill>
                <a:schemeClr val="bg1"/>
              </a:solidFill>
            </a:rPr>
            <a:t>Derive performance goal</a:t>
          </a:r>
          <a:endParaRPr lang="en-US" sz="3600" kern="1200" dirty="0">
            <a:solidFill>
              <a:schemeClr val="bg1"/>
            </a:solidFill>
          </a:endParaRPr>
        </a:p>
      </dsp:txBody>
      <dsp:txXfrm>
        <a:off x="75989" y="3347316"/>
        <a:ext cx="3861666" cy="140467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5/17/2011 8:34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8:34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8:34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8:34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8:34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8:34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8:34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8:34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8:34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8:34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8:34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153231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8:34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8:34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4042852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18232645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9240696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432010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3496659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42635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538901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523278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944201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95009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977217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842813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429686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82888787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58921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12843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18801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17640193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834795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56958788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jpe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61"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8876705"/>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21.pn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hyperlink" Target="atlantabi.sqlpass.org" TargetMode="External"/><Relationship Id="rId4" Type="http://schemas.openxmlformats.org/officeDocument/2006/relationships/hyperlink" Target="http://www.prologika.com/" TargetMode="External"/><Relationship Id="rId9"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asperfwb.codeplex.com/"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review.tinyurl.com/xperfssas" TargetMode="External"/><Relationship Id="rId2" Type="http://schemas.openxmlformats.org/officeDocument/2006/relationships/hyperlink" Target="http://tinyurl.com/rsperf"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hyperlink" Target="http://www.prologika.com/" TargetMode="External"/><Relationship Id="rId3" Type="http://schemas.openxmlformats.org/officeDocument/2006/relationships/hyperlink" Target="http://http/tinyurl.com/rsperf" TargetMode="External"/><Relationship Id="rId7" Type="http://schemas.openxmlformats.org/officeDocument/2006/relationships/hyperlink" Target="http://tinyurl.com/rs2005to2008" TargetMode="External"/><Relationship Id="rId2" Type="http://schemas.openxmlformats.org/officeDocument/2006/relationships/hyperlink" Target="http://msdn.microsoft.com/en-us/library/aa964139(SQL.90).aspx" TargetMode="External"/><Relationship Id="rId1" Type="http://schemas.openxmlformats.org/officeDocument/2006/relationships/slideLayout" Target="../slideLayouts/slideLayout10.xml"/><Relationship Id="rId6" Type="http://schemas.openxmlformats.org/officeDocument/2006/relationships/hyperlink" Target="http://tinyurl.com/ssas2008perfguide" TargetMode="External"/><Relationship Id="rId5" Type="http://schemas.openxmlformats.org/officeDocument/2006/relationships/hyperlink" Target="http://asperfwb.codeplex.com/" TargetMode="External"/><Relationship Id="rId4" Type="http://schemas.openxmlformats.org/officeDocument/2006/relationships/hyperlink" Target="http://sqlsrvanalysissrvcs.codeplex.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casestudies/Microsoft-Office-SharePoint-Server-2007/PREMIER-Bankcard-LLC/SQL-Server-2008-R2-Helps-Credit-Card-Company-Scale-and-Secure-Mission-Critical-Systems/4000007028" TargetMode="External"/><Relationship Id="rId2" Type="http://schemas.openxmlformats.org/officeDocument/2006/relationships/hyperlink" Target="http://www.microsoft.com/casestudies/Microsoft-.NET-Compact-Framework/Fresenius-Medical-Care/Medical-Care-Provider-Improves-Treatment-for-Dialysis-Patients-with-Central-Database/4000006709" TargetMode="External"/><Relationship Id="rId1" Type="http://schemas.openxmlformats.org/officeDocument/2006/relationships/slideLayout" Target="../slideLayouts/slideLayout10.xml"/><Relationship Id="rId5" Type="http://schemas.openxmlformats.org/officeDocument/2006/relationships/hyperlink" Target="http://www.microsoft.com/casestudies/Microsoft-Office-Excel-2007/Esurance/Application-Platform-Helps-Online-Insurer-Meet-Critical-Data-Management-Needs/4000007411" TargetMode="External"/><Relationship Id="rId4" Type="http://schemas.openxmlformats.org/officeDocument/2006/relationships/hyperlink" Target="http://www.microsoft.com/casestudies/Active-Directory-Directory-Services/Bangkok-Bank-Public-Co.-Ltd/Bangkok-Bank-Enhances-Competitive-Edge-with-Business-Intelligence-Data-Mart/400000733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28.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9.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7.xml"/><Relationship Id="rId1" Type="http://schemas.openxmlformats.org/officeDocument/2006/relationships/slideLayout" Target="../slideLayouts/slideLayout33.xml"/><Relationship Id="rId6" Type="http://schemas.openxmlformats.org/officeDocument/2006/relationships/hyperlink" Target="http://microsoft.com/technet" TargetMode="External"/><Relationship Id="rId11" Type="http://schemas.openxmlformats.org/officeDocument/2006/relationships/image" Target="../media/image41.png"/><Relationship Id="rId5" Type="http://schemas.openxmlformats.org/officeDocument/2006/relationships/hyperlink" Target="http://www.microsoft.com/learning" TargetMode="External"/><Relationship Id="rId10" Type="http://schemas.openxmlformats.org/officeDocument/2006/relationships/image" Target="../media/image40.emf"/><Relationship Id="rId4" Type="http://schemas.openxmlformats.org/officeDocument/2006/relationships/image" Target="../media/image37.png"/><Relationship Id="rId9" Type="http://schemas.openxmlformats.org/officeDocument/2006/relationships/image" Target="../media/image39.png"/><Relationship Id="rId14"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en.wikipedia.org/wiki/File:Trafficjamdelhi.jpg"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28.gif"/><Relationship Id="rId5" Type="http://schemas.openxmlformats.org/officeDocument/2006/relationships/image" Target="../media/image27.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 Your BI Solution Scale?</a:t>
            </a:r>
            <a:endParaRPr lang="en-US" dirty="0"/>
          </a:p>
        </p:txBody>
      </p:sp>
      <p:sp>
        <p:nvSpPr>
          <p:cNvPr id="3" name="Subtitle 2"/>
          <p:cNvSpPr>
            <a:spLocks noGrp="1"/>
          </p:cNvSpPr>
          <p:nvPr>
            <p:ph type="subTitle" idx="1"/>
          </p:nvPr>
        </p:nvSpPr>
        <p:spPr/>
        <p:txBody>
          <a:bodyPr/>
          <a:lstStyle/>
          <a:p>
            <a:r>
              <a:rPr lang="en-US" dirty="0" err="1" smtClean="0"/>
              <a:t>Teo</a:t>
            </a:r>
            <a:r>
              <a:rPr lang="en-US" dirty="0" smtClean="0"/>
              <a:t> </a:t>
            </a:r>
            <a:r>
              <a:rPr lang="en-US" dirty="0" err="1" smtClean="0"/>
              <a:t>Lachev</a:t>
            </a:r>
            <a:endParaRPr lang="en-US" dirty="0" smtClean="0"/>
          </a:p>
          <a:p>
            <a:r>
              <a:rPr lang="en-US" dirty="0" smtClean="0"/>
              <a:t>MVP, MCSD, MCITP, MCT</a:t>
            </a:r>
          </a:p>
          <a:p>
            <a:r>
              <a:rPr lang="en-US" dirty="0" smtClean="0"/>
              <a:t>teo.lachev@prologika.com</a:t>
            </a:r>
            <a:endParaRPr lang="en-US" dirty="0"/>
          </a:p>
        </p:txBody>
      </p:sp>
      <p:sp>
        <p:nvSpPr>
          <p:cNvPr id="8" name="Text Placeholder 7"/>
          <p:cNvSpPr>
            <a:spLocks noGrp="1"/>
          </p:cNvSpPr>
          <p:nvPr>
            <p:ph type="body" sz="quarter" idx="10"/>
          </p:nvPr>
        </p:nvSpPr>
        <p:spPr/>
        <p:txBody>
          <a:bodyPr/>
          <a:lstStyle/>
          <a:p>
            <a:r>
              <a:rPr lang="en-US" smtClean="0"/>
              <a:t>DBI330</a:t>
            </a:r>
            <a:endParaRPr lang="en-US" dirty="0"/>
          </a:p>
        </p:txBody>
      </p:sp>
    </p:spTree>
    <p:extLst>
      <p:ext uri="{BB962C8B-B14F-4D97-AF65-F5344CB8AC3E}">
        <p14:creationId xmlns:p14="http://schemas.microsoft.com/office/powerpoint/2010/main" val="270971278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Establish Performance Goal</a:t>
            </a:r>
            <a:br>
              <a:rPr lang="en-US" dirty="0" smtClean="0"/>
            </a:br>
            <a:r>
              <a:rPr lang="en-US" sz="3600" dirty="0" smtClean="0">
                <a:solidFill>
                  <a:schemeClr val="accent1"/>
                </a:solidFill>
              </a:rPr>
              <a:t>About reports &amp; queries</a:t>
            </a:r>
            <a:endParaRPr lang="en-US" dirty="0">
              <a:solidFill>
                <a:schemeClr val="accent1"/>
              </a:solidFill>
            </a:endParaRPr>
          </a:p>
        </p:txBody>
      </p:sp>
      <p:sp>
        <p:nvSpPr>
          <p:cNvPr id="3" name="Content Placeholder 2"/>
          <p:cNvSpPr>
            <a:spLocks noGrp="1"/>
          </p:cNvSpPr>
          <p:nvPr>
            <p:ph idx="1"/>
          </p:nvPr>
        </p:nvSpPr>
        <p:spPr>
          <a:xfrm>
            <a:off x="519112" y="1904999"/>
            <a:ext cx="11149013" cy="1543347"/>
          </a:xfrm>
        </p:spPr>
        <p:txBody>
          <a:bodyPr/>
          <a:lstStyle/>
          <a:p>
            <a:r>
              <a:rPr lang="en-US" dirty="0" smtClean="0"/>
              <a:t>Reports are not born equal</a:t>
            </a:r>
          </a:p>
          <a:p>
            <a:r>
              <a:rPr lang="en-US" dirty="0" smtClean="0"/>
              <a:t>A "report" or "query" is an abstraction</a:t>
            </a:r>
          </a:p>
          <a:p>
            <a:r>
              <a:rPr lang="en-US" dirty="0" smtClean="0"/>
              <a:t>Think of "vehicle" if testing highway capacity</a:t>
            </a:r>
          </a:p>
          <a:p>
            <a:endParaRPr lang="en-US" dirty="0"/>
          </a:p>
        </p:txBody>
      </p:sp>
      <p:pic>
        <p:nvPicPr>
          <p:cNvPr id="2050" name="Picture 2" descr="C:\Users\Teo\AppData\Local\Microsoft\Windows\Temporary Internet Files\Content.IE5\FLL246ER\MC90044129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462" y="3970339"/>
            <a:ext cx="1545227" cy="115922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eo\AppData\Local\Microsoft\Windows\Temporary Internet Files\Content.IE5\4XDQNZ3P\MC90044173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953" y="3980815"/>
            <a:ext cx="1663442" cy="13626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eo\AppData\Local\Microsoft\Windows\Temporary Internet Files\Content.IE5\FLL246ER\MC90038872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539" y="4229967"/>
            <a:ext cx="1981906" cy="87729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Teo\AppData\Local\Microsoft\Windows\Temporary Internet Files\Content.IE5\4XDQNZ3P\MC90044174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8901" y="3589020"/>
            <a:ext cx="2262592" cy="180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55288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Analyzing report and</a:t>
            </a:r>
            <a:br>
              <a:rPr lang="en-US" dirty="0" smtClean="0"/>
            </a:br>
            <a:r>
              <a:rPr lang="en-US" dirty="0" smtClean="0"/>
              <a:t>query usage </a:t>
            </a:r>
            <a:endParaRPr lang="en-US" dirty="0"/>
          </a:p>
        </p:txBody>
      </p:sp>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429900" y="1823302"/>
            <a:ext cx="883666" cy="514686"/>
          </a:xfrm>
          <a:prstGeom prst="rect">
            <a:avLst/>
          </a:prstGeom>
          <a:noFill/>
        </p:spPr>
      </p:pic>
      <p:sp>
        <p:nvSpPr>
          <p:cNvPr id="13" name="Text Placeholder 12"/>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413622166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Prepare Tests</a:t>
            </a:r>
            <a:br>
              <a:rPr lang="en-US" dirty="0" smtClean="0"/>
            </a:br>
            <a:r>
              <a:rPr lang="en-US" sz="3600" dirty="0" smtClean="0">
                <a:solidFill>
                  <a:schemeClr val="accent1"/>
                </a:solidFill>
              </a:rPr>
              <a:t>Reporting Services</a:t>
            </a:r>
            <a:endParaRPr lang="en-US" sz="3600" dirty="0">
              <a:solidFill>
                <a:schemeClr val="accent1"/>
              </a:solidFill>
            </a:endParaRPr>
          </a:p>
        </p:txBody>
      </p:sp>
      <p:sp>
        <p:nvSpPr>
          <p:cNvPr id="3" name="Content Placeholder 2"/>
          <p:cNvSpPr>
            <a:spLocks noGrp="1"/>
          </p:cNvSpPr>
          <p:nvPr>
            <p:ph idx="1"/>
          </p:nvPr>
        </p:nvSpPr>
        <p:spPr>
          <a:xfrm>
            <a:off x="519112" y="1904999"/>
            <a:ext cx="11149013" cy="1543347"/>
          </a:xfrm>
        </p:spPr>
        <p:txBody>
          <a:bodyPr/>
          <a:lstStyle/>
          <a:p>
            <a:r>
              <a:rPr lang="en-US" dirty="0" smtClean="0"/>
              <a:t>Identify a report mix</a:t>
            </a:r>
          </a:p>
          <a:p>
            <a:pPr lvl="1"/>
            <a:r>
              <a:rPr lang="en-US" dirty="0" smtClean="0"/>
              <a:t>10-15 reports</a:t>
            </a:r>
          </a:p>
          <a:p>
            <a:pPr lvl="1"/>
            <a:r>
              <a:rPr lang="en-US" dirty="0" smtClean="0"/>
              <a:t>Slow and fast reports</a:t>
            </a:r>
          </a:p>
          <a:p>
            <a:r>
              <a:rPr lang="en-US" dirty="0" smtClean="0"/>
              <a:t>Obtain report URLs and parameter values</a:t>
            </a:r>
          </a:p>
          <a:p>
            <a:r>
              <a:rPr lang="en-US" dirty="0" smtClean="0"/>
              <a:t>Use Visual Studio (Ultimate or Test edition) to create:</a:t>
            </a:r>
          </a:p>
          <a:p>
            <a:pPr lvl="1"/>
            <a:r>
              <a:rPr lang="en-US" dirty="0" smtClean="0"/>
              <a:t>Web performance test – "quick and dirty" tests</a:t>
            </a:r>
          </a:p>
          <a:p>
            <a:pPr lvl="1"/>
            <a:r>
              <a:rPr lang="en-US" dirty="0" smtClean="0"/>
              <a:t>Unit test – custom tests, e.g. for parameter handling </a:t>
            </a:r>
          </a:p>
        </p:txBody>
      </p:sp>
    </p:spTree>
    <p:extLst>
      <p:ext uri="{BB962C8B-B14F-4D97-AF65-F5344CB8AC3E}">
        <p14:creationId xmlns:p14="http://schemas.microsoft.com/office/powerpoint/2010/main" val="427636586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Create Load Test</a:t>
            </a:r>
            <a:br>
              <a:rPr lang="en-US" dirty="0" smtClean="0"/>
            </a:br>
            <a:r>
              <a:rPr lang="en-US" sz="3600" dirty="0" smtClean="0">
                <a:solidFill>
                  <a:schemeClr val="accent1"/>
                </a:solidFill>
              </a:rPr>
              <a:t>Reporting Services</a:t>
            </a:r>
            <a:endParaRPr lang="en-US" sz="3600" dirty="0">
              <a:solidFill>
                <a:schemeClr val="accent1"/>
              </a:solidFill>
            </a:endParaRPr>
          </a:p>
        </p:txBody>
      </p:sp>
      <p:sp>
        <p:nvSpPr>
          <p:cNvPr id="3" name="Content Placeholder 2"/>
          <p:cNvSpPr>
            <a:spLocks noGrp="1"/>
          </p:cNvSpPr>
          <p:nvPr>
            <p:ph idx="1"/>
          </p:nvPr>
        </p:nvSpPr>
        <p:spPr>
          <a:xfrm>
            <a:off x="519112" y="1904999"/>
            <a:ext cx="11149013" cy="1543347"/>
          </a:xfrm>
        </p:spPr>
        <p:txBody>
          <a:bodyPr/>
          <a:lstStyle/>
          <a:p>
            <a:r>
              <a:rPr lang="en-US" dirty="0" smtClean="0"/>
              <a:t>Use Create New Load Test wizard and set up</a:t>
            </a:r>
          </a:p>
          <a:p>
            <a:pPr lvl="1"/>
            <a:r>
              <a:rPr lang="en-US" dirty="0" smtClean="0"/>
              <a:t>Load pattern – constant or stepped</a:t>
            </a:r>
          </a:p>
          <a:p>
            <a:pPr lvl="1"/>
            <a:r>
              <a:rPr lang="en-US" dirty="0" smtClean="0"/>
              <a:t>Test mix – a collection of web or/and unit tests</a:t>
            </a:r>
          </a:p>
          <a:p>
            <a:pPr lvl="1"/>
            <a:r>
              <a:rPr lang="en-US" dirty="0" smtClean="0"/>
              <a:t>Counter sets – CPU, memory, disk utilization</a:t>
            </a:r>
          </a:p>
          <a:p>
            <a:pPr lvl="1"/>
            <a:r>
              <a:rPr lang="en-US" dirty="0" smtClean="0"/>
              <a:t>Run settings – counters, warm-up time, test duration or iterations</a:t>
            </a:r>
          </a:p>
        </p:txBody>
      </p:sp>
      <p:sp>
        <p:nvSpPr>
          <p:cNvPr id="4" name="Rectangle 3"/>
          <p:cNvSpPr/>
          <p:nvPr/>
        </p:nvSpPr>
        <p:spPr bwMode="auto">
          <a:xfrm>
            <a:off x="1444558" y="4810239"/>
            <a:ext cx="9282904" cy="94179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2"/>
              </a:buBlip>
            </a:pPr>
            <a:r>
              <a:rPr lang="en-US" sz="2400" dirty="0" smtClean="0">
                <a:gradFill>
                  <a:gsLst>
                    <a:gs pos="0">
                      <a:schemeClr val="tx1"/>
                    </a:gs>
                    <a:gs pos="100000">
                      <a:schemeClr val="tx1"/>
                    </a:gs>
                  </a:gsLst>
                  <a:lin ang="5400000" scaled="0"/>
                </a:gradFill>
              </a:rPr>
              <a:t>Tip: Increase the </a:t>
            </a:r>
            <a:r>
              <a:rPr lang="en-US" sz="2400" dirty="0" err="1"/>
              <a:t>MaxActiveReqForOneUser</a:t>
            </a:r>
            <a:r>
              <a:rPr lang="en-US" sz="2400" b="1" dirty="0"/>
              <a:t> </a:t>
            </a:r>
            <a:r>
              <a:rPr lang="en-US" sz="2400" dirty="0"/>
              <a:t>setting in </a:t>
            </a:r>
            <a:r>
              <a:rPr lang="en-US" sz="2400" dirty="0" err="1" smtClean="0"/>
              <a:t>rsreportserver.config</a:t>
            </a:r>
            <a:r>
              <a:rPr lang="en-US" sz="2400" dirty="0" smtClean="0"/>
              <a:t> to a </a:t>
            </a:r>
            <a:r>
              <a:rPr lang="en-US" sz="2400" dirty="0"/>
              <a:t>large value, e.g. 999999</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64200877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180" y="1450537"/>
            <a:ext cx="7268465" cy="517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519112" y="228600"/>
            <a:ext cx="11149013" cy="1107996"/>
          </a:xfrm>
        </p:spPr>
        <p:txBody>
          <a:bodyPr/>
          <a:lstStyle/>
          <a:p>
            <a:r>
              <a:rPr lang="en-US" dirty="0" smtClean="0"/>
              <a:t>Create Load Test</a:t>
            </a:r>
            <a:br>
              <a:rPr lang="en-US" dirty="0" smtClean="0"/>
            </a:br>
            <a:r>
              <a:rPr lang="en-US" sz="3600" dirty="0" smtClean="0">
                <a:solidFill>
                  <a:schemeClr val="accent1"/>
                </a:solidFill>
              </a:rPr>
              <a:t>Reporting Services</a:t>
            </a:r>
            <a:endParaRPr lang="en-US" dirty="0">
              <a:solidFill>
                <a:schemeClr val="accent1"/>
              </a:solidFill>
            </a:endParaRPr>
          </a:p>
        </p:txBody>
      </p:sp>
    </p:spTree>
    <p:extLst>
      <p:ext uri="{BB962C8B-B14F-4D97-AF65-F5344CB8AC3E}">
        <p14:creationId xmlns:p14="http://schemas.microsoft.com/office/powerpoint/2010/main" val="394074767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429900" y="3072214"/>
            <a:ext cx="883666" cy="514686"/>
          </a:xfrm>
          <a:prstGeom prst="rect">
            <a:avLst/>
          </a:prstGeom>
          <a:noFill/>
        </p:spPr>
      </p:pic>
      <p:sp>
        <p:nvSpPr>
          <p:cNvPr id="13" name="Text Placeholder 12"/>
          <p:cNvSpPr>
            <a:spLocks noGrp="1"/>
          </p:cNvSpPr>
          <p:nvPr>
            <p:ph type="body" sz="quarter" idx="10"/>
          </p:nvPr>
        </p:nvSpPr>
        <p:spPr>
          <a:xfrm>
            <a:off x="457419" y="4160520"/>
            <a:ext cx="10239883" cy="949062"/>
          </a:xfrm>
        </p:spPr>
        <p:txBody>
          <a:bodyPr/>
          <a:lstStyle/>
          <a:p>
            <a:r>
              <a:rPr dirty="0" smtClean="0"/>
              <a:t>demo</a:t>
            </a:r>
            <a:endParaRPr lang="en-US" dirty="0"/>
          </a:p>
        </p:txBody>
      </p:sp>
      <p:sp>
        <p:nvSpPr>
          <p:cNvPr id="6" name="Title 5"/>
          <p:cNvSpPr>
            <a:spLocks noGrp="1"/>
          </p:cNvSpPr>
          <p:nvPr>
            <p:ph type="ctrTitle"/>
          </p:nvPr>
        </p:nvSpPr>
        <p:spPr>
          <a:xfrm>
            <a:off x="481563" y="3692142"/>
            <a:ext cx="11190017" cy="1154497"/>
          </a:xfrm>
        </p:spPr>
        <p:txBody>
          <a:bodyPr/>
          <a:lstStyle/>
          <a:p>
            <a:r>
              <a:rPr lang="en-US" dirty="0" smtClean="0">
                <a:solidFill>
                  <a:srgbClr val="FFFFFF"/>
                </a:solidFill>
              </a:rPr>
              <a:t>Creating SSRS load test</a:t>
            </a:r>
            <a:endParaRPr lang="en-US" dirty="0">
              <a:solidFill>
                <a:srgbClr val="FFFFFF"/>
              </a:solidFill>
            </a:endParaRPr>
          </a:p>
        </p:txBody>
      </p:sp>
    </p:spTree>
    <p:extLst>
      <p:ext uri="{BB962C8B-B14F-4D97-AF65-F5344CB8AC3E}">
        <p14:creationId xmlns:p14="http://schemas.microsoft.com/office/powerpoint/2010/main" val="54439705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Creating SSRS load test</a:t>
            </a:r>
            <a:endParaRPr lang="en-US" dirty="0"/>
          </a:p>
        </p:txBody>
      </p:sp>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429900" y="2235889"/>
            <a:ext cx="883666" cy="514686"/>
          </a:xfrm>
          <a:prstGeom prst="rect">
            <a:avLst/>
          </a:prstGeom>
          <a:noFill/>
        </p:spPr>
      </p:pic>
      <p:sp>
        <p:nvSpPr>
          <p:cNvPr id="13" name="Text Placeholder 12"/>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5441875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Run and Analyze Load Tests</a:t>
            </a:r>
            <a:endParaRPr lang="en-US" dirty="0"/>
          </a:p>
        </p:txBody>
      </p:sp>
      <p:sp>
        <p:nvSpPr>
          <p:cNvPr id="3" name="Content Placeholder 2"/>
          <p:cNvSpPr>
            <a:spLocks noGrp="1"/>
          </p:cNvSpPr>
          <p:nvPr>
            <p:ph idx="1"/>
          </p:nvPr>
        </p:nvSpPr>
        <p:spPr/>
        <p:txBody>
          <a:bodyPr/>
          <a:lstStyle/>
          <a:p>
            <a:r>
              <a:rPr lang="en-US" smtClean="0"/>
              <a:t>Run the load test with stepped load</a:t>
            </a:r>
          </a:p>
          <a:p>
            <a:r>
              <a:rPr lang="en-US" smtClean="0"/>
              <a:t>Aim for no more than 80% server utilization </a:t>
            </a:r>
          </a:p>
          <a:p>
            <a:r>
              <a:rPr lang="en-US" smtClean="0"/>
              <a:t>Obtain and record:</a:t>
            </a:r>
          </a:p>
          <a:p>
            <a:pPr lvl="1"/>
            <a:r>
              <a:rPr lang="en-US" smtClean="0"/>
              <a:t>Reports/sec</a:t>
            </a:r>
          </a:p>
          <a:p>
            <a:pPr lvl="1"/>
            <a:r>
              <a:rPr lang="en-US" smtClean="0"/>
              <a:t>Concurrent users</a:t>
            </a:r>
          </a:p>
          <a:p>
            <a:r>
              <a:rPr lang="en-US" smtClean="0"/>
              <a:t>Watch for errors!</a:t>
            </a:r>
          </a:p>
          <a:p>
            <a:r>
              <a:rPr lang="en-US" smtClean="0"/>
              <a:t>VS supports 250 virtual</a:t>
            </a:r>
            <a:br>
              <a:rPr lang="en-US" smtClean="0"/>
            </a:br>
            <a:r>
              <a:rPr lang="en-US" smtClean="0"/>
              <a:t>users</a:t>
            </a:r>
            <a:endParaRPr lang="en-US" dirty="0"/>
          </a:p>
        </p:txBody>
      </p:sp>
      <p:grpSp>
        <p:nvGrpSpPr>
          <p:cNvPr id="5" name="Group 4"/>
          <p:cNvGrpSpPr/>
          <p:nvPr/>
        </p:nvGrpSpPr>
        <p:grpSpPr>
          <a:xfrm>
            <a:off x="6419592" y="2810993"/>
            <a:ext cx="4580967" cy="2453640"/>
            <a:chOff x="6419592" y="2810993"/>
            <a:chExt cx="4580967" cy="2453640"/>
          </a:xfrm>
        </p:grpSpPr>
        <p:cxnSp>
          <p:nvCxnSpPr>
            <p:cNvPr id="10" name="Straight Arrow Connector 9"/>
            <p:cNvCxnSpPr/>
            <p:nvPr/>
          </p:nvCxnSpPr>
          <p:spPr>
            <a:xfrm flipV="1">
              <a:off x="6444988" y="2810993"/>
              <a:ext cx="0" cy="245364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419592" y="5245581"/>
              <a:ext cx="4580967" cy="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6464034" y="3357728"/>
              <a:ext cx="4158166" cy="1885950"/>
            </a:xfrm>
            <a:custGeom>
              <a:avLst/>
              <a:gdLst>
                <a:gd name="connsiteX0" fmla="*/ 0 w 3119437"/>
                <a:gd name="connsiteY0" fmla="*/ 2043870 h 2043870"/>
                <a:gd name="connsiteX1" fmla="*/ 1743075 w 3119437"/>
                <a:gd name="connsiteY1" fmla="*/ 205545 h 2043870"/>
                <a:gd name="connsiteX2" fmla="*/ 3119437 w 3119437"/>
                <a:gd name="connsiteY2" fmla="*/ 124583 h 2043870"/>
              </a:gdLst>
              <a:ahLst/>
              <a:cxnLst>
                <a:cxn ang="0">
                  <a:pos x="connsiteX0" y="connsiteY0"/>
                </a:cxn>
                <a:cxn ang="0">
                  <a:pos x="connsiteX1" y="connsiteY1"/>
                </a:cxn>
                <a:cxn ang="0">
                  <a:pos x="connsiteX2" y="connsiteY2"/>
                </a:cxn>
              </a:cxnLst>
              <a:rect l="l" t="t" r="r" b="b"/>
              <a:pathLst>
                <a:path w="3119437" h="2043870">
                  <a:moveTo>
                    <a:pt x="0" y="2043870"/>
                  </a:moveTo>
                  <a:cubicBezTo>
                    <a:pt x="611584" y="1284648"/>
                    <a:pt x="1223169" y="525426"/>
                    <a:pt x="1743075" y="205545"/>
                  </a:cubicBezTo>
                  <a:cubicBezTo>
                    <a:pt x="2262981" y="-114336"/>
                    <a:pt x="2691209" y="5123"/>
                    <a:pt x="3119437" y="124583"/>
                  </a:cubicBezTo>
                </a:path>
              </a:pathLst>
            </a:cu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9733432" y="4810291"/>
              <a:ext cx="825867" cy="369332"/>
            </a:xfrm>
            <a:prstGeom prst="rect">
              <a:avLst/>
            </a:prstGeom>
            <a:noFill/>
          </p:spPr>
          <p:txBody>
            <a:bodyPr wrap="none" rtlCol="0">
              <a:spAutoFit/>
            </a:bodyPr>
            <a:lstStyle/>
            <a:p>
              <a:r>
                <a:rPr lang="en-US" b="1" dirty="0" smtClean="0"/>
                <a:t>Users</a:t>
              </a:r>
              <a:endParaRPr lang="en-US" b="1" dirty="0"/>
            </a:p>
          </p:txBody>
        </p:sp>
        <p:sp>
          <p:nvSpPr>
            <p:cNvPr id="29" name="TextBox 28"/>
            <p:cNvSpPr txBox="1"/>
            <p:nvPr/>
          </p:nvSpPr>
          <p:spPr>
            <a:xfrm>
              <a:off x="6521155" y="2962466"/>
              <a:ext cx="1479892" cy="584775"/>
            </a:xfrm>
            <a:prstGeom prst="rect">
              <a:avLst/>
            </a:prstGeom>
            <a:noFill/>
          </p:spPr>
          <p:txBody>
            <a:bodyPr wrap="none" rtlCol="0">
              <a:spAutoFit/>
            </a:bodyPr>
            <a:lstStyle/>
            <a:p>
              <a:r>
                <a:rPr lang="en-US" b="1" dirty="0" smtClean="0"/>
                <a:t>Throughput</a:t>
              </a:r>
            </a:p>
            <a:p>
              <a:r>
                <a:rPr lang="en-US" sz="1400" dirty="0" smtClean="0"/>
                <a:t>Reports/sec</a:t>
              </a:r>
              <a:endParaRPr lang="en-US" sz="1400" dirty="0"/>
            </a:p>
          </p:txBody>
        </p:sp>
        <p:cxnSp>
          <p:nvCxnSpPr>
            <p:cNvPr id="31" name="Straight Connector 30"/>
            <p:cNvCxnSpPr/>
            <p:nvPr/>
          </p:nvCxnSpPr>
          <p:spPr>
            <a:xfrm flipV="1">
              <a:off x="6444988" y="3643479"/>
              <a:ext cx="4177212" cy="952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21155" y="3690587"/>
              <a:ext cx="646331" cy="369332"/>
            </a:xfrm>
            <a:prstGeom prst="rect">
              <a:avLst/>
            </a:prstGeom>
            <a:noFill/>
          </p:spPr>
          <p:txBody>
            <a:bodyPr wrap="none" rtlCol="0">
              <a:spAutoFit/>
            </a:bodyPr>
            <a:lstStyle/>
            <a:p>
              <a:r>
                <a:rPr lang="en-US" dirty="0" smtClean="0"/>
                <a:t>80%</a:t>
              </a:r>
              <a:endParaRPr lang="en-US" dirty="0"/>
            </a:p>
          </p:txBody>
        </p:sp>
      </p:grpSp>
    </p:spTree>
    <p:extLst>
      <p:ext uri="{BB962C8B-B14F-4D97-AF65-F5344CB8AC3E}">
        <p14:creationId xmlns:p14="http://schemas.microsoft.com/office/powerpoint/2010/main" val="168621721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Finding Performance Bottlenecks</a:t>
            </a:r>
            <a:endParaRPr lang="en-US" dirty="0"/>
          </a:p>
        </p:txBody>
      </p:sp>
      <p:sp>
        <p:nvSpPr>
          <p:cNvPr id="10" name="Content Placeholder 2"/>
          <p:cNvSpPr>
            <a:spLocks noGrp="1"/>
          </p:cNvSpPr>
          <p:nvPr>
            <p:ph idx="1"/>
          </p:nvPr>
        </p:nvSpPr>
        <p:spPr>
          <a:xfrm>
            <a:off x="519112" y="1447799"/>
            <a:ext cx="11149013" cy="5029069"/>
          </a:xfrm>
        </p:spPr>
        <p:txBody>
          <a:bodyPr/>
          <a:lstStyle/>
          <a:p>
            <a:r>
              <a:rPr lang="en-US" dirty="0" smtClean="0"/>
              <a:t>Every system has a saturation point</a:t>
            </a:r>
          </a:p>
          <a:p>
            <a:r>
              <a:rPr lang="en-US" dirty="0" smtClean="0"/>
              <a:t>Use Windows performance </a:t>
            </a:r>
            <a:br>
              <a:rPr lang="en-US" dirty="0" smtClean="0"/>
            </a:br>
            <a:r>
              <a:rPr lang="en-US" dirty="0" smtClean="0"/>
              <a:t>counters to discover bottlenecks</a:t>
            </a:r>
          </a:p>
          <a:p>
            <a:r>
              <a:rPr lang="en-US" dirty="0" smtClean="0"/>
              <a:t>Typical bottlenecks</a:t>
            </a:r>
          </a:p>
          <a:p>
            <a:pPr lvl="1"/>
            <a:r>
              <a:rPr lang="en-US" dirty="0" smtClean="0"/>
              <a:t>CPU (Processor: % Processor </a:t>
            </a:r>
            <a:br>
              <a:rPr lang="en-US" dirty="0" smtClean="0"/>
            </a:br>
            <a:r>
              <a:rPr lang="en-US" dirty="0" smtClean="0"/>
              <a:t>Time)</a:t>
            </a:r>
          </a:p>
          <a:p>
            <a:pPr lvl="1"/>
            <a:r>
              <a:rPr lang="en-US" dirty="0" smtClean="0"/>
              <a:t>Memory (Memory: Available </a:t>
            </a:r>
            <a:r>
              <a:rPr lang="en-US" dirty="0" err="1" smtClean="0"/>
              <a:t>MBytes</a:t>
            </a:r>
            <a:r>
              <a:rPr lang="en-US" dirty="0" smtClean="0"/>
              <a:t>)</a:t>
            </a:r>
          </a:p>
          <a:p>
            <a:pPr lvl="1"/>
            <a:r>
              <a:rPr lang="en-US" dirty="0" smtClean="0"/>
              <a:t>HDD (</a:t>
            </a:r>
            <a:r>
              <a:rPr lang="en-US" dirty="0" err="1" smtClean="0"/>
              <a:t>PhysicalDisk</a:t>
            </a:r>
            <a:r>
              <a:rPr lang="en-US" dirty="0" smtClean="0"/>
              <a:t>: Current Disk </a:t>
            </a:r>
            <a:br>
              <a:rPr lang="en-US" dirty="0" smtClean="0"/>
            </a:br>
            <a:r>
              <a:rPr lang="en-US" dirty="0" smtClean="0"/>
              <a:t>Queue Length)</a:t>
            </a:r>
          </a:p>
          <a:p>
            <a:pPr lvl="1"/>
            <a:r>
              <a:rPr lang="en-US" dirty="0" smtClean="0"/>
              <a:t>Network (Network Interface: </a:t>
            </a:r>
            <a:br>
              <a:rPr lang="en-US" dirty="0" smtClean="0"/>
            </a:br>
            <a:r>
              <a:rPr lang="en-US" dirty="0" smtClean="0"/>
              <a:t>Bytes Sent/sec, Bytes Received/sec)</a:t>
            </a:r>
          </a:p>
        </p:txBody>
      </p:sp>
      <p:grpSp>
        <p:nvGrpSpPr>
          <p:cNvPr id="12" name="Group 11"/>
          <p:cNvGrpSpPr/>
          <p:nvPr/>
        </p:nvGrpSpPr>
        <p:grpSpPr>
          <a:xfrm>
            <a:off x="6558332" y="1275729"/>
            <a:ext cx="4870080" cy="4429210"/>
            <a:chOff x="6344957" y="1081670"/>
            <a:chExt cx="5296830" cy="4817328"/>
          </a:xfrm>
        </p:grpSpPr>
        <p:sp>
          <p:nvSpPr>
            <p:cNvPr id="4" name="Quad Arrow 3"/>
            <p:cNvSpPr/>
            <p:nvPr/>
          </p:nvSpPr>
          <p:spPr bwMode="auto">
            <a:xfrm>
              <a:off x="6344957" y="1081670"/>
              <a:ext cx="5296830" cy="4817328"/>
            </a:xfrm>
            <a:prstGeom prst="quadArrow">
              <a:avLst/>
            </a:prstGeom>
            <a:gradFill>
              <a:gsLst>
                <a:gs pos="0">
                  <a:srgbClr val="DDEBCF"/>
                </a:gs>
                <a:gs pos="50000">
                  <a:srgbClr val="9CB86E"/>
                </a:gs>
                <a:gs pos="100000">
                  <a:srgbClr val="156B13"/>
                </a:gs>
              </a:gsLst>
              <a:lin ang="16200000" scaled="0"/>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TextBox 4"/>
            <p:cNvSpPr txBox="1"/>
            <p:nvPr/>
          </p:nvSpPr>
          <p:spPr>
            <a:xfrm>
              <a:off x="8720165" y="1784195"/>
              <a:ext cx="691375" cy="307777"/>
            </a:xfrm>
            <a:prstGeom prst="rect">
              <a:avLst/>
            </a:prstGeom>
            <a:noFill/>
          </p:spPr>
          <p:txBody>
            <a:bodyPr wrap="square" lIns="0" tIns="0" rIns="0" bIns="0" rtlCol="0">
              <a:spAutoFit/>
            </a:bodyPr>
            <a:lstStyle/>
            <a:p>
              <a:r>
                <a:rPr lang="en-US" sz="2000" b="1" dirty="0" smtClean="0">
                  <a:solidFill>
                    <a:schemeClr val="bg1"/>
                  </a:solidFill>
                </a:rPr>
                <a:t>CPU</a:t>
              </a:r>
            </a:p>
          </p:txBody>
        </p:sp>
        <p:sp>
          <p:nvSpPr>
            <p:cNvPr id="6" name="TextBox 5"/>
            <p:cNvSpPr txBox="1"/>
            <p:nvPr/>
          </p:nvSpPr>
          <p:spPr>
            <a:xfrm>
              <a:off x="8647684" y="5036634"/>
              <a:ext cx="691375" cy="307777"/>
            </a:xfrm>
            <a:prstGeom prst="rect">
              <a:avLst/>
            </a:prstGeom>
            <a:noFill/>
          </p:spPr>
          <p:txBody>
            <a:bodyPr wrap="square" lIns="0" tIns="0" rIns="0" bIns="0" rtlCol="0">
              <a:spAutoFit/>
            </a:bodyPr>
            <a:lstStyle/>
            <a:p>
              <a:pPr algn="ctr"/>
              <a:r>
                <a:rPr lang="en-US" sz="2000" b="1" dirty="0" smtClean="0">
                  <a:solidFill>
                    <a:schemeClr val="bg1"/>
                  </a:solidFill>
                </a:rPr>
                <a:t>RAM</a:t>
              </a:r>
            </a:p>
          </p:txBody>
        </p:sp>
        <p:sp>
          <p:nvSpPr>
            <p:cNvPr id="7" name="TextBox 6"/>
            <p:cNvSpPr txBox="1"/>
            <p:nvPr/>
          </p:nvSpPr>
          <p:spPr>
            <a:xfrm>
              <a:off x="6807732" y="3336445"/>
              <a:ext cx="1510990" cy="307777"/>
            </a:xfrm>
            <a:prstGeom prst="rect">
              <a:avLst/>
            </a:prstGeom>
            <a:noFill/>
          </p:spPr>
          <p:txBody>
            <a:bodyPr wrap="square" lIns="0" tIns="0" rIns="0" bIns="0" rtlCol="0">
              <a:spAutoFit/>
            </a:bodyPr>
            <a:lstStyle/>
            <a:p>
              <a:pPr algn="ctr"/>
              <a:r>
                <a:rPr lang="en-US" sz="2000" b="1" dirty="0" smtClean="0">
                  <a:solidFill>
                    <a:schemeClr val="bg1"/>
                  </a:solidFill>
                </a:rPr>
                <a:t>NETWORK</a:t>
              </a:r>
            </a:p>
          </p:txBody>
        </p:sp>
        <p:sp>
          <p:nvSpPr>
            <p:cNvPr id="8" name="TextBox 7"/>
            <p:cNvSpPr txBox="1"/>
            <p:nvPr/>
          </p:nvSpPr>
          <p:spPr>
            <a:xfrm>
              <a:off x="10482058" y="3349824"/>
              <a:ext cx="691375" cy="307777"/>
            </a:xfrm>
            <a:prstGeom prst="rect">
              <a:avLst/>
            </a:prstGeom>
            <a:noFill/>
          </p:spPr>
          <p:txBody>
            <a:bodyPr wrap="square" lIns="0" tIns="0" rIns="0" bIns="0" rtlCol="0">
              <a:spAutoFit/>
            </a:bodyPr>
            <a:lstStyle/>
            <a:p>
              <a:r>
                <a:rPr lang="en-US" sz="2000" b="1" dirty="0" smtClean="0">
                  <a:solidFill>
                    <a:schemeClr val="bg1"/>
                  </a:solidFill>
                </a:rPr>
                <a:t>HDD</a:t>
              </a:r>
            </a:p>
          </p:txBody>
        </p:sp>
        <p:sp>
          <p:nvSpPr>
            <p:cNvPr id="9" name="TextBox 8"/>
            <p:cNvSpPr txBox="1"/>
            <p:nvPr/>
          </p:nvSpPr>
          <p:spPr>
            <a:xfrm>
              <a:off x="8720164" y="3336444"/>
              <a:ext cx="691375" cy="307777"/>
            </a:xfrm>
            <a:prstGeom prst="rect">
              <a:avLst/>
            </a:prstGeom>
            <a:noFill/>
          </p:spPr>
          <p:txBody>
            <a:bodyPr wrap="square" lIns="0" tIns="0" rIns="0" bIns="0" rtlCol="0">
              <a:spAutoFit/>
            </a:bodyPr>
            <a:lstStyle/>
            <a:p>
              <a:r>
                <a:rPr lang="en-US" sz="2000" b="1" dirty="0" smtClean="0">
                  <a:solidFill>
                    <a:schemeClr val="bg1"/>
                  </a:solidFill>
                </a:rPr>
                <a:t>BUS</a:t>
              </a:r>
            </a:p>
          </p:txBody>
        </p:sp>
      </p:grpSp>
    </p:spTree>
    <p:extLst>
      <p:ext uri="{BB962C8B-B14F-4D97-AF65-F5344CB8AC3E}">
        <p14:creationId xmlns:p14="http://schemas.microsoft.com/office/powerpoint/2010/main" val="428949727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Run and Analyze Tests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44" y="867123"/>
            <a:ext cx="10452138" cy="586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23993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408" y="4092575"/>
            <a:ext cx="1901709" cy="231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About Me</a:t>
            </a:r>
            <a:endParaRPr lang="en-US" dirty="0"/>
          </a:p>
        </p:txBody>
      </p:sp>
      <p:sp>
        <p:nvSpPr>
          <p:cNvPr id="4" name="Text Placeholder 2"/>
          <p:cNvSpPr>
            <a:spLocks noGrp="1"/>
          </p:cNvSpPr>
          <p:nvPr>
            <p:ph idx="1"/>
          </p:nvPr>
        </p:nvSpPr>
        <p:spPr/>
        <p:txBody>
          <a:bodyPr/>
          <a:lstStyle/>
          <a:p>
            <a:r>
              <a:rPr lang="en-US" smtClean="0"/>
              <a:t>Consultant, author, and mentor with focus on Microsoft BI</a:t>
            </a:r>
          </a:p>
          <a:p>
            <a:r>
              <a:rPr lang="en-US" smtClean="0"/>
              <a:t>Owner of Prologika –BI consulting and training company based in Atlanta (</a:t>
            </a:r>
            <a:r>
              <a:rPr lang="en-US" smtClean="0">
                <a:hlinkClick r:id="rId4"/>
              </a:rPr>
              <a:t>www.prologika.com</a:t>
            </a:r>
            <a:r>
              <a:rPr lang="en-US" smtClean="0"/>
              <a:t>)</a:t>
            </a:r>
          </a:p>
          <a:p>
            <a:r>
              <a:rPr lang="en-US" smtClean="0"/>
              <a:t>Microsoft SQL Server MVP for 5 years</a:t>
            </a:r>
          </a:p>
          <a:p>
            <a:r>
              <a:rPr lang="en-US" smtClean="0"/>
              <a:t>Leader of Atlanta BI group (</a:t>
            </a:r>
            <a:r>
              <a:rPr lang="en-US" smtClean="0">
                <a:hlinkClick r:id="rId5" action="ppaction://hlinkfile"/>
              </a:rPr>
              <a:t>atlantabi.sqlpass.org</a:t>
            </a:r>
            <a:r>
              <a:rPr lang="en-US" smtClean="0"/>
              <a:t>)</a:t>
            </a:r>
            <a:endParaRPr lang="en-US" dirty="0" smtClean="0"/>
          </a:p>
        </p:txBody>
      </p:sp>
      <p:pic>
        <p:nvPicPr>
          <p:cNvPr id="3074" name="Picture 2" descr="C:\Users\Teo\MyApp\Prologika\Images\mrs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843" y="4417875"/>
            <a:ext cx="1672956" cy="209700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eo\MyApp\Prologika\Images\zzAMAS-Fro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4741" y="4016995"/>
            <a:ext cx="1700289" cy="22463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eo\MyApp\Prologika\Images\amrs2008.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9335" y="4294332"/>
            <a:ext cx="1739593" cy="22846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6108" y="4350300"/>
            <a:ext cx="1862427" cy="229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3210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429900" y="3072214"/>
            <a:ext cx="883666" cy="514686"/>
          </a:xfrm>
          <a:prstGeom prst="rect">
            <a:avLst/>
          </a:prstGeom>
          <a:noFill/>
        </p:spPr>
      </p:pic>
      <p:sp>
        <p:nvSpPr>
          <p:cNvPr id="13" name="Text Placeholder 12"/>
          <p:cNvSpPr>
            <a:spLocks noGrp="1"/>
          </p:cNvSpPr>
          <p:nvPr>
            <p:ph type="body" sz="quarter" idx="10"/>
          </p:nvPr>
        </p:nvSpPr>
        <p:spPr>
          <a:xfrm>
            <a:off x="457419" y="4160520"/>
            <a:ext cx="10239883" cy="949062"/>
          </a:xfrm>
        </p:spPr>
        <p:txBody>
          <a:bodyPr/>
          <a:lstStyle/>
          <a:p>
            <a:r>
              <a:rPr dirty="0" smtClean="0"/>
              <a:t>demo</a:t>
            </a:r>
            <a:endParaRPr lang="en-US" dirty="0"/>
          </a:p>
        </p:txBody>
      </p:sp>
      <p:sp>
        <p:nvSpPr>
          <p:cNvPr id="6" name="Title 5"/>
          <p:cNvSpPr>
            <a:spLocks noGrp="1"/>
          </p:cNvSpPr>
          <p:nvPr>
            <p:ph type="ctrTitle"/>
          </p:nvPr>
        </p:nvSpPr>
        <p:spPr>
          <a:xfrm>
            <a:off x="481563" y="3692142"/>
            <a:ext cx="11190017" cy="1154497"/>
          </a:xfrm>
        </p:spPr>
        <p:txBody>
          <a:bodyPr/>
          <a:lstStyle/>
          <a:p>
            <a:r>
              <a:rPr lang="en-US" dirty="0" smtClean="0">
                <a:solidFill>
                  <a:srgbClr val="FFFFFF"/>
                </a:solidFill>
              </a:rPr>
              <a:t>Run and analyze SSRS</a:t>
            </a:r>
            <a:br>
              <a:rPr lang="en-US" dirty="0" smtClean="0">
                <a:solidFill>
                  <a:srgbClr val="FFFFFF"/>
                </a:solidFill>
              </a:rPr>
            </a:br>
            <a:r>
              <a:rPr lang="en-US" dirty="0" smtClean="0">
                <a:solidFill>
                  <a:srgbClr val="FFFFFF"/>
                </a:solidFill>
              </a:rPr>
              <a:t>load tests</a:t>
            </a:r>
            <a:endParaRPr lang="en-US" dirty="0">
              <a:solidFill>
                <a:srgbClr val="FFFFFF"/>
              </a:solidFill>
            </a:endParaRPr>
          </a:p>
        </p:txBody>
      </p:sp>
    </p:spTree>
    <p:extLst>
      <p:ext uri="{BB962C8B-B14F-4D97-AF65-F5344CB8AC3E}">
        <p14:creationId xmlns:p14="http://schemas.microsoft.com/office/powerpoint/2010/main" val="345692756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Run and analyze SSRS</a:t>
            </a:r>
            <a:br>
              <a:rPr lang="en-US" dirty="0" smtClean="0"/>
            </a:br>
            <a:r>
              <a:rPr lang="en-US" dirty="0" smtClean="0"/>
              <a:t>load tests</a:t>
            </a:r>
            <a:endParaRPr lang="en-US" dirty="0"/>
          </a:p>
        </p:txBody>
      </p:sp>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429900" y="1856755"/>
            <a:ext cx="883666" cy="514686"/>
          </a:xfrm>
          <a:prstGeom prst="rect">
            <a:avLst/>
          </a:prstGeom>
          <a:noFill/>
        </p:spPr>
      </p:pic>
      <p:sp>
        <p:nvSpPr>
          <p:cNvPr id="13" name="Text Placeholder 12"/>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253657443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Testing Analysis Services</a:t>
            </a:r>
            <a:endParaRPr lang="en-US" dirty="0"/>
          </a:p>
        </p:txBody>
      </p:sp>
      <p:sp>
        <p:nvSpPr>
          <p:cNvPr id="3" name="Content Placeholder 2"/>
          <p:cNvSpPr>
            <a:spLocks noGrp="1"/>
          </p:cNvSpPr>
          <p:nvPr>
            <p:ph idx="1"/>
          </p:nvPr>
        </p:nvSpPr>
        <p:spPr>
          <a:xfrm>
            <a:off x="507868" y="1301364"/>
            <a:ext cx="11173090" cy="5386090"/>
          </a:xfrm>
        </p:spPr>
        <p:txBody>
          <a:bodyPr/>
          <a:lstStyle/>
          <a:p>
            <a:r>
              <a:rPr lang="en-US" dirty="0" smtClean="0"/>
              <a:t>Download the SSAS load testing framework</a:t>
            </a:r>
          </a:p>
          <a:p>
            <a:r>
              <a:rPr lang="en-US" dirty="0" smtClean="0"/>
              <a:t>AS Query Generator (</a:t>
            </a:r>
            <a:r>
              <a:rPr lang="en-US" dirty="0" err="1" smtClean="0"/>
              <a:t>ASQueryGenerator</a:t>
            </a:r>
            <a:r>
              <a:rPr lang="en-US" dirty="0" smtClean="0"/>
              <a:t>)</a:t>
            </a:r>
          </a:p>
          <a:p>
            <a:pPr lvl="1"/>
            <a:r>
              <a:rPr lang="en-US" dirty="0" smtClean="0"/>
              <a:t>Generates query templates</a:t>
            </a:r>
          </a:p>
          <a:p>
            <a:pPr lvl="1"/>
            <a:r>
              <a:rPr lang="en-US" dirty="0" smtClean="0"/>
              <a:t>Supports parameterized queries</a:t>
            </a:r>
          </a:p>
          <a:p>
            <a:r>
              <a:rPr lang="en-US" dirty="0" smtClean="0"/>
              <a:t>AS Load Simulator (</a:t>
            </a:r>
            <a:r>
              <a:rPr lang="en-US" dirty="0" err="1" smtClean="0"/>
              <a:t>ASLoadSim</a:t>
            </a:r>
            <a:r>
              <a:rPr lang="en-US" dirty="0" smtClean="0"/>
              <a:t>)</a:t>
            </a:r>
          </a:p>
          <a:p>
            <a:pPr lvl="1"/>
            <a:r>
              <a:rPr lang="en-US" dirty="0" smtClean="0"/>
              <a:t>Implements a Visual Studio custom test plugin</a:t>
            </a:r>
          </a:p>
          <a:p>
            <a:pPr lvl="1"/>
            <a:r>
              <a:rPr lang="en-US" dirty="0"/>
              <a:t>Includes SSAS Load Testing Best Practices </a:t>
            </a:r>
            <a:r>
              <a:rPr lang="en-US" dirty="0" smtClean="0"/>
              <a:t> document – read it!</a:t>
            </a:r>
          </a:p>
          <a:p>
            <a:pPr lvl="1"/>
            <a:endParaRPr lang="en-US" dirty="0" smtClean="0"/>
          </a:p>
          <a:p>
            <a:r>
              <a:rPr lang="en-US" dirty="0" smtClean="0"/>
              <a:t>Another option that doesn't require Visual Studio</a:t>
            </a:r>
          </a:p>
          <a:p>
            <a:pPr lvl="1"/>
            <a:r>
              <a:rPr lang="en-US" dirty="0"/>
              <a:t>AS Performance </a:t>
            </a:r>
            <a:r>
              <a:rPr lang="en-US" dirty="0" smtClean="0"/>
              <a:t>Workbench</a:t>
            </a:r>
          </a:p>
          <a:p>
            <a:pPr lvl="1"/>
            <a:r>
              <a:rPr lang="en-US" dirty="0">
                <a:hlinkClick r:id="rId2"/>
              </a:rPr>
              <a:t>http://asperfwb.codeplex.com</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251175127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429900" y="3072214"/>
            <a:ext cx="883666" cy="514686"/>
          </a:xfrm>
          <a:prstGeom prst="rect">
            <a:avLst/>
          </a:prstGeom>
          <a:noFill/>
        </p:spPr>
      </p:pic>
      <p:sp>
        <p:nvSpPr>
          <p:cNvPr id="13" name="Text Placeholder 12"/>
          <p:cNvSpPr>
            <a:spLocks noGrp="1"/>
          </p:cNvSpPr>
          <p:nvPr>
            <p:ph type="body" sz="quarter" idx="10"/>
          </p:nvPr>
        </p:nvSpPr>
        <p:spPr>
          <a:xfrm>
            <a:off x="457419" y="4160520"/>
            <a:ext cx="10239883" cy="949062"/>
          </a:xfrm>
        </p:spPr>
        <p:txBody>
          <a:bodyPr/>
          <a:lstStyle/>
          <a:p>
            <a:r>
              <a:rPr dirty="0" smtClean="0"/>
              <a:t>demo</a:t>
            </a:r>
            <a:endParaRPr lang="en-US" dirty="0"/>
          </a:p>
        </p:txBody>
      </p:sp>
      <p:sp>
        <p:nvSpPr>
          <p:cNvPr id="6" name="Title 5"/>
          <p:cNvSpPr>
            <a:spLocks noGrp="1"/>
          </p:cNvSpPr>
          <p:nvPr>
            <p:ph type="ctrTitle"/>
          </p:nvPr>
        </p:nvSpPr>
        <p:spPr>
          <a:xfrm>
            <a:off x="481563" y="3692142"/>
            <a:ext cx="11190017" cy="1154497"/>
          </a:xfrm>
        </p:spPr>
        <p:txBody>
          <a:bodyPr/>
          <a:lstStyle/>
          <a:p>
            <a:r>
              <a:rPr lang="en-US" dirty="0" smtClean="0">
                <a:solidFill>
                  <a:srgbClr val="FFFFFF"/>
                </a:solidFill>
              </a:rPr>
              <a:t>Load test Analysis Services</a:t>
            </a:r>
            <a:endParaRPr lang="en-US" dirty="0">
              <a:solidFill>
                <a:srgbClr val="FFFFFF"/>
              </a:solidFill>
            </a:endParaRPr>
          </a:p>
        </p:txBody>
      </p:sp>
    </p:spTree>
    <p:extLst>
      <p:ext uri="{BB962C8B-B14F-4D97-AF65-F5344CB8AC3E}">
        <p14:creationId xmlns:p14="http://schemas.microsoft.com/office/powerpoint/2010/main" val="130837431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Best Practices</a:t>
            </a:r>
            <a:endParaRPr lang="en-US" dirty="0"/>
          </a:p>
        </p:txBody>
      </p:sp>
      <p:sp>
        <p:nvSpPr>
          <p:cNvPr id="3" name="Content Placeholder 2"/>
          <p:cNvSpPr>
            <a:spLocks noGrp="1"/>
          </p:cNvSpPr>
          <p:nvPr>
            <p:ph idx="1"/>
          </p:nvPr>
        </p:nvSpPr>
        <p:spPr>
          <a:xfrm>
            <a:off x="519112" y="1447799"/>
            <a:ext cx="11149013" cy="5386090"/>
          </a:xfrm>
        </p:spPr>
        <p:txBody>
          <a:bodyPr/>
          <a:lstStyle/>
          <a:p>
            <a:r>
              <a:rPr lang="en-US" sz="2800" dirty="0" smtClean="0"/>
              <a:t>Plan for load testing early in implementation cycle </a:t>
            </a:r>
          </a:p>
          <a:p>
            <a:r>
              <a:rPr lang="en-US" sz="2800" dirty="0" smtClean="0"/>
              <a:t>Tune and optimize before scaling up or out</a:t>
            </a:r>
          </a:p>
          <a:p>
            <a:r>
              <a:rPr lang="en-US" sz="2800" dirty="0" smtClean="0"/>
              <a:t>Reporting Services</a:t>
            </a:r>
          </a:p>
          <a:p>
            <a:pPr lvl="1"/>
            <a:r>
              <a:rPr lang="en-US" sz="2400" dirty="0" smtClean="0"/>
              <a:t>Analyze </a:t>
            </a:r>
            <a:r>
              <a:rPr lang="en-US" sz="2400" dirty="0" err="1" smtClean="0"/>
              <a:t>ExecutionLog</a:t>
            </a:r>
            <a:r>
              <a:rPr lang="en-US" sz="2400" dirty="0" smtClean="0"/>
              <a:t> and tune queries</a:t>
            </a:r>
          </a:p>
          <a:p>
            <a:pPr lvl="1"/>
            <a:r>
              <a:rPr lang="en-US" sz="2400" dirty="0" smtClean="0"/>
              <a:t>Read SSRS Performance Optimizations whitepaper</a:t>
            </a:r>
            <a:br>
              <a:rPr lang="en-US" sz="2400" dirty="0" smtClean="0"/>
            </a:br>
            <a:r>
              <a:rPr lang="en-US" sz="2400" dirty="0" smtClean="0">
                <a:hlinkClick r:id="rId2"/>
              </a:rPr>
              <a:t>http://tinyurl.com/rsperf</a:t>
            </a:r>
            <a:endParaRPr lang="en-US" sz="2400" dirty="0" smtClean="0"/>
          </a:p>
          <a:p>
            <a:r>
              <a:rPr lang="en-US" sz="2800" dirty="0" smtClean="0"/>
              <a:t>Analysis Services</a:t>
            </a:r>
          </a:p>
          <a:p>
            <a:pPr lvl="1"/>
            <a:r>
              <a:rPr lang="en-US" sz="2400" dirty="0" smtClean="0"/>
              <a:t>Use SQL Profiler to get SE and FE time breakdown</a:t>
            </a:r>
          </a:p>
          <a:p>
            <a:pPr lvl="1"/>
            <a:r>
              <a:rPr lang="en-US" sz="2400" dirty="0" smtClean="0"/>
              <a:t>Tune server and queries – read Analysis Services 2008 Performance Guide</a:t>
            </a:r>
          </a:p>
          <a:p>
            <a:pPr lvl="1"/>
            <a:r>
              <a:rPr lang="en-US" sz="2400" dirty="0" smtClean="0"/>
              <a:t>Use </a:t>
            </a:r>
            <a:r>
              <a:rPr lang="en-US" sz="2400" dirty="0" err="1" smtClean="0"/>
              <a:t>Xperf</a:t>
            </a:r>
            <a:r>
              <a:rPr lang="en-US" sz="2400" dirty="0" smtClean="0"/>
              <a:t> to understand if queries are disk or CPU bound </a:t>
            </a:r>
            <a:r>
              <a:rPr lang="en-US" sz="2400" dirty="0" smtClean="0">
                <a:hlinkClick r:id="rId3"/>
              </a:rPr>
              <a:t>http://preview.tinyurl.com/xperfssas</a:t>
            </a:r>
            <a:endParaRPr lang="en-US" sz="2400" dirty="0" smtClean="0"/>
          </a:p>
          <a:p>
            <a:pPr lvl="1"/>
            <a:endParaRPr lang="en-US" sz="2400" dirty="0" smtClean="0"/>
          </a:p>
          <a:p>
            <a:endParaRPr lang="en-US" sz="2800" dirty="0"/>
          </a:p>
        </p:txBody>
      </p:sp>
    </p:spTree>
    <p:extLst>
      <p:ext uri="{BB962C8B-B14F-4D97-AF65-F5344CB8AC3E}">
        <p14:creationId xmlns:p14="http://schemas.microsoft.com/office/powerpoint/2010/main" val="302216504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2" y="228600"/>
            <a:ext cx="11149013" cy="1107996"/>
          </a:xfrm>
        </p:spPr>
        <p:txBody>
          <a:bodyPr/>
          <a:lstStyle/>
          <a:p>
            <a:r>
              <a:rPr lang="en-US" dirty="0" smtClean="0"/>
              <a:t>Performance Best Practices</a:t>
            </a:r>
            <a:br>
              <a:rPr lang="en-US" dirty="0" smtClean="0"/>
            </a:br>
            <a:r>
              <a:rPr lang="en-US" sz="3600" dirty="0" smtClean="0">
                <a:solidFill>
                  <a:schemeClr val="accent1"/>
                </a:solidFill>
              </a:rPr>
              <a:t>Continued</a:t>
            </a:r>
            <a:endParaRPr lang="en-US" sz="3600" dirty="0">
              <a:solidFill>
                <a:schemeClr val="accent1"/>
              </a:solidFill>
            </a:endParaRPr>
          </a:p>
        </p:txBody>
      </p:sp>
      <p:sp>
        <p:nvSpPr>
          <p:cNvPr id="3" name="Content Placeholder 2"/>
          <p:cNvSpPr>
            <a:spLocks noGrp="1"/>
          </p:cNvSpPr>
          <p:nvPr>
            <p:ph idx="1"/>
          </p:nvPr>
        </p:nvSpPr>
        <p:spPr>
          <a:xfrm>
            <a:off x="519112" y="1904999"/>
            <a:ext cx="11149013" cy="1543347"/>
          </a:xfrm>
        </p:spPr>
        <p:txBody>
          <a:bodyPr/>
          <a:lstStyle/>
          <a:p>
            <a:r>
              <a:rPr lang="en-US" dirty="0" smtClean="0"/>
              <a:t>Upgrade to SSRS 2008 or later</a:t>
            </a:r>
          </a:p>
          <a:p>
            <a:pPr lvl="1"/>
            <a:r>
              <a:rPr lang="en-US" dirty="0" smtClean="0"/>
              <a:t>Redesigned processing engine</a:t>
            </a:r>
          </a:p>
          <a:p>
            <a:pPr lvl="1"/>
            <a:r>
              <a:rPr lang="en-US" dirty="0" smtClean="0"/>
              <a:t>Much less memory bound</a:t>
            </a:r>
          </a:p>
          <a:p>
            <a:pPr lvl="1"/>
            <a:r>
              <a:rPr lang="en-US" dirty="0" smtClean="0"/>
              <a:t>Scale to 3-4 x number of users than 2005 </a:t>
            </a:r>
          </a:p>
          <a:p>
            <a:r>
              <a:rPr lang="en-US" dirty="0" smtClean="0"/>
              <a:t>Upgrade to SSAS 2008 or later</a:t>
            </a:r>
          </a:p>
          <a:p>
            <a:pPr lvl="1"/>
            <a:r>
              <a:rPr lang="en-US" dirty="0" smtClean="0"/>
              <a:t>Block computation mode</a:t>
            </a:r>
          </a:p>
          <a:p>
            <a:pPr lvl="1"/>
            <a:r>
              <a:rPr lang="en-US" dirty="0" smtClean="0"/>
              <a:t>Queries execute 20-60% faster</a:t>
            </a:r>
            <a:endParaRPr lang="en-US" dirty="0"/>
          </a:p>
        </p:txBody>
      </p:sp>
    </p:spTree>
    <p:extLst>
      <p:ext uri="{BB962C8B-B14F-4D97-AF65-F5344CB8AC3E}">
        <p14:creationId xmlns:p14="http://schemas.microsoft.com/office/powerpoint/2010/main" val="108388758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429900" y="3072214"/>
            <a:ext cx="883666" cy="514686"/>
          </a:xfrm>
          <a:prstGeom prst="rect">
            <a:avLst/>
          </a:prstGeom>
          <a:noFill/>
        </p:spPr>
      </p:pic>
      <p:sp>
        <p:nvSpPr>
          <p:cNvPr id="13" name="Text Placeholder 12"/>
          <p:cNvSpPr>
            <a:spLocks noGrp="1"/>
          </p:cNvSpPr>
          <p:nvPr>
            <p:ph type="body" sz="quarter" idx="10"/>
          </p:nvPr>
        </p:nvSpPr>
        <p:spPr>
          <a:xfrm>
            <a:off x="457419" y="4160520"/>
            <a:ext cx="10239883" cy="949062"/>
          </a:xfrm>
        </p:spPr>
        <p:txBody>
          <a:bodyPr/>
          <a:lstStyle/>
          <a:p>
            <a:r>
              <a:rPr dirty="0" smtClean="0"/>
              <a:t>demo</a:t>
            </a:r>
            <a:endParaRPr lang="en-US" dirty="0"/>
          </a:p>
        </p:txBody>
      </p:sp>
      <p:sp>
        <p:nvSpPr>
          <p:cNvPr id="6" name="Title 5"/>
          <p:cNvSpPr>
            <a:spLocks noGrp="1"/>
          </p:cNvSpPr>
          <p:nvPr>
            <p:ph type="ctrTitle"/>
          </p:nvPr>
        </p:nvSpPr>
        <p:spPr>
          <a:xfrm>
            <a:off x="481563" y="3692142"/>
            <a:ext cx="11190017" cy="1154497"/>
          </a:xfrm>
        </p:spPr>
        <p:txBody>
          <a:bodyPr/>
          <a:lstStyle/>
          <a:p>
            <a:r>
              <a:rPr lang="en-US" dirty="0" smtClean="0">
                <a:solidFill>
                  <a:srgbClr val="FFFFFF"/>
                </a:solidFill>
              </a:rPr>
              <a:t>Identifying performance</a:t>
            </a:r>
            <a:br>
              <a:rPr lang="en-US" dirty="0" smtClean="0">
                <a:solidFill>
                  <a:srgbClr val="FFFFFF"/>
                </a:solidFill>
              </a:rPr>
            </a:br>
            <a:r>
              <a:rPr lang="en-US" dirty="0" smtClean="0">
                <a:solidFill>
                  <a:srgbClr val="FFFFFF"/>
                </a:solidFill>
              </a:rPr>
              <a:t>bottlenecks</a:t>
            </a:r>
            <a:endParaRPr lang="en-US" dirty="0">
              <a:solidFill>
                <a:srgbClr val="FFFFFF"/>
              </a:solidFill>
            </a:endParaRPr>
          </a:p>
        </p:txBody>
      </p:sp>
    </p:spTree>
    <p:extLst>
      <p:ext uri="{BB962C8B-B14F-4D97-AF65-F5344CB8AC3E}">
        <p14:creationId xmlns:p14="http://schemas.microsoft.com/office/powerpoint/2010/main" val="94541517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Identifying performance</a:t>
            </a:r>
            <a:br>
              <a:rPr lang="en-US" dirty="0" smtClean="0"/>
            </a:br>
            <a:r>
              <a:rPr lang="en-US" dirty="0" smtClean="0"/>
              <a:t>bottlenecks</a:t>
            </a:r>
            <a:endParaRPr lang="en-US" dirty="0"/>
          </a:p>
        </p:txBody>
      </p:sp>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429900" y="1957114"/>
            <a:ext cx="883666" cy="514686"/>
          </a:xfrm>
          <a:prstGeom prst="rect">
            <a:avLst/>
          </a:prstGeom>
          <a:noFill/>
        </p:spPr>
      </p:pic>
      <p:sp>
        <p:nvSpPr>
          <p:cNvPr id="13" name="Text Placeholder 12"/>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71271704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Scaling Out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737" y="1447800"/>
            <a:ext cx="9843351" cy="475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13596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a:xfrm>
            <a:off x="519112" y="1447799"/>
            <a:ext cx="11149013" cy="5096780"/>
          </a:xfrm>
        </p:spPr>
        <p:txBody>
          <a:bodyPr/>
          <a:lstStyle/>
          <a:p>
            <a:pPr lvl="0"/>
            <a:r>
              <a:rPr lang="en-US" sz="2400" dirty="0" smtClean="0"/>
              <a:t>Using VS to Perform Load Testing on SSRS by </a:t>
            </a:r>
            <a:r>
              <a:rPr lang="en-US" sz="2400" dirty="0" err="1" smtClean="0"/>
              <a:t>Runying</a:t>
            </a:r>
            <a:r>
              <a:rPr lang="en-US" sz="2400" dirty="0" smtClean="0"/>
              <a:t> Mao and Heidi Steen</a:t>
            </a:r>
            <a:br>
              <a:rPr lang="en-US" sz="2400" dirty="0" smtClean="0"/>
            </a:br>
            <a:r>
              <a:rPr lang="en-US" sz="2400" dirty="0" smtClean="0">
                <a:hlinkClick r:id="rId2"/>
              </a:rPr>
              <a:t>http://msdn.microsoft.com/en-us/library/aa964139(SQL.90).aspx</a:t>
            </a:r>
            <a:endParaRPr lang="en-US" sz="2400" dirty="0" smtClean="0"/>
          </a:p>
          <a:p>
            <a:r>
              <a:rPr lang="en-US" sz="2400" dirty="0" smtClean="0"/>
              <a:t>SSRS Performance Optimizations by Denny Lee, Lukasz </a:t>
            </a:r>
            <a:r>
              <a:rPr lang="en-US" sz="2400" dirty="0" err="1" smtClean="0"/>
              <a:t>Pawlowski</a:t>
            </a:r>
            <a:r>
              <a:rPr lang="en-US" sz="2400" dirty="0" smtClean="0"/>
              <a:t> </a:t>
            </a:r>
            <a:br>
              <a:rPr lang="en-US" sz="2400" dirty="0" smtClean="0"/>
            </a:br>
            <a:r>
              <a:rPr lang="en-US" sz="2400" dirty="0" smtClean="0">
                <a:hlinkClick r:id="rId3"/>
              </a:rPr>
              <a:t>http://tinyurl.com/rsperf</a:t>
            </a:r>
            <a:endParaRPr lang="en-US" sz="2400" dirty="0" smtClean="0"/>
          </a:p>
          <a:p>
            <a:r>
              <a:rPr lang="en-US" sz="2400" dirty="0" smtClean="0"/>
              <a:t>AS Load Simulator and Query Generator</a:t>
            </a:r>
            <a:br>
              <a:rPr lang="en-US" sz="2400" dirty="0" smtClean="0"/>
            </a:br>
            <a:r>
              <a:rPr lang="en-US" sz="2400" dirty="0" smtClean="0">
                <a:hlinkClick r:id="rId4"/>
              </a:rPr>
              <a:t>http://sqlsrvanalysissrvcs.codeplex.com</a:t>
            </a:r>
            <a:endParaRPr lang="en-US" sz="2400" dirty="0" smtClean="0"/>
          </a:p>
          <a:p>
            <a:r>
              <a:rPr lang="en-US" sz="2400" dirty="0" smtClean="0"/>
              <a:t>AS Performance Workbench</a:t>
            </a:r>
            <a:br>
              <a:rPr lang="en-US" sz="2400" dirty="0" smtClean="0"/>
            </a:br>
            <a:r>
              <a:rPr lang="en-US" sz="2400" dirty="0" smtClean="0">
                <a:hlinkClick r:id="rId5"/>
              </a:rPr>
              <a:t>http://asperfwb.codeplex.com</a:t>
            </a:r>
            <a:endParaRPr lang="en-US" sz="2400" dirty="0" smtClean="0"/>
          </a:p>
          <a:p>
            <a:r>
              <a:rPr lang="fr-FR" sz="2400" dirty="0" err="1" smtClean="0"/>
              <a:t>Analysis</a:t>
            </a:r>
            <a:r>
              <a:rPr lang="fr-FR" sz="2400" dirty="0" smtClean="0"/>
              <a:t> Services 2008 Performance Guide</a:t>
            </a:r>
            <a:br>
              <a:rPr lang="fr-FR" sz="2400" dirty="0" smtClean="0"/>
            </a:br>
            <a:r>
              <a:rPr lang="fr-FR" sz="2400" dirty="0" smtClean="0">
                <a:hlinkClick r:id="rId6"/>
              </a:rPr>
              <a:t>http://tinyurl.com/ssas2008perfguide</a:t>
            </a:r>
            <a:endParaRPr lang="fr-FR" sz="2400" dirty="0" smtClean="0"/>
          </a:p>
          <a:p>
            <a:r>
              <a:rPr lang="en-US" sz="2400" dirty="0" smtClean="0"/>
              <a:t>SQL CAT website - Scaling Up SSRS vs. SSRS 2005: Lessons Learned</a:t>
            </a:r>
            <a:br>
              <a:rPr lang="en-US" sz="2400" dirty="0" smtClean="0"/>
            </a:br>
            <a:r>
              <a:rPr lang="en-US" sz="2400" dirty="0" smtClean="0">
                <a:hlinkClick r:id="rId7"/>
              </a:rPr>
              <a:t>http://tinyurl.com/rs2005to2008</a:t>
            </a:r>
            <a:endParaRPr lang="en-US" sz="2400" dirty="0" smtClean="0"/>
          </a:p>
          <a:p>
            <a:pPr lvl="0"/>
            <a:r>
              <a:rPr lang="en-US" sz="2400" dirty="0" smtClean="0"/>
              <a:t>My website and blog</a:t>
            </a:r>
            <a:br>
              <a:rPr lang="en-US" sz="2400" dirty="0" smtClean="0"/>
            </a:br>
            <a:r>
              <a:rPr lang="en-US" sz="2400" dirty="0" smtClean="0">
                <a:hlinkClick r:id="rId8"/>
              </a:rPr>
              <a:t>http://www.prologika.com</a:t>
            </a:r>
            <a:endParaRPr lang="en-US" sz="2400" dirty="0"/>
          </a:p>
        </p:txBody>
      </p:sp>
    </p:spTree>
    <p:extLst>
      <p:ext uri="{BB962C8B-B14F-4D97-AF65-F5344CB8AC3E}">
        <p14:creationId xmlns:p14="http://schemas.microsoft.com/office/powerpoint/2010/main" val="304476546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4" name="Text Placeholder 2"/>
          <p:cNvSpPr>
            <a:spLocks noGrp="1"/>
          </p:cNvSpPr>
          <p:nvPr>
            <p:ph idx="1"/>
          </p:nvPr>
        </p:nvSpPr>
        <p:spPr>
          <a:xfrm>
            <a:off x="519112" y="1447799"/>
            <a:ext cx="11149013" cy="2609945"/>
          </a:xfrm>
        </p:spPr>
        <p:txBody>
          <a:bodyPr/>
          <a:lstStyle/>
          <a:p>
            <a:r>
              <a:rPr lang="en-US" dirty="0" smtClean="0"/>
              <a:t>Present </a:t>
            </a:r>
            <a:r>
              <a:rPr lang="en-US" u="sng" dirty="0" smtClean="0"/>
              <a:t>practical</a:t>
            </a:r>
            <a:r>
              <a:rPr lang="en-US" dirty="0" smtClean="0"/>
              <a:t> load testing methodology</a:t>
            </a:r>
          </a:p>
          <a:p>
            <a:r>
              <a:rPr lang="en-US" dirty="0" smtClean="0"/>
              <a:t>Load test Reporting Services</a:t>
            </a:r>
          </a:p>
          <a:p>
            <a:r>
              <a:rPr lang="en-US" dirty="0" smtClean="0"/>
              <a:t>Load test Analysis Services</a:t>
            </a:r>
          </a:p>
          <a:p>
            <a:r>
              <a:rPr lang="en-US" dirty="0" smtClean="0"/>
              <a:t>Analyze results and performance bottlenecks</a:t>
            </a:r>
          </a:p>
          <a:p>
            <a:r>
              <a:rPr lang="en-US" dirty="0" smtClean="0"/>
              <a:t>Share performance best practices</a:t>
            </a:r>
            <a:endParaRPr lang="en-US" dirty="0"/>
          </a:p>
        </p:txBody>
      </p:sp>
    </p:spTree>
    <p:extLst>
      <p:ext uri="{BB962C8B-B14F-4D97-AF65-F5344CB8AC3E}">
        <p14:creationId xmlns:p14="http://schemas.microsoft.com/office/powerpoint/2010/main" val="337904685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Selected Case Studies</a:t>
            </a:r>
            <a:endParaRPr lang="en-US" dirty="0"/>
          </a:p>
        </p:txBody>
      </p:sp>
      <p:sp>
        <p:nvSpPr>
          <p:cNvPr id="3" name="Content Placeholder 2"/>
          <p:cNvSpPr>
            <a:spLocks noGrp="1"/>
          </p:cNvSpPr>
          <p:nvPr>
            <p:ph idx="1"/>
          </p:nvPr>
        </p:nvSpPr>
        <p:spPr/>
        <p:txBody>
          <a:bodyPr/>
          <a:lstStyle/>
          <a:p>
            <a:r>
              <a:rPr lang="en-US" smtClean="0">
                <a:hlinkClick r:id="rId2"/>
              </a:rPr>
              <a:t>Fresenius Medical Care</a:t>
            </a:r>
            <a:r>
              <a:rPr lang="en-US" smtClean="0"/>
              <a:t> </a:t>
            </a:r>
            <a:br>
              <a:rPr lang="en-US" smtClean="0"/>
            </a:br>
            <a:r>
              <a:rPr lang="en-US" smtClean="0"/>
              <a:t>20,000 reports per day</a:t>
            </a:r>
          </a:p>
          <a:p>
            <a:r>
              <a:rPr lang="en-US" smtClean="0">
                <a:hlinkClick r:id="rId3"/>
              </a:rPr>
              <a:t>Premier Bankcard</a:t>
            </a:r>
            <a:r>
              <a:rPr lang="en-US" smtClean="0"/>
              <a:t/>
            </a:r>
            <a:br>
              <a:rPr lang="en-US" smtClean="0"/>
            </a:br>
            <a:r>
              <a:rPr lang="fr-FR" smtClean="0"/>
              <a:t>500 SSRS users, 200 concurrent average</a:t>
            </a:r>
          </a:p>
          <a:p>
            <a:r>
              <a:rPr lang="en-US" smtClean="0">
                <a:hlinkClick r:id="rId4"/>
              </a:rPr>
              <a:t>Bangkok Bank Public</a:t>
            </a:r>
            <a:r>
              <a:rPr lang="en-US" smtClean="0"/>
              <a:t/>
            </a:r>
            <a:br>
              <a:rPr lang="en-US" smtClean="0"/>
            </a:br>
            <a:r>
              <a:rPr lang="en-US" smtClean="0"/>
              <a:t>1,000 users</a:t>
            </a:r>
          </a:p>
          <a:p>
            <a:r>
              <a:rPr lang="en-US" smtClean="0">
                <a:hlinkClick r:id="rId5"/>
              </a:rPr>
              <a:t>Esurance</a:t>
            </a:r>
            <a:r>
              <a:rPr lang="en-US" smtClean="0"/>
              <a:t/>
            </a:r>
            <a:br>
              <a:rPr lang="en-US" smtClean="0"/>
            </a:br>
            <a:r>
              <a:rPr lang="en-US" smtClean="0"/>
              <a:t>15Tb of data, hundreds of users, 375 reports</a:t>
            </a:r>
            <a:br>
              <a:rPr lang="en-US" smtClean="0"/>
            </a:br>
            <a:endParaRPr lang="en-US" smtClean="0"/>
          </a:p>
          <a:p>
            <a:endParaRPr lang="en-US" dirty="0"/>
          </a:p>
        </p:txBody>
      </p:sp>
    </p:spTree>
    <p:extLst>
      <p:ext uri="{BB962C8B-B14F-4D97-AF65-F5344CB8AC3E}">
        <p14:creationId xmlns:p14="http://schemas.microsoft.com/office/powerpoint/2010/main" val="376198367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9" name="Rectangle 8"/>
          <p:cNvSpPr/>
          <p:nvPr/>
        </p:nvSpPr>
        <p:spPr bwMode="auto">
          <a:xfrm>
            <a:off x="507868" y="1375674"/>
            <a:ext cx="11160258" cy="1301895"/>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dirty="0" smtClean="0">
                <a:gradFill>
                  <a:gsLst>
                    <a:gs pos="0">
                      <a:schemeClr val="tx1"/>
                    </a:gs>
                    <a:gs pos="100000">
                      <a:schemeClr val="tx1"/>
                    </a:gs>
                  </a:gsLst>
                  <a:lin ang="5400000" scaled="0"/>
                </a:gradFill>
              </a:rPr>
              <a:t>DBI405: Scale-Out </a:t>
            </a:r>
            <a:r>
              <a:rPr lang="en-US" dirty="0">
                <a:gradFill>
                  <a:gsLst>
                    <a:gs pos="0">
                      <a:schemeClr val="tx1"/>
                    </a:gs>
                    <a:gs pos="100000">
                      <a:schemeClr val="tx1"/>
                    </a:gs>
                  </a:gsLst>
                  <a:lin ang="5400000" scaled="0"/>
                </a:gradFill>
              </a:rPr>
              <a:t>Deployment of Microsoft SQL Server Reporting Services</a:t>
            </a:r>
            <a:br>
              <a:rPr lang="en-US" dirty="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DBI320: Upsizing </a:t>
            </a:r>
            <a:r>
              <a:rPr lang="en-US" dirty="0">
                <a:gradFill>
                  <a:gsLst>
                    <a:gs pos="0">
                      <a:schemeClr val="tx1"/>
                    </a:gs>
                    <a:gs pos="100000">
                      <a:schemeClr val="tx1"/>
                    </a:gs>
                  </a:gsLst>
                  <a:lin ang="5400000" scaled="0"/>
                </a:gradFill>
              </a:rPr>
              <a:t>and Modernizing with the Microsoft BI Stack and Fast Track Data Warehouse</a:t>
            </a:r>
            <a:br>
              <a:rPr lang="en-US" dirty="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DBI301: Microsoft </a:t>
            </a:r>
            <a:r>
              <a:rPr lang="en-US" dirty="0">
                <a:gradFill>
                  <a:gsLst>
                    <a:gs pos="0">
                      <a:schemeClr val="tx1"/>
                    </a:gs>
                    <a:gs pos="100000">
                      <a:schemeClr val="tx1"/>
                    </a:gs>
                  </a:gsLst>
                  <a:lin ang="5400000" scaled="0"/>
                </a:gradFill>
              </a:rPr>
              <a:t>SQL Server Reference Architecture and Appliances</a:t>
            </a:r>
            <a:br>
              <a:rPr lang="en-US" dirty="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DBI320: Upsizing </a:t>
            </a:r>
            <a:r>
              <a:rPr lang="en-US" dirty="0">
                <a:gradFill>
                  <a:gsLst>
                    <a:gs pos="0">
                      <a:schemeClr val="tx1"/>
                    </a:gs>
                    <a:gs pos="100000">
                      <a:schemeClr val="tx1"/>
                    </a:gs>
                  </a:gsLst>
                  <a:lin ang="5400000" scaled="0"/>
                </a:gradFill>
              </a:rPr>
              <a:t>and Modernizing with the Microsoft BI Stack and Fast Track Data Warehouse  </a:t>
            </a:r>
            <a:r>
              <a:rPr lang="en-US" sz="2000" dirty="0" smtClean="0">
                <a:gradFill>
                  <a:gsLst>
                    <a:gs pos="0">
                      <a:schemeClr val="tx1"/>
                    </a:gs>
                    <a:gs pos="100000">
                      <a:schemeClr val="tx1"/>
                    </a:gs>
                  </a:gsLst>
                  <a:lin ang="5400000" scaled="0"/>
                </a:gradFill>
              </a:rPr>
              <a:t> </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7867" y="3097201"/>
            <a:ext cx="11160259"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
            </a:r>
            <a:r>
              <a:rPr lang="en-US" sz="2400" dirty="0" smtClean="0">
                <a:gradFill>
                  <a:gsLst>
                    <a:gs pos="0">
                      <a:schemeClr val="tx1"/>
                    </a:gs>
                    <a:gs pos="100000">
                      <a:schemeClr val="tx1"/>
                    </a:gs>
                  </a:gsLst>
                  <a:lin ang="5400000" scaled="0"/>
                </a:gradFill>
              </a:rPr>
              <a:t>At </a:t>
            </a:r>
            <a:r>
              <a:rPr lang="en-US" sz="2400" dirty="0">
                <a:gradFill>
                  <a:gsLst>
                    <a:gs pos="0">
                      <a:schemeClr val="tx1"/>
                    </a:gs>
                    <a:gs pos="100000">
                      <a:schemeClr val="tx1"/>
                    </a:gs>
                  </a:gsLst>
                  <a:lin ang="5400000" scaled="0"/>
                </a:gradFill>
              </a:rPr>
              <a:t>D</a:t>
            </a:r>
            <a:r>
              <a:rPr lang="en-US" sz="2400" dirty="0" smtClean="0">
                <a:gradFill>
                  <a:gsLst>
                    <a:gs pos="0">
                      <a:schemeClr val="tx1"/>
                    </a:gs>
                    <a:gs pos="100000">
                      <a:schemeClr val="tx1"/>
                    </a:gs>
                  </a:gsLst>
                  <a:lin ang="5400000" scaled="0"/>
                </a:gradFill>
              </a:rPr>
              <a:t>BI TLC</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DPR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270616098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54370183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48831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08147163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56024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Load Test?</a:t>
            </a:r>
            <a:endParaRPr lang="en-US" dirty="0"/>
          </a:p>
        </p:txBody>
      </p:sp>
      <p:sp>
        <p:nvSpPr>
          <p:cNvPr id="5" name="Text Placeholder 2"/>
          <p:cNvSpPr>
            <a:spLocks noGrp="1"/>
          </p:cNvSpPr>
          <p:nvPr>
            <p:ph idx="1"/>
          </p:nvPr>
        </p:nvSpPr>
        <p:spPr/>
        <p:txBody>
          <a:bodyPr/>
          <a:lstStyle/>
          <a:p>
            <a:r>
              <a:rPr lang="en-US" smtClean="0"/>
              <a:t>Determine server throughput</a:t>
            </a:r>
          </a:p>
          <a:p>
            <a:r>
              <a:rPr lang="en-US" smtClean="0"/>
              <a:t>Understand how load impact server resources</a:t>
            </a:r>
          </a:p>
          <a:p>
            <a:r>
              <a:rPr lang="en-US" smtClean="0"/>
              <a:t>Plan server hardware</a:t>
            </a:r>
            <a:endParaRPr lang="en-US" dirty="0" smtClean="0"/>
          </a:p>
        </p:txBody>
      </p:sp>
      <p:grpSp>
        <p:nvGrpSpPr>
          <p:cNvPr id="4" name="Group 3"/>
          <p:cNvGrpSpPr/>
          <p:nvPr/>
        </p:nvGrpSpPr>
        <p:grpSpPr>
          <a:xfrm>
            <a:off x="507867" y="1012557"/>
            <a:ext cx="9728953" cy="5235907"/>
            <a:chOff x="507867" y="1012557"/>
            <a:chExt cx="8642737" cy="5235907"/>
          </a:xfrm>
        </p:grpSpPr>
        <p:pic>
          <p:nvPicPr>
            <p:cNvPr id="2050" name="Picture 2" descr="http://upload.wikimedia.org/wikipedia/commons/thumb/2/24/Trafficjamdelhi.jpg/220px-Trafficjamdelh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67" y="1012557"/>
              <a:ext cx="8642737" cy="52359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47493" y="1393902"/>
              <a:ext cx="1346522" cy="276999"/>
            </a:xfrm>
            <a:prstGeom prst="rect">
              <a:avLst/>
            </a:prstGeom>
            <a:noFill/>
          </p:spPr>
          <p:txBody>
            <a:bodyPr wrap="none" lIns="0" tIns="0" rIns="0" bIns="0" rtlCol="0">
              <a:spAutoFit/>
            </a:bodyPr>
            <a:lstStyle/>
            <a:p>
              <a:r>
                <a:rPr lang="en-US" dirty="0">
                  <a:gradFill>
                    <a:gsLst>
                      <a:gs pos="0">
                        <a:schemeClr val="tx1"/>
                      </a:gs>
                      <a:gs pos="86000">
                        <a:schemeClr val="tx1"/>
                      </a:gs>
                    </a:gsLst>
                    <a:lin ang="5400000" scaled="0"/>
                  </a:gradFill>
                </a:rPr>
                <a:t>w</a:t>
              </a:r>
              <a:r>
                <a:rPr lang="en-US" dirty="0" smtClean="0">
                  <a:gradFill>
                    <a:gsLst>
                      <a:gs pos="0">
                        <a:schemeClr val="tx1"/>
                      </a:gs>
                      <a:gs pos="86000">
                        <a:schemeClr val="tx1"/>
                      </a:gs>
                    </a:gsLst>
                    <a:lin ang="5400000" scaled="0"/>
                  </a:gradFill>
                </a:rPr>
                <a:t>ikipedia.org</a:t>
              </a:r>
            </a:p>
          </p:txBody>
        </p:sp>
      </p:grpSp>
    </p:spTree>
    <p:extLst>
      <p:ext uri="{BB962C8B-B14F-4D97-AF65-F5344CB8AC3E}">
        <p14:creationId xmlns:p14="http://schemas.microsoft.com/office/powerpoint/2010/main" val="2052068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Typical BI Solution</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866464643"/>
              </p:ext>
            </p:extLst>
          </p:nvPr>
        </p:nvGraphicFramePr>
        <p:xfrm>
          <a:off x="325476" y="1542993"/>
          <a:ext cx="8640104" cy="4735143"/>
        </p:xfrm>
        <a:graphic>
          <a:graphicData uri="http://schemas.openxmlformats.org/presentationml/2006/ole">
            <mc:AlternateContent xmlns:mc="http://schemas.openxmlformats.org/markup-compatibility/2006">
              <mc:Choice xmlns:v="urn:schemas-microsoft-com:vml" Requires="v">
                <p:oleObj spid="_x0000_s1104" name="Visio" r:id="rId4" imgW="4590369" imgH="2763180" progId="Visio.Drawing.11">
                  <p:embed/>
                </p:oleObj>
              </mc:Choice>
              <mc:Fallback>
                <p:oleObj name="Visio" r:id="rId4" imgW="4590369" imgH="2763180" progId="Visio.Drawing.11">
                  <p:embed/>
                  <p:pic>
                    <p:nvPicPr>
                      <p:cNvPr id="0" name=""/>
                      <p:cNvPicPr/>
                      <p:nvPr/>
                    </p:nvPicPr>
                    <p:blipFill>
                      <a:blip r:embed="rId5"/>
                      <a:stretch>
                        <a:fillRect/>
                      </a:stretch>
                    </p:blipFill>
                    <p:spPr>
                      <a:xfrm>
                        <a:off x="325476" y="1542993"/>
                        <a:ext cx="8640104" cy="4735143"/>
                      </a:xfrm>
                      <a:prstGeom prst="rect">
                        <a:avLst/>
                      </a:prstGeom>
                    </p:spPr>
                  </p:pic>
                </p:oleObj>
              </mc:Fallback>
            </mc:AlternateContent>
          </a:graphicData>
        </a:graphic>
      </p:graphicFrame>
      <p:pic>
        <p:nvPicPr>
          <p:cNvPr id="1032" name="Picture 8" descr="C:\Users\Teo\AppData\Local\Microsoft\Windows\Temporary Internet Files\Content.IE5\FLL246ER\MM900185588[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69396" y="1332490"/>
            <a:ext cx="774498" cy="3524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Teo\AppData\Local\Microsoft\Windows\Temporary Internet Files\Content.IE5\FLL246ER\MM900185588[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24973" y="3594020"/>
            <a:ext cx="774498" cy="35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0799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Load Test?</a:t>
            </a:r>
            <a:endParaRPr lang="en-US" dirty="0"/>
          </a:p>
        </p:txBody>
      </p:sp>
      <p:sp>
        <p:nvSpPr>
          <p:cNvPr id="3" name="Text Placeholder 2"/>
          <p:cNvSpPr>
            <a:spLocks noGrp="1"/>
          </p:cNvSpPr>
          <p:nvPr>
            <p:ph idx="1"/>
          </p:nvPr>
        </p:nvSpPr>
        <p:spPr/>
        <p:txBody>
          <a:bodyPr/>
          <a:lstStyle/>
          <a:p>
            <a:r>
              <a:rPr lang="en-US" smtClean="0"/>
              <a:t>Step 1: Establish performance goal</a:t>
            </a:r>
          </a:p>
          <a:p>
            <a:r>
              <a:rPr lang="en-US" smtClean="0"/>
              <a:t>Step 2: Prepare load tests</a:t>
            </a:r>
          </a:p>
          <a:p>
            <a:r>
              <a:rPr lang="en-US" smtClean="0"/>
              <a:t>Step 3: Run and analyze load tests</a:t>
            </a:r>
          </a:p>
          <a:p>
            <a:r>
              <a:rPr lang="en-US" smtClean="0"/>
              <a:t>Do we meet the goal?</a:t>
            </a:r>
          </a:p>
          <a:p>
            <a:pPr lvl="1"/>
            <a:r>
              <a:rPr lang="en-US" smtClean="0"/>
              <a:t>Yes – we are done</a:t>
            </a:r>
          </a:p>
          <a:p>
            <a:pPr lvl="1"/>
            <a:r>
              <a:rPr lang="en-US" smtClean="0"/>
              <a:t>No – identify and eliminate performance bottlenecks</a:t>
            </a:r>
            <a:br>
              <a:rPr lang="en-US" smtClean="0"/>
            </a:br>
            <a:r>
              <a:rPr lang="en-US" smtClean="0"/>
              <a:t>Go to Step 3.</a:t>
            </a:r>
            <a:endParaRPr lang="en-US" dirty="0" smtClean="0"/>
          </a:p>
        </p:txBody>
      </p:sp>
    </p:spTree>
    <p:extLst>
      <p:ext uri="{BB962C8B-B14F-4D97-AF65-F5344CB8AC3E}">
        <p14:creationId xmlns:p14="http://schemas.microsoft.com/office/powerpoint/2010/main" val="107234872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Establish Performance Goal</a:t>
            </a:r>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448031228"/>
              </p:ext>
            </p:extLst>
          </p:nvPr>
        </p:nvGraphicFramePr>
        <p:xfrm>
          <a:off x="519113" y="1447800"/>
          <a:ext cx="11149012" cy="483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581010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Deployed vs. Concurrent Users</a:t>
            </a:r>
            <a:endParaRPr lang="en-US" dirty="0"/>
          </a:p>
        </p:txBody>
      </p:sp>
      <p:cxnSp>
        <p:nvCxnSpPr>
          <p:cNvPr id="5" name="Straight Arrow Connector 4"/>
          <p:cNvCxnSpPr/>
          <p:nvPr/>
        </p:nvCxnSpPr>
        <p:spPr>
          <a:xfrm flipV="1">
            <a:off x="676764" y="1551929"/>
            <a:ext cx="0" cy="405713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32110" y="5577559"/>
            <a:ext cx="805469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954629" y="5734616"/>
            <a:ext cx="719108" cy="369332"/>
          </a:xfrm>
          <a:prstGeom prst="rect">
            <a:avLst/>
          </a:prstGeom>
          <a:noFill/>
        </p:spPr>
        <p:txBody>
          <a:bodyPr wrap="none" rtlCol="0">
            <a:spAutoFit/>
          </a:bodyPr>
          <a:lstStyle/>
          <a:p>
            <a:r>
              <a:rPr lang="en-US" b="1" dirty="0"/>
              <a:t>T</a:t>
            </a:r>
            <a:r>
              <a:rPr lang="en-US" b="1" dirty="0" smtClean="0"/>
              <a:t>ime</a:t>
            </a:r>
            <a:endParaRPr lang="en-US" b="1" dirty="0"/>
          </a:p>
        </p:txBody>
      </p:sp>
      <p:sp>
        <p:nvSpPr>
          <p:cNvPr id="9" name="TextBox 8"/>
          <p:cNvSpPr txBox="1"/>
          <p:nvPr/>
        </p:nvSpPr>
        <p:spPr>
          <a:xfrm>
            <a:off x="851561" y="1402282"/>
            <a:ext cx="898003" cy="400110"/>
          </a:xfrm>
          <a:prstGeom prst="rect">
            <a:avLst/>
          </a:prstGeom>
          <a:noFill/>
        </p:spPr>
        <p:txBody>
          <a:bodyPr wrap="none" rtlCol="0">
            <a:spAutoFit/>
          </a:bodyPr>
          <a:lstStyle/>
          <a:p>
            <a:r>
              <a:rPr lang="en-US" sz="2000" b="1" dirty="0"/>
              <a:t>U</a:t>
            </a:r>
            <a:r>
              <a:rPr lang="en-US" sz="2000" b="1" dirty="0" smtClean="0"/>
              <a:t>sers</a:t>
            </a:r>
          </a:p>
        </p:txBody>
      </p:sp>
      <p:sp>
        <p:nvSpPr>
          <p:cNvPr id="12" name="Rectangle 11"/>
          <p:cNvSpPr/>
          <p:nvPr/>
        </p:nvSpPr>
        <p:spPr bwMode="auto">
          <a:xfrm>
            <a:off x="1003610" y="2475571"/>
            <a:ext cx="1103970" cy="36799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3" name="Rectangle 12"/>
          <p:cNvSpPr/>
          <p:nvPr/>
        </p:nvSpPr>
        <p:spPr bwMode="auto">
          <a:xfrm>
            <a:off x="1300563" y="3010829"/>
            <a:ext cx="3141134" cy="36799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4" name="Rectangle 13"/>
          <p:cNvSpPr/>
          <p:nvPr/>
        </p:nvSpPr>
        <p:spPr bwMode="auto">
          <a:xfrm>
            <a:off x="2605258" y="3580495"/>
            <a:ext cx="751260" cy="36799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5" name="Rectangle 14"/>
          <p:cNvSpPr/>
          <p:nvPr/>
        </p:nvSpPr>
        <p:spPr bwMode="auto">
          <a:xfrm>
            <a:off x="4371278" y="2475571"/>
            <a:ext cx="1973766" cy="36799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6" name="Rectangle 15"/>
          <p:cNvSpPr/>
          <p:nvPr/>
        </p:nvSpPr>
        <p:spPr bwMode="auto">
          <a:xfrm>
            <a:off x="3162818" y="4160358"/>
            <a:ext cx="2557758" cy="36799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7" name="Rectangle 16"/>
          <p:cNvSpPr/>
          <p:nvPr/>
        </p:nvSpPr>
        <p:spPr bwMode="auto">
          <a:xfrm>
            <a:off x="5571482" y="4751373"/>
            <a:ext cx="1487240" cy="36799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cxnSp>
        <p:nvCxnSpPr>
          <p:cNvPr id="19" name="Straight Connector 18"/>
          <p:cNvCxnSpPr/>
          <p:nvPr/>
        </p:nvCxnSpPr>
        <p:spPr>
          <a:xfrm flipV="1">
            <a:off x="3557238" y="3010829"/>
            <a:ext cx="0" cy="290845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137101" y="3010829"/>
            <a:ext cx="0" cy="290845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65501" y="6103948"/>
            <a:ext cx="2262158" cy="369332"/>
          </a:xfrm>
          <a:prstGeom prst="rect">
            <a:avLst/>
          </a:prstGeom>
          <a:noFill/>
        </p:spPr>
        <p:txBody>
          <a:bodyPr wrap="none" rtlCol="0">
            <a:spAutoFit/>
          </a:bodyPr>
          <a:lstStyle/>
          <a:p>
            <a:r>
              <a:rPr lang="en-US" b="1" i="1" dirty="0" smtClean="0"/>
              <a:t>2 concurrent users</a:t>
            </a:r>
            <a:endParaRPr lang="en-US" b="1" i="1" dirty="0"/>
          </a:p>
        </p:txBody>
      </p:sp>
    </p:spTree>
    <p:extLst>
      <p:ext uri="{BB962C8B-B14F-4D97-AF65-F5344CB8AC3E}">
        <p14:creationId xmlns:p14="http://schemas.microsoft.com/office/powerpoint/2010/main" val="312310282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Establish Performance Goal</a:t>
            </a:r>
            <a:br>
              <a:rPr lang="en-US" dirty="0" smtClean="0"/>
            </a:br>
            <a:r>
              <a:rPr lang="en-US" sz="3600" dirty="0" smtClean="0">
                <a:solidFill>
                  <a:schemeClr val="accent1"/>
                </a:solidFill>
              </a:rPr>
              <a:t>Case Study</a:t>
            </a:r>
            <a:endParaRPr lang="en-US" dirty="0">
              <a:solidFill>
                <a:schemeClr val="accent1"/>
              </a:solidFill>
            </a:endParaRPr>
          </a:p>
        </p:txBody>
      </p:sp>
      <p:sp>
        <p:nvSpPr>
          <p:cNvPr id="3" name="Text Placeholder 2"/>
          <p:cNvSpPr>
            <a:spLocks noGrp="1"/>
          </p:cNvSpPr>
          <p:nvPr>
            <p:ph idx="1"/>
          </p:nvPr>
        </p:nvSpPr>
        <p:spPr>
          <a:xfrm>
            <a:off x="519112" y="1904999"/>
            <a:ext cx="11149013" cy="1543347"/>
          </a:xfrm>
        </p:spPr>
        <p:txBody>
          <a:bodyPr/>
          <a:lstStyle/>
          <a:p>
            <a:r>
              <a:rPr lang="en-US" dirty="0" smtClean="0"/>
              <a:t>Gather report workload</a:t>
            </a:r>
          </a:p>
          <a:p>
            <a:pPr lvl="1"/>
            <a:r>
              <a:rPr lang="en-US" dirty="0" smtClean="0"/>
              <a:t>Peak report usage – November 22th, 9 AM – 10 AM</a:t>
            </a:r>
          </a:p>
          <a:p>
            <a:pPr lvl="1"/>
            <a:r>
              <a:rPr lang="en-US" dirty="0" smtClean="0"/>
              <a:t>200 reports executed by 20 distinct users</a:t>
            </a:r>
          </a:p>
          <a:p>
            <a:pPr lvl="1"/>
            <a:r>
              <a:rPr lang="en-US" dirty="0" smtClean="0"/>
              <a:t>200/3,600 = 0.05 reports/sec</a:t>
            </a:r>
          </a:p>
          <a:p>
            <a:r>
              <a:rPr lang="en-US" dirty="0" smtClean="0"/>
              <a:t>Estimate future loads</a:t>
            </a:r>
          </a:p>
          <a:p>
            <a:pPr lvl="1"/>
            <a:r>
              <a:rPr lang="en-US" dirty="0" smtClean="0"/>
              <a:t>500 users – x25 increase (500/20)</a:t>
            </a:r>
          </a:p>
          <a:p>
            <a:pPr lvl="1"/>
            <a:r>
              <a:rPr lang="en-US" dirty="0" smtClean="0"/>
              <a:t>0.05 x 25 = 1.25 reports/sec</a:t>
            </a:r>
          </a:p>
          <a:p>
            <a:r>
              <a:rPr lang="en-US" dirty="0" smtClean="0"/>
              <a:t>Derive performance goal</a:t>
            </a:r>
          </a:p>
          <a:p>
            <a:pPr lvl="1"/>
            <a:r>
              <a:rPr lang="en-US" dirty="0" smtClean="0"/>
              <a:t>Let's double 2 x 1.25 = 2.5 reports/sec</a:t>
            </a:r>
          </a:p>
        </p:txBody>
      </p:sp>
    </p:spTree>
    <p:extLst>
      <p:ext uri="{BB962C8B-B14F-4D97-AF65-F5344CB8AC3E}">
        <p14:creationId xmlns:p14="http://schemas.microsoft.com/office/powerpoint/2010/main" val="39107246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BI330_LACHEV">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DBI330_LACHEV</Template>
  <TotalTime>2471</TotalTime>
  <Words>2699</Words>
  <Application>Microsoft Office PowerPoint</Application>
  <PresentationFormat>Custom</PresentationFormat>
  <Paragraphs>266</Paragraphs>
  <Slides>37</Slides>
  <Notes>21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1" baseType="lpstr">
      <vt:lpstr>DBI330_LACHEV</vt:lpstr>
      <vt:lpstr>White with Consolas font for code slides</vt:lpstr>
      <vt:lpstr>TENA11_BreakoutSession_Template_16x9_Final (2)</vt:lpstr>
      <vt:lpstr>Visio</vt:lpstr>
      <vt:lpstr>Can Your BI Solution Scale?</vt:lpstr>
      <vt:lpstr>About Me</vt:lpstr>
      <vt:lpstr>Agenda</vt:lpstr>
      <vt:lpstr>Why Load Test?</vt:lpstr>
      <vt:lpstr>Typical BI Solution</vt:lpstr>
      <vt:lpstr>How to Load Test?</vt:lpstr>
      <vt:lpstr>Establish Performance Goal</vt:lpstr>
      <vt:lpstr>Deployed vs. Concurrent Users</vt:lpstr>
      <vt:lpstr>Establish Performance Goal Case Study</vt:lpstr>
      <vt:lpstr>Establish Performance Goal About reports &amp; queries</vt:lpstr>
      <vt:lpstr>Analyzing report and query usage </vt:lpstr>
      <vt:lpstr>Prepare Tests Reporting Services</vt:lpstr>
      <vt:lpstr>Create Load Test Reporting Services</vt:lpstr>
      <vt:lpstr>Create Load Test Reporting Services</vt:lpstr>
      <vt:lpstr>Creating SSRS load test</vt:lpstr>
      <vt:lpstr>Creating SSRS load test</vt:lpstr>
      <vt:lpstr>Run and Analyze Load Tests</vt:lpstr>
      <vt:lpstr>Finding Performance Bottlenecks</vt:lpstr>
      <vt:lpstr>Run and Analyze Tests</vt:lpstr>
      <vt:lpstr>Run and analyze SSRS load tests</vt:lpstr>
      <vt:lpstr>Run and analyze SSRS load tests</vt:lpstr>
      <vt:lpstr>Load Testing Analysis Services</vt:lpstr>
      <vt:lpstr>Load test Analysis Services</vt:lpstr>
      <vt:lpstr>Performance Best Practices</vt:lpstr>
      <vt:lpstr>Performance Best Practices Continued</vt:lpstr>
      <vt:lpstr>Identifying performance bottlenecks</vt:lpstr>
      <vt:lpstr>Identifying performance bottlenecks</vt:lpstr>
      <vt:lpstr>Scaling Out</vt:lpstr>
      <vt:lpstr>Resources</vt:lpstr>
      <vt:lpstr>Selected Case Studies</vt:lpstr>
      <vt:lpstr>Related Content</vt:lpstr>
      <vt:lpstr>DPR Track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DBI330: Can Your BI Solution Scale?</dc:title>
  <dc:subject>Microsoft TechEd North America 2011</dc:subject>
  <dc:creator> Teo Lachev</dc:creator>
  <dc:description>Template: Jordan Cayabyab
Formatting: Lynnette Spear, Silver Fox Productions
Event Date: May 16-19, 2011
Event Location: Atlanta
Audience Type:</dc:description>
  <cp:lastModifiedBy>Shows</cp:lastModifiedBy>
  <cp:revision>76</cp:revision>
  <cp:lastPrinted>2010-05-11T05:02:34Z</cp:lastPrinted>
  <dcterms:created xsi:type="dcterms:W3CDTF">2011-03-09T22:14:44Z</dcterms:created>
  <dcterms:modified xsi:type="dcterms:W3CDTF">2011-05-17T12:34:41Z</dcterms:modified>
</cp:coreProperties>
</file>